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78" r:id="rId4"/>
    <p:sldId id="281" r:id="rId5"/>
    <p:sldId id="270" r:id="rId6"/>
    <p:sldId id="275" r:id="rId7"/>
    <p:sldId id="268" r:id="rId8"/>
    <p:sldId id="274" r:id="rId9"/>
    <p:sldId id="283" r:id="rId10"/>
    <p:sldId id="282" r:id="rId11"/>
    <p:sldId id="284" r:id="rId12"/>
    <p:sldId id="279" r:id="rId13"/>
    <p:sldId id="280" r:id="rId14"/>
    <p:sldId id="273" r:id="rId15"/>
    <p:sldId id="285" r:id="rId16"/>
    <p:sldId id="257" r:id="rId17"/>
    <p:sldId id="260" r:id="rId18"/>
    <p:sldId id="272" r:id="rId19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41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A1D9-B8CE-4710-86C8-91D6CB5A2C1D}" type="datetimeFigureOut">
              <a:rPr lang="en-GB" smtClean="0"/>
              <a:t>18/03/2015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42D45-13B7-4889-A89B-58FC4147977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08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2D45-13B7-4889-A89B-58FC4147977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01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7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4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4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4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0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0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5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2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6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1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5/15/2014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6C3F4-8BD0-EE42-8FCA-D5D47207E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1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38175"/>
            <a:ext cx="7772400" cy="5429250"/>
          </a:xfrm>
        </p:spPr>
        <p:txBody>
          <a:bodyPr>
            <a:normAutofit/>
          </a:bodyPr>
          <a:lstStyle/>
          <a:p>
            <a:r>
              <a:rPr lang="en-US" dirty="0" smtClean="0"/>
              <a:t>Commissioning of the new CERN SM18 Infrastructure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P. Maesen on behalf of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BE/RF-SRF section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Following :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	1. </a:t>
            </a:r>
            <a:r>
              <a:rPr lang="en-US" sz="1600" dirty="0"/>
              <a:t>P. Maesen on behalf of </a:t>
            </a:r>
            <a:r>
              <a:rPr lang="en-US" sz="1600" dirty="0" smtClean="0"/>
              <a:t>BE/RF-SRF </a:t>
            </a:r>
            <a:r>
              <a:rPr lang="en-US" sz="1600" dirty="0"/>
              <a:t>section </a:t>
            </a:r>
            <a:r>
              <a:rPr lang="en-US" sz="1600" dirty="0" smtClean="0"/>
              <a:t>“Upgrade </a:t>
            </a:r>
            <a:r>
              <a:rPr lang="en-US" sz="1600" dirty="0"/>
              <a:t>of CERN SM18 </a:t>
            </a:r>
            <a:r>
              <a:rPr lang="en-US" sz="1600" dirty="0" smtClean="0"/>
              <a:t>Infrastructure </a:t>
            </a:r>
            <a:r>
              <a:rPr lang="en-GB" sz="1600" dirty="0" smtClean="0"/>
              <a:t>", </a:t>
            </a:r>
            <a:r>
              <a:rPr lang="en-US" sz="1600" i="1" dirty="0" smtClean="0"/>
              <a:t>SLHiPP 4, CERN</a:t>
            </a:r>
            <a:r>
              <a:rPr lang="en-US" sz="1600" dirty="0" smtClean="0"/>
              <a:t> 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/>
            </a:r>
            <a:br>
              <a:rPr lang="en-GB" sz="1600" dirty="0"/>
            </a:b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915"/>
          </a:xfrm>
        </p:spPr>
        <p:txBody>
          <a:bodyPr/>
          <a:lstStyle/>
          <a:p>
            <a:r>
              <a:rPr lang="en-US" dirty="0" smtClean="0"/>
              <a:t>Cavity loading area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0"/>
            <a:ext cx="9144000" cy="5143500"/>
          </a:xfrm>
          <a:prstGeom prst="rect">
            <a:avLst/>
          </a:prstGeom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7239911" y="1940241"/>
            <a:ext cx="1545501" cy="354725"/>
          </a:xfrm>
          <a:prstGeom prst="wedgeRectCallout">
            <a:avLst>
              <a:gd name="adj1" fmla="val -107242"/>
              <a:gd name="adj2" fmla="val 34480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Shower inlet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623089" y="1330641"/>
            <a:ext cx="1285524" cy="354725"/>
          </a:xfrm>
          <a:prstGeom prst="wedgeRectCallout">
            <a:avLst>
              <a:gd name="adj1" fmla="val 94889"/>
              <a:gd name="adj2" fmla="val 425671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SPL 5 Cells </a:t>
            </a:r>
          </a:p>
        </p:txBody>
      </p:sp>
    </p:spTree>
    <p:extLst>
      <p:ext uri="{BB962C8B-B14F-4D97-AF65-F5344CB8AC3E}">
        <p14:creationId xmlns:p14="http://schemas.microsoft.com/office/powerpoint/2010/main" val="292973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1466"/>
          </a:xfrm>
        </p:spPr>
        <p:txBody>
          <a:bodyPr/>
          <a:lstStyle/>
          <a:p>
            <a:r>
              <a:rPr lang="en-US" dirty="0" smtClean="0"/>
              <a:t>Rinsing recipe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2" y="1116104"/>
            <a:ext cx="7655859" cy="5741895"/>
          </a:xfrm>
          <a:prstGeom prst="rect">
            <a:avLst/>
          </a:prstGeom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77907" y="5006170"/>
            <a:ext cx="2384612" cy="650559"/>
          </a:xfrm>
          <a:prstGeom prst="wedgeRectCallout">
            <a:avLst>
              <a:gd name="adj1" fmla="val 71812"/>
              <a:gd name="adj2" fmla="val 13978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Central positions of the cells</a:t>
            </a:r>
          </a:p>
        </p:txBody>
      </p:sp>
    </p:spTree>
    <p:extLst>
      <p:ext uri="{BB962C8B-B14F-4D97-AF65-F5344CB8AC3E}">
        <p14:creationId xmlns:p14="http://schemas.microsoft.com/office/powerpoint/2010/main" val="19985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4979" b="8633"/>
          <a:stretch/>
        </p:blipFill>
        <p:spPr>
          <a:xfrm>
            <a:off x="342898" y="1724025"/>
            <a:ext cx="8429625" cy="455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Clean Rooms &amp; HPR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738857" y="2232339"/>
            <a:ext cx="2646608" cy="672008"/>
            <a:chOff x="1363688" y="1576670"/>
            <a:chExt cx="2880320" cy="672008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1363688" y="1576670"/>
              <a:ext cx="2880320" cy="67200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38136" y="1583472"/>
              <a:ext cx="273142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15m long Cleanroom for cryomodule assembly 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109441" y="2226303"/>
            <a:ext cx="2629416" cy="67200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211409" y="2271596"/>
            <a:ext cx="251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15m long grey room for cryomodule preparation 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83279" y="3039830"/>
            <a:ext cx="1814468" cy="778339"/>
            <a:chOff x="1363688" y="1576670"/>
            <a:chExt cx="2880320" cy="672008"/>
          </a:xfrm>
          <a:solidFill>
            <a:srgbClr val="FFFF00"/>
          </a:solidFill>
        </p:grpSpPr>
        <p:sp>
          <p:nvSpPr>
            <p:cNvPr id="13" name="Rounded Rectangle 12"/>
            <p:cNvSpPr/>
            <p:nvPr/>
          </p:nvSpPr>
          <p:spPr>
            <a:xfrm>
              <a:off x="1363688" y="1576670"/>
              <a:ext cx="2880320" cy="67200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2957" y="1633656"/>
              <a:ext cx="2641782" cy="5580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Cavity HPR &amp; drying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118607" y="2917926"/>
            <a:ext cx="353707" cy="900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" y="4231890"/>
            <a:ext cx="2705100" cy="20288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7196" y="3649701"/>
            <a:ext cx="2247900" cy="582189"/>
            <a:chOff x="1363688" y="1576670"/>
            <a:chExt cx="2880320" cy="672008"/>
          </a:xfrm>
          <a:solidFill>
            <a:srgbClr val="FFFF00"/>
          </a:solidFill>
        </p:grpSpPr>
        <p:sp>
          <p:nvSpPr>
            <p:cNvPr id="20" name="Rounded Rectangle 19"/>
            <p:cNvSpPr/>
            <p:nvPr/>
          </p:nvSpPr>
          <p:spPr>
            <a:xfrm>
              <a:off x="1363688" y="1576670"/>
              <a:ext cx="2880320" cy="67200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8454" y="1665847"/>
              <a:ext cx="2614601" cy="4263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Personnel entrance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11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Clean Rooms accessories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4" y="1250576"/>
            <a:ext cx="7476565" cy="5607424"/>
          </a:xfrm>
          <a:prstGeom prst="rect">
            <a:avLst/>
          </a:prstGeom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789370" y="6042462"/>
            <a:ext cx="1706865" cy="679013"/>
          </a:xfrm>
          <a:prstGeom prst="wedgeRectCallout">
            <a:avLst>
              <a:gd name="adj1" fmla="val 45258"/>
              <a:gd name="adj2" fmla="val -20198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Close follow up of usable</a:t>
            </a:r>
          </a:p>
        </p:txBody>
      </p:sp>
    </p:spTree>
    <p:extLst>
      <p:ext uri="{BB962C8B-B14F-4D97-AF65-F5344CB8AC3E}">
        <p14:creationId xmlns:p14="http://schemas.microsoft.com/office/powerpoint/2010/main" val="1780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7315"/>
          <a:stretch/>
        </p:blipFill>
        <p:spPr>
          <a:xfrm>
            <a:off x="285750" y="1295400"/>
            <a:ext cx="8572500" cy="5060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799" y="4394716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Pressure Rinsing</a:t>
            </a:r>
            <a:endParaRPr lang="en-GB" dirty="0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229349" y="1295400"/>
            <a:ext cx="2590800" cy="371475"/>
          </a:xfrm>
          <a:prstGeom prst="wedgeRectCallout">
            <a:avLst>
              <a:gd name="adj1" fmla="val -70195"/>
              <a:gd name="adj2" fmla="val 208198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r>
              <a:rPr lang="en-US" altLang="en-US" dirty="0" smtClean="0">
                <a:solidFill>
                  <a:schemeClr val="bg2"/>
                </a:solidFill>
              </a:rPr>
              <a:t>Accessories Preparation</a:t>
            </a:r>
            <a:endParaRPr lang="en-US" altLang="en-US" dirty="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267450" y="3782972"/>
            <a:ext cx="2590800" cy="390525"/>
          </a:xfrm>
          <a:prstGeom prst="wedgeRectCallout">
            <a:avLst>
              <a:gd name="adj1" fmla="val -80488"/>
              <a:gd name="adj2" fmla="val -73102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 Pressure Rinsing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314949" y="5165169"/>
            <a:ext cx="2733675" cy="390525"/>
          </a:xfrm>
          <a:prstGeom prst="wedgeRectCallout">
            <a:avLst>
              <a:gd name="adj1" fmla="val -50604"/>
              <a:gd name="adj2" fmla="val -431639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Possible warm N2 drying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Rinsing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47699" y="4774644"/>
            <a:ext cx="3190876" cy="390525"/>
          </a:xfrm>
          <a:prstGeom prst="wedgeRectCallout">
            <a:avLst>
              <a:gd name="adj1" fmla="val 62919"/>
              <a:gd name="adj2" fmla="val -30481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Drying and flanges mounting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Cavity rinsing operational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0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1809"/>
          </a:xfrm>
        </p:spPr>
        <p:txBody>
          <a:bodyPr>
            <a:normAutofit/>
          </a:bodyPr>
          <a:lstStyle/>
          <a:p>
            <a:r>
              <a:rPr lang="en-US" dirty="0" smtClean="0"/>
              <a:t>ISO 4 unloading area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" y="1156447"/>
            <a:ext cx="7602070" cy="5701553"/>
          </a:xfrm>
          <a:prstGeom prst="rect">
            <a:avLst/>
          </a:prstGeom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946688" y="2919226"/>
            <a:ext cx="2361289" cy="650559"/>
          </a:xfrm>
          <a:prstGeom prst="wedgeRectCallout">
            <a:avLst>
              <a:gd name="adj1" fmla="val 95441"/>
              <a:gd name="adj2" fmla="val 453147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Air drying and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flanges mounting area</a:t>
            </a:r>
          </a:p>
        </p:txBody>
      </p:sp>
    </p:spTree>
    <p:extLst>
      <p:ext uri="{BB962C8B-B14F-4D97-AF65-F5344CB8AC3E}">
        <p14:creationId xmlns:p14="http://schemas.microsoft.com/office/powerpoint/2010/main" val="4137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7729"/>
            <a:ext cx="7772400" cy="948579"/>
          </a:xfrm>
        </p:spPr>
        <p:txBody>
          <a:bodyPr/>
          <a:lstStyle/>
          <a:p>
            <a:r>
              <a:rPr lang="en-US" dirty="0" smtClean="0"/>
              <a:t>Status &amp; timescale (1)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542" y="1609725"/>
            <a:ext cx="8287080" cy="479845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Procurement of equipment:</a:t>
            </a:r>
          </a:p>
          <a:p>
            <a:pPr marL="742950" lvl="1" indent="-285750" algn="l">
              <a:buFont typeface="Arial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Klystron</a:t>
            </a:r>
            <a:r>
              <a:rPr lang="en-US" sz="1600" dirty="0" smtClean="0">
                <a:solidFill>
                  <a:schemeClr val="tx1"/>
                </a:solidFill>
              </a:rPr>
              <a:t> (1x): 1.5 MWp ordered, tested at Thales, delivered at CERN, tested in Bd 112 to be installed mid 2015 in SM18 for Coupler test bench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Circulator</a:t>
            </a:r>
            <a:r>
              <a:rPr lang="en-US" sz="1600" dirty="0" smtClean="0">
                <a:solidFill>
                  <a:schemeClr val="tx1"/>
                </a:solidFill>
              </a:rPr>
              <a:t> (1x): ordered, delivered OK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RF loads </a:t>
            </a:r>
            <a:r>
              <a:rPr lang="en-US" sz="1600" dirty="0" smtClean="0">
                <a:solidFill>
                  <a:schemeClr val="tx1"/>
                </a:solidFill>
              </a:rPr>
              <a:t>(3x): 1.5MWp ordered, delivered OK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Waveguides</a:t>
            </a:r>
            <a:r>
              <a:rPr lang="en-US" sz="1600" dirty="0" smtClean="0">
                <a:solidFill>
                  <a:schemeClr val="tx1"/>
                </a:solidFill>
              </a:rPr>
              <a:t>: special pieces (magic tees, bends, bellows) ordered at Mega Industries (USA) all straight parts from Spain delivered OK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Modulator</a:t>
            </a:r>
            <a:r>
              <a:rPr lang="en-US" sz="1600" dirty="0" smtClean="0">
                <a:solidFill>
                  <a:schemeClr val="tx1"/>
                </a:solidFill>
              </a:rPr>
              <a:t>: delivered and operational OK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Electrical power</a:t>
            </a:r>
            <a:r>
              <a:rPr lang="en-US" sz="1600" dirty="0" smtClean="0">
                <a:solidFill>
                  <a:schemeClr val="tx1"/>
                </a:solidFill>
              </a:rPr>
              <a:t>: 3*400V 300A connected from ERD2/M18 OK</a:t>
            </a:r>
          </a:p>
          <a:p>
            <a:pPr marL="742950" lvl="1" indent="-285750" algn="l">
              <a:buFont typeface="Arial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Clean rooms tools and cavity levering up under study to be ordered</a:t>
            </a:r>
          </a:p>
          <a:p>
            <a:pPr marL="285750" indent="-285750" algn="l">
              <a:buFont typeface="Arial"/>
              <a:buChar char="•"/>
            </a:pPr>
            <a:endParaRPr lang="en-US" sz="1800" dirty="0" smtClean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24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7729"/>
            <a:ext cx="7772400" cy="948579"/>
          </a:xfrm>
        </p:spPr>
        <p:txBody>
          <a:bodyPr/>
          <a:lstStyle/>
          <a:p>
            <a:r>
              <a:rPr lang="en-US" dirty="0" smtClean="0"/>
              <a:t>Status &amp; timescale (2)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542" y="1635841"/>
            <a:ext cx="8287080" cy="4658036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Key dates:</a:t>
            </a:r>
          </a:p>
          <a:p>
            <a:pPr marL="742950" lvl="1" indent="-285750" algn="l">
              <a:buFont typeface="Arial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From June ’14: 	Started HPR playing with recipes, see future trans lucid cavity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High Pressure Rinsing performance increase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-&gt; End ‘14: 	CCDTL tests (Linac 4) finished in SM18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From mid ’15:     SPL HPRF system installation : klystron  + Coupler test bench</a:t>
            </a:r>
          </a:p>
          <a:p>
            <a:pPr marL="285750" indent="-285750" algn="l">
              <a:buFont typeface="Arial"/>
              <a:buChar char="•"/>
            </a:pPr>
            <a:endParaRPr lang="en-US" sz="18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Controls:</a:t>
            </a:r>
          </a:p>
          <a:p>
            <a:pPr marL="285750" indent="-285750" algn="l">
              <a:buFont typeface="Arial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HPRF controls: re-use the PLC system developed and installed for L4 test stand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Cryomodule: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RF controls expected to be ready mid 2015  ( L. Arnaudon )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C</a:t>
            </a:r>
            <a:r>
              <a:rPr lang="en-US" sz="1600" dirty="0" smtClean="0">
                <a:solidFill>
                  <a:schemeClr val="tx1"/>
                </a:solidFill>
              </a:rPr>
              <a:t>ryo controls redefined ( TE/CRG ) for the new multipurpose cryo box ‘2016 !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Low level ?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</a:pPr>
            <a:endParaRPr lang="en-US" sz="1800" dirty="0" smtClean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29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1303337"/>
            <a:ext cx="8229600" cy="2291509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Thanks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your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24325"/>
            <a:ext cx="8229600" cy="1128993"/>
          </a:xfrm>
        </p:spPr>
        <p:txBody>
          <a:bodyPr/>
          <a:lstStyle/>
          <a:p>
            <a:r>
              <a:rPr lang="en-US" dirty="0" smtClean="0"/>
              <a:t>Questions ?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7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Finalization of cryogenic distribution in CERN SM18 for the RF</a:t>
            </a:r>
          </a:p>
          <a:p>
            <a:pPr lvl="1"/>
            <a:r>
              <a:rPr lang="en-US" dirty="0" smtClean="0"/>
              <a:t>Horizontal bunker M7, cryo box</a:t>
            </a:r>
          </a:p>
          <a:p>
            <a:r>
              <a:rPr lang="en-US" dirty="0" smtClean="0"/>
              <a:t>Ultra pure water production</a:t>
            </a:r>
          </a:p>
          <a:p>
            <a:r>
              <a:rPr lang="en-US" dirty="0" smtClean="0"/>
              <a:t>HPR commissioning</a:t>
            </a:r>
          </a:p>
          <a:p>
            <a:r>
              <a:rPr lang="en-US" dirty="0" smtClean="0"/>
              <a:t>New Clean Room </a:t>
            </a:r>
          </a:p>
          <a:p>
            <a:r>
              <a:rPr lang="en-US" dirty="0" smtClean="0"/>
              <a:t>Status and timescale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40"/>
            <a:ext cx="9144000" cy="536177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000" dirty="0" smtClean="0"/>
              <a:t>Horizontal bunker M7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42925" y="3595211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M7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4191000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M9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421618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53025" y="3574303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2137" y="3680626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0299" y="3806309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V6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5392270" y="1191294"/>
            <a:ext cx="3626224" cy="1304676"/>
          </a:xfrm>
          <a:prstGeom prst="wedgeRectCallout">
            <a:avLst>
              <a:gd name="adj1" fmla="val -86334"/>
              <a:gd name="adj2" fmla="val 89224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Cryo connections to 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dirty="0">
                <a:solidFill>
                  <a:schemeClr val="bg1"/>
                </a:solidFill>
              </a:rPr>
              <a:t>cryomodule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HIE-ISOLDE cryomodule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And later FCC 400 MHz project</a:t>
            </a:r>
          </a:p>
          <a:p>
            <a:pPr lvl="1"/>
            <a:endParaRPr lang="en-US" dirty="0"/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94764" y="4687799"/>
            <a:ext cx="3724836" cy="1304676"/>
          </a:xfrm>
          <a:prstGeom prst="wedgeRectCallout">
            <a:avLst>
              <a:gd name="adj1" fmla="val -13354"/>
              <a:gd name="adj2" fmla="val -21263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Cryo connections to 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SPL half cryomodule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CRAB cryomodule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And later </a:t>
            </a:r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dirty="0">
                <a:solidFill>
                  <a:schemeClr val="bg1"/>
                </a:solidFill>
              </a:rPr>
              <a:t>800 MHz project</a:t>
            </a:r>
          </a:p>
          <a:p>
            <a:pPr lvl="1"/>
            <a:endParaRPr lang="en-US" dirty="0"/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HIE-ISOLDE or LHC</a:t>
            </a:r>
          </a:p>
        </p:txBody>
      </p:sp>
    </p:spTree>
    <p:extLst>
      <p:ext uri="{BB962C8B-B14F-4D97-AF65-F5344CB8AC3E}">
        <p14:creationId xmlns:p14="http://schemas.microsoft.com/office/powerpoint/2010/main" val="36532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bunker </a:t>
            </a:r>
            <a:r>
              <a:rPr lang="en-US" dirty="0" smtClean="0"/>
              <a:t>M7 today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20417"/>
          <a:stretch/>
        </p:blipFill>
        <p:spPr>
          <a:xfrm>
            <a:off x="582837" y="1505230"/>
            <a:ext cx="7978325" cy="476352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77907" y="1457372"/>
            <a:ext cx="2411505" cy="455985"/>
          </a:xfrm>
          <a:prstGeom prst="wedgeRectCallout">
            <a:avLst>
              <a:gd name="adj1" fmla="val -15289"/>
              <a:gd name="adj2" fmla="val 193117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New end of line bypass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800165" y="3537978"/>
            <a:ext cx="1801905" cy="698032"/>
          </a:xfrm>
          <a:prstGeom prst="wedgeRectCallout">
            <a:avLst>
              <a:gd name="adj1" fmla="val 46560"/>
              <a:gd name="adj2" fmla="val 141746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Output towards future valve box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952565" y="1336348"/>
            <a:ext cx="2026023" cy="653818"/>
          </a:xfrm>
          <a:prstGeom prst="wedgeRectCallout">
            <a:avLst>
              <a:gd name="adj1" fmla="val -86773"/>
              <a:gd name="adj2" fmla="val 14303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One of the 6 </a:t>
            </a:r>
            <a:r>
              <a:rPr lang="en-US" dirty="0" err="1" smtClean="0">
                <a:solidFill>
                  <a:schemeClr val="bg1"/>
                </a:solidFill>
              </a:rPr>
              <a:t>Cryo</a:t>
            </a:r>
            <a:r>
              <a:rPr lang="en-US" dirty="0" smtClean="0">
                <a:solidFill>
                  <a:schemeClr val="bg1"/>
                </a:solidFill>
              </a:rPr>
              <a:t> service modules</a:t>
            </a:r>
          </a:p>
        </p:txBody>
      </p:sp>
    </p:spTree>
    <p:extLst>
      <p:ext uri="{BB962C8B-B14F-4D97-AF65-F5344CB8AC3E}">
        <p14:creationId xmlns:p14="http://schemas.microsoft.com/office/powerpoint/2010/main" val="30511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4"/>
          <a:stretch/>
        </p:blipFill>
        <p:spPr>
          <a:xfrm>
            <a:off x="467224" y="323851"/>
            <a:ext cx="8210051" cy="6032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3125" y="1285875"/>
            <a:ext cx="273417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!!! under redesigning !!!</a:t>
            </a:r>
          </a:p>
          <a:p>
            <a:r>
              <a:rPr lang="en-US" dirty="0" smtClean="0"/>
              <a:t>To cope with CRAB 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2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Similar dedicated Cryo valve box in M9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1177" r="10784" b="1438"/>
          <a:stretch/>
        </p:blipFill>
        <p:spPr>
          <a:xfrm>
            <a:off x="623046" y="1266141"/>
            <a:ext cx="5396754" cy="5455334"/>
          </a:xfrm>
          <a:prstGeom prst="rect">
            <a:avLst/>
          </a:prstGeom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909340" y="1295090"/>
            <a:ext cx="2667000" cy="698032"/>
          </a:xfrm>
          <a:prstGeom prst="wedgeRectCallout">
            <a:avLst>
              <a:gd name="adj1" fmla="val -77683"/>
              <a:gd name="adj2" fmla="val 135261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Connections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HIE-ISOLDE or LHC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185646" y="3688854"/>
            <a:ext cx="2667000" cy="698032"/>
          </a:xfrm>
          <a:prstGeom prst="wedgeRectCallout">
            <a:avLst>
              <a:gd name="adj1" fmla="val -77683"/>
              <a:gd name="adj2" fmla="val 135261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Installed and welded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Last week 03’2015</a:t>
            </a:r>
          </a:p>
        </p:txBody>
      </p:sp>
    </p:spTree>
    <p:extLst>
      <p:ext uri="{BB962C8B-B14F-4D97-AF65-F5344CB8AC3E}">
        <p14:creationId xmlns:p14="http://schemas.microsoft.com/office/powerpoint/2010/main" val="22824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426"/>
          </a:xfrm>
        </p:spPr>
        <p:txBody>
          <a:bodyPr>
            <a:normAutofit/>
          </a:bodyPr>
          <a:lstStyle/>
          <a:p>
            <a:r>
              <a:rPr lang="en-US" dirty="0"/>
              <a:t>Ultra pure water production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1190064"/>
            <a:ext cx="7557247" cy="5667935"/>
          </a:xfrm>
          <a:prstGeom prst="rect">
            <a:avLst/>
          </a:prstGeom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57201" y="1417639"/>
            <a:ext cx="2667000" cy="687851"/>
          </a:xfrm>
          <a:prstGeom prst="wedgeRectCallout">
            <a:avLst>
              <a:gd name="adj1" fmla="val 46560"/>
              <a:gd name="adj2" fmla="val 141746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Fully connected and Operational from June ‘14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019800" y="6078337"/>
            <a:ext cx="2252802" cy="643138"/>
          </a:xfrm>
          <a:prstGeom prst="wedgeRectCallout">
            <a:avLst>
              <a:gd name="adj1" fmla="val 16357"/>
              <a:gd name="adj2" fmla="val -49494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Maintenance contract for three years</a:t>
            </a:r>
          </a:p>
        </p:txBody>
      </p:sp>
    </p:spTree>
    <p:extLst>
      <p:ext uri="{BB962C8B-B14F-4D97-AF65-F5344CB8AC3E}">
        <p14:creationId xmlns:p14="http://schemas.microsoft.com/office/powerpoint/2010/main" val="5529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738"/>
          </a:xfrm>
        </p:spPr>
        <p:txBody>
          <a:bodyPr>
            <a:normAutofit/>
          </a:bodyPr>
          <a:lstStyle/>
          <a:p>
            <a:r>
              <a:rPr lang="en-US" dirty="0"/>
              <a:t>HPR commissioning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6" b="957"/>
          <a:stretch/>
        </p:blipFill>
        <p:spPr>
          <a:xfrm>
            <a:off x="1" y="1322667"/>
            <a:ext cx="5871882" cy="4674721"/>
          </a:xfrm>
          <a:prstGeom prst="rect">
            <a:avLst/>
          </a:prstGeom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0092" y="5867561"/>
            <a:ext cx="2252802" cy="455252"/>
          </a:xfrm>
          <a:prstGeom prst="wedgeRectCallout">
            <a:avLst>
              <a:gd name="adj1" fmla="val 55753"/>
              <a:gd name="adj2" fmla="val -335024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High pressure pumps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t="315" r="26297" b="-158"/>
          <a:stretch/>
        </p:blipFill>
        <p:spPr>
          <a:xfrm>
            <a:off x="5585011" y="1174376"/>
            <a:ext cx="3558989" cy="5692589"/>
          </a:xfrm>
          <a:prstGeom prst="rect">
            <a:avLst/>
          </a:prstGeom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124199" y="5733356"/>
            <a:ext cx="2631141" cy="622993"/>
          </a:xfrm>
          <a:prstGeom prst="wedgeRectCallout">
            <a:avLst>
              <a:gd name="adj1" fmla="val 75447"/>
              <a:gd name="adj2" fmla="val 38665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High pressure and waste water connections</a:t>
            </a:r>
          </a:p>
        </p:txBody>
      </p:sp>
    </p:spTree>
    <p:extLst>
      <p:ext uri="{BB962C8B-B14F-4D97-AF65-F5344CB8AC3E}">
        <p14:creationId xmlns:p14="http://schemas.microsoft.com/office/powerpoint/2010/main" val="30240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3031"/>
          </a:xfrm>
        </p:spPr>
        <p:txBody>
          <a:bodyPr/>
          <a:lstStyle/>
          <a:p>
            <a:r>
              <a:rPr lang="en-US" dirty="0" smtClean="0"/>
              <a:t>Cabinet flow chart supervision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SLHiPP-5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1824" b="3297"/>
          <a:stretch/>
        </p:blipFill>
        <p:spPr>
          <a:xfrm>
            <a:off x="715541" y="1147670"/>
            <a:ext cx="7712917" cy="5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381</Words>
  <Application>Microsoft Office PowerPoint</Application>
  <PresentationFormat>On-screen Show (4:3)</PresentationFormat>
  <Paragraphs>111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Commissioning of the new CERN SM18 Infrastructure   P. Maesen on behalf of  BE/RF-SRF section   Following :  1. P. Maesen on behalf of BE/RF-SRF section “Upgrade of CERN SM18 Infrastructure ", SLHiPP 4, CERN   </vt:lpstr>
      <vt:lpstr>Contents</vt:lpstr>
      <vt:lpstr>Horizontal bunker M7</vt:lpstr>
      <vt:lpstr>Horizontal bunker M7 today</vt:lpstr>
      <vt:lpstr>PowerPoint Presentation</vt:lpstr>
      <vt:lpstr>Similar dedicated Cryo valve box in M9</vt:lpstr>
      <vt:lpstr>Ultra pure water production</vt:lpstr>
      <vt:lpstr>HPR commissioning</vt:lpstr>
      <vt:lpstr>Cabinet flow chart supervision</vt:lpstr>
      <vt:lpstr>Cavity loading area</vt:lpstr>
      <vt:lpstr>Rinsing recipe</vt:lpstr>
      <vt:lpstr>New Clean Rooms &amp; HPR</vt:lpstr>
      <vt:lpstr>New Clean Rooms accessories</vt:lpstr>
      <vt:lpstr>Cavity rinsing operational</vt:lpstr>
      <vt:lpstr>ISO 4 unloading area</vt:lpstr>
      <vt:lpstr>Status &amp; timescale (1)</vt:lpstr>
      <vt:lpstr>Status &amp; timescale (2)</vt:lpstr>
      <vt:lpstr>Thanks 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 presentation</dc:title>
  <dc:creator>Olivier BRUNNER</dc:creator>
  <cp:lastModifiedBy>Caroline Prabert</cp:lastModifiedBy>
  <cp:revision>114</cp:revision>
  <cp:lastPrinted>2015-03-13T10:39:42Z</cp:lastPrinted>
  <dcterms:created xsi:type="dcterms:W3CDTF">2012-11-14T09:27:33Z</dcterms:created>
  <dcterms:modified xsi:type="dcterms:W3CDTF">2015-03-18T09:28:37Z</dcterms:modified>
</cp:coreProperties>
</file>