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vsd" ContentType="application/vnd.visio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</p:sldMasterIdLst>
  <p:notesMasterIdLst>
    <p:notesMasterId r:id="rId20"/>
  </p:notesMasterIdLst>
  <p:handoutMasterIdLst>
    <p:handoutMasterId r:id="rId21"/>
  </p:handoutMasterIdLst>
  <p:sldIdLst>
    <p:sldId id="286" r:id="rId2"/>
    <p:sldId id="428" r:id="rId3"/>
    <p:sldId id="429" r:id="rId4"/>
    <p:sldId id="439" r:id="rId5"/>
    <p:sldId id="437" r:id="rId6"/>
    <p:sldId id="417" r:id="rId7"/>
    <p:sldId id="436" r:id="rId8"/>
    <p:sldId id="419" r:id="rId9"/>
    <p:sldId id="433" r:id="rId10"/>
    <p:sldId id="407" r:id="rId11"/>
    <p:sldId id="421" r:id="rId12"/>
    <p:sldId id="443" r:id="rId13"/>
    <p:sldId id="444" r:id="rId14"/>
    <p:sldId id="430" r:id="rId15"/>
    <p:sldId id="432" r:id="rId16"/>
    <p:sldId id="435" r:id="rId17"/>
    <p:sldId id="425" r:id="rId18"/>
    <p:sldId id="438" r:id="rId19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4CA"/>
    <a:srgbClr val="EEB500"/>
    <a:srgbClr val="00E100"/>
    <a:srgbClr val="0066FF"/>
    <a:srgbClr val="F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6" autoAdjust="0"/>
    <p:restoredTop sz="99518" autoAdjust="0"/>
  </p:normalViewPr>
  <p:slideViewPr>
    <p:cSldViewPr snapToGrid="0" snapToObjects="1">
      <p:cViewPr>
        <p:scale>
          <a:sx n="120" d="100"/>
          <a:sy n="120" d="100"/>
        </p:scale>
        <p:origin x="-58" y="192"/>
      </p:cViewPr>
      <p:guideLst>
        <p:guide orient="horz" pos="1232"/>
        <p:guide orient="horz" pos="908"/>
        <p:guide pos="4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3AE58-0CB7-2B49-BC2B-99543F812727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0A657-9475-004C-BDED-BB6C61EC949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41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41830-0E87-9D46-A15F-C0C0B780FA23}" type="datetimeFigureOut">
              <a:rPr lang="sv-SE" smtClean="0"/>
              <a:t>2015-03-18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0035E-6164-C447-BCFF-46EC70F740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9421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12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13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14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15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5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6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8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9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10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21227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43269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65310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87351" indent="-211021" defTabSz="41471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68232" algn="l"/>
                <a:tab pos="1336464" algn="l"/>
                <a:tab pos="2004696" algn="l"/>
                <a:tab pos="2672928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fld id="{082F4D91-D8AA-4307-92B9-441F2AEB2FB1}" type="slidenum">
              <a:rPr lang="pt-PT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11</a:t>
            </a:fld>
            <a:endParaRPr lang="pt-PT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1167-117F-420C-9F45-458E836B179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66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F1B5-19A1-41D4-B931-AF48A1AC2F9B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70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45B16-9B63-428E-AC01-2B905A6F4506}" type="slidenum">
              <a:rPr lang="pt-PT"/>
              <a:pPr>
                <a:defRPr/>
              </a:pPr>
              <a:t>‹#›</a:t>
            </a:fld>
            <a:endParaRPr lang="pt-PT"/>
          </a:p>
        </p:txBody>
      </p:sp>
      <p:sp>
        <p:nvSpPr>
          <p:cNvPr id="5" name="Rectangle 4"/>
          <p:cNvSpPr/>
          <p:nvPr userDrawn="1"/>
        </p:nvSpPr>
        <p:spPr>
          <a:xfrm>
            <a:off x="101685" y="6560728"/>
            <a:ext cx="85851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</a:pPr>
            <a:r>
              <a:rPr lang="en-GB" sz="1100" i="1" dirty="0" smtClean="0">
                <a:solidFill>
                  <a:srgbClr val="91581F"/>
                </a:solidFill>
                <a:latin typeface="Franklin Gothic Book" pitchFamily="32" charset="0"/>
              </a:rPr>
              <a:t>Progress on the ESS development of the SML long pulse klystron modulator	Carlos A. Martins – ESS AB, Accelerator Division, RF Group</a:t>
            </a:r>
          </a:p>
        </p:txBody>
      </p:sp>
    </p:spTree>
    <p:extLst>
      <p:ext uri="{BB962C8B-B14F-4D97-AF65-F5344CB8AC3E}">
        <p14:creationId xmlns:p14="http://schemas.microsoft.com/office/powerpoint/2010/main" val="276056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8640-21E4-4DF7-82E4-489CAFEF9DED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480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EB99-AC6E-48D2-952D-3D83B6391950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933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E4A36-D68D-4694-87DB-DFA8FA4CFE26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61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22C4-E157-4E53-9EF8-232316FE09CC}" type="datetime1">
              <a:rPr lang="sv-SE" smtClean="0"/>
              <a:t>2015-03-18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633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93802-762A-4A6E-A1BC-2EB1229795D8}" type="datetime1">
              <a:rPr lang="sv-SE" smtClean="0"/>
              <a:t>2015-03-18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286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1E932-36F6-4388-A044-AA7A78DE8FDE}" type="datetime1">
              <a:rPr lang="sv-SE" smtClean="0"/>
              <a:t>2015-03-18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306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2D74-2346-4358-902A-DA156CC04F9A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00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7F66-422D-4DAE-AE18-D60629C43F89}" type="datetime1">
              <a:rPr lang="sv-SE" smtClean="0"/>
              <a:t>2015-03-18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393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EB55F-3AE4-4AA8-BBE5-D2F4D522B413}" type="datetime1">
              <a:rPr lang="sv-SE" smtClean="0"/>
              <a:t>2015-03-18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Confidential: For ESS internal restricted usage only</a:t>
            </a: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5" descr="ESS-vit-logga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82" y="112550"/>
            <a:ext cx="1451745" cy="776683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90304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3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Visio_2003-2010_Drawing11.vsd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ruta 3"/>
          <p:cNvSpPr txBox="1"/>
          <p:nvPr/>
        </p:nvSpPr>
        <p:spPr>
          <a:xfrm>
            <a:off x="-16933" y="5314134"/>
            <a:ext cx="91440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Carlos A. Martins</a:t>
            </a:r>
          </a:p>
          <a:p>
            <a:pPr algn="ctr"/>
            <a:r>
              <a:rPr lang="en-GB" sz="2000" dirty="0" smtClean="0">
                <a:solidFill>
                  <a:srgbClr val="FFFFFF"/>
                </a:solidFill>
              </a:rPr>
              <a:t>ESS – Accelerator Division - RF Electrical Power Systems</a:t>
            </a:r>
          </a:p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600" dirty="0" smtClean="0">
                <a:solidFill>
                  <a:srgbClr val="FFFFFF"/>
                </a:solidFill>
              </a:rPr>
              <a:t>March 18</a:t>
            </a:r>
            <a:r>
              <a:rPr lang="en-GB" sz="1600" baseline="30000" dirty="0" smtClean="0">
                <a:solidFill>
                  <a:srgbClr val="FFFFFF"/>
                </a:solidFill>
              </a:rPr>
              <a:t>th</a:t>
            </a:r>
            <a:r>
              <a:rPr lang="en-GB" sz="1600" dirty="0" smtClean="0">
                <a:solidFill>
                  <a:srgbClr val="FFFFFF"/>
                </a:solidFill>
              </a:rPr>
              <a:t> ,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46617"/>
            <a:ext cx="5706219" cy="3801533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960967" y="4251350"/>
            <a:ext cx="71881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algn="ctr"/>
            <a:r>
              <a:rPr lang="en-US" sz="2600" b="1" dirty="0" smtClean="0">
                <a:solidFill>
                  <a:schemeClr val="bg1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Progress on ESS development of the SML long pulse klystron modulator</a:t>
            </a:r>
            <a:endParaRPr lang="en-US" sz="2000" b="1" i="1" dirty="0" smtClean="0">
              <a:solidFill>
                <a:schemeClr val="bg1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10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9728" y="980729"/>
            <a:ext cx="3713268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1600" b="1" u="sng" dirty="0" smtClean="0">
                <a:solidFill>
                  <a:schemeClr val="tx1"/>
                </a:solidFill>
              </a:rPr>
              <a:t>Grid power quality (IEC 61000-x-x)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(dictated by the capacitor charger)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tx1"/>
                </a:solidFill>
              </a:rPr>
              <a:t>EMC (conducted noise, immunity &amp; susceptibility)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tx1"/>
                </a:solidFill>
              </a:rPr>
              <a:t>Current harmonic distortion (depends on the capacitor charger topology)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600" dirty="0" smtClean="0">
                <a:solidFill>
                  <a:schemeClr val="tx1"/>
                </a:solidFill>
              </a:rPr>
              <a:t>Flicker (depends on the capacitor charger topology &amp; on the charging control scheme)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07342" y="987168"/>
            <a:ext cx="5675168" cy="3697549"/>
            <a:chOff x="3307342" y="597686"/>
            <a:chExt cx="5675168" cy="3697549"/>
          </a:xfrm>
        </p:grpSpPr>
        <p:pic>
          <p:nvPicPr>
            <p:cNvPr id="1304" name="Picture 2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677" y="1074867"/>
              <a:ext cx="4877833" cy="3146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799061" y="597686"/>
              <a:ext cx="518344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ctr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dirty="0" smtClean="0">
                  <a:solidFill>
                    <a:schemeClr val="tx1"/>
                  </a:solidFill>
                </a:rPr>
                <a:t>Flicker standard IEC 61000-3-2 and IEC 61000-3-11 (low voltage public grids)</a:t>
              </a:r>
            </a:p>
          </p:txBody>
        </p:sp>
        <p:sp>
          <p:nvSpPr>
            <p:cNvPr id="9" name="Ellipse 4"/>
            <p:cNvSpPr>
              <a:spLocks noChangeArrowheads="1"/>
            </p:cNvSpPr>
            <p:nvPr/>
          </p:nvSpPr>
          <p:spPr bwMode="auto">
            <a:xfrm>
              <a:off x="7849392" y="3155596"/>
              <a:ext cx="96086" cy="9418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/>
            </a:p>
          </p:txBody>
        </p:sp>
        <p:cxnSp>
          <p:nvCxnSpPr>
            <p:cNvPr id="10" name="Connecteur droit avec flèche 8"/>
            <p:cNvCxnSpPr>
              <a:cxnSpLocks noChangeShapeType="1"/>
            </p:cNvCxnSpPr>
            <p:nvPr/>
          </p:nvCxnSpPr>
          <p:spPr bwMode="auto">
            <a:xfrm flipH="1" flipV="1">
              <a:off x="7945478" y="3324225"/>
              <a:ext cx="200995" cy="689161"/>
            </a:xfrm>
            <a:prstGeom prst="straightConnector1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ZoneTexte 9"/>
            <p:cNvSpPr txBox="1">
              <a:spLocks noChangeArrowheads="1"/>
            </p:cNvSpPr>
            <p:nvPr/>
          </p:nvSpPr>
          <p:spPr bwMode="auto">
            <a:xfrm>
              <a:off x="7794933" y="3925903"/>
              <a:ext cx="7072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CA" dirty="0">
                  <a:solidFill>
                    <a:srgbClr val="FF0000"/>
                  </a:solidFill>
                </a:rPr>
                <a:t>14 Hz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Connecteur droit 16"/>
            <p:cNvCxnSpPr/>
            <p:nvPr/>
          </p:nvCxnSpPr>
          <p:spPr bwMode="auto">
            <a:xfrm flipH="1">
              <a:off x="4410075" y="3194217"/>
              <a:ext cx="3512467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ZoneTexte 17"/>
            <p:cNvSpPr txBox="1"/>
            <p:nvPr/>
          </p:nvSpPr>
          <p:spPr>
            <a:xfrm>
              <a:off x="3307342" y="2824352"/>
              <a:ext cx="1131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dirty="0" smtClean="0">
                  <a:solidFill>
                    <a:srgbClr val="FF0000"/>
                  </a:solidFill>
                </a:rPr>
                <a:t>(</a:t>
              </a:r>
              <a:r>
                <a:rPr lang="fr-CA" dirty="0" smtClean="0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fr-CA" dirty="0" smtClean="0">
                  <a:solidFill>
                    <a:srgbClr val="FF0000"/>
                  </a:solidFill>
                </a:rPr>
                <a:t>V/V)</a:t>
              </a:r>
              <a:r>
                <a:rPr lang="fr-CA" baseline="-25000" dirty="0" smtClean="0">
                  <a:solidFill>
                    <a:srgbClr val="FF0000"/>
                  </a:solidFill>
                </a:rPr>
                <a:t>max</a:t>
              </a:r>
              <a:r>
                <a:rPr lang="fr-CA" dirty="0" smtClean="0">
                  <a:solidFill>
                    <a:srgbClr val="FF0000"/>
                  </a:solidFill>
                </a:rPr>
                <a:t>=0.3%</a:t>
              </a:r>
              <a:endParaRPr lang="en-CA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090" y="3628309"/>
            <a:ext cx="40071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Capacitor Charger: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Active Front End + DC/DC converter with constant power regulation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960110"/>
              </p:ext>
            </p:extLst>
          </p:nvPr>
        </p:nvGraphicFramePr>
        <p:xfrm>
          <a:off x="149752" y="4467768"/>
          <a:ext cx="4108941" cy="210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5" name="Visio" r:id="rId6" imgW="8019645" imgH="2888501" progId="Visio.Drawing.11">
                  <p:embed/>
                </p:oleObj>
              </mc:Choice>
              <mc:Fallback>
                <p:oleObj name="Visio" r:id="rId6" imgW="8019645" imgH="288850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52" y="4467768"/>
                        <a:ext cx="4108941" cy="2104482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423781" y="184666"/>
            <a:ext cx="6135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AC grid power quality – an All In One approach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8300" y="4817537"/>
            <a:ext cx="1383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Active Front End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23744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11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26085" y="98576"/>
            <a:ext cx="7653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AC grid power quality – an All In One approach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Simulation results (1 module: AC grid AFE + DC/DC charger)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3633259"/>
            <a:ext cx="3912658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052999" y="1134533"/>
            <a:ext cx="5091001" cy="5723467"/>
            <a:chOff x="4052999" y="1346730"/>
            <a:chExt cx="5091001" cy="5147204"/>
          </a:xfrm>
        </p:grpSpPr>
        <p:pic>
          <p:nvPicPr>
            <p:cNvPr id="22" name="Picture 21" descr="C:\Users\carlosmartins\AppData\Local\Microsoft\Windows\Temporary Internet Files\Content.Word\flicker 200kW.PN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3" r="7788"/>
            <a:stretch/>
          </p:blipFill>
          <p:spPr bwMode="auto">
            <a:xfrm>
              <a:off x="4097867" y="4124037"/>
              <a:ext cx="5046133" cy="236989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999" y="1346730"/>
              <a:ext cx="5074067" cy="2777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1344081"/>
            <a:ext cx="4029160" cy="199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79034" y="4894058"/>
            <a:ext cx="3428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030A0"/>
                </a:solidFill>
              </a:rPr>
              <a:t>Compliance with </a:t>
            </a:r>
            <a:r>
              <a:rPr lang="en-GB" sz="1600" dirty="0">
                <a:solidFill>
                  <a:srgbClr val="7030A0"/>
                </a:solidFill>
              </a:rPr>
              <a:t>IEC </a:t>
            </a:r>
            <a:r>
              <a:rPr lang="en-GB" sz="1600" dirty="0" smtClean="0">
                <a:solidFill>
                  <a:srgbClr val="7030A0"/>
                </a:solidFill>
              </a:rPr>
              <a:t>61000-3-2, class 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35097" y="4402122"/>
            <a:ext cx="23623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l</a:t>
            </a:r>
            <a:r>
              <a:rPr lang="en-GB" sz="1600" dirty="0" smtClean="0">
                <a:solidFill>
                  <a:srgbClr val="FF0000"/>
                </a:solidFill>
              </a:rPr>
              <a:t>imit as per IEC </a:t>
            </a:r>
            <a:r>
              <a:rPr lang="en-GB" sz="1600" dirty="0">
                <a:solidFill>
                  <a:srgbClr val="FF0000"/>
                </a:solidFill>
              </a:rPr>
              <a:t>61000-3-2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8515" y="3356049"/>
            <a:ext cx="3393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Harmonic spectrum of AC line current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12160" y="1272961"/>
            <a:ext cx="870431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0066FF"/>
                </a:solidFill>
              </a:rPr>
              <a:t>AC line current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23876" y="1970393"/>
            <a:ext cx="1211870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0066FF"/>
                </a:solidFill>
              </a:rPr>
              <a:t>AC grid active power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42003" y="2194225"/>
            <a:ext cx="1332096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AC grid reactive power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26167" y="2636912"/>
            <a:ext cx="1032334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0066FF"/>
                </a:solidFill>
              </a:rPr>
              <a:t>Load pulse power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85313" y="3300940"/>
            <a:ext cx="1343316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0066FF"/>
                </a:solidFill>
              </a:rPr>
              <a:t>Capacitor bank voltage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20026" y="4236474"/>
            <a:ext cx="1784143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0066FF"/>
                </a:solidFill>
              </a:rPr>
              <a:t>Capacitor bank voltage (zoom)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45667" y="5478833"/>
            <a:ext cx="2277533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0066FF"/>
                </a:solidFill>
              </a:rPr>
              <a:t>AC line voltage (zoom) - Flicker</a:t>
            </a:r>
            <a:endParaRPr lang="en-US" sz="1100" b="1" dirty="0">
              <a:solidFill>
                <a:srgbClr val="0066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07197" y="5681455"/>
            <a:ext cx="28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030A0"/>
                </a:solidFill>
              </a:rPr>
              <a:t>Compliance with </a:t>
            </a:r>
            <a:r>
              <a:rPr lang="en-GB" sz="1600" dirty="0">
                <a:solidFill>
                  <a:srgbClr val="7030A0"/>
                </a:solidFill>
              </a:rPr>
              <a:t>IEC </a:t>
            </a:r>
            <a:r>
              <a:rPr lang="en-GB" sz="1600" dirty="0" smtClean="0">
                <a:solidFill>
                  <a:srgbClr val="7030A0"/>
                </a:solidFill>
              </a:rPr>
              <a:t>61000-3-3</a:t>
            </a:r>
          </a:p>
          <a:p>
            <a:pPr algn="ctr"/>
            <a:r>
              <a:rPr lang="en-GB" sz="1600" dirty="0" smtClean="0">
                <a:solidFill>
                  <a:srgbClr val="7030A0"/>
                </a:solidFill>
              </a:rPr>
              <a:t>(</a:t>
            </a:r>
            <a:r>
              <a:rPr lang="el-GR" sz="1600" dirty="0" smtClean="0">
                <a:solidFill>
                  <a:srgbClr val="7030A0"/>
                </a:solidFill>
              </a:rPr>
              <a:t>Δ</a:t>
            </a:r>
            <a:r>
              <a:rPr lang="en-GB" sz="1600" dirty="0" smtClean="0">
                <a:solidFill>
                  <a:srgbClr val="7030A0"/>
                </a:solidFill>
              </a:rPr>
              <a:t>V/V = </a:t>
            </a:r>
            <a:r>
              <a:rPr lang="en-GB" sz="1600" b="1" dirty="0" smtClean="0">
                <a:solidFill>
                  <a:srgbClr val="7030A0"/>
                </a:solidFill>
              </a:rPr>
              <a:t>0.06%</a:t>
            </a:r>
            <a:r>
              <a:rPr lang="en-GB" sz="1600" dirty="0" smtClean="0">
                <a:solidFill>
                  <a:srgbClr val="7030A0"/>
                </a:solidFill>
              </a:rPr>
              <a:t> </a:t>
            </a:r>
            <a:r>
              <a:rPr lang="en-GB" sz="1600" dirty="0" err="1" smtClean="0">
                <a:solidFill>
                  <a:srgbClr val="7030A0"/>
                </a:solidFill>
              </a:rPr>
              <a:t>wrt</a:t>
            </a:r>
            <a:r>
              <a:rPr lang="en-GB" sz="1600" dirty="0" smtClean="0">
                <a:solidFill>
                  <a:srgbClr val="7030A0"/>
                </a:solidFill>
              </a:rPr>
              <a:t> </a:t>
            </a:r>
            <a:r>
              <a:rPr lang="en-GB" sz="1600" u="sng" dirty="0" smtClean="0">
                <a:solidFill>
                  <a:srgbClr val="7030A0"/>
                </a:solidFill>
              </a:rPr>
              <a:t>0.3%@14Hz</a:t>
            </a:r>
            <a:r>
              <a:rPr lang="en-GB" sz="1600" dirty="0" smtClean="0">
                <a:solidFill>
                  <a:srgbClr val="7030A0"/>
                </a:solidFill>
              </a:rPr>
              <a:t>)</a:t>
            </a:r>
            <a:r>
              <a:rPr lang="en-US" sz="1600" dirty="0" smtClean="0">
                <a:solidFill>
                  <a:srgbClr val="7030A0"/>
                </a:solidFill>
              </a:rPr>
              <a:t> 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51433" y="916357"/>
            <a:ext cx="348358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AC grid power quality, including Flicker</a:t>
            </a:r>
            <a:endParaRPr lang="en-US" sz="1600" b="1" dirty="0"/>
          </a:p>
        </p:txBody>
      </p:sp>
      <p:sp>
        <p:nvSpPr>
          <p:cNvPr id="37" name="Rectangle 36"/>
          <p:cNvSpPr/>
          <p:nvPr/>
        </p:nvSpPr>
        <p:spPr>
          <a:xfrm>
            <a:off x="439022" y="5194139"/>
            <a:ext cx="3106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</a:rPr>
              <a:t>(THD </a:t>
            </a:r>
            <a:r>
              <a:rPr lang="en-GB" dirty="0">
                <a:solidFill>
                  <a:srgbClr val="7030A0"/>
                </a:solidFill>
              </a:rPr>
              <a:t>= </a:t>
            </a:r>
            <a:r>
              <a:rPr lang="en-GB" b="1" dirty="0">
                <a:solidFill>
                  <a:srgbClr val="7030A0"/>
                </a:solidFill>
              </a:rPr>
              <a:t>2.3</a:t>
            </a:r>
            <a:r>
              <a:rPr lang="en-GB" b="1" dirty="0" smtClean="0">
                <a:solidFill>
                  <a:srgbClr val="7030A0"/>
                </a:solidFill>
              </a:rPr>
              <a:t>%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dirty="0" err="1" smtClean="0">
                <a:solidFill>
                  <a:srgbClr val="7030A0"/>
                </a:solidFill>
              </a:rPr>
              <a:t>wrt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u="sng" dirty="0" smtClean="0">
                <a:solidFill>
                  <a:srgbClr val="7030A0"/>
                </a:solidFill>
              </a:rPr>
              <a:t>13%@class C</a:t>
            </a:r>
            <a:r>
              <a:rPr lang="en-GB" dirty="0" smtClean="0">
                <a:solidFill>
                  <a:srgbClr val="7030A0"/>
                </a:solidFill>
              </a:rPr>
              <a:t>)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63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12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630" y="1127713"/>
            <a:ext cx="3389713" cy="25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262467" y="313581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Reduced Scale Modulator Prototype</a:t>
            </a:r>
          </a:p>
          <a:p>
            <a:pPr algn="l"/>
            <a:r>
              <a:rPr lang="en-US" sz="2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Testing of Low Voltage stage at full power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55033" y="1020218"/>
            <a:ext cx="4221414" cy="2278236"/>
            <a:chOff x="355033" y="1020218"/>
            <a:chExt cx="4221414" cy="2278236"/>
          </a:xfrm>
        </p:grpSpPr>
        <p:pic>
          <p:nvPicPr>
            <p:cNvPr id="41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2" y="1127713"/>
              <a:ext cx="4119405" cy="21707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55033" y="1020218"/>
              <a:ext cx="3234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Controls &amp; Human Machine Interface (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labview</a:t>
              </a:r>
              <a:r>
                <a:rPr lang="en-US" sz="1600" dirty="0" smtClean="0">
                  <a:solidFill>
                    <a:srgbClr val="FF0000"/>
                  </a:solidFill>
                </a:rPr>
                <a:t>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4490" y="3401226"/>
            <a:ext cx="3138245" cy="3332460"/>
            <a:chOff x="354490" y="3401226"/>
            <a:chExt cx="3138245" cy="3332460"/>
          </a:xfrm>
        </p:grpSpPr>
        <p:pic>
          <p:nvPicPr>
            <p:cNvPr id="44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28"/>
            <a:stretch/>
          </p:blipFill>
          <p:spPr bwMode="auto">
            <a:xfrm>
              <a:off x="457042" y="3401226"/>
              <a:ext cx="2892909" cy="3298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354490" y="6395132"/>
              <a:ext cx="3138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Low voltage power converter stage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406391" y="3488019"/>
            <a:ext cx="5438506" cy="3369982"/>
            <a:chOff x="3406391" y="3488019"/>
            <a:chExt cx="5438506" cy="3369982"/>
          </a:xfrm>
        </p:grpSpPr>
        <p:pic>
          <p:nvPicPr>
            <p:cNvPr id="47" name="Picture 1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4" t="2533" r="6703" b="3024"/>
            <a:stretch/>
          </p:blipFill>
          <p:spPr bwMode="auto">
            <a:xfrm>
              <a:off x="3406391" y="3593211"/>
              <a:ext cx="5438505" cy="3264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4440075" y="3488019"/>
              <a:ext cx="39946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Automatic start-up sequence (state machine)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47117" y="4636807"/>
              <a:ext cx="1079137" cy="0"/>
            </a:xfrm>
            <a:prstGeom prst="line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440075" y="4365571"/>
              <a:ext cx="7741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8263"/>
              <a:r>
                <a:rPr lang="en-US" sz="1200" b="1" dirty="0" smtClean="0">
                  <a:solidFill>
                    <a:srgbClr val="7030A0"/>
                  </a:solidFill>
                </a:rPr>
                <a:t>Standby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5426254" y="4842142"/>
              <a:ext cx="266685" cy="0"/>
            </a:xfrm>
            <a:prstGeom prst="line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928169" y="5320755"/>
              <a:ext cx="805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263"/>
              <a:r>
                <a:rPr lang="en-US" sz="1200" b="1" dirty="0" smtClean="0">
                  <a:solidFill>
                    <a:srgbClr val="7030A0"/>
                  </a:solidFill>
                </a:rPr>
                <a:t>DC link bus voltage setting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76836" y="4238206"/>
              <a:ext cx="7213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263"/>
              <a:r>
                <a:rPr lang="en-US" sz="1200" b="1" dirty="0" smtClean="0">
                  <a:solidFill>
                    <a:srgbClr val="7030A0"/>
                  </a:solidFill>
                </a:rPr>
                <a:t>DC link bus voltage ready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531620" y="5557409"/>
              <a:ext cx="765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263"/>
              <a:r>
                <a:rPr lang="en-US" sz="1200" b="1" dirty="0" smtClean="0">
                  <a:solidFill>
                    <a:srgbClr val="7030A0"/>
                  </a:solidFill>
                </a:rPr>
                <a:t>Cap. bank voltage setting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5039" y="4637923"/>
              <a:ext cx="8567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263"/>
              <a:r>
                <a:rPr lang="en-US" sz="1200" b="1" dirty="0" smtClean="0">
                  <a:solidFill>
                    <a:srgbClr val="7030A0"/>
                  </a:solidFill>
                </a:rPr>
                <a:t>Cap. bank voltage ready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5305" y="5042675"/>
              <a:ext cx="633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263"/>
              <a:r>
                <a:rPr lang="en-US" sz="1200" b="1" dirty="0" smtClean="0">
                  <a:solidFill>
                    <a:srgbClr val="7030A0"/>
                  </a:solidFill>
                </a:rPr>
                <a:t>Pulse soft start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01992" y="5567766"/>
              <a:ext cx="11097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8263"/>
              <a:r>
                <a:rPr lang="en-US" sz="1200" b="1" dirty="0" smtClean="0">
                  <a:solidFill>
                    <a:srgbClr val="7030A0"/>
                  </a:solidFill>
                </a:rPr>
                <a:t>Pulsing ready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426254" y="4583099"/>
              <a:ext cx="0" cy="642507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196312" y="4904352"/>
              <a:ext cx="0" cy="367044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692939" y="3939107"/>
              <a:ext cx="0" cy="1230770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321186" y="4137112"/>
              <a:ext cx="0" cy="1354817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921682" y="4137112"/>
              <a:ext cx="0" cy="1575350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710346" y="5017919"/>
              <a:ext cx="0" cy="850318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341577" y="4583099"/>
              <a:ext cx="0" cy="1981310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5692939" y="5050364"/>
              <a:ext cx="503373" cy="0"/>
            </a:xfrm>
            <a:prstGeom prst="line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178829" y="5261500"/>
              <a:ext cx="142357" cy="0"/>
            </a:xfrm>
            <a:prstGeom prst="line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321186" y="5445976"/>
              <a:ext cx="600496" cy="0"/>
            </a:xfrm>
            <a:prstGeom prst="line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921682" y="5641300"/>
              <a:ext cx="779799" cy="0"/>
            </a:xfrm>
            <a:prstGeom prst="line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710346" y="5844765"/>
              <a:ext cx="1134551" cy="0"/>
            </a:xfrm>
            <a:prstGeom prst="line">
              <a:avLst/>
            </a:prstGeom>
            <a:ln w="12700">
              <a:headEnd type="stealth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5468887" y="4842143"/>
              <a:ext cx="138093" cy="478612"/>
            </a:xfrm>
            <a:prstGeom prst="straightConnector1">
              <a:avLst/>
            </a:prstGeom>
            <a:ln w="1270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5987550" y="5271396"/>
              <a:ext cx="262457" cy="441066"/>
            </a:xfrm>
            <a:prstGeom prst="straightConnector1">
              <a:avLst/>
            </a:prstGeom>
            <a:ln w="12700"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1"/>
          <p:cNvSpPr>
            <a:spLocks noChangeArrowheads="1"/>
          </p:cNvSpPr>
          <p:nvPr/>
        </p:nvSpPr>
        <p:spPr bwMode="auto">
          <a:xfrm>
            <a:off x="103741" y="117553"/>
            <a:ext cx="7861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Experimental Results:- Low Voltage power conversion stage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(1 module: AC grid AFE + DC/DC </a:t>
            </a:r>
            <a:r>
              <a:rPr lang="en-US" sz="2400" b="1" dirty="0" smtClean="0">
                <a:solidFill>
                  <a:srgbClr val="0070C0"/>
                </a:solidFill>
              </a:rPr>
              <a:t>charger + 2 x H bridges)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43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13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4" name="TextBox 3"/>
          <p:cNvSpPr txBox="1"/>
          <p:nvPr/>
        </p:nvSpPr>
        <p:spPr>
          <a:xfrm>
            <a:off x="2518550" y="5824871"/>
            <a:ext cx="70564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Jun ’13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015" y="5701760"/>
            <a:ext cx="258577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srgbClr val="0070C0"/>
                </a:solidFill>
                <a:latin typeface="Britannic Bold" panose="020B0903060703020204" pitchFamily="34" charset="0"/>
              </a:rPr>
              <a:t>Design and specifications:</a:t>
            </a:r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rgbClr val="0070C0"/>
                </a:solidFill>
              </a:rPr>
              <a:t>ESS and LTH;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2467" y="313581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Reduced Scale Modulator Prototype</a:t>
            </a:r>
          </a:p>
          <a:p>
            <a:pPr algn="l"/>
            <a:r>
              <a:rPr lang="en-US" sz="2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Testing of Low Voltage stage at full power</a:t>
            </a:r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6711" r="6141" b="6031"/>
          <a:stretch/>
        </p:blipFill>
        <p:spPr bwMode="auto">
          <a:xfrm>
            <a:off x="2219383" y="2078017"/>
            <a:ext cx="4333147" cy="220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5778" r="5788" b="6676"/>
          <a:stretch/>
        </p:blipFill>
        <p:spPr bwMode="auto">
          <a:xfrm>
            <a:off x="2219383" y="4290010"/>
            <a:ext cx="4333147" cy="213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30355" r="6131" b="6391"/>
          <a:stretch/>
        </p:blipFill>
        <p:spPr bwMode="auto">
          <a:xfrm>
            <a:off x="2160115" y="1083632"/>
            <a:ext cx="4392415" cy="99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14680" y="1232135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Pulse (1kV)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6648" y="2134002"/>
            <a:ext cx="1414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AC line voltage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2832" y="2591451"/>
            <a:ext cx="141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AC line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93149" y="3745337"/>
            <a:ext cx="3916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Unitary power factor;</a:t>
            </a:r>
          </a:p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Sinusoidal line current, constant amplitude -&gt; No flicker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0429" y="4323915"/>
            <a:ext cx="2084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Capacitor bank voltage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4680" y="5183739"/>
            <a:ext cx="2842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Capacitor bank charging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7" name="Picture 2" descr="C:\Users\CARLOS~1\AppData\Local\Temp\Rar$DRa0.358\Start_VcbkId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r="5883"/>
          <a:stretch/>
        </p:blipFill>
        <p:spPr bwMode="auto">
          <a:xfrm>
            <a:off x="0" y="4158978"/>
            <a:ext cx="2321781" cy="24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CARLOS~1\AppData\Local\Temp\Rar$DRa0.987\End_VcbkId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5569"/>
          <a:stretch/>
        </p:blipFill>
        <p:spPr bwMode="auto">
          <a:xfrm>
            <a:off x="6488264" y="4093032"/>
            <a:ext cx="2655736" cy="252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8543" y="2662229"/>
            <a:ext cx="1582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Note:</a:t>
            </a:r>
          </a:p>
          <a:p>
            <a:r>
              <a:rPr lang="en-US" sz="1600" i="1" dirty="0" smtClean="0"/>
              <a:t>- different time scales in the 3 modes</a:t>
            </a:r>
            <a:endParaRPr lang="en-US" sz="1600" i="1" dirty="0"/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03741" y="117553"/>
            <a:ext cx="7861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Experimental Results:- Low Voltage power conversion stage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(1 module: AC grid AFE + DC/DC </a:t>
            </a:r>
            <a:r>
              <a:rPr lang="en-US" sz="2400" b="1" dirty="0" smtClean="0">
                <a:solidFill>
                  <a:srgbClr val="0070C0"/>
                </a:solidFill>
              </a:rPr>
              <a:t>charger + 2 x H bridges)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019" y="4291842"/>
            <a:ext cx="166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Capacitor bank voltage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88264" y="4238806"/>
            <a:ext cx="2242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Capacitor bank voltage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0969" y="5336139"/>
            <a:ext cx="2326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Capacitor bank charging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019" y="4993874"/>
            <a:ext cx="1362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Capacitor bank charging current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282026" y="948550"/>
            <a:ext cx="0" cy="5623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89591" y="969950"/>
            <a:ext cx="0" cy="5623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3741" y="1543872"/>
            <a:ext cx="197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Initialization mode</a:t>
            </a:r>
            <a:endParaRPr lang="en-US" b="1" dirty="0">
              <a:solidFill>
                <a:srgbClr val="0094CA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43015" y="152869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Pulsing mode</a:t>
            </a:r>
            <a:endParaRPr lang="en-US" b="1" dirty="0">
              <a:solidFill>
                <a:srgbClr val="0094CA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50969" y="1528690"/>
            <a:ext cx="228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4CA"/>
                </a:solidFill>
              </a:rPr>
              <a:t>Voltage tapping mode</a:t>
            </a:r>
            <a:endParaRPr lang="en-US" b="1" dirty="0">
              <a:solidFill>
                <a:srgbClr val="0094C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5172" y="5641391"/>
            <a:ext cx="395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Charging current adapted as an inversed function of the voltage;</a:t>
            </a:r>
          </a:p>
          <a:p>
            <a:pPr marL="176213" indent="-107950">
              <a:buFontTx/>
              <a:buChar char="-"/>
            </a:pPr>
            <a:r>
              <a:rPr lang="en-US" sz="1200" b="1" dirty="0" smtClean="0">
                <a:solidFill>
                  <a:srgbClr val="7030A0"/>
                </a:solidFill>
              </a:rPr>
              <a:t>Constant power flow</a:t>
            </a:r>
          </a:p>
        </p:txBody>
      </p:sp>
    </p:spTree>
    <p:extLst>
      <p:ext uri="{BB962C8B-B14F-4D97-AF65-F5344CB8AC3E}">
        <p14:creationId xmlns:p14="http://schemas.microsoft.com/office/powerpoint/2010/main" val="715217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14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grpSp>
        <p:nvGrpSpPr>
          <p:cNvPr id="4" name="Group 3"/>
          <p:cNvGrpSpPr/>
          <p:nvPr/>
        </p:nvGrpSpPr>
        <p:grpSpPr>
          <a:xfrm>
            <a:off x="1677443" y="1744134"/>
            <a:ext cx="5798467" cy="4299484"/>
            <a:chOff x="1677443" y="1286934"/>
            <a:chExt cx="5798467" cy="4299484"/>
          </a:xfrm>
        </p:grpSpPr>
        <p:grpSp>
          <p:nvGrpSpPr>
            <p:cNvPr id="5" name="Group 4"/>
            <p:cNvGrpSpPr/>
            <p:nvPr/>
          </p:nvGrpSpPr>
          <p:grpSpPr>
            <a:xfrm>
              <a:off x="1677443" y="3212389"/>
              <a:ext cx="2774279" cy="2374029"/>
              <a:chOff x="1237159" y="3364795"/>
              <a:chExt cx="2774279" cy="2374029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1549226" y="3364796"/>
                <a:ext cx="246221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endCxn id="110" idx="0"/>
              </p:cNvCxnSpPr>
              <p:nvPr/>
            </p:nvCxnSpPr>
            <p:spPr>
              <a:xfrm>
                <a:off x="1691042" y="3364796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3" name="Group 72"/>
              <p:cNvGrpSpPr/>
              <p:nvPr/>
            </p:nvGrpSpPr>
            <p:grpSpPr>
              <a:xfrm>
                <a:off x="1597908" y="3548241"/>
                <a:ext cx="186267" cy="321734"/>
                <a:chOff x="3691467" y="2379133"/>
                <a:chExt cx="334432" cy="482601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4" name="Straight Arrow Connector 73"/>
              <p:cNvCxnSpPr/>
              <p:nvPr/>
            </p:nvCxnSpPr>
            <p:spPr>
              <a:xfrm flipH="1">
                <a:off x="1691042" y="3869975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>
                <a:endCxn id="108" idx="0"/>
              </p:cNvCxnSpPr>
              <p:nvPr/>
            </p:nvCxnSpPr>
            <p:spPr>
              <a:xfrm>
                <a:off x="2086864" y="3364796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6" name="Group 75"/>
              <p:cNvGrpSpPr/>
              <p:nvPr/>
            </p:nvGrpSpPr>
            <p:grpSpPr>
              <a:xfrm>
                <a:off x="1993730" y="3548241"/>
                <a:ext cx="186267" cy="321734"/>
                <a:chOff x="3691467" y="2379133"/>
                <a:chExt cx="334432" cy="482601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7" name="Straight Arrow Connector 76"/>
              <p:cNvCxnSpPr/>
              <p:nvPr/>
            </p:nvCxnSpPr>
            <p:spPr>
              <a:xfrm flipH="1">
                <a:off x="2086864" y="3869975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>
                <a:endCxn id="106" idx="0"/>
              </p:cNvCxnSpPr>
              <p:nvPr/>
            </p:nvCxnSpPr>
            <p:spPr>
              <a:xfrm>
                <a:off x="2529242" y="3364795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oup 78"/>
              <p:cNvGrpSpPr/>
              <p:nvPr/>
            </p:nvGrpSpPr>
            <p:grpSpPr>
              <a:xfrm>
                <a:off x="2436108" y="3548240"/>
                <a:ext cx="186267" cy="321734"/>
                <a:chOff x="3691467" y="2379133"/>
                <a:chExt cx="334432" cy="482601"/>
              </a:xfrm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0" name="Straight Arrow Connector 79"/>
              <p:cNvCxnSpPr/>
              <p:nvPr/>
            </p:nvCxnSpPr>
            <p:spPr>
              <a:xfrm flipH="1">
                <a:off x="2529242" y="3869974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endCxn id="104" idx="0"/>
              </p:cNvCxnSpPr>
              <p:nvPr/>
            </p:nvCxnSpPr>
            <p:spPr>
              <a:xfrm>
                <a:off x="2865792" y="3364796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/>
              <p:cNvGrpSpPr/>
              <p:nvPr/>
            </p:nvGrpSpPr>
            <p:grpSpPr>
              <a:xfrm>
                <a:off x="2772658" y="3548241"/>
                <a:ext cx="186267" cy="321734"/>
                <a:chOff x="3691467" y="2379133"/>
                <a:chExt cx="334432" cy="482601"/>
              </a:xfrm>
            </p:grpSpPr>
            <p:sp>
              <p:nvSpPr>
                <p:cNvPr id="104" name="Oval 103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flipH="1">
                <a:off x="2865792" y="3869975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endCxn id="102" idx="0"/>
              </p:cNvCxnSpPr>
              <p:nvPr/>
            </p:nvCxnSpPr>
            <p:spPr>
              <a:xfrm>
                <a:off x="3415065" y="336691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/>
              <p:cNvGrpSpPr/>
              <p:nvPr/>
            </p:nvGrpSpPr>
            <p:grpSpPr>
              <a:xfrm>
                <a:off x="3321931" y="3550357"/>
                <a:ext cx="186267" cy="321734"/>
                <a:chOff x="3691467" y="2379133"/>
                <a:chExt cx="334432" cy="482601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6" name="Straight Arrow Connector 85"/>
              <p:cNvCxnSpPr/>
              <p:nvPr/>
            </p:nvCxnSpPr>
            <p:spPr>
              <a:xfrm flipH="1">
                <a:off x="3415065" y="387209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 rot="16200000">
                <a:off x="1172692" y="4717399"/>
                <a:ext cx="13142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FF0000"/>
                    </a:solidFill>
                  </a:rPr>
                  <a:t>Cryo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 compressors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6200000">
                <a:off x="1716170" y="4787249"/>
                <a:ext cx="16261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Beam Instrumentation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16200000">
                <a:off x="2074267" y="4787249"/>
                <a:ext cx="1526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Neutron Instruments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16200000">
                <a:off x="2826603" y="4590499"/>
                <a:ext cx="11769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1" name="Straight Connector 90"/>
              <p:cNvCxnSpPr>
                <a:endCxn id="100" idx="0"/>
              </p:cNvCxnSpPr>
              <p:nvPr/>
            </p:nvCxnSpPr>
            <p:spPr>
              <a:xfrm>
                <a:off x="3770664" y="336691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/>
              <p:cNvGrpSpPr/>
              <p:nvPr/>
            </p:nvGrpSpPr>
            <p:grpSpPr>
              <a:xfrm>
                <a:off x="3677530" y="3550357"/>
                <a:ext cx="186267" cy="321734"/>
                <a:chOff x="3691467" y="2379133"/>
                <a:chExt cx="334432" cy="482601"/>
              </a:xfrm>
            </p:grpSpPr>
            <p:sp>
              <p:nvSpPr>
                <p:cNvPr id="100" name="Oval 99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3" name="Straight Arrow Connector 92"/>
              <p:cNvCxnSpPr/>
              <p:nvPr/>
            </p:nvCxnSpPr>
            <p:spPr>
              <a:xfrm flipH="1">
                <a:off x="3770664" y="387209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 rot="16200000">
                <a:off x="3185380" y="4590499"/>
                <a:ext cx="11769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3450907" y="4017309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529241" y="3998964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1741703" y="3998964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2831922" y="3881051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1237159" y="3897985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3242576" y="1548691"/>
              <a:ext cx="28278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046910" y="2099024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046910" y="2259891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7" idx="0"/>
            </p:cNvCxnSpPr>
            <p:nvPr/>
          </p:nvCxnSpPr>
          <p:spPr>
            <a:xfrm flipV="1">
              <a:off x="4214126" y="1938158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4"/>
            </p:cNvCxnSpPr>
            <p:nvPr/>
          </p:nvCxnSpPr>
          <p:spPr>
            <a:xfrm>
              <a:off x="4214126" y="2581625"/>
              <a:ext cx="0" cy="2285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4214126" y="1548691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046910" y="1696858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213068" y="3051524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045852" y="2810224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912627" y="2109607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912627" y="2270474"/>
              <a:ext cx="334432" cy="32173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5" idx="0"/>
            </p:cNvCxnSpPr>
            <p:nvPr/>
          </p:nvCxnSpPr>
          <p:spPr>
            <a:xfrm flipV="1">
              <a:off x="5079843" y="1948741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6" idx="4"/>
            </p:cNvCxnSpPr>
            <p:nvPr/>
          </p:nvCxnSpPr>
          <p:spPr>
            <a:xfrm>
              <a:off x="5079843" y="2592208"/>
              <a:ext cx="0" cy="22859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079843" y="1559274"/>
              <a:ext cx="0" cy="16086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12627" y="1707441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078785" y="3062107"/>
              <a:ext cx="0" cy="1455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11569" y="2820807"/>
              <a:ext cx="167216" cy="2413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451722" y="3062107"/>
              <a:ext cx="307976" cy="1502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420355" y="1286934"/>
              <a:ext cx="6206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140 kV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18478" y="2918456"/>
              <a:ext cx="542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2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0 kV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54882" y="3709806"/>
              <a:ext cx="51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6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00V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 flipH="1">
              <a:off x="4538151" y="2906177"/>
              <a:ext cx="2937759" cy="2673395"/>
              <a:chOff x="5250534" y="3051315"/>
              <a:chExt cx="2989118" cy="267339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5562601" y="3350682"/>
                <a:ext cx="246221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endCxn id="69" idx="0"/>
              </p:cNvCxnSpPr>
              <p:nvPr/>
            </p:nvCxnSpPr>
            <p:spPr>
              <a:xfrm>
                <a:off x="5704417" y="335068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5611283" y="3534127"/>
                <a:ext cx="186267" cy="321734"/>
                <a:chOff x="3691467" y="2379133"/>
                <a:chExt cx="334432" cy="482601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04417" y="385586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endCxn id="67" idx="0"/>
              </p:cNvCxnSpPr>
              <p:nvPr/>
            </p:nvCxnSpPr>
            <p:spPr>
              <a:xfrm>
                <a:off x="6100239" y="335068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6007105" y="3534127"/>
                <a:ext cx="186267" cy="321734"/>
                <a:chOff x="3691467" y="2379133"/>
                <a:chExt cx="334432" cy="482601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4" name="Straight Arrow Connector 33"/>
              <p:cNvCxnSpPr/>
              <p:nvPr/>
            </p:nvCxnSpPr>
            <p:spPr>
              <a:xfrm flipH="1">
                <a:off x="6100239" y="385586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endCxn id="65" idx="0"/>
              </p:cNvCxnSpPr>
              <p:nvPr/>
            </p:nvCxnSpPr>
            <p:spPr>
              <a:xfrm>
                <a:off x="6542617" y="3350681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6449483" y="3534126"/>
                <a:ext cx="186267" cy="321734"/>
                <a:chOff x="3691467" y="2379133"/>
                <a:chExt cx="334432" cy="482601"/>
              </a:xfrm>
            </p:grpSpPr>
            <p:sp>
              <p:nvSpPr>
                <p:cNvPr id="65" name="Oval 64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6542617" y="3855860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endCxn id="63" idx="0"/>
              </p:cNvCxnSpPr>
              <p:nvPr/>
            </p:nvCxnSpPr>
            <p:spPr>
              <a:xfrm>
                <a:off x="6879167" y="3350682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6786033" y="3534127"/>
                <a:ext cx="186267" cy="321734"/>
                <a:chOff x="3691467" y="2379133"/>
                <a:chExt cx="334432" cy="482601"/>
              </a:xfrm>
            </p:grpSpPr>
            <p:sp>
              <p:nvSpPr>
                <p:cNvPr id="63" name="Oval 62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0" name="Straight Arrow Connector 39"/>
              <p:cNvCxnSpPr/>
              <p:nvPr/>
            </p:nvCxnSpPr>
            <p:spPr>
              <a:xfrm flipH="1">
                <a:off x="6879167" y="3855861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endCxn id="61" idx="0"/>
              </p:cNvCxnSpPr>
              <p:nvPr/>
            </p:nvCxnSpPr>
            <p:spPr>
              <a:xfrm>
                <a:off x="7428440" y="3352798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Group 41"/>
              <p:cNvGrpSpPr/>
              <p:nvPr/>
            </p:nvGrpSpPr>
            <p:grpSpPr>
              <a:xfrm>
                <a:off x="7335306" y="3536243"/>
                <a:ext cx="186267" cy="321734"/>
                <a:chOff x="3691467" y="2379133"/>
                <a:chExt cx="334432" cy="482601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3" name="Straight Arrow Connector 42"/>
              <p:cNvCxnSpPr/>
              <p:nvPr/>
            </p:nvCxnSpPr>
            <p:spPr>
              <a:xfrm flipH="1">
                <a:off x="7428440" y="3857977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 rot="5400000">
                <a:off x="5186067" y="4703285"/>
                <a:ext cx="13142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FF0000"/>
                    </a:solidFill>
                  </a:rPr>
                  <a:t>Cryo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 compressors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5400000">
                <a:off x="5729545" y="4773135"/>
                <a:ext cx="16261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Beam Instrumentation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5400000">
                <a:off x="6087642" y="4773135"/>
                <a:ext cx="15261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Neutron Instruments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5400000">
                <a:off x="6839977" y="4573427"/>
                <a:ext cx="1176925" cy="344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48" name="Straight Connector 47"/>
              <p:cNvCxnSpPr>
                <a:endCxn id="59" idx="0"/>
              </p:cNvCxnSpPr>
              <p:nvPr/>
            </p:nvCxnSpPr>
            <p:spPr>
              <a:xfrm>
                <a:off x="7784039" y="3352798"/>
                <a:ext cx="0" cy="18344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>
              <a:xfrm>
                <a:off x="7690905" y="3536243"/>
                <a:ext cx="186267" cy="321734"/>
                <a:chOff x="3691467" y="2379133"/>
                <a:chExt cx="334432" cy="482601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3691467" y="2379133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3691467" y="2540000"/>
                  <a:ext cx="334432" cy="321734"/>
                </a:xfrm>
                <a:prstGeom prst="ellipse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0" name="Straight Arrow Connector 49"/>
              <p:cNvCxnSpPr/>
              <p:nvPr/>
            </p:nvCxnSpPr>
            <p:spPr>
              <a:xfrm flipH="1">
                <a:off x="7784039" y="3857977"/>
                <a:ext cx="1" cy="32878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 rot="5400000">
                <a:off x="7198754" y="4573427"/>
                <a:ext cx="1176925" cy="344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</a:rPr>
                  <a:t>Modulators</a:t>
                </a:r>
                <a:endParaRPr lang="en-US" sz="16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7464282" y="4003195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542616" y="3984850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755078" y="3984850"/>
                <a:ext cx="319756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5464970" y="3051315"/>
                <a:ext cx="5421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2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0 kV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845297" y="3866937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727973" y="3848098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6</a:t>
                </a:r>
                <a:r>
                  <a:rPr lang="en-US" sz="1200" b="1" dirty="0" smtClean="0">
                    <a:solidFill>
                      <a:srgbClr val="FF0000"/>
                    </a:solidFill>
                  </a:rPr>
                  <a:t>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250534" y="3883871"/>
                <a:ext cx="5116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</a:rPr>
                  <a:t>400V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87645" y="3624850"/>
            <a:ext cx="1589798" cy="586320"/>
            <a:chOff x="87645" y="3167650"/>
            <a:chExt cx="1589798" cy="586320"/>
          </a:xfrm>
        </p:grpSpPr>
        <p:sp>
          <p:nvSpPr>
            <p:cNvPr id="113" name="Rectangle 112"/>
            <p:cNvSpPr/>
            <p:nvPr/>
          </p:nvSpPr>
          <p:spPr>
            <a:xfrm>
              <a:off x="446400" y="3167650"/>
              <a:ext cx="476073" cy="5863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20999" y="3297755"/>
              <a:ext cx="380732" cy="287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SVC</a:t>
              </a:r>
              <a:endParaRPr lang="en-US" dirty="0"/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1084393" y="3285050"/>
              <a:ext cx="442842" cy="348220"/>
              <a:chOff x="1731366" y="2699429"/>
              <a:chExt cx="630054" cy="527963"/>
            </a:xfrm>
          </p:grpSpPr>
          <p:sp>
            <p:nvSpPr>
              <p:cNvPr id="126" name="Arc 125"/>
              <p:cNvSpPr/>
              <p:nvPr/>
            </p:nvSpPr>
            <p:spPr>
              <a:xfrm rot="16200000">
                <a:off x="1573103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Arc 126"/>
              <p:cNvSpPr/>
              <p:nvPr/>
            </p:nvSpPr>
            <p:spPr>
              <a:xfrm rot="16200000">
                <a:off x="1784539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/>
              <p:cNvSpPr/>
              <p:nvPr/>
            </p:nvSpPr>
            <p:spPr>
              <a:xfrm rot="16200000">
                <a:off x="1991720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7645" y="3262910"/>
              <a:ext cx="178527" cy="417765"/>
              <a:chOff x="4593170" y="2434158"/>
              <a:chExt cx="499534" cy="905933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>
                <a:off x="4593170" y="29421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4842937" y="2434158"/>
                <a:ext cx="0" cy="3301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4847170" y="2942157"/>
                <a:ext cx="0" cy="3979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4593170" y="27643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7" name="Straight Connector 116"/>
            <p:cNvCxnSpPr/>
            <p:nvPr/>
          </p:nvCxnSpPr>
          <p:spPr>
            <a:xfrm>
              <a:off x="177713" y="3257419"/>
              <a:ext cx="26868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177713" y="3680676"/>
              <a:ext cx="26868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513061" y="3459160"/>
              <a:ext cx="16438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endCxn id="126" idx="0"/>
            </p:cNvCxnSpPr>
            <p:nvPr/>
          </p:nvCxnSpPr>
          <p:spPr>
            <a:xfrm flipV="1">
              <a:off x="908082" y="3459161"/>
              <a:ext cx="176312" cy="27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flipV="1">
              <a:off x="1677443" y="3214506"/>
              <a:ext cx="0" cy="2446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Straight Connector 128"/>
          <p:cNvCxnSpPr/>
          <p:nvPr/>
        </p:nvCxnSpPr>
        <p:spPr>
          <a:xfrm>
            <a:off x="1668976" y="3669589"/>
            <a:ext cx="3607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>
            <a:off x="7372898" y="3671706"/>
            <a:ext cx="1669501" cy="625206"/>
            <a:chOff x="7372898" y="3214506"/>
            <a:chExt cx="1669501" cy="625206"/>
          </a:xfrm>
        </p:grpSpPr>
        <p:sp>
          <p:nvSpPr>
            <p:cNvPr id="131" name="Rectangle 130"/>
            <p:cNvSpPr/>
            <p:nvPr/>
          </p:nvSpPr>
          <p:spPr>
            <a:xfrm flipH="1">
              <a:off x="8165718" y="3253392"/>
              <a:ext cx="499940" cy="5863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/>
            <p:cNvSpPr txBox="1"/>
            <p:nvPr/>
          </p:nvSpPr>
          <p:spPr>
            <a:xfrm flipH="1">
              <a:off x="8177302" y="3383497"/>
              <a:ext cx="399820" cy="287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SVC</a:t>
              </a:r>
              <a:endParaRPr lang="en-US" dirty="0"/>
            </a:p>
          </p:txBody>
        </p:sp>
        <p:grpSp>
          <p:nvGrpSpPr>
            <p:cNvPr id="133" name="Group 132"/>
            <p:cNvGrpSpPr/>
            <p:nvPr/>
          </p:nvGrpSpPr>
          <p:grpSpPr>
            <a:xfrm flipH="1">
              <a:off x="7530636" y="3370792"/>
              <a:ext cx="465044" cy="348220"/>
              <a:chOff x="1731366" y="2699429"/>
              <a:chExt cx="630054" cy="527963"/>
            </a:xfrm>
          </p:grpSpPr>
          <p:sp>
            <p:nvSpPr>
              <p:cNvPr id="144" name="Arc 143"/>
              <p:cNvSpPr/>
              <p:nvPr/>
            </p:nvSpPr>
            <p:spPr>
              <a:xfrm rot="16200000">
                <a:off x="1573103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Arc 144"/>
              <p:cNvSpPr/>
              <p:nvPr/>
            </p:nvSpPr>
            <p:spPr>
              <a:xfrm rot="16200000">
                <a:off x="1784539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Arc 145"/>
              <p:cNvSpPr/>
              <p:nvPr/>
            </p:nvSpPr>
            <p:spPr>
              <a:xfrm rot="16200000">
                <a:off x="1991720" y="2857692"/>
                <a:ext cx="527963" cy="211437"/>
              </a:xfrm>
              <a:prstGeom prst="arc">
                <a:avLst>
                  <a:gd name="adj1" fmla="val 16200000"/>
                  <a:gd name="adj2" fmla="val 5423385"/>
                </a:avLst>
              </a:prstGeom>
              <a:ln w="38100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flipH="1">
              <a:off x="8854921" y="3348652"/>
              <a:ext cx="187478" cy="417765"/>
              <a:chOff x="4593170" y="2434158"/>
              <a:chExt cx="499534" cy="905933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4593170" y="29421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4842937" y="2434158"/>
                <a:ext cx="0" cy="33019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4847170" y="2942157"/>
                <a:ext cx="0" cy="39793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4593170" y="2764357"/>
                <a:ext cx="499534" cy="0"/>
              </a:xfrm>
              <a:prstGeom prst="line">
                <a:avLst/>
              </a:prstGeom>
              <a:ln w="762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5" name="Straight Connector 134"/>
            <p:cNvCxnSpPr/>
            <p:nvPr/>
          </p:nvCxnSpPr>
          <p:spPr>
            <a:xfrm flipH="1">
              <a:off x="8665658" y="3343161"/>
              <a:ext cx="282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H="1">
              <a:off x="8665658" y="3766418"/>
              <a:ext cx="282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7372898" y="3544902"/>
              <a:ext cx="17262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endCxn id="144" idx="0"/>
            </p:cNvCxnSpPr>
            <p:nvPr/>
          </p:nvCxnSpPr>
          <p:spPr>
            <a:xfrm flipH="1" flipV="1">
              <a:off x="7995679" y="3544903"/>
              <a:ext cx="185151" cy="27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7374575" y="3214506"/>
              <a:ext cx="0" cy="3363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146"/>
          <p:cNvCxnSpPr/>
          <p:nvPr/>
        </p:nvCxnSpPr>
        <p:spPr>
          <a:xfrm flipH="1">
            <a:off x="7145325" y="3662743"/>
            <a:ext cx="229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687697" y="5918189"/>
            <a:ext cx="5835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 SVC footprint (outdoors): 		2 x (10m x 15m) = 300 m</a:t>
            </a:r>
            <a:r>
              <a:rPr lang="en-US" b="1" baseline="30000" dirty="0" smtClean="0"/>
              <a:t>2</a:t>
            </a:r>
          </a:p>
          <a:p>
            <a:r>
              <a:rPr lang="en-US" b="1" dirty="0" smtClean="0"/>
              <a:t>- SVC estimated cost : 			2 x ~6 M€ = ~12 M€</a:t>
            </a:r>
            <a:endParaRPr lang="en-US" b="1" dirty="0"/>
          </a:p>
        </p:txBody>
      </p:sp>
      <p:grpSp>
        <p:nvGrpSpPr>
          <p:cNvPr id="150" name="Group 149"/>
          <p:cNvGrpSpPr/>
          <p:nvPr/>
        </p:nvGrpSpPr>
        <p:grpSpPr>
          <a:xfrm>
            <a:off x="5831352" y="848471"/>
            <a:ext cx="3360273" cy="2304653"/>
            <a:chOff x="108980" y="876505"/>
            <a:chExt cx="9558737" cy="5947765"/>
          </a:xfrm>
        </p:grpSpPr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80" y="876505"/>
              <a:ext cx="454342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42" y="880670"/>
              <a:ext cx="501967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" name="Group 152"/>
          <p:cNvGrpSpPr/>
          <p:nvPr/>
        </p:nvGrpSpPr>
        <p:grpSpPr>
          <a:xfrm>
            <a:off x="55872" y="868806"/>
            <a:ext cx="3360273" cy="2304653"/>
            <a:chOff x="108980" y="876505"/>
            <a:chExt cx="9558737" cy="5947765"/>
          </a:xfrm>
        </p:grpSpPr>
        <p:pic>
          <p:nvPicPr>
            <p:cNvPr id="1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80" y="876505"/>
              <a:ext cx="454342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042" y="880670"/>
              <a:ext cx="5019675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6" name="Down Arrow 155"/>
          <p:cNvSpPr/>
          <p:nvPr/>
        </p:nvSpPr>
        <p:spPr>
          <a:xfrm rot="2212897">
            <a:off x="446400" y="2877958"/>
            <a:ext cx="355331" cy="636197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Down Arrow 156"/>
          <p:cNvSpPr/>
          <p:nvPr/>
        </p:nvSpPr>
        <p:spPr>
          <a:xfrm rot="20079953">
            <a:off x="8114707" y="2837679"/>
            <a:ext cx="355331" cy="636197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"/>
          <p:cNvSpPr>
            <a:spLocks noChangeArrowheads="1"/>
          </p:cNvSpPr>
          <p:nvPr/>
        </p:nvSpPr>
        <p:spPr bwMode="auto">
          <a:xfrm>
            <a:off x="284529" y="188355"/>
            <a:ext cx="72384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AC grid power quality – A classical approach with external grid compensators</a:t>
            </a:r>
          </a:p>
        </p:txBody>
      </p:sp>
    </p:spTree>
    <p:extLst>
      <p:ext uri="{BB962C8B-B14F-4D97-AF65-F5344CB8AC3E}">
        <p14:creationId xmlns:p14="http://schemas.microsoft.com/office/powerpoint/2010/main" val="3250593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56" grpId="0" animBg="1"/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15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675" y="523875"/>
            <a:ext cx="4101800" cy="1862427"/>
            <a:chOff x="-675" y="523875"/>
            <a:chExt cx="4101800" cy="1862427"/>
          </a:xfrm>
        </p:grpSpPr>
        <p:pic>
          <p:nvPicPr>
            <p:cNvPr id="4" name="Picture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5" y="523875"/>
              <a:ext cx="4101800" cy="185623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67241" y="2078525"/>
              <a:ext cx="705642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Jun ’13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62467" y="27253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 a conceptual design to reality…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10" y="2362854"/>
            <a:ext cx="4021915" cy="2564754"/>
            <a:chOff x="79210" y="2362854"/>
            <a:chExt cx="4021915" cy="256475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" y="2362854"/>
              <a:ext cx="4021915" cy="256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9210" y="3660588"/>
              <a:ext cx="155286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Sept ’13 – 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7241" y="4859324"/>
            <a:ext cx="2858788" cy="1991951"/>
            <a:chOff x="145528" y="4993377"/>
            <a:chExt cx="2364695" cy="1618569"/>
          </a:xfrm>
        </p:grpSpPr>
        <p:pic>
          <p:nvPicPr>
            <p:cNvPr id="12" name="Picture 1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6" r="11636"/>
            <a:stretch/>
          </p:blipFill>
          <p:spPr bwMode="auto">
            <a:xfrm>
              <a:off x="145528" y="4993377"/>
              <a:ext cx="2364695" cy="161856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45528" y="6340025"/>
              <a:ext cx="686189" cy="265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Apr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53462" y="4273997"/>
            <a:ext cx="3454550" cy="2584838"/>
            <a:chOff x="5553462" y="4273997"/>
            <a:chExt cx="3454550" cy="258483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462" y="4273997"/>
              <a:ext cx="3451225" cy="258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263898" y="6551058"/>
              <a:ext cx="74411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Aug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80079" y="4299398"/>
            <a:ext cx="2273383" cy="2559437"/>
            <a:chOff x="3280079" y="4299398"/>
            <a:chExt cx="2273383" cy="2559437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079" y="4299398"/>
              <a:ext cx="2273383" cy="255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76501" y="6539885"/>
              <a:ext cx="78450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May ’14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8"/>
          <a:stretch/>
        </p:blipFill>
        <p:spPr bwMode="auto">
          <a:xfrm>
            <a:off x="7138674" y="2045001"/>
            <a:ext cx="1866013" cy="212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285644" y="3881463"/>
            <a:ext cx="69762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Jan 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3" name="Picture 3" descr="C:\Users\CARLOS~1\AppData\Local\Temp\Rar$DRa0.184\Full_VcbkId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r="4829"/>
          <a:stretch/>
        </p:blipFill>
        <p:spPr bwMode="auto">
          <a:xfrm>
            <a:off x="4805896" y="2078525"/>
            <a:ext cx="2353586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4008" y="3389020"/>
            <a:ext cx="1285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Experimental results, low voltage stage</a:t>
            </a:r>
            <a:endParaRPr lang="en-US" sz="1200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6562789" y="1582310"/>
            <a:ext cx="544014" cy="55108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877266" y="1077157"/>
            <a:ext cx="2401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</a:rPr>
              <a:t>Construction and testing of High </a:t>
            </a:r>
            <a:r>
              <a:rPr lang="en-US" sz="1200" b="1" dirty="0">
                <a:solidFill>
                  <a:srgbClr val="7030A0"/>
                </a:solidFill>
              </a:rPr>
              <a:t>V</a:t>
            </a:r>
            <a:r>
              <a:rPr lang="en-US" sz="1200" b="1" dirty="0" smtClean="0">
                <a:solidFill>
                  <a:srgbClr val="7030A0"/>
                </a:solidFill>
              </a:rPr>
              <a:t>oltage Oil tank assembly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529885" y="1274533"/>
            <a:ext cx="145338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Feb’15 to Aug’15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6501" y="1033670"/>
            <a:ext cx="4331511" cy="548640"/>
          </a:xfrm>
          <a:prstGeom prst="rect">
            <a:avLst/>
          </a:prstGeom>
          <a:noFill/>
          <a:ln w="38100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05906" y="107345"/>
            <a:ext cx="7160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modulator: </a:t>
            </a:r>
          </a:p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– Development roadmap</a:t>
            </a:r>
          </a:p>
        </p:txBody>
      </p:sp>
    </p:spTree>
    <p:extLst>
      <p:ext uri="{BB962C8B-B14F-4D97-AF65-F5344CB8AC3E}">
        <p14:creationId xmlns:p14="http://schemas.microsoft.com/office/powerpoint/2010/main" val="3172198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508" y="3202574"/>
            <a:ext cx="22621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16" y="1208559"/>
            <a:ext cx="22129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" y="1212448"/>
            <a:ext cx="4423996" cy="2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812800" y="3356992"/>
            <a:ext cx="302816" cy="4899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1484" y="3825595"/>
            <a:ext cx="3877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altLang="en-US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HV oil tank assembly</a:t>
            </a:r>
            <a:endParaRPr lang="sv-SE" altLang="en-US" b="1" u="sng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altLang="en-US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(</a:t>
            </a:r>
            <a:r>
              <a:rPr lang="sv-SE" altLang="en-US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Collaboration between ESS and LTH)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sv-SE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Design of the whole system undergoing;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482" y="5080304"/>
            <a:ext cx="64605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sv-SE" altLang="en-US" b="1" u="sng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HV </a:t>
            </a:r>
            <a:r>
              <a:rPr lang="sv-SE" altLang="en-US" b="1" u="sng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module (HV transformer + HV rectifier)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Construction and validation of one HV module prototype is </a:t>
            </a:r>
            <a:r>
              <a:rPr lang="en-US" dirty="0" smtClean="0">
                <a:solidFill>
                  <a:srgbClr val="FF0000"/>
                </a:solidFill>
              </a:rPr>
              <a:t>undergoing:</a:t>
            </a:r>
          </a:p>
          <a:p>
            <a:pPr marL="271463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- HV transformer assembled (first </a:t>
            </a:r>
            <a:r>
              <a:rPr lang="en-US" dirty="0">
                <a:solidFill>
                  <a:srgbClr val="FF0000"/>
                </a:solidFill>
              </a:rPr>
              <a:t>test results obtained </a:t>
            </a:r>
            <a:r>
              <a:rPr lang="en-US" dirty="0" smtClean="0">
                <a:solidFill>
                  <a:srgbClr val="FF0000"/>
                </a:solidFill>
              </a:rPr>
              <a:t>two weeks ago);</a:t>
            </a:r>
          </a:p>
          <a:p>
            <a:pPr marL="271463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- HV rectifier is under construction (PCB’s delivered last Tuesday)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275856" y="3068960"/>
            <a:ext cx="1152128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1720" y="1742556"/>
            <a:ext cx="1224136" cy="132640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178725" y="2993311"/>
            <a:ext cx="130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en-US" b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HV module 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059832" y="1947334"/>
            <a:ext cx="1656184" cy="401546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056" y="1195122"/>
            <a:ext cx="248761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330" y="3249347"/>
            <a:ext cx="24876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056" y="5090032"/>
            <a:ext cx="2486887" cy="1744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2056" y="5090032"/>
            <a:ext cx="9509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c</a:t>
            </a:r>
            <a:r>
              <a:rPr lang="en-US" sz="1100" dirty="0" smtClean="0">
                <a:solidFill>
                  <a:srgbClr val="FFFF00"/>
                </a:solidFill>
              </a:rPr>
              <a:t>ontrol signal</a:t>
            </a:r>
            <a:endParaRPr lang="en-US" sz="11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00859" y="5493449"/>
            <a:ext cx="1085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CC0099"/>
                </a:solidFill>
              </a:rPr>
              <a:t>p</a:t>
            </a:r>
            <a:r>
              <a:rPr lang="en-US" sz="1100" dirty="0" smtClean="0">
                <a:solidFill>
                  <a:srgbClr val="CC0099"/>
                </a:solidFill>
              </a:rPr>
              <a:t>rimary voltage</a:t>
            </a:r>
            <a:endParaRPr lang="en-US" sz="1100" dirty="0">
              <a:solidFill>
                <a:srgbClr val="CC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277" y="5827995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F0"/>
                </a:solidFill>
              </a:rPr>
              <a:t>s</a:t>
            </a:r>
            <a:r>
              <a:rPr lang="en-US" sz="1100" dirty="0" smtClean="0">
                <a:solidFill>
                  <a:srgbClr val="00B0F0"/>
                </a:solidFill>
              </a:rPr>
              <a:t>econdary voltage</a:t>
            </a:r>
            <a:endParaRPr lang="en-US" sz="1100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6601" y="6453838"/>
            <a:ext cx="1226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B050"/>
                </a:solidFill>
              </a:rPr>
              <a:t>secondary current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169334" y="117553"/>
            <a:ext cx="77893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High Voltage oil tank assembly: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rgbClr val="0070C0"/>
                </a:solidFill>
              </a:rPr>
              <a:t>Design in view of construction</a:t>
            </a:r>
          </a:p>
        </p:txBody>
      </p:sp>
    </p:spTree>
    <p:extLst>
      <p:ext uri="{BB962C8B-B14F-4D97-AF65-F5344CB8AC3E}">
        <p14:creationId xmlns:p14="http://schemas.microsoft.com/office/powerpoint/2010/main" val="216448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62467" y="27253"/>
            <a:ext cx="7069666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 a conceptual design to reality…</a:t>
            </a: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59936" y="107344"/>
            <a:ext cx="7090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topology</a:t>
            </a:r>
          </a:p>
          <a:p>
            <a:r>
              <a:rPr lang="en-US" sz="2400" b="1" dirty="0" smtClean="0">
                <a:solidFill>
                  <a:srgbClr val="0070C0"/>
                </a:solidFill>
              </a:rPr>
              <a:t>- Scaling up to full power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834" y="5875868"/>
            <a:ext cx="3437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Reduced scale prototype:</a:t>
            </a:r>
          </a:p>
          <a:p>
            <a:r>
              <a:rPr lang="en-US" dirty="0" smtClean="0"/>
              <a:t>115kV / 20A   ;  3.5 </a:t>
            </a:r>
            <a:r>
              <a:rPr lang="en-US" dirty="0" err="1" smtClean="0"/>
              <a:t>ms</a:t>
            </a:r>
            <a:r>
              <a:rPr lang="en-US" dirty="0" smtClean="0"/>
              <a:t> / 14Hz</a:t>
            </a:r>
            <a:endParaRPr lang="en-US" dirty="0"/>
          </a:p>
          <a:p>
            <a:r>
              <a:rPr lang="en-US" dirty="0" smtClean="0"/>
              <a:t>(130 kVA – 1x 704 MHz klystron)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0733" y="5879232"/>
            <a:ext cx="36745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Full scale system</a:t>
            </a:r>
          </a:p>
          <a:p>
            <a:pPr algn="ctr"/>
            <a:r>
              <a:rPr lang="en-US" dirty="0" smtClean="0"/>
              <a:t>115kV / 100A   ;   3.5 </a:t>
            </a:r>
            <a:r>
              <a:rPr lang="en-US" dirty="0" err="1" smtClean="0"/>
              <a:t>ms</a:t>
            </a:r>
            <a:r>
              <a:rPr lang="en-US" dirty="0" smtClean="0"/>
              <a:t> / 14Hz</a:t>
            </a:r>
          </a:p>
          <a:p>
            <a:pPr algn="ctr"/>
            <a:r>
              <a:rPr lang="en-US" dirty="0" smtClean="0"/>
              <a:t>(660 </a:t>
            </a:r>
            <a:r>
              <a:rPr lang="en-US" dirty="0"/>
              <a:t>kVA – </a:t>
            </a:r>
            <a:r>
              <a:rPr lang="en-US" dirty="0" smtClean="0"/>
              <a:t>4x </a:t>
            </a:r>
            <a:r>
              <a:rPr lang="en-US" dirty="0"/>
              <a:t>704 MHz </a:t>
            </a:r>
            <a:r>
              <a:rPr lang="en-US" dirty="0" smtClean="0"/>
              <a:t>klystrons)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" y="1190849"/>
            <a:ext cx="4131316" cy="465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74" y="891338"/>
            <a:ext cx="4868333" cy="498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0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9339" y="206264"/>
            <a:ext cx="6551662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 of HV oil tank </a:t>
            </a:r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assembly and components’ prototyping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10199" y="117553"/>
            <a:ext cx="682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70C0"/>
                </a:solidFill>
              </a:rPr>
              <a:t>High Voltage power converters laboratory at LTH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628" y="4613784"/>
            <a:ext cx="8477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>
                <a:solidFill>
                  <a:srgbClr val="FF0000"/>
                </a:solidFill>
              </a:rPr>
              <a:t>Next Steps: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Test the High Voltage module </a:t>
            </a:r>
            <a:r>
              <a:rPr lang="en-US" dirty="0"/>
              <a:t>prototype to full voltage and power (HVHF </a:t>
            </a:r>
            <a:r>
              <a:rPr lang="en-US" dirty="0" smtClean="0"/>
              <a:t>transformer, HV rectifier bridge, HV filter inductors);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Procure and test the HV oil tank assembly;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Integrate the Low Voltage power converter stage with the HV oil tank assembly;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Test of the entire system </a:t>
            </a:r>
            <a:r>
              <a:rPr lang="en-US" dirty="0" err="1" smtClean="0"/>
              <a:t>upto</a:t>
            </a:r>
            <a:r>
              <a:rPr lang="en-US" dirty="0" smtClean="0"/>
              <a:t> full voltage and power.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9339" y="579218"/>
            <a:ext cx="8877748" cy="3753705"/>
            <a:chOff x="179339" y="579218"/>
            <a:chExt cx="8877748" cy="375370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254" y="611564"/>
              <a:ext cx="4460833" cy="372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39" y="579218"/>
              <a:ext cx="4612794" cy="369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>
              <a:stCxn id="4" idx="0"/>
            </p:cNvCxnSpPr>
            <p:nvPr/>
          </p:nvCxnSpPr>
          <p:spPr>
            <a:xfrm flipH="1" flipV="1">
              <a:off x="2485737" y="2159000"/>
              <a:ext cx="1803634" cy="1693331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703088" y="3852331"/>
              <a:ext cx="1172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modulator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064934" y="974881"/>
              <a:ext cx="759665" cy="21045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824599" y="710775"/>
              <a:ext cx="1685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HV dummy load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24599" y="1185334"/>
              <a:ext cx="162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</a:t>
              </a:r>
              <a:r>
                <a:rPr lang="en-US" dirty="0" smtClean="0">
                  <a:solidFill>
                    <a:srgbClr val="FF0000"/>
                  </a:solidFill>
                </a:rPr>
                <a:t>V dummy load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>
              <a:off x="3238316" y="1370000"/>
              <a:ext cx="586283" cy="32333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20" idx="0"/>
            </p:cNvCxnSpPr>
            <p:nvPr/>
          </p:nvCxnSpPr>
          <p:spPr>
            <a:xfrm flipH="1" flipV="1">
              <a:off x="1721655" y="2343667"/>
              <a:ext cx="1011234" cy="1517132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065751" y="3860799"/>
              <a:ext cx="1334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dirty="0" smtClean="0">
                  <a:solidFill>
                    <a:srgbClr val="FF0000"/>
                  </a:solidFill>
                </a:rPr>
                <a:t>ontrol desk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2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2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914" y="192001"/>
            <a:ext cx="8229600" cy="71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500" dirty="0" smtClean="0">
                <a:solidFill>
                  <a:schemeClr val="bg1"/>
                </a:solidFill>
              </a:rPr>
              <a:t>Introduction</a:t>
            </a:r>
          </a:p>
          <a:p>
            <a:r>
              <a:rPr lang="en-US" sz="2500" i="1" dirty="0" smtClean="0">
                <a:solidFill>
                  <a:schemeClr val="bg1"/>
                </a:solidFill>
              </a:rPr>
              <a:t>Klystron / IOT modulator strategy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544214" y="174333"/>
            <a:ext cx="2043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Motivations - I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4440" y="724342"/>
            <a:ext cx="3493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1) – CERN </a:t>
            </a:r>
            <a:r>
              <a:rPr lang="en-GB" b="1" dirty="0"/>
              <a:t>RF Test Stand </a:t>
            </a:r>
            <a:r>
              <a:rPr lang="en-GB" b="1" dirty="0" smtClean="0"/>
              <a:t>modulator</a:t>
            </a:r>
            <a:endParaRPr lang="en-US" b="1" dirty="0"/>
          </a:p>
        </p:txBody>
      </p:sp>
      <p:pic>
        <p:nvPicPr>
          <p:cNvPr id="13" name="Picture 12" descr="C:\Users\carlosmartins\Documents\CERN\KlysMod_TestStand\Photos\IMG_019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6" y="1211262"/>
            <a:ext cx="2326823" cy="17027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2990850" y="859635"/>
            <a:ext cx="6059435" cy="5150640"/>
            <a:chOff x="2475781" y="960979"/>
            <a:chExt cx="6517347" cy="565119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781" y="1321721"/>
              <a:ext cx="6517347" cy="529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3356313" y="3685231"/>
              <a:ext cx="543465" cy="1518250"/>
              <a:chOff x="3372927" y="3502323"/>
              <a:chExt cx="543465" cy="151825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369277" y="3685231"/>
              <a:ext cx="543465" cy="1518250"/>
              <a:chOff x="3372927" y="3502323"/>
              <a:chExt cx="543465" cy="151825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506330" y="3715423"/>
              <a:ext cx="543465" cy="1518250"/>
              <a:chOff x="3372927" y="3502323"/>
              <a:chExt cx="543465" cy="151825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510546" y="3715423"/>
              <a:ext cx="543465" cy="1518250"/>
              <a:chOff x="3372927" y="3502323"/>
              <a:chExt cx="543465" cy="151825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364779" y="1665846"/>
              <a:ext cx="543465" cy="1518250"/>
              <a:chOff x="3372927" y="3502323"/>
              <a:chExt cx="543465" cy="151825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369276" y="1665846"/>
              <a:ext cx="543465" cy="1518250"/>
              <a:chOff x="3372927" y="3502323"/>
              <a:chExt cx="543465" cy="151825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512680" y="1667463"/>
              <a:ext cx="543465" cy="1518250"/>
              <a:chOff x="3372927" y="3502323"/>
              <a:chExt cx="543465" cy="151825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516896" y="1667463"/>
              <a:ext cx="543465" cy="1518250"/>
              <a:chOff x="3372927" y="3502323"/>
              <a:chExt cx="543465" cy="151825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381555" y="3907765"/>
                <a:ext cx="534837" cy="1112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372927" y="3502323"/>
                <a:ext cx="543465" cy="39681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3241608" y="960979"/>
              <a:ext cx="5663469" cy="405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One section of the RF Gallery (8x 704 MHz RF sources)</a:t>
              </a:r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-100389" y="2862325"/>
            <a:ext cx="342992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8438">
              <a:spcBef>
                <a:spcPts val="600"/>
              </a:spcBef>
              <a:buFontTx/>
              <a:buChar char="-"/>
            </a:pPr>
            <a:r>
              <a:rPr lang="en-GB" dirty="0" smtClean="0"/>
              <a:t>Able to drive only one 704 MHz klystron</a:t>
            </a:r>
          </a:p>
          <a:p>
            <a:pPr marL="285750" indent="-198438">
              <a:spcBef>
                <a:spcPts val="600"/>
              </a:spcBef>
              <a:buFontTx/>
              <a:buChar char="-"/>
            </a:pPr>
            <a:r>
              <a:rPr lang="en-GB" dirty="0" smtClean="0"/>
              <a:t>No space available for klystrons, RF distribution;</a:t>
            </a:r>
          </a:p>
          <a:p>
            <a:pPr marL="285750" indent="-198438">
              <a:spcBef>
                <a:spcPts val="600"/>
              </a:spcBef>
              <a:buFontTx/>
              <a:buChar char="-"/>
            </a:pPr>
            <a:r>
              <a:rPr lang="en-GB" dirty="0" smtClean="0"/>
              <a:t>Flat-top droop: ~3%;</a:t>
            </a:r>
          </a:p>
          <a:p>
            <a:pPr marL="285750" indent="-198438">
              <a:spcBef>
                <a:spcPts val="600"/>
              </a:spcBef>
              <a:buFontTx/>
              <a:buChar char="-"/>
            </a:pPr>
            <a:r>
              <a:rPr lang="en-GB" dirty="0" smtClean="0"/>
              <a:t>Efficiency: ~88%;</a:t>
            </a:r>
          </a:p>
          <a:p>
            <a:pPr marL="285750" indent="-198438">
              <a:spcBef>
                <a:spcPts val="600"/>
              </a:spcBef>
              <a:buFontTx/>
              <a:buChar char="-"/>
            </a:pPr>
            <a:r>
              <a:rPr lang="en-GB" dirty="0" smtClean="0"/>
              <a:t>Large capacitor bank : high level of stored energy;</a:t>
            </a:r>
          </a:p>
          <a:p>
            <a:pPr marL="285750" indent="-198438">
              <a:spcBef>
                <a:spcPts val="600"/>
              </a:spcBef>
              <a:buFontTx/>
              <a:buChar char="-"/>
            </a:pPr>
            <a:r>
              <a:rPr lang="en-GB" dirty="0" smtClean="0"/>
              <a:t>High cost (=0.5 </a:t>
            </a:r>
            <a:r>
              <a:rPr lang="en-GB" dirty="0" err="1" smtClean="0"/>
              <a:t>p.u</a:t>
            </a:r>
            <a:r>
              <a:rPr lang="en-GB" dirty="0" smtClean="0"/>
              <a:t>. x 130 = 75 </a:t>
            </a:r>
            <a:r>
              <a:rPr lang="en-GB" dirty="0" err="1" smtClean="0"/>
              <a:t>p.u</a:t>
            </a:r>
            <a:r>
              <a:rPr lang="en-GB" dirty="0" smtClean="0"/>
              <a:t>.);</a:t>
            </a:r>
          </a:p>
          <a:p>
            <a:pPr marL="285750" indent="-198438">
              <a:spcBef>
                <a:spcPts val="600"/>
              </a:spcBef>
              <a:buFontTx/>
              <a:buChar char="-"/>
            </a:pPr>
            <a:r>
              <a:rPr lang="en-GB" dirty="0"/>
              <a:t>Prohibitive flicker level on the AC </a:t>
            </a:r>
            <a:r>
              <a:rPr lang="en-GB" dirty="0" smtClean="0"/>
              <a:t>grid, poor power quality</a:t>
            </a:r>
            <a:endParaRPr lang="en-GB" dirty="0"/>
          </a:p>
        </p:txBody>
      </p:sp>
      <p:pic>
        <p:nvPicPr>
          <p:cNvPr id="2050" name="Picture 2" descr="C:\Users\carlosmartins\Documents\CERN\KlysMod_TestStand\Photos\IMG_04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09" y="5147732"/>
            <a:ext cx="1985879" cy="14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623930" y="6256609"/>
            <a:ext cx="715618" cy="152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262413" y="5990811"/>
            <a:ext cx="3017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Purple: AC line current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Green: Capacitor bank voltage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3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93914" y="192001"/>
            <a:ext cx="8229600" cy="717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500" dirty="0" smtClean="0">
                <a:solidFill>
                  <a:schemeClr val="bg1"/>
                </a:solidFill>
              </a:rPr>
              <a:t>Introduction</a:t>
            </a:r>
          </a:p>
          <a:p>
            <a:r>
              <a:rPr lang="en-US" sz="2500" i="1" dirty="0" smtClean="0">
                <a:solidFill>
                  <a:schemeClr val="bg1"/>
                </a:solidFill>
              </a:rPr>
              <a:t>Klystron / IOT modulator strategy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44031" y="174333"/>
            <a:ext cx="1961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Motivations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286045" y="969885"/>
            <a:ext cx="2204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/>
              <a:t>2</a:t>
            </a:r>
            <a:r>
              <a:rPr lang="en-GB" b="1" dirty="0" smtClean="0"/>
              <a:t>) –  XFEL modulator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8956" y="3389755"/>
            <a:ext cx="29330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Can drive two 704 MHz klystrons in parallel;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Do not fit in the RF Gallery;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High components count;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Large Pulse Transformer in oil tank;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Considerably costly (= 0.75 </a:t>
            </a:r>
            <a:r>
              <a:rPr lang="en-GB" dirty="0" err="1" smtClean="0"/>
              <a:t>p.u</a:t>
            </a:r>
            <a:r>
              <a:rPr lang="en-GB" dirty="0" smtClean="0"/>
              <a:t>. x </a:t>
            </a:r>
            <a:r>
              <a:rPr lang="en-GB" dirty="0"/>
              <a:t>6</a:t>
            </a:r>
            <a:r>
              <a:rPr lang="en-GB" dirty="0" smtClean="0"/>
              <a:t>5 = 48 </a:t>
            </a:r>
            <a:r>
              <a:rPr lang="en-GB" dirty="0" err="1" smtClean="0"/>
              <a:t>p.u</a:t>
            </a:r>
            <a:r>
              <a:rPr lang="en-GB" dirty="0" smtClean="0"/>
              <a:t>.);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433967"/>
            <a:ext cx="6059435" cy="482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807099" y="2275893"/>
            <a:ext cx="617649" cy="2351567"/>
            <a:chOff x="5249751" y="1869519"/>
            <a:chExt cx="617649" cy="2351567"/>
          </a:xfrm>
        </p:grpSpPr>
        <p:sp>
          <p:nvSpPr>
            <p:cNvPr id="9" name="Rectangle 8"/>
            <p:cNvSpPr/>
            <p:nvPr/>
          </p:nvSpPr>
          <p:spPr>
            <a:xfrm>
              <a:off x="5249751" y="2732553"/>
              <a:ext cx="617649" cy="14885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8385" y="1869519"/>
              <a:ext cx="505281" cy="85637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2870" y="1105178"/>
            <a:ext cx="5265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One section of the RF Gallery (8x 704 MHz RF sources)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4"/>
          <a:stretch/>
        </p:blipFill>
        <p:spPr bwMode="auto">
          <a:xfrm>
            <a:off x="236764" y="1418930"/>
            <a:ext cx="2845254" cy="171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710320" y="2275893"/>
            <a:ext cx="617649" cy="2351567"/>
            <a:chOff x="5249751" y="1869519"/>
            <a:chExt cx="617649" cy="2351567"/>
          </a:xfrm>
        </p:grpSpPr>
        <p:sp>
          <p:nvSpPr>
            <p:cNvPr id="14" name="Rectangle 13"/>
            <p:cNvSpPr/>
            <p:nvPr/>
          </p:nvSpPr>
          <p:spPr>
            <a:xfrm>
              <a:off x="5249751" y="2732553"/>
              <a:ext cx="617649" cy="14885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98385" y="1869519"/>
              <a:ext cx="505281" cy="85637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760376" y="2275893"/>
            <a:ext cx="617649" cy="2351567"/>
            <a:chOff x="5249751" y="1869519"/>
            <a:chExt cx="617649" cy="2351567"/>
          </a:xfrm>
        </p:grpSpPr>
        <p:sp>
          <p:nvSpPr>
            <p:cNvPr id="17" name="Rectangle 16"/>
            <p:cNvSpPr/>
            <p:nvPr/>
          </p:nvSpPr>
          <p:spPr>
            <a:xfrm>
              <a:off x="5249751" y="2732553"/>
              <a:ext cx="617649" cy="14885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98385" y="1869519"/>
              <a:ext cx="505281" cy="85637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731274" y="2275893"/>
            <a:ext cx="617649" cy="2351567"/>
            <a:chOff x="5249751" y="1869519"/>
            <a:chExt cx="617649" cy="2351567"/>
          </a:xfrm>
        </p:grpSpPr>
        <p:sp>
          <p:nvSpPr>
            <p:cNvPr id="20" name="Rectangle 19"/>
            <p:cNvSpPr/>
            <p:nvPr/>
          </p:nvSpPr>
          <p:spPr>
            <a:xfrm>
              <a:off x="5249751" y="2732553"/>
              <a:ext cx="617649" cy="14885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98385" y="1869519"/>
              <a:ext cx="505281" cy="85637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44098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4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444031" y="174333"/>
            <a:ext cx="2043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Motivations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764" y="724342"/>
            <a:ext cx="4702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/>
              <a:t>Main requirements for ESS klystron modulators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6756" y="1256145"/>
            <a:ext cx="85366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Able to drive four 704 MHz klystrons in parallel (i.e. 12 MW pulsed power for 3.5ms/14Hz ; 660kVA average power on the AC grid);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High power density -&gt; reduced footprint;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High efficiency (&gt; 92 %);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Modular system allowing to facilitate maintenance;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Minimal number of components in the HV oil tank;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High pulse quality (low rise time, high flat-top accuracy) COMBINED WITH High AC grid power quality (very low flicker, low THD, unitary power factor)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GB" dirty="0" smtClean="0"/>
              <a:t>Cost effective (= 1 </a:t>
            </a:r>
            <a:r>
              <a:rPr lang="en-GB" dirty="0" err="1" smtClean="0"/>
              <a:t>p.u</a:t>
            </a:r>
            <a:r>
              <a:rPr lang="en-GB" dirty="0" smtClean="0"/>
              <a:t>. x 35 = 35 </a:t>
            </a:r>
            <a:r>
              <a:rPr lang="en-GB" dirty="0" err="1" smtClean="0"/>
              <a:t>p.u</a:t>
            </a:r>
            <a:r>
              <a:rPr lang="en-GB" dirty="0" smtClean="0"/>
              <a:t>.);</a:t>
            </a:r>
          </a:p>
        </p:txBody>
      </p:sp>
    </p:spTree>
    <p:extLst>
      <p:ext uri="{BB962C8B-B14F-4D97-AF65-F5344CB8AC3E}">
        <p14:creationId xmlns:p14="http://schemas.microsoft.com/office/powerpoint/2010/main" val="1117002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5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706384" y="174020"/>
            <a:ext cx="6771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modulator- Topology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62434" y="2117254"/>
            <a:ext cx="7192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41506" y="1295562"/>
            <a:ext cx="623259" cy="522713"/>
            <a:chOff x="1792560" y="5330282"/>
            <a:chExt cx="1187604" cy="1045427"/>
          </a:xfrm>
        </p:grpSpPr>
        <p:sp>
          <p:nvSpPr>
            <p:cNvPr id="9" name="Arc 8"/>
            <p:cNvSpPr/>
            <p:nvPr/>
          </p:nvSpPr>
          <p:spPr>
            <a:xfrm rot="16200000">
              <a:off x="1566747" y="5556095"/>
              <a:ext cx="1045427" cy="593802"/>
            </a:xfrm>
            <a:prstGeom prst="arc">
              <a:avLst>
                <a:gd name="adj1" fmla="val 16200000"/>
                <a:gd name="adj2" fmla="val 5532155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Arc 10"/>
            <p:cNvSpPr/>
            <p:nvPr/>
          </p:nvSpPr>
          <p:spPr>
            <a:xfrm rot="5400000">
              <a:off x="2160549" y="5556095"/>
              <a:ext cx="1045427" cy="593802"/>
            </a:xfrm>
            <a:prstGeom prst="arc">
              <a:avLst>
                <a:gd name="adj1" fmla="val 16200000"/>
                <a:gd name="adj2" fmla="val 5532155"/>
              </a:avLst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082568" y="1278310"/>
            <a:ext cx="402212" cy="522038"/>
            <a:chOff x="8409956" y="1907404"/>
            <a:chExt cx="402212" cy="52203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424422" y="1907404"/>
              <a:ext cx="38774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409956" y="2429442"/>
              <a:ext cx="40221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>
            <a:endCxn id="17" idx="3"/>
          </p:cNvCxnSpPr>
          <p:nvPr/>
        </p:nvCxnSpPr>
        <p:spPr>
          <a:xfrm flipH="1">
            <a:off x="7548198" y="2093906"/>
            <a:ext cx="936582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436" y="2232385"/>
            <a:ext cx="7075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 grid</a:t>
            </a:r>
          </a:p>
          <a:p>
            <a:r>
              <a:rPr lang="en-US" sz="1400" dirty="0" smtClean="0"/>
              <a:t>50Hz</a:t>
            </a:r>
          </a:p>
          <a:p>
            <a:r>
              <a:rPr lang="en-US" sz="1400" dirty="0" smtClean="0"/>
              <a:t>400V</a:t>
            </a:r>
            <a:endParaRPr lang="sv-SE" sz="1400" dirty="0"/>
          </a:p>
        </p:txBody>
      </p:sp>
      <p:sp>
        <p:nvSpPr>
          <p:cNvPr id="17" name="Rectangle 16"/>
          <p:cNvSpPr/>
          <p:nvPr/>
        </p:nvSpPr>
        <p:spPr>
          <a:xfrm>
            <a:off x="981688" y="1295562"/>
            <a:ext cx="6566510" cy="15966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/>
          <p:cNvSpPr txBox="1"/>
          <p:nvPr/>
        </p:nvSpPr>
        <p:spPr>
          <a:xfrm>
            <a:off x="7548196" y="2138625"/>
            <a:ext cx="149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High Voltage</a:t>
            </a:r>
          </a:p>
          <a:p>
            <a:r>
              <a:rPr lang="en-US" sz="1400" dirty="0" smtClean="0"/>
              <a:t>DC or long pulsed</a:t>
            </a:r>
            <a:endParaRPr lang="sv-SE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670294" y="1863530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One module</a:t>
            </a:r>
            <a:endParaRPr lang="sv-SE" b="1" dirty="0">
              <a:solidFill>
                <a:srgbClr val="FF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0319" y="2892251"/>
            <a:ext cx="8949100" cy="3320242"/>
            <a:chOff x="160319" y="3315601"/>
            <a:chExt cx="8949100" cy="3320242"/>
          </a:xfrm>
        </p:grpSpPr>
        <p:grpSp>
          <p:nvGrpSpPr>
            <p:cNvPr id="21" name="Group 20"/>
            <p:cNvGrpSpPr/>
            <p:nvPr/>
          </p:nvGrpSpPr>
          <p:grpSpPr>
            <a:xfrm>
              <a:off x="160319" y="4227668"/>
              <a:ext cx="8949100" cy="2408175"/>
              <a:chOff x="353130" y="1450365"/>
              <a:chExt cx="8949100" cy="2408175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197382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28" name="Straight Connector 27"/>
              <p:cNvCxnSpPr>
                <a:stCxn id="27" idx="1"/>
              </p:cNvCxnSpPr>
              <p:nvPr/>
            </p:nvCxnSpPr>
            <p:spPr>
              <a:xfrm flipH="1">
                <a:off x="478128" y="2591080"/>
                <a:ext cx="71925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2720453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347200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708627" y="2262119"/>
                <a:ext cx="457200" cy="65792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32" name="Straight Connector 31"/>
              <p:cNvCxnSpPr>
                <a:stCxn id="78" idx="0"/>
                <a:endCxn id="31" idx="3"/>
              </p:cNvCxnSpPr>
              <p:nvPr/>
            </p:nvCxnSpPr>
            <p:spPr>
              <a:xfrm flipH="1" flipV="1">
                <a:off x="7165827" y="2591080"/>
                <a:ext cx="510237" cy="77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457200" y="1907404"/>
                <a:ext cx="623259" cy="522713"/>
                <a:chOff x="1792560" y="5330282"/>
                <a:chExt cx="1187604" cy="1045427"/>
              </a:xfrm>
            </p:grpSpPr>
            <p:sp>
              <p:nvSpPr>
                <p:cNvPr id="135" name="Arc 134"/>
                <p:cNvSpPr/>
                <p:nvPr/>
              </p:nvSpPr>
              <p:spPr>
                <a:xfrm rot="16200000">
                  <a:off x="1566747" y="5556095"/>
                  <a:ext cx="1045427" cy="593802"/>
                </a:xfrm>
                <a:prstGeom prst="arc">
                  <a:avLst>
                    <a:gd name="adj1" fmla="val 16200000"/>
                    <a:gd name="adj2" fmla="val 5532155"/>
                  </a:avLst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36" name="Arc 135"/>
                <p:cNvSpPr/>
                <p:nvPr/>
              </p:nvSpPr>
              <p:spPr>
                <a:xfrm rot="5400000">
                  <a:off x="2160549" y="5556095"/>
                  <a:ext cx="1045427" cy="593802"/>
                </a:xfrm>
                <a:prstGeom prst="arc">
                  <a:avLst>
                    <a:gd name="adj1" fmla="val 16200000"/>
                    <a:gd name="adj2" fmla="val 5532155"/>
                  </a:avLst>
                </a:prstGeom>
                <a:ln w="381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1770803" y="2283258"/>
                <a:ext cx="77308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781006" y="2000762"/>
                <a:ext cx="7628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29" idx="1"/>
              </p:cNvCxnSpPr>
              <p:nvPr/>
            </p:nvCxnSpPr>
            <p:spPr>
              <a:xfrm flipH="1">
                <a:off x="1654582" y="2591080"/>
                <a:ext cx="1065871" cy="185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36"/>
              <p:cNvGrpSpPr/>
              <p:nvPr/>
            </p:nvGrpSpPr>
            <p:grpSpPr>
              <a:xfrm>
                <a:off x="3374718" y="1990711"/>
                <a:ext cx="773089" cy="283952"/>
                <a:chOff x="3450920" y="1468183"/>
                <a:chExt cx="773089" cy="283952"/>
              </a:xfrm>
            </p:grpSpPr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450920" y="1752135"/>
                  <a:ext cx="77308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3471243" y="1489801"/>
                  <a:ext cx="129570" cy="10268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V="1">
                  <a:off x="3592137" y="1469639"/>
                  <a:ext cx="478058" cy="11383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4070195" y="1468183"/>
                  <a:ext cx="129570" cy="10268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37"/>
              <p:cNvCxnSpPr>
                <a:stCxn id="30" idx="1"/>
                <a:endCxn id="29" idx="3"/>
              </p:cNvCxnSpPr>
              <p:nvPr/>
            </p:nvCxnSpPr>
            <p:spPr>
              <a:xfrm flipH="1">
                <a:off x="3177653" y="2591080"/>
                <a:ext cx="116954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3536028" y="2841178"/>
                <a:ext cx="533251" cy="185056"/>
                <a:chOff x="3450920" y="3429000"/>
                <a:chExt cx="533251" cy="185056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450920" y="3429000"/>
                  <a:ext cx="533251" cy="0"/>
                </a:xfrm>
                <a:prstGeom prst="line">
                  <a:avLst/>
                </a:prstGeom>
                <a:ln w="762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3450920" y="3614056"/>
                  <a:ext cx="533251" cy="0"/>
                </a:xfrm>
                <a:prstGeom prst="line">
                  <a:avLst/>
                </a:prstGeom>
                <a:ln w="76200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" name="Straight Connector 39"/>
              <p:cNvCxnSpPr/>
              <p:nvPr/>
            </p:nvCxnSpPr>
            <p:spPr>
              <a:xfrm flipV="1">
                <a:off x="3802653" y="2591081"/>
                <a:ext cx="0" cy="2500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3811414" y="2993578"/>
                <a:ext cx="0" cy="2500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Isosceles Triangle 41"/>
              <p:cNvSpPr/>
              <p:nvPr/>
            </p:nvSpPr>
            <p:spPr>
              <a:xfrm flipV="1">
                <a:off x="3699238" y="3243675"/>
                <a:ext cx="206829" cy="174171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5354618" y="2282550"/>
                <a:ext cx="675522" cy="626125"/>
                <a:chOff x="2845759" y="3641196"/>
                <a:chExt cx="1362888" cy="1758914"/>
              </a:xfrm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2845759" y="3641196"/>
                  <a:ext cx="605161" cy="1742539"/>
                  <a:chOff x="2845759" y="3641196"/>
                  <a:chExt cx="605161" cy="1742539"/>
                </a:xfrm>
              </p:grpSpPr>
              <p:grpSp>
                <p:nvGrpSpPr>
                  <p:cNvPr id="120" name="Group 119"/>
                  <p:cNvGrpSpPr/>
                  <p:nvPr/>
                </p:nvGrpSpPr>
                <p:grpSpPr>
                  <a:xfrm rot="297895">
                    <a:off x="2852057" y="3641196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127" name="Arc 126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128" name="Arc 127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121" name="Group 120"/>
                  <p:cNvGrpSpPr/>
                  <p:nvPr/>
                </p:nvGrpSpPr>
                <p:grpSpPr>
                  <a:xfrm rot="297895">
                    <a:off x="2852056" y="4207157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125" name="Arc 124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126" name="Arc 125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122" name="Group 121"/>
                  <p:cNvGrpSpPr/>
                  <p:nvPr/>
                </p:nvGrpSpPr>
                <p:grpSpPr>
                  <a:xfrm rot="297895">
                    <a:off x="2845759" y="4784872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123" name="Arc 122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124" name="Arc 123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</p:grpSp>
            <p:grpSp>
              <p:nvGrpSpPr>
                <p:cNvPr id="110" name="Group 109"/>
                <p:cNvGrpSpPr/>
                <p:nvPr/>
              </p:nvGrpSpPr>
              <p:grpSpPr>
                <a:xfrm rot="10800000">
                  <a:off x="3603486" y="3657571"/>
                  <a:ext cx="605161" cy="1742539"/>
                  <a:chOff x="2845759" y="3641196"/>
                  <a:chExt cx="605161" cy="1742539"/>
                </a:xfrm>
              </p:grpSpPr>
              <p:grpSp>
                <p:nvGrpSpPr>
                  <p:cNvPr id="111" name="Group 110"/>
                  <p:cNvGrpSpPr/>
                  <p:nvPr/>
                </p:nvGrpSpPr>
                <p:grpSpPr>
                  <a:xfrm rot="297895">
                    <a:off x="2852057" y="3641196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118" name="Arc 117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119" name="Arc 118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112" name="Group 111"/>
                  <p:cNvGrpSpPr/>
                  <p:nvPr/>
                </p:nvGrpSpPr>
                <p:grpSpPr>
                  <a:xfrm rot="297895">
                    <a:off x="2852056" y="4207157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116" name="Arc 115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117" name="Arc 116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  <p:grpSp>
                <p:nvGrpSpPr>
                  <p:cNvPr id="113" name="Group 112"/>
                  <p:cNvGrpSpPr/>
                  <p:nvPr/>
                </p:nvGrpSpPr>
                <p:grpSpPr>
                  <a:xfrm rot="297895">
                    <a:off x="2845759" y="4784872"/>
                    <a:ext cx="598863" cy="598863"/>
                    <a:chOff x="2852057" y="3641196"/>
                    <a:chExt cx="598863" cy="598863"/>
                  </a:xfrm>
                </p:grpSpPr>
                <p:sp>
                  <p:nvSpPr>
                    <p:cNvPr id="114" name="Arc 113"/>
                    <p:cNvSpPr/>
                    <p:nvPr/>
                  </p:nvSpPr>
                  <p:spPr>
                    <a:xfrm>
                      <a:off x="2852057" y="3668486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sp>
                  <p:nvSpPr>
                    <p:cNvPr id="115" name="Arc 114"/>
                    <p:cNvSpPr/>
                    <p:nvPr/>
                  </p:nvSpPr>
                  <p:spPr>
                    <a:xfrm rot="5143251">
                      <a:off x="2878085" y="3668485"/>
                      <a:ext cx="598863" cy="544285"/>
                    </a:xfrm>
                    <a:prstGeom prst="arc">
                      <a:avLst/>
                    </a:prstGeom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</p:grpSp>
            </p:grpSp>
          </p:grpSp>
          <p:cxnSp>
            <p:nvCxnSpPr>
              <p:cNvPr id="44" name="Straight Connector 43"/>
              <p:cNvCxnSpPr>
                <a:stCxn id="126" idx="0"/>
                <a:endCxn id="30" idx="3"/>
              </p:cNvCxnSpPr>
              <p:nvPr/>
            </p:nvCxnSpPr>
            <p:spPr>
              <a:xfrm flipH="1" flipV="1">
                <a:off x="4804400" y="2591080"/>
                <a:ext cx="849484" cy="225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1" idx="1"/>
                <a:endCxn id="116" idx="2"/>
              </p:cNvCxnSpPr>
              <p:nvPr/>
            </p:nvCxnSpPr>
            <p:spPr>
              <a:xfrm flipH="1" flipV="1">
                <a:off x="5730746" y="2587774"/>
                <a:ext cx="977881" cy="330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/>
              <p:cNvGrpSpPr/>
              <p:nvPr/>
            </p:nvGrpSpPr>
            <p:grpSpPr>
              <a:xfrm>
                <a:off x="4972131" y="1828932"/>
                <a:ext cx="394097" cy="621879"/>
                <a:chOff x="2764231" y="3896157"/>
                <a:chExt cx="1009996" cy="632300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3177653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29490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1776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2926754" y="3906578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33624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35910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3362475" y="4528457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3589405" y="4222728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2764231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>
                <a:off x="6076876" y="1450365"/>
                <a:ext cx="394097" cy="1436794"/>
                <a:chOff x="2764231" y="3896157"/>
                <a:chExt cx="1009996" cy="632300"/>
              </a:xfrm>
            </p:grpSpPr>
            <p:cxnSp>
              <p:nvCxnSpPr>
                <p:cNvPr id="91" name="Straight Connector 90"/>
                <p:cNvCxnSpPr/>
                <p:nvPr/>
              </p:nvCxnSpPr>
              <p:spPr>
                <a:xfrm>
                  <a:off x="3177653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29490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3177653" y="389615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26754" y="3901516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33624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3591075" y="4212307"/>
                  <a:ext cx="0" cy="31615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3362475" y="4528457"/>
                  <a:ext cx="250899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3589405" y="4222728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2764231" y="4212307"/>
                  <a:ext cx="18482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>
                <a:off x="7275185" y="1719762"/>
                <a:ext cx="394097" cy="719074"/>
                <a:chOff x="6245767" y="3733678"/>
                <a:chExt cx="394097" cy="719074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407083" y="4452076"/>
                  <a:ext cx="7211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6317884" y="3733679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6407083" y="3733679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309183" y="3751608"/>
                  <a:ext cx="979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6567747" y="4452752"/>
                  <a:ext cx="7211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6245767" y="4452076"/>
                  <a:ext cx="7211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6470284" y="3733678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6559483" y="3733678"/>
                  <a:ext cx="0" cy="7183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6461583" y="3751607"/>
                  <a:ext cx="97900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8298262" y="1890152"/>
                <a:ext cx="402212" cy="522038"/>
                <a:chOff x="8409956" y="1907404"/>
                <a:chExt cx="402212" cy="522038"/>
              </a:xfrm>
            </p:grpSpPr>
            <p:cxnSp>
              <p:nvCxnSpPr>
                <p:cNvPr id="80" name="Straight Connector 79"/>
                <p:cNvCxnSpPr/>
                <p:nvPr/>
              </p:nvCxnSpPr>
              <p:spPr>
                <a:xfrm>
                  <a:off x="8424422" y="1907404"/>
                  <a:ext cx="38774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8409956" y="2429442"/>
                  <a:ext cx="402212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H="1">
                <a:off x="8095174" y="2580334"/>
                <a:ext cx="60530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53130" y="2706211"/>
                <a:ext cx="70750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 grid</a:t>
                </a:r>
              </a:p>
              <a:p>
                <a:r>
                  <a:rPr lang="en-US" sz="1400" dirty="0" smtClean="0"/>
                  <a:t>50Hz</a:t>
                </a:r>
              </a:p>
              <a:p>
                <a:r>
                  <a:rPr lang="en-US" sz="1400" dirty="0" smtClean="0"/>
                  <a:t>400V</a:t>
                </a:r>
                <a:endParaRPr lang="sv-SE" sz="14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137892" y="2279782"/>
                <a:ext cx="5821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 /</a:t>
                </a:r>
              </a:p>
              <a:p>
                <a:r>
                  <a:rPr lang="en-US" dirty="0" smtClean="0"/>
                  <a:t>DC</a:t>
                </a:r>
                <a:endParaRPr lang="sv-SE" dirty="0"/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 rot="16200000">
                <a:off x="7795795" y="2389647"/>
                <a:ext cx="164390" cy="417415"/>
                <a:chOff x="2845759" y="3641196"/>
                <a:chExt cx="605161" cy="1742539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 rot="297895">
                  <a:off x="2852057" y="3641196"/>
                  <a:ext cx="598863" cy="598863"/>
                  <a:chOff x="2852057" y="3641196"/>
                  <a:chExt cx="598863" cy="598863"/>
                </a:xfrm>
              </p:grpSpPr>
              <p:sp>
                <p:nvSpPr>
                  <p:cNvPr id="78" name="Arc 77"/>
                  <p:cNvSpPr/>
                  <p:nvPr/>
                </p:nvSpPr>
                <p:spPr>
                  <a:xfrm>
                    <a:off x="2852057" y="3668486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79" name="Arc 78"/>
                  <p:cNvSpPr/>
                  <p:nvPr/>
                </p:nvSpPr>
                <p:spPr>
                  <a:xfrm rot="5143251">
                    <a:off x="2878085" y="3668485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grpSp>
              <p:nvGrpSpPr>
                <p:cNvPr id="72" name="Group 71"/>
                <p:cNvGrpSpPr/>
                <p:nvPr/>
              </p:nvGrpSpPr>
              <p:grpSpPr>
                <a:xfrm rot="297895">
                  <a:off x="2852056" y="4207157"/>
                  <a:ext cx="598863" cy="598863"/>
                  <a:chOff x="2852057" y="3641196"/>
                  <a:chExt cx="598863" cy="598863"/>
                </a:xfrm>
              </p:grpSpPr>
              <p:sp>
                <p:nvSpPr>
                  <p:cNvPr id="76" name="Arc 75"/>
                  <p:cNvSpPr/>
                  <p:nvPr/>
                </p:nvSpPr>
                <p:spPr>
                  <a:xfrm>
                    <a:off x="2852057" y="3668486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143251">
                    <a:off x="2878085" y="3668485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grpSp>
              <p:nvGrpSpPr>
                <p:cNvPr id="73" name="Group 72"/>
                <p:cNvGrpSpPr/>
                <p:nvPr/>
              </p:nvGrpSpPr>
              <p:grpSpPr>
                <a:xfrm rot="297895">
                  <a:off x="2845759" y="4784872"/>
                  <a:ext cx="598863" cy="598863"/>
                  <a:chOff x="2852057" y="3641196"/>
                  <a:chExt cx="598863" cy="598863"/>
                </a:xfrm>
              </p:grpSpPr>
              <p:sp>
                <p:nvSpPr>
                  <p:cNvPr id="74" name="Arc 73"/>
                  <p:cNvSpPr/>
                  <p:nvPr/>
                </p:nvSpPr>
                <p:spPr>
                  <a:xfrm>
                    <a:off x="2852057" y="3668486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75" name="Arc 74"/>
                  <p:cNvSpPr/>
                  <p:nvPr/>
                </p:nvSpPr>
                <p:spPr>
                  <a:xfrm rot="5143251">
                    <a:off x="2878085" y="3668485"/>
                    <a:ext cx="598863" cy="544285"/>
                  </a:xfrm>
                  <a:prstGeom prst="arc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</p:grpSp>
          <p:grpSp>
            <p:nvGrpSpPr>
              <p:cNvPr id="54" name="Group 53"/>
              <p:cNvGrpSpPr/>
              <p:nvPr/>
            </p:nvGrpSpPr>
            <p:grpSpPr>
              <a:xfrm>
                <a:off x="8113598" y="2597499"/>
                <a:ext cx="345704" cy="584053"/>
                <a:chOff x="5034025" y="4494173"/>
                <a:chExt cx="345704" cy="584053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5034025" y="4735903"/>
                  <a:ext cx="345704" cy="107630"/>
                  <a:chOff x="3450920" y="3429000"/>
                  <a:chExt cx="533251" cy="185056"/>
                </a:xfrm>
              </p:grpSpPr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3450920" y="3429000"/>
                    <a:ext cx="533251" cy="0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3450920" y="3614056"/>
                    <a:ext cx="533251" cy="0"/>
                  </a:xfrm>
                  <a:prstGeom prst="line">
                    <a:avLst/>
                  </a:prstGeom>
                  <a:ln w="25400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5212620" y="4494173"/>
                  <a:ext cx="0" cy="2500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5205898" y="4828129"/>
                  <a:ext cx="0" cy="250097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/>
              <p:cNvSpPr txBox="1"/>
              <p:nvPr/>
            </p:nvSpPr>
            <p:spPr>
              <a:xfrm>
                <a:off x="1844599" y="2716129"/>
                <a:ext cx="7056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DC-link</a:t>
                </a:r>
              </a:p>
              <a:p>
                <a:r>
                  <a:rPr lang="en-US" sz="1400" dirty="0" smtClean="0"/>
                  <a:t>1.1 kV</a:t>
                </a:r>
                <a:endParaRPr lang="sv-SE" sz="1400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657979" y="2277453"/>
                <a:ext cx="5934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</a:t>
                </a:r>
                <a:r>
                  <a:rPr lang="en-US" dirty="0" smtClean="0"/>
                  <a:t>C /</a:t>
                </a:r>
              </a:p>
              <a:p>
                <a:r>
                  <a:rPr lang="en-US" dirty="0" smtClean="0"/>
                  <a:t>DC</a:t>
                </a:r>
                <a:endParaRPr lang="sv-SE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115269" y="3335320"/>
                <a:ext cx="12793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Capacitor bank</a:t>
                </a:r>
              </a:p>
              <a:p>
                <a:r>
                  <a:rPr lang="en-US" sz="1400" dirty="0" smtClean="0"/>
                  <a:t>1 kV</a:t>
                </a:r>
                <a:endParaRPr lang="sv-SE" sz="1400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279084" y="2274663"/>
                <a:ext cx="5934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</a:t>
                </a:r>
                <a:r>
                  <a:rPr lang="en-US" dirty="0" smtClean="0"/>
                  <a:t>C /</a:t>
                </a:r>
              </a:p>
              <a:p>
                <a:r>
                  <a:rPr lang="en-US" dirty="0"/>
                  <a:t>A</a:t>
                </a:r>
                <a:r>
                  <a:rPr lang="en-US" dirty="0" smtClean="0"/>
                  <a:t>C</a:t>
                </a:r>
                <a:endParaRPr lang="sv-SE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799984" y="2667637"/>
                <a:ext cx="67197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</a:t>
                </a:r>
              </a:p>
              <a:p>
                <a:r>
                  <a:rPr lang="en-US" sz="1400" dirty="0" smtClean="0"/>
                  <a:t>15 kHz</a:t>
                </a:r>
              </a:p>
              <a:p>
                <a:r>
                  <a:rPr lang="en-US" sz="1400" dirty="0" smtClean="0"/>
                  <a:t>1 kV</a:t>
                </a:r>
                <a:endParaRPr lang="sv-SE" sz="1400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320184" y="1689548"/>
                <a:ext cx="7909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HF</a:t>
                </a:r>
              </a:p>
              <a:p>
                <a:pPr algn="ctr"/>
                <a:r>
                  <a:rPr lang="en-US" dirty="0" smtClean="0"/>
                  <a:t>Transf.</a:t>
                </a:r>
                <a:endParaRPr lang="sv-SE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948084" y="2683881"/>
                <a:ext cx="67197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</a:t>
                </a:r>
              </a:p>
              <a:p>
                <a:r>
                  <a:rPr lang="en-US" sz="1400" dirty="0" smtClean="0"/>
                  <a:t>15 kHz</a:t>
                </a:r>
              </a:p>
              <a:p>
                <a:r>
                  <a:rPr lang="en-US" sz="1400" dirty="0" smtClean="0"/>
                  <a:t>25 kV</a:t>
                </a:r>
                <a:endParaRPr lang="sv-SE" sz="14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649137" y="2271867"/>
                <a:ext cx="5821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 /</a:t>
                </a:r>
              </a:p>
              <a:p>
                <a:r>
                  <a:rPr lang="en-US" dirty="0" smtClean="0"/>
                  <a:t>DC</a:t>
                </a:r>
                <a:endParaRPr lang="sv-SE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145304" y="2665236"/>
                <a:ext cx="76040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AC + DC</a:t>
                </a:r>
              </a:p>
              <a:p>
                <a:r>
                  <a:rPr lang="en-US" sz="1400" dirty="0" smtClean="0"/>
                  <a:t>15 kHz</a:t>
                </a:r>
              </a:p>
              <a:p>
                <a:r>
                  <a:rPr lang="en-US" sz="1400" dirty="0" smtClean="0"/>
                  <a:t>25 kV</a:t>
                </a:r>
                <a:endParaRPr lang="sv-SE" sz="1400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410768" y="2639166"/>
                <a:ext cx="89146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DC</a:t>
                </a:r>
              </a:p>
              <a:p>
                <a:r>
                  <a:rPr lang="en-US" sz="1400" dirty="0" smtClean="0"/>
                  <a:t>(25 kV,</a:t>
                </a:r>
              </a:p>
              <a:p>
                <a:r>
                  <a:rPr lang="en-US" sz="1400" dirty="0" smtClean="0"/>
                  <a:t>klystrons)</a:t>
                </a:r>
              </a:p>
              <a:p>
                <a:r>
                  <a:rPr lang="en-US" sz="1400" dirty="0" smtClean="0"/>
                  <a:t>(12.5 kV,</a:t>
                </a:r>
              </a:p>
              <a:p>
                <a:r>
                  <a:rPr lang="en-US" sz="1400" dirty="0" smtClean="0"/>
                  <a:t>IOT’s</a:t>
                </a:r>
                <a:endParaRPr lang="sv-SE" sz="14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679573" y="2051080"/>
                <a:ext cx="6662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Filter</a:t>
                </a:r>
                <a:endParaRPr lang="sv-SE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981688" y="4155966"/>
              <a:ext cx="1425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One module:</a:t>
              </a:r>
              <a:endParaRPr lang="sv-SE" b="1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931264" y="3315601"/>
              <a:ext cx="50424" cy="84036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8197" y="3315601"/>
              <a:ext cx="742710" cy="8300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31264" y="4145663"/>
              <a:ext cx="7382526" cy="24901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900692" y="5979472"/>
              <a:ext cx="38774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512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6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5681132" y="955071"/>
            <a:ext cx="2641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modulator- Topology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6" y="3489321"/>
            <a:ext cx="8391524" cy="3124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8" y="59269"/>
            <a:ext cx="5342462" cy="3361264"/>
          </a:xfrm>
          <a:prstGeom prst="rect">
            <a:avLst/>
          </a:prstGeom>
          <a:noFill/>
          <a:ln w="12700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144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79339" y="206264"/>
            <a:ext cx="6551662" cy="768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i="0" u="none" kern="1200">
                <a:solidFill>
                  <a:srgbClr val="006585"/>
                </a:solidFill>
                <a:latin typeface="Arial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 of HV oil tank </a:t>
            </a:r>
            <a:r>
              <a:rPr lang="en-US" sz="25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assembly and components’ prototyping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6" y="1256131"/>
            <a:ext cx="3622107" cy="407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52516" y="88701"/>
            <a:ext cx="56874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modulator: - Mechanical layout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01067" y="541125"/>
            <a:ext cx="4306084" cy="6238380"/>
            <a:chOff x="4301067" y="541125"/>
            <a:chExt cx="4306084" cy="623838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067" y="541125"/>
              <a:ext cx="4306084" cy="293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067" y="3549827"/>
              <a:ext cx="4306084" cy="3229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06976" y="605549"/>
              <a:ext cx="1386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FRONT VIEW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46794" y="3628149"/>
              <a:ext cx="1236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REAR VIEW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7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8593104" y="6572250"/>
            <a:ext cx="54064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fld id="{302F92E4-FECD-4697-BCEA-8CDB2F2F9850}" type="slidenum">
              <a:rPr lang="pt-PT" sz="1200">
                <a:solidFill>
                  <a:srgbClr val="91581F"/>
                </a:solidFill>
                <a:latin typeface="Franklin Gothic Book" pitchFamily="32" charset="0"/>
              </a:rPr>
              <a:pPr algn="ctr" eaLnBrk="1" hangingPunct="1">
                <a:buClrTx/>
                <a:buFontTx/>
                <a:buNone/>
              </a:pPr>
              <a:t>8</a:t>
            </a:fld>
            <a:endParaRPr lang="pt-PT" sz="1200">
              <a:solidFill>
                <a:srgbClr val="91581F"/>
              </a:solidFill>
              <a:latin typeface="Franklin Gothic Book" pitchFamily="32" charset="0"/>
            </a:endParaRPr>
          </a:p>
        </p:txBody>
      </p:sp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552516" y="88701"/>
            <a:ext cx="6946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The Stacked Multi-Level (SML) modulator - </a:t>
            </a:r>
            <a:r>
              <a:rPr lang="en-US" sz="2400" b="1" dirty="0" err="1" smtClean="0">
                <a:solidFill>
                  <a:srgbClr val="0070C0"/>
                </a:solidFill>
              </a:rPr>
              <a:t>Keypoints</a:t>
            </a:r>
            <a:endParaRPr lang="en-US" sz="2400" b="1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4" y="1340478"/>
            <a:ext cx="847725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Modular concept, allowing the increase of rated power by adapting the number of modules, keeping their size and weight under control. Facilitates </a:t>
            </a:r>
            <a:r>
              <a:rPr lang="en-US" dirty="0"/>
              <a:t>maintenance</a:t>
            </a:r>
            <a:r>
              <a:rPr lang="en-US" dirty="0" smtClean="0"/>
              <a:t>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Up to 660 kVA average power possible, allowing the supply of 4 x 1.2MW klystrons / IOT’s in parallel;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Compatible </a:t>
            </a:r>
            <a:r>
              <a:rPr lang="en-US" dirty="0"/>
              <a:t>both with PULSED and CW operations and with different types of RF amplifiers (Klystrons, IOT’s, </a:t>
            </a:r>
            <a:r>
              <a:rPr lang="en-US" dirty="0" err="1"/>
              <a:t>tetrodes</a:t>
            </a:r>
            <a:r>
              <a:rPr lang="en-US" dirty="0"/>
              <a:t>, etc.);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Lower cost due to usage of standard LV components into a great extent (about 45% price reduction with respect to other topologies);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No active power electronic devices inside oil tanks (facilitates maintenance);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Reduced footprint/volume due to minimal sub-systems count;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Improved efficiency (~94%), due to minimal number of </a:t>
            </a:r>
            <a:r>
              <a:rPr lang="en-US" dirty="0"/>
              <a:t>conversion </a:t>
            </a:r>
            <a:r>
              <a:rPr lang="en-US" dirty="0" smtClean="0"/>
              <a:t>stages;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Good pulse quality (~100µs rise time, &lt;0.15% flat-top ripple, &lt;1% voltage droop);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Good AC grid power quality (AC/DC + DC/DC allow constant </a:t>
            </a:r>
            <a:r>
              <a:rPr lang="en-US" dirty="0"/>
              <a:t>power </a:t>
            </a:r>
            <a:r>
              <a:rPr lang="en-US" dirty="0" smtClean="0"/>
              <a:t>absorption = flicker-free operation, sinusoidal current absorption, unitary power factor);</a:t>
            </a:r>
          </a:p>
        </p:txBody>
      </p:sp>
    </p:spTree>
    <p:extLst>
      <p:ext uri="{BB962C8B-B14F-4D97-AF65-F5344CB8AC3E}">
        <p14:creationId xmlns:p14="http://schemas.microsoft.com/office/powerpoint/2010/main" val="3595712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5000" contras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4" y="1846691"/>
            <a:ext cx="4486275" cy="349096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94" y="931338"/>
            <a:ext cx="4089195" cy="277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94" y="3781933"/>
            <a:ext cx="4107574" cy="277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68759"/>
            <a:ext cx="7467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High Voltage Pulse Generation – Simulation results with models incorporating parasitic elements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20236" y="1899757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Rise time (0..99%)= 100µs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3917" y="4244220"/>
            <a:ext cx="3097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E100"/>
                </a:solidFill>
              </a:rPr>
              <a:t>Flat-top ripple (</a:t>
            </a:r>
            <a:r>
              <a:rPr lang="en-US" sz="1400" b="1" dirty="0" err="1" smtClean="0">
                <a:solidFill>
                  <a:srgbClr val="00E100"/>
                </a:solidFill>
              </a:rPr>
              <a:t>pk-pk</a:t>
            </a:r>
            <a:r>
              <a:rPr lang="en-US" sz="1400" b="1" dirty="0" smtClean="0">
                <a:solidFill>
                  <a:srgbClr val="00E100"/>
                </a:solidFill>
              </a:rPr>
              <a:t>)= 0.13% @ </a:t>
            </a:r>
            <a:r>
              <a:rPr lang="en-US" sz="1400" b="1" dirty="0">
                <a:solidFill>
                  <a:srgbClr val="00E100"/>
                </a:solidFill>
              </a:rPr>
              <a:t>9</a:t>
            </a:r>
            <a:r>
              <a:rPr lang="en-US" sz="1400" b="1" dirty="0" smtClean="0">
                <a:solidFill>
                  <a:srgbClr val="00E100"/>
                </a:solidFill>
              </a:rPr>
              <a:t>0kHz</a:t>
            </a:r>
            <a:endParaRPr lang="en-US" sz="1400" b="1" dirty="0">
              <a:solidFill>
                <a:srgbClr val="00E1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664595" y="5343525"/>
            <a:ext cx="0" cy="397541"/>
          </a:xfrm>
          <a:prstGeom prst="straightConnector1">
            <a:avLst/>
          </a:prstGeom>
          <a:ln w="12700">
            <a:solidFill>
              <a:srgbClr val="00E1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721042" y="5463131"/>
            <a:ext cx="337108" cy="210166"/>
          </a:xfrm>
          <a:prstGeom prst="rect">
            <a:avLst/>
          </a:prstGeom>
          <a:solidFill>
            <a:srgbClr val="FFFFFF"/>
          </a:solidFill>
          <a:ln w="12700">
            <a:solidFill>
              <a:srgbClr val="00E100"/>
            </a:solidFill>
            <a:miter lim="800000"/>
            <a:headEnd/>
            <a:tailEnd/>
          </a:ln>
        </p:spPr>
        <p:txBody>
          <a:bodyPr rot="0" vert="horz" wrap="none" lIns="0" tIns="0" rIns="0" bIns="0" anchor="t" anchorCtr="0"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Calibri"/>
                <a:ea typeface="Cambria"/>
                <a:cs typeface="Times New Roman"/>
              </a:rPr>
              <a:t>20</a:t>
            </a:r>
            <a:r>
              <a:rPr lang="en-US" sz="1200" dirty="0" smtClean="0">
                <a:effectLst/>
                <a:latin typeface="Calibri"/>
                <a:ea typeface="Cambria"/>
                <a:cs typeface="Times New Roman"/>
              </a:rPr>
              <a:t>0V</a:t>
            </a:r>
            <a:endParaRPr lang="en-US" sz="1200" dirty="0">
              <a:effectLst/>
              <a:latin typeface="Calibri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1710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34731</TotalTime>
  <Words>1386</Words>
  <Application>Microsoft Office PowerPoint</Application>
  <PresentationFormat>On-screen Show (4:3)</PresentationFormat>
  <Paragraphs>259</Paragraphs>
  <Slides>18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Anpassad formgivning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Ola Grahm</dc:creator>
  <cp:lastModifiedBy>Caroline Prabert</cp:lastModifiedBy>
  <cp:revision>879</cp:revision>
  <cp:lastPrinted>2013-11-06T14:19:55Z</cp:lastPrinted>
  <dcterms:created xsi:type="dcterms:W3CDTF">2013-09-21T18:00:17Z</dcterms:created>
  <dcterms:modified xsi:type="dcterms:W3CDTF">2015-03-18T22:25:13Z</dcterms:modified>
</cp:coreProperties>
</file>