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5" r:id="rId2"/>
    <p:sldId id="262" r:id="rId3"/>
    <p:sldId id="270" r:id="rId4"/>
    <p:sldId id="278" r:id="rId5"/>
    <p:sldId id="277" r:id="rId6"/>
    <p:sldId id="279" r:id="rId7"/>
    <p:sldId id="280" r:id="rId8"/>
    <p:sldId id="282" r:id="rId9"/>
    <p:sldId id="275" r:id="rId10"/>
    <p:sldId id="271" r:id="rId11"/>
    <p:sldId id="276" r:id="rId12"/>
    <p:sldId id="283" r:id="rId13"/>
    <p:sldId id="273" r:id="rId14"/>
    <p:sldId id="274" r:id="rId15"/>
    <p:sldId id="281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71" autoAdjust="0"/>
    <p:restoredTop sz="96356" autoAdjust="0"/>
  </p:normalViewPr>
  <p:slideViewPr>
    <p:cSldViewPr>
      <p:cViewPr varScale="1">
        <p:scale>
          <a:sx n="61" d="100"/>
          <a:sy n="61" d="100"/>
        </p:scale>
        <p:origin x="-111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2015-03-19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47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361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67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31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26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62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79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64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2015-03-19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2015-03-19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2015-03-19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2015-03-19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03233B-D569-4A6E-878F-CDE152514C47}" type="datetime1">
              <a:rPr lang="sv-SE" smtClean="0"/>
              <a:pPr/>
              <a:t>2015-03-19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cs typeface="Helvetica" charset="0"/>
              </a:rPr>
              <a:t>Beam Instrumentation to Protect a Superconducting Linac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16024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Thomas Shea</a:t>
            </a:r>
          </a:p>
          <a:p>
            <a:endParaRPr lang="en-US" dirty="0"/>
          </a:p>
          <a:p>
            <a:r>
              <a:rPr lang="en-US" dirty="0"/>
              <a:t>SLHiPP</a:t>
            </a:r>
          </a:p>
          <a:p>
            <a:r>
              <a:rPr lang="en-US" dirty="0"/>
              <a:t>2015-03-19</a:t>
            </a:r>
          </a:p>
        </p:txBody>
      </p:sp>
    </p:spTree>
    <p:extLst>
      <p:ext uri="{BB962C8B-B14F-4D97-AF65-F5344CB8AC3E}">
        <p14:creationId xmlns:p14="http://schemas.microsoft.com/office/powerpoint/2010/main" val="35080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 </a:t>
            </a:r>
            <a:r>
              <a:rPr lang="en-US" dirty="0" smtClean="0"/>
              <a:t>Simulation</a:t>
            </a:r>
            <a:br>
              <a:rPr lang="en-US" dirty="0" smtClean="0"/>
            </a:br>
            <a:r>
              <a:rPr lang="en-US" dirty="0" smtClean="0"/>
              <a:t>In ESS Medium Beta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Angle: </a:t>
            </a:r>
            <a:r>
              <a:rPr lang="en-US" dirty="0" smtClean="0"/>
              <a:t>3 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r>
              <a:rPr lang="en-US" dirty="0"/>
              <a:t>(upwards, in the direction of the beam)</a:t>
            </a:r>
          </a:p>
          <a:p>
            <a:r>
              <a:rPr lang="en-US" dirty="0"/>
              <a:t>Location: top of the </a:t>
            </a:r>
            <a:r>
              <a:rPr lang="en-US" dirty="0" err="1"/>
              <a:t>beampipe</a:t>
            </a:r>
            <a:r>
              <a:rPr lang="en-US" dirty="0"/>
              <a:t>, longitudinal locations marked on the picture attached</a:t>
            </a:r>
          </a:p>
          <a:p>
            <a:r>
              <a:rPr lang="en-US" dirty="0"/>
              <a:t>Loss character: </a:t>
            </a:r>
            <a:r>
              <a:rPr lang="en-US" dirty="0" smtClean="0"/>
              <a:t>500 MeV point </a:t>
            </a:r>
            <a:r>
              <a:rPr lang="en-US" dirty="0"/>
              <a:t>loss </a:t>
            </a:r>
            <a:r>
              <a:rPr lang="en-US" dirty="0" smtClean="0"/>
              <a:t>preserving </a:t>
            </a:r>
            <a:r>
              <a:rPr lang="en-US" dirty="0"/>
              <a:t>1W/m loss limit (all the losses from </a:t>
            </a:r>
            <a:r>
              <a:rPr lang="en-US" dirty="0" err="1" smtClean="0"/>
              <a:t>quads+cryomodule</a:t>
            </a:r>
            <a:r>
              <a:rPr lang="en-US" dirty="0" smtClean="0"/>
              <a:t> </a:t>
            </a:r>
            <a:r>
              <a:rPr lang="en-US" dirty="0"/>
              <a:t>focused in one </a:t>
            </a:r>
            <a:r>
              <a:rPr lang="en-US" dirty="0" smtClean="0"/>
              <a:t>point; in this case, point </a:t>
            </a:r>
            <a:r>
              <a:rPr lang="en-US" dirty="0"/>
              <a:t>loss </a:t>
            </a:r>
            <a:r>
              <a:rPr lang="en-US" dirty="0" smtClean="0"/>
              <a:t>of 7.5 W)</a:t>
            </a:r>
          </a:p>
          <a:p>
            <a:r>
              <a:rPr lang="en-US" dirty="0" smtClean="0"/>
              <a:t>Monte Carlo simulation with MARS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5" name="Picture 4" descr="loss_poi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3877"/>
            <a:ext cx="9144000" cy="30594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44601" y="6536809"/>
            <a:ext cx="1156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Michal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Jarosz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Protons from Point Loss</a:t>
            </a:r>
            <a:br>
              <a:rPr lang="en-US" dirty="0" smtClean="0"/>
            </a:br>
            <a:r>
              <a:rPr lang="en-US" dirty="0" smtClean="0"/>
              <a:t>ESS Medium Beta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7164288" y="3702328"/>
            <a:ext cx="17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particles/cm^2/s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44601" y="6536809"/>
            <a:ext cx="1156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Michal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Jarosz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test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0160"/>
            <a:ext cx="70567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</a:t>
            </a:r>
            <a:r>
              <a:rPr lang="en-US" dirty="0"/>
              <a:t>M</a:t>
            </a:r>
            <a:r>
              <a:rPr lang="en-US" dirty="0" smtClean="0"/>
              <a:t>onitor Placement</a:t>
            </a:r>
            <a:br>
              <a:rPr lang="en-US" dirty="0" smtClean="0"/>
            </a:br>
            <a:r>
              <a:rPr lang="en-US" dirty="0" smtClean="0"/>
              <a:t>ESS Warm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-15837" y="6198255"/>
            <a:ext cx="115659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Michal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Jarosz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Grandsaert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BLM Loca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75619"/>
            <a:ext cx="6192688" cy="4648922"/>
          </a:xfrm>
          <a:prstGeom prst="rect">
            <a:avLst/>
          </a:prstGeom>
        </p:spPr>
      </p:pic>
      <p:sp>
        <p:nvSpPr>
          <p:cNvPr id="8" name="Content Placeholder 21"/>
          <p:cNvSpPr>
            <a:spLocks noGrp="1"/>
          </p:cNvSpPr>
          <p:nvPr>
            <p:ph idx="1"/>
          </p:nvPr>
        </p:nvSpPr>
        <p:spPr>
          <a:xfrm>
            <a:off x="457556" y="1423121"/>
            <a:ext cx="8229600" cy="820688"/>
          </a:xfrm>
        </p:spPr>
        <p:txBody>
          <a:bodyPr>
            <a:noAutofit/>
          </a:bodyPr>
          <a:lstStyle/>
          <a:p>
            <a:r>
              <a:rPr lang="en-US" sz="2400" dirty="0"/>
              <a:t>Protection: full coverage - position insensitivity</a:t>
            </a:r>
          </a:p>
          <a:p>
            <a:r>
              <a:rPr lang="en-US" sz="2400" dirty="0" smtClean="0"/>
              <a:t>Diagnostics: position sensitivity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100" y="3620867"/>
            <a:ext cx="2375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Ion chambers: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LHC-style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 few µs to detect 10% beam </a:t>
            </a:r>
            <a:r>
              <a:rPr lang="en-US" sz="2000" dirty="0"/>
              <a:t>loss </a:t>
            </a:r>
            <a:r>
              <a:rPr lang="en-US" sz="2000" dirty="0" smtClean="0"/>
              <a:t>(including electronics)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48576" y="3356993"/>
            <a:ext cx="695232" cy="432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Loss Monitor Issue: </a:t>
            </a:r>
            <a:br>
              <a:rPr lang="en-US" dirty="0" smtClean="0"/>
            </a:br>
            <a:r>
              <a:rPr lang="en-US" dirty="0" smtClean="0"/>
              <a:t>Background from Cavities at SNS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pic>
        <p:nvPicPr>
          <p:cNvPr id="6" name="Picture 5" descr="SlideFromNAPAC-1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449554"/>
            <a:ext cx="8820472" cy="52378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8264" y="6529581"/>
            <a:ext cx="1250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Zhukov - ORNL</a:t>
            </a:r>
            <a:endParaRPr lang="en-US" sz="1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4499992" y="1963862"/>
            <a:ext cx="324036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183556" y="2287898"/>
            <a:ext cx="324036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5100059" y="2287898"/>
            <a:ext cx="1680187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 err="1" smtClean="0"/>
              <a:t>PCIe</a:t>
            </a:r>
            <a:r>
              <a:rPr lang="en-US" sz="1200" dirty="0" smtClean="0"/>
              <a:t> link to µP</a:t>
            </a:r>
            <a:endParaRPr lang="sv-SE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100059" y="2647938"/>
            <a:ext cx="1680187" cy="268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 smtClean="0"/>
              <a:t>Memory Interface</a:t>
            </a:r>
            <a:endParaRPr lang="sv-S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3627" y="3512034"/>
            <a:ext cx="1260140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 smtClean="0"/>
              <a:t>Diagnostic</a:t>
            </a:r>
          </a:p>
          <a:p>
            <a:pPr algn="ctr"/>
            <a:r>
              <a:rPr lang="en-US" sz="1200" dirty="0" smtClean="0"/>
              <a:t>functions</a:t>
            </a:r>
            <a:endParaRPr lang="sv-S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9959" y="3185896"/>
            <a:ext cx="600067" cy="1298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 anchor="ctr" anchorCtr="0">
            <a:noAutofit/>
          </a:bodyPr>
          <a:lstStyle/>
          <a:p>
            <a:pPr algn="ctr"/>
            <a:r>
              <a:rPr lang="en-US" sz="1200" dirty="0" smtClean="0"/>
              <a:t>RTM</a:t>
            </a:r>
            <a:endParaRPr lang="sv-SE" sz="1200" dirty="0"/>
          </a:p>
        </p:txBody>
      </p:sp>
      <p:cxnSp>
        <p:nvCxnSpPr>
          <p:cNvPr id="13" name="Straight Arrow Connector 12"/>
          <p:cNvCxnSpPr>
            <a:stCxn id="16" idx="2"/>
            <a:endCxn id="20" idx="0"/>
          </p:cNvCxnSpPr>
          <p:nvPr/>
        </p:nvCxnSpPr>
        <p:spPr>
          <a:xfrm>
            <a:off x="5352087" y="5456882"/>
            <a:ext cx="0" cy="28740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  <a:endCxn id="11" idx="1"/>
          </p:cNvCxnSpPr>
          <p:nvPr/>
        </p:nvCxnSpPr>
        <p:spPr>
          <a:xfrm>
            <a:off x="4800026" y="3835019"/>
            <a:ext cx="513601" cy="105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1"/>
            <a:endCxn id="28" idx="1"/>
          </p:cNvCxnSpPr>
          <p:nvPr/>
        </p:nvCxnSpPr>
        <p:spPr>
          <a:xfrm>
            <a:off x="4183556" y="4484142"/>
            <a:ext cx="2656698" cy="3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5983" y="4736169"/>
            <a:ext cx="1872208" cy="7207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 smtClean="0"/>
              <a:t>Protection</a:t>
            </a:r>
          </a:p>
          <a:p>
            <a:pPr algn="ctr"/>
            <a:r>
              <a:rPr lang="en-US" sz="1200" dirty="0" smtClean="0"/>
              <a:t>Threshold and comparison</a:t>
            </a:r>
            <a:endParaRPr lang="sv-SE" sz="1200" dirty="0"/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6573767" y="3836070"/>
            <a:ext cx="266485" cy="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00059" y="3836070"/>
            <a:ext cx="0" cy="9001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</p:cNvCxnSpPr>
          <p:nvPr/>
        </p:nvCxnSpPr>
        <p:spPr>
          <a:xfrm flipH="1">
            <a:off x="5940152" y="4160106"/>
            <a:ext cx="3545" cy="57606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30029" y="5744282"/>
            <a:ext cx="1044116" cy="79208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 smtClean="0"/>
              <a:t>Secure</a:t>
            </a:r>
          </a:p>
          <a:p>
            <a:pPr algn="ctr"/>
            <a:r>
              <a:rPr lang="en-US" sz="1200" dirty="0" smtClean="0"/>
              <a:t>Memory </a:t>
            </a:r>
          </a:p>
          <a:p>
            <a:pPr algn="ctr"/>
            <a:r>
              <a:rPr lang="en-US" sz="1200" dirty="0" smtClean="0"/>
              <a:t>Interface</a:t>
            </a:r>
            <a:endParaRPr lang="sv-SE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09761" y="3185896"/>
            <a:ext cx="0" cy="326138"/>
          </a:xfrm>
          <a:prstGeom prst="straightConnector1">
            <a:avLst/>
          </a:prstGeom>
          <a:ln>
            <a:solidFill>
              <a:srgbClr val="FFC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4499990" y="1603822"/>
            <a:ext cx="3096345" cy="3600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dirty="0" smtClean="0"/>
              <a:t>Instrumentation Electronics</a:t>
            </a:r>
            <a:endParaRPr lang="sv-SE" dirty="0"/>
          </a:p>
        </p:txBody>
      </p:sp>
      <p:sp>
        <p:nvSpPr>
          <p:cNvPr id="28" name="TextBox 27"/>
          <p:cNvSpPr txBox="1"/>
          <p:nvPr/>
        </p:nvSpPr>
        <p:spPr>
          <a:xfrm>
            <a:off x="6840254" y="3512034"/>
            <a:ext cx="300031" cy="19448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vert="vert270" wrap="square" rtlCol="0" anchor="ctr" anchorCtr="0">
            <a:noAutofit/>
          </a:bodyPr>
          <a:lstStyle/>
          <a:p>
            <a:pPr algn="ctr"/>
            <a:endParaRPr lang="sv-SE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735060" y="4671437"/>
            <a:ext cx="852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Interlocks</a:t>
            </a:r>
            <a:endParaRPr lang="sv-SE" sz="11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288191" y="5096525"/>
            <a:ext cx="552061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5400000">
            <a:off x="6011021" y="4040181"/>
            <a:ext cx="901150" cy="490826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48031" y="35769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data</a:t>
            </a:r>
            <a:endParaRPr lang="sv-SE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60199" y="3218160"/>
            <a:ext cx="1116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C000"/>
                </a:solidFill>
              </a:rPr>
              <a:t>configuration</a:t>
            </a:r>
            <a:endParaRPr lang="sv-SE" sz="1100" dirty="0">
              <a:solidFill>
                <a:srgbClr val="FFC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440322" y="3829946"/>
            <a:ext cx="1152485" cy="0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40352" y="3369179"/>
            <a:ext cx="852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Timing</a:t>
            </a:r>
            <a:endParaRPr lang="sv-SE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4499992" y="1963862"/>
            <a:ext cx="348039" cy="3600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400" dirty="0" smtClean="0"/>
              <a:t>6</a:t>
            </a:r>
            <a:endParaRPr lang="sv-SE" sz="1400" dirty="0"/>
          </a:p>
        </p:txBody>
      </p:sp>
      <p:sp>
        <p:nvSpPr>
          <p:cNvPr id="47" name="TextBox 46"/>
          <p:cNvSpPr txBox="1"/>
          <p:nvPr/>
        </p:nvSpPr>
        <p:spPr>
          <a:xfrm flipH="1">
            <a:off x="4199959" y="2287898"/>
            <a:ext cx="348039" cy="3600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400" dirty="0" smtClean="0"/>
              <a:t>1</a:t>
            </a:r>
            <a:endParaRPr lang="sv-SE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440319" y="5180574"/>
            <a:ext cx="1152485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740350" y="4461612"/>
            <a:ext cx="852456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140285" y="3512034"/>
            <a:ext cx="302417" cy="19448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vert="vert270" wrap="square" rtlCol="0" anchor="ctr" anchorCtr="0">
            <a:noAutofit/>
          </a:bodyPr>
          <a:lstStyle/>
          <a:p>
            <a:pPr algn="ctr"/>
            <a:r>
              <a:rPr lang="en-US" sz="1200" dirty="0" smtClean="0"/>
              <a:t>Interlock interface</a:t>
            </a:r>
            <a:endParaRPr lang="sv-SE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573768" y="3654838"/>
            <a:ext cx="266486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91653" y="2916917"/>
            <a:ext cx="836216" cy="268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 smtClean="0"/>
              <a:t>BAR 1</a:t>
            </a:r>
            <a:endParaRPr lang="sv-SE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5927869" y="2916917"/>
            <a:ext cx="852044" cy="2689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 smtClean="0"/>
              <a:t>BAR 2</a:t>
            </a:r>
            <a:endParaRPr lang="sv-SE" sz="1200" dirty="0"/>
          </a:p>
        </p:txBody>
      </p:sp>
      <p:cxnSp>
        <p:nvCxnSpPr>
          <p:cNvPr id="56" name="Straight Arrow Connector 72"/>
          <p:cNvCxnSpPr>
            <a:stCxn id="55" idx="2"/>
            <a:endCxn id="20" idx="3"/>
          </p:cNvCxnSpPr>
          <p:nvPr/>
        </p:nvCxnSpPr>
        <p:spPr>
          <a:xfrm rot="5400000">
            <a:off x="4636803" y="4423238"/>
            <a:ext cx="2954430" cy="479746"/>
          </a:xfrm>
          <a:prstGeom prst="bentConnector2">
            <a:avLst/>
          </a:prstGeom>
          <a:ln w="2857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53892" y="4671437"/>
            <a:ext cx="48636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457199" y="2492896"/>
            <a:ext cx="3538787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2 functions, 1 device:</a:t>
            </a:r>
          </a:p>
          <a:p>
            <a:r>
              <a:rPr lang="en-US" sz="2400" dirty="0" smtClean="0"/>
              <a:t>Interlock </a:t>
            </a:r>
          </a:p>
          <a:p>
            <a:pPr lvl="1"/>
            <a:r>
              <a:rPr lang="en-US" sz="2000" dirty="0" smtClean="0"/>
              <a:t>Tight configuration control</a:t>
            </a:r>
          </a:p>
          <a:p>
            <a:pPr lvl="1"/>
            <a:r>
              <a:rPr lang="en-US" sz="2000" dirty="0" smtClean="0"/>
              <a:t>Low latency</a:t>
            </a:r>
          </a:p>
          <a:p>
            <a:r>
              <a:rPr lang="en-US" sz="2400" dirty="0" smtClean="0"/>
              <a:t>Diagnostics</a:t>
            </a:r>
          </a:p>
          <a:p>
            <a:pPr lvl="1"/>
            <a:r>
              <a:rPr lang="en-US" sz="2000" dirty="0" smtClean="0"/>
              <a:t>Agile deployment to support commissioning and operations</a:t>
            </a:r>
          </a:p>
          <a:p>
            <a:pPr lvl="1"/>
            <a:r>
              <a:rPr lang="en-US" sz="2000" dirty="0" smtClean="0"/>
              <a:t>Data-on-demand (event-driven data acquisition) and other high-level functionality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5536" y="2924944"/>
            <a:ext cx="410401" cy="26897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 smtClean="0"/>
              <a:t>   </a:t>
            </a:r>
            <a:endParaRPr lang="sv-SE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395536" y="4221088"/>
            <a:ext cx="410402" cy="316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sv-SE" sz="1200" dirty="0"/>
          </a:p>
        </p:txBody>
      </p:sp>
      <p:sp>
        <p:nvSpPr>
          <p:cNvPr id="42" name="Rectangle 41"/>
          <p:cNvSpPr/>
          <p:nvPr/>
        </p:nvSpPr>
        <p:spPr>
          <a:xfrm>
            <a:off x="7596336" y="6550223"/>
            <a:ext cx="903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M. Donna</a:t>
            </a:r>
            <a:endParaRPr lang="en-US" sz="1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Diverse and redundant loss detection systems</a:t>
            </a:r>
          </a:p>
          <a:p>
            <a:r>
              <a:rPr lang="en-US" dirty="0" smtClean="0"/>
              <a:t>Robust protection against fast and slow beam loss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cavity protection, how do we set performance requirements for detection of errant beam?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3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Protection</a:t>
            </a:r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Beam </a:t>
            </a:r>
            <a:r>
              <a:rPr lang="en-US" dirty="0">
                <a:latin typeface="Calibri" charset="0"/>
              </a:rPr>
              <a:t>Instrumentation for Machine Protection</a:t>
            </a:r>
          </a:p>
          <a:p>
            <a:pPr lvl="1"/>
            <a:r>
              <a:rPr lang="en-US" dirty="0" smtClean="0">
                <a:latin typeface="Calibri" charset="0"/>
              </a:rPr>
              <a:t>Beam Current Monitors (BCM)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Beam Loss Monitors (BLM)</a:t>
            </a:r>
            <a:endParaRPr lang="en-US" dirty="0">
              <a:latin typeface="Calibri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Outlook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8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charset="0"/>
              </a:rPr>
              <a:t>Irradiation </a:t>
            </a:r>
            <a:r>
              <a:rPr lang="en-US" sz="2400" dirty="0">
                <a:latin typeface="Calibri" charset="0"/>
              </a:rPr>
              <a:t>management</a:t>
            </a:r>
          </a:p>
          <a:p>
            <a:r>
              <a:rPr lang="en-US" sz="2400" dirty="0" smtClean="0">
                <a:latin typeface="Calibri" charset="0"/>
              </a:rPr>
              <a:t>Activation </a:t>
            </a:r>
            <a:r>
              <a:rPr lang="en-US" sz="2400" dirty="0">
                <a:latin typeface="Calibri" charset="0"/>
              </a:rPr>
              <a:t>(maintenance, ALARA)</a:t>
            </a:r>
          </a:p>
          <a:p>
            <a:r>
              <a:rPr lang="en-US" sz="2400" dirty="0">
                <a:latin typeface="Calibri" charset="0"/>
              </a:rPr>
              <a:t>C</a:t>
            </a:r>
            <a:r>
              <a:rPr lang="en-US" sz="2400" dirty="0" smtClean="0">
                <a:latin typeface="Calibri" charset="0"/>
              </a:rPr>
              <a:t>omponent </a:t>
            </a:r>
            <a:r>
              <a:rPr lang="en-US" sz="2400" dirty="0">
                <a:latin typeface="Calibri" charset="0"/>
              </a:rPr>
              <a:t>degradation</a:t>
            </a:r>
          </a:p>
          <a:p>
            <a:pPr lvl="1"/>
            <a:r>
              <a:rPr lang="en-US" sz="2000" dirty="0" smtClean="0">
                <a:latin typeface="Calibri" charset="0"/>
              </a:rPr>
              <a:t>DPA </a:t>
            </a:r>
            <a:r>
              <a:rPr lang="en-US" sz="2000" dirty="0">
                <a:latin typeface="Calibri" charset="0"/>
              </a:rPr>
              <a:t>(average current density)</a:t>
            </a:r>
          </a:p>
          <a:p>
            <a:pPr lvl="1"/>
            <a:r>
              <a:rPr lang="en-US" sz="2000" dirty="0" smtClean="0">
                <a:latin typeface="Calibri" charset="0"/>
              </a:rPr>
              <a:t>integrated </a:t>
            </a:r>
            <a:r>
              <a:rPr lang="en-US" sz="2000" dirty="0">
                <a:latin typeface="Calibri" charset="0"/>
              </a:rPr>
              <a:t>dose (secondary shower)</a:t>
            </a:r>
          </a:p>
          <a:p>
            <a:pPr lvl="1"/>
            <a:r>
              <a:rPr lang="en-US" sz="2000" dirty="0" smtClean="0">
                <a:latin typeface="Calibri" charset="0"/>
              </a:rPr>
              <a:t>surface </a:t>
            </a:r>
            <a:r>
              <a:rPr lang="en-US" sz="2000" dirty="0">
                <a:latin typeface="Calibri" charset="0"/>
              </a:rPr>
              <a:t>effects (SRF cavity degradation)</a:t>
            </a:r>
          </a:p>
          <a:p>
            <a:pPr lvl="2"/>
            <a:r>
              <a:rPr lang="en-US" sz="1800" dirty="0" smtClean="0">
                <a:latin typeface="Calibri" charset="0"/>
              </a:rPr>
              <a:t>per </a:t>
            </a:r>
            <a:r>
              <a:rPr lang="en-US" sz="1800" dirty="0">
                <a:latin typeface="Calibri" charset="0"/>
              </a:rPr>
              <a:t>pulse</a:t>
            </a:r>
          </a:p>
          <a:p>
            <a:pPr lvl="2"/>
            <a:r>
              <a:rPr lang="en-US" sz="1800" dirty="0" smtClean="0">
                <a:latin typeface="Calibri" charset="0"/>
              </a:rPr>
              <a:t>integrated</a:t>
            </a:r>
            <a:endParaRPr lang="en-US" sz="1800" dirty="0">
              <a:latin typeface="Calibri" charset="0"/>
            </a:endParaRPr>
          </a:p>
          <a:p>
            <a:r>
              <a:rPr lang="en-US" sz="2400" dirty="0" smtClean="0">
                <a:latin typeface="Calibri" charset="0"/>
              </a:rPr>
              <a:t>Prompt damage</a:t>
            </a:r>
            <a:endParaRPr lang="en-US" sz="2400" dirty="0">
              <a:latin typeface="Calibri" charset="0"/>
            </a:endParaRPr>
          </a:p>
          <a:p>
            <a:pPr lvl="1"/>
            <a:r>
              <a:rPr lang="en-US" sz="2000" dirty="0" smtClean="0">
                <a:latin typeface="Calibri" charset="0"/>
              </a:rPr>
              <a:t>slow heating (&gt;thermal time constant)</a:t>
            </a:r>
          </a:p>
          <a:p>
            <a:pPr lvl="1"/>
            <a:r>
              <a:rPr lang="en-US" sz="2000" dirty="0" smtClean="0">
                <a:latin typeface="Calibri" charset="0"/>
              </a:rPr>
              <a:t>Impulse (</a:t>
            </a:r>
            <a:r>
              <a:rPr lang="en-US" sz="2000" dirty="0">
                <a:latin typeface="Calibri" charset="0"/>
              </a:rPr>
              <a:t>&lt;thermal time constant)</a:t>
            </a:r>
          </a:p>
          <a:p>
            <a:pPr lvl="1"/>
            <a:r>
              <a:rPr lang="en-US" sz="2000" dirty="0" smtClean="0">
                <a:latin typeface="Calibri" charset="0"/>
              </a:rPr>
              <a:t>rapid </a:t>
            </a:r>
            <a:r>
              <a:rPr lang="en-US" sz="2000" dirty="0">
                <a:latin typeface="Calibri" charset="0"/>
              </a:rPr>
              <a:t>fatigue (some finite number of pulses</a:t>
            </a:r>
            <a:r>
              <a:rPr lang="en-US" sz="2000" dirty="0" smtClean="0">
                <a:latin typeface="Calibri" charset="0"/>
              </a:rPr>
              <a:t>)</a:t>
            </a:r>
            <a:endParaRPr lang="en-US" sz="20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56426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100" y="3605623"/>
            <a:ext cx="3037308" cy="16955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36096" y="2127601"/>
            <a:ext cx="3505200" cy="552024"/>
            <a:chOff x="4114800" y="3868728"/>
            <a:chExt cx="3505200" cy="552024"/>
          </a:xfrm>
        </p:grpSpPr>
        <p:grpSp>
          <p:nvGrpSpPr>
            <p:cNvPr id="7" name="Group 6"/>
            <p:cNvGrpSpPr/>
            <p:nvPr/>
          </p:nvGrpSpPr>
          <p:grpSpPr>
            <a:xfrm>
              <a:off x="4817878" y="4039752"/>
              <a:ext cx="381000" cy="381000"/>
              <a:chOff x="6979123" y="2898309"/>
              <a:chExt cx="990600" cy="99060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979123" y="2898309"/>
                <a:ext cx="990600" cy="9906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ultiply 14"/>
              <p:cNvSpPr/>
              <p:nvPr/>
            </p:nvSpPr>
            <p:spPr>
              <a:xfrm>
                <a:off x="7055324" y="3107646"/>
                <a:ext cx="380999" cy="381000"/>
              </a:xfrm>
              <a:prstGeom prst="mathMultiply">
                <a:avLst>
                  <a:gd name="adj1" fmla="val 1154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ultiply 15"/>
              <p:cNvSpPr/>
              <p:nvPr/>
            </p:nvSpPr>
            <p:spPr>
              <a:xfrm>
                <a:off x="7436323" y="3107646"/>
                <a:ext cx="380999" cy="381000"/>
              </a:xfrm>
              <a:prstGeom prst="mathMultiply">
                <a:avLst>
                  <a:gd name="adj1" fmla="val 1154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Block Arc 16"/>
              <p:cNvSpPr/>
              <p:nvPr/>
            </p:nvSpPr>
            <p:spPr>
              <a:xfrm>
                <a:off x="7131522" y="3584110"/>
                <a:ext cx="609601" cy="304801"/>
              </a:xfrm>
              <a:prstGeom prst="blockArc">
                <a:avLst>
                  <a:gd name="adj1" fmla="val 10800000"/>
                  <a:gd name="adj2" fmla="val 21369249"/>
                  <a:gd name="adj3" fmla="val 848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Smiley Face 7"/>
            <p:cNvSpPr/>
            <p:nvPr/>
          </p:nvSpPr>
          <p:spPr>
            <a:xfrm>
              <a:off x="5257800" y="3916696"/>
              <a:ext cx="381000" cy="381000"/>
            </a:xfrm>
            <a:prstGeom prst="smileyFace">
              <a:avLst>
                <a:gd name="adj" fmla="val -4653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5715000" y="3868728"/>
              <a:ext cx="381000" cy="381000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6172200" y="3868728"/>
              <a:ext cx="381000" cy="381000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114800" y="4021128"/>
              <a:ext cx="53340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086600" y="4021128"/>
              <a:ext cx="53340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miley Face 12"/>
            <p:cNvSpPr/>
            <p:nvPr/>
          </p:nvSpPr>
          <p:spPr>
            <a:xfrm>
              <a:off x="6629400" y="3868728"/>
              <a:ext cx="381000" cy="381000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6045696" y="1844824"/>
            <a:ext cx="914400" cy="1524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60096" y="1997224"/>
            <a:ext cx="16002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045696" y="2661001"/>
            <a:ext cx="914400" cy="1524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60096" y="2658211"/>
            <a:ext cx="16002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utoShape 295"/>
          <p:cNvSpPr>
            <a:spLocks noChangeArrowheads="1"/>
          </p:cNvSpPr>
          <p:nvPr/>
        </p:nvSpPr>
        <p:spPr bwMode="auto">
          <a:xfrm>
            <a:off x="6806706" y="2528804"/>
            <a:ext cx="273844" cy="311150"/>
          </a:xfrm>
          <a:prstGeom prst="irregularSeal2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36096" y="3324113"/>
            <a:ext cx="3597868" cy="240914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60957" y="2556569"/>
            <a:ext cx="838026" cy="31781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702796" y="2715476"/>
            <a:ext cx="858161" cy="11455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98983" y="2715476"/>
            <a:ext cx="1008913" cy="8901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2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0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and Latency in ESS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67535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6" name="Picture 5" descr="20141125_ACCSYS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" r="1963" b="2449"/>
          <a:stretch/>
        </p:blipFill>
        <p:spPr>
          <a:xfrm>
            <a:off x="107504" y="1484784"/>
            <a:ext cx="9036496" cy="457294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5416449"/>
            <a:ext cx="4752528" cy="733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562427">
            <a:off x="6422382" y="5127130"/>
            <a:ext cx="83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Spokes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588398">
            <a:off x="4820447" y="4482886"/>
            <a:ext cx="145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 Beta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588398">
            <a:off x="3204207" y="3683412"/>
            <a:ext cx="126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Beta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1863203"/>
            <a:ext cx="63030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BCM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28184" y="3598151"/>
            <a:ext cx="63030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BCM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64338" y="2908422"/>
            <a:ext cx="63030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BCM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26075" y="4070402"/>
            <a:ext cx="63030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BCM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015694" y="2232535"/>
            <a:ext cx="1822269" cy="859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1560000" flipH="1">
            <a:off x="2423753" y="2474612"/>
            <a:ext cx="144016" cy="416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560000" flipH="1">
            <a:off x="5007627" y="3754702"/>
            <a:ext cx="144016" cy="416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560000" flipH="1">
            <a:off x="6359202" y="4416909"/>
            <a:ext cx="144016" cy="416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560000" flipH="1">
            <a:off x="7486496" y="5016068"/>
            <a:ext cx="144016" cy="416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3" idx="0"/>
          </p:cNvCxnSpPr>
          <p:nvPr/>
        </p:nvCxnSpPr>
        <p:spPr>
          <a:xfrm flipV="1">
            <a:off x="2587049" y="2232535"/>
            <a:ext cx="40735" cy="2631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0"/>
            <a:endCxn id="19" idx="2"/>
          </p:cNvCxnSpPr>
          <p:nvPr/>
        </p:nvCxnSpPr>
        <p:spPr>
          <a:xfrm flipV="1">
            <a:off x="5170923" y="3277754"/>
            <a:ext cx="8566" cy="4980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0"/>
            <a:endCxn id="18" idx="2"/>
          </p:cNvCxnSpPr>
          <p:nvPr/>
        </p:nvCxnSpPr>
        <p:spPr>
          <a:xfrm flipV="1">
            <a:off x="6522498" y="3967483"/>
            <a:ext cx="20837" cy="4705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0" idx="2"/>
          </p:cNvCxnSpPr>
          <p:nvPr/>
        </p:nvCxnSpPr>
        <p:spPr>
          <a:xfrm flipH="1" flipV="1">
            <a:off x="7641226" y="4439734"/>
            <a:ext cx="8566" cy="5974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8" idx="1"/>
          </p:cNvCxnSpPr>
          <p:nvPr/>
        </p:nvCxnSpPr>
        <p:spPr>
          <a:xfrm>
            <a:off x="5435786" y="3320351"/>
            <a:ext cx="792398" cy="4624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0" idx="1"/>
          </p:cNvCxnSpPr>
          <p:nvPr/>
        </p:nvCxnSpPr>
        <p:spPr>
          <a:xfrm>
            <a:off x="6801820" y="3992921"/>
            <a:ext cx="524255" cy="2621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34683" y="2349436"/>
            <a:ext cx="849848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756930" y="2866472"/>
            <a:ext cx="1253054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concentrator</a:t>
            </a:r>
            <a:endParaRPr lang="en-US" sz="16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009985" y="3017664"/>
            <a:ext cx="224698" cy="4986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876201" y="2554203"/>
            <a:ext cx="1358482" cy="29649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75294" y="2019746"/>
            <a:ext cx="2659389" cy="591818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23202" y="2377264"/>
            <a:ext cx="1253054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concentrator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4308045" y="1866310"/>
            <a:ext cx="1253054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concentrator</a:t>
            </a:r>
            <a:endParaRPr lang="en-US" sz="1600" dirty="0"/>
          </a:p>
        </p:txBody>
      </p:sp>
      <p:cxnSp>
        <p:nvCxnSpPr>
          <p:cNvPr id="56" name="Straight Arrow Connector 55"/>
          <p:cNvCxnSpPr>
            <a:stCxn id="20" idx="0"/>
          </p:cNvCxnSpPr>
          <p:nvPr/>
        </p:nvCxnSpPr>
        <p:spPr>
          <a:xfrm flipH="1" flipV="1">
            <a:off x="7641225" y="3205026"/>
            <a:ext cx="1" cy="86537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6456497" y="2723482"/>
            <a:ext cx="1" cy="86537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145208" y="2207454"/>
            <a:ext cx="7100" cy="68935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604448" y="3290662"/>
            <a:ext cx="53111" cy="249261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8699062" y="3290662"/>
            <a:ext cx="53111" cy="249261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2101123" y="3407109"/>
            <a:ext cx="6141459" cy="29540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562427">
            <a:off x="3749806" y="4454656"/>
            <a:ext cx="11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µs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 rot="1562427">
            <a:off x="8125386" y="6409464"/>
            <a:ext cx="570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µs</a:t>
            </a: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8282532" y="6387448"/>
            <a:ext cx="358333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562427">
            <a:off x="8320287" y="5916629"/>
            <a:ext cx="3962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806660">
            <a:off x="6598295" y="178412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few µs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1615631">
            <a:off x="1469247" y="304315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43608" y="4869160"/>
            <a:ext cx="259228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&gt; 100 loss monitors distributed along </a:t>
            </a:r>
            <a:r>
              <a:rPr lang="en-US" sz="2000" dirty="0" err="1" smtClean="0"/>
              <a:t>linac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Monitor for ESS </a:t>
            </a:r>
            <a:r>
              <a:rPr lang="en-US" dirty="0" err="1" smtClean="0"/>
              <a:t>Linac</a:t>
            </a:r>
            <a:endParaRPr lang="en-US" dirty="0"/>
          </a:p>
        </p:txBody>
      </p:sp>
      <p:pic>
        <p:nvPicPr>
          <p:cNvPr id="6" name="Picture 5" descr="BLM Locations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1" y="4140006"/>
            <a:ext cx="2802652" cy="2112612"/>
          </a:xfrm>
          <a:prstGeom prst="rect">
            <a:avLst/>
          </a:prstGeom>
        </p:spPr>
      </p:pic>
      <p:pic>
        <p:nvPicPr>
          <p:cNvPr id="9" name="Picture 8" descr="TUPP041f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603" y="2238199"/>
            <a:ext cx="4044843" cy="1648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8" t="4809" r="8351"/>
          <a:stretch/>
        </p:blipFill>
        <p:spPr>
          <a:xfrm>
            <a:off x="3116090" y="2478551"/>
            <a:ext cx="1656184" cy="14084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98" y="2132856"/>
            <a:ext cx="2658890" cy="201647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59826" y="2488684"/>
            <a:ext cx="1237165" cy="139830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97846" y="5109438"/>
            <a:ext cx="249818" cy="37062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9827" y="3463834"/>
            <a:ext cx="612939" cy="18699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93182" y="3463834"/>
            <a:ext cx="303809" cy="1800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627784" y="3062592"/>
            <a:ext cx="43204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72274" y="3139175"/>
            <a:ext cx="43204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444208" y="6488668"/>
            <a:ext cx="1972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Hooman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Hassanzadegan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2762" y="4017766"/>
            <a:ext cx="326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Droop correction over long pulse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4797152"/>
            <a:ext cx="35205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Initial integration demonstrated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EPICS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Timing system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Data on demand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Control room screen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</a:t>
            </a:r>
            <a:r>
              <a:rPr lang="en-US" dirty="0" smtClean="0"/>
              <a:t>Differential Current: </a:t>
            </a:r>
            <a:br>
              <a:rPr lang="en-US" dirty="0" smtClean="0"/>
            </a:br>
            <a:r>
              <a:rPr lang="en-US" dirty="0" smtClean="0"/>
              <a:t>difference </a:t>
            </a:r>
            <a:r>
              <a:rPr lang="en-US" dirty="0"/>
              <a:t>in locations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6453336"/>
            <a:ext cx="3689350" cy="415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due  to a Warm Linac RF drop</a:t>
            </a: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003104" y="1482660"/>
            <a:ext cx="5105400" cy="5120737"/>
            <a:chOff x="1752600" y="228600"/>
            <a:chExt cx="6894839" cy="6187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228600"/>
              <a:ext cx="6752896" cy="6187537"/>
            </a:xfrm>
            <a:prstGeom prst="rect">
              <a:avLst/>
            </a:prstGeom>
          </p:spPr>
        </p:pic>
        <p:sp>
          <p:nvSpPr>
            <p:cNvPr id="10" name="Line Callout 1 9"/>
            <p:cNvSpPr/>
            <p:nvPr/>
          </p:nvSpPr>
          <p:spPr>
            <a:xfrm>
              <a:off x="5868922" y="4003063"/>
              <a:ext cx="2778517" cy="460973"/>
            </a:xfrm>
            <a:prstGeom prst="borderCallout1">
              <a:avLst>
                <a:gd name="adj1" fmla="val 49276"/>
                <a:gd name="adj2" fmla="val -1543"/>
                <a:gd name="adj3" fmla="val 275311"/>
                <a:gd name="adj4" fmla="val -36535"/>
              </a:avLst>
            </a:prstGeom>
            <a:solidFill>
              <a:srgbClr val="FFFFFF">
                <a:alpha val="70000"/>
              </a:srgbClr>
            </a:solidFill>
            <a:ln w="19050">
              <a:solidFill>
                <a:srgbClr val="600708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kern="1200" dirty="0" smtClean="0">
                  <a:solidFill>
                    <a:schemeClr val="tx1"/>
                  </a:solidFill>
                </a:rPr>
                <a:t>Alert on small window difference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1 10"/>
            <p:cNvSpPr/>
            <p:nvPr/>
          </p:nvSpPr>
          <p:spPr>
            <a:xfrm>
              <a:off x="5868922" y="4579804"/>
              <a:ext cx="2778517" cy="528755"/>
            </a:xfrm>
            <a:prstGeom prst="borderCallout1">
              <a:avLst>
                <a:gd name="adj1" fmla="val 49276"/>
                <a:gd name="adj2" fmla="val -1543"/>
                <a:gd name="adj3" fmla="val 152664"/>
                <a:gd name="adj4" fmla="val -36059"/>
              </a:avLst>
            </a:prstGeom>
            <a:solidFill>
              <a:schemeClr val="bg1">
                <a:alpha val="70000"/>
              </a:schemeClr>
            </a:solidFill>
            <a:ln w="19050">
              <a:solidFill>
                <a:srgbClr val="660066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kern="1200" dirty="0" smtClean="0">
                  <a:solidFill>
                    <a:schemeClr val="tx1"/>
                  </a:solidFill>
                </a:rPr>
                <a:t>Alert on pulse-to-pulse downstream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3013836" y="5610274"/>
              <a:ext cx="2347310" cy="512380"/>
            </a:xfrm>
            <a:prstGeom prst="borderCallout1">
              <a:avLst>
                <a:gd name="adj1" fmla="val 49276"/>
                <a:gd name="adj2" fmla="val 101069"/>
                <a:gd name="adj3" fmla="val -14335"/>
                <a:gd name="adj4" fmla="val 159611"/>
              </a:avLst>
            </a:prstGeom>
            <a:solidFill>
              <a:schemeClr val="bg1">
                <a:alpha val="7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kern="1200" dirty="0" smtClean="0">
                  <a:solidFill>
                    <a:schemeClr val="tx1"/>
                  </a:solidFill>
                </a:rPr>
                <a:t>Alert on pulse-to-pulse upstream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2678771" y="3994307"/>
              <a:ext cx="1605064" cy="285580"/>
            </a:xfrm>
            <a:prstGeom prst="borderCallout1">
              <a:avLst>
                <a:gd name="adj1" fmla="val 49276"/>
                <a:gd name="adj2" fmla="val 101069"/>
                <a:gd name="adj3" fmla="val 291220"/>
                <a:gd name="adj4" fmla="val 130429"/>
              </a:avLst>
            </a:prstGeom>
            <a:solidFill>
              <a:schemeClr val="bg1">
                <a:alpha val="70000"/>
              </a:schemeClr>
            </a:solidFill>
            <a:ln w="1905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kern="1200" dirty="0" smtClean="0">
                  <a:solidFill>
                    <a:schemeClr val="tx1"/>
                  </a:solidFill>
                </a:rPr>
                <a:t>Alert to MPS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4663" y="761500"/>
              <a:ext cx="1092200" cy="79432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74104" y="392106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Waveforms: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 Light"/>
                <a:cs typeface="Calibri Light"/>
              </a:rPr>
              <a:t>Upstream (Blue)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 Light"/>
                <a:cs typeface="Calibri Light"/>
              </a:rPr>
              <a:t>Downstream (Green)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 Light"/>
                <a:cs typeface="Calibri Light"/>
              </a:rPr>
              <a:t>Difference after short sliding window (Red)</a:t>
            </a:r>
            <a:endParaRPr lang="en-US" dirty="0">
              <a:latin typeface="Calibri Light"/>
              <a:cs typeface="Calibri Ligh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31840" y="3493388"/>
            <a:ext cx="1633264" cy="122395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7904" y="552126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Alert was given in &lt;1.5 µs (could be faster with lower thresholds and still avoid false alerts)</a:t>
            </a:r>
            <a:endParaRPr lang="en-US" dirty="0">
              <a:latin typeface="Calibri Light"/>
              <a:cs typeface="Calibri Light"/>
            </a:endParaRPr>
          </a:p>
        </p:txBody>
      </p:sp>
      <p:cxnSp>
        <p:nvCxnSpPr>
          <p:cNvPr id="18" name="Straight Arrow Connector 17"/>
          <p:cNvCxnSpPr>
            <a:endCxn id="16" idx="2"/>
          </p:cNvCxnSpPr>
          <p:nvPr/>
        </p:nvCxnSpPr>
        <p:spPr>
          <a:xfrm flipV="1">
            <a:off x="3036912" y="4717289"/>
            <a:ext cx="1651991" cy="79213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93704" y="6453336"/>
            <a:ext cx="209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DBCM waveforms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8988"/>
            <a:ext cx="4203853" cy="237626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681214" y="6610115"/>
            <a:ext cx="803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Blokland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Differential Current:</a:t>
            </a:r>
            <a:br>
              <a:rPr lang="en-US" dirty="0" smtClean="0"/>
            </a:br>
            <a:r>
              <a:rPr lang="en-US" dirty="0" smtClean="0"/>
              <a:t>difference in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412776"/>
            <a:ext cx="3810000" cy="2819400"/>
          </a:xfrm>
        </p:spPr>
        <p:txBody>
          <a:bodyPr/>
          <a:lstStyle/>
          <a:p>
            <a:r>
              <a:rPr lang="en-US" sz="2400" dirty="0" smtClean="0"/>
              <a:t>Example of slow drop in current from pulse-to-pulse</a:t>
            </a:r>
          </a:p>
          <a:p>
            <a:r>
              <a:rPr lang="en-US" sz="2400" dirty="0" smtClean="0"/>
              <a:t>Analyzed to be due to RF Fill </a:t>
            </a:r>
            <a:r>
              <a:rPr lang="en-US" sz="2400" dirty="0"/>
              <a:t>problem </a:t>
            </a:r>
            <a:r>
              <a:rPr lang="en-US" sz="2400" dirty="0" smtClean="0"/>
              <a:t>[2,3]</a:t>
            </a:r>
          </a:p>
          <a:p>
            <a:r>
              <a:rPr lang="en-US" sz="2400" dirty="0" smtClean="0"/>
              <a:t>Pre-mortem Analysis!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0" y="1488976"/>
            <a:ext cx="4850708" cy="5049412"/>
            <a:chOff x="1267195" y="741788"/>
            <a:chExt cx="6326713" cy="59398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195" y="741788"/>
              <a:ext cx="6326713" cy="5939827"/>
            </a:xfrm>
            <a:prstGeom prst="rect">
              <a:avLst/>
            </a:prstGeom>
          </p:spPr>
        </p:pic>
        <p:sp>
          <p:nvSpPr>
            <p:cNvPr id="9" name="Line Callout 1 8"/>
            <p:cNvSpPr/>
            <p:nvPr/>
          </p:nvSpPr>
          <p:spPr>
            <a:xfrm>
              <a:off x="5199182" y="4825969"/>
              <a:ext cx="2159512" cy="512380"/>
            </a:xfrm>
            <a:prstGeom prst="borderCallout1">
              <a:avLst>
                <a:gd name="adj1" fmla="val 49276"/>
                <a:gd name="adj2" fmla="val -1543"/>
                <a:gd name="adj3" fmla="val 159954"/>
                <a:gd name="adj4" fmla="val -36163"/>
              </a:avLst>
            </a:prstGeom>
            <a:solidFill>
              <a:schemeClr val="bg1">
                <a:alpha val="70000"/>
              </a:schemeClr>
            </a:solidFill>
            <a:ln w="19050">
              <a:solidFill>
                <a:srgbClr val="660066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Alert on pulse-to-pulse downstream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9"/>
            <p:cNvSpPr/>
            <p:nvPr/>
          </p:nvSpPr>
          <p:spPr>
            <a:xfrm>
              <a:off x="1564227" y="4578478"/>
              <a:ext cx="1699174" cy="315311"/>
            </a:xfrm>
            <a:prstGeom prst="borderCallout1">
              <a:avLst>
                <a:gd name="adj1" fmla="val 49276"/>
                <a:gd name="adj2" fmla="val 101069"/>
                <a:gd name="adj3" fmla="val 182138"/>
                <a:gd name="adj4" fmla="val 164687"/>
              </a:avLst>
            </a:prstGeom>
            <a:solidFill>
              <a:schemeClr val="bg1">
                <a:alpha val="70000"/>
              </a:schemeClr>
            </a:solidFill>
            <a:ln w="1905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Alert to MPS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9638" y="1181417"/>
              <a:ext cx="1257300" cy="120124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04800" y="4613176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Waveforms for errant AND previous beam pulse: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Upstream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Downstream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Difference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59832" y="3774976"/>
            <a:ext cx="1512168" cy="97554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6444044"/>
            <a:ext cx="209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DBCM waveforms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81214" y="6610115"/>
            <a:ext cx="803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Blokland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Differential Current:</a:t>
            </a:r>
            <a:br>
              <a:rPr lang="en-US" dirty="0" smtClean="0"/>
            </a:br>
            <a:r>
              <a:rPr lang="en-US" dirty="0" smtClean="0"/>
              <a:t>difference in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473696"/>
            <a:ext cx="8256452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More dramatic pulse to pulse difference</a:t>
            </a:r>
          </a:p>
          <a:p>
            <a:r>
              <a:rPr lang="en-US" sz="2000" dirty="0" smtClean="0"/>
              <a:t>Chopper issue in front end. Downstream, no loss monitor trip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59832" y="3774976"/>
            <a:ext cx="1512168" cy="97554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81214" y="6610115"/>
            <a:ext cx="803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Blokland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65" y="2394387"/>
            <a:ext cx="5927805" cy="4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51169"/>
            <a:ext cx="7139136" cy="1143000"/>
          </a:xfrm>
        </p:spPr>
        <p:txBody>
          <a:bodyPr/>
          <a:lstStyle/>
          <a:p>
            <a:r>
              <a:rPr lang="en-US" dirty="0" smtClean="0"/>
              <a:t>Example Current Monitor Issue: </a:t>
            </a:r>
            <a:br>
              <a:rPr lang="en-US" dirty="0" smtClean="0"/>
            </a:br>
            <a:r>
              <a:rPr lang="en-US" dirty="0" smtClean="0"/>
              <a:t>Effect of Magnetic Field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3200" y="177800"/>
            <a:ext cx="8229600" cy="49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3" name="Picture 22" descr="fig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24" y="2204864"/>
            <a:ext cx="8594127" cy="3816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8264" y="6529581"/>
            <a:ext cx="1010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Jenna Crisp</a:t>
            </a:r>
            <a:endParaRPr lang="en-US" sz="1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-11 ES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2013-11 ESS Template.potx</Template>
  <TotalTime>17562</TotalTime>
  <Words>537</Words>
  <Application>Microsoft Office PowerPoint</Application>
  <PresentationFormat>On-screen Show (4:3)</PresentationFormat>
  <Paragraphs>164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2013-11 ESS Template</vt:lpstr>
      <vt:lpstr>Beam Instrumentation to Protect a Superconducting Linac</vt:lpstr>
      <vt:lpstr>Outline</vt:lpstr>
      <vt:lpstr>Protection</vt:lpstr>
      <vt:lpstr>Layout and Latency in ESS Linac</vt:lpstr>
      <vt:lpstr>Current Monitor for ESS Linac</vt:lpstr>
      <vt:lpstr>SNS Differential Current:  difference in locations</vt:lpstr>
      <vt:lpstr>SNS Differential Current: difference in time</vt:lpstr>
      <vt:lpstr>SNS Differential Current: difference in time</vt:lpstr>
      <vt:lpstr>Example Current Monitor Issue:  Effect of Magnetic Field</vt:lpstr>
      <vt:lpstr>Beam Loss Simulation In ESS Medium Beta</vt:lpstr>
      <vt:lpstr>Protons from Point Loss ESS Medium Beta</vt:lpstr>
      <vt:lpstr>Loss Monitor Placement ESS Warm Unit</vt:lpstr>
      <vt:lpstr>Example Loss Monitor Issue:  Background from Cavities at SNS</vt:lpstr>
      <vt:lpstr>Configuration Management</vt:lpstr>
      <vt:lpstr>Outlook</vt:lpstr>
    </vt:vector>
  </TitlesOfParts>
  <Company>ESS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Caroline Prabert</cp:lastModifiedBy>
  <cp:revision>252</cp:revision>
  <cp:lastPrinted>2014-08-25T08:23:13Z</cp:lastPrinted>
  <dcterms:created xsi:type="dcterms:W3CDTF">2013-10-29T16:05:10Z</dcterms:created>
  <dcterms:modified xsi:type="dcterms:W3CDTF">2015-03-19T06:34:22Z</dcterms:modified>
</cp:coreProperties>
</file>