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92" r:id="rId3"/>
    <p:sldId id="300" r:id="rId4"/>
    <p:sldId id="285" r:id="rId5"/>
    <p:sldId id="303" r:id="rId6"/>
    <p:sldId id="296" r:id="rId7"/>
    <p:sldId id="301" r:id="rId8"/>
    <p:sldId id="302" r:id="rId9"/>
    <p:sldId id="304" r:id="rId10"/>
    <p:sldId id="306" r:id="rId11"/>
    <p:sldId id="293" r:id="rId12"/>
    <p:sldId id="289" r:id="rId13"/>
    <p:sldId id="312" r:id="rId14"/>
    <p:sldId id="298" r:id="rId15"/>
    <p:sldId id="299" r:id="rId16"/>
    <p:sldId id="307" r:id="rId17"/>
    <p:sldId id="313" r:id="rId18"/>
    <p:sldId id="309" r:id="rId19"/>
    <p:sldId id="308" r:id="rId20"/>
    <p:sldId id="314" r:id="rId21"/>
    <p:sldId id="310" r:id="rId22"/>
    <p:sldId id="291" r:id="rId23"/>
    <p:sldId id="311" r:id="rId24"/>
    <p:sldId id="273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6600"/>
    <a:srgbClr val="00CC00"/>
    <a:srgbClr val="3D6AA5"/>
    <a:srgbClr val="0000FF"/>
    <a:srgbClr val="C3004A"/>
    <a:srgbClr val="56628C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22" autoAdjust="0"/>
  </p:normalViewPr>
  <p:slideViewPr>
    <p:cSldViewPr>
      <p:cViewPr>
        <p:scale>
          <a:sx n="80" d="100"/>
          <a:sy n="80" d="100"/>
        </p:scale>
        <p:origin x="-835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BBE78-6ECD-4532-A755-219FA3D207C8}" type="datetimeFigureOut">
              <a:rPr lang="fr-FR" smtClean="0"/>
              <a:t>19/03/2015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D55F5-7B08-40E3-99B0-A0BA3FE5223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04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D55F5-7B08-40E3-99B0-A0BA3FE5223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386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3"/>
          <p:cNvSpPr>
            <a:spLocks noChangeArrowheads="1"/>
          </p:cNvSpPr>
          <p:nvPr userDrawn="1"/>
        </p:nvSpPr>
        <p:spPr bwMode="auto">
          <a:xfrm flipH="1">
            <a:off x="6300192" y="0"/>
            <a:ext cx="2880320" cy="6858000"/>
          </a:xfrm>
          <a:prstGeom prst="rect">
            <a:avLst/>
          </a:prstGeom>
          <a:gradFill rotWithShape="1">
            <a:gsLst>
              <a:gs pos="0">
                <a:srgbClr val="56628C"/>
              </a:gs>
              <a:gs pos="100000">
                <a:srgbClr val="C0C0C0">
                  <a:gamma/>
                  <a:tint val="3137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AutoShape 14"/>
          <p:cNvSpPr>
            <a:spLocks noChangeArrowheads="1"/>
          </p:cNvSpPr>
          <p:nvPr userDrawn="1"/>
        </p:nvSpPr>
        <p:spPr bwMode="auto">
          <a:xfrm flipH="1">
            <a:off x="2719387" y="1163638"/>
            <a:ext cx="5181600" cy="24082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772817"/>
            <a:ext cx="8136904" cy="1152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18000" bIns="18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55576" y="3404592"/>
            <a:ext cx="8136904" cy="103252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9" name="Picture 19" descr="IN2P3Filaire-Q_SignV copie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1168" y="46224"/>
            <a:ext cx="1940792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logoipn.png"/>
          <p:cNvPicPr>
            <a:picLocks noChangeAspect="1"/>
          </p:cNvPicPr>
          <p:nvPr userDrawn="1"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6021368"/>
            <a:ext cx="1250189" cy="720000"/>
          </a:xfrm>
          <a:prstGeom prst="rect">
            <a:avLst/>
          </a:prstGeom>
        </p:spPr>
      </p:pic>
      <p:pic>
        <p:nvPicPr>
          <p:cNvPr id="11" name="Picture 13" descr="http://www.bibs.u-psud.fr/images/logo_PSUD_new.jpg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817" y="6021368"/>
            <a:ext cx="123091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3" hasCustomPrompt="1"/>
          </p:nvPr>
        </p:nvSpPr>
        <p:spPr>
          <a:xfrm>
            <a:off x="5436096" y="188640"/>
            <a:ext cx="3528764" cy="359321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rgbClr val="C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SLHIPP2 2014</a:t>
            </a:r>
          </a:p>
          <a:p>
            <a:pPr lvl="0"/>
            <a:r>
              <a:rPr lang="fr-FR" dirty="0" smtClean="0"/>
              <a:t>March 18th 2015 </a:t>
            </a:r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7504" y="46224"/>
            <a:ext cx="2024464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8074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 userDrawn="1"/>
        </p:nvGrpSpPr>
        <p:grpSpPr>
          <a:xfrm flipH="1">
            <a:off x="-6032" y="3532"/>
            <a:ext cx="6461125" cy="6858000"/>
            <a:chOff x="2871787" y="152400"/>
            <a:chExt cx="6461125" cy="6858000"/>
          </a:xfrm>
        </p:grpSpPr>
        <p:sp>
          <p:nvSpPr>
            <p:cNvPr id="12" name="Rectangle 13"/>
            <p:cNvSpPr>
              <a:spLocks noChangeArrowheads="1"/>
            </p:cNvSpPr>
            <p:nvPr userDrawn="1"/>
          </p:nvSpPr>
          <p:spPr bwMode="auto">
            <a:xfrm flipH="1">
              <a:off x="6452592" y="152400"/>
              <a:ext cx="2880320" cy="6858000"/>
            </a:xfrm>
            <a:prstGeom prst="rect">
              <a:avLst/>
            </a:prstGeom>
            <a:gradFill rotWithShape="1">
              <a:gsLst>
                <a:gs pos="0">
                  <a:srgbClr val="56628C"/>
                </a:gs>
                <a:gs pos="100000">
                  <a:srgbClr val="C0C0C0">
                    <a:gamma/>
                    <a:tint val="3137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AutoShape 14"/>
            <p:cNvSpPr>
              <a:spLocks noChangeArrowheads="1"/>
            </p:cNvSpPr>
            <p:nvPr userDrawn="1"/>
          </p:nvSpPr>
          <p:spPr bwMode="auto">
            <a:xfrm flipH="1">
              <a:off x="2871787" y="1316038"/>
              <a:ext cx="5181600" cy="240823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6" name="Rectangle 13"/>
          <p:cNvSpPr>
            <a:spLocks noChangeArrowheads="1"/>
          </p:cNvSpPr>
          <p:nvPr userDrawn="1"/>
        </p:nvSpPr>
        <p:spPr bwMode="auto">
          <a:xfrm flipH="1">
            <a:off x="6300192" y="3532"/>
            <a:ext cx="2880320" cy="6858000"/>
          </a:xfrm>
          <a:prstGeom prst="rect">
            <a:avLst/>
          </a:prstGeom>
          <a:gradFill rotWithShape="1">
            <a:gsLst>
              <a:gs pos="0">
                <a:srgbClr val="56628C"/>
              </a:gs>
              <a:gs pos="100000">
                <a:srgbClr val="C0C0C0">
                  <a:gamma/>
                  <a:tint val="3137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AutoShape 14"/>
          <p:cNvSpPr>
            <a:spLocks noChangeArrowheads="1"/>
          </p:cNvSpPr>
          <p:nvPr userDrawn="1"/>
        </p:nvSpPr>
        <p:spPr bwMode="auto">
          <a:xfrm flipH="1">
            <a:off x="2719387" y="1163638"/>
            <a:ext cx="5181600" cy="24082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772817"/>
            <a:ext cx="8136904" cy="1152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18000" bIns="18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9" name="Picture 19" descr="IN2P3Filaire-Q_SignV copie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9844" y="5841368"/>
            <a:ext cx="1617327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logoipn.png"/>
          <p:cNvPicPr>
            <a:picLocks noChangeAspect="1"/>
          </p:cNvPicPr>
          <p:nvPr userDrawn="1"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6848" y="5841368"/>
            <a:ext cx="986663" cy="568232"/>
          </a:xfrm>
          <a:prstGeom prst="rect">
            <a:avLst/>
          </a:prstGeom>
        </p:spPr>
      </p:pic>
      <p:pic>
        <p:nvPicPr>
          <p:cNvPr id="11" name="Picture 13" descr="http://www.bibs.u-psud.fr/images/logo_PSUD_new.jpg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201" y="5841368"/>
            <a:ext cx="971451" cy="56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80130" y="5841368"/>
            <a:ext cx="1687053" cy="9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756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56628C"/>
          </a:solidFill>
          <a:ln>
            <a:noFill/>
          </a:ln>
          <a:effectLst>
            <a:glow rad="127000">
              <a:srgbClr val="56628C">
                <a:alpha val="40000"/>
              </a:srgbClr>
            </a:glow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-2445" y="6467682"/>
            <a:ext cx="9144000" cy="390317"/>
          </a:xfrm>
          <a:prstGeom prst="rect">
            <a:avLst/>
          </a:prstGeom>
          <a:solidFill>
            <a:srgbClr val="56628C"/>
          </a:solidFill>
          <a:ln>
            <a:noFill/>
          </a:ln>
          <a:effectLst>
            <a:glow rad="127000">
              <a:srgbClr val="56628C">
                <a:alpha val="40000"/>
              </a:srgbClr>
            </a:glow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>
          <a:xfrm>
            <a:off x="971600" y="-27384"/>
            <a:ext cx="81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2555776" y="6650245"/>
            <a:ext cx="5968280" cy="0"/>
          </a:xfrm>
          <a:prstGeom prst="line">
            <a:avLst/>
          </a:prstGeom>
          <a:ln w="19050">
            <a:solidFill>
              <a:schemeClr val="bg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pied de page 4"/>
          <p:cNvSpPr txBox="1">
            <a:spLocks/>
          </p:cNvSpPr>
          <p:nvPr userDrawn="1"/>
        </p:nvSpPr>
        <p:spPr>
          <a:xfrm>
            <a:off x="35496" y="6467683"/>
            <a:ext cx="5552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P. DUTHIL, SLHiPP5  2015 March 18</a:t>
            </a:r>
            <a:r>
              <a:rPr lang="fr-FR" baseline="30000" dirty="0" smtClean="0"/>
              <a:t>th</a:t>
            </a:r>
            <a:endParaRPr lang="fr-FR" baseline="30000" dirty="0"/>
          </a:p>
        </p:txBody>
      </p:sp>
      <p:sp>
        <p:nvSpPr>
          <p:cNvPr id="19" name="Espace réservé du numéro de diapositive 5"/>
          <p:cNvSpPr txBox="1">
            <a:spLocks/>
          </p:cNvSpPr>
          <p:nvPr userDrawn="1"/>
        </p:nvSpPr>
        <p:spPr>
          <a:xfrm>
            <a:off x="6974904" y="64676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F43006-22BA-4B65-9153-CA4D1108557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5774986"/>
          </a:xfrm>
        </p:spPr>
        <p:txBody>
          <a:bodyPr lIns="18000" rIns="18000" bIns="18000"/>
          <a:lstStyle>
            <a:lvl1pPr marL="342900" indent="-342900">
              <a:buFontTx/>
              <a:buBlip>
                <a:blip r:embed="rId2"/>
              </a:buBlip>
              <a:defRPr sz="2000" b="1">
                <a:solidFill>
                  <a:srgbClr val="C3004A"/>
                </a:solidFill>
              </a:defRPr>
            </a:lvl1pPr>
            <a:lvl2pPr marL="630238" indent="-274638">
              <a:spcBef>
                <a:spcPts val="300"/>
              </a:spcBef>
              <a:buFontTx/>
              <a:buBlip>
                <a:blip r:embed="rId3"/>
              </a:buBlip>
              <a:defRPr sz="2000">
                <a:solidFill>
                  <a:srgbClr val="7030A0"/>
                </a:solidFill>
              </a:defRPr>
            </a:lvl2pPr>
            <a:lvl3pPr marL="985838" indent="-182563">
              <a:spcBef>
                <a:spcPts val="0"/>
              </a:spcBef>
              <a:buFont typeface="Wingdings" pitchFamily="2" charset="2"/>
              <a:buChar char="ü"/>
              <a:defRPr sz="1800"/>
            </a:lvl3pPr>
          </a:lstStyle>
          <a:p>
            <a:pPr lvl="0"/>
            <a:r>
              <a:rPr lang="en-US" noProof="0" dirty="0" err="1" smtClean="0"/>
              <a:t>Modifiez</a:t>
            </a:r>
            <a:r>
              <a:rPr lang="en-US" noProof="0" dirty="0" smtClean="0"/>
              <a:t>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1680" y="80688"/>
            <a:ext cx="609131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 10" descr="logoipn.png"/>
          <p:cNvPicPr>
            <a:picLocks noChangeAspect="1"/>
          </p:cNvPicPr>
          <p:nvPr userDrawn="1"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80688"/>
            <a:ext cx="937642" cy="540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3" y="80688"/>
            <a:ext cx="555818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277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61C86-783F-406A-A508-B7BCF3766634}" type="datetimeFigureOut">
              <a:rPr lang="fr-FR" smtClean="0"/>
              <a:t>19/03/2015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43006-22BA-4B65-9153-CA4D110855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809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66.jpeg"/><Relationship Id="rId7" Type="http://schemas.openxmlformats.org/officeDocument/2006/relationships/image" Target="../media/image7.gif"/><Relationship Id="rId12" Type="http://schemas.openxmlformats.org/officeDocument/2006/relationships/image" Target="../media/image73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jpeg"/><Relationship Id="rId11" Type="http://schemas.openxmlformats.org/officeDocument/2006/relationships/image" Target="../media/image72.jpeg"/><Relationship Id="rId5" Type="http://schemas.openxmlformats.org/officeDocument/2006/relationships/image" Target="../media/image68.jpeg"/><Relationship Id="rId10" Type="http://schemas.openxmlformats.org/officeDocument/2006/relationships/image" Target="../media/image71.jpeg"/><Relationship Id="rId4" Type="http://schemas.openxmlformats.org/officeDocument/2006/relationships/image" Target="../media/image67.jpeg"/><Relationship Id="rId9" Type="http://schemas.openxmlformats.org/officeDocument/2006/relationships/image" Target="../media/image7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6.jpeg"/><Relationship Id="rId5" Type="http://schemas.openxmlformats.org/officeDocument/2006/relationships/image" Target="../media/image85.png"/><Relationship Id="rId4" Type="http://schemas.openxmlformats.org/officeDocument/2006/relationships/image" Target="../media/image8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6.jpeg"/><Relationship Id="rId7" Type="http://schemas.openxmlformats.org/officeDocument/2006/relationships/image" Target="../media/image8.gif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gif"/><Relationship Id="rId5" Type="http://schemas.openxmlformats.org/officeDocument/2006/relationships/image" Target="../media/image97.png"/><Relationship Id="rId10" Type="http://schemas.openxmlformats.org/officeDocument/2006/relationships/image" Target="../media/image100.jpeg"/><Relationship Id="rId4" Type="http://schemas.openxmlformats.org/officeDocument/2006/relationships/image" Target="../media/image82.jpeg"/><Relationship Id="rId9" Type="http://schemas.openxmlformats.org/officeDocument/2006/relationships/image" Target="../media/image9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11.jpeg"/><Relationship Id="rId7" Type="http://schemas.openxmlformats.org/officeDocument/2006/relationships/image" Target="../media/image7.gif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gif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gif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9.png"/><Relationship Id="rId7" Type="http://schemas.openxmlformats.org/officeDocument/2006/relationships/image" Target="../media/image8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gif"/><Relationship Id="rId11" Type="http://schemas.openxmlformats.org/officeDocument/2006/relationships/image" Target="../media/image35.jpeg"/><Relationship Id="rId5" Type="http://schemas.openxmlformats.org/officeDocument/2006/relationships/image" Target="../media/image31.jpeg"/><Relationship Id="rId10" Type="http://schemas.openxmlformats.org/officeDocument/2006/relationships/image" Target="../media/image34.jpeg"/><Relationship Id="rId4" Type="http://schemas.openxmlformats.org/officeDocument/2006/relationships/image" Target="../media/image30.jpeg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jpeg"/><Relationship Id="rId11" Type="http://schemas.openxmlformats.org/officeDocument/2006/relationships/image" Target="../media/image45.png"/><Relationship Id="rId5" Type="http://schemas.openxmlformats.org/officeDocument/2006/relationships/image" Target="../media/image39.jpe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png"/><Relationship Id="rId3" Type="http://schemas.openxmlformats.org/officeDocument/2006/relationships/image" Target="../media/image8.gif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7.gif"/><Relationship Id="rId16" Type="http://schemas.openxmlformats.org/officeDocument/2006/relationships/image" Target="../media/image5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jpeg"/><Relationship Id="rId15" Type="http://schemas.openxmlformats.org/officeDocument/2006/relationships/image" Target="../media/image5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Relationship Id="rId14" Type="http://schemas.openxmlformats.org/officeDocument/2006/relationships/image" Target="../media/image5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467544" y="1772817"/>
            <a:ext cx="5436096" cy="1152128"/>
          </a:xfrm>
        </p:spPr>
        <p:txBody>
          <a:bodyPr/>
          <a:lstStyle/>
          <a:p>
            <a:r>
              <a:rPr lang="en-GB" smtClean="0"/>
              <a:t>Spoke cryomodule </a:t>
            </a:r>
            <a:br>
              <a:rPr lang="en-GB" smtClean="0"/>
            </a:br>
            <a:r>
              <a:rPr lang="en-GB" smtClean="0"/>
              <a:t>and valve box designs</a:t>
            </a:r>
            <a:endParaRPr lang="en-GB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467544" y="2924944"/>
            <a:ext cx="8136904" cy="2736304"/>
          </a:xfrm>
        </p:spPr>
        <p:txBody>
          <a:bodyPr>
            <a:normAutofit/>
          </a:bodyPr>
          <a:lstStyle/>
          <a:p>
            <a:r>
              <a:rPr lang="en-GB" altLang="fr-FR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P. DUTHIL (CNRS-IN2P3 IPN Orsay / Division Accélérateurs)</a:t>
            </a:r>
          </a:p>
          <a:p>
            <a:r>
              <a:rPr lang="en-GB" altLang="fr-FR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 behalf of the IPNO team</a:t>
            </a:r>
          </a:p>
          <a:p>
            <a:pPr marL="355600" indent="-355600"/>
            <a:r>
              <a:rPr lang="en-GB" altLang="fr-FR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endParaRPr lang="en-GB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mtClean="0">
                <a:solidFill>
                  <a:schemeClr val="bg1"/>
                </a:solidFill>
              </a:rPr>
              <a:t>SLHiPP 5</a:t>
            </a:r>
          </a:p>
          <a:p>
            <a:r>
              <a:rPr lang="en-GB" smtClean="0">
                <a:solidFill>
                  <a:schemeClr val="bg1"/>
                </a:solidFill>
              </a:rPr>
              <a:t>2015 March 18</a:t>
            </a:r>
            <a:r>
              <a:rPr lang="en-GB" baseline="30000" smtClean="0">
                <a:solidFill>
                  <a:schemeClr val="bg1"/>
                </a:solidFill>
              </a:rPr>
              <a:t>th</a:t>
            </a:r>
            <a:endParaRPr lang="en-GB" baseline="30000">
              <a:solidFill>
                <a:schemeClr val="bg1"/>
              </a:solidFill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467544" y="1628800"/>
            <a:ext cx="1800200" cy="344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smtClean="0">
                <a:solidFill>
                  <a:schemeClr val="accent4">
                    <a:lumMod val="75000"/>
                  </a:schemeClr>
                </a:solidFill>
              </a:rPr>
              <a:t>ESS – WP4</a:t>
            </a:r>
            <a:endParaRPr lang="en-GB" b="1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6270" y="3428999"/>
            <a:ext cx="3057898" cy="302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20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Spoke cryomodule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Cavities</a:t>
            </a:r>
            <a:r>
              <a:rPr lang="fr-FR" dirty="0" smtClean="0"/>
              <a:t> </a:t>
            </a:r>
            <a:r>
              <a:rPr lang="fr-FR" dirty="0" err="1" smtClean="0"/>
              <a:t>magnetic</a:t>
            </a:r>
            <a:r>
              <a:rPr lang="fr-FR" dirty="0" smtClean="0"/>
              <a:t> </a:t>
            </a:r>
            <a:r>
              <a:rPr lang="fr-FR" dirty="0" err="1" smtClean="0"/>
              <a:t>shield</a:t>
            </a:r>
            <a:endParaRPr lang="fr-FR" dirty="0"/>
          </a:p>
        </p:txBody>
      </p:sp>
      <p:sp>
        <p:nvSpPr>
          <p:cNvPr id="5" name="AutoShape 2" descr="imap://reynet@ipnmail.in2p3.fr:993/fetch%3EUID%3E.INBOX%3E55771?part=1.2&amp;type=image/jpeg&amp;filename=Version%20jump%20Centre%202.jpg"/>
          <p:cNvSpPr>
            <a:spLocks noChangeAspect="1" noChangeArrowheads="1"/>
          </p:cNvSpPr>
          <p:nvPr/>
        </p:nvSpPr>
        <p:spPr bwMode="auto">
          <a:xfrm>
            <a:off x="155575" y="-7223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pic>
        <p:nvPicPr>
          <p:cNvPr id="7" name="Image 6" descr="2.png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0192" y="908720"/>
            <a:ext cx="2655969" cy="2342784"/>
          </a:xfrm>
          <a:prstGeom prst="rect">
            <a:avLst/>
          </a:prstGeom>
        </p:spPr>
      </p:pic>
      <p:grpSp>
        <p:nvGrpSpPr>
          <p:cNvPr id="28" name="Groupe 27"/>
          <p:cNvGrpSpPr>
            <a:grpSpLocks noChangeAspect="1"/>
          </p:cNvGrpSpPr>
          <p:nvPr/>
        </p:nvGrpSpPr>
        <p:grpSpPr>
          <a:xfrm>
            <a:off x="0" y="908720"/>
            <a:ext cx="5797933" cy="4112260"/>
            <a:chOff x="1506251" y="1385015"/>
            <a:chExt cx="7818277" cy="5545216"/>
          </a:xfrm>
        </p:grpSpPr>
        <p:pic>
          <p:nvPicPr>
            <p:cNvPr id="6" name="Image 5" descr="3.pn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33472" y="1846653"/>
              <a:ext cx="6510528" cy="5083578"/>
            </a:xfrm>
            <a:prstGeom prst="rect">
              <a:avLst/>
            </a:prstGeom>
          </p:spPr>
        </p:pic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6409109" y="1385015"/>
              <a:ext cx="2039097" cy="39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1400" b="1" dirty="0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Tuner </a:t>
              </a:r>
              <a:r>
                <a:rPr lang="fr-FR" sz="1400" b="1" dirty="0" err="1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side</a:t>
              </a:r>
              <a:r>
                <a:rPr lang="fr-FR" sz="1400" b="1" dirty="0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 ends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Connecteur droit avec flèche 10"/>
            <p:cNvCxnSpPr/>
            <p:nvPr/>
          </p:nvCxnSpPr>
          <p:spPr>
            <a:xfrm>
              <a:off x="8369626" y="1732781"/>
              <a:ext cx="0" cy="343815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1506251" y="3321712"/>
              <a:ext cx="1478351" cy="39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1400" b="1" dirty="0" err="1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Cavity</a:t>
              </a:r>
              <a:r>
                <a:rPr lang="fr-FR" sz="1400" b="1" dirty="0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 </a:t>
              </a:r>
              <a:r>
                <a:rPr lang="fr-FR" sz="1400" b="1" dirty="0" err="1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bellow</a:t>
              </a:r>
              <a:r>
                <a:rPr lang="fr-FR" sz="1400" b="1" dirty="0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 </a:t>
              </a:r>
              <a:r>
                <a:rPr lang="fr-FR" sz="1400" b="1" dirty="0" err="1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side</a:t>
              </a:r>
              <a:r>
                <a:rPr lang="fr-FR" sz="1400" b="1" dirty="0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 ends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" name="Connecteur droit avec flèche 12"/>
            <p:cNvCxnSpPr/>
            <p:nvPr/>
          </p:nvCxnSpPr>
          <p:spPr>
            <a:xfrm>
              <a:off x="1814170" y="4468666"/>
              <a:ext cx="833934" cy="124359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2525115" y="1988989"/>
              <a:ext cx="1975200" cy="39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1400" b="1" dirty="0" err="1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External</a:t>
              </a:r>
              <a:r>
                <a:rPr lang="fr-FR" sz="1400" b="1" dirty="0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 </a:t>
              </a:r>
              <a:r>
                <a:rPr lang="fr-FR" sz="1400" b="1" dirty="0" err="1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shield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" name="Connecteur droit avec flèche 14"/>
            <p:cNvCxnSpPr/>
            <p:nvPr/>
          </p:nvCxnSpPr>
          <p:spPr>
            <a:xfrm>
              <a:off x="4469587" y="2266791"/>
              <a:ext cx="446227" cy="592531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6476862" y="6346117"/>
              <a:ext cx="1931990" cy="39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1400" b="1" dirty="0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Coupler </a:t>
              </a:r>
              <a:r>
                <a:rPr lang="fr-FR" sz="1400" b="1" dirty="0" err="1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shield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 flipH="1">
              <a:off x="5763158" y="6509607"/>
              <a:ext cx="864413" cy="46329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4965729" y="1385015"/>
              <a:ext cx="1731648" cy="39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1400" b="1" dirty="0" err="1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Internal</a:t>
              </a:r>
              <a:r>
                <a:rPr lang="fr-FR" sz="1400" b="1" dirty="0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 </a:t>
              </a:r>
              <a:r>
                <a:rPr lang="fr-FR" sz="1400" b="1" dirty="0" err="1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shield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9" name="Connecteur droit avec flèche 18"/>
            <p:cNvCxnSpPr/>
            <p:nvPr/>
          </p:nvCxnSpPr>
          <p:spPr>
            <a:xfrm>
              <a:off x="6510528" y="1732781"/>
              <a:ext cx="168250" cy="965607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3356254" y="1476815"/>
              <a:ext cx="1887657" cy="39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1400" b="1" dirty="0" err="1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Cooling</a:t>
              </a:r>
              <a:r>
                <a:rPr lang="fr-FR" sz="1400" b="1" dirty="0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 circuit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" name="Connecteur droit avec flèche 20"/>
            <p:cNvCxnSpPr/>
            <p:nvPr/>
          </p:nvCxnSpPr>
          <p:spPr>
            <a:xfrm>
              <a:off x="5010912" y="1783988"/>
              <a:ext cx="914400" cy="1075334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7414725" y="5863149"/>
              <a:ext cx="1909803" cy="39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1400" b="1" dirty="0" err="1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Shield</a:t>
              </a:r>
              <a:r>
                <a:rPr lang="fr-FR" sz="1400" b="1" dirty="0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 support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3" name="Connecteur droit avec flèche 22"/>
            <p:cNvCxnSpPr/>
            <p:nvPr/>
          </p:nvCxnSpPr>
          <p:spPr>
            <a:xfrm>
              <a:off x="1806854" y="4461351"/>
              <a:ext cx="950976" cy="1199693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 flipV="1">
              <a:off x="1821485" y="4249210"/>
              <a:ext cx="1163117" cy="226771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 flipH="1" flipV="1">
              <a:off x="5720486" y="4995361"/>
              <a:ext cx="1784909" cy="1002182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10"/>
            <p:cNvSpPr txBox="1">
              <a:spLocks noChangeArrowheads="1"/>
            </p:cNvSpPr>
            <p:nvPr/>
          </p:nvSpPr>
          <p:spPr bwMode="auto">
            <a:xfrm>
              <a:off x="3036622" y="2507150"/>
              <a:ext cx="1236290" cy="39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1400" b="1" dirty="0" err="1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Shrim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7" name="Connecteur droit avec flèche 26"/>
            <p:cNvCxnSpPr/>
            <p:nvPr/>
          </p:nvCxnSpPr>
          <p:spPr>
            <a:xfrm>
              <a:off x="3978250" y="2814211"/>
              <a:ext cx="1369161" cy="908305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 descr="D:\IPNO\ESS\COM\2015_SLHIPP5\PHOTOS\P100059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133087" y="3551736"/>
            <a:ext cx="2941046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213010" y="5043983"/>
            <a:ext cx="2295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ym typeface="Wingdings"/>
              </a:rPr>
              <a:t> </a:t>
            </a:r>
            <a:r>
              <a:rPr lang="fr-FR" dirty="0" err="1" smtClean="0"/>
              <a:t>Material</a:t>
            </a:r>
            <a:r>
              <a:rPr lang="fr-FR" dirty="0" smtClean="0"/>
              <a:t>: </a:t>
            </a:r>
            <a:r>
              <a:rPr lang="fr-FR" dirty="0" err="1" smtClean="0"/>
              <a:t>Cryophy</a:t>
            </a:r>
            <a:r>
              <a:rPr lang="fr-FR" dirty="0"/>
              <a:t>®</a:t>
            </a:r>
          </a:p>
        </p:txBody>
      </p:sp>
      <p:sp>
        <p:nvSpPr>
          <p:cNvPr id="33" name="Espace réservé du texte 2"/>
          <p:cNvSpPr txBox="1">
            <a:spLocks/>
          </p:cNvSpPr>
          <p:nvPr/>
        </p:nvSpPr>
        <p:spPr>
          <a:xfrm>
            <a:off x="2411760" y="5454180"/>
            <a:ext cx="3600400" cy="423092"/>
          </a:xfrm>
          <a:prstGeom prst="rect">
            <a:avLst/>
          </a:prstGeom>
        </p:spPr>
        <p:txBody>
          <a:bodyPr vert="horz" lIns="18000" tIns="45720" rIns="18000" bIns="18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000" b="1" kern="1200">
                <a:solidFill>
                  <a:srgbClr val="C3004A"/>
                </a:solidFill>
                <a:latin typeface="+mn-lt"/>
                <a:ea typeface="+mn-ea"/>
                <a:cs typeface="+mn-cs"/>
              </a:defRPr>
            </a:lvl1pPr>
            <a:lvl2pPr marL="630238" indent="-274638" algn="l" defTabSz="914400" rtl="0" eaLnBrk="1" latinLnBrk="0" hangingPunct="1">
              <a:spcBef>
                <a:spcPts val="300"/>
              </a:spcBef>
              <a:buFontTx/>
              <a:buBlip>
                <a:blip r:embed="rId6"/>
              </a:buBlip>
              <a:defRPr sz="2000" kern="120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2pPr>
            <a:lvl3pPr marL="985838" indent="-182563" algn="l" defTabSz="914400" rtl="0" eaLnBrk="1" latinLnBrk="0" hangingPunct="1">
              <a:spcBef>
                <a:spcPts val="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2" indent="-285750">
              <a:buFont typeface="Wingdings"/>
              <a:buChar char="ü"/>
            </a:pPr>
            <a:r>
              <a:rPr lang="en-US" dirty="0" smtClean="0">
                <a:solidFill>
                  <a:srgbClr val="339933"/>
                </a:solidFill>
                <a:sym typeface="Wingdings"/>
              </a:rPr>
              <a:t>Cooling circuit received</a:t>
            </a:r>
          </a:p>
          <a:p>
            <a:pPr marL="285750" lvl="2" indent="-285750">
              <a:buFont typeface="Wingdings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Magnetic shields to be received by the end of March</a:t>
            </a:r>
          </a:p>
        </p:txBody>
      </p:sp>
    </p:spTree>
    <p:extLst>
      <p:ext uri="{BB962C8B-B14F-4D97-AF65-F5344CB8AC3E}">
        <p14:creationId xmlns:p14="http://schemas.microsoft.com/office/powerpoint/2010/main" val="74501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Spoke cryomodule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RF power </a:t>
            </a:r>
            <a:r>
              <a:rPr lang="fr-FR" dirty="0" err="1" smtClean="0"/>
              <a:t>couplers</a:t>
            </a:r>
            <a:endParaRPr lang="fr-FR" dirty="0"/>
          </a:p>
        </p:txBody>
      </p:sp>
      <p:pic>
        <p:nvPicPr>
          <p:cNvPr id="8" name="Picture 9" descr="D:\ESS\Photo-montage-103\P100010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071381"/>
            <a:ext cx="1467293" cy="2925382"/>
          </a:xfrm>
          <a:prstGeom prst="rect">
            <a:avLst/>
          </a:prstGeom>
          <a:noFill/>
        </p:spPr>
      </p:pic>
      <p:pic>
        <p:nvPicPr>
          <p:cNvPr id="37" name="Picture 2" descr="C:\Users\reynet.IPN\AppData\Local\Temp\IMG_025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5821" y="1139354"/>
            <a:ext cx="2150442" cy="1497557"/>
          </a:xfrm>
          <a:prstGeom prst="rect">
            <a:avLst/>
          </a:prstGeom>
          <a:noFill/>
        </p:spPr>
      </p:pic>
      <p:pic>
        <p:nvPicPr>
          <p:cNvPr id="38" name="Picture 2" descr="D:\ESS\manchette\Suivi-Sominex\IMG_396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5821" y="2837370"/>
            <a:ext cx="2664296" cy="1107641"/>
          </a:xfrm>
          <a:prstGeom prst="rect">
            <a:avLst/>
          </a:prstGeom>
          <a:noFill/>
        </p:spPr>
      </p:pic>
      <p:grpSp>
        <p:nvGrpSpPr>
          <p:cNvPr id="6" name="Groupe 5"/>
          <p:cNvGrpSpPr/>
          <p:nvPr/>
        </p:nvGrpSpPr>
        <p:grpSpPr>
          <a:xfrm>
            <a:off x="107504" y="4014020"/>
            <a:ext cx="5416256" cy="2331084"/>
            <a:chOff x="107504" y="4014020"/>
            <a:chExt cx="5416256" cy="2331084"/>
          </a:xfrm>
        </p:grpSpPr>
        <p:pic>
          <p:nvPicPr>
            <p:cNvPr id="7" name="Picture 2" descr="D:\ESS\Photo-montage-103\P1000171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365104"/>
              <a:ext cx="2639999" cy="1980000"/>
            </a:xfrm>
            <a:prstGeom prst="rect">
              <a:avLst/>
            </a:prstGeom>
            <a:noFill/>
          </p:spPr>
        </p:pic>
        <p:pic>
          <p:nvPicPr>
            <p:cNvPr id="40" name="Image 39" descr="P1000234.JPG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58665" y="4365104"/>
              <a:ext cx="2665095" cy="1980000"/>
            </a:xfrm>
            <a:prstGeom prst="rect">
              <a:avLst/>
            </a:prstGeom>
          </p:spPr>
        </p:pic>
        <p:sp>
          <p:nvSpPr>
            <p:cNvPr id="13" name="Espace réservé du texte 2"/>
            <p:cNvSpPr txBox="1">
              <a:spLocks/>
            </p:cNvSpPr>
            <p:nvPr/>
          </p:nvSpPr>
          <p:spPr>
            <a:xfrm>
              <a:off x="107504" y="4014020"/>
              <a:ext cx="4320480" cy="423092"/>
            </a:xfrm>
            <a:prstGeom prst="rect">
              <a:avLst/>
            </a:prstGeom>
          </p:spPr>
          <p:txBody>
            <a:bodyPr vert="horz" lIns="18000" tIns="45720" rIns="18000" bIns="1800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Tx/>
                <a:buBlip>
                  <a:blip r:embed="rId7"/>
                </a:buBlip>
                <a:defRPr sz="2000" b="1" kern="1200">
                  <a:solidFill>
                    <a:srgbClr val="C3004A"/>
                  </a:solidFill>
                  <a:latin typeface="+mn-lt"/>
                  <a:ea typeface="+mn-ea"/>
                  <a:cs typeface="+mn-cs"/>
                </a:defRPr>
              </a:lvl1pPr>
              <a:lvl2pPr marL="630238" indent="-274638" algn="l" defTabSz="914400" rtl="0" eaLnBrk="1" latinLnBrk="0" hangingPunct="1">
                <a:spcBef>
                  <a:spcPts val="300"/>
                </a:spcBef>
                <a:buFontTx/>
                <a:buBlip>
                  <a:blip r:embed="rId8"/>
                </a:buBlip>
                <a:defRPr sz="2000" kern="1200">
                  <a:solidFill>
                    <a:srgbClr val="7030A0"/>
                  </a:solidFill>
                  <a:latin typeface="+mn-lt"/>
                  <a:ea typeface="+mn-ea"/>
                  <a:cs typeface="+mn-cs"/>
                </a:defRPr>
              </a:lvl2pPr>
              <a:lvl3pPr marL="985838" indent="-182563" algn="l" defTabSz="914400" rtl="0" eaLnBrk="1" latinLnBrk="0" hangingPunct="1">
                <a:spcBef>
                  <a:spcPts val="0"/>
                </a:spcBef>
                <a:buFont typeface="Wingdings" pitchFamily="2" charset="2"/>
                <a:buChar char="ü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lvl="2" indent="-285750">
                <a:buFont typeface="Wingdings"/>
                <a:buChar char="ü"/>
              </a:pPr>
              <a:r>
                <a:rPr lang="en-US" dirty="0" smtClean="0">
                  <a:solidFill>
                    <a:srgbClr val="339933"/>
                  </a:solidFill>
                  <a:sym typeface="Wingdings"/>
                </a:rPr>
                <a:t>Leak tests of the couplers and double walls</a:t>
              </a: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-88746" y="853637"/>
            <a:ext cx="4798824" cy="3208937"/>
            <a:chOff x="-88746" y="853637"/>
            <a:chExt cx="4798824" cy="3208937"/>
          </a:xfrm>
        </p:grpSpPr>
        <p:pic>
          <p:nvPicPr>
            <p:cNvPr id="12" name="Image 11" descr="C:\Users\reynet.IPN\Desktop\zz3.jpg"/>
            <p:cNvPicPr/>
            <p:nvPr/>
          </p:nvPicPr>
          <p:blipFill rotWithShape="1"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483768" y="965870"/>
              <a:ext cx="2226310" cy="262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Image 9" descr="C:\Users\reynet.IPN\Desktop\zz.jpg"/>
            <p:cNvPicPr/>
            <p:nvPr/>
          </p:nvPicPr>
          <p:blipFill rotWithShape="1">
            <a:blip r:embed="rId1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47825" y="981901"/>
              <a:ext cx="1400175" cy="2867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Image 34" descr="vn.jpg"/>
            <p:cNvPicPr>
              <a:picLocks noChangeAspect="1"/>
            </p:cNvPicPr>
            <p:nvPr/>
          </p:nvPicPr>
          <p:blipFill>
            <a:blip r:embed="rId11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2129" y="853637"/>
              <a:ext cx="1970982" cy="250335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-88746" y="3302753"/>
              <a:ext cx="1636410" cy="4862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base">
                <a:lnSpc>
                  <a:spcPct val="80000"/>
                </a:lnSpc>
                <a:spcBef>
                  <a:spcPct val="0"/>
                </a:spcBef>
              </a:pPr>
              <a:r>
                <a:rPr lang="fr-FR" sz="1600" b="1" u="sng" dirty="0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Double </a:t>
              </a:r>
              <a:r>
                <a:rPr lang="fr-FR" sz="1600" b="1" u="sng" dirty="0" err="1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wall</a:t>
              </a:r>
              <a:r>
                <a:rPr lang="fr-FR" sz="1600" b="1" u="sng" dirty="0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 tube</a:t>
              </a:r>
              <a:endParaRPr lang="fr-FR" sz="1600" b="1" u="sng" dirty="0">
                <a:solidFill>
                  <a:srgbClr val="17365D"/>
                </a:solidFill>
                <a:latin typeface="Calibri" pitchFamily="34" charset="0"/>
                <a:cs typeface="Arial" pitchFamily="34" charset="0"/>
              </a:endParaRPr>
            </a:p>
            <a:p>
              <a:pPr lvl="0" algn="ctr" fontAlgn="base">
                <a:lnSpc>
                  <a:spcPct val="80000"/>
                </a:lnSpc>
                <a:spcBef>
                  <a:spcPct val="0"/>
                </a:spcBef>
              </a:pPr>
              <a:r>
                <a:rPr lang="fr-FR" sz="1600" b="1" u="sng" dirty="0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(</a:t>
              </a:r>
              <a:r>
                <a:rPr lang="fr-FR" sz="1600" b="1" u="sng" dirty="0" err="1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SHe</a:t>
              </a:r>
              <a:r>
                <a:rPr lang="fr-FR" sz="1600" b="1" u="sng" dirty="0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 </a:t>
              </a:r>
              <a:r>
                <a:rPr lang="fr-FR" sz="1600" b="1" u="sng" dirty="0" err="1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cooled</a:t>
              </a:r>
              <a:r>
                <a:rPr lang="fr-FR" sz="1600" b="1" u="sng" dirty="0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)</a:t>
              </a:r>
              <a:endParaRPr lang="fr-FR" sz="1600" u="sng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356569" y="3573016"/>
              <a:ext cx="1707454" cy="4895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base">
                <a:lnSpc>
                  <a:spcPct val="80000"/>
                </a:lnSpc>
                <a:spcBef>
                  <a:spcPct val="0"/>
                </a:spcBef>
              </a:pPr>
              <a:r>
                <a:rPr lang="fr-FR" sz="1600" b="1" u="sng" dirty="0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RF coupler</a:t>
              </a:r>
            </a:p>
            <a:p>
              <a:pPr lvl="0" algn="ctr" fontAlgn="base">
                <a:lnSpc>
                  <a:spcPct val="80000"/>
                </a:lnSpc>
                <a:spcBef>
                  <a:spcPct val="0"/>
                </a:spcBef>
              </a:pPr>
              <a:r>
                <a:rPr lang="fr-FR" sz="1600" b="1" u="sng" dirty="0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(</a:t>
              </a:r>
              <a:r>
                <a:rPr lang="fr-FR" sz="1600" b="1" u="sng" dirty="0" err="1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ceramic</a:t>
              </a:r>
              <a:r>
                <a:rPr lang="fr-FR" sz="1600" b="1" u="sng" dirty="0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 </a:t>
              </a:r>
              <a:r>
                <a:rPr lang="fr-FR" sz="1600" b="1" u="sng" dirty="0" err="1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window</a:t>
              </a:r>
              <a:r>
                <a:rPr lang="fr-FR" sz="1600" b="1" u="sng" dirty="0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)</a:t>
              </a:r>
              <a:endParaRPr lang="fr-FR" sz="1600" u="sng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5270954" y="4005064"/>
            <a:ext cx="3964632" cy="2395314"/>
            <a:chOff x="5270954" y="4005064"/>
            <a:chExt cx="3964632" cy="2395314"/>
          </a:xfrm>
        </p:grpSpPr>
        <p:pic>
          <p:nvPicPr>
            <p:cNvPr id="39" name="Picture 5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551" y="4467936"/>
              <a:ext cx="2955945" cy="1932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Espace réservé du texte 2"/>
            <p:cNvSpPr txBox="1">
              <a:spLocks/>
            </p:cNvSpPr>
            <p:nvPr/>
          </p:nvSpPr>
          <p:spPr>
            <a:xfrm>
              <a:off x="5270954" y="4005064"/>
              <a:ext cx="3964632" cy="423092"/>
            </a:xfrm>
            <a:prstGeom prst="rect">
              <a:avLst/>
            </a:prstGeom>
          </p:spPr>
          <p:txBody>
            <a:bodyPr vert="horz" lIns="18000" tIns="45720" rIns="18000" bIns="1800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Tx/>
                <a:buBlip>
                  <a:blip r:embed="rId7"/>
                </a:buBlip>
                <a:defRPr sz="2000" b="1" kern="1200">
                  <a:solidFill>
                    <a:srgbClr val="C3004A"/>
                  </a:solidFill>
                  <a:latin typeface="+mn-lt"/>
                  <a:ea typeface="+mn-ea"/>
                  <a:cs typeface="+mn-cs"/>
                </a:defRPr>
              </a:lvl1pPr>
              <a:lvl2pPr marL="630238" indent="-274638" algn="l" defTabSz="914400" rtl="0" eaLnBrk="1" latinLnBrk="0" hangingPunct="1">
                <a:spcBef>
                  <a:spcPts val="300"/>
                </a:spcBef>
                <a:buFontTx/>
                <a:buBlip>
                  <a:blip r:embed="rId8"/>
                </a:buBlip>
                <a:defRPr sz="2000" kern="1200">
                  <a:solidFill>
                    <a:srgbClr val="7030A0"/>
                  </a:solidFill>
                  <a:latin typeface="+mn-lt"/>
                  <a:ea typeface="+mn-ea"/>
                  <a:cs typeface="+mn-cs"/>
                </a:defRPr>
              </a:lvl2pPr>
              <a:lvl3pPr marL="985838" indent="-182563" algn="l" defTabSz="914400" rtl="0" eaLnBrk="1" latinLnBrk="0" hangingPunct="1">
                <a:spcBef>
                  <a:spcPts val="0"/>
                </a:spcBef>
                <a:buFont typeface="Wingdings" pitchFamily="2" charset="2"/>
                <a:buChar char="ü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lvl="2" indent="-285750">
                <a:lnSpc>
                  <a:spcPct val="80000"/>
                </a:lnSpc>
                <a:buFont typeface="Wingdings"/>
                <a:buChar char="ü"/>
              </a:pPr>
              <a:r>
                <a:rPr lang="en-US" dirty="0" smtClean="0">
                  <a:solidFill>
                    <a:srgbClr val="339933"/>
                  </a:solidFill>
                  <a:sym typeface="Wingdings"/>
                </a:rPr>
                <a:t>Verification of the pressure drops inside the double walls cooling circuits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127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Tooling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Example</a:t>
            </a:r>
            <a:r>
              <a:rPr lang="fr-FR" dirty="0" smtClean="0"/>
              <a:t> of the clean room </a:t>
            </a:r>
            <a:r>
              <a:rPr lang="fr-FR" dirty="0" err="1" smtClean="0"/>
              <a:t>tooling</a:t>
            </a:r>
            <a:r>
              <a:rPr lang="fr-FR" dirty="0" smtClean="0"/>
              <a:t> for</a:t>
            </a:r>
          </a:p>
        </p:txBody>
      </p:sp>
      <p:pic>
        <p:nvPicPr>
          <p:cNvPr id="5" name="Picture 4" descr="C:\Users\reynet.IPN\Desktop\RT\Sb1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1772816"/>
            <a:ext cx="3144040" cy="3355319"/>
          </a:xfrm>
          <a:prstGeom prst="rect">
            <a:avLst/>
          </a:prstGeom>
          <a:noFill/>
        </p:spPr>
      </p:pic>
      <p:pic>
        <p:nvPicPr>
          <p:cNvPr id="6" name="Picture 2" descr="D:\dfs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528135"/>
            <a:ext cx="4872896" cy="3600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07504" y="1196752"/>
            <a:ext cx="3888432" cy="292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0"/>
              </a:spcBef>
            </a:pPr>
            <a:r>
              <a:rPr lang="en-US" sz="1600" b="1" dirty="0" smtClean="0">
                <a:solidFill>
                  <a:srgbClr val="339933"/>
                </a:solidFill>
                <a:latin typeface="Calibri" pitchFamily="34" charset="0"/>
                <a:cs typeface="Arial" pitchFamily="34" charset="0"/>
                <a:sym typeface="Wingdings"/>
              </a:rPr>
              <a:t> </a:t>
            </a:r>
            <a:r>
              <a:rPr lang="en-US" sz="1600" b="1" dirty="0" smtClean="0">
                <a:solidFill>
                  <a:srgbClr val="339933"/>
                </a:solidFill>
                <a:latin typeface="Calibri" pitchFamily="34" charset="0"/>
                <a:cs typeface="Arial" pitchFamily="34" charset="0"/>
              </a:rPr>
              <a:t>assembly of the RF coupler on the cavity:</a:t>
            </a:r>
            <a:endParaRPr lang="en-US" sz="1600" dirty="0">
              <a:solidFill>
                <a:srgbClr val="3399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27984" y="1196752"/>
            <a:ext cx="3600400" cy="292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0"/>
              </a:spcBef>
            </a:pPr>
            <a:r>
              <a:rPr lang="en-US" sz="1600" b="1" dirty="0" smtClean="0">
                <a:solidFill>
                  <a:srgbClr val="339933"/>
                </a:solidFill>
                <a:latin typeface="Calibri" pitchFamily="34" charset="0"/>
                <a:cs typeface="Arial" pitchFamily="34" charset="0"/>
                <a:sym typeface="Wingdings"/>
              </a:rPr>
              <a:t> </a:t>
            </a:r>
            <a:r>
              <a:rPr lang="en-US" sz="1600" b="1" dirty="0" smtClean="0">
                <a:solidFill>
                  <a:srgbClr val="339933"/>
                </a:solidFill>
                <a:latin typeface="Calibri" pitchFamily="34" charset="0"/>
                <a:cs typeface="Arial" pitchFamily="34" charset="0"/>
              </a:rPr>
              <a:t>assembly of the string of cavities:</a:t>
            </a:r>
            <a:endParaRPr lang="en-US" sz="1600" dirty="0">
              <a:solidFill>
                <a:srgbClr val="33993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90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Assembly tooling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mtClean="0"/>
              <a:t>Testing of the tooling</a:t>
            </a:r>
            <a:endParaRPr lang="en-GB"/>
          </a:p>
        </p:txBody>
      </p:sp>
      <p:grpSp>
        <p:nvGrpSpPr>
          <p:cNvPr id="4" name="Groupe 3"/>
          <p:cNvGrpSpPr/>
          <p:nvPr/>
        </p:nvGrpSpPr>
        <p:grpSpPr>
          <a:xfrm>
            <a:off x="211005" y="1050461"/>
            <a:ext cx="3600400" cy="2402725"/>
            <a:chOff x="211005" y="1050461"/>
            <a:chExt cx="3600400" cy="24027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931" y="1340968"/>
              <a:ext cx="1037056" cy="18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841" y="1340968"/>
              <a:ext cx="1325621" cy="18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211005" y="1050461"/>
              <a:ext cx="3600400" cy="292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lnSpc>
                  <a:spcPct val="80000"/>
                </a:lnSpc>
                <a:spcBef>
                  <a:spcPct val="0"/>
                </a:spcBef>
              </a:pPr>
              <a:r>
                <a:rPr lang="en-GB" sz="1600" b="1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3D printed mock-ups of:</a:t>
              </a:r>
              <a:endParaRPr lang="en-GB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62429" y="3139690"/>
              <a:ext cx="1947393" cy="2941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base">
                <a:lnSpc>
                  <a:spcPct val="80000"/>
                </a:lnSpc>
                <a:spcBef>
                  <a:spcPct val="0"/>
                </a:spcBef>
              </a:pPr>
              <a:r>
                <a:rPr lang="en-GB" sz="1600" b="1" u="sng" dirty="0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the double wall tube</a:t>
              </a:r>
              <a:endParaRPr lang="en-GB" sz="1600" b="1" u="sng" dirty="0">
                <a:solidFill>
                  <a:srgbClr val="17365D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3528" y="3159003"/>
              <a:ext cx="1414746" cy="2941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base">
                <a:lnSpc>
                  <a:spcPct val="80000"/>
                </a:lnSpc>
                <a:spcBef>
                  <a:spcPct val="0"/>
                </a:spcBef>
              </a:pPr>
              <a:r>
                <a:rPr lang="en-GB" sz="1600" b="1" u="sng" dirty="0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the RF coupler</a:t>
              </a: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3491880" y="1052736"/>
            <a:ext cx="5184576" cy="2088032"/>
            <a:chOff x="3491880" y="1052736"/>
            <a:chExt cx="5184576" cy="2088032"/>
          </a:xfrm>
        </p:grpSpPr>
        <p:pic>
          <p:nvPicPr>
            <p:cNvPr id="8" name="Picture 3" descr="D:\ESS\1-Jet\P1030667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1340768"/>
              <a:ext cx="2400000" cy="1800000"/>
            </a:xfrm>
            <a:prstGeom prst="rect">
              <a:avLst/>
            </a:prstGeom>
            <a:noFill/>
          </p:spPr>
        </p:pic>
        <p:sp>
          <p:nvSpPr>
            <p:cNvPr id="16" name="Rectangle 15"/>
            <p:cNvSpPr/>
            <p:nvPr/>
          </p:nvSpPr>
          <p:spPr>
            <a:xfrm>
              <a:off x="3491880" y="1052736"/>
              <a:ext cx="5184576" cy="292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lnSpc>
                  <a:spcPct val="80000"/>
                </a:lnSpc>
                <a:spcBef>
                  <a:spcPct val="0"/>
                </a:spcBef>
              </a:pPr>
              <a:r>
                <a:rPr lang="en-GB" sz="1600" b="1" dirty="0" smtClean="0">
                  <a:solidFill>
                    <a:srgbClr val="339933"/>
                  </a:solidFill>
                  <a:latin typeface="Calibri" pitchFamily="34" charset="0"/>
                  <a:cs typeface="Arial" pitchFamily="34" charset="0"/>
                  <a:sym typeface="Wingdings"/>
                </a:rPr>
                <a:t> Test of the p</a:t>
              </a:r>
              <a:r>
                <a:rPr lang="en-GB" sz="1600" b="1" dirty="0" smtClean="0">
                  <a:solidFill>
                    <a:srgbClr val="339933"/>
                  </a:solidFill>
                  <a:latin typeface="Calibri" pitchFamily="34" charset="0"/>
                  <a:cs typeface="Arial" pitchFamily="34" charset="0"/>
                </a:rPr>
                <a:t>rotections and transportation tooling</a:t>
              </a:r>
              <a:endParaRPr lang="en-GB" sz="1600" dirty="0">
                <a:solidFill>
                  <a:srgbClr val="33993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219036" y="3784491"/>
            <a:ext cx="8673444" cy="2164789"/>
            <a:chOff x="219036" y="3784491"/>
            <a:chExt cx="8673444" cy="2164789"/>
          </a:xfrm>
        </p:grpSpPr>
        <p:pic>
          <p:nvPicPr>
            <p:cNvPr id="7" name="Picture 7" descr="D:\ESS\Photo-montage-103\P1040342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995" y="4149280"/>
              <a:ext cx="2400001" cy="1800000"/>
            </a:xfrm>
            <a:prstGeom prst="rect">
              <a:avLst/>
            </a:prstGeom>
            <a:noFill/>
          </p:spPr>
        </p:pic>
        <p:pic>
          <p:nvPicPr>
            <p:cNvPr id="10" name="Picture 4" descr="D:\ESS\Photo-montage-103\P1000138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2479" y="4149280"/>
              <a:ext cx="2400001" cy="1800000"/>
            </a:xfrm>
            <a:prstGeom prst="rect">
              <a:avLst/>
            </a:prstGeom>
            <a:noFill/>
          </p:spPr>
        </p:pic>
        <p:pic>
          <p:nvPicPr>
            <p:cNvPr id="11" name="Picture 5" descr="D:\ESS\Photo-montage-103\P1040305.JPG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9036" y="4149280"/>
              <a:ext cx="3038475" cy="1583267"/>
            </a:xfrm>
            <a:prstGeom prst="rect">
              <a:avLst/>
            </a:prstGeom>
            <a:noFill/>
          </p:spPr>
        </p:pic>
        <p:sp>
          <p:nvSpPr>
            <p:cNvPr id="17" name="Rectangle 16"/>
            <p:cNvSpPr/>
            <p:nvPr/>
          </p:nvSpPr>
          <p:spPr>
            <a:xfrm>
              <a:off x="656931" y="3784491"/>
              <a:ext cx="3672408" cy="292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lnSpc>
                  <a:spcPct val="80000"/>
                </a:lnSpc>
                <a:spcBef>
                  <a:spcPct val="0"/>
                </a:spcBef>
              </a:pPr>
              <a:r>
                <a:rPr lang="en-GB" sz="1600" b="1" smtClean="0">
                  <a:solidFill>
                    <a:srgbClr val="339933"/>
                  </a:solidFill>
                  <a:latin typeface="Calibri" pitchFamily="34" charset="0"/>
                  <a:cs typeface="Arial" pitchFamily="34" charset="0"/>
                  <a:sym typeface="Wingdings"/>
                </a:rPr>
                <a:t> Test of the assembly procedure </a:t>
              </a:r>
              <a:endParaRPr lang="en-GB" sz="1600">
                <a:solidFill>
                  <a:srgbClr val="33993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796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Testing-qualifying tools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mtClean="0"/>
              <a:t>Conditionning bench for the RF couplers</a:t>
            </a:r>
          </a:p>
          <a:p>
            <a:pPr marL="0" indent="0">
              <a:buNone/>
            </a:pPr>
            <a:endParaRPr lang="en-GB"/>
          </a:p>
        </p:txBody>
      </p:sp>
      <p:grpSp>
        <p:nvGrpSpPr>
          <p:cNvPr id="7" name="Groupe 6"/>
          <p:cNvGrpSpPr/>
          <p:nvPr/>
        </p:nvGrpSpPr>
        <p:grpSpPr>
          <a:xfrm>
            <a:off x="887780" y="4018133"/>
            <a:ext cx="3972252" cy="2393982"/>
            <a:chOff x="887780" y="4018133"/>
            <a:chExt cx="3972252" cy="2393982"/>
          </a:xfrm>
        </p:grpSpPr>
        <p:pic>
          <p:nvPicPr>
            <p:cNvPr id="4" name="Picture 2" descr="D:\ESS\Photo-montage-103\P1000155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780" y="4018133"/>
              <a:ext cx="3191976" cy="2393982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2843808" y="4022833"/>
              <a:ext cx="2016224" cy="4862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 algn="ctr" fontAlgn="base">
                <a:lnSpc>
                  <a:spcPct val="80000"/>
                </a:lnSpc>
                <a:spcBef>
                  <a:spcPct val="0"/>
                </a:spcBef>
              </a:pPr>
              <a:r>
                <a:rPr lang="en-GB" sz="1600" b="1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RF cavity of the conditionning bench</a:t>
              </a:r>
              <a:endParaRPr lang="en-GB" sz="16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179512" y="980728"/>
            <a:ext cx="4608512" cy="2556024"/>
            <a:chOff x="179512" y="980728"/>
            <a:chExt cx="4608512" cy="2556024"/>
          </a:xfrm>
        </p:grpSpPr>
        <p:pic>
          <p:nvPicPr>
            <p:cNvPr id="12" name="Picture 7" descr="C:\Users\reynet.IPN\Desktop\CEA2.pn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1449"/>
            <a:stretch/>
          </p:blipFill>
          <p:spPr bwMode="auto">
            <a:xfrm>
              <a:off x="539552" y="1196752"/>
              <a:ext cx="3347729" cy="2340000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>
            <a:xfrm>
              <a:off x="179512" y="980728"/>
              <a:ext cx="4608512" cy="4895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lnSpc>
                  <a:spcPct val="80000"/>
                </a:lnSpc>
                <a:spcBef>
                  <a:spcPct val="0"/>
                </a:spcBef>
              </a:pPr>
              <a:r>
                <a:rPr lang="en-GB" sz="1600" b="1" smtClean="0">
                  <a:solidFill>
                    <a:srgbClr val="339933"/>
                  </a:solidFill>
                  <a:latin typeface="Calibri" pitchFamily="34" charset="0"/>
                  <a:cs typeface="Arial" pitchFamily="34" charset="0"/>
                  <a:sym typeface="Wingdings"/>
                </a:rPr>
                <a:t> Integration of the condionning bench at CEA Saclay</a:t>
              </a:r>
              <a:endParaRPr lang="en-GB" sz="1600">
                <a:solidFill>
                  <a:srgbClr val="33993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4427984" y="963709"/>
            <a:ext cx="4608512" cy="3642460"/>
            <a:chOff x="4427984" y="963709"/>
            <a:chExt cx="4608512" cy="3642460"/>
          </a:xfrm>
        </p:grpSpPr>
        <p:pic>
          <p:nvPicPr>
            <p:cNvPr id="8" name="Picture 2" descr="D:\ESS\Cavité-conditionnement\Photos\IMG_20141114_164157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020247" y="1366169"/>
              <a:ext cx="1728217" cy="3240000"/>
            </a:xfrm>
            <a:prstGeom prst="rect">
              <a:avLst/>
            </a:prstGeom>
            <a:noFill/>
          </p:spPr>
        </p:pic>
        <p:pic>
          <p:nvPicPr>
            <p:cNvPr id="13" name="Image 12" descr="5.png"/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036567" y="1366169"/>
              <a:ext cx="1698356" cy="32400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427984" y="963709"/>
              <a:ext cx="4608512" cy="4862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 fontAlgn="base">
                <a:lnSpc>
                  <a:spcPct val="80000"/>
                </a:lnSpc>
                <a:spcBef>
                  <a:spcPct val="0"/>
                </a:spcBef>
                <a:buFont typeface="Wingdings"/>
                <a:buChar char="ü"/>
              </a:pPr>
              <a:r>
                <a:rPr lang="en-GB" sz="1600" b="1" smtClean="0">
                  <a:solidFill>
                    <a:srgbClr val="339933"/>
                  </a:solidFill>
                  <a:latin typeface="Calibri" pitchFamily="34" charset="0"/>
                  <a:cs typeface="Arial" pitchFamily="34" charset="0"/>
                  <a:sym typeface="Wingdings"/>
                </a:rPr>
                <a:t>Conditionning bench received</a:t>
              </a:r>
            </a:p>
            <a:p>
              <a:pPr lvl="0" fontAlgn="base">
                <a:lnSpc>
                  <a:spcPct val="80000"/>
                </a:lnSpc>
                <a:spcBef>
                  <a:spcPct val="0"/>
                </a:spcBef>
              </a:pPr>
              <a:r>
                <a:rPr lang="en-GB" sz="1600" b="1" smtClean="0">
                  <a:solidFill>
                    <a:srgbClr val="339933"/>
                  </a:solidFill>
                  <a:latin typeface="Calibri" pitchFamily="34" charset="0"/>
                  <a:cs typeface="Arial" pitchFamily="34" charset="0"/>
                  <a:sym typeface="Wingdings"/>
                </a:rPr>
                <a:t>      </a:t>
              </a:r>
              <a:r>
                <a:rPr lang="en-GB" sz="1600" b="1" smtClean="0">
                  <a:solidFill>
                    <a:srgbClr val="FF0000"/>
                  </a:solidFill>
                  <a:latin typeface="Calibri" pitchFamily="34" charset="0"/>
                  <a:cs typeface="Arial" pitchFamily="34" charset="0"/>
                  <a:sym typeface="Wingdings"/>
                </a:rPr>
                <a:t>(1 doorknob still missing)</a:t>
              </a:r>
              <a:endParaRPr lang="en-GB" sz="16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4427984" y="4581128"/>
            <a:ext cx="4608512" cy="1771239"/>
            <a:chOff x="4427984" y="4581128"/>
            <a:chExt cx="4608512" cy="1771239"/>
          </a:xfrm>
        </p:grpSpPr>
        <p:pic>
          <p:nvPicPr>
            <p:cNvPr id="9" name="Image 8" descr="DSCN0019.JPG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72581" y="4869160"/>
              <a:ext cx="2919899" cy="1483207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4427984" y="4581128"/>
              <a:ext cx="4608512" cy="4895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 fontAlgn="base">
                <a:lnSpc>
                  <a:spcPct val="80000"/>
                </a:lnSpc>
                <a:spcBef>
                  <a:spcPct val="0"/>
                </a:spcBef>
                <a:buFont typeface="Wingdings"/>
                <a:buChar char="ü"/>
              </a:pPr>
              <a:r>
                <a:rPr lang="en-GB" sz="1600" b="1" smtClean="0">
                  <a:solidFill>
                    <a:srgbClr val="FF0000"/>
                  </a:solidFill>
                  <a:latin typeface="Calibri" pitchFamily="34" charset="0"/>
                  <a:cs typeface="Arial" pitchFamily="34" charset="0"/>
                  <a:sym typeface="Wingdings"/>
                </a:rPr>
                <a:t>Electronics being developped and manufactured at IPN Orsay</a:t>
              </a:r>
              <a:endParaRPr lang="en-GB" sz="16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505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Testing-qualifying tools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 smtClean="0"/>
              <a:t>Conditionning</a:t>
            </a:r>
            <a:r>
              <a:rPr lang="en-GB" dirty="0" smtClean="0"/>
              <a:t> bench for the RF couplers</a:t>
            </a:r>
          </a:p>
          <a:p>
            <a:pPr lvl="1"/>
            <a:r>
              <a:rPr lang="en-GB" dirty="0" smtClean="0"/>
              <a:t>RF cavity: simulating the cooling requirements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2643174" y="6433004"/>
            <a:ext cx="1369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mtClean="0">
                <a:solidFill>
                  <a:schemeClr val="tx2"/>
                </a:solidFill>
                <a:sym typeface="Symbol"/>
              </a:rPr>
              <a:t>Plunger area</a:t>
            </a:r>
            <a:endParaRPr lang="en-GB"/>
          </a:p>
        </p:txBody>
      </p:sp>
      <p:grpSp>
        <p:nvGrpSpPr>
          <p:cNvPr id="5" name="Groupe 4"/>
          <p:cNvGrpSpPr/>
          <p:nvPr/>
        </p:nvGrpSpPr>
        <p:grpSpPr>
          <a:xfrm>
            <a:off x="18000" y="1342671"/>
            <a:ext cx="9122292" cy="2178471"/>
            <a:chOff x="18000" y="1342671"/>
            <a:chExt cx="9122292" cy="2178471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3238" y="1675542"/>
              <a:ext cx="2677054" cy="184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23728" y="1556792"/>
              <a:ext cx="2205904" cy="1739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2" name="Groupe 11"/>
            <p:cNvGrpSpPr/>
            <p:nvPr/>
          </p:nvGrpSpPr>
          <p:grpSpPr>
            <a:xfrm>
              <a:off x="18000" y="1712003"/>
              <a:ext cx="2231503" cy="1582684"/>
              <a:chOff x="4693626" y="1353388"/>
              <a:chExt cx="2231503" cy="1582684"/>
            </a:xfrm>
          </p:grpSpPr>
          <p:pic>
            <p:nvPicPr>
              <p:cNvPr id="19" name="Picture 5"/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722776" y="1353388"/>
                <a:ext cx="2202353" cy="1309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4693626" y="2500893"/>
                <a:ext cx="2202353" cy="43517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18000" tIns="18000" rIns="18000" bIns="1800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B" sz="1600" smtClean="0">
                    <a:solidFill>
                      <a:schemeClr val="tx2"/>
                    </a:solidFill>
                    <a:sym typeface="Symbol"/>
                  </a:rPr>
                  <a:t>Coupler port area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GB" sz="1600" smtClean="0">
                    <a:solidFill>
                      <a:schemeClr val="tx2"/>
                    </a:solidFill>
                    <a:sym typeface="Symbol"/>
                  </a:rPr>
                  <a:t>(place of peaks of H field)</a:t>
                </a:r>
                <a:endParaRPr lang="en-GB" sz="1600"/>
              </a:p>
            </p:txBody>
          </p:sp>
        </p:grpSp>
        <p:grpSp>
          <p:nvGrpSpPr>
            <p:cNvPr id="13" name="Groupe 12"/>
            <p:cNvGrpSpPr/>
            <p:nvPr/>
          </p:nvGrpSpPr>
          <p:grpSpPr>
            <a:xfrm>
              <a:off x="4211960" y="1675541"/>
              <a:ext cx="2202353" cy="1620638"/>
              <a:chOff x="6925129" y="1233036"/>
              <a:chExt cx="2202353" cy="1620638"/>
            </a:xfrm>
          </p:grpSpPr>
          <p:pic>
            <p:nvPicPr>
              <p:cNvPr id="18" name="Picture 4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25129" y="1233036"/>
                <a:ext cx="2202353" cy="14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6925129" y="2515120"/>
                <a:ext cx="1235018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GB" sz="1600" smtClean="0">
                    <a:solidFill>
                      <a:schemeClr val="tx2"/>
                    </a:solidFill>
                    <a:sym typeface="Symbol"/>
                  </a:rPr>
                  <a:t>Plunger area</a:t>
                </a:r>
                <a:endParaRPr lang="en-GB" sz="1600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245418" y="1342671"/>
              <a:ext cx="27767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/>
                <a:t>RF simulation (ANSYS-HFSS)</a:t>
              </a:r>
              <a:endParaRPr lang="fr-FR" dirty="0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251520" y="3203684"/>
            <a:ext cx="8979073" cy="3229322"/>
            <a:chOff x="251520" y="3203684"/>
            <a:chExt cx="8979073" cy="3229322"/>
          </a:xfrm>
        </p:grpSpPr>
        <p:pic>
          <p:nvPicPr>
            <p:cNvPr id="25" name="Picture 5" descr="F:\IMAGES\CAVITE_16\manu_maillage.pn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7544" y="3499520"/>
              <a:ext cx="2004747" cy="1657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e 10"/>
            <p:cNvGrpSpPr/>
            <p:nvPr/>
          </p:nvGrpSpPr>
          <p:grpSpPr>
            <a:xfrm>
              <a:off x="251520" y="5097862"/>
              <a:ext cx="3312367" cy="1335144"/>
              <a:chOff x="4080709" y="1045404"/>
              <a:chExt cx="3687322" cy="1453662"/>
            </a:xfrm>
          </p:grpSpPr>
          <p:pic>
            <p:nvPicPr>
              <p:cNvPr id="26" name="Picture 6" descr="D:\ANSYS\ESS\CAVITE_CONDITIONNEMENT\IMAGES\mesh_5.png"/>
              <p:cNvPicPr>
                <a:picLocks noChangeAspect="1" noChangeArrowheads="1"/>
              </p:cNvPicPr>
              <p:nvPr/>
            </p:nvPicPr>
            <p:blipFill rotWithShape="1"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080709" y="1045404"/>
                <a:ext cx="2878914" cy="1453662"/>
              </a:xfrm>
              <a:prstGeom prst="rect">
                <a:avLst/>
              </a:prstGeom>
              <a:noFill/>
            </p:spPr>
          </p:pic>
          <p:sp>
            <p:nvSpPr>
              <p:cNvPr id="27" name="Légende sans bordure 2 26"/>
              <p:cNvSpPr/>
              <p:nvPr/>
            </p:nvSpPr>
            <p:spPr>
              <a:xfrm>
                <a:off x="4979282" y="1045404"/>
                <a:ext cx="2136706" cy="576064"/>
              </a:xfrm>
              <a:prstGeom prst="callout2">
                <a:avLst>
                  <a:gd name="adj1" fmla="val 50326"/>
                  <a:gd name="adj2" fmla="val 265"/>
                  <a:gd name="adj3" fmla="val 50326"/>
                  <a:gd name="adj4" fmla="val -5746"/>
                  <a:gd name="adj5" fmla="val 76955"/>
                  <a:gd name="adj6" fmla="val -13447"/>
                </a:avLst>
              </a:prstGeom>
              <a:noFill/>
              <a:ln>
                <a:tail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600" smtClean="0">
                    <a:solidFill>
                      <a:schemeClr val="tx1"/>
                    </a:solidFill>
                  </a:rPr>
                  <a:t>Stainless steel cavity</a:t>
                </a:r>
              </a:p>
            </p:txBody>
          </p:sp>
          <p:sp>
            <p:nvSpPr>
              <p:cNvPr id="28" name="Légende sans bordure 2 27"/>
              <p:cNvSpPr/>
              <p:nvPr/>
            </p:nvSpPr>
            <p:spPr>
              <a:xfrm>
                <a:off x="4882301" y="1959006"/>
                <a:ext cx="1509770" cy="540060"/>
              </a:xfrm>
              <a:prstGeom prst="callout2">
                <a:avLst>
                  <a:gd name="adj1" fmla="val 50326"/>
                  <a:gd name="adj2" fmla="val 265"/>
                  <a:gd name="adj3" fmla="val 48317"/>
                  <a:gd name="adj4" fmla="val -2469"/>
                  <a:gd name="adj5" fmla="val 44489"/>
                  <a:gd name="adj6" fmla="val -27550"/>
                </a:avLst>
              </a:prstGeom>
              <a:noFill/>
              <a:ln>
                <a:tail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600" smtClean="0">
                    <a:solidFill>
                      <a:schemeClr val="tx1"/>
                    </a:solidFill>
                  </a:rPr>
                  <a:t>Cooling circuit</a:t>
                </a:r>
              </a:p>
            </p:txBody>
          </p:sp>
          <p:sp>
            <p:nvSpPr>
              <p:cNvPr id="29" name="Légende sans bordure 2 28"/>
              <p:cNvSpPr/>
              <p:nvPr/>
            </p:nvSpPr>
            <p:spPr>
              <a:xfrm>
                <a:off x="7051017" y="1772235"/>
                <a:ext cx="717014" cy="576064"/>
              </a:xfrm>
              <a:prstGeom prst="callout2">
                <a:avLst>
                  <a:gd name="adj1" fmla="val 50326"/>
                  <a:gd name="adj2" fmla="val 265"/>
                  <a:gd name="adj3" fmla="val 50326"/>
                  <a:gd name="adj4" fmla="val -5746"/>
                  <a:gd name="adj5" fmla="val 34342"/>
                  <a:gd name="adj6" fmla="val -69336"/>
                </a:avLst>
              </a:prstGeom>
              <a:noFill/>
              <a:ln>
                <a:tail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600" smtClean="0">
                    <a:solidFill>
                      <a:schemeClr val="tx1"/>
                    </a:solidFill>
                  </a:rPr>
                  <a:t>Fluid</a:t>
                </a:r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3600400" y="3502749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GB" dirty="0" smtClean="0"/>
                <a:t>P</a:t>
              </a:r>
              <a:r>
                <a:rPr lang="en-GB" baseline="-25000" dirty="0" smtClean="0"/>
                <a:t>RF </a:t>
              </a:r>
              <a:r>
                <a:rPr lang="en-GB" dirty="0" smtClean="0"/>
                <a:t>= 400 000 W; DC = 5%</a:t>
              </a:r>
            </a:p>
            <a:p>
              <a:r>
                <a:rPr lang="en-GB" dirty="0" smtClean="0"/>
                <a:t>Water mass flow rate: </a:t>
              </a:r>
              <a:r>
                <a:rPr lang="en-GB" dirty="0" smtClean="0">
                  <a:latin typeface="Calibri" pitchFamily="34" charset="0"/>
                </a:rPr>
                <a:t>3.6 g/s</a:t>
              </a:r>
              <a:endParaRPr lang="en-GB" dirty="0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3933056"/>
              <a:ext cx="3187700" cy="2481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3877474"/>
              <a:ext cx="3146425" cy="2487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251520" y="3203684"/>
              <a:ext cx="28650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/>
                <a:t>Thermal simulation (ANSYS)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37912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Testing-qualifying tools</a:t>
            </a:r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648272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 smtClean="0"/>
              <a:t>Conditionning</a:t>
            </a:r>
            <a:r>
              <a:rPr lang="en-GB" dirty="0" smtClean="0"/>
              <a:t> bench for the RF couplers</a:t>
            </a:r>
          </a:p>
          <a:p>
            <a:pPr lvl="1"/>
            <a:r>
              <a:rPr lang="en-GB" dirty="0" smtClean="0"/>
              <a:t>RF cavity: preliminary test of the cooling capacity</a:t>
            </a:r>
            <a:endParaRPr lang="en-GB" dirty="0"/>
          </a:p>
        </p:txBody>
      </p:sp>
      <p:grpSp>
        <p:nvGrpSpPr>
          <p:cNvPr id="5" name="Groupe 4"/>
          <p:cNvGrpSpPr/>
          <p:nvPr/>
        </p:nvGrpSpPr>
        <p:grpSpPr>
          <a:xfrm>
            <a:off x="3347864" y="1340768"/>
            <a:ext cx="3024336" cy="4823925"/>
            <a:chOff x="3347864" y="1340768"/>
            <a:chExt cx="3024336" cy="4823925"/>
          </a:xfrm>
        </p:grpSpPr>
        <p:pic>
          <p:nvPicPr>
            <p:cNvPr id="6" name="Picture 5" descr="D:\ESS\Photo-montage-103\P1000160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9375" y="2132886"/>
              <a:ext cx="2784270" cy="2088202"/>
            </a:xfrm>
            <a:prstGeom prst="rect">
              <a:avLst/>
            </a:prstGeom>
            <a:noFill/>
          </p:spPr>
        </p:pic>
        <p:pic>
          <p:nvPicPr>
            <p:cNvPr id="7" name="Picture 6" descr="D:\ESS\Photo-montage-103\P1000159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854" y="4413926"/>
              <a:ext cx="2334356" cy="1750767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3347864" y="1340768"/>
              <a:ext cx="3024336" cy="7626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GB" dirty="0" smtClean="0"/>
                <a:t>IR heating inside the cavity</a:t>
              </a:r>
            </a:p>
            <a:p>
              <a:pPr>
                <a:lnSpc>
                  <a:spcPct val="80000"/>
                </a:lnSpc>
              </a:pPr>
              <a:r>
                <a:rPr lang="en-GB" dirty="0" smtClean="0"/>
                <a:t>Radiated heat: </a:t>
              </a:r>
              <a:r>
                <a:rPr lang="en-GB" dirty="0" smtClean="0">
                  <a:latin typeface="Calibri"/>
                </a:rPr>
                <a:t>up to </a:t>
              </a:r>
              <a:r>
                <a:rPr lang="en-GB" dirty="0" smtClean="0"/>
                <a:t>1 kW for the tests</a:t>
              </a:r>
              <a:endParaRPr lang="fr-FR" dirty="0"/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35496" y="1412776"/>
            <a:ext cx="3460576" cy="4985486"/>
            <a:chOff x="35496" y="1412776"/>
            <a:chExt cx="3460576" cy="4985486"/>
          </a:xfrm>
        </p:grpSpPr>
        <p:pic>
          <p:nvPicPr>
            <p:cNvPr id="4" name="Picture 2" descr="D:\ESS\Photo-montage-103\P1000155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290" y="1412776"/>
              <a:ext cx="3191976" cy="2393982"/>
            </a:xfrm>
            <a:prstGeom prst="rect">
              <a:avLst/>
            </a:prstGeom>
            <a:noFill/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290" y="4287165"/>
              <a:ext cx="3234255" cy="2111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Espace réservé du texte 2"/>
            <p:cNvSpPr txBox="1">
              <a:spLocks/>
            </p:cNvSpPr>
            <p:nvPr/>
          </p:nvSpPr>
          <p:spPr>
            <a:xfrm>
              <a:off x="35496" y="3861048"/>
              <a:ext cx="3460576" cy="423092"/>
            </a:xfrm>
            <a:prstGeom prst="rect">
              <a:avLst/>
            </a:prstGeom>
          </p:spPr>
          <p:txBody>
            <a:bodyPr vert="horz" lIns="18000" tIns="45720" rIns="18000" bIns="1800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Tx/>
                <a:buBlip>
                  <a:blip r:embed="rId6"/>
                </a:buBlip>
                <a:defRPr sz="2000" b="1" kern="1200">
                  <a:solidFill>
                    <a:srgbClr val="C3004A"/>
                  </a:solidFill>
                  <a:latin typeface="+mn-lt"/>
                  <a:ea typeface="+mn-ea"/>
                  <a:cs typeface="+mn-cs"/>
                </a:defRPr>
              </a:lvl1pPr>
              <a:lvl2pPr marL="630238" indent="-274638" algn="l" defTabSz="914400" rtl="0" eaLnBrk="1" latinLnBrk="0" hangingPunct="1">
                <a:spcBef>
                  <a:spcPts val="300"/>
                </a:spcBef>
                <a:buFontTx/>
                <a:buBlip>
                  <a:blip r:embed="rId7"/>
                </a:buBlip>
                <a:defRPr sz="2000" kern="1200">
                  <a:solidFill>
                    <a:srgbClr val="7030A0"/>
                  </a:solidFill>
                  <a:latin typeface="+mn-lt"/>
                  <a:ea typeface="+mn-ea"/>
                  <a:cs typeface="+mn-cs"/>
                </a:defRPr>
              </a:lvl2pPr>
              <a:lvl3pPr marL="985838" indent="-182563" algn="l" defTabSz="914400" rtl="0" eaLnBrk="1" latinLnBrk="0" hangingPunct="1">
                <a:spcBef>
                  <a:spcPts val="0"/>
                </a:spcBef>
                <a:buFont typeface="Wingdings" pitchFamily="2" charset="2"/>
                <a:buChar char="ü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lvl="2" indent="-285750">
                <a:lnSpc>
                  <a:spcPct val="80000"/>
                </a:lnSpc>
                <a:buFont typeface="Wingdings"/>
                <a:buChar char="ü"/>
              </a:pPr>
              <a:r>
                <a:rPr lang="en-US" dirty="0" smtClean="0">
                  <a:solidFill>
                    <a:srgbClr val="339933"/>
                  </a:solidFill>
                  <a:sym typeface="Wingdings"/>
                </a:rPr>
                <a:t>Verification of the pressure drop inside the cooling circuits</a:t>
              </a: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5683424" y="883319"/>
            <a:ext cx="3460576" cy="5498009"/>
            <a:chOff x="5683424" y="883319"/>
            <a:chExt cx="3460576" cy="5498009"/>
          </a:xfrm>
        </p:grpSpPr>
        <p:pic>
          <p:nvPicPr>
            <p:cNvPr id="10" name="Image 9" descr="I:\Elodie\Mesures à chaud cavité\DONNEES\Mesure sur la cavité _111214\T_vue_dessus avec T°.png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60477" y="1340968"/>
              <a:ext cx="2571429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Image 10" descr="IR_2451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43712" y="4761476"/>
              <a:ext cx="2160000" cy="1619852"/>
            </a:xfrm>
            <a:prstGeom prst="rect">
              <a:avLst/>
            </a:prstGeom>
          </p:spPr>
        </p:pic>
        <p:pic>
          <p:nvPicPr>
            <p:cNvPr id="12" name="Image 11" descr="IR_2461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43712" y="3113229"/>
              <a:ext cx="2160000" cy="1619845"/>
            </a:xfrm>
            <a:prstGeom prst="rect">
              <a:avLst/>
            </a:prstGeom>
          </p:spPr>
        </p:pic>
        <p:sp>
          <p:nvSpPr>
            <p:cNvPr id="16" name="Espace réservé du texte 2"/>
            <p:cNvSpPr txBox="1">
              <a:spLocks/>
            </p:cNvSpPr>
            <p:nvPr/>
          </p:nvSpPr>
          <p:spPr>
            <a:xfrm>
              <a:off x="5683424" y="883319"/>
              <a:ext cx="3460576" cy="278876"/>
            </a:xfrm>
            <a:prstGeom prst="rect">
              <a:avLst/>
            </a:prstGeom>
          </p:spPr>
          <p:txBody>
            <a:bodyPr vert="horz" lIns="18000" tIns="45720" rIns="18000" bIns="1800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Tx/>
                <a:buBlip>
                  <a:blip r:embed="rId6"/>
                </a:buBlip>
                <a:defRPr sz="2000" b="1" kern="1200">
                  <a:solidFill>
                    <a:srgbClr val="C3004A"/>
                  </a:solidFill>
                  <a:latin typeface="+mn-lt"/>
                  <a:ea typeface="+mn-ea"/>
                  <a:cs typeface="+mn-cs"/>
                </a:defRPr>
              </a:lvl1pPr>
              <a:lvl2pPr marL="630238" indent="-274638" algn="l" defTabSz="914400" rtl="0" eaLnBrk="1" latinLnBrk="0" hangingPunct="1">
                <a:spcBef>
                  <a:spcPts val="300"/>
                </a:spcBef>
                <a:buFontTx/>
                <a:buBlip>
                  <a:blip r:embed="rId7"/>
                </a:buBlip>
                <a:defRPr sz="2000" kern="1200">
                  <a:solidFill>
                    <a:srgbClr val="7030A0"/>
                  </a:solidFill>
                  <a:latin typeface="+mn-lt"/>
                  <a:ea typeface="+mn-ea"/>
                  <a:cs typeface="+mn-cs"/>
                </a:defRPr>
              </a:lvl2pPr>
              <a:lvl3pPr marL="985838" indent="-182563" algn="l" defTabSz="914400" rtl="0" eaLnBrk="1" latinLnBrk="0" hangingPunct="1">
                <a:spcBef>
                  <a:spcPts val="0"/>
                </a:spcBef>
                <a:buFont typeface="Wingdings" pitchFamily="2" charset="2"/>
                <a:buChar char="ü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lvl="2" indent="-285750">
                <a:lnSpc>
                  <a:spcPct val="80000"/>
                </a:lnSpc>
                <a:buFont typeface="Wingdings"/>
                <a:buChar char="ü"/>
              </a:pPr>
              <a:r>
                <a:rPr lang="en-US" dirty="0" smtClean="0">
                  <a:solidFill>
                    <a:srgbClr val="339933"/>
                  </a:solidFill>
                  <a:sym typeface="Wingdings"/>
                </a:rPr>
                <a:t>Verification with the simulation</a:t>
              </a:r>
            </a:p>
            <a:p>
              <a:pPr marL="0" lvl="2" indent="0">
                <a:lnSpc>
                  <a:spcPct val="80000"/>
                </a:lnSpc>
                <a:buNone/>
              </a:pPr>
              <a:r>
                <a:rPr lang="en-US" dirty="0">
                  <a:solidFill>
                    <a:srgbClr val="339933"/>
                  </a:solidFill>
                  <a:sym typeface="Wingdings"/>
                </a:rPr>
                <a:t> </a:t>
              </a:r>
              <a:r>
                <a:rPr lang="en-US" dirty="0" smtClean="0">
                  <a:solidFill>
                    <a:srgbClr val="339933"/>
                  </a:solidFill>
                  <a:sym typeface="Wingdings"/>
                </a:rPr>
                <a:t>     (rough agreement)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52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/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05"/>
          <a:stretch/>
        </p:blipFill>
        <p:spPr bwMode="auto">
          <a:xfrm>
            <a:off x="2267744" y="332656"/>
            <a:ext cx="6710536" cy="30559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Spoke</a:t>
            </a:r>
            <a:r>
              <a:rPr lang="fr-FR" dirty="0" smtClean="0"/>
              <a:t> </a:t>
            </a:r>
            <a:r>
              <a:rPr lang="fr-FR" dirty="0" err="1" smtClean="0"/>
              <a:t>Cryogenic</a:t>
            </a:r>
            <a:r>
              <a:rPr lang="fr-FR" dirty="0" smtClean="0"/>
              <a:t> Distribution System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68611" y="710989"/>
            <a:ext cx="4403389" cy="120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lvl="2" indent="-174625">
              <a:lnSpc>
                <a:spcPct val="80000"/>
              </a:lnSpc>
              <a:buFontTx/>
              <a:buChar char="-"/>
            </a:pPr>
            <a:r>
              <a:rPr lang="en-GB" dirty="0" smtClean="0"/>
              <a:t>13 </a:t>
            </a:r>
            <a:r>
              <a:rPr lang="en-GB" dirty="0" err="1" smtClean="0"/>
              <a:t>cryomodules</a:t>
            </a:r>
            <a:r>
              <a:rPr lang="en-GB" dirty="0" smtClean="0"/>
              <a:t>;</a:t>
            </a:r>
          </a:p>
          <a:p>
            <a:pPr marL="174625" lvl="2" indent="-174625">
              <a:lnSpc>
                <a:spcPct val="80000"/>
              </a:lnSpc>
              <a:buFontTx/>
              <a:buChar char="-"/>
            </a:pPr>
            <a:r>
              <a:rPr lang="en-GB" dirty="0" smtClean="0"/>
              <a:t>Spoke Cryogenic Distribution System (CDS):</a:t>
            </a:r>
          </a:p>
          <a:p>
            <a:pPr marL="742950" lvl="3" indent="-285750">
              <a:lnSpc>
                <a:spcPct val="80000"/>
              </a:lnSpc>
              <a:buFont typeface="Courier New" pitchFamily="49" charset="0"/>
              <a:buChar char="o"/>
            </a:pPr>
            <a:r>
              <a:rPr lang="en-GB" dirty="0" smtClean="0"/>
              <a:t>13 valve boxes</a:t>
            </a:r>
          </a:p>
          <a:p>
            <a:pPr marL="742950" lvl="3" indent="-285750">
              <a:lnSpc>
                <a:spcPct val="80000"/>
              </a:lnSpc>
              <a:buFont typeface="Courier New" pitchFamily="49" charset="0"/>
              <a:buChar char="o"/>
            </a:pPr>
            <a:r>
              <a:rPr lang="en-GB" dirty="0" smtClean="0"/>
              <a:t>Cryogenic Distribution Line (CDL)</a:t>
            </a:r>
          </a:p>
          <a:p>
            <a:pPr marL="742950" lvl="3" indent="-285750">
              <a:lnSpc>
                <a:spcPct val="80000"/>
              </a:lnSpc>
              <a:buFont typeface="Courier New" pitchFamily="49" charset="0"/>
              <a:buChar char="o"/>
            </a:pPr>
            <a:r>
              <a:rPr lang="en-GB" dirty="0" smtClean="0"/>
              <a:t>1 end box 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6049838" y="2348880"/>
            <a:ext cx="2914650" cy="3888432"/>
            <a:chOff x="6049838" y="2348880"/>
            <a:chExt cx="2914650" cy="3888432"/>
          </a:xfrm>
        </p:grpSpPr>
        <p:pic>
          <p:nvPicPr>
            <p:cNvPr id="1026" name="Picture 2" descr="D:\IPNO\ESS\COM\2015_SLHIPP5\b1.pn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049838" y="2348880"/>
              <a:ext cx="2914650" cy="36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485922" y="5867980"/>
              <a:ext cx="20424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u="sng" dirty="0" smtClean="0"/>
                <a:t>Prototype valve box</a:t>
              </a:r>
              <a:endParaRPr lang="fr-FR" u="sng" dirty="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64" y="3401194"/>
            <a:ext cx="5827713" cy="28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 rot="21170513">
            <a:off x="3792825" y="2507540"/>
            <a:ext cx="11151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/>
              <a:t>courtesy of </a:t>
            </a:r>
            <a:r>
              <a:rPr lang="en-GB" sz="1200" dirty="0" err="1" smtClean="0"/>
              <a:t>ess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44401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6213" y="802085"/>
            <a:ext cx="7732291" cy="543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Spoke</a:t>
            </a:r>
            <a:r>
              <a:rPr lang="fr-FR" dirty="0" smtClean="0"/>
              <a:t> valve box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PID</a:t>
            </a:r>
          </a:p>
          <a:p>
            <a:pPr lvl="1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0" y="971436"/>
            <a:ext cx="1002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 smtClean="0">
                <a:solidFill>
                  <a:srgbClr val="7030A0"/>
                </a:solidFill>
              </a:rPr>
              <a:t>Machine</a:t>
            </a:r>
          </a:p>
          <a:p>
            <a:r>
              <a:rPr lang="en-GB" u="sng" dirty="0" smtClean="0">
                <a:solidFill>
                  <a:srgbClr val="7030A0"/>
                </a:solidFill>
              </a:rPr>
              <a:t>version</a:t>
            </a:r>
            <a:endParaRPr lang="fr-FR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9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Spoke</a:t>
            </a:r>
            <a:r>
              <a:rPr lang="fr-FR" dirty="0"/>
              <a:t> valve box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PID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5102" y="764704"/>
            <a:ext cx="757340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971436"/>
            <a:ext cx="1116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 smtClean="0">
                <a:solidFill>
                  <a:srgbClr val="7030A0"/>
                </a:solidFill>
              </a:rPr>
              <a:t>Prototype</a:t>
            </a:r>
          </a:p>
          <a:p>
            <a:r>
              <a:rPr lang="en-GB" u="sng" dirty="0" smtClean="0">
                <a:solidFill>
                  <a:srgbClr val="7030A0"/>
                </a:solidFill>
              </a:rPr>
              <a:t>version</a:t>
            </a:r>
            <a:endParaRPr lang="fr-FR" u="sng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7937" y="2420888"/>
            <a:ext cx="300736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b="1" dirty="0" smtClean="0"/>
              <a:t>Main differences:</a:t>
            </a:r>
          </a:p>
          <a:p>
            <a:pPr marL="180975" indent="-180975">
              <a:buFontTx/>
              <a:buChar char="-"/>
            </a:pPr>
            <a:r>
              <a:rPr lang="en-GB" dirty="0"/>
              <a:t>i</a:t>
            </a:r>
            <a:r>
              <a:rPr lang="en-GB" dirty="0" smtClean="0"/>
              <a:t>nstrumentation</a:t>
            </a:r>
          </a:p>
          <a:p>
            <a:pPr marL="180975" indent="-180975">
              <a:buFontTx/>
              <a:buChar char="-"/>
            </a:pPr>
            <a:r>
              <a:rPr lang="fr-FR" dirty="0" smtClean="0"/>
              <a:t>He and N2 </a:t>
            </a:r>
            <a:r>
              <a:rPr lang="fr-FR" dirty="0" err="1" smtClean="0"/>
              <a:t>supply</a:t>
            </a:r>
            <a:endParaRPr lang="fr-FR" dirty="0" smtClean="0"/>
          </a:p>
          <a:p>
            <a:pPr lvl="1" indent="-276225"/>
            <a:r>
              <a:rPr lang="fr-FR" dirty="0" smtClean="0">
                <a:sym typeface="Wingdings"/>
              </a:rPr>
              <a:t> </a:t>
            </a:r>
            <a:r>
              <a:rPr lang="fr-FR" dirty="0" smtClean="0"/>
              <a:t>RF coupler </a:t>
            </a:r>
            <a:r>
              <a:rPr lang="fr-FR" dirty="0" err="1" smtClean="0"/>
              <a:t>cooling</a:t>
            </a:r>
            <a:r>
              <a:rPr lang="fr-FR" dirty="0" smtClean="0"/>
              <a:t>:</a:t>
            </a:r>
          </a:p>
          <a:p>
            <a:pPr lvl="1" indent="-95250"/>
            <a:r>
              <a:rPr lang="fr-FR" dirty="0" smtClean="0">
                <a:latin typeface="Calibri"/>
              </a:rPr>
              <a:t>Cold </a:t>
            </a:r>
            <a:r>
              <a:rPr lang="fr-FR" dirty="0" err="1" smtClean="0">
                <a:latin typeface="Calibri"/>
              </a:rPr>
              <a:t>vapours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used</a:t>
            </a:r>
            <a:endParaRPr lang="fr-FR" dirty="0" smtClean="0">
              <a:latin typeface="Calibri"/>
            </a:endParaRPr>
          </a:p>
          <a:p>
            <a:pPr lvl="1" indent="-95250"/>
            <a:r>
              <a:rPr lang="fr-FR" dirty="0" smtClean="0">
                <a:latin typeface="Calibri"/>
              </a:rPr>
              <a:t>(but </a:t>
            </a:r>
            <a:r>
              <a:rPr lang="fr-FR" dirty="0" err="1" smtClean="0">
                <a:latin typeface="Calibri"/>
              </a:rPr>
              <a:t>SHe</a:t>
            </a:r>
            <a:r>
              <a:rPr lang="fr-FR" dirty="0" smtClean="0">
                <a:latin typeface="Calibri"/>
              </a:rPr>
              <a:t> in HNOOS FREIA)</a:t>
            </a:r>
            <a:r>
              <a:rPr lang="fr-FR" dirty="0" smtClean="0"/>
              <a:t> </a:t>
            </a:r>
          </a:p>
          <a:p>
            <a:pPr marL="180975" indent="-180975">
              <a:buFontTx/>
              <a:buChar char="-"/>
            </a:pPr>
            <a:r>
              <a:rPr lang="fr-FR" dirty="0" smtClean="0"/>
              <a:t>Interfaces </a:t>
            </a:r>
            <a:r>
              <a:rPr lang="fr-FR" dirty="0" err="1" smtClean="0"/>
              <a:t>with</a:t>
            </a:r>
            <a:r>
              <a:rPr lang="fr-FR" dirty="0" smtClean="0"/>
              <a:t> the infrastructures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238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WP4 &amp; CNRS contribution</a:t>
            </a:r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515" b="683"/>
          <a:stretch/>
        </p:blipFill>
        <p:spPr bwMode="auto">
          <a:xfrm>
            <a:off x="15050" y="836712"/>
            <a:ext cx="9069859" cy="12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ESS\Boite a vannes\bav2.pn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781328"/>
            <a:ext cx="3640299" cy="3600000"/>
          </a:xfrm>
          <a:prstGeom prst="rect">
            <a:avLst/>
          </a:prstGeom>
          <a:noFill/>
        </p:spPr>
      </p:pic>
      <p:sp>
        <p:nvSpPr>
          <p:cNvPr id="5" name="Rectangle à coins arrondis 4"/>
          <p:cNvSpPr/>
          <p:nvPr/>
        </p:nvSpPr>
        <p:spPr>
          <a:xfrm>
            <a:off x="3842648" y="1089472"/>
            <a:ext cx="914400" cy="648072"/>
          </a:xfrm>
          <a:prstGeom prst="roundRect">
            <a:avLst/>
          </a:prstGeom>
          <a:noFill/>
          <a:ln w="50800">
            <a:solidFill>
              <a:srgbClr val="00CC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35495" y="2600037"/>
            <a:ext cx="9049413" cy="3709284"/>
          </a:xfrm>
          <a:prstGeom prst="roundRect">
            <a:avLst>
              <a:gd name="adj" fmla="val 13380"/>
            </a:avLst>
          </a:prstGeom>
          <a:noFill/>
          <a:ln w="50800">
            <a:solidFill>
              <a:srgbClr val="00CC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Légende sans bordure 2 13"/>
          <p:cNvSpPr/>
          <p:nvPr/>
        </p:nvSpPr>
        <p:spPr>
          <a:xfrm flipH="1">
            <a:off x="-108520" y="2925344"/>
            <a:ext cx="1096464" cy="576064"/>
          </a:xfrm>
          <a:prstGeom prst="callout2">
            <a:avLst>
              <a:gd name="adj1" fmla="val 50326"/>
              <a:gd name="adj2" fmla="val 265"/>
              <a:gd name="adj3" fmla="val 50326"/>
              <a:gd name="adj4" fmla="val -5746"/>
              <a:gd name="adj5" fmla="val 216285"/>
              <a:gd name="adj6" fmla="val -69412"/>
            </a:avLst>
          </a:prstGeom>
          <a:noFill/>
          <a:ln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 smtClean="0">
                <a:solidFill>
                  <a:schemeClr val="tx1"/>
                </a:solidFill>
              </a:rPr>
              <a:t>Valve box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Légende sans bordure 2 14"/>
          <p:cNvSpPr/>
          <p:nvPr/>
        </p:nvSpPr>
        <p:spPr>
          <a:xfrm>
            <a:off x="4897543" y="4653136"/>
            <a:ext cx="1224136" cy="576064"/>
          </a:xfrm>
          <a:prstGeom prst="callout2">
            <a:avLst>
              <a:gd name="adj1" fmla="val 50326"/>
              <a:gd name="adj2" fmla="val 265"/>
              <a:gd name="adj3" fmla="val 50326"/>
              <a:gd name="adj4" fmla="val -5746"/>
              <a:gd name="adj5" fmla="val -52174"/>
              <a:gd name="adj6" fmla="val -48957"/>
            </a:avLst>
          </a:prstGeom>
          <a:noFill/>
          <a:ln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Spoke cryomodule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Légende sans bordure 2 15"/>
          <p:cNvSpPr/>
          <p:nvPr/>
        </p:nvSpPr>
        <p:spPr>
          <a:xfrm>
            <a:off x="4681519" y="5661248"/>
            <a:ext cx="1224136" cy="576064"/>
          </a:xfrm>
          <a:prstGeom prst="callout2">
            <a:avLst>
              <a:gd name="adj1" fmla="val 50326"/>
              <a:gd name="adj2" fmla="val 265"/>
              <a:gd name="adj3" fmla="val 50326"/>
              <a:gd name="adj4" fmla="val -5746"/>
              <a:gd name="adj5" fmla="val -6570"/>
              <a:gd name="adj6" fmla="val -30342"/>
            </a:avLst>
          </a:prstGeom>
          <a:noFill/>
          <a:ln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Cryomodule support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Légende sans bordure 2 16"/>
          <p:cNvSpPr/>
          <p:nvPr/>
        </p:nvSpPr>
        <p:spPr>
          <a:xfrm flipH="1">
            <a:off x="107504" y="3981744"/>
            <a:ext cx="1368152" cy="576064"/>
          </a:xfrm>
          <a:prstGeom prst="callout2">
            <a:avLst>
              <a:gd name="adj1" fmla="val 50326"/>
              <a:gd name="adj2" fmla="val 265"/>
              <a:gd name="adj3" fmla="val 50326"/>
              <a:gd name="adj4" fmla="val -5746"/>
              <a:gd name="adj5" fmla="val 174712"/>
              <a:gd name="adj6" fmla="val -20619"/>
            </a:avLst>
          </a:prstGeom>
          <a:noFill/>
          <a:ln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Spoke cryogenic distribution line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5216" y="2226072"/>
            <a:ext cx="6610656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6600"/>
                </a:solidFill>
              </a:rPr>
              <a:t>CNRS’ contribution: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Spoke cryomodule &amp; Cryogenic Distribution System for Spoke section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681519" y="2959784"/>
            <a:ext cx="44033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lvl="2" indent="-174625">
              <a:buFontTx/>
              <a:buChar char="-"/>
            </a:pPr>
            <a:r>
              <a:rPr lang="en-GB" dirty="0" smtClean="0"/>
              <a:t>13 </a:t>
            </a:r>
            <a:r>
              <a:rPr lang="en-GB" dirty="0" err="1" smtClean="0"/>
              <a:t>cryomodules</a:t>
            </a:r>
            <a:r>
              <a:rPr lang="en-GB" dirty="0" smtClean="0"/>
              <a:t>;</a:t>
            </a:r>
          </a:p>
          <a:p>
            <a:pPr marL="174625" lvl="2" indent="-174625">
              <a:buFontTx/>
              <a:buChar char="-"/>
            </a:pPr>
            <a:r>
              <a:rPr lang="en-GB" dirty="0" smtClean="0"/>
              <a:t>Spoke Cryogenic Distribution System (CDS):</a:t>
            </a:r>
          </a:p>
          <a:p>
            <a:pPr marL="742950" lvl="3" indent="-285750">
              <a:buFont typeface="Courier New" pitchFamily="49" charset="0"/>
              <a:buChar char="o"/>
            </a:pPr>
            <a:r>
              <a:rPr lang="en-GB" dirty="0" smtClean="0"/>
              <a:t>13 valve boxes</a:t>
            </a:r>
          </a:p>
          <a:p>
            <a:pPr marL="742950" lvl="3" indent="-285750">
              <a:buFont typeface="Courier New" pitchFamily="49" charset="0"/>
              <a:buChar char="o"/>
            </a:pPr>
            <a:r>
              <a:rPr lang="en-GB" dirty="0" smtClean="0"/>
              <a:t>Cryogenic Distribution Line (CDL)</a:t>
            </a:r>
          </a:p>
          <a:p>
            <a:pPr marL="742950" lvl="3" indent="-285750">
              <a:buFont typeface="Courier New" pitchFamily="49" charset="0"/>
              <a:buChar char="o"/>
            </a:pPr>
            <a:r>
              <a:rPr lang="en-GB" dirty="0" smtClean="0"/>
              <a:t>1 end box </a:t>
            </a:r>
          </a:p>
        </p:txBody>
      </p:sp>
    </p:spTree>
    <p:extLst>
      <p:ext uri="{BB962C8B-B14F-4D97-AF65-F5344CB8AC3E}">
        <p14:creationId xmlns:p14="http://schemas.microsoft.com/office/powerpoint/2010/main" val="125935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Spoke</a:t>
            </a:r>
            <a:r>
              <a:rPr lang="fr-FR" dirty="0"/>
              <a:t> valve box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PID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4296" y="836712"/>
            <a:ext cx="7914208" cy="556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971436"/>
            <a:ext cx="8968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 smtClean="0">
                <a:solidFill>
                  <a:srgbClr val="7030A0"/>
                </a:solidFill>
              </a:rPr>
              <a:t>Proto</a:t>
            </a:r>
          </a:p>
          <a:p>
            <a:r>
              <a:rPr lang="en-GB" u="sng" dirty="0" smtClean="0">
                <a:solidFill>
                  <a:srgbClr val="7030A0"/>
                </a:solidFill>
              </a:rPr>
              <a:t>version</a:t>
            </a:r>
            <a:endParaRPr lang="fr-FR" u="sng" dirty="0">
              <a:solidFill>
                <a:srgbClr val="7030A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28203" y="971436"/>
            <a:ext cx="2874797" cy="2961620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969715" y="764704"/>
            <a:ext cx="3170237" cy="4267200"/>
            <a:chOff x="969715" y="764704"/>
            <a:chExt cx="3170237" cy="42672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715" y="764704"/>
              <a:ext cx="3170237" cy="4267200"/>
            </a:xfrm>
            <a:prstGeom prst="rect">
              <a:avLst/>
            </a:prstGeom>
            <a:noFill/>
            <a:ln w="3810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1072611" y="3467100"/>
              <a:ext cx="13391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 smtClean="0"/>
                <a:t>From a liquefier</a:t>
              </a:r>
              <a:endParaRPr lang="fr-F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6340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Spoke valve box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UPPSALA / IPNO integration</a:t>
            </a:r>
          </a:p>
          <a:p>
            <a:pPr lvl="1"/>
            <a:r>
              <a:rPr lang="en-GB" dirty="0" smtClean="0"/>
              <a:t>Studies of the integration of the valve box (and the Spoke CM):</a:t>
            </a:r>
          </a:p>
          <a:p>
            <a:pPr lvl="2"/>
            <a:r>
              <a:rPr lang="en-GB" dirty="0"/>
              <a:t> </a:t>
            </a:r>
            <a:r>
              <a:rPr lang="en-GB" dirty="0" smtClean="0"/>
              <a:t>at IPNO site (SUPRATECH technological platform)</a:t>
            </a:r>
          </a:p>
          <a:p>
            <a:pPr lvl="2"/>
            <a:r>
              <a:rPr lang="en-GB" dirty="0"/>
              <a:t> </a:t>
            </a:r>
            <a:r>
              <a:rPr lang="en-GB" dirty="0" smtClean="0"/>
              <a:t>at FREIA test stand in Uppsala.</a:t>
            </a:r>
          </a:p>
          <a:p>
            <a:pPr lvl="1"/>
            <a:r>
              <a:rPr lang="en-GB" dirty="0" smtClean="0"/>
              <a:t>Cryogenic interfaces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To be validated with Uppsala</a:t>
            </a:r>
            <a:endParaRPr lang="en-GB" dirty="0"/>
          </a:p>
        </p:txBody>
      </p:sp>
      <p:grpSp>
        <p:nvGrpSpPr>
          <p:cNvPr id="4" name="Groupe 3"/>
          <p:cNvGrpSpPr/>
          <p:nvPr/>
        </p:nvGrpSpPr>
        <p:grpSpPr>
          <a:xfrm>
            <a:off x="292627" y="2303531"/>
            <a:ext cx="3991341" cy="3573741"/>
            <a:chOff x="292627" y="2303531"/>
            <a:chExt cx="3991341" cy="3573741"/>
          </a:xfrm>
        </p:grpSpPr>
        <p:sp>
          <p:nvSpPr>
            <p:cNvPr id="6" name="Rectangle 5"/>
            <p:cNvSpPr/>
            <p:nvPr/>
          </p:nvSpPr>
          <p:spPr>
            <a:xfrm>
              <a:off x="292627" y="2303531"/>
              <a:ext cx="377531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u="sng" dirty="0" smtClean="0">
                  <a:solidFill>
                    <a:srgbClr val="002060"/>
                  </a:solidFill>
                </a:rPr>
                <a:t>Interfaces for the supply of </a:t>
              </a:r>
              <a:r>
                <a:rPr lang="en-GB" u="sng" dirty="0" err="1" smtClean="0">
                  <a:solidFill>
                    <a:srgbClr val="002060"/>
                  </a:solidFill>
                </a:rPr>
                <a:t>cryoliquids</a:t>
              </a:r>
              <a:endParaRPr lang="en-GB" u="sng" dirty="0">
                <a:solidFill>
                  <a:srgbClr val="002060"/>
                </a:solidFill>
              </a:endParaRPr>
            </a:p>
          </p:txBody>
        </p:sp>
        <p:pic>
          <p:nvPicPr>
            <p:cNvPr id="1028" name="Picture 4" descr="D:\IPNO\ESS\COM\2015_SLHIPP5\b4.pn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7357" y="2637272"/>
              <a:ext cx="3896611" cy="32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e 4"/>
          <p:cNvGrpSpPr/>
          <p:nvPr/>
        </p:nvGrpSpPr>
        <p:grpSpPr>
          <a:xfrm>
            <a:off x="4355976" y="2297059"/>
            <a:ext cx="4745391" cy="3580213"/>
            <a:chOff x="4355976" y="2297059"/>
            <a:chExt cx="4745391" cy="3580213"/>
          </a:xfrm>
        </p:grpSpPr>
        <p:sp>
          <p:nvSpPr>
            <p:cNvPr id="7" name="Rectangle 6"/>
            <p:cNvSpPr/>
            <p:nvPr/>
          </p:nvSpPr>
          <p:spPr>
            <a:xfrm>
              <a:off x="4355976" y="2297059"/>
              <a:ext cx="377531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u="sng" dirty="0" smtClean="0">
                  <a:solidFill>
                    <a:srgbClr val="002060"/>
                  </a:solidFill>
                </a:rPr>
                <a:t>Interfaces for the vapours exhausts</a:t>
              </a:r>
              <a:endParaRPr lang="en-GB" u="sng" dirty="0">
                <a:solidFill>
                  <a:srgbClr val="002060"/>
                </a:solidFill>
              </a:endParaRPr>
            </a:p>
          </p:txBody>
        </p:sp>
        <p:pic>
          <p:nvPicPr>
            <p:cNvPr id="1030" name="Picture 6" descr="D:\IPNO\ESS\COM\2015_SLHIPP5\b5.pn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427984" y="2637272"/>
              <a:ext cx="4673383" cy="32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387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Prototype valve box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Valve box connection to the cryomodule: the </a:t>
            </a:r>
            <a:r>
              <a:rPr lang="en-GB" dirty="0" smtClean="0"/>
              <a:t>jumper</a:t>
            </a:r>
            <a:endParaRPr lang="en-GB" dirty="0"/>
          </a:p>
        </p:txBody>
      </p:sp>
      <p:pic>
        <p:nvPicPr>
          <p:cNvPr id="13" name="Picture 2" descr="D:\IPNO\ESS\COM\2015_SLHIPP5\b7.png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54" y="980729"/>
            <a:ext cx="442541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IPNO\ESS\COM\2015_SLHIPP5\b7.png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4581128"/>
            <a:ext cx="2520280" cy="166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3689955" y="749668"/>
            <a:ext cx="5418549" cy="5631660"/>
            <a:chOff x="3689955" y="749668"/>
            <a:chExt cx="5418549" cy="563166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6817"/>
            <a:stretch/>
          </p:blipFill>
          <p:spPr bwMode="auto">
            <a:xfrm>
              <a:off x="6548185" y="3501328"/>
              <a:ext cx="2560319" cy="28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 rotWithShape="1"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3769"/>
            <a:stretch/>
          </p:blipFill>
          <p:spPr bwMode="auto">
            <a:xfrm>
              <a:off x="3847207" y="3501328"/>
              <a:ext cx="2741017" cy="28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4" name="Picture 2" descr="D:\IPNO\ESS\COM\2015_SLHIPP5\b9.pn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88632" y="749668"/>
              <a:ext cx="3038476" cy="1880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Légende sans bordure 2 7"/>
            <p:cNvSpPr/>
            <p:nvPr/>
          </p:nvSpPr>
          <p:spPr>
            <a:xfrm>
              <a:off x="7596336" y="2708920"/>
              <a:ext cx="1512168" cy="576064"/>
            </a:xfrm>
            <a:prstGeom prst="callout2">
              <a:avLst>
                <a:gd name="adj1" fmla="val 50326"/>
                <a:gd name="adj2" fmla="val 265"/>
                <a:gd name="adj3" fmla="val 50326"/>
                <a:gd name="adj4" fmla="val -5746"/>
                <a:gd name="adj5" fmla="val -95010"/>
                <a:gd name="adj6" fmla="val -34064"/>
              </a:avLst>
            </a:prstGeom>
            <a:noFill/>
            <a:ln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Vacuum barrier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Espace réservé du texte 2"/>
            <p:cNvSpPr txBox="1">
              <a:spLocks/>
            </p:cNvSpPr>
            <p:nvPr/>
          </p:nvSpPr>
          <p:spPr>
            <a:xfrm>
              <a:off x="3689955" y="3124624"/>
              <a:ext cx="3042285" cy="423092"/>
            </a:xfrm>
            <a:prstGeom prst="rect">
              <a:avLst/>
            </a:prstGeom>
          </p:spPr>
          <p:txBody>
            <a:bodyPr vert="horz" lIns="18000" tIns="45720" rIns="18000" bIns="1800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Tx/>
                <a:buBlip>
                  <a:blip r:embed="rId7"/>
                </a:buBlip>
                <a:defRPr sz="2000" b="1" kern="1200">
                  <a:solidFill>
                    <a:srgbClr val="C3004A"/>
                  </a:solidFill>
                  <a:latin typeface="+mn-lt"/>
                  <a:ea typeface="+mn-ea"/>
                  <a:cs typeface="+mn-cs"/>
                </a:defRPr>
              </a:lvl1pPr>
              <a:lvl2pPr marL="630238" indent="-274638" algn="l" defTabSz="914400" rtl="0" eaLnBrk="1" latinLnBrk="0" hangingPunct="1">
                <a:spcBef>
                  <a:spcPts val="300"/>
                </a:spcBef>
                <a:buFontTx/>
                <a:buBlip>
                  <a:blip r:embed="rId8"/>
                </a:buBlip>
                <a:defRPr sz="2000" kern="1200">
                  <a:solidFill>
                    <a:srgbClr val="7030A0"/>
                  </a:solidFill>
                  <a:latin typeface="+mn-lt"/>
                  <a:ea typeface="+mn-ea"/>
                  <a:cs typeface="+mn-cs"/>
                </a:defRPr>
              </a:lvl2pPr>
              <a:lvl3pPr marL="985838" indent="-182563" algn="l" defTabSz="914400" rtl="0" eaLnBrk="1" latinLnBrk="0" hangingPunct="1">
                <a:spcBef>
                  <a:spcPts val="0"/>
                </a:spcBef>
                <a:buFont typeface="Wingdings" pitchFamily="2" charset="2"/>
                <a:buChar char="ü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lvl="2" indent="-285750">
                <a:lnSpc>
                  <a:spcPct val="80000"/>
                </a:lnSpc>
                <a:buFont typeface="Wingdings"/>
                <a:buChar char="ü"/>
              </a:pPr>
              <a:r>
                <a:rPr lang="en-US" dirty="0" smtClean="0"/>
                <a:t>Mech. Analysis (pressure forces + thermal shrinkage) </a:t>
              </a:r>
              <a:endParaRPr lang="en-US" dirty="0"/>
            </a:p>
          </p:txBody>
        </p:sp>
        <p:sp>
          <p:nvSpPr>
            <p:cNvPr id="10" name="Espace réservé du texte 2"/>
            <p:cNvSpPr txBox="1">
              <a:spLocks/>
            </p:cNvSpPr>
            <p:nvPr/>
          </p:nvSpPr>
          <p:spPr>
            <a:xfrm>
              <a:off x="6739249" y="3149924"/>
              <a:ext cx="2153231" cy="423092"/>
            </a:xfrm>
            <a:prstGeom prst="rect">
              <a:avLst/>
            </a:prstGeom>
          </p:spPr>
          <p:txBody>
            <a:bodyPr vert="horz" lIns="18000" tIns="45720" rIns="18000" bIns="1800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Tx/>
                <a:buBlip>
                  <a:blip r:embed="rId7"/>
                </a:buBlip>
                <a:defRPr sz="2000" b="1" kern="1200">
                  <a:solidFill>
                    <a:srgbClr val="C3004A"/>
                  </a:solidFill>
                  <a:latin typeface="+mn-lt"/>
                  <a:ea typeface="+mn-ea"/>
                  <a:cs typeface="+mn-cs"/>
                </a:defRPr>
              </a:lvl1pPr>
              <a:lvl2pPr marL="630238" indent="-274638" algn="l" defTabSz="914400" rtl="0" eaLnBrk="1" latinLnBrk="0" hangingPunct="1">
                <a:spcBef>
                  <a:spcPts val="300"/>
                </a:spcBef>
                <a:buFontTx/>
                <a:buBlip>
                  <a:blip r:embed="rId8"/>
                </a:buBlip>
                <a:defRPr sz="2000" kern="1200">
                  <a:solidFill>
                    <a:srgbClr val="7030A0"/>
                  </a:solidFill>
                  <a:latin typeface="+mn-lt"/>
                  <a:ea typeface="+mn-ea"/>
                  <a:cs typeface="+mn-cs"/>
                </a:defRPr>
              </a:lvl2pPr>
              <a:lvl3pPr marL="985838" indent="-182563" algn="l" defTabSz="914400" rtl="0" eaLnBrk="1" latinLnBrk="0" hangingPunct="1">
                <a:spcBef>
                  <a:spcPts val="0"/>
                </a:spcBef>
                <a:buFont typeface="Wingdings" pitchFamily="2" charset="2"/>
                <a:buChar char="ü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lvl="2" indent="-285750">
                <a:lnSpc>
                  <a:spcPct val="80000"/>
                </a:lnSpc>
                <a:buFont typeface="Wingdings"/>
                <a:buChar char="ü"/>
              </a:pPr>
              <a:r>
                <a:rPr lang="en-US" dirty="0" smtClean="0"/>
                <a:t>Thermal analysis</a:t>
              </a:r>
              <a:endParaRPr lang="en-US" dirty="0"/>
            </a:p>
          </p:txBody>
        </p:sp>
        <p:sp>
          <p:nvSpPr>
            <p:cNvPr id="11" name="Espace réservé du texte 2"/>
            <p:cNvSpPr txBox="1">
              <a:spLocks/>
            </p:cNvSpPr>
            <p:nvPr/>
          </p:nvSpPr>
          <p:spPr>
            <a:xfrm>
              <a:off x="6588224" y="5886797"/>
              <a:ext cx="1872208" cy="288032"/>
            </a:xfrm>
            <a:prstGeom prst="rect">
              <a:avLst/>
            </a:prstGeom>
          </p:spPr>
          <p:txBody>
            <a:bodyPr vert="horz" lIns="18000" tIns="45720" rIns="18000" bIns="1800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Tx/>
                <a:buBlip>
                  <a:blip r:embed="rId7"/>
                </a:buBlip>
                <a:defRPr sz="2000" b="1" kern="1200">
                  <a:solidFill>
                    <a:srgbClr val="C3004A"/>
                  </a:solidFill>
                  <a:latin typeface="+mn-lt"/>
                  <a:ea typeface="+mn-ea"/>
                  <a:cs typeface="+mn-cs"/>
                </a:defRPr>
              </a:lvl1pPr>
              <a:lvl2pPr marL="630238" indent="-274638" algn="l" defTabSz="914400" rtl="0" eaLnBrk="1" latinLnBrk="0" hangingPunct="1">
                <a:spcBef>
                  <a:spcPts val="300"/>
                </a:spcBef>
                <a:buFontTx/>
                <a:buBlip>
                  <a:blip r:embed="rId8"/>
                </a:buBlip>
                <a:defRPr sz="2000" kern="1200">
                  <a:solidFill>
                    <a:srgbClr val="7030A0"/>
                  </a:solidFill>
                  <a:latin typeface="+mn-lt"/>
                  <a:ea typeface="+mn-ea"/>
                  <a:cs typeface="+mn-cs"/>
                </a:defRPr>
              </a:lvl2pPr>
              <a:lvl3pPr marL="985838" indent="-182563" algn="l" defTabSz="914400" rtl="0" eaLnBrk="1" latinLnBrk="0" hangingPunct="1">
                <a:spcBef>
                  <a:spcPts val="0"/>
                </a:spcBef>
                <a:buFont typeface="Wingdings" pitchFamily="2" charset="2"/>
                <a:buChar char="ü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indent="0">
                <a:lnSpc>
                  <a:spcPct val="80000"/>
                </a:lnSpc>
                <a:buNone/>
              </a:pPr>
              <a:r>
                <a:rPr lang="en-US" dirty="0" smtClean="0"/>
                <a:t>0.25 W @ 2K</a:t>
              </a:r>
            </a:p>
            <a:p>
              <a:pPr marL="0" lvl="2" indent="0">
                <a:lnSpc>
                  <a:spcPct val="80000"/>
                </a:lnSpc>
                <a:buNone/>
              </a:pPr>
              <a:r>
                <a:rPr lang="en-US" dirty="0" smtClean="0"/>
                <a:t>7.4 W @ 50 K</a:t>
              </a:r>
            </a:p>
            <a:p>
              <a:pPr marL="0" lvl="2" indent="0">
                <a:lnSpc>
                  <a:spcPct val="80000"/>
                </a:lnSpc>
                <a:buNone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0597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Conclusion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 smtClean="0"/>
              <a:t>Crymodule</a:t>
            </a:r>
            <a:r>
              <a:rPr lang="en-GB" dirty="0" smtClean="0"/>
              <a:t> components</a:t>
            </a:r>
          </a:p>
          <a:p>
            <a:pPr lvl="1"/>
            <a:r>
              <a:rPr lang="en-GB" dirty="0" smtClean="0"/>
              <a:t>Mechanical package: all components received except:</a:t>
            </a:r>
          </a:p>
          <a:p>
            <a:pPr lvl="2"/>
            <a:r>
              <a:rPr lang="en-GB" dirty="0"/>
              <a:t> </a:t>
            </a:r>
            <a:r>
              <a:rPr lang="en-GB" dirty="0" smtClean="0"/>
              <a:t>vacuum vessel, cavities supporting system and thermal shield</a:t>
            </a:r>
          </a:p>
          <a:p>
            <a:pPr lvl="2"/>
            <a:r>
              <a:rPr lang="en-GB" dirty="0"/>
              <a:t> </a:t>
            </a:r>
            <a:r>
              <a:rPr lang="en-GB" dirty="0" smtClean="0"/>
              <a:t>qualification of components under progress </a:t>
            </a:r>
          </a:p>
          <a:p>
            <a:pPr lvl="1"/>
            <a:r>
              <a:rPr lang="en-GB" dirty="0" smtClean="0"/>
              <a:t>Assembly phases started</a:t>
            </a:r>
          </a:p>
          <a:p>
            <a:pPr lvl="2"/>
            <a:r>
              <a:rPr lang="en-GB" dirty="0"/>
              <a:t> </a:t>
            </a:r>
            <a:r>
              <a:rPr lang="en-GB" dirty="0" smtClean="0"/>
              <a:t>start of real components assemblies</a:t>
            </a:r>
          </a:p>
          <a:p>
            <a:pPr lvl="2"/>
            <a:r>
              <a:rPr lang="en-GB" dirty="0" smtClean="0"/>
              <a:t> but also test of the assembly procedures</a:t>
            </a:r>
          </a:p>
          <a:p>
            <a:pPr marL="355600" lvl="1" indent="0">
              <a:buNone/>
            </a:pPr>
            <a:endParaRPr lang="en-GB" dirty="0" smtClean="0"/>
          </a:p>
          <a:p>
            <a:r>
              <a:rPr lang="en-GB" dirty="0" smtClean="0"/>
              <a:t>Spoke prototype valve box</a:t>
            </a:r>
          </a:p>
          <a:p>
            <a:pPr lvl="1"/>
            <a:r>
              <a:rPr lang="en-GB" dirty="0" smtClean="0"/>
              <a:t>Specifications for the heat exchanger and the </a:t>
            </a:r>
            <a:r>
              <a:rPr lang="en-GB" dirty="0" err="1" smtClean="0"/>
              <a:t>cryovalves</a:t>
            </a:r>
            <a:r>
              <a:rPr lang="en-GB" dirty="0" smtClean="0"/>
              <a:t> are being written</a:t>
            </a:r>
          </a:p>
          <a:p>
            <a:pPr marL="803275" lvl="2" indent="0">
              <a:buNone/>
            </a:pPr>
            <a:r>
              <a:rPr lang="en-GB" dirty="0" smtClean="0">
                <a:latin typeface="Calibri"/>
              </a:rPr>
              <a:t>→ to be ordered by end of April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Detailed design of the valve box is </a:t>
            </a:r>
            <a:r>
              <a:rPr lang="en-GB" dirty="0"/>
              <a:t>still under progress (finalizing</a:t>
            </a:r>
            <a:r>
              <a:rPr lang="en-GB" dirty="0" smtClean="0"/>
              <a:t>)</a:t>
            </a:r>
          </a:p>
          <a:p>
            <a:pPr lvl="2"/>
            <a:r>
              <a:rPr lang="en-GB" dirty="0"/>
              <a:t> </a:t>
            </a:r>
            <a:r>
              <a:rPr lang="en-GB" dirty="0" smtClean="0"/>
              <a:t>Detailed drawing started</a:t>
            </a:r>
          </a:p>
          <a:p>
            <a:pPr lvl="2"/>
            <a:r>
              <a:rPr lang="en-GB" dirty="0"/>
              <a:t> </a:t>
            </a:r>
            <a:r>
              <a:rPr lang="en-GB" dirty="0" smtClean="0"/>
              <a:t>Technical specifications to be written</a:t>
            </a:r>
            <a:endParaRPr lang="en-GB" dirty="0"/>
          </a:p>
          <a:p>
            <a:pPr lvl="1"/>
            <a:r>
              <a:rPr lang="en-GB" dirty="0" smtClean="0"/>
              <a:t>Goal: to order the valve box this </a:t>
            </a:r>
            <a:r>
              <a:rPr lang="en-GB" dirty="0"/>
              <a:t>s</a:t>
            </a:r>
            <a:r>
              <a:rPr lang="en-GB" dirty="0" smtClean="0"/>
              <a:t>pring</a:t>
            </a:r>
          </a:p>
          <a:p>
            <a:pPr marL="803275" lvl="2" indent="0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796137" y="1628800"/>
            <a:ext cx="3096343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marL="0" lvl="1"/>
            <a:r>
              <a:rPr lang="en-GB" sz="1600" dirty="0">
                <a:solidFill>
                  <a:schemeClr val="bg1"/>
                </a:solidFill>
              </a:rPr>
              <a:t>c</a:t>
            </a:r>
            <a:r>
              <a:rPr lang="en-GB" sz="1600" dirty="0" smtClean="0">
                <a:solidFill>
                  <a:schemeClr val="bg1"/>
                </a:solidFill>
              </a:rPr>
              <a:t>f. S. </a:t>
            </a:r>
            <a:r>
              <a:rPr lang="en-GB" sz="1600" dirty="0" err="1" smtClean="0">
                <a:solidFill>
                  <a:schemeClr val="bg1"/>
                </a:solidFill>
              </a:rPr>
              <a:t>Bousson’s</a:t>
            </a:r>
            <a:r>
              <a:rPr lang="en-GB" sz="1600" dirty="0" smtClean="0">
                <a:solidFill>
                  <a:schemeClr val="bg1"/>
                </a:solidFill>
              </a:rPr>
              <a:t> presentation on Spoke RF cavities and cold tuners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59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07504" y="1628800"/>
            <a:ext cx="8784976" cy="115212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Thank you for your attention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This work was achieved by the WP4 IPNO team:</a:t>
            </a:r>
            <a:br>
              <a:rPr lang="en-GB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GB" sz="2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5614988" y="188913"/>
            <a:ext cx="3529012" cy="358775"/>
          </a:xfrm>
        </p:spPr>
        <p:txBody>
          <a:bodyPr>
            <a:normAutofit fontScale="25000" lnSpcReduction="20000"/>
          </a:bodyPr>
          <a:lstStyle/>
          <a:p>
            <a:r>
              <a:rPr lang="en-GB" smtClean="0">
                <a:solidFill>
                  <a:schemeClr val="bg1"/>
                </a:solidFill>
              </a:rPr>
              <a:t>CSP12</a:t>
            </a:r>
          </a:p>
          <a:p>
            <a:r>
              <a:rPr lang="en-GB" smtClean="0">
                <a:solidFill>
                  <a:schemeClr val="bg1"/>
                </a:solidFill>
              </a:rPr>
              <a:t>28 Novembre 2014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95736" y="2564904"/>
            <a:ext cx="2448272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Sébastien BOUSSON</a:t>
            </a:r>
            <a:b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Sylvain BRAULT</a:t>
            </a:r>
            <a:b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Patricia DUCHESNE</a:t>
            </a:r>
            <a:b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Patxi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DUTHIL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Nicolas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GANDOLFO</a:t>
            </a:r>
            <a:b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Guillaume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OLRY</a:t>
            </a:r>
            <a:b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Matthieu PIERENS</a:t>
            </a: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Emmanuel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RAMPNOUX</a:t>
            </a:r>
            <a:b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Denis REYNET</a:t>
            </a:r>
          </a:p>
          <a:p>
            <a:pPr>
              <a:spcBef>
                <a:spcPts val="600"/>
              </a:spcBef>
            </a:pP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Jérôme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DAULT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788024" y="2564904"/>
            <a:ext cx="2448272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Frédéric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CHATELET</a:t>
            </a:r>
          </a:p>
          <a:p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Virginie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LAURENCIER</a:t>
            </a:r>
            <a:endParaRPr lang="fr-FR" dirty="0"/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David LONGUEVERGNE</a:t>
            </a: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MARTRET</a:t>
            </a: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Thierry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PEPIN-DONAT</a:t>
            </a:r>
          </a:p>
          <a:p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Véronique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POUX </a:t>
            </a:r>
          </a:p>
          <a:p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Fetra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RABEHASY</a:t>
            </a:r>
          </a:p>
          <a:p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Ludovic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RENARD</a:t>
            </a: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Philippe SZOTT</a:t>
            </a:r>
          </a:p>
          <a:p>
            <a:pPr>
              <a:spcBef>
                <a:spcPts val="600"/>
              </a:spcBef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Elodie MOUREY</a:t>
            </a:r>
          </a:p>
        </p:txBody>
      </p:sp>
    </p:spTree>
    <p:extLst>
      <p:ext uri="{BB962C8B-B14F-4D97-AF65-F5344CB8AC3E}">
        <p14:creationId xmlns:p14="http://schemas.microsoft.com/office/powerpoint/2010/main" val="31383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Spoke section: contents</a:t>
            </a:r>
            <a:endParaRPr lang="en-US"/>
          </a:p>
        </p:txBody>
      </p:sp>
      <p:grpSp>
        <p:nvGrpSpPr>
          <p:cNvPr id="7" name="Groupe 6"/>
          <p:cNvGrpSpPr/>
          <p:nvPr/>
        </p:nvGrpSpPr>
        <p:grpSpPr>
          <a:xfrm>
            <a:off x="107504" y="3534916"/>
            <a:ext cx="8640960" cy="2808312"/>
            <a:chOff x="107504" y="3534916"/>
            <a:chExt cx="8640960" cy="2808312"/>
          </a:xfrm>
        </p:grpSpPr>
        <p:pic>
          <p:nvPicPr>
            <p:cNvPr id="11" name="Picture 4" descr="C:\Users\reynet.IPN\Desktop\Ass-Fonds-Bombés.png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3823228"/>
              <a:ext cx="3504706" cy="2520000"/>
            </a:xfrm>
            <a:prstGeom prst="rect">
              <a:avLst/>
            </a:prstGeom>
            <a:noFill/>
          </p:spPr>
        </p:pic>
        <p:sp>
          <p:nvSpPr>
            <p:cNvPr id="13" name="Espace réservé du texte 3"/>
            <p:cNvSpPr txBox="1">
              <a:spLocks/>
            </p:cNvSpPr>
            <p:nvPr/>
          </p:nvSpPr>
          <p:spPr>
            <a:xfrm>
              <a:off x="251520" y="3534916"/>
              <a:ext cx="5673687" cy="936104"/>
            </a:xfrm>
            <a:prstGeom prst="rect">
              <a:avLst/>
            </a:prstGeom>
          </p:spPr>
          <p:txBody>
            <a:bodyPr vert="horz" lIns="18000" tIns="45720" rIns="18000" bIns="1800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Tx/>
                <a:buBlip>
                  <a:blip r:embed="rId3"/>
                </a:buBlip>
                <a:defRPr sz="2000" b="1" kern="1200">
                  <a:solidFill>
                    <a:srgbClr val="C3004A"/>
                  </a:solidFill>
                  <a:latin typeface="+mn-lt"/>
                  <a:ea typeface="+mn-ea"/>
                  <a:cs typeface="+mn-cs"/>
                </a:defRPr>
              </a:lvl1pPr>
              <a:lvl2pPr marL="630238" indent="-274638" algn="l" defTabSz="914400" rtl="0" eaLnBrk="1" latinLnBrk="0" hangingPunct="1">
                <a:spcBef>
                  <a:spcPts val="300"/>
                </a:spcBef>
                <a:buFontTx/>
                <a:buBlip>
                  <a:blip r:embed="rId4"/>
                </a:buBlip>
                <a:defRPr sz="2000" kern="1200">
                  <a:solidFill>
                    <a:srgbClr val="7030A0"/>
                  </a:solidFill>
                  <a:latin typeface="+mn-lt"/>
                  <a:ea typeface="+mn-ea"/>
                  <a:cs typeface="+mn-cs"/>
                </a:defRPr>
              </a:lvl2pPr>
              <a:lvl3pPr marL="985838" indent="-182563" algn="l" defTabSz="914400" rtl="0" eaLnBrk="1" latinLnBrk="0" hangingPunct="1">
                <a:spcBef>
                  <a:spcPts val="0"/>
                </a:spcBef>
                <a:buFont typeface="Wingdings" pitchFamily="2" charset="2"/>
                <a:buChar char="ü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Tooling and test of components</a:t>
              </a:r>
              <a:endParaRPr lang="en-US" dirty="0"/>
            </a:p>
          </p:txBody>
        </p:sp>
        <p:pic>
          <p:nvPicPr>
            <p:cNvPr id="12" name="Picture 4" descr="C:\Users\reynet.IPN\Desktop\RT\Sb1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24560" y="3813703"/>
              <a:ext cx="2361320" cy="2520000"/>
            </a:xfrm>
            <a:prstGeom prst="rect">
              <a:avLst/>
            </a:prstGeom>
            <a:noFill/>
          </p:spPr>
        </p:pic>
        <p:pic>
          <p:nvPicPr>
            <p:cNvPr id="15" name="Image 14" descr="5.png"/>
            <p:cNvPicPr>
              <a:picLocks noChangeAspect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98230" y="3813703"/>
              <a:ext cx="1320943" cy="2520000"/>
            </a:xfrm>
            <a:prstGeom prst="rect">
              <a:avLst/>
            </a:prstGeom>
          </p:spPr>
        </p:pic>
        <p:sp>
          <p:nvSpPr>
            <p:cNvPr id="16" name="Rectangle à coins arrondis 15"/>
            <p:cNvSpPr/>
            <p:nvPr/>
          </p:nvSpPr>
          <p:spPr>
            <a:xfrm>
              <a:off x="107504" y="3606924"/>
              <a:ext cx="8640960" cy="2736304"/>
            </a:xfrm>
            <a:prstGeom prst="roundRect">
              <a:avLst>
                <a:gd name="adj" fmla="val 7729"/>
              </a:avLst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5580112" y="692976"/>
            <a:ext cx="2912520" cy="2807752"/>
            <a:chOff x="5580112" y="692976"/>
            <a:chExt cx="2912520" cy="2807752"/>
          </a:xfrm>
        </p:grpSpPr>
        <p:pic>
          <p:nvPicPr>
            <p:cNvPr id="8" name="Picture 1" descr="D:\ESS\Boite a vannes\bavess2.png"/>
            <p:cNvPicPr>
              <a:picLocks noChangeAspect="1" noChangeArrowheads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0372" y="980728"/>
              <a:ext cx="2078801" cy="2520000"/>
            </a:xfrm>
            <a:prstGeom prst="rect">
              <a:avLst/>
            </a:prstGeom>
            <a:noFill/>
          </p:spPr>
        </p:pic>
        <p:sp>
          <p:nvSpPr>
            <p:cNvPr id="14" name="Espace réservé du texte 3"/>
            <p:cNvSpPr txBox="1">
              <a:spLocks/>
            </p:cNvSpPr>
            <p:nvPr/>
          </p:nvSpPr>
          <p:spPr>
            <a:xfrm>
              <a:off x="5988344" y="692976"/>
              <a:ext cx="2330829" cy="576064"/>
            </a:xfrm>
            <a:prstGeom prst="rect">
              <a:avLst/>
            </a:prstGeom>
          </p:spPr>
          <p:txBody>
            <a:bodyPr vert="horz" lIns="18000" tIns="45720" rIns="18000" bIns="1800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Tx/>
                <a:buBlip>
                  <a:blip r:embed="rId3"/>
                </a:buBlip>
                <a:defRPr sz="2000" b="1" kern="1200">
                  <a:solidFill>
                    <a:srgbClr val="C3004A"/>
                  </a:solidFill>
                  <a:latin typeface="+mn-lt"/>
                  <a:ea typeface="+mn-ea"/>
                  <a:cs typeface="+mn-cs"/>
                </a:defRPr>
              </a:lvl1pPr>
              <a:lvl2pPr marL="630238" indent="-274638" algn="l" defTabSz="914400" rtl="0" eaLnBrk="1" latinLnBrk="0" hangingPunct="1">
                <a:spcBef>
                  <a:spcPts val="300"/>
                </a:spcBef>
                <a:buFontTx/>
                <a:buBlip>
                  <a:blip r:embed="rId4"/>
                </a:buBlip>
                <a:defRPr sz="2000" kern="1200">
                  <a:solidFill>
                    <a:srgbClr val="7030A0"/>
                  </a:solidFill>
                  <a:latin typeface="+mn-lt"/>
                  <a:ea typeface="+mn-ea"/>
                  <a:cs typeface="+mn-cs"/>
                </a:defRPr>
              </a:lvl2pPr>
              <a:lvl3pPr marL="985838" indent="-182563" algn="l" defTabSz="914400" rtl="0" eaLnBrk="1" latinLnBrk="0" hangingPunct="1">
                <a:spcBef>
                  <a:spcPts val="0"/>
                </a:spcBef>
                <a:buFont typeface="Wingdings" pitchFamily="2" charset="2"/>
                <a:buChar char="ü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mtClean="0"/>
                <a:t>Valve box</a:t>
              </a:r>
              <a:endParaRPr lang="en-US"/>
            </a:p>
          </p:txBody>
        </p:sp>
        <p:sp>
          <p:nvSpPr>
            <p:cNvPr id="17" name="Rectangle à coins arrondis 16"/>
            <p:cNvSpPr/>
            <p:nvPr/>
          </p:nvSpPr>
          <p:spPr>
            <a:xfrm>
              <a:off x="5580112" y="764984"/>
              <a:ext cx="2912520" cy="2735744"/>
            </a:xfrm>
            <a:prstGeom prst="roundRect">
              <a:avLst>
                <a:gd name="adj" fmla="val 7729"/>
              </a:avLst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107504" y="692696"/>
            <a:ext cx="5760640" cy="2736584"/>
            <a:chOff x="107504" y="692696"/>
            <a:chExt cx="5760640" cy="2736584"/>
          </a:xfrm>
        </p:grpSpPr>
        <p:pic>
          <p:nvPicPr>
            <p:cNvPr id="10" name="Picture 2" descr="D:\ESS\Images\belle photo.pn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28" y="981288"/>
              <a:ext cx="2479396" cy="2340000"/>
            </a:xfrm>
            <a:prstGeom prst="rect">
              <a:avLst/>
            </a:prstGeom>
            <a:noFill/>
          </p:spPr>
        </p:pic>
        <p:sp>
          <p:nvSpPr>
            <p:cNvPr id="3" name="Rectangle à coins arrondis 2"/>
            <p:cNvSpPr/>
            <p:nvPr/>
          </p:nvSpPr>
          <p:spPr>
            <a:xfrm>
              <a:off x="107504" y="764984"/>
              <a:ext cx="3504706" cy="2664296"/>
            </a:xfrm>
            <a:prstGeom prst="roundRect">
              <a:avLst>
                <a:gd name="adj" fmla="val 7729"/>
              </a:avLst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space réservé du texte 3"/>
            <p:cNvSpPr txBox="1">
              <a:spLocks/>
            </p:cNvSpPr>
            <p:nvPr/>
          </p:nvSpPr>
          <p:spPr>
            <a:xfrm>
              <a:off x="194457" y="692696"/>
              <a:ext cx="5673687" cy="936104"/>
            </a:xfrm>
            <a:prstGeom prst="rect">
              <a:avLst/>
            </a:prstGeom>
          </p:spPr>
          <p:txBody>
            <a:bodyPr vert="horz" lIns="18000" tIns="45720" rIns="18000" bIns="1800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Tx/>
                <a:buBlip>
                  <a:blip r:embed="rId3"/>
                </a:buBlip>
                <a:defRPr sz="2000" b="1" kern="1200">
                  <a:solidFill>
                    <a:srgbClr val="C3004A"/>
                  </a:solidFill>
                  <a:latin typeface="+mn-lt"/>
                  <a:ea typeface="+mn-ea"/>
                  <a:cs typeface="+mn-cs"/>
                </a:defRPr>
              </a:lvl1pPr>
              <a:lvl2pPr marL="630238" indent="-274638" algn="l" defTabSz="914400" rtl="0" eaLnBrk="1" latinLnBrk="0" hangingPunct="1">
                <a:spcBef>
                  <a:spcPts val="300"/>
                </a:spcBef>
                <a:buFontTx/>
                <a:buBlip>
                  <a:blip r:embed="rId4"/>
                </a:buBlip>
                <a:defRPr sz="2000" kern="1200">
                  <a:solidFill>
                    <a:srgbClr val="7030A0"/>
                  </a:solidFill>
                  <a:latin typeface="+mn-lt"/>
                  <a:ea typeface="+mn-ea"/>
                  <a:cs typeface="+mn-cs"/>
                </a:defRPr>
              </a:lvl2pPr>
              <a:lvl3pPr marL="985838" indent="-182563" algn="l" defTabSz="914400" rtl="0" eaLnBrk="1" latinLnBrk="0" hangingPunct="1">
                <a:spcBef>
                  <a:spcPts val="0"/>
                </a:spcBef>
                <a:buFont typeface="Wingdings" pitchFamily="2" charset="2"/>
                <a:buChar char="ü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Cryomodule components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7135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Spoke cryomodule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mtClean="0"/>
              <a:t>Vacuum vessel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-56834" y="1017032"/>
            <a:ext cx="3116666" cy="2914026"/>
            <a:chOff x="-56834" y="1017032"/>
            <a:chExt cx="3116666" cy="2914026"/>
          </a:xfrm>
        </p:grpSpPr>
        <p:pic>
          <p:nvPicPr>
            <p:cNvPr id="47" name="Image 46" descr="ttr2.png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68" y="1017032"/>
              <a:ext cx="2693764" cy="2700000"/>
            </a:xfrm>
            <a:prstGeom prst="rect">
              <a:avLst/>
            </a:prstGeom>
            <a:noFill/>
          </p:spPr>
        </p:pic>
        <p:grpSp>
          <p:nvGrpSpPr>
            <p:cNvPr id="50" name="Groupe 49"/>
            <p:cNvGrpSpPr/>
            <p:nvPr/>
          </p:nvGrpSpPr>
          <p:grpSpPr>
            <a:xfrm flipH="1">
              <a:off x="436650" y="2350831"/>
              <a:ext cx="2578225" cy="1580227"/>
              <a:chOff x="-3505752" y="1695970"/>
              <a:chExt cx="2329048" cy="1580227"/>
            </a:xfrm>
          </p:grpSpPr>
          <p:cxnSp>
            <p:nvCxnSpPr>
              <p:cNvPr id="16" name="Connecteur droit 15"/>
              <p:cNvCxnSpPr/>
              <p:nvPr/>
            </p:nvCxnSpPr>
            <p:spPr>
              <a:xfrm flipH="1">
                <a:off x="-3420888" y="1695970"/>
                <a:ext cx="0" cy="11134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/>
              <p:cNvCxnSpPr/>
              <p:nvPr/>
            </p:nvCxnSpPr>
            <p:spPr>
              <a:xfrm flipH="1">
                <a:off x="-1176704" y="1962946"/>
                <a:ext cx="0" cy="13132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/>
              <p:nvPr/>
            </p:nvCxnSpPr>
            <p:spPr>
              <a:xfrm>
                <a:off x="-3420888" y="2702051"/>
                <a:ext cx="2244184" cy="445150"/>
              </a:xfrm>
              <a:prstGeom prst="line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 rot="740620">
                <a:off x="-3505752" y="2785548"/>
                <a:ext cx="1354706" cy="4862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GB" sz="1600" dirty="0" smtClean="0">
                    <a:solidFill>
                      <a:schemeClr val="accent1"/>
                    </a:solidFill>
                  </a:rPr>
                  <a:t>L = 2.37 m</a:t>
                </a:r>
              </a:p>
              <a:p>
                <a:pPr>
                  <a:lnSpc>
                    <a:spcPct val="80000"/>
                  </a:lnSpc>
                </a:pPr>
                <a:r>
                  <a:rPr lang="en-GB" sz="1600" dirty="0" smtClean="0">
                    <a:solidFill>
                      <a:schemeClr val="accent1"/>
                    </a:solidFill>
                  </a:rPr>
                  <a:t>(2,86 m for CM)</a:t>
                </a:r>
                <a:endParaRPr lang="en-GB" sz="16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49" name="Groupe 48"/>
            <p:cNvGrpSpPr/>
            <p:nvPr/>
          </p:nvGrpSpPr>
          <p:grpSpPr>
            <a:xfrm flipH="1">
              <a:off x="-56834" y="2081168"/>
              <a:ext cx="863820" cy="1383064"/>
              <a:chOff x="-1435144" y="1274970"/>
              <a:chExt cx="863820" cy="1223248"/>
            </a:xfrm>
          </p:grpSpPr>
          <p:sp>
            <p:nvSpPr>
              <p:cNvPr id="23" name="Rectangle 22"/>
              <p:cNvSpPr/>
              <p:nvPr/>
            </p:nvSpPr>
            <p:spPr>
              <a:xfrm rot="5400000">
                <a:off x="-1187342" y="1731506"/>
                <a:ext cx="89348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600" smtClean="0">
                    <a:solidFill>
                      <a:schemeClr val="accent1"/>
                    </a:solidFill>
                    <a:latin typeface="Arial"/>
                    <a:cs typeface="Arial"/>
                  </a:rPr>
                  <a:t>Ø</a:t>
                </a:r>
                <a:r>
                  <a:rPr lang="en-GB" sz="1600" smtClean="0">
                    <a:solidFill>
                      <a:schemeClr val="accent1"/>
                    </a:solidFill>
                  </a:rPr>
                  <a:t> = 1.3 m</a:t>
                </a:r>
                <a:endParaRPr lang="en-GB" sz="1600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26" name="Connecteur droit 25"/>
              <p:cNvCxnSpPr/>
              <p:nvPr/>
            </p:nvCxnSpPr>
            <p:spPr>
              <a:xfrm flipH="1">
                <a:off x="-1435144" y="1274970"/>
                <a:ext cx="64807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>
              <a:xfrm flipH="1">
                <a:off x="-1435144" y="2498218"/>
                <a:ext cx="64807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/>
              <p:cNvCxnSpPr/>
              <p:nvPr/>
            </p:nvCxnSpPr>
            <p:spPr>
              <a:xfrm flipH="1">
                <a:off x="-859080" y="1274970"/>
                <a:ext cx="0" cy="1223248"/>
              </a:xfrm>
              <a:prstGeom prst="line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e 7"/>
          <p:cNvGrpSpPr/>
          <p:nvPr/>
        </p:nvGrpSpPr>
        <p:grpSpPr>
          <a:xfrm>
            <a:off x="6084168" y="790972"/>
            <a:ext cx="2860544" cy="2847337"/>
            <a:chOff x="6084168" y="790972"/>
            <a:chExt cx="2860544" cy="2847337"/>
          </a:xfrm>
        </p:grpSpPr>
        <p:pic>
          <p:nvPicPr>
            <p:cNvPr id="6" name="Picture 3" descr="D:\IPNO\ESS\COM\2015_SLHIPP5\PHOTOS\P1000634.JPG"/>
            <p:cNvPicPr>
              <a:picLocks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6084168" y="1118309"/>
              <a:ext cx="2860544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tangle 39"/>
            <p:cNvSpPr/>
            <p:nvPr/>
          </p:nvSpPr>
          <p:spPr>
            <a:xfrm>
              <a:off x="6248848" y="790972"/>
              <a:ext cx="23410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>
                  <a:solidFill>
                    <a:srgbClr val="339933"/>
                  </a:solidFill>
                  <a:sym typeface="Wingdings"/>
                </a:rPr>
                <a:t> </a:t>
              </a:r>
              <a:r>
                <a:rPr lang="en-GB" dirty="0" smtClean="0">
                  <a:solidFill>
                    <a:srgbClr val="339933"/>
                  </a:solidFill>
                </a:rPr>
                <a:t>Manufacturing done</a:t>
              </a:r>
              <a:endParaRPr lang="en-GB" dirty="0">
                <a:solidFill>
                  <a:srgbClr val="339933"/>
                </a:solidFill>
              </a:endParaRP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251520" y="3968221"/>
            <a:ext cx="3096344" cy="2380707"/>
            <a:chOff x="251520" y="3968221"/>
            <a:chExt cx="3096344" cy="2380707"/>
          </a:xfrm>
        </p:grpSpPr>
        <p:pic>
          <p:nvPicPr>
            <p:cNvPr id="10" name="Picture 2" descr="D:\IPNO\ESS\COM\2015_SLHIPP5\PHOTOS\P1000627.JP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1520" y="4293096"/>
              <a:ext cx="2999029" cy="2055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Espace réservé du texte 2"/>
            <p:cNvSpPr txBox="1">
              <a:spLocks/>
            </p:cNvSpPr>
            <p:nvPr/>
          </p:nvSpPr>
          <p:spPr>
            <a:xfrm>
              <a:off x="251520" y="3968221"/>
              <a:ext cx="3096344" cy="423092"/>
            </a:xfrm>
            <a:prstGeom prst="rect">
              <a:avLst/>
            </a:prstGeom>
          </p:spPr>
          <p:txBody>
            <a:bodyPr vert="horz" lIns="18000" tIns="45720" rIns="18000" bIns="1800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Tx/>
                <a:buBlip>
                  <a:blip r:embed="rId6"/>
                </a:buBlip>
                <a:defRPr sz="2000" b="1" kern="1200">
                  <a:solidFill>
                    <a:srgbClr val="C3004A"/>
                  </a:solidFill>
                  <a:latin typeface="+mn-lt"/>
                  <a:ea typeface="+mn-ea"/>
                  <a:cs typeface="+mn-cs"/>
                </a:defRPr>
              </a:lvl1pPr>
              <a:lvl2pPr marL="630238" indent="-274638" algn="l" defTabSz="914400" rtl="0" eaLnBrk="1" latinLnBrk="0" hangingPunct="1">
                <a:spcBef>
                  <a:spcPts val="300"/>
                </a:spcBef>
                <a:buFontTx/>
                <a:buBlip>
                  <a:blip r:embed="rId7"/>
                </a:buBlip>
                <a:defRPr sz="2000" kern="1200">
                  <a:solidFill>
                    <a:srgbClr val="7030A0"/>
                  </a:solidFill>
                  <a:latin typeface="+mn-lt"/>
                  <a:ea typeface="+mn-ea"/>
                  <a:cs typeface="+mn-cs"/>
                </a:defRPr>
              </a:lvl2pPr>
              <a:lvl3pPr marL="985838" indent="-182563" algn="l" defTabSz="914400" rtl="0" eaLnBrk="1" latinLnBrk="0" hangingPunct="1">
                <a:spcBef>
                  <a:spcPts val="0"/>
                </a:spcBef>
                <a:buFont typeface="Wingdings" pitchFamily="2" charset="2"/>
                <a:buChar char="ü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indent="0">
                <a:buNone/>
              </a:pPr>
              <a:r>
                <a:rPr lang="en-GB" dirty="0" smtClean="0">
                  <a:solidFill>
                    <a:srgbClr val="339933"/>
                  </a:solidFill>
                  <a:sym typeface="Wingdings"/>
                </a:rPr>
                <a:t> </a:t>
              </a:r>
              <a:r>
                <a:rPr lang="en-GB" dirty="0" smtClean="0">
                  <a:solidFill>
                    <a:srgbClr val="339933"/>
                  </a:solidFill>
                </a:rPr>
                <a:t>Measured global leak rate: OK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3352279" y="4809926"/>
            <a:ext cx="57917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buNone/>
            </a:pPr>
            <a:r>
              <a:rPr lang="en-GB" dirty="0" smtClean="0"/>
              <a:t>Dimensional controls have to be achieved before shipment to IPNO</a:t>
            </a:r>
          </a:p>
          <a:p>
            <a:pPr marL="0" lvl="2">
              <a:buNone/>
            </a:pPr>
            <a:r>
              <a:rPr lang="en-GB" dirty="0" smtClean="0">
                <a:solidFill>
                  <a:srgbClr val="FF0000"/>
                </a:solidFill>
                <a:sym typeface="Wingdings"/>
              </a:rPr>
              <a:t> </a:t>
            </a:r>
            <a:r>
              <a:rPr lang="en-GB" dirty="0" smtClean="0">
                <a:solidFill>
                  <a:srgbClr val="FF0000"/>
                </a:solidFill>
              </a:rPr>
              <a:t>reception of the </a:t>
            </a:r>
            <a:r>
              <a:rPr lang="en-GB" dirty="0" err="1" smtClean="0">
                <a:solidFill>
                  <a:srgbClr val="FF0000"/>
                </a:solidFill>
              </a:rPr>
              <a:t>vaccum</a:t>
            </a:r>
            <a:r>
              <a:rPr lang="en-GB" dirty="0" smtClean="0">
                <a:solidFill>
                  <a:srgbClr val="FF0000"/>
                </a:solidFill>
              </a:rPr>
              <a:t> vessel at the beginning of April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3049672" y="761246"/>
            <a:ext cx="2645768" cy="3315666"/>
            <a:chOff x="3049672" y="761246"/>
            <a:chExt cx="2645768" cy="3315666"/>
          </a:xfrm>
        </p:grpSpPr>
        <p:grpSp>
          <p:nvGrpSpPr>
            <p:cNvPr id="38" name="Groupe 37"/>
            <p:cNvGrpSpPr/>
            <p:nvPr/>
          </p:nvGrpSpPr>
          <p:grpSpPr>
            <a:xfrm>
              <a:off x="3049672" y="2321422"/>
              <a:ext cx="2615909" cy="1755490"/>
              <a:chOff x="3049672" y="2321422"/>
              <a:chExt cx="2615909" cy="1755490"/>
            </a:xfrm>
          </p:grpSpPr>
          <p:pic>
            <p:nvPicPr>
              <p:cNvPr id="14" name="Image 13" descr="flamb1_8mm.png"/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131840" y="2636912"/>
                <a:ext cx="1297021" cy="1440000"/>
              </a:xfrm>
              <a:prstGeom prst="rect">
                <a:avLst/>
              </a:prstGeom>
            </p:spPr>
          </p:pic>
          <p:sp>
            <p:nvSpPr>
              <p:cNvPr id="33" name="Rectangle 32"/>
              <p:cNvSpPr/>
              <p:nvPr/>
            </p:nvSpPr>
            <p:spPr>
              <a:xfrm>
                <a:off x="4208625" y="2639954"/>
                <a:ext cx="121975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en-GB" sz="1400" b="1" smtClean="0">
                    <a:solidFill>
                      <a:prstClr val="black"/>
                    </a:solidFill>
                  </a:rPr>
                  <a:t>P</a:t>
                </a:r>
                <a:r>
                  <a:rPr lang="en-GB" sz="1400" b="1" baseline="-25000" smtClean="0">
                    <a:solidFill>
                      <a:prstClr val="black"/>
                    </a:solidFill>
                  </a:rPr>
                  <a:t>crit</a:t>
                </a:r>
                <a:r>
                  <a:rPr lang="en-GB" sz="1400" b="1" smtClean="0">
                    <a:solidFill>
                      <a:prstClr val="black"/>
                    </a:solidFill>
                  </a:rPr>
                  <a:t> = 1.2 MPa</a:t>
                </a:r>
                <a:endParaRPr lang="en-GB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049672" y="2321422"/>
                <a:ext cx="26159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mtClean="0">
                    <a:sym typeface="Wingdings"/>
                  </a:rPr>
                  <a:t> </a:t>
                </a:r>
                <a:r>
                  <a:rPr lang="en-GB" smtClean="0"/>
                  <a:t>Linear buckling analysis</a:t>
                </a:r>
                <a:endParaRPr lang="en-GB"/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3995936" y="3717032"/>
              <a:ext cx="169950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GB" sz="1400" b="1" smtClean="0">
                  <a:solidFill>
                    <a:prstClr val="black"/>
                  </a:solidFill>
                  <a:sym typeface="Wingdings"/>
                </a:rPr>
                <a:t> </a:t>
              </a:r>
              <a:r>
                <a:rPr lang="en-GB" sz="1400" b="1" smtClean="0">
                  <a:solidFill>
                    <a:prstClr val="black"/>
                  </a:solidFill>
                </a:rPr>
                <a:t>Thickness = 8 mm</a:t>
              </a:r>
              <a:endParaRPr lang="en-GB" sz="1400" b="1">
                <a:solidFill>
                  <a:prstClr val="black"/>
                </a:solidFill>
              </a:endParaRPr>
            </a:p>
          </p:txBody>
        </p:sp>
        <p:grpSp>
          <p:nvGrpSpPr>
            <p:cNvPr id="4" name="Groupe 3"/>
            <p:cNvGrpSpPr/>
            <p:nvPr/>
          </p:nvGrpSpPr>
          <p:grpSpPr>
            <a:xfrm>
              <a:off x="3049672" y="761246"/>
              <a:ext cx="2601917" cy="1686700"/>
              <a:chOff x="3049672" y="761246"/>
              <a:chExt cx="2601917" cy="1686700"/>
            </a:xfrm>
          </p:grpSpPr>
          <p:grpSp>
            <p:nvGrpSpPr>
              <p:cNvPr id="37" name="Groupe 36"/>
              <p:cNvGrpSpPr/>
              <p:nvPr/>
            </p:nvGrpSpPr>
            <p:grpSpPr>
              <a:xfrm>
                <a:off x="3049672" y="761246"/>
                <a:ext cx="1770998" cy="1686700"/>
                <a:chOff x="3049672" y="801886"/>
                <a:chExt cx="1770998" cy="1686700"/>
              </a:xfrm>
            </p:grpSpPr>
            <p:pic>
              <p:nvPicPr>
                <p:cNvPr id="13" name="Image 12" descr="mises_8mm.png"/>
                <p:cNvPicPr>
                  <a:picLocks noChangeAspect="1"/>
                </p:cNvPicPr>
                <p:nvPr/>
              </p:nvPicPr>
              <p:blipFill>
                <a:blip r:embed="rId9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3107051" y="1048586"/>
                  <a:ext cx="1680973" cy="1440000"/>
                </a:xfrm>
                <a:prstGeom prst="rect">
                  <a:avLst/>
                </a:prstGeom>
              </p:spPr>
            </p:pic>
            <p:sp>
              <p:nvSpPr>
                <p:cNvPr id="35" name="Rectangle 34"/>
                <p:cNvSpPr/>
                <p:nvPr/>
              </p:nvSpPr>
              <p:spPr>
                <a:xfrm>
                  <a:off x="3049672" y="801886"/>
                  <a:ext cx="177099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smtClean="0">
                      <a:sym typeface="Wingdings"/>
                    </a:rPr>
                    <a:t> </a:t>
                  </a:r>
                  <a:r>
                    <a:rPr lang="en-GB" smtClean="0"/>
                    <a:t>Static analysis </a:t>
                  </a:r>
                  <a:endParaRPr lang="en-GB"/>
                </a:p>
              </p:txBody>
            </p:sp>
          </p:grpSp>
          <p:sp>
            <p:nvSpPr>
              <p:cNvPr id="30" name="Rectangle 29"/>
              <p:cNvSpPr/>
              <p:nvPr/>
            </p:nvSpPr>
            <p:spPr>
              <a:xfrm>
                <a:off x="4427984" y="1052736"/>
                <a:ext cx="122360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en-GB" sz="1400" b="1" smtClean="0">
                    <a:solidFill>
                      <a:prstClr val="black"/>
                    </a:solidFill>
                  </a:rPr>
                  <a:t>σ</a:t>
                </a:r>
                <a:r>
                  <a:rPr lang="en-GB" sz="1400" b="1" baseline="-25000" smtClean="0">
                    <a:solidFill>
                      <a:prstClr val="black"/>
                    </a:solidFill>
                  </a:rPr>
                  <a:t>max</a:t>
                </a:r>
                <a:r>
                  <a:rPr lang="en-GB" sz="1400" b="1" smtClean="0">
                    <a:solidFill>
                      <a:prstClr val="black"/>
                    </a:solidFill>
                  </a:rPr>
                  <a:t> = 65 MPa</a:t>
                </a:r>
                <a:endParaRPr lang="en-GB" sz="1400" b="1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900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2058" y="3141328"/>
            <a:ext cx="3020422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Spoke cryomodule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Cryomodule support</a:t>
            </a:r>
            <a:endParaRPr lang="fr-FR" dirty="0"/>
          </a:p>
        </p:txBody>
      </p:sp>
      <p:pic>
        <p:nvPicPr>
          <p:cNvPr id="4" name="Image 3" descr="chassis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3621" y="1196752"/>
            <a:ext cx="4264639" cy="4781148"/>
          </a:xfrm>
          <a:prstGeom prst="rect">
            <a:avLst/>
          </a:prstGeom>
        </p:spPr>
      </p:pic>
      <p:pic>
        <p:nvPicPr>
          <p:cNvPr id="5" name="Image 4" descr="chassis3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01589" y="698029"/>
            <a:ext cx="3325809" cy="2160000"/>
          </a:xfrm>
          <a:prstGeom prst="rect">
            <a:avLst/>
          </a:prstGeom>
        </p:spPr>
      </p:pic>
      <p:sp>
        <p:nvSpPr>
          <p:cNvPr id="9" name="Espace réservé du texte 2"/>
          <p:cNvSpPr txBox="1">
            <a:spLocks/>
          </p:cNvSpPr>
          <p:nvPr/>
        </p:nvSpPr>
        <p:spPr>
          <a:xfrm>
            <a:off x="5868144" y="2780928"/>
            <a:ext cx="2664296" cy="423092"/>
          </a:xfrm>
          <a:prstGeom prst="rect">
            <a:avLst/>
          </a:prstGeom>
        </p:spPr>
        <p:txBody>
          <a:bodyPr vert="horz" lIns="18000" tIns="45720" rIns="18000" bIns="18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000" b="1" kern="1200">
                <a:solidFill>
                  <a:srgbClr val="C3004A"/>
                </a:solidFill>
                <a:latin typeface="+mn-lt"/>
                <a:ea typeface="+mn-ea"/>
                <a:cs typeface="+mn-cs"/>
              </a:defRPr>
            </a:lvl1pPr>
            <a:lvl2pPr marL="630238" indent="-274638" algn="l" defTabSz="914400" rtl="0" eaLnBrk="1" latinLnBrk="0" hangingPunct="1">
              <a:spcBef>
                <a:spcPts val="300"/>
              </a:spcBef>
              <a:buFontTx/>
              <a:buBlip>
                <a:blip r:embed="rId6"/>
              </a:buBlip>
              <a:defRPr sz="2000" kern="120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2pPr>
            <a:lvl3pPr marL="985838" indent="-182563" algn="l" defTabSz="914400" rtl="0" eaLnBrk="1" latinLnBrk="0" hangingPunct="1">
              <a:spcBef>
                <a:spcPts val="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fr-FR" dirty="0" smtClean="0">
                <a:solidFill>
                  <a:srgbClr val="339933"/>
                </a:solidFill>
                <a:sym typeface="Wingdings"/>
              </a:rPr>
              <a:t> </a:t>
            </a:r>
            <a:r>
              <a:rPr lang="fr-FR" dirty="0" smtClean="0">
                <a:solidFill>
                  <a:srgbClr val="339933"/>
                </a:solidFill>
              </a:rPr>
              <a:t>Support </a:t>
            </a:r>
            <a:r>
              <a:rPr lang="fr-FR" dirty="0" err="1" smtClean="0">
                <a:solidFill>
                  <a:srgbClr val="339933"/>
                </a:solidFill>
              </a:rPr>
              <a:t>delivered</a:t>
            </a:r>
            <a:endParaRPr lang="fr-FR" dirty="0" smtClean="0">
              <a:solidFill>
                <a:srgbClr val="33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04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Spoke cryomodule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RF couplers / vacuum vessel interfaces: compensators</a:t>
            </a:r>
            <a:endParaRPr lang="en-US" dirty="0"/>
          </a:p>
        </p:txBody>
      </p:sp>
      <p:grpSp>
        <p:nvGrpSpPr>
          <p:cNvPr id="7" name="Groupe 6"/>
          <p:cNvGrpSpPr/>
          <p:nvPr/>
        </p:nvGrpSpPr>
        <p:grpSpPr>
          <a:xfrm>
            <a:off x="237653" y="1628800"/>
            <a:ext cx="5766169" cy="1872208"/>
            <a:chOff x="237653" y="1628800"/>
            <a:chExt cx="5766169" cy="1872208"/>
          </a:xfrm>
        </p:grpSpPr>
        <p:pic>
          <p:nvPicPr>
            <p:cNvPr id="8" name="Image 7" descr="D:\tot.jp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23728" y="1701008"/>
              <a:ext cx="2141316" cy="1800000"/>
            </a:xfrm>
            <a:prstGeom prst="rect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</a:ln>
          </p:spPr>
        </p:pic>
        <p:pic>
          <p:nvPicPr>
            <p:cNvPr id="13" name="Picture 2" descr="D:\ESS\Images\belle photo.png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53" y="1644115"/>
              <a:ext cx="1742060" cy="1644119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786944" y="2960948"/>
              <a:ext cx="288032" cy="360040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Connecteur en angle 14"/>
            <p:cNvCxnSpPr>
              <a:stCxn id="4" idx="3"/>
              <a:endCxn id="8" idx="1"/>
            </p:cNvCxnSpPr>
            <p:nvPr/>
          </p:nvCxnSpPr>
          <p:spPr>
            <a:xfrm flipV="1">
              <a:off x="1074976" y="2601008"/>
              <a:ext cx="1048752" cy="539960"/>
            </a:xfrm>
            <a:prstGeom prst="bentConnector3">
              <a:avLst>
                <a:gd name="adj1" fmla="val 50000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Légende sans bordure 2 18"/>
            <p:cNvSpPr/>
            <p:nvPr/>
          </p:nvSpPr>
          <p:spPr>
            <a:xfrm>
              <a:off x="4427984" y="2852936"/>
              <a:ext cx="1224136" cy="576064"/>
            </a:xfrm>
            <a:prstGeom prst="callout2">
              <a:avLst>
                <a:gd name="adj1" fmla="val 50326"/>
                <a:gd name="adj2" fmla="val 265"/>
                <a:gd name="adj3" fmla="val 50326"/>
                <a:gd name="adj4" fmla="val -5746"/>
                <a:gd name="adj5" fmla="val -13990"/>
                <a:gd name="adj6" fmla="val -41623"/>
              </a:avLst>
            </a:prstGeom>
            <a:noFill/>
            <a:ln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smtClean="0">
                  <a:solidFill>
                    <a:schemeClr val="tx1"/>
                  </a:solidFill>
                </a:rPr>
                <a:t>Connecting sleeve</a:t>
              </a:r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20" name="Légende sans bordure 2 19"/>
            <p:cNvSpPr/>
            <p:nvPr/>
          </p:nvSpPr>
          <p:spPr>
            <a:xfrm>
              <a:off x="4439559" y="1628800"/>
              <a:ext cx="1564263" cy="576064"/>
            </a:xfrm>
            <a:prstGeom prst="callout2">
              <a:avLst>
                <a:gd name="adj1" fmla="val 50326"/>
                <a:gd name="adj2" fmla="val 265"/>
                <a:gd name="adj3" fmla="val 50326"/>
                <a:gd name="adj4" fmla="val -5746"/>
                <a:gd name="adj5" fmla="val 114268"/>
                <a:gd name="adj6" fmla="val -63216"/>
              </a:avLst>
            </a:prstGeom>
            <a:noFill/>
            <a:ln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smtClean="0">
                  <a:solidFill>
                    <a:schemeClr val="tx1"/>
                  </a:solidFill>
                </a:rPr>
                <a:t>RF Coupler double wall </a:t>
              </a:r>
              <a:endParaRPr 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575555" y="980728"/>
            <a:ext cx="8305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buNone/>
            </a:pPr>
            <a:r>
              <a:rPr lang="en-US" dirty="0" smtClean="0"/>
              <a:t>Goal: To compensate the forces acting on the coupler and due to vacuum forces and thermal restrain. To avoid cavity misalignment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5508104" y="1412776"/>
            <a:ext cx="3666076" cy="2160240"/>
            <a:chOff x="5508104" y="1412776"/>
            <a:chExt cx="3666076" cy="2160240"/>
          </a:xfrm>
        </p:grpSpPr>
        <p:grpSp>
          <p:nvGrpSpPr>
            <p:cNvPr id="9" name="Groupe 8"/>
            <p:cNvGrpSpPr/>
            <p:nvPr/>
          </p:nvGrpSpPr>
          <p:grpSpPr>
            <a:xfrm>
              <a:off x="5796136" y="1412776"/>
              <a:ext cx="3378044" cy="2160240"/>
              <a:chOff x="5796136" y="1412776"/>
              <a:chExt cx="3378044" cy="2160240"/>
            </a:xfrm>
          </p:grpSpPr>
          <p:pic>
            <p:nvPicPr>
              <p:cNvPr id="5" name="Picture 2" descr="D:\ESS\Photo-montage-103\P1000188.JPG"/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V="1">
                <a:off x="5796136" y="1641544"/>
                <a:ext cx="2088232" cy="1931472"/>
              </a:xfrm>
              <a:prstGeom prst="rect">
                <a:avLst/>
              </a:prstGeom>
              <a:noFill/>
            </p:spPr>
          </p:pic>
          <p:sp>
            <p:nvSpPr>
              <p:cNvPr id="21" name="Légende sans bordure 2 20"/>
              <p:cNvSpPr/>
              <p:nvPr/>
            </p:nvSpPr>
            <p:spPr>
              <a:xfrm>
                <a:off x="7308304" y="1412776"/>
                <a:ext cx="1865876" cy="576064"/>
              </a:xfrm>
              <a:prstGeom prst="callout2">
                <a:avLst>
                  <a:gd name="adj1" fmla="val 50326"/>
                  <a:gd name="adj2" fmla="val 265"/>
                  <a:gd name="adj3" fmla="val 50326"/>
                  <a:gd name="adj4" fmla="val -5746"/>
                  <a:gd name="adj5" fmla="val 102056"/>
                  <a:gd name="adj6" fmla="val -25121"/>
                </a:avLst>
              </a:prstGeom>
              <a:solidFill>
                <a:schemeClr val="bg1"/>
              </a:solidFill>
              <a:ln>
                <a:tail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smtClean="0">
                    <a:solidFill>
                      <a:schemeClr val="tx1"/>
                    </a:solidFill>
                  </a:rPr>
                  <a:t>3D printed mock-up of the RF Coupler double wall </a:t>
                </a:r>
                <a:endParaRPr lang="en-US" sz="16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Groupe 13"/>
            <p:cNvGrpSpPr/>
            <p:nvPr/>
          </p:nvGrpSpPr>
          <p:grpSpPr>
            <a:xfrm>
              <a:off x="5508104" y="2607280"/>
              <a:ext cx="936104" cy="500934"/>
              <a:chOff x="5508104" y="2607280"/>
              <a:chExt cx="936104" cy="500934"/>
            </a:xfrm>
          </p:grpSpPr>
          <p:cxnSp>
            <p:nvCxnSpPr>
              <p:cNvPr id="37" name="Connecteur droit 36"/>
              <p:cNvCxnSpPr/>
              <p:nvPr/>
            </p:nvCxnSpPr>
            <p:spPr>
              <a:xfrm flipV="1">
                <a:off x="5508104" y="3108214"/>
                <a:ext cx="144016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/>
              <p:cNvCxnSpPr/>
              <p:nvPr/>
            </p:nvCxnSpPr>
            <p:spPr>
              <a:xfrm flipV="1">
                <a:off x="5660504" y="2607280"/>
                <a:ext cx="783704" cy="500934"/>
              </a:xfrm>
              <a:prstGeom prst="line">
                <a:avLst/>
              </a:prstGeom>
              <a:ln w="25400"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e 9"/>
          <p:cNvGrpSpPr/>
          <p:nvPr/>
        </p:nvGrpSpPr>
        <p:grpSpPr>
          <a:xfrm>
            <a:off x="257912" y="3581972"/>
            <a:ext cx="5250192" cy="2690630"/>
            <a:chOff x="257912" y="3581972"/>
            <a:chExt cx="5250192" cy="2690630"/>
          </a:xfrm>
        </p:grpSpPr>
        <p:pic>
          <p:nvPicPr>
            <p:cNvPr id="6" name="Picture 4" descr="D:\ESS\Photo-montage-103\P1000201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3965275"/>
              <a:ext cx="3076575" cy="2307327"/>
            </a:xfrm>
            <a:prstGeom prst="rect">
              <a:avLst/>
            </a:prstGeom>
            <a:noFill/>
          </p:spPr>
        </p:pic>
        <p:sp>
          <p:nvSpPr>
            <p:cNvPr id="12" name="Espace réservé du texte 2"/>
            <p:cNvSpPr txBox="1">
              <a:spLocks/>
            </p:cNvSpPr>
            <p:nvPr/>
          </p:nvSpPr>
          <p:spPr>
            <a:xfrm>
              <a:off x="257912" y="3581972"/>
              <a:ext cx="3096344" cy="423092"/>
            </a:xfrm>
            <a:prstGeom prst="rect">
              <a:avLst/>
            </a:prstGeom>
          </p:spPr>
          <p:txBody>
            <a:bodyPr vert="horz" lIns="18000" tIns="45720" rIns="18000" bIns="1800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Tx/>
                <a:buBlip>
                  <a:blip r:embed="rId6"/>
                </a:buBlip>
                <a:defRPr sz="2000" b="1" kern="1200">
                  <a:solidFill>
                    <a:srgbClr val="C3004A"/>
                  </a:solidFill>
                  <a:latin typeface="+mn-lt"/>
                  <a:ea typeface="+mn-ea"/>
                  <a:cs typeface="+mn-cs"/>
                </a:defRPr>
              </a:lvl1pPr>
              <a:lvl2pPr marL="630238" indent="-274638" algn="l" defTabSz="914400" rtl="0" eaLnBrk="1" latinLnBrk="0" hangingPunct="1">
                <a:spcBef>
                  <a:spcPts val="300"/>
                </a:spcBef>
                <a:buFontTx/>
                <a:buBlip>
                  <a:blip r:embed="rId7"/>
                </a:buBlip>
                <a:defRPr sz="2000" kern="1200">
                  <a:solidFill>
                    <a:srgbClr val="7030A0"/>
                  </a:solidFill>
                  <a:latin typeface="+mn-lt"/>
                  <a:ea typeface="+mn-ea"/>
                  <a:cs typeface="+mn-cs"/>
                </a:defRPr>
              </a:lvl2pPr>
              <a:lvl3pPr marL="985838" indent="-182563" algn="l" defTabSz="914400" rtl="0" eaLnBrk="1" latinLnBrk="0" hangingPunct="1">
                <a:spcBef>
                  <a:spcPts val="0"/>
                </a:spcBef>
                <a:buFont typeface="Wingdings" pitchFamily="2" charset="2"/>
                <a:buChar char="ü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indent="0">
                <a:buNone/>
              </a:pPr>
              <a:r>
                <a:rPr lang="en-US" dirty="0" smtClean="0">
                  <a:solidFill>
                    <a:srgbClr val="339933"/>
                  </a:solidFill>
                  <a:sym typeface="Wingdings"/>
                </a:rPr>
                <a:t> </a:t>
              </a:r>
              <a:r>
                <a:rPr lang="en-US" dirty="0" smtClean="0">
                  <a:solidFill>
                    <a:srgbClr val="339933"/>
                  </a:solidFill>
                </a:rPr>
                <a:t>Test of the assembly</a:t>
              </a:r>
            </a:p>
          </p:txBody>
        </p:sp>
        <p:sp>
          <p:nvSpPr>
            <p:cNvPr id="41" name="Légende sans bordure 2 40"/>
            <p:cNvSpPr/>
            <p:nvPr/>
          </p:nvSpPr>
          <p:spPr>
            <a:xfrm>
              <a:off x="3642228" y="5436864"/>
              <a:ext cx="1865876" cy="576064"/>
            </a:xfrm>
            <a:prstGeom prst="callout2">
              <a:avLst>
                <a:gd name="adj1" fmla="val 50326"/>
                <a:gd name="adj2" fmla="val 265"/>
                <a:gd name="adj3" fmla="val 50326"/>
                <a:gd name="adj4" fmla="val -5746"/>
                <a:gd name="adj5" fmla="val -28546"/>
                <a:gd name="adj6" fmla="val -69785"/>
              </a:avLst>
            </a:prstGeom>
            <a:solidFill>
              <a:schemeClr val="bg1"/>
            </a:solidFill>
            <a:ln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smtClean="0">
                  <a:solidFill>
                    <a:schemeClr val="tx1"/>
                  </a:solidFill>
                </a:rPr>
                <a:t>3D printed mock-up of the RF Coupler double wall </a:t>
              </a:r>
              <a:endParaRPr lang="en-US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4248168" y="3573016"/>
            <a:ext cx="4458988" cy="2804869"/>
            <a:chOff x="4248168" y="3573016"/>
            <a:chExt cx="4458988" cy="2804869"/>
          </a:xfrm>
        </p:grpSpPr>
        <p:grpSp>
          <p:nvGrpSpPr>
            <p:cNvPr id="23" name="Groupe 22"/>
            <p:cNvGrpSpPr>
              <a:grpSpLocks noChangeAspect="1"/>
            </p:cNvGrpSpPr>
            <p:nvPr/>
          </p:nvGrpSpPr>
          <p:grpSpPr>
            <a:xfrm>
              <a:off x="5580112" y="3933056"/>
              <a:ext cx="3127044" cy="1194027"/>
              <a:chOff x="2155371" y="4239491"/>
              <a:chExt cx="5288354" cy="2019300"/>
            </a:xfrm>
          </p:grpSpPr>
          <p:pic>
            <p:nvPicPr>
              <p:cNvPr id="24" name="Image 23" descr="http://www.faucheux-outillage.fr/wp-content/uploads/2012/11/comparateur-digital-KSTOOLS.jpg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5371" y="4376056"/>
                <a:ext cx="1409700" cy="1828800"/>
              </a:xfrm>
              <a:prstGeom prst="rect">
                <a:avLst/>
              </a:prstGeom>
              <a:noFill/>
            </p:spPr>
          </p:pic>
          <p:pic>
            <p:nvPicPr>
              <p:cNvPr id="25" name="Image 24" descr="Outillage test"/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6660" y="4239491"/>
                <a:ext cx="1990725" cy="2019300"/>
              </a:xfrm>
              <a:prstGeom prst="rect">
                <a:avLst/>
              </a:prstGeom>
              <a:noFill/>
            </p:spPr>
          </p:pic>
          <p:pic>
            <p:nvPicPr>
              <p:cNvPr id="26" name="Image 25" descr="http://img.directindustry.fr/images_di/photo-g/groupe-de-vide-a-pompe-roots-14656-2353723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0150" y="4483430"/>
                <a:ext cx="1933575" cy="1704975"/>
              </a:xfrm>
              <a:prstGeom prst="rect">
                <a:avLst/>
              </a:prstGeom>
              <a:noFill/>
            </p:spPr>
          </p:pic>
          <p:cxnSp>
            <p:nvCxnSpPr>
              <p:cNvPr id="27" name="Connecteur droit 26"/>
              <p:cNvCxnSpPr/>
              <p:nvPr/>
            </p:nvCxnSpPr>
            <p:spPr>
              <a:xfrm>
                <a:off x="3218213" y="5848597"/>
                <a:ext cx="0" cy="7719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>
              <a:xfrm flipV="1">
                <a:off x="3224151" y="5890161"/>
                <a:ext cx="1092530" cy="2969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avec flèche 28"/>
              <p:cNvCxnSpPr/>
              <p:nvPr/>
            </p:nvCxnSpPr>
            <p:spPr>
              <a:xfrm flipH="1" flipV="1">
                <a:off x="4292930" y="5272644"/>
                <a:ext cx="11876" cy="61751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avec flèche 29"/>
              <p:cNvCxnSpPr/>
              <p:nvPr/>
            </p:nvCxnSpPr>
            <p:spPr>
              <a:xfrm>
                <a:off x="4298868" y="4310743"/>
                <a:ext cx="11876" cy="38001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/>
              <p:cNvCxnSpPr/>
              <p:nvPr/>
            </p:nvCxnSpPr>
            <p:spPr>
              <a:xfrm flipV="1">
                <a:off x="4304805" y="4286992"/>
                <a:ext cx="1579418" cy="23751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/>
              <p:cNvCxnSpPr/>
              <p:nvPr/>
            </p:nvCxnSpPr>
            <p:spPr>
              <a:xfrm flipH="1" flipV="1">
                <a:off x="5878286" y="4286992"/>
                <a:ext cx="11875" cy="599705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42" name="Espace réservé du texte 2"/>
            <p:cNvSpPr txBox="1">
              <a:spLocks/>
            </p:cNvSpPr>
            <p:nvPr/>
          </p:nvSpPr>
          <p:spPr>
            <a:xfrm>
              <a:off x="4248168" y="3573016"/>
              <a:ext cx="4284272" cy="423092"/>
            </a:xfrm>
            <a:prstGeom prst="rect">
              <a:avLst/>
            </a:prstGeom>
          </p:spPr>
          <p:txBody>
            <a:bodyPr vert="horz" lIns="18000" tIns="45720" rIns="18000" bIns="1800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Tx/>
                <a:buBlip>
                  <a:blip r:embed="rId6"/>
                </a:buBlip>
                <a:defRPr sz="2000" b="1" kern="1200">
                  <a:solidFill>
                    <a:srgbClr val="C3004A"/>
                  </a:solidFill>
                  <a:latin typeface="+mn-lt"/>
                  <a:ea typeface="+mn-ea"/>
                  <a:cs typeface="+mn-cs"/>
                </a:defRPr>
              </a:lvl1pPr>
              <a:lvl2pPr marL="630238" indent="-274638" algn="l" defTabSz="914400" rtl="0" eaLnBrk="1" latinLnBrk="0" hangingPunct="1">
                <a:spcBef>
                  <a:spcPts val="300"/>
                </a:spcBef>
                <a:buFontTx/>
                <a:buBlip>
                  <a:blip r:embed="rId7"/>
                </a:buBlip>
                <a:defRPr sz="2000" kern="1200">
                  <a:solidFill>
                    <a:srgbClr val="7030A0"/>
                  </a:solidFill>
                  <a:latin typeface="+mn-lt"/>
                  <a:ea typeface="+mn-ea"/>
                  <a:cs typeface="+mn-cs"/>
                </a:defRPr>
              </a:lvl2pPr>
              <a:lvl3pPr marL="985838" indent="-182563" algn="l" defTabSz="914400" rtl="0" eaLnBrk="1" latinLnBrk="0" hangingPunct="1">
                <a:spcBef>
                  <a:spcPts val="0"/>
                </a:spcBef>
                <a:buFont typeface="Wingdings" pitchFamily="2" charset="2"/>
                <a:buChar char="ü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indent="0">
                <a:buNone/>
              </a:pPr>
              <a:r>
                <a:rPr lang="en-US" dirty="0" smtClean="0">
                  <a:solidFill>
                    <a:srgbClr val="339933"/>
                  </a:solidFill>
                  <a:sym typeface="Wingdings"/>
                </a:rPr>
                <a:t></a:t>
              </a:r>
              <a:r>
                <a:rPr lang="en-US" dirty="0" smtClean="0">
                  <a:solidFill>
                    <a:srgbClr val="339933"/>
                  </a:solidFill>
                </a:rPr>
                <a:t> Measurement of displacements and forces compensations</a:t>
              </a:r>
            </a:p>
          </p:txBody>
        </p:sp>
        <p:pic>
          <p:nvPicPr>
            <p:cNvPr id="22" name="Picture 4" descr="https://lh3.googleusercontent.com/-BIFH2Jnw1cY/UuE2WVeS2TI/AAAAAAAAGP4/tG-KlkWyHl8/w1256-h942-no/IMG_20140123_163338.jpg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8381" y="5119909"/>
              <a:ext cx="1083755" cy="125797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47460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Beam line components</a:t>
            </a:r>
            <a:endParaRPr lang="en-US"/>
          </a:p>
        </p:txBody>
      </p:sp>
      <p:sp>
        <p:nvSpPr>
          <p:cNvPr id="5" name="AutoShape 2" descr="imap://reynet@ipnmail.in2p3.fr:993/fetch%3EUID%3E.INBOX%3E55771?part=1.2&amp;type=image/jpeg&amp;filename=Version%20jump%20Centre%202.jpg"/>
          <p:cNvSpPr>
            <a:spLocks noChangeAspect="1" noChangeArrowheads="1"/>
          </p:cNvSpPr>
          <p:nvPr/>
        </p:nvSpPr>
        <p:spPr bwMode="auto">
          <a:xfrm>
            <a:off x="277997" y="-7223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1" name="Groupe 10"/>
          <p:cNvGrpSpPr/>
          <p:nvPr/>
        </p:nvGrpSpPr>
        <p:grpSpPr>
          <a:xfrm>
            <a:off x="7987176" y="4221088"/>
            <a:ext cx="1136505" cy="2073682"/>
            <a:chOff x="7987176" y="4221088"/>
            <a:chExt cx="1136505" cy="2073682"/>
          </a:xfrm>
        </p:grpSpPr>
        <p:pic>
          <p:nvPicPr>
            <p:cNvPr id="8" name="Picture 4" descr="D:\ESS\Photo-montage-103\P1000289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987176" y="5264408"/>
              <a:ext cx="1136504" cy="1030362"/>
            </a:xfrm>
            <a:prstGeom prst="rect">
              <a:avLst/>
            </a:prstGeom>
            <a:noFill/>
          </p:spPr>
        </p:pic>
        <p:sp>
          <p:nvSpPr>
            <p:cNvPr id="10" name="ZoneTexte 9"/>
            <p:cNvSpPr txBox="1"/>
            <p:nvPr/>
          </p:nvSpPr>
          <p:spPr>
            <a:xfrm>
              <a:off x="8011361" y="4221088"/>
              <a:ext cx="11123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>
                  <a:solidFill>
                    <a:srgbClr val="33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 </a:t>
              </a:r>
              <a:r>
                <a:rPr lang="en-US" sz="2000" dirty="0" smtClean="0">
                  <a:solidFill>
                    <a:srgbClr val="33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Inter-cavities </a:t>
              </a:r>
              <a:r>
                <a:rPr lang="en-US" sz="2000" dirty="0" err="1" smtClean="0">
                  <a:solidFill>
                    <a:srgbClr val="33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belows</a:t>
              </a:r>
              <a:endParaRPr lang="en-US" sz="200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971600" y="-27384"/>
            <a:ext cx="8172400" cy="720080"/>
          </a:xfrm>
        </p:spPr>
        <p:txBody>
          <a:bodyPr/>
          <a:lstStyle/>
          <a:p>
            <a:r>
              <a:rPr lang="en-US" dirty="0"/>
              <a:t>The Spoke cryomodule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2699792" y="1009016"/>
            <a:ext cx="3132244" cy="5321937"/>
            <a:chOff x="2699792" y="1009016"/>
            <a:chExt cx="3132244" cy="5321937"/>
          </a:xfrm>
        </p:grpSpPr>
        <p:pic>
          <p:nvPicPr>
            <p:cNvPr id="7" name="Picture 3" descr="D:\ESS\Photo-montage-103\P1000295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2848" y="3147016"/>
              <a:ext cx="1395851" cy="3183937"/>
            </a:xfrm>
            <a:prstGeom prst="rect">
              <a:avLst/>
            </a:prstGeom>
            <a:noFill/>
          </p:spPr>
        </p:pic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353" y="1713990"/>
              <a:ext cx="2092841" cy="1475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ZoneTexte 23"/>
            <p:cNvSpPr txBox="1"/>
            <p:nvPr/>
          </p:nvSpPr>
          <p:spPr>
            <a:xfrm>
              <a:off x="2699792" y="1009016"/>
              <a:ext cx="31322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Wingdings" pitchFamily="2" charset="2"/>
                <a:buChar char="ü"/>
              </a:pPr>
              <a:r>
                <a:rPr lang="en-US" sz="2000" dirty="0" smtClean="0">
                  <a:solidFill>
                    <a:srgbClr val="33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Cold warm transitions assembly test</a:t>
              </a: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5436096" y="1009016"/>
            <a:ext cx="2729793" cy="5284592"/>
            <a:chOff x="5436096" y="1009016"/>
            <a:chExt cx="2729793" cy="5284592"/>
          </a:xfrm>
        </p:grpSpPr>
        <p:pic>
          <p:nvPicPr>
            <p:cNvPr id="13" name="Picture 6" descr="D:\ESS\Photo-montage-103\P1000270.JP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6281555" y="3789932"/>
              <a:ext cx="2141320" cy="1188000"/>
            </a:xfrm>
            <a:prstGeom prst="rect">
              <a:avLst/>
            </a:prstGeom>
            <a:noFill/>
          </p:spPr>
        </p:pic>
        <p:pic>
          <p:nvPicPr>
            <p:cNvPr id="14" name="Picture 7" descr="D:\ESS\Photo-montage-103\P1000257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620589" y="4209440"/>
              <a:ext cx="2980336" cy="1188000"/>
            </a:xfrm>
            <a:prstGeom prst="rect">
              <a:avLst/>
            </a:prstGeom>
            <a:noFill/>
          </p:spPr>
        </p:pic>
        <p:pic>
          <p:nvPicPr>
            <p:cNvPr id="22" name="Image 21" descr="df.jp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508104" y="1382844"/>
              <a:ext cx="1194050" cy="1800000"/>
            </a:xfrm>
            <a:prstGeom prst="rect">
              <a:avLst/>
            </a:prstGeom>
          </p:spPr>
        </p:pic>
        <p:pic>
          <p:nvPicPr>
            <p:cNvPr id="23" name="Image 22" descr="df2.jp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732240" y="1382844"/>
              <a:ext cx="1201000" cy="1800000"/>
            </a:xfrm>
            <a:prstGeom prst="rect">
              <a:avLst/>
            </a:prstGeom>
          </p:spPr>
        </p:pic>
        <p:sp>
          <p:nvSpPr>
            <p:cNvPr id="25" name="ZoneTexte 24"/>
            <p:cNvSpPr txBox="1"/>
            <p:nvPr/>
          </p:nvSpPr>
          <p:spPr>
            <a:xfrm>
              <a:off x="5436096" y="1009016"/>
              <a:ext cx="27297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>
                  <a:solidFill>
                    <a:srgbClr val="33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 Gate valves</a:t>
              </a:r>
              <a:endParaRPr lang="en-US" sz="200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35496" y="1009016"/>
            <a:ext cx="2765515" cy="5284592"/>
            <a:chOff x="35496" y="1009016"/>
            <a:chExt cx="2765515" cy="5284592"/>
          </a:xfrm>
        </p:grpSpPr>
        <p:pic>
          <p:nvPicPr>
            <p:cNvPr id="9" name="Picture 5" descr="D:\ESS\Photo-montage-103\P1000285.JPG"/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7216" y="4133608"/>
              <a:ext cx="2514953" cy="2160000"/>
            </a:xfrm>
            <a:prstGeom prst="rect">
              <a:avLst/>
            </a:prstGeom>
            <a:noFill/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29" y="1409126"/>
              <a:ext cx="2255726" cy="1584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ZoneTexte 20"/>
            <p:cNvSpPr txBox="1"/>
            <p:nvPr/>
          </p:nvSpPr>
          <p:spPr>
            <a:xfrm>
              <a:off x="71218" y="1009016"/>
              <a:ext cx="27297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smtClean="0">
                  <a:solidFill>
                    <a:srgbClr val="33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 </a:t>
              </a:r>
              <a:r>
                <a:rPr lang="en-US" sz="2000" smtClean="0">
                  <a:solidFill>
                    <a:srgbClr val="33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Cold warm transitions</a:t>
              </a:r>
            </a:p>
          </p:txBody>
        </p:sp>
        <p:pic>
          <p:nvPicPr>
            <p:cNvPr id="26" name="Picture 1" descr="D:\ANSYS\ESS\CWT\CWT_RAPPORT\CWT2_result_T_3.png"/>
            <p:cNvPicPr>
              <a:picLocks noChangeAspect="1" noChangeArrowheads="1"/>
            </p:cNvPicPr>
            <p:nvPr/>
          </p:nvPicPr>
          <p:blipFill>
            <a:blip r:embed="rId11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8759" y="3213056"/>
              <a:ext cx="1322252" cy="720000"/>
            </a:xfrm>
            <a:prstGeom prst="rect">
              <a:avLst/>
            </a:prstGeom>
            <a:noFill/>
          </p:spPr>
        </p:pic>
        <p:pic>
          <p:nvPicPr>
            <p:cNvPr id="27" name="Picture 2" descr="D:\ANSYS\ESS\CWT\CWT_RAPPORT\CWT2_result_T_1.png"/>
            <p:cNvPicPr>
              <a:picLocks noChangeAspect="1" noChangeArrowheads="1"/>
            </p:cNvPicPr>
            <p:nvPr/>
          </p:nvPicPr>
          <p:blipFill>
            <a:blip r:embed="rId1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3213056"/>
              <a:ext cx="1322252" cy="720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12188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Spoke cryomodule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Cavities support and alignment system</a:t>
            </a:r>
            <a:endParaRPr 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-2395538" y="6588125"/>
            <a:ext cx="16160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628800" y="1964695"/>
            <a:ext cx="30008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677627" y="363187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628800" y="58811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3410304" y="1005893"/>
            <a:ext cx="2911503" cy="2297759"/>
            <a:chOff x="3410304" y="1005893"/>
            <a:chExt cx="2911503" cy="2297759"/>
          </a:xfrm>
        </p:grpSpPr>
        <p:sp>
          <p:nvSpPr>
            <p:cNvPr id="25" name="Espace réservé du texte 2"/>
            <p:cNvSpPr txBox="1">
              <a:spLocks/>
            </p:cNvSpPr>
            <p:nvPr/>
          </p:nvSpPr>
          <p:spPr>
            <a:xfrm>
              <a:off x="3410304" y="1005893"/>
              <a:ext cx="2911503" cy="423092"/>
            </a:xfrm>
            <a:prstGeom prst="rect">
              <a:avLst/>
            </a:prstGeom>
          </p:spPr>
          <p:txBody>
            <a:bodyPr vert="horz" lIns="18000" tIns="45720" rIns="18000" bIns="1800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Tx/>
                <a:buBlip>
                  <a:blip r:embed="rId2"/>
                </a:buBlip>
                <a:defRPr sz="2000" b="1" kern="1200">
                  <a:solidFill>
                    <a:srgbClr val="C3004A"/>
                  </a:solidFill>
                  <a:latin typeface="+mn-lt"/>
                  <a:ea typeface="+mn-ea"/>
                  <a:cs typeface="+mn-cs"/>
                </a:defRPr>
              </a:lvl1pPr>
              <a:lvl2pPr marL="630238" indent="-274638" algn="l" defTabSz="914400" rtl="0" eaLnBrk="1" latinLnBrk="0" hangingPunct="1">
                <a:spcBef>
                  <a:spcPts val="300"/>
                </a:spcBef>
                <a:buFontTx/>
                <a:buBlip>
                  <a:blip r:embed="rId3"/>
                </a:buBlip>
                <a:defRPr sz="2000" kern="1200">
                  <a:solidFill>
                    <a:srgbClr val="7030A0"/>
                  </a:solidFill>
                  <a:latin typeface="+mn-lt"/>
                  <a:ea typeface="+mn-ea"/>
                  <a:cs typeface="+mn-cs"/>
                </a:defRPr>
              </a:lvl2pPr>
              <a:lvl3pPr marL="985838" indent="-182563" algn="l" defTabSz="914400" rtl="0" eaLnBrk="1" latinLnBrk="0" hangingPunct="1">
                <a:spcBef>
                  <a:spcPts val="0"/>
                </a:spcBef>
                <a:buFont typeface="Wingdings" pitchFamily="2" charset="2"/>
                <a:buChar char="ü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lvl="2" indent="-285750">
                <a:buFont typeface="Wingdings"/>
                <a:buChar char="ü"/>
              </a:pPr>
              <a:r>
                <a:rPr lang="en-US" dirty="0" smtClean="0"/>
                <a:t>Supporting system : </a:t>
              </a:r>
            </a:p>
            <a:p>
              <a:pPr marL="0" lvl="2" indent="0">
                <a:buNone/>
              </a:pPr>
              <a:r>
                <a:rPr lang="en-US" dirty="0" smtClean="0"/>
                <a:t>     rods based solution</a:t>
              </a:r>
            </a:p>
            <a:p>
              <a:pPr marL="0" lvl="2" indent="0">
                <a:buNone/>
              </a:pPr>
              <a:endParaRPr lang="en-US" dirty="0"/>
            </a:p>
            <a:p>
              <a:pPr marL="0" lvl="2" indent="0">
                <a:buNone/>
              </a:pPr>
              <a:endParaRPr lang="en-US" dirty="0" smtClean="0"/>
            </a:p>
            <a:p>
              <a:pPr marL="0" lvl="2" indent="0">
                <a:buNone/>
              </a:pPr>
              <a:endParaRPr lang="en-US" dirty="0"/>
            </a:p>
            <a:p>
              <a:pPr marL="0" lvl="2" indent="0">
                <a:buNone/>
              </a:pPr>
              <a:endParaRPr lang="en-US" dirty="0" smtClean="0"/>
            </a:p>
            <a:p>
              <a:pPr marL="0" lvl="2" indent="0">
                <a:buNone/>
              </a:pPr>
              <a:endParaRPr lang="en-US" dirty="0"/>
            </a:p>
            <a:p>
              <a:pPr marL="0" lvl="2" indent="0">
                <a:buNone/>
              </a:pPr>
              <a:endParaRPr lang="en-US" dirty="0" smtClean="0"/>
            </a:p>
            <a:p>
              <a:pPr marL="0" lvl="2" indent="0">
                <a:buNone/>
              </a:pPr>
              <a:r>
                <a:rPr lang="en-US" dirty="0" smtClean="0">
                  <a:sym typeface="Wingdings"/>
                </a:rPr>
                <a:t> </a:t>
              </a:r>
              <a:r>
                <a:rPr lang="en-US" dirty="0" smtClean="0"/>
                <a:t>possibility </a:t>
              </a:r>
              <a:r>
                <a:rPr lang="en-US" dirty="0"/>
                <a:t>of adjusting the alignment under vacuum and cryogenic working </a:t>
              </a:r>
              <a:r>
                <a:rPr lang="en-US" dirty="0" smtClean="0"/>
                <a:t>conditions</a:t>
              </a:r>
              <a:endParaRPr lang="en-US" dirty="0"/>
            </a:p>
          </p:txBody>
        </p:sp>
        <p:grpSp>
          <p:nvGrpSpPr>
            <p:cNvPr id="9" name="Groupe 8"/>
            <p:cNvGrpSpPr>
              <a:grpSpLocks noChangeAspect="1"/>
            </p:cNvGrpSpPr>
            <p:nvPr/>
          </p:nvGrpSpPr>
          <p:grpSpPr>
            <a:xfrm>
              <a:off x="3729519" y="1611632"/>
              <a:ext cx="1910687" cy="1692020"/>
              <a:chOff x="3203848" y="3402707"/>
              <a:chExt cx="3444875" cy="3050629"/>
            </a:xfrm>
          </p:grpSpPr>
          <p:pic>
            <p:nvPicPr>
              <p:cNvPr id="2052" name="Image 2" descr="Description : C:\Users\reynet.IPN\Desktop\Cav5.jpg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3848" y="3402707"/>
                <a:ext cx="1447800" cy="15541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1" name="Image 6" descr="Description : C:\Users\reynet.IPN\Desktop\Cav4.jpg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3848" y="4997599"/>
                <a:ext cx="3444875" cy="14557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D:\jkhjkgh.png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6507" y="3480159"/>
                <a:ext cx="1750171" cy="1396432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31" name="Groupe 30"/>
          <p:cNvGrpSpPr/>
          <p:nvPr/>
        </p:nvGrpSpPr>
        <p:grpSpPr>
          <a:xfrm>
            <a:off x="6300192" y="4230044"/>
            <a:ext cx="2736304" cy="2111249"/>
            <a:chOff x="6300192" y="4230044"/>
            <a:chExt cx="2736304" cy="2111249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4943138"/>
              <a:ext cx="1980948" cy="1398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Espace réservé du texte 2"/>
            <p:cNvSpPr txBox="1">
              <a:spLocks/>
            </p:cNvSpPr>
            <p:nvPr/>
          </p:nvSpPr>
          <p:spPr>
            <a:xfrm>
              <a:off x="6300192" y="4230044"/>
              <a:ext cx="2736304" cy="423092"/>
            </a:xfrm>
            <a:prstGeom prst="rect">
              <a:avLst/>
            </a:prstGeom>
          </p:spPr>
          <p:txBody>
            <a:bodyPr vert="horz" lIns="18000" tIns="45720" rIns="18000" bIns="1800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Tx/>
                <a:buBlip>
                  <a:blip r:embed="rId2"/>
                </a:buBlip>
                <a:defRPr sz="2000" b="1" kern="1200">
                  <a:solidFill>
                    <a:srgbClr val="C3004A"/>
                  </a:solidFill>
                  <a:latin typeface="+mn-lt"/>
                  <a:ea typeface="+mn-ea"/>
                  <a:cs typeface="+mn-cs"/>
                </a:defRPr>
              </a:lvl1pPr>
              <a:lvl2pPr marL="630238" indent="-274638" algn="l" defTabSz="914400" rtl="0" eaLnBrk="1" latinLnBrk="0" hangingPunct="1">
                <a:spcBef>
                  <a:spcPts val="300"/>
                </a:spcBef>
                <a:buFontTx/>
                <a:buBlip>
                  <a:blip r:embed="rId3"/>
                </a:buBlip>
                <a:defRPr sz="2000" kern="1200">
                  <a:solidFill>
                    <a:srgbClr val="7030A0"/>
                  </a:solidFill>
                  <a:latin typeface="+mn-lt"/>
                  <a:ea typeface="+mn-ea"/>
                  <a:cs typeface="+mn-cs"/>
                </a:defRPr>
              </a:lvl2pPr>
              <a:lvl3pPr marL="985838" indent="-182563" algn="l" defTabSz="914400" rtl="0" eaLnBrk="1" latinLnBrk="0" hangingPunct="1">
                <a:spcBef>
                  <a:spcPts val="0"/>
                </a:spcBef>
                <a:buFont typeface="Wingdings" pitchFamily="2" charset="2"/>
                <a:buChar char="ü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lvl="2" indent="-285750">
                <a:lnSpc>
                  <a:spcPct val="80000"/>
                </a:lnSpc>
                <a:buFont typeface="Wingdings"/>
                <a:buChar char="ü"/>
              </a:pPr>
              <a:r>
                <a:rPr lang="en-US" dirty="0" smtClean="0">
                  <a:solidFill>
                    <a:srgbClr val="339933"/>
                  </a:solidFill>
                  <a:sym typeface="Wingdings"/>
                </a:rPr>
                <a:t>Call  for tender of the alignment systems done</a:t>
              </a:r>
            </a:p>
            <a:p>
              <a:pPr marL="285750" lvl="2" indent="-285750">
                <a:lnSpc>
                  <a:spcPct val="80000"/>
                </a:lnSpc>
                <a:buFont typeface="Wingdings"/>
                <a:buChar char="ü"/>
              </a:pPr>
              <a:r>
                <a:rPr lang="en-US" dirty="0" smtClean="0">
                  <a:solidFill>
                    <a:srgbClr val="339933"/>
                  </a:solidFill>
                </a:rPr>
                <a:t>Ordered this week</a:t>
              </a: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107504" y="4014020"/>
            <a:ext cx="3456384" cy="2367308"/>
            <a:chOff x="107504" y="4014020"/>
            <a:chExt cx="3456384" cy="2367308"/>
          </a:xfrm>
        </p:grpSpPr>
        <p:grpSp>
          <p:nvGrpSpPr>
            <p:cNvPr id="16" name="Groupe 15"/>
            <p:cNvGrpSpPr/>
            <p:nvPr/>
          </p:nvGrpSpPr>
          <p:grpSpPr>
            <a:xfrm>
              <a:off x="107504" y="4604958"/>
              <a:ext cx="3209174" cy="1776370"/>
              <a:chOff x="107504" y="4604958"/>
              <a:chExt cx="3209174" cy="1776370"/>
            </a:xfrm>
          </p:grpSpPr>
          <p:pic>
            <p:nvPicPr>
              <p:cNvPr id="28" name="Picture 2" descr="D:\ESS\Photo-montage-103\P1000050.JPG"/>
              <p:cNvPicPr>
                <a:picLocks noChangeAspect="1" noChangeArrowheads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39221" y="4604958"/>
                <a:ext cx="2520611" cy="1776370"/>
              </a:xfrm>
              <a:prstGeom prst="rect">
                <a:avLst/>
              </a:prstGeom>
              <a:noFill/>
            </p:spPr>
          </p:pic>
          <p:pic>
            <p:nvPicPr>
              <p:cNvPr id="27" name="Picture 4" descr="D:\ESS\Photo-montage-103\P1000046.JPG"/>
              <p:cNvPicPr>
                <a:picLocks noChangeAspect="1" noChangeArrowheads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107504" y="5534489"/>
                <a:ext cx="887088" cy="846839"/>
              </a:xfrm>
              <a:prstGeom prst="rect">
                <a:avLst/>
              </a:prstGeom>
              <a:noFill/>
            </p:spPr>
          </p:pic>
          <p:cxnSp>
            <p:nvCxnSpPr>
              <p:cNvPr id="11" name="Connecteur droit 10"/>
              <p:cNvCxnSpPr/>
              <p:nvPr/>
            </p:nvCxnSpPr>
            <p:spPr>
              <a:xfrm>
                <a:off x="467544" y="5090592"/>
                <a:ext cx="1424567" cy="820349"/>
              </a:xfrm>
              <a:prstGeom prst="line">
                <a:avLst/>
              </a:prstGeom>
              <a:ln w="38100">
                <a:solidFill>
                  <a:srgbClr val="339933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/>
              <p:cNvCxnSpPr/>
              <p:nvPr/>
            </p:nvCxnSpPr>
            <p:spPr>
              <a:xfrm>
                <a:off x="1582994" y="4686882"/>
                <a:ext cx="1733684" cy="738425"/>
              </a:xfrm>
              <a:prstGeom prst="line">
                <a:avLst/>
              </a:prstGeom>
              <a:ln w="38100">
                <a:solidFill>
                  <a:srgbClr val="339933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/>
              <p:cNvCxnSpPr/>
              <p:nvPr/>
            </p:nvCxnSpPr>
            <p:spPr>
              <a:xfrm>
                <a:off x="619944" y="5954623"/>
                <a:ext cx="374648" cy="210681"/>
              </a:xfrm>
              <a:prstGeom prst="line">
                <a:avLst/>
              </a:prstGeom>
              <a:ln w="38100">
                <a:solidFill>
                  <a:srgbClr val="339933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Espace réservé du texte 2"/>
            <p:cNvSpPr txBox="1">
              <a:spLocks/>
            </p:cNvSpPr>
            <p:nvPr/>
          </p:nvSpPr>
          <p:spPr>
            <a:xfrm>
              <a:off x="220337" y="4014020"/>
              <a:ext cx="3343551" cy="423092"/>
            </a:xfrm>
            <a:prstGeom prst="rect">
              <a:avLst/>
            </a:prstGeom>
          </p:spPr>
          <p:txBody>
            <a:bodyPr vert="horz" lIns="18000" tIns="45720" rIns="18000" bIns="1800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Tx/>
                <a:buBlip>
                  <a:blip r:embed="rId2"/>
                </a:buBlip>
                <a:defRPr sz="2000" b="1" kern="1200">
                  <a:solidFill>
                    <a:srgbClr val="C3004A"/>
                  </a:solidFill>
                  <a:latin typeface="+mn-lt"/>
                  <a:ea typeface="+mn-ea"/>
                  <a:cs typeface="+mn-cs"/>
                </a:defRPr>
              </a:lvl1pPr>
              <a:lvl2pPr marL="630238" indent="-274638" algn="l" defTabSz="914400" rtl="0" eaLnBrk="1" latinLnBrk="0" hangingPunct="1">
                <a:spcBef>
                  <a:spcPts val="300"/>
                </a:spcBef>
                <a:buFontTx/>
                <a:buBlip>
                  <a:blip r:embed="rId3"/>
                </a:buBlip>
                <a:defRPr sz="2000" kern="1200">
                  <a:solidFill>
                    <a:srgbClr val="7030A0"/>
                  </a:solidFill>
                  <a:latin typeface="+mn-lt"/>
                  <a:ea typeface="+mn-ea"/>
                  <a:cs typeface="+mn-cs"/>
                </a:defRPr>
              </a:lvl2pPr>
              <a:lvl3pPr marL="985838" indent="-182563" algn="l" defTabSz="914400" rtl="0" eaLnBrk="1" latinLnBrk="0" hangingPunct="1">
                <a:spcBef>
                  <a:spcPts val="0"/>
                </a:spcBef>
                <a:buFont typeface="Wingdings" pitchFamily="2" charset="2"/>
                <a:buChar char="ü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indent="0">
                <a:buNone/>
              </a:pPr>
              <a:r>
                <a:rPr lang="en-US" dirty="0" smtClean="0">
                  <a:solidFill>
                    <a:srgbClr val="339933"/>
                  </a:solidFill>
                  <a:sym typeface="Wingdings"/>
                </a:rPr>
                <a:t> Optical monitoring system for alignment diag. </a:t>
              </a:r>
              <a:r>
                <a:rPr lang="en-US" dirty="0">
                  <a:solidFill>
                    <a:srgbClr val="339933"/>
                  </a:solidFill>
                  <a:sym typeface="Wingdings"/>
                </a:rPr>
                <a:t>i</a:t>
              </a:r>
              <a:r>
                <a:rPr lang="en-US" dirty="0" smtClean="0">
                  <a:solidFill>
                    <a:srgbClr val="339933"/>
                  </a:solidFill>
                  <a:sym typeface="Wingdings"/>
                </a:rPr>
                <a:t>nside the cold CM</a:t>
              </a:r>
              <a:endParaRPr lang="en-US" dirty="0" smtClean="0">
                <a:solidFill>
                  <a:srgbClr val="339933"/>
                </a:solidFill>
              </a:endParaRPr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3131840" y="4315956"/>
            <a:ext cx="3373573" cy="1705332"/>
            <a:chOff x="3131840" y="4315956"/>
            <a:chExt cx="3373573" cy="1705332"/>
          </a:xfrm>
        </p:grpSpPr>
        <p:sp>
          <p:nvSpPr>
            <p:cNvPr id="36" name="Espace réservé du texte 2"/>
            <p:cNvSpPr txBox="1">
              <a:spLocks/>
            </p:cNvSpPr>
            <p:nvPr/>
          </p:nvSpPr>
          <p:spPr>
            <a:xfrm>
              <a:off x="3454303" y="4315956"/>
              <a:ext cx="2618817" cy="423092"/>
            </a:xfrm>
            <a:prstGeom prst="rect">
              <a:avLst/>
            </a:prstGeom>
          </p:spPr>
          <p:txBody>
            <a:bodyPr vert="horz" lIns="18000" tIns="45720" rIns="18000" bIns="1800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Tx/>
                <a:buBlip>
                  <a:blip r:embed="rId2"/>
                </a:buBlip>
                <a:defRPr sz="2000" b="1" kern="1200">
                  <a:solidFill>
                    <a:srgbClr val="C3004A"/>
                  </a:solidFill>
                  <a:latin typeface="+mn-lt"/>
                  <a:ea typeface="+mn-ea"/>
                  <a:cs typeface="+mn-cs"/>
                </a:defRPr>
              </a:lvl1pPr>
              <a:lvl2pPr marL="630238" indent="-274638" algn="l" defTabSz="914400" rtl="0" eaLnBrk="1" latinLnBrk="0" hangingPunct="1">
                <a:spcBef>
                  <a:spcPts val="300"/>
                </a:spcBef>
                <a:buFontTx/>
                <a:buBlip>
                  <a:blip r:embed="rId3"/>
                </a:buBlip>
                <a:defRPr sz="2000" kern="1200">
                  <a:solidFill>
                    <a:srgbClr val="7030A0"/>
                  </a:solidFill>
                  <a:latin typeface="+mn-lt"/>
                  <a:ea typeface="+mn-ea"/>
                  <a:cs typeface="+mn-cs"/>
                </a:defRPr>
              </a:lvl2pPr>
              <a:lvl3pPr marL="985838" indent="-182563" algn="l" defTabSz="914400" rtl="0" eaLnBrk="1" latinLnBrk="0" hangingPunct="1">
                <a:spcBef>
                  <a:spcPts val="0"/>
                </a:spcBef>
                <a:buFont typeface="Wingdings" pitchFamily="2" charset="2"/>
                <a:buChar char="ü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indent="0">
                <a:lnSpc>
                  <a:spcPct val="80000"/>
                </a:lnSpc>
                <a:buNone/>
              </a:pPr>
              <a:r>
                <a:rPr lang="en-US" dirty="0" smtClean="0"/>
                <a:t>Rod made of two parts for </a:t>
              </a:r>
              <a:r>
                <a:rPr lang="en-US" dirty="0" err="1" smtClean="0"/>
                <a:t>cryostating</a:t>
              </a:r>
              <a:endParaRPr lang="en-US" dirty="0" smtClean="0"/>
            </a:p>
          </p:txBody>
        </p:sp>
        <p:grpSp>
          <p:nvGrpSpPr>
            <p:cNvPr id="10" name="Groupe 9"/>
            <p:cNvGrpSpPr/>
            <p:nvPr/>
          </p:nvGrpSpPr>
          <p:grpSpPr>
            <a:xfrm>
              <a:off x="3131840" y="4999007"/>
              <a:ext cx="3373573" cy="1022281"/>
              <a:chOff x="3070635" y="1305811"/>
              <a:chExt cx="3373573" cy="1022281"/>
            </a:xfrm>
          </p:grpSpPr>
          <p:pic>
            <p:nvPicPr>
              <p:cNvPr id="38" name="Picture 11"/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912895">
                <a:off x="3070635" y="1656586"/>
                <a:ext cx="2620115" cy="2300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3" name="ZoneTexte 42"/>
              <p:cNvSpPr txBox="1"/>
              <p:nvPr/>
            </p:nvSpPr>
            <p:spPr>
              <a:xfrm rot="19997978">
                <a:off x="3290767" y="1777873"/>
                <a:ext cx="882571" cy="28257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>
                <a:spAutoFit/>
              </a:bodyPr>
              <a:lstStyle/>
              <a:p>
                <a:pPr algn="ctr"/>
                <a:r>
                  <a:rPr lang="fr-FR" sz="1600" dirty="0" err="1" smtClean="0"/>
                  <a:t>Inner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rod</a:t>
                </a:r>
                <a:endParaRPr lang="fr-FR" sz="1600" dirty="0"/>
              </a:p>
            </p:txBody>
          </p:sp>
          <p:sp>
            <p:nvSpPr>
              <p:cNvPr id="44" name="ZoneTexte 43"/>
              <p:cNvSpPr txBox="1"/>
              <p:nvPr/>
            </p:nvSpPr>
            <p:spPr>
              <a:xfrm rot="19997978">
                <a:off x="4201672" y="1305811"/>
                <a:ext cx="882571" cy="28257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>
                <a:spAutoFit/>
              </a:bodyPr>
              <a:lstStyle/>
              <a:p>
                <a:pPr algn="ctr"/>
                <a:r>
                  <a:rPr lang="fr-FR" sz="1600" dirty="0" err="1" smtClean="0"/>
                  <a:t>Outer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rod</a:t>
                </a:r>
                <a:endParaRPr lang="fr-FR" sz="1600" dirty="0"/>
              </a:p>
            </p:txBody>
          </p:sp>
          <p:sp>
            <p:nvSpPr>
              <p:cNvPr id="45" name="Légende sans bordure 2 44"/>
              <p:cNvSpPr/>
              <p:nvPr/>
            </p:nvSpPr>
            <p:spPr>
              <a:xfrm>
                <a:off x="4427984" y="2106119"/>
                <a:ext cx="1848155" cy="221973"/>
              </a:xfrm>
              <a:prstGeom prst="callout2">
                <a:avLst>
                  <a:gd name="adj1" fmla="val 48733"/>
                  <a:gd name="adj2" fmla="val -416"/>
                  <a:gd name="adj3" fmla="val 44441"/>
                  <a:gd name="adj4" fmla="val -7490"/>
                  <a:gd name="adj5" fmla="val -92324"/>
                  <a:gd name="adj6" fmla="val -10965"/>
                </a:avLst>
              </a:prstGeom>
              <a:noFill/>
              <a:ln w="12700" cmpd="sng">
                <a:solidFill>
                  <a:schemeClr val="tx1"/>
                </a:solidFill>
                <a:tailEnd type="arrow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18000" rIns="18000" bIns="18000" rtlCol="0" anchor="ctr"/>
              <a:lstStyle/>
              <a:p>
                <a:r>
                  <a:rPr lang="fr-FR" sz="1400" dirty="0" err="1" smtClean="0">
                    <a:solidFill>
                      <a:schemeClr val="tx1"/>
                    </a:solidFill>
                  </a:rPr>
                  <a:t>Elastic</a:t>
                </a:r>
                <a:r>
                  <a:rPr lang="fr-FR" sz="1400" dirty="0" smtClean="0">
                    <a:solidFill>
                      <a:schemeClr val="tx1"/>
                    </a:solidFill>
                  </a:rPr>
                  <a:t> interface </a:t>
                </a:r>
                <a:r>
                  <a:rPr lang="fr-FR" sz="1400" dirty="0" err="1" smtClean="0">
                    <a:solidFill>
                      <a:schemeClr val="tx1"/>
                    </a:solidFill>
                  </a:rPr>
                  <a:t>with</a:t>
                </a:r>
                <a:r>
                  <a:rPr lang="fr-FR" sz="1400" dirty="0" smtClean="0">
                    <a:solidFill>
                      <a:schemeClr val="tx1"/>
                    </a:solidFill>
                  </a:rPr>
                  <a:t> the thermal </a:t>
                </a:r>
                <a:r>
                  <a:rPr lang="fr-FR" sz="1400" dirty="0" err="1" smtClean="0">
                    <a:solidFill>
                      <a:schemeClr val="tx1"/>
                    </a:solidFill>
                  </a:rPr>
                  <a:t>shield</a:t>
                </a:r>
                <a:endParaRPr lang="fr-FR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Légende sans bordure 2 46"/>
              <p:cNvSpPr/>
              <p:nvPr/>
            </p:nvSpPr>
            <p:spPr>
              <a:xfrm>
                <a:off x="4697650" y="1615186"/>
                <a:ext cx="1746558" cy="280152"/>
              </a:xfrm>
              <a:prstGeom prst="callout2">
                <a:avLst>
                  <a:gd name="adj1" fmla="val 1134"/>
                  <a:gd name="adj2" fmla="val 50848"/>
                  <a:gd name="adj3" fmla="val -49866"/>
                  <a:gd name="adj4" fmla="val 51374"/>
                  <a:gd name="adj5" fmla="val -77106"/>
                  <a:gd name="adj6" fmla="val 29021"/>
                </a:avLst>
              </a:prstGeom>
              <a:noFill/>
              <a:ln w="12700" cmpd="sng">
                <a:solidFill>
                  <a:schemeClr val="tx1"/>
                </a:solidFill>
                <a:tailEnd type="arrow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18000" rIns="18000" bIns="18000" rtlCol="0" anchor="ctr"/>
              <a:lstStyle/>
              <a:p>
                <a:r>
                  <a:rPr lang="fr-FR" sz="1400" dirty="0" err="1">
                    <a:solidFill>
                      <a:schemeClr val="tx1"/>
                    </a:solidFill>
                  </a:rPr>
                  <a:t>Adjustable</a:t>
                </a:r>
                <a:r>
                  <a:rPr lang="fr-FR" sz="1400" dirty="0">
                    <a:solidFill>
                      <a:schemeClr val="tx1"/>
                    </a:solidFill>
                  </a:rPr>
                  <a:t> interface </a:t>
                </a:r>
                <a:r>
                  <a:rPr lang="fr-FR" sz="1400" dirty="0" err="1">
                    <a:solidFill>
                      <a:schemeClr val="tx1"/>
                    </a:solidFill>
                  </a:rPr>
                  <a:t>with</a:t>
                </a:r>
                <a:r>
                  <a:rPr lang="fr-FR" sz="1400" dirty="0">
                    <a:solidFill>
                      <a:schemeClr val="tx1"/>
                    </a:solidFill>
                  </a:rPr>
                  <a:t> the vacuum </a:t>
                </a:r>
                <a:r>
                  <a:rPr lang="fr-FR" sz="1400" dirty="0" err="1">
                    <a:solidFill>
                      <a:schemeClr val="tx1"/>
                    </a:solidFill>
                  </a:rPr>
                  <a:t>vessel</a:t>
                </a:r>
                <a:endParaRPr lang="fr-FR" sz="14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4" name="Groupe 13"/>
          <p:cNvGrpSpPr/>
          <p:nvPr/>
        </p:nvGrpSpPr>
        <p:grpSpPr>
          <a:xfrm>
            <a:off x="6073120" y="764704"/>
            <a:ext cx="2911503" cy="3456384"/>
            <a:chOff x="6073120" y="764704"/>
            <a:chExt cx="2911503" cy="345638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1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1963" y="1239706"/>
              <a:ext cx="2530517" cy="990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4" descr="D:\ANSYS\ESS\TIRANT\IMAGES\resultat_sig_ti_iso_nolin_2.png"/>
            <p:cNvPicPr>
              <a:picLocks noChangeAspect="1" noChangeArrowheads="1"/>
            </p:cNvPicPr>
            <p:nvPr/>
          </p:nvPicPr>
          <p:blipFill>
            <a:blip r:embed="rId1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40323"/>
            <a:stretch>
              <a:fillRect/>
            </a:stretch>
          </p:blipFill>
          <p:spPr bwMode="auto">
            <a:xfrm>
              <a:off x="6395512" y="2204864"/>
              <a:ext cx="2496968" cy="759760"/>
            </a:xfrm>
            <a:prstGeom prst="rect">
              <a:avLst/>
            </a:prstGeom>
            <a:noFill/>
          </p:spPr>
        </p:pic>
        <p:sp>
          <p:nvSpPr>
            <p:cNvPr id="48" name="Espace réservé du texte 2"/>
            <p:cNvSpPr txBox="1">
              <a:spLocks/>
            </p:cNvSpPr>
            <p:nvPr/>
          </p:nvSpPr>
          <p:spPr>
            <a:xfrm>
              <a:off x="6073120" y="764704"/>
              <a:ext cx="2911503" cy="423092"/>
            </a:xfrm>
            <a:prstGeom prst="rect">
              <a:avLst/>
            </a:prstGeom>
          </p:spPr>
          <p:txBody>
            <a:bodyPr vert="horz" lIns="18000" tIns="45720" rIns="18000" bIns="1800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Tx/>
                <a:buBlip>
                  <a:blip r:embed="rId2"/>
                </a:buBlip>
                <a:defRPr sz="2000" b="1" kern="1200">
                  <a:solidFill>
                    <a:srgbClr val="C3004A"/>
                  </a:solidFill>
                  <a:latin typeface="+mn-lt"/>
                  <a:ea typeface="+mn-ea"/>
                  <a:cs typeface="+mn-cs"/>
                </a:defRPr>
              </a:lvl1pPr>
              <a:lvl2pPr marL="630238" indent="-274638" algn="l" defTabSz="914400" rtl="0" eaLnBrk="1" latinLnBrk="0" hangingPunct="1">
                <a:spcBef>
                  <a:spcPts val="300"/>
                </a:spcBef>
                <a:buFontTx/>
                <a:buBlip>
                  <a:blip r:embed="rId3"/>
                </a:buBlip>
                <a:defRPr sz="2000" kern="1200">
                  <a:solidFill>
                    <a:srgbClr val="7030A0"/>
                  </a:solidFill>
                  <a:latin typeface="+mn-lt"/>
                  <a:ea typeface="+mn-ea"/>
                  <a:cs typeface="+mn-cs"/>
                </a:defRPr>
              </a:lvl2pPr>
              <a:lvl3pPr marL="985838" indent="-182563" algn="l" defTabSz="914400" rtl="0" eaLnBrk="1" latinLnBrk="0" hangingPunct="1">
                <a:spcBef>
                  <a:spcPts val="0"/>
                </a:spcBef>
                <a:buFont typeface="Wingdings" pitchFamily="2" charset="2"/>
                <a:buChar char="ü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lvl="2" indent="-285750">
                <a:lnSpc>
                  <a:spcPct val="80000"/>
                </a:lnSpc>
                <a:buFont typeface="Wingdings"/>
                <a:buChar char="ü"/>
              </a:pPr>
              <a:r>
                <a:rPr lang="en-US" dirty="0" smtClean="0">
                  <a:solidFill>
                    <a:srgbClr val="339933"/>
                  </a:solidFill>
                </a:rPr>
                <a:t>Thermal and thermo-mechanical analysis</a:t>
              </a:r>
              <a:endParaRPr lang="en-US" dirty="0">
                <a:solidFill>
                  <a:srgbClr val="339933"/>
                </a:solidFill>
              </a:endParaRPr>
            </a:p>
          </p:txBody>
        </p:sp>
        <p:pic>
          <p:nvPicPr>
            <p:cNvPr id="49" name="Picture 7" descr="F:\TIRANT\IMAGES\resultat_sig_ti_ortho_2.png"/>
            <p:cNvPicPr>
              <a:picLocks noChangeAspect="1" noChangeArrowheads="1"/>
            </p:cNvPicPr>
            <p:nvPr/>
          </p:nvPicPr>
          <p:blipFill rotWithShape="1">
            <a:blip r:embed="rId1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868640" y="2945638"/>
              <a:ext cx="1320462" cy="1275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e 11"/>
          <p:cNvGrpSpPr/>
          <p:nvPr/>
        </p:nvGrpSpPr>
        <p:grpSpPr>
          <a:xfrm>
            <a:off x="220336" y="1005893"/>
            <a:ext cx="3343551" cy="2822259"/>
            <a:chOff x="220336" y="1005893"/>
            <a:chExt cx="3343551" cy="2822259"/>
          </a:xfrm>
        </p:grpSpPr>
        <p:grpSp>
          <p:nvGrpSpPr>
            <p:cNvPr id="19" name="Groupe 18"/>
            <p:cNvGrpSpPr/>
            <p:nvPr/>
          </p:nvGrpSpPr>
          <p:grpSpPr>
            <a:xfrm>
              <a:off x="598777" y="1700808"/>
              <a:ext cx="2268782" cy="2127344"/>
              <a:chOff x="466725" y="1610846"/>
              <a:chExt cx="4676775" cy="4742329"/>
            </a:xfrm>
          </p:grpSpPr>
          <p:pic>
            <p:nvPicPr>
              <p:cNvPr id="20" name="Picture 2" descr="D:\ESS\Photo-montage-103\P1000034.JPG"/>
              <p:cNvPicPr>
                <a:picLocks noChangeAspect="1" noChangeArrowheads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7324" y="1610846"/>
                <a:ext cx="2689411" cy="4742329"/>
              </a:xfrm>
              <a:prstGeom prst="rect">
                <a:avLst/>
              </a:prstGeom>
              <a:noFill/>
            </p:spPr>
          </p:pic>
          <p:pic>
            <p:nvPicPr>
              <p:cNvPr id="21" name="Picture 3" descr="D:\ESS\Photo-montage-103\P1000032.JPG"/>
              <p:cNvPicPr>
                <a:picLocks noChangeAspect="1" noChangeArrowheads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2850" y="2492373"/>
                <a:ext cx="1390650" cy="2752091"/>
              </a:xfrm>
              <a:prstGeom prst="rect">
                <a:avLst/>
              </a:prstGeom>
              <a:noFill/>
            </p:spPr>
          </p:pic>
          <p:pic>
            <p:nvPicPr>
              <p:cNvPr id="22" name="Picture 4" descr="D:\ESS\Photo-montage-103\P1000033.JPG"/>
              <p:cNvPicPr>
                <a:picLocks noChangeAspect="1" noChangeArrowheads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725" y="2170747"/>
                <a:ext cx="764205" cy="2698433"/>
              </a:xfrm>
              <a:prstGeom prst="rect">
                <a:avLst/>
              </a:prstGeom>
              <a:noFill/>
            </p:spPr>
          </p:pic>
          <p:cxnSp>
            <p:nvCxnSpPr>
              <p:cNvPr id="23" name="Connecteur droit 22"/>
              <p:cNvCxnSpPr/>
              <p:nvPr/>
            </p:nvCxnSpPr>
            <p:spPr>
              <a:xfrm>
                <a:off x="1019175" y="2419350"/>
                <a:ext cx="2952750" cy="542925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Espace réservé du texte 2"/>
            <p:cNvSpPr txBox="1">
              <a:spLocks/>
            </p:cNvSpPr>
            <p:nvPr/>
          </p:nvSpPr>
          <p:spPr>
            <a:xfrm>
              <a:off x="220336" y="1005893"/>
              <a:ext cx="3343551" cy="423092"/>
            </a:xfrm>
            <a:prstGeom prst="rect">
              <a:avLst/>
            </a:prstGeom>
          </p:spPr>
          <p:txBody>
            <a:bodyPr vert="horz" lIns="18000" tIns="45720" rIns="18000" bIns="1800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Tx/>
                <a:buBlip>
                  <a:blip r:embed="rId2"/>
                </a:buBlip>
                <a:defRPr sz="2000" b="1" kern="1200">
                  <a:solidFill>
                    <a:srgbClr val="C3004A"/>
                  </a:solidFill>
                  <a:latin typeface="+mn-lt"/>
                  <a:ea typeface="+mn-ea"/>
                  <a:cs typeface="+mn-cs"/>
                </a:defRPr>
              </a:lvl1pPr>
              <a:lvl2pPr marL="630238" indent="-274638" algn="l" defTabSz="914400" rtl="0" eaLnBrk="1" latinLnBrk="0" hangingPunct="1">
                <a:spcBef>
                  <a:spcPts val="300"/>
                </a:spcBef>
                <a:buFontTx/>
                <a:buBlip>
                  <a:blip r:embed="rId3"/>
                </a:buBlip>
                <a:defRPr sz="2000" kern="1200">
                  <a:solidFill>
                    <a:srgbClr val="7030A0"/>
                  </a:solidFill>
                  <a:latin typeface="+mn-lt"/>
                  <a:ea typeface="+mn-ea"/>
                  <a:cs typeface="+mn-cs"/>
                </a:defRPr>
              </a:lvl2pPr>
              <a:lvl3pPr marL="985838" indent="-182563" algn="l" defTabSz="914400" rtl="0" eaLnBrk="1" latinLnBrk="0" hangingPunct="1">
                <a:spcBef>
                  <a:spcPts val="0"/>
                </a:spcBef>
                <a:buFont typeface="Wingdings" pitchFamily="2" charset="2"/>
                <a:buChar char="ü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indent="0">
                <a:buNone/>
              </a:pPr>
              <a:r>
                <a:rPr lang="en-US" dirty="0" smtClean="0">
                  <a:solidFill>
                    <a:srgbClr val="339933"/>
                  </a:solidFill>
                  <a:sym typeface="Wingdings"/>
                </a:rPr>
                <a:t> </a:t>
              </a:r>
              <a:r>
                <a:rPr lang="en-US" dirty="0" smtClean="0">
                  <a:solidFill>
                    <a:srgbClr val="339933"/>
                  </a:solidFill>
                </a:rPr>
                <a:t>Measurement of the </a:t>
              </a:r>
              <a:r>
                <a:rPr lang="en-US" dirty="0" err="1" smtClean="0">
                  <a:solidFill>
                    <a:srgbClr val="339933"/>
                  </a:solidFill>
                </a:rPr>
                <a:t>coaxiality</a:t>
              </a:r>
              <a:r>
                <a:rPr lang="en-US" dirty="0" smtClean="0">
                  <a:solidFill>
                    <a:srgbClr val="339933"/>
                  </a:solidFill>
                </a:rPr>
                <a:t> of the cavities beam axis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844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Spoke cryomodule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Cryomodule thermal shield</a:t>
            </a:r>
            <a:endParaRPr 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-2395538" y="6588125"/>
            <a:ext cx="16160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1964695"/>
            <a:ext cx="30008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36935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58811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4578" y="3212976"/>
            <a:ext cx="4348887" cy="30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D:\cn.pn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4762289" cy="2880000"/>
          </a:xfrm>
          <a:prstGeom prst="rect">
            <a:avLst/>
          </a:prstGeom>
          <a:noFill/>
        </p:spPr>
      </p:pic>
      <p:sp>
        <p:nvSpPr>
          <p:cNvPr id="12" name="Espace réservé du texte 2"/>
          <p:cNvSpPr txBox="1">
            <a:spLocks/>
          </p:cNvSpPr>
          <p:nvPr/>
        </p:nvSpPr>
        <p:spPr>
          <a:xfrm>
            <a:off x="5220072" y="1781772"/>
            <a:ext cx="3312368" cy="423092"/>
          </a:xfrm>
          <a:prstGeom prst="rect">
            <a:avLst/>
          </a:prstGeom>
        </p:spPr>
        <p:txBody>
          <a:bodyPr vert="horz" lIns="18000" tIns="45720" rIns="18000" bIns="18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b="1" kern="1200">
                <a:solidFill>
                  <a:srgbClr val="C3004A"/>
                </a:solidFill>
                <a:latin typeface="+mn-lt"/>
                <a:ea typeface="+mn-ea"/>
                <a:cs typeface="+mn-cs"/>
              </a:defRPr>
            </a:lvl1pPr>
            <a:lvl2pPr marL="630238" indent="-274638" algn="l" defTabSz="914400" rtl="0" eaLnBrk="1" latinLnBrk="0" hangingPunct="1">
              <a:spcBef>
                <a:spcPts val="300"/>
              </a:spcBef>
              <a:buFontTx/>
              <a:buBlip>
                <a:blip r:embed="rId5"/>
              </a:buBlip>
              <a:defRPr sz="2000" kern="120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2pPr>
            <a:lvl3pPr marL="985838" indent="-182563" algn="l" defTabSz="914400" rtl="0" eaLnBrk="1" latinLnBrk="0" hangingPunct="1">
              <a:spcBef>
                <a:spcPts val="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2" indent="-285750">
              <a:buFont typeface="Wingdings"/>
              <a:buChar char="ü"/>
            </a:pPr>
            <a:r>
              <a:rPr lang="en-US" dirty="0" smtClean="0">
                <a:solidFill>
                  <a:srgbClr val="339933"/>
                </a:solidFill>
                <a:sym typeface="Wingdings"/>
              </a:rPr>
              <a:t>Call  for tender done</a:t>
            </a:r>
          </a:p>
          <a:p>
            <a:pPr marL="285750" lvl="2" indent="-285750">
              <a:buFont typeface="Wingdings"/>
              <a:buChar char="ü"/>
            </a:pPr>
            <a:r>
              <a:rPr lang="en-US" dirty="0" smtClean="0">
                <a:solidFill>
                  <a:srgbClr val="339933"/>
                </a:solidFill>
              </a:rPr>
              <a:t>Ordered this week</a:t>
            </a:r>
          </a:p>
        </p:txBody>
      </p:sp>
      <p:sp>
        <p:nvSpPr>
          <p:cNvPr id="13" name="Espace réservé du texte 2"/>
          <p:cNvSpPr txBox="1">
            <a:spLocks/>
          </p:cNvSpPr>
          <p:nvPr/>
        </p:nvSpPr>
        <p:spPr>
          <a:xfrm>
            <a:off x="395536" y="3972771"/>
            <a:ext cx="2398167" cy="423092"/>
          </a:xfrm>
          <a:prstGeom prst="rect">
            <a:avLst/>
          </a:prstGeom>
        </p:spPr>
        <p:txBody>
          <a:bodyPr vert="horz" lIns="18000" tIns="45720" rIns="18000" bIns="18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b="1" kern="1200">
                <a:solidFill>
                  <a:srgbClr val="C3004A"/>
                </a:solidFill>
                <a:latin typeface="+mn-lt"/>
                <a:ea typeface="+mn-ea"/>
                <a:cs typeface="+mn-cs"/>
              </a:defRPr>
            </a:lvl1pPr>
            <a:lvl2pPr marL="630238" indent="-274638" algn="l" defTabSz="914400" rtl="0" eaLnBrk="1" latinLnBrk="0" hangingPunct="1">
              <a:spcBef>
                <a:spcPts val="300"/>
              </a:spcBef>
              <a:buFontTx/>
              <a:buBlip>
                <a:blip r:embed="rId5"/>
              </a:buBlip>
              <a:defRPr sz="2000" kern="120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2pPr>
            <a:lvl3pPr marL="985838" indent="-182563" algn="l" defTabSz="914400" rtl="0" eaLnBrk="1" latinLnBrk="0" hangingPunct="1">
              <a:spcBef>
                <a:spcPts val="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2" indent="-285750">
              <a:buFont typeface="Wingdings"/>
              <a:buChar char="ü"/>
            </a:pPr>
            <a:r>
              <a:rPr lang="en-US" dirty="0" smtClean="0">
                <a:sym typeface="Wingdings"/>
              </a:rPr>
              <a:t>Material: Al6060</a:t>
            </a:r>
          </a:p>
          <a:p>
            <a:pPr marL="285750" lvl="2" indent="-285750">
              <a:buFont typeface="Wingdings"/>
              <a:buChar char="ü"/>
            </a:pPr>
            <a:r>
              <a:rPr lang="en-US" dirty="0" smtClean="0">
                <a:sym typeface="Wingdings"/>
              </a:rPr>
              <a:t>Thickness: 2 mm</a:t>
            </a:r>
          </a:p>
        </p:txBody>
      </p:sp>
    </p:spTree>
    <p:extLst>
      <p:ext uri="{BB962C8B-B14F-4D97-AF65-F5344CB8AC3E}">
        <p14:creationId xmlns:p14="http://schemas.microsoft.com/office/powerpoint/2010/main" val="49076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4556</TotalTime>
  <Words>974</Words>
  <Application>Microsoft Office PowerPoint</Application>
  <PresentationFormat>On-screen Show (4:3)</PresentationFormat>
  <Paragraphs>239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Thème Office</vt:lpstr>
      <vt:lpstr>Spoke cryomodule  and valve box designs</vt:lpstr>
      <vt:lpstr>WP4 &amp; CNRS contribution</vt:lpstr>
      <vt:lpstr>Spoke section: contents</vt:lpstr>
      <vt:lpstr>The Spoke cryomodule</vt:lpstr>
      <vt:lpstr>The Spoke cryomodule</vt:lpstr>
      <vt:lpstr>The Spoke cryomodule</vt:lpstr>
      <vt:lpstr>The Spoke cryomodule</vt:lpstr>
      <vt:lpstr>The Spoke cryomodule</vt:lpstr>
      <vt:lpstr>The Spoke cryomodule</vt:lpstr>
      <vt:lpstr>The Spoke cryomodule</vt:lpstr>
      <vt:lpstr>The Spoke cryomodule</vt:lpstr>
      <vt:lpstr>Tooling</vt:lpstr>
      <vt:lpstr>Assembly tooling</vt:lpstr>
      <vt:lpstr>Testing-qualifying tools</vt:lpstr>
      <vt:lpstr>Testing-qualifying tools</vt:lpstr>
      <vt:lpstr>Testing-qualifying tools</vt:lpstr>
      <vt:lpstr>Spoke Cryogenic Distribution System</vt:lpstr>
      <vt:lpstr>Spoke valve box</vt:lpstr>
      <vt:lpstr>Spoke valve box</vt:lpstr>
      <vt:lpstr>Spoke valve box</vt:lpstr>
      <vt:lpstr>Spoke valve box</vt:lpstr>
      <vt:lpstr>Prototype valve box</vt:lpstr>
      <vt:lpstr>Conclusion</vt:lpstr>
      <vt:lpstr>Thank you for your attention  This work was achieved by the WP4 IPNO team: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Patxi Duthil</dc:creator>
  <cp:lastModifiedBy>Caroline Prabert</cp:lastModifiedBy>
  <cp:revision>553</cp:revision>
  <dcterms:created xsi:type="dcterms:W3CDTF">2014-11-24T23:00:23Z</dcterms:created>
  <dcterms:modified xsi:type="dcterms:W3CDTF">2015-03-19T11:14:12Z</dcterms:modified>
</cp:coreProperties>
</file>