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2" r:id="rId2"/>
    <p:sldMasterId id="2147483660" r:id="rId3"/>
  </p:sldMasterIdLst>
  <p:notesMasterIdLst>
    <p:notesMasterId r:id="rId24"/>
  </p:notesMasterIdLst>
  <p:handoutMasterIdLst>
    <p:handoutMasterId r:id="rId25"/>
  </p:handoutMasterIdLst>
  <p:sldIdLst>
    <p:sldId id="456" r:id="rId4"/>
    <p:sldId id="486" r:id="rId5"/>
    <p:sldId id="515" r:id="rId6"/>
    <p:sldId id="489" r:id="rId7"/>
    <p:sldId id="495" r:id="rId8"/>
    <p:sldId id="497" r:id="rId9"/>
    <p:sldId id="496" r:id="rId10"/>
    <p:sldId id="499" r:id="rId11"/>
    <p:sldId id="507" r:id="rId12"/>
    <p:sldId id="508" r:id="rId13"/>
    <p:sldId id="500" r:id="rId14"/>
    <p:sldId id="501" r:id="rId15"/>
    <p:sldId id="502" r:id="rId16"/>
    <p:sldId id="504" r:id="rId17"/>
    <p:sldId id="503" r:id="rId18"/>
    <p:sldId id="510" r:id="rId19"/>
    <p:sldId id="505" r:id="rId20"/>
    <p:sldId id="512" r:id="rId21"/>
    <p:sldId id="514" r:id="rId22"/>
    <p:sldId id="51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2D69C"/>
    <a:srgbClr val="9CFF93"/>
    <a:srgbClr val="00FF00"/>
    <a:srgbClr val="800000"/>
    <a:srgbClr val="000000"/>
    <a:srgbClr val="408000"/>
    <a:srgbClr val="008040"/>
    <a:srgbClr val="800040"/>
    <a:srgbClr val="40008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681" autoAdjust="0"/>
  </p:normalViewPr>
  <p:slideViewPr>
    <p:cSldViewPr snapToGrid="0" snapToObjects="1">
      <p:cViewPr>
        <p:scale>
          <a:sx n="150" d="100"/>
          <a:sy n="150" d="100"/>
        </p:scale>
        <p:origin x="-58" y="-58"/>
      </p:cViewPr>
      <p:guideLst>
        <p:guide orient="horz" pos="2123"/>
        <p:guide pos="289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9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DC533-6BD6-8D44-B14C-77414810D3D1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5ED67-54E8-E446-B480-521EADF0C7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01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9BCA9-1CE0-DA44-BE7F-3DBE22FAA1A4}" type="datetimeFigureOut">
              <a:rPr lang="en-US" smtClean="0"/>
              <a:t>3/18/2015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DA8EA-CDBC-5146-BD43-804A34D388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660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ADA8EA-CDBC-5146-BD43-804A34D388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72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SS_template_front_v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" r="12074" b="116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5224" y="436798"/>
            <a:ext cx="4039263" cy="1470025"/>
          </a:xfrm>
          <a:prstGeom prst="rect">
            <a:avLst/>
          </a:prstGeom>
        </p:spPr>
        <p:txBody>
          <a:bodyPr/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43600" y="6176175"/>
            <a:ext cx="2818737" cy="6221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 smtClean="0"/>
              <a:t>Author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25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6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3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40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95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081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16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53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43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236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240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1320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634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275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99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97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34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055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02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6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0744" y="61920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507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97551-655E-4243-AF44-754CE67D4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22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/>
          </p:cNvSpPr>
          <p:nvPr/>
        </p:nvSpPr>
        <p:spPr bwMode="auto">
          <a:xfrm>
            <a:off x="6512553" y="2232435"/>
            <a:ext cx="3398368" cy="231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endParaRPr lang="en-US" sz="4000" dirty="0">
              <a:solidFill>
                <a:srgbClr val="005A7C"/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8" name="Rectangle 9"/>
          <p:cNvSpPr>
            <a:spLocks/>
          </p:cNvSpPr>
          <p:nvPr/>
        </p:nvSpPr>
        <p:spPr bwMode="auto">
          <a:xfrm>
            <a:off x="5950021" y="6222002"/>
            <a:ext cx="2955440" cy="630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Author: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Rutambhara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 Yogi</a:t>
            </a:r>
            <a:endParaRPr lang="en-US" dirty="0">
              <a:solidFill>
                <a:schemeClr val="bg1">
                  <a:lumMod val="50000"/>
                </a:schemeClr>
              </a:solidFill>
              <a:latin typeface="Arial"/>
              <a:ea typeface="ＭＳ Ｐゴシック" charset="0"/>
              <a:cs typeface="Arial"/>
              <a:sym typeface="Helvetica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166353" y="408857"/>
            <a:ext cx="3886200" cy="3236812"/>
          </a:xfrm>
        </p:spPr>
        <p:txBody>
          <a:bodyPr/>
          <a:lstStyle/>
          <a:p>
            <a:r>
              <a:rPr lang="en-US" sz="4000" dirty="0" smtClean="0"/>
              <a:t>ESS HPRF Distribution: Technology Enhancement for High Temperature RF Loads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3939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544" y="3333751"/>
            <a:ext cx="1896020" cy="246936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0100" y="137467"/>
            <a:ext cx="2254493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Resistive loads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898" y="2857501"/>
            <a:ext cx="4025900" cy="1288924"/>
          </a:xfrm>
          <a:prstGeom prst="rect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0" name="TextBox 9"/>
          <p:cNvSpPr txBox="1"/>
          <p:nvPr/>
        </p:nvSpPr>
        <p:spPr>
          <a:xfrm>
            <a:off x="6163898" y="764401"/>
            <a:ext cx="2898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power load </a:t>
            </a:r>
          </a:p>
          <a:p>
            <a:r>
              <a:rPr lang="en-US" dirty="0"/>
              <a:t>a</a:t>
            </a:r>
            <a:r>
              <a:rPr lang="en-US" dirty="0" smtClean="0"/>
              <a:t>vailable today = 200 kWp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206500" y="764401"/>
            <a:ext cx="3695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Maximum outlet temperature 90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  <a:p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100" y="5755278"/>
            <a:ext cx="4787900" cy="6726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416957"/>
            <a:ext cx="3429000" cy="1217951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4013200" y="1785257"/>
            <a:ext cx="0" cy="6858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394200" y="20392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4648716" y="1669925"/>
            <a:ext cx="26029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d α </a:t>
            </a:r>
            <a:r>
              <a:rPr lang="en-US" dirty="0" err="1" smtClean="0">
                <a:latin typeface="Lucida Grande"/>
                <a:ea typeface="Lucida Grande"/>
                <a:cs typeface="Lucida Grande"/>
              </a:rPr>
              <a:t>Ip</a:t>
            </a:r>
            <a:endParaRPr lang="en-US" dirty="0" smtClean="0">
              <a:latin typeface="Lucida Grande"/>
              <a:ea typeface="Lucida Grande"/>
              <a:cs typeface="Lucida Grande"/>
            </a:endParaRPr>
          </a:p>
          <a:p>
            <a:endParaRPr lang="en-US" sz="800" dirty="0">
              <a:latin typeface="Lucida Grande"/>
              <a:ea typeface="Lucida Grande"/>
              <a:cs typeface="Lucida Grande"/>
            </a:endParaRPr>
          </a:p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L α  Average power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51300" y="1924957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457200" y="2750457"/>
            <a:ext cx="3429000" cy="127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3308866" y="1669925"/>
            <a:ext cx="558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14887" y="1278680"/>
            <a:ext cx="146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Metallization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695700" y="1476046"/>
            <a:ext cx="244587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877042" y="2988270"/>
            <a:ext cx="1686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Indigenously </a:t>
            </a:r>
          </a:p>
          <a:p>
            <a:r>
              <a:rPr lang="en-US" dirty="0" smtClean="0"/>
              <a:t>Developed </a:t>
            </a:r>
          </a:p>
          <a:p>
            <a:r>
              <a:rPr lang="en-US" dirty="0" smtClean="0"/>
              <a:t>TEE combiner</a:t>
            </a:r>
            <a:endParaRPr lang="en-US" dirty="0"/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6934200" y="3568701"/>
            <a:ext cx="977900" cy="9524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5168900" y="3441700"/>
            <a:ext cx="850900" cy="4699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07770" y="2613280"/>
            <a:ext cx="1390563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 spokes:</a:t>
            </a:r>
          </a:p>
          <a:p>
            <a:r>
              <a:rPr lang="en-US" dirty="0" smtClean="0"/>
              <a:t>400kWp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247407" y="4016750"/>
            <a:ext cx="3448293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New resistor being developed </a:t>
            </a:r>
            <a:endParaRPr lang="en-US" dirty="0" smtClean="0"/>
          </a:p>
          <a:p>
            <a:r>
              <a:rPr lang="en-US" dirty="0" smtClean="0"/>
              <a:t>for </a:t>
            </a:r>
            <a:r>
              <a:rPr lang="en-US" dirty="0"/>
              <a:t>ESS: 750 kWp @ 704 MHz</a:t>
            </a:r>
          </a:p>
        </p:txBody>
      </p:sp>
      <p:sp>
        <p:nvSpPr>
          <p:cNvPr id="53" name="Rectangle 52"/>
          <p:cNvSpPr/>
          <p:nvPr/>
        </p:nvSpPr>
        <p:spPr>
          <a:xfrm>
            <a:off x="6175958" y="137467"/>
            <a:ext cx="2841042" cy="369332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Technology Enhancement</a:t>
            </a:r>
            <a:endParaRPr lang="en-US" dirty="0"/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07" y="4787211"/>
            <a:ext cx="4331459" cy="732946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924328" y="5619468"/>
            <a:ext cx="296187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>
                <a:latin typeface="Lucida Grande"/>
                <a:ea typeface="Lucida Grande"/>
                <a:cs typeface="Lucida Grande"/>
              </a:rPr>
              <a:t>d ≈ 8 inch, L 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≈ </a:t>
            </a:r>
            <a:r>
              <a:rPr lang="en-US" dirty="0" smtClean="0">
                <a:latin typeface="Lucida Grande"/>
                <a:ea typeface="Lucida Grande"/>
                <a:cs typeface="Lucida Grande"/>
              </a:rPr>
              <a:t>28 inch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30722" y="2742560"/>
            <a:ext cx="3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298972" y="5524445"/>
            <a:ext cx="84320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Courtesy: </a:t>
            </a:r>
          </a:p>
          <a:p>
            <a:r>
              <a:rPr lang="en-US" sz="1200" dirty="0" smtClean="0"/>
              <a:t>FREIA </a:t>
            </a:r>
            <a:endParaRPr lang="en-US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7983839" y="5520157"/>
            <a:ext cx="84320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Courtesy: </a:t>
            </a:r>
          </a:p>
          <a:p>
            <a:r>
              <a:rPr lang="en-US" sz="1200" dirty="0" smtClean="0"/>
              <a:t>FREIA 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247407" y="3121337"/>
            <a:ext cx="3620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Metallization: </a:t>
            </a:r>
            <a:r>
              <a:rPr lang="en-US" dirty="0" smtClean="0"/>
              <a:t>provides </a:t>
            </a:r>
            <a:r>
              <a:rPr lang="en-US" dirty="0" err="1"/>
              <a:t>rf</a:t>
            </a:r>
            <a:r>
              <a:rPr lang="en-US" dirty="0"/>
              <a:t> contact to  the resistive coating </a:t>
            </a:r>
          </a:p>
        </p:txBody>
      </p:sp>
    </p:spTree>
    <p:extLst>
      <p:ext uri="{BB962C8B-B14F-4D97-AF65-F5344CB8AC3E}">
        <p14:creationId xmlns:p14="http://schemas.microsoft.com/office/powerpoint/2010/main" val="27556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40100" y="137467"/>
            <a:ext cx="225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Resistive loads</a:t>
            </a:r>
            <a:endParaRPr lang="en-US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207532"/>
            <a:ext cx="4775200" cy="2116768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4432300" y="2070100"/>
            <a:ext cx="558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432300" y="2755900"/>
            <a:ext cx="558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41400" y="2070100"/>
            <a:ext cx="558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41400" y="2743200"/>
            <a:ext cx="558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991100" y="2511742"/>
            <a:ext cx="159603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Cooling water </a:t>
            </a:r>
          </a:p>
          <a:p>
            <a:r>
              <a:rPr lang="en-US" dirty="0" smtClean="0"/>
              <a:t>Inlet</a:t>
            </a:r>
          </a:p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799838" y="2469635"/>
            <a:ext cx="2159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4901438" y="1864668"/>
            <a:ext cx="21590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800" dirty="0"/>
          </a:p>
        </p:txBody>
      </p:sp>
      <p:sp>
        <p:nvSpPr>
          <p:cNvPr id="27" name="Rectangle 26"/>
          <p:cNvSpPr/>
          <p:nvPr/>
        </p:nvSpPr>
        <p:spPr>
          <a:xfrm>
            <a:off x="177800" y="3785508"/>
            <a:ext cx="6896100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Heat removal is efficient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Corrosive </a:t>
            </a:r>
            <a:r>
              <a:rPr lang="en-US" dirty="0">
                <a:latin typeface="+mj-lt"/>
              </a:rPr>
              <a:t>effects of high-purity DI water causes </a:t>
            </a:r>
            <a:r>
              <a:rPr lang="en-US" dirty="0" smtClean="0">
                <a:latin typeface="+mj-lt"/>
              </a:rPr>
              <a:t>erosion </a:t>
            </a:r>
            <a:r>
              <a:rPr lang="en-US" dirty="0">
                <a:latin typeface="+mj-lt"/>
              </a:rPr>
              <a:t>of </a:t>
            </a:r>
            <a:r>
              <a:rPr lang="en-US" dirty="0" err="1">
                <a:latin typeface="+mj-lt"/>
              </a:rPr>
              <a:t>rf</a:t>
            </a:r>
            <a:r>
              <a:rPr lang="en-US" dirty="0">
                <a:latin typeface="+mj-lt"/>
              </a:rPr>
              <a:t> </a:t>
            </a:r>
            <a:r>
              <a:rPr lang="en-US" dirty="0" smtClean="0">
                <a:latin typeface="+mj-lt"/>
              </a:rPr>
              <a:t>contacts. Thus resistor needs to be replaced.</a:t>
            </a:r>
          </a:p>
          <a:p>
            <a:endParaRPr lang="en-US" sz="1400" dirty="0">
              <a:latin typeface="+mj-lt"/>
            </a:endParaRPr>
          </a:p>
          <a:p>
            <a:r>
              <a:rPr lang="en-US" dirty="0" smtClean="0">
                <a:latin typeface="+mj-lt"/>
              </a:rPr>
              <a:t>To avoid fast erosion: The RF contacts are plated with Gold.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5755278"/>
            <a:ext cx="4787900" cy="672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82070" y="2073741"/>
            <a:ext cx="2298700" cy="20313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smtClean="0"/>
              <a:t>Needs maintenance !</a:t>
            </a:r>
          </a:p>
          <a:p>
            <a:endParaRPr lang="en-US" dirty="0"/>
          </a:p>
          <a:p>
            <a:r>
              <a:rPr lang="en-US" dirty="0" smtClean="0"/>
              <a:t>In spite of Gold plating, after three </a:t>
            </a:r>
            <a:r>
              <a:rPr lang="en-US" dirty="0"/>
              <a:t>years, </a:t>
            </a:r>
            <a:r>
              <a:rPr lang="en-US" dirty="0" smtClean="0"/>
              <a:t>resistor </a:t>
            </a:r>
            <a:r>
              <a:rPr lang="en-US" dirty="0"/>
              <a:t>need to be replaced.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4724400" y="2590800"/>
            <a:ext cx="392938" cy="10966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4981870" y="1584573"/>
            <a:ext cx="16002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Cooling water </a:t>
            </a:r>
          </a:p>
          <a:p>
            <a:r>
              <a:rPr lang="en-US" dirty="0" smtClean="0"/>
              <a:t>Outlet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799838" y="1864668"/>
            <a:ext cx="317500" cy="14193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84996" y="4639732"/>
            <a:ext cx="2508207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-Increase in  running cost of accelerator</a:t>
            </a:r>
          </a:p>
          <a:p>
            <a:r>
              <a:rPr lang="en-US" dirty="0" smtClean="0"/>
              <a:t>-Increase in Man power requirement 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8491798" y="5188516"/>
            <a:ext cx="377480" cy="363667"/>
            <a:chOff x="7960098" y="3849758"/>
            <a:chExt cx="377480" cy="363667"/>
          </a:xfrm>
        </p:grpSpPr>
        <p:cxnSp>
          <p:nvCxnSpPr>
            <p:cNvPr id="31" name="Straight Arrow Connector 30"/>
            <p:cNvCxnSpPr/>
            <p:nvPr/>
          </p:nvCxnSpPr>
          <p:spPr>
            <a:xfrm>
              <a:off x="7960098" y="3874871"/>
              <a:ext cx="133350" cy="338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8076910" y="3856108"/>
              <a:ext cx="133350" cy="338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8190893" y="3849758"/>
              <a:ext cx="146685" cy="338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6553201" y="4093735"/>
            <a:ext cx="2327570" cy="276999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Courtesy: Doug Horan (ANL)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24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1092200"/>
            <a:ext cx="5422900" cy="203049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84700" y="1727200"/>
            <a:ext cx="5588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73700" y="1011534"/>
            <a:ext cx="3213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Now DI water no more interacts with metallization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997450" y="1549400"/>
            <a:ext cx="476250" cy="177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93425" y="2476362"/>
            <a:ext cx="2147869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Thus needs </a:t>
            </a:r>
          </a:p>
          <a:p>
            <a:r>
              <a:rPr lang="en-US" dirty="0" smtClean="0"/>
              <a:t>zero maintenance !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100" y="5635075"/>
            <a:ext cx="4787900" cy="67265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175958" y="137467"/>
            <a:ext cx="2841042" cy="369332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Technology Enhancement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199" y="3497996"/>
            <a:ext cx="75268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Heat removal is less efficient compared to earlier design</a:t>
            </a:r>
          </a:p>
          <a:p>
            <a:endParaRPr lang="en-US" dirty="0"/>
          </a:p>
          <a:p>
            <a:r>
              <a:rPr lang="en-US" dirty="0" smtClean="0"/>
              <a:t>-    Load becomes more compact as dielectric tube inside ceramic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422898" y="1753856"/>
            <a:ext cx="663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Outlet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53392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050" y="1308101"/>
            <a:ext cx="6159500" cy="35360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1308102"/>
            <a:ext cx="1917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design </a:t>
            </a:r>
          </a:p>
          <a:p>
            <a:r>
              <a:rPr lang="en-US" dirty="0" smtClean="0"/>
              <a:t>For HB/MB load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30200" y="2324100"/>
            <a:ext cx="232627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New resistor </a:t>
            </a:r>
          </a:p>
          <a:p>
            <a:r>
              <a:rPr lang="en-US" dirty="0" smtClean="0"/>
              <a:t>     Development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Zero maintenance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650" y="5418951"/>
            <a:ext cx="4787900" cy="6726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14025" y="100568"/>
            <a:ext cx="2891875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New development for 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311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92100" y="1270000"/>
            <a:ext cx="4544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Ferrite tiles glued with water cooled wall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Zero maintenance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RF and water circuit separate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94585" y="1507066"/>
            <a:ext cx="25832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Earlier Maximum return </a:t>
            </a:r>
          </a:p>
          <a:p>
            <a:r>
              <a:rPr lang="en-US" dirty="0" smtClean="0"/>
              <a:t>temperature ≈  40</a:t>
            </a:r>
            <a:r>
              <a:rPr lang="en-US" baseline="30000" dirty="0" smtClean="0"/>
              <a:t>o</a:t>
            </a:r>
            <a:r>
              <a:rPr lang="en-US" dirty="0" smtClean="0"/>
              <a:t>C </a:t>
            </a:r>
            <a:endParaRPr lang="en-US" dirty="0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6926" y="5832870"/>
            <a:ext cx="1467674" cy="65329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590800" y="438666"/>
            <a:ext cx="317399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Ferrite Load using ferrite tiles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402848" y="2470329"/>
            <a:ext cx="4702167" cy="1577101"/>
            <a:chOff x="488966" y="4494531"/>
            <a:chExt cx="5060934" cy="1678701"/>
          </a:xfrm>
        </p:grpSpPr>
        <p:sp>
          <p:nvSpPr>
            <p:cNvPr id="18" name="TextBox 17"/>
            <p:cNvSpPr txBox="1"/>
            <p:nvPr/>
          </p:nvSpPr>
          <p:spPr>
            <a:xfrm>
              <a:off x="3761492" y="5322569"/>
              <a:ext cx="1788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Aluminum plate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81283" y="5803900"/>
              <a:ext cx="19555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Cooling channels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35066" y="4494531"/>
              <a:ext cx="1364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Hot surface</a:t>
              </a: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88966" y="4631930"/>
              <a:ext cx="4556085" cy="1296444"/>
              <a:chOff x="488966" y="4631930"/>
              <a:chExt cx="4556085" cy="1296444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488966" y="5256531"/>
                <a:ext cx="2895600" cy="2159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 flipV="1">
                <a:off x="488966" y="5264150"/>
                <a:ext cx="2895600" cy="45719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0566" y="5104131"/>
                <a:ext cx="1066800" cy="1524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670066" y="5104131"/>
                <a:ext cx="1066800" cy="152400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897970" y="4964431"/>
                <a:ext cx="1147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Adhesive</a:t>
                </a:r>
                <a:endParaRPr lang="en-US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335703" y="4631930"/>
                <a:ext cx="851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Ferrite</a:t>
                </a:r>
                <a:endParaRPr lang="en-US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 flipH="1">
                <a:off x="2736866" y="4863863"/>
                <a:ext cx="635000" cy="2852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stCxn id="26" idx="1"/>
              </p:cNvCxnSpPr>
              <p:nvPr/>
            </p:nvCxnSpPr>
            <p:spPr>
              <a:xfrm flipH="1">
                <a:off x="3384566" y="5149097"/>
                <a:ext cx="513404" cy="1074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18" idx="1"/>
              </p:cNvCxnSpPr>
              <p:nvPr/>
            </p:nvCxnSpPr>
            <p:spPr>
              <a:xfrm flipH="1" flipV="1">
                <a:off x="3384566" y="5472431"/>
                <a:ext cx="376926" cy="3480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/>
              <p:cNvSpPr/>
              <p:nvPr/>
            </p:nvSpPr>
            <p:spPr>
              <a:xfrm>
                <a:off x="920766" y="5333763"/>
                <a:ext cx="114300" cy="12343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063766" y="5336301"/>
                <a:ext cx="114300" cy="12343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V="1">
                <a:off x="1844672" y="5507235"/>
                <a:ext cx="219093" cy="42113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 flipH="1" flipV="1">
                <a:off x="1016983" y="5476226"/>
                <a:ext cx="288414" cy="4521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590566" y="5085597"/>
                <a:ext cx="2146300" cy="0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1409700" y="4863863"/>
                <a:ext cx="247666" cy="2217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7" name="Straight Arrow Connector 36"/>
          <p:cNvCxnSpPr/>
          <p:nvPr/>
        </p:nvCxnSpPr>
        <p:spPr>
          <a:xfrm>
            <a:off x="8011182" y="1637042"/>
            <a:ext cx="133350" cy="3385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2883" y="3216285"/>
            <a:ext cx="3981450" cy="20313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AFT changed gluing technology</a:t>
            </a:r>
          </a:p>
          <a:p>
            <a:r>
              <a:rPr lang="en-US" dirty="0"/>
              <a:t>    - To take care of heat transfer to </a:t>
            </a:r>
            <a:r>
              <a:rPr lang="en-US" dirty="0" smtClean="0"/>
              <a:t>	the </a:t>
            </a:r>
            <a:r>
              <a:rPr lang="en-US" dirty="0"/>
              <a:t>cooling </a:t>
            </a:r>
            <a:r>
              <a:rPr lang="en-US" dirty="0" smtClean="0"/>
              <a:t>channels</a:t>
            </a:r>
            <a:endParaRPr lang="en-US" dirty="0"/>
          </a:p>
          <a:p>
            <a:r>
              <a:rPr lang="en-US" dirty="0"/>
              <a:t>    - Adhesive withstands &gt;&gt; 80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  <a:p>
            <a:r>
              <a:rPr lang="en-US" dirty="0"/>
              <a:t>    - To tare care of different thermal </a:t>
            </a:r>
            <a:r>
              <a:rPr lang="en-US" dirty="0" smtClean="0"/>
              <a:t>	expansions of ferrite and Al, </a:t>
            </a:r>
          </a:p>
          <a:p>
            <a:r>
              <a:rPr lang="en-US" dirty="0"/>
              <a:t> </a:t>
            </a:r>
            <a:r>
              <a:rPr lang="en-US" dirty="0" smtClean="0"/>
              <a:t>      thermal stresses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92100" y="5327134"/>
            <a:ext cx="3356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Now outlet temperature = 80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3570501" y="5357912"/>
            <a:ext cx="155312" cy="338554"/>
          </a:xfrm>
          <a:prstGeom prst="straightConnector1">
            <a:avLst/>
          </a:prstGeom>
          <a:ln>
            <a:solidFill>
              <a:srgbClr val="008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6199479" y="120134"/>
            <a:ext cx="2841042" cy="369332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dirty="0"/>
              <a:t>Technology Enhancement</a:t>
            </a:r>
          </a:p>
        </p:txBody>
      </p:sp>
    </p:spTree>
    <p:extLst>
      <p:ext uri="{BB962C8B-B14F-4D97-AF65-F5344CB8AC3E}">
        <p14:creationId xmlns:p14="http://schemas.microsoft.com/office/powerpoint/2010/main" val="2122957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200" y="2186238"/>
            <a:ext cx="2273300" cy="14568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870200" cy="365125"/>
          </a:xfrm>
        </p:spPr>
        <p:txBody>
          <a:bodyPr/>
          <a:lstStyle/>
          <a:p>
            <a:r>
              <a:rPr lang="en-US" smtClean="0"/>
              <a:t>SLHiPP15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68913" y="391699"/>
            <a:ext cx="4375717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Ferrite Energy Recovery  Load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30200" y="1499632"/>
            <a:ext cx="736862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Development by MEGA, following merger of MCI into MEGA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(</a:t>
            </a:r>
            <a:r>
              <a:rPr lang="en-US" sz="1600" dirty="0"/>
              <a:t>Basic R</a:t>
            </a:r>
            <a:r>
              <a:rPr lang="en-US" sz="1600" dirty="0" smtClean="0"/>
              <a:t>&amp;D was carried </a:t>
            </a:r>
            <a:r>
              <a:rPr lang="en-US" sz="1600" dirty="0"/>
              <a:t>in CERN by Fritz </a:t>
            </a:r>
            <a:r>
              <a:rPr lang="en-US" sz="1600" dirty="0" smtClean="0"/>
              <a:t>Casper for loads at high frequency)</a:t>
            </a:r>
            <a:endParaRPr lang="en-US" sz="1600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4025" y="100568"/>
            <a:ext cx="2891875" cy="369332"/>
          </a:xfrm>
          <a:prstGeom prst="rect">
            <a:avLst/>
          </a:prstGeom>
          <a:solidFill>
            <a:srgbClr val="FF66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New development for ESS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768" y="5552526"/>
            <a:ext cx="2154788" cy="65329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30200" y="5090861"/>
            <a:ext cx="4785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412750" y="1041400"/>
            <a:ext cx="324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Outlet temperature 80</a:t>
            </a:r>
            <a:r>
              <a:rPr lang="en-US" baseline="30000" dirty="0" smtClean="0"/>
              <a:t>o</a:t>
            </a:r>
            <a:r>
              <a:rPr lang="en-US" dirty="0" smtClean="0"/>
              <a:t> C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654300" y="2699961"/>
            <a:ext cx="1302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H-plane septa</a:t>
            </a:r>
            <a:endParaRPr lang="en-US" sz="1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0250" y="2421677"/>
            <a:ext cx="4250354" cy="92589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911766" y="1041400"/>
            <a:ext cx="4110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Lossy ferrite </a:t>
            </a:r>
            <a:r>
              <a:rPr lang="en-US" dirty="0" smtClean="0"/>
              <a:t>powder used </a:t>
            </a:r>
            <a:r>
              <a:rPr lang="en-US" dirty="0"/>
              <a:t>as absorber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2750" y="3643038"/>
            <a:ext cx="81978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# Lossy </a:t>
            </a:r>
            <a:r>
              <a:rPr lang="en-US" dirty="0"/>
              <a:t>Ferrite in powder form is mixed with adhesive</a:t>
            </a:r>
          </a:p>
          <a:p>
            <a:r>
              <a:rPr lang="en-US" dirty="0"/>
              <a:t># Applied on water cooled Septa </a:t>
            </a:r>
            <a:endParaRPr lang="en-US" dirty="0" smtClean="0"/>
          </a:p>
          <a:p>
            <a:endParaRPr lang="en-US" dirty="0"/>
          </a:p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Eliminates </a:t>
            </a:r>
            <a:r>
              <a:rPr lang="en-US" dirty="0"/>
              <a:t>risk of fracture due to thermal stresses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As ferrite molecular density is reduced, Watt /area reduces</a:t>
            </a:r>
          </a:p>
          <a:p>
            <a:pPr marL="285750" indent="-285750">
              <a:buFont typeface="Wingdings" charset="2"/>
              <a:buChar char="ü"/>
            </a:pPr>
            <a:r>
              <a:rPr lang="en-US" dirty="0"/>
              <a:t>Surface </a:t>
            </a:r>
            <a:r>
              <a:rPr lang="en-US" dirty="0" smtClean="0"/>
              <a:t>area </a:t>
            </a:r>
            <a:r>
              <a:rPr lang="en-US" dirty="0"/>
              <a:t>increases, thus increasing </a:t>
            </a:r>
            <a:r>
              <a:rPr lang="en-US" dirty="0" smtClean="0"/>
              <a:t>avg. power handling </a:t>
            </a:r>
            <a:r>
              <a:rPr lang="en-US" dirty="0"/>
              <a:t>capability</a:t>
            </a:r>
          </a:p>
          <a:p>
            <a:endParaRPr lang="en-US" dirty="0"/>
          </a:p>
        </p:txBody>
      </p:sp>
      <p:cxnSp>
        <p:nvCxnSpPr>
          <p:cNvPr id="18" name="Straight Arrow Connector 17"/>
          <p:cNvCxnSpPr>
            <a:stCxn id="3" idx="1"/>
          </p:cNvCxnSpPr>
          <p:nvPr/>
        </p:nvCxnSpPr>
        <p:spPr>
          <a:xfrm flipH="1" flipV="1">
            <a:off x="1714500" y="2749551"/>
            <a:ext cx="939800" cy="1042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3" idx="3"/>
          </p:cNvCxnSpPr>
          <p:nvPr/>
        </p:nvCxnSpPr>
        <p:spPr>
          <a:xfrm>
            <a:off x="3956772" y="2853850"/>
            <a:ext cx="1415328" cy="156050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594350" y="3069293"/>
            <a:ext cx="1016000" cy="4168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610350" y="3263900"/>
            <a:ext cx="17614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Staggering of </a:t>
            </a:r>
          </a:p>
          <a:p>
            <a:r>
              <a:rPr lang="en-US" sz="1400" dirty="0"/>
              <a:t>p</a:t>
            </a:r>
            <a:r>
              <a:rPr lang="en-US" sz="1400" dirty="0" smtClean="0"/>
              <a:t>lates to self cancel </a:t>
            </a:r>
          </a:p>
          <a:p>
            <a:r>
              <a:rPr lang="en-US" sz="1400" dirty="0" smtClean="0"/>
              <a:t>reflection </a:t>
            </a:r>
            <a:endParaRPr lang="en-US" sz="1400" dirty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757418" y="4731372"/>
            <a:ext cx="133350" cy="33855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7963963" y="5044525"/>
            <a:ext cx="155312" cy="338554"/>
          </a:xfrm>
          <a:prstGeom prst="straightConnector1">
            <a:avLst/>
          </a:prstGeom>
          <a:ln>
            <a:solidFill>
              <a:srgbClr val="008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864488" y="4462668"/>
            <a:ext cx="155312" cy="338554"/>
          </a:xfrm>
          <a:prstGeom prst="straightConnector1">
            <a:avLst/>
          </a:prstGeom>
          <a:ln>
            <a:solidFill>
              <a:srgbClr val="00804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777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16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04" y="1936751"/>
            <a:ext cx="5371146" cy="231139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3784600" y="3130550"/>
            <a:ext cx="4483100" cy="13589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27650" y="3790950"/>
            <a:ext cx="92710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1450 mm</a:t>
            </a:r>
            <a:endParaRPr lang="en-US" sz="1200" dirty="0"/>
          </a:p>
        </p:txBody>
      </p:sp>
      <p:sp>
        <p:nvSpPr>
          <p:cNvPr id="15" name="Rectangle 14"/>
          <p:cNvSpPr/>
          <p:nvPr/>
        </p:nvSpPr>
        <p:spPr>
          <a:xfrm>
            <a:off x="241300" y="1448485"/>
            <a:ext cx="27135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Zero maintenance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/>
              <a:t>RF and water circuit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separate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768" y="5755726"/>
            <a:ext cx="2154788" cy="65329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1650" y="1014569"/>
            <a:ext cx="3740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Proposed design </a:t>
            </a:r>
            <a:r>
              <a:rPr lang="en-US" dirty="0" smtClean="0"/>
              <a:t>for </a:t>
            </a:r>
            <a:r>
              <a:rPr lang="en-US" dirty="0"/>
              <a:t>HB/MB load</a:t>
            </a:r>
          </a:p>
        </p:txBody>
      </p:sp>
    </p:spTree>
    <p:extLst>
      <p:ext uri="{BB962C8B-B14F-4D97-AF65-F5344CB8AC3E}">
        <p14:creationId xmlns:p14="http://schemas.microsoft.com/office/powerpoint/2010/main" val="1228334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17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199479" y="120134"/>
            <a:ext cx="2841042" cy="369332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en-US" dirty="0"/>
              <a:t>Technology Enhancement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439" y="5858391"/>
            <a:ext cx="1565082" cy="677199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792133" y="1075266"/>
            <a:ext cx="3545532" cy="3518932"/>
            <a:chOff x="3378200" y="990600"/>
            <a:chExt cx="3545532" cy="3518932"/>
          </a:xfrm>
        </p:grpSpPr>
        <p:pic>
          <p:nvPicPr>
            <p:cNvPr id="2" name="Picture 1" descr="Screen Shot 2015-03-17 at 18.38.0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5136" y="990600"/>
              <a:ext cx="2344747" cy="3327400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/>
            <p:nvPr/>
          </p:nvCxnSpPr>
          <p:spPr>
            <a:xfrm flipV="1">
              <a:off x="4817533" y="3462867"/>
              <a:ext cx="872067" cy="25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5689600" y="3293590"/>
              <a:ext cx="1234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Teflon cone</a:t>
              </a:r>
              <a:endParaRPr lang="en-US" sz="1600" dirty="0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 flipV="1">
              <a:off x="4902200" y="1964267"/>
              <a:ext cx="728133" cy="846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5630333" y="1702657"/>
              <a:ext cx="107594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Water filled </a:t>
              </a:r>
            </a:p>
            <a:p>
              <a:r>
                <a:rPr lang="en-US" sz="1400" dirty="0" smtClean="0"/>
                <a:t>cylindrical</a:t>
              </a:r>
            </a:p>
            <a:p>
              <a:r>
                <a:rPr lang="en-US" sz="1400" dirty="0" smtClean="0"/>
                <a:t>column</a:t>
              </a:r>
              <a:endParaRPr lang="en-US" sz="14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503603" y="3877790"/>
              <a:ext cx="42333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378200" y="4140200"/>
              <a:ext cx="5487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251199" y="262467"/>
            <a:ext cx="136937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Water Load</a:t>
            </a:r>
            <a:endParaRPr lang="en-US" dirty="0"/>
          </a:p>
        </p:txBody>
      </p:sp>
      <p:cxnSp>
        <p:nvCxnSpPr>
          <p:cNvPr id="48" name="Straight Arrow Connector 47"/>
          <p:cNvCxnSpPr>
            <a:endCxn id="43" idx="1"/>
          </p:cNvCxnSpPr>
          <p:nvPr/>
        </p:nvCxnSpPr>
        <p:spPr>
          <a:xfrm>
            <a:off x="4909069" y="1397000"/>
            <a:ext cx="8467" cy="275012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936999" y="2429933"/>
            <a:ext cx="171026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Length≈ 700 mm </a:t>
            </a:r>
            <a:endParaRPr lang="en-US" sz="1600" dirty="0"/>
          </a:p>
        </p:txBody>
      </p:sp>
      <p:sp>
        <p:nvSpPr>
          <p:cNvPr id="50" name="TextBox 49"/>
          <p:cNvSpPr txBox="1"/>
          <p:nvPr/>
        </p:nvSpPr>
        <p:spPr>
          <a:xfrm>
            <a:off x="1062601" y="890600"/>
            <a:ext cx="3238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 water is used as absorbent </a:t>
            </a:r>
            <a:endParaRPr lang="en-US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98" y="3846040"/>
            <a:ext cx="4713315" cy="2288060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2590800" y="5046133"/>
            <a:ext cx="707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T=65</a:t>
            </a:r>
            <a:r>
              <a:rPr lang="en-US" sz="1200" baseline="30000" dirty="0" smtClean="0">
                <a:solidFill>
                  <a:srgbClr val="FF0000"/>
                </a:solidFill>
              </a:rPr>
              <a:t>o</a:t>
            </a:r>
            <a:r>
              <a:rPr lang="en-US" sz="1200" dirty="0" smtClean="0">
                <a:solidFill>
                  <a:srgbClr val="FF0000"/>
                </a:solidFill>
              </a:rPr>
              <a:t>C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251199" y="4331788"/>
            <a:ext cx="746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T=50</a:t>
            </a:r>
            <a:r>
              <a:rPr lang="en-US" sz="1200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en-US" sz="1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87500" y="4434303"/>
            <a:ext cx="707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T=80</a:t>
            </a:r>
            <a:r>
              <a:rPr lang="en-US" sz="1200" baseline="30000" dirty="0" smtClean="0">
                <a:solidFill>
                  <a:srgbClr val="008000"/>
                </a:solidFill>
              </a:rPr>
              <a:t>o</a:t>
            </a:r>
            <a:r>
              <a:rPr lang="en-US" sz="1200" dirty="0" smtClean="0">
                <a:solidFill>
                  <a:srgbClr val="008000"/>
                </a:solidFill>
              </a:rPr>
              <a:t>C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497705" y="3962456"/>
            <a:ext cx="2186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Return loss for load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787400" y="5441950"/>
            <a:ext cx="2115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C-80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C: S11 &gt; 30 dB</a:t>
            </a:r>
            <a:endParaRPr lang="en-US" sz="14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955" y="1368399"/>
            <a:ext cx="1505845" cy="2416131"/>
          </a:xfrm>
          <a:prstGeom prst="rect">
            <a:avLst/>
          </a:prstGeom>
        </p:spPr>
      </p:pic>
      <p:pic>
        <p:nvPicPr>
          <p:cNvPr id="58" name="Picture 57" descr="Screen Shot 2015-03-17 at 19.02.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68398"/>
            <a:ext cx="955065" cy="217490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2551120" y="2057399"/>
            <a:ext cx="2040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 field &lt; 0.8 MV/m</a:t>
            </a:r>
          </a:p>
          <a:p>
            <a:r>
              <a:rPr lang="en-US" sz="1200" dirty="0" smtClean="0"/>
              <a:t>For input power 1500 </a:t>
            </a:r>
            <a:r>
              <a:rPr lang="en-US" sz="1200" dirty="0" err="1" smtClean="0"/>
              <a:t>MWp</a:t>
            </a:r>
            <a:endParaRPr lang="en-US" sz="1200" dirty="0"/>
          </a:p>
        </p:txBody>
      </p:sp>
      <p:sp>
        <p:nvSpPr>
          <p:cNvPr id="28" name="Rectangle 27"/>
          <p:cNvSpPr/>
          <p:nvPr/>
        </p:nvSpPr>
        <p:spPr>
          <a:xfrm>
            <a:off x="4946650" y="890600"/>
            <a:ext cx="3740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Proposed design </a:t>
            </a:r>
            <a:r>
              <a:rPr lang="en-US" dirty="0" smtClean="0"/>
              <a:t>for </a:t>
            </a:r>
            <a:r>
              <a:rPr lang="en-US" dirty="0"/>
              <a:t>HB/MB load</a:t>
            </a:r>
          </a:p>
        </p:txBody>
      </p:sp>
    </p:spTree>
    <p:extLst>
      <p:ext uri="{BB962C8B-B14F-4D97-AF65-F5344CB8AC3E}">
        <p14:creationId xmlns:p14="http://schemas.microsoft.com/office/powerpoint/2010/main" val="19867135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3" y="996950"/>
            <a:ext cx="902546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ESS will be first one to use high temperature water cooled loads for </a:t>
            </a:r>
            <a:r>
              <a:rPr lang="en-US" sz="1800" b="1" dirty="0" smtClean="0"/>
              <a:t>Energy recovery.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The load designs are either NEW or with TECHNOLOGY ENHANCEMENT !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21466" y="2608365"/>
            <a:ext cx="4233334" cy="461665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RF GROUP IS TAKING RISK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861733" y="3589867"/>
            <a:ext cx="31329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Thank you 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24871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903" y="692068"/>
            <a:ext cx="7514564" cy="55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04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603" y="1135494"/>
            <a:ext cx="172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 smtClean="0"/>
              <a:t>Suppliers: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914152" y="223764"/>
            <a:ext cx="34435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Many thanks </a:t>
            </a:r>
            <a:r>
              <a:rPr lang="en-US" sz="3600" dirty="0" smtClean="0"/>
              <a:t>to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160017" y="2746940"/>
            <a:ext cx="809498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dirty="0"/>
              <a:t>Colleagues</a:t>
            </a:r>
            <a:r>
              <a:rPr lang="en-US" dirty="0" smtClean="0"/>
              <a:t>:</a:t>
            </a:r>
          </a:p>
          <a:p>
            <a:pPr marL="285750" indent="-285750">
              <a:buFont typeface="Wingdings" charset="2"/>
              <a:buChar char="ü"/>
            </a:pPr>
            <a:endParaRPr lang="en-US" dirty="0"/>
          </a:p>
          <a:p>
            <a:r>
              <a:rPr lang="en-US" dirty="0" smtClean="0"/>
              <a:t>ESS</a:t>
            </a:r>
            <a:r>
              <a:rPr lang="en-US" dirty="0"/>
              <a:t>: David McGinnis, Anders Sunnesson, Morten Jensen, </a:t>
            </a:r>
            <a:r>
              <a:rPr lang="en-US" dirty="0" smtClean="0"/>
              <a:t>A. Johansson</a:t>
            </a:r>
            <a:endParaRPr lang="en-US" dirty="0"/>
          </a:p>
          <a:p>
            <a:r>
              <a:rPr lang="en-US" dirty="0" smtClean="0"/>
              <a:t>         Carlos Martins,  </a:t>
            </a:r>
            <a:r>
              <a:rPr lang="en-US" dirty="0" err="1" smtClean="0"/>
              <a:t>Rihua</a:t>
            </a:r>
            <a:r>
              <a:rPr lang="en-US" dirty="0" smtClean="0"/>
              <a:t> </a:t>
            </a:r>
            <a:r>
              <a:rPr lang="en-US" dirty="0" err="1" smtClean="0"/>
              <a:t>Zeng</a:t>
            </a:r>
            <a:r>
              <a:rPr lang="en-US" dirty="0"/>
              <a:t>, Rafael </a:t>
            </a:r>
            <a:r>
              <a:rPr lang="en-US" dirty="0" smtClean="0"/>
              <a:t>Montano, Chiara </a:t>
            </a:r>
            <a:r>
              <a:rPr lang="en-US" dirty="0" err="1" smtClean="0"/>
              <a:t>Marrelli</a:t>
            </a:r>
            <a:r>
              <a:rPr lang="en-US" dirty="0" smtClean="0"/>
              <a:t>, </a:t>
            </a:r>
          </a:p>
          <a:p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err="1" smtClean="0"/>
              <a:t>Stevo</a:t>
            </a:r>
            <a:r>
              <a:rPr lang="en-US" dirty="0" smtClean="0"/>
              <a:t> </a:t>
            </a:r>
            <a:r>
              <a:rPr lang="en-US" dirty="0" err="1" smtClean="0"/>
              <a:t>Calic</a:t>
            </a:r>
            <a:r>
              <a:rPr lang="en-US" dirty="0" smtClean="0"/>
              <a:t>, Daniel Lundgreen, Carl </a:t>
            </a:r>
            <a:r>
              <a:rPr lang="en-US" dirty="0"/>
              <a:t>Johan </a:t>
            </a:r>
            <a:r>
              <a:rPr lang="en-US" dirty="0" smtClean="0"/>
              <a:t>Hardh </a:t>
            </a:r>
          </a:p>
          <a:p>
            <a:endParaRPr lang="en-US" dirty="0" smtClean="0"/>
          </a:p>
          <a:p>
            <a:r>
              <a:rPr lang="en-US" dirty="0" smtClean="0"/>
              <a:t>FREIA: Rolf Wedberg, Lars </a:t>
            </a:r>
            <a:r>
              <a:rPr lang="en-US" dirty="0"/>
              <a:t>Hermansson, </a:t>
            </a:r>
            <a:r>
              <a:rPr lang="en-US" dirty="0" smtClean="0"/>
              <a:t>Roger Ruber &amp; other colleagues</a:t>
            </a:r>
          </a:p>
          <a:p>
            <a:endParaRPr lang="en-US" sz="2000" dirty="0" smtClean="0"/>
          </a:p>
          <a:p>
            <a:r>
              <a:rPr lang="en-US" dirty="0" smtClean="0"/>
              <a:t>CERN: Eric Montesinos, Olivier Bruner</a:t>
            </a:r>
          </a:p>
          <a:p>
            <a:endParaRPr lang="en-US" dirty="0"/>
          </a:p>
          <a:p>
            <a:r>
              <a:rPr lang="en-US" dirty="0" smtClean="0"/>
              <a:t>SNS: </a:t>
            </a:r>
            <a:r>
              <a:rPr lang="en-US" dirty="0" err="1" smtClean="0"/>
              <a:t>Crofford</a:t>
            </a:r>
            <a:r>
              <a:rPr lang="en-US" dirty="0" smtClean="0"/>
              <a:t> Mark</a:t>
            </a:r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207" y="3295149"/>
            <a:ext cx="1335231" cy="7095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343" y="4279900"/>
            <a:ext cx="998705" cy="5361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6048" y="4914900"/>
            <a:ext cx="648901" cy="637713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2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702" y="1183725"/>
            <a:ext cx="1467674" cy="653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2468" y="1183726"/>
            <a:ext cx="2154788" cy="6532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0835" y="2031458"/>
            <a:ext cx="1565082" cy="67719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452501" y="5579510"/>
            <a:ext cx="990875" cy="605715"/>
            <a:chOff x="3231027" y="5891948"/>
            <a:chExt cx="1058681" cy="75620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31027" y="5891948"/>
              <a:ext cx="1058681" cy="756201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 flipV="1">
              <a:off x="4040523" y="6142915"/>
              <a:ext cx="249185" cy="482010"/>
            </a:xfrm>
            <a:prstGeom prst="rect">
              <a:avLst/>
            </a:prstGeom>
            <a:solidFill>
              <a:srgbClr val="28677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1071" y="2089166"/>
            <a:ext cx="3293353" cy="46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4215289" y="32227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Power to the load </a:t>
            </a:r>
            <a:r>
              <a:rPr lang="en-US" dirty="0" smtClean="0"/>
              <a:t>during Amplifier testing</a:t>
            </a:r>
          </a:p>
          <a:p>
            <a:endParaRPr lang="en-US" dirty="0"/>
          </a:p>
          <a:p>
            <a:r>
              <a:rPr lang="en-US" dirty="0" smtClean="0"/>
              <a:t>Testing time &lt; 600 hours / year</a:t>
            </a:r>
          </a:p>
          <a:p>
            <a:endParaRPr lang="en-US" dirty="0"/>
          </a:p>
          <a:p>
            <a:r>
              <a:rPr lang="en-US" dirty="0" smtClean="0"/>
              <a:t>Increase in outlet temperature ≈ 10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endParaRPr lang="en-US" dirty="0" smtClean="0"/>
          </a:p>
        </p:txBody>
      </p:sp>
      <p:sp>
        <p:nvSpPr>
          <p:cNvPr id="37" name="TextBox 36"/>
          <p:cNvSpPr txBox="1"/>
          <p:nvPr/>
        </p:nvSpPr>
        <p:spPr>
          <a:xfrm>
            <a:off x="3999389" y="1038135"/>
            <a:ext cx="458581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Power to the load during matched </a:t>
            </a:r>
          </a:p>
          <a:p>
            <a:r>
              <a:rPr lang="en-US" dirty="0" smtClean="0"/>
              <a:t>Beam operation</a:t>
            </a:r>
          </a:p>
          <a:p>
            <a:endParaRPr lang="en-US" dirty="0"/>
          </a:p>
          <a:p>
            <a:r>
              <a:rPr lang="en-US" dirty="0" smtClean="0"/>
              <a:t>6000 hours/year: When machine is running</a:t>
            </a:r>
          </a:p>
          <a:p>
            <a:endParaRPr lang="en-US" dirty="0"/>
          </a:p>
          <a:p>
            <a:r>
              <a:rPr lang="en-US" dirty="0" smtClean="0"/>
              <a:t>Increase in outlet temperature &lt; 1</a:t>
            </a:r>
            <a:r>
              <a:rPr lang="en-US" baseline="30000" dirty="0" smtClean="0"/>
              <a:t>o</a:t>
            </a:r>
            <a:r>
              <a:rPr lang="en-US" dirty="0" smtClean="0"/>
              <a:t>C 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2895600" y="247134"/>
            <a:ext cx="418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Different Operating scenarios</a:t>
            </a:r>
            <a:endParaRPr lang="en-US" sz="2400" dirty="0"/>
          </a:p>
        </p:txBody>
      </p:sp>
      <p:sp>
        <p:nvSpPr>
          <p:cNvPr id="58" name="TextBox 57"/>
          <p:cNvSpPr txBox="1"/>
          <p:nvPr/>
        </p:nvSpPr>
        <p:spPr>
          <a:xfrm>
            <a:off x="901920" y="5676900"/>
            <a:ext cx="1993680" cy="369332"/>
          </a:xfrm>
          <a:prstGeom prst="rect">
            <a:avLst/>
          </a:prstGeom>
          <a:noFill/>
          <a:scene3d>
            <a:camera prst="orthographicFront">
              <a:rot lat="540000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 err="1" smtClean="0"/>
              <a:t>Pdiss</a:t>
            </a:r>
            <a:r>
              <a:rPr lang="en-US" dirty="0" smtClean="0"/>
              <a:t> across load</a:t>
            </a:r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3556862" y="5630733"/>
            <a:ext cx="5209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Time</a:t>
            </a:r>
          </a:p>
        </p:txBody>
      </p:sp>
      <p:sp>
        <p:nvSpPr>
          <p:cNvPr id="65" name="Date Placeholder 6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66" name="Footer Placeholder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7" name="Slide Number Placeholder 6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20</a:t>
            </a:fld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988566" y="1577067"/>
            <a:ext cx="2724196" cy="3547502"/>
            <a:chOff x="988566" y="1577067"/>
            <a:chExt cx="2724196" cy="3547502"/>
          </a:xfrm>
        </p:grpSpPr>
        <p:grpSp>
          <p:nvGrpSpPr>
            <p:cNvPr id="4" name="Group 3"/>
            <p:cNvGrpSpPr/>
            <p:nvPr/>
          </p:nvGrpSpPr>
          <p:grpSpPr>
            <a:xfrm>
              <a:off x="1479550" y="1596117"/>
              <a:ext cx="1389067" cy="2715533"/>
              <a:chOff x="871026" y="1596117"/>
              <a:chExt cx="1997591" cy="3217183"/>
            </a:xfrm>
          </p:grpSpPr>
          <p:cxnSp>
            <p:nvCxnSpPr>
              <p:cNvPr id="6" name="Straight Connector 5"/>
              <p:cNvCxnSpPr/>
              <p:nvPr/>
            </p:nvCxnSpPr>
            <p:spPr>
              <a:xfrm>
                <a:off x="871026" y="1596117"/>
                <a:ext cx="0" cy="3217183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871026" y="4813300"/>
                <a:ext cx="19975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871026" y="3261751"/>
                <a:ext cx="199759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52" idx="0"/>
              </p:cNvCxnSpPr>
              <p:nvPr/>
            </p:nvCxnSpPr>
            <p:spPr>
              <a:xfrm>
                <a:off x="1302058" y="2006821"/>
                <a:ext cx="97641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1302058" y="2269216"/>
                <a:ext cx="967623" cy="992535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 smtClean="0"/>
                  <a:t>Beam Pulse</a:t>
                </a:r>
                <a:endParaRPr lang="en-US" sz="1000" dirty="0"/>
              </a:p>
            </p:txBody>
          </p:sp>
          <p:sp>
            <p:nvSpPr>
              <p:cNvPr id="36" name="Right Triangle 35"/>
              <p:cNvSpPr/>
              <p:nvPr/>
            </p:nvSpPr>
            <p:spPr>
              <a:xfrm>
                <a:off x="2278477" y="2006821"/>
                <a:ext cx="167135" cy="1254930"/>
              </a:xfrm>
              <a:prstGeom prst="rtTriangl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109303" y="3558370"/>
                <a:ext cx="1169175" cy="125493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ight Triangle 51"/>
              <p:cNvSpPr/>
              <p:nvPr/>
            </p:nvSpPr>
            <p:spPr>
              <a:xfrm flipH="1">
                <a:off x="1109303" y="2006821"/>
                <a:ext cx="192755" cy="1254930"/>
              </a:xfrm>
              <a:prstGeom prst="rtTriangl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988566" y="2740421"/>
              <a:ext cx="5296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/>
                <a:t>Pdiss</a:t>
              </a:r>
              <a:endParaRPr lang="en-US" sz="1100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608156" y="4362966"/>
              <a:ext cx="5209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Time</a:t>
              </a:r>
              <a:endParaRPr lang="en-US" sz="12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35637" y="1880912"/>
              <a:ext cx="11771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30% overhead</a:t>
              </a:r>
              <a:endParaRPr lang="en-US" sz="1200" dirty="0"/>
            </a:p>
          </p:txBody>
        </p:sp>
        <p:cxnSp>
          <p:nvCxnSpPr>
            <p:cNvPr id="9" name="Straight Arrow Connector 8"/>
            <p:cNvCxnSpPr>
              <a:stCxn id="5" idx="1"/>
            </p:cNvCxnSpPr>
            <p:nvPr/>
          </p:nvCxnSpPr>
          <p:spPr>
            <a:xfrm flipH="1">
              <a:off x="2254250" y="2019412"/>
              <a:ext cx="281387" cy="443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39124" y="3968750"/>
              <a:ext cx="813010" cy="635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79277" y="3931850"/>
              <a:ext cx="6464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3.5 </a:t>
              </a:r>
              <a:r>
                <a:rPr lang="en-US" sz="1200" dirty="0" err="1" smtClean="0"/>
                <a:t>ms</a:t>
              </a:r>
              <a:endParaRPr lang="en-US" sz="12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779277" y="2792462"/>
              <a:ext cx="64648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792037" y="2760712"/>
              <a:ext cx="6864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2.86 </a:t>
              </a:r>
              <a:r>
                <a:rPr lang="en-US" sz="1100" dirty="0" err="1" smtClean="0"/>
                <a:t>ms</a:t>
              </a:r>
              <a:endParaRPr lang="en-US" sz="11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78268" y="3470185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Amplifier</a:t>
              </a:r>
            </a:p>
            <a:p>
              <a:r>
                <a:rPr lang="en-US" sz="1200" dirty="0" smtClean="0">
                  <a:solidFill>
                    <a:schemeClr val="bg1"/>
                  </a:solidFill>
                </a:rPr>
                <a:t>Pulse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45241" y="4693682"/>
              <a:ext cx="125890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Power dissipated </a:t>
              </a:r>
            </a:p>
            <a:p>
              <a:r>
                <a:rPr lang="en-US" sz="1100" dirty="0"/>
                <a:t>i</a:t>
              </a:r>
              <a:r>
                <a:rPr lang="en-US" sz="1100" dirty="0" smtClean="0"/>
                <a:t>n load</a:t>
              </a:r>
              <a:endParaRPr lang="en-US" sz="11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254250" y="4953000"/>
              <a:ext cx="281387" cy="69850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608156" y="4311650"/>
              <a:ext cx="28744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1479550" y="1577067"/>
              <a:ext cx="0" cy="22633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06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9181" y="1227667"/>
            <a:ext cx="5378395" cy="37856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Overview:</a:t>
            </a:r>
          </a:p>
          <a:p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ESS RF systems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Earlier plans for Load Cooling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Present plans for High Temperature  cooling </a:t>
            </a:r>
          </a:p>
          <a:p>
            <a:pPr marL="285750" indent="-285750">
              <a:buFont typeface="Wingdings" charset="2"/>
              <a:buChar char="Ø"/>
            </a:pPr>
            <a:endParaRPr lang="en-US" dirty="0"/>
          </a:p>
          <a:p>
            <a:pPr marL="285750" indent="-285750">
              <a:buFont typeface="Wingdings" charset="2"/>
              <a:buChar char="Ø"/>
            </a:pPr>
            <a:r>
              <a:rPr lang="en-US" dirty="0" smtClean="0"/>
              <a:t>Technology enhancement &amp; New Developments</a:t>
            </a:r>
          </a:p>
          <a:p>
            <a:r>
              <a:rPr lang="en-US" dirty="0" smtClean="0"/>
              <a:t>      * Resistive Loads</a:t>
            </a:r>
          </a:p>
          <a:p>
            <a:r>
              <a:rPr lang="en-US" dirty="0"/>
              <a:t> </a:t>
            </a:r>
            <a:r>
              <a:rPr lang="en-US" dirty="0" smtClean="0"/>
              <a:t>     * Ferrite ER Load</a:t>
            </a:r>
          </a:p>
          <a:p>
            <a:r>
              <a:rPr lang="en-US" dirty="0"/>
              <a:t> </a:t>
            </a:r>
            <a:r>
              <a:rPr lang="en-US" dirty="0" smtClean="0"/>
              <a:t>     * Ferrite load (ferrite tiles)</a:t>
            </a:r>
          </a:p>
          <a:p>
            <a:r>
              <a:rPr lang="en-US" dirty="0"/>
              <a:t> </a:t>
            </a:r>
            <a:r>
              <a:rPr lang="en-US" dirty="0" smtClean="0"/>
              <a:t>     * Water Load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75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82" y="1060450"/>
            <a:ext cx="8078656" cy="5321300"/>
          </a:xfrm>
          <a:prstGeom prst="rect">
            <a:avLst/>
          </a:prstGeom>
        </p:spPr>
      </p:pic>
      <p:pic>
        <p:nvPicPr>
          <p:cNvPr id="11" name="Picture 4" descr="TH 5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49" y="2031484"/>
            <a:ext cx="599651" cy="116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519151" y="4186198"/>
            <a:ext cx="8332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Klystron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200" y="2031484"/>
            <a:ext cx="2200505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84 </a:t>
            </a:r>
            <a:r>
              <a:rPr lang="en-US" sz="1400" dirty="0" smtClean="0"/>
              <a:t>High Beta cavities</a:t>
            </a:r>
          </a:p>
          <a:p>
            <a:r>
              <a:rPr lang="en-US" sz="1400" dirty="0" smtClean="0"/>
              <a:t>704 MHz</a:t>
            </a:r>
            <a:endParaRPr lang="en-US" sz="1400" dirty="0"/>
          </a:p>
          <a:p>
            <a:r>
              <a:rPr lang="en-US" sz="1400" dirty="0" smtClean="0"/>
              <a:t>New development: IOT </a:t>
            </a:r>
          </a:p>
          <a:p>
            <a:r>
              <a:rPr lang="en-US" sz="1400" dirty="0" smtClean="0"/>
              <a:t>Backup solution: Klystron</a:t>
            </a:r>
            <a:endParaRPr lang="en-US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1830917" y="3324424"/>
            <a:ext cx="942325" cy="11695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26 Spoke </a:t>
            </a:r>
            <a:r>
              <a:rPr lang="en-US" sz="1400" dirty="0" smtClean="0"/>
              <a:t>Cavities,</a:t>
            </a:r>
            <a:endParaRPr lang="en-US" sz="1400" dirty="0"/>
          </a:p>
          <a:p>
            <a:r>
              <a:rPr lang="en-US" sz="1400" dirty="0"/>
              <a:t>352 MHz</a:t>
            </a:r>
          </a:p>
          <a:p>
            <a:r>
              <a:rPr lang="en-US" sz="1400" dirty="0" smtClean="0"/>
              <a:t>400kWp</a:t>
            </a:r>
          </a:p>
          <a:p>
            <a:r>
              <a:rPr lang="en-US" sz="1400" dirty="0" smtClean="0"/>
              <a:t>Tetrode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710517" y="3276073"/>
            <a:ext cx="2140542" cy="73866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36 Medium </a:t>
            </a:r>
            <a:r>
              <a:rPr lang="en-US" sz="1400" dirty="0"/>
              <a:t>Beta </a:t>
            </a:r>
            <a:r>
              <a:rPr lang="en-US" sz="1400" dirty="0" smtClean="0"/>
              <a:t>cavities</a:t>
            </a:r>
          </a:p>
          <a:p>
            <a:r>
              <a:rPr lang="en-US" sz="1400" dirty="0" smtClean="0"/>
              <a:t>704 MHz</a:t>
            </a:r>
            <a:endParaRPr lang="en-US" sz="1400" dirty="0"/>
          </a:p>
          <a:p>
            <a:r>
              <a:rPr lang="en-US" sz="1400" dirty="0" smtClean="0"/>
              <a:t>1.5MWp </a:t>
            </a:r>
            <a:r>
              <a:rPr lang="en-US" sz="1400" dirty="0"/>
              <a:t>Klystron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39480" y="2359798"/>
            <a:ext cx="877539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1200 kWp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8500" y="1543050"/>
            <a:ext cx="877539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1500 kWp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851059" y="4080418"/>
            <a:ext cx="2639352" cy="16004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Warm Linac</a:t>
            </a:r>
          </a:p>
          <a:p>
            <a:r>
              <a:rPr lang="en-US" sz="1400" dirty="0" smtClean="0"/>
              <a:t>-1 RFQ</a:t>
            </a:r>
            <a:r>
              <a:rPr lang="en-US" sz="1400" dirty="0"/>
              <a:t> </a:t>
            </a:r>
            <a:r>
              <a:rPr lang="en-US" sz="1400" dirty="0" smtClean="0"/>
              <a:t>&amp; 5 DTL</a:t>
            </a:r>
          </a:p>
          <a:p>
            <a:r>
              <a:rPr lang="en-US" sz="1400" dirty="0" smtClean="0"/>
              <a:t>  352 MHz</a:t>
            </a:r>
          </a:p>
          <a:p>
            <a:r>
              <a:rPr lang="en-US" sz="1400" dirty="0" smtClean="0"/>
              <a:t>  3MWp Klystrons</a:t>
            </a:r>
          </a:p>
          <a:p>
            <a:r>
              <a:rPr lang="en-US" sz="1400" dirty="0" smtClean="0"/>
              <a:t>-3 MEBT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/>
              <a:t>352 </a:t>
            </a:r>
            <a:r>
              <a:rPr lang="en-US" sz="1400" dirty="0" smtClean="0"/>
              <a:t>MHz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30kWp Solid State Amplifiers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9480" y="409601"/>
            <a:ext cx="2989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ESS HPRF 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6462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17154" y="86267"/>
            <a:ext cx="15867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RF Loads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60281" y="1262139"/>
            <a:ext cx="6612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Isolator Load: Used with circulator to protect amplifier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To dissipate RF power during Amplifier testing</a:t>
            </a:r>
          </a:p>
          <a:p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9659070" y="5753100"/>
            <a:ext cx="1326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FAT at AFT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005268"/>
            <a:ext cx="6375400" cy="43510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155123" y="2197100"/>
            <a:ext cx="1531677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HB/MB Linac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44800" y="4470400"/>
            <a:ext cx="117235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Circulator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92622" y="3840665"/>
            <a:ext cx="69817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Load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750733" y="3840665"/>
            <a:ext cx="1018503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Klystron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3"/>
          </p:cNvCxnSpPr>
          <p:nvPr/>
        </p:nvCxnSpPr>
        <p:spPr>
          <a:xfrm>
            <a:off x="2590800" y="4025331"/>
            <a:ext cx="355600" cy="13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344333" y="4025331"/>
            <a:ext cx="406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3060700" y="3840665"/>
            <a:ext cx="101600" cy="6297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29048" y="742434"/>
            <a:ext cx="34433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RF loads: Matched terminations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82879" y="2645599"/>
            <a:ext cx="2273300" cy="160043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100 loads </a:t>
            </a:r>
          </a:p>
          <a:p>
            <a:r>
              <a:rPr lang="en-US" sz="1600" dirty="0" smtClean="0"/>
              <a:t>Frequency </a:t>
            </a:r>
            <a:r>
              <a:rPr lang="en-US" sz="1600" dirty="0"/>
              <a:t>= 704 MHz,  </a:t>
            </a:r>
            <a:endParaRPr lang="en-US" sz="1600" dirty="0" smtClean="0"/>
          </a:p>
          <a:p>
            <a:r>
              <a:rPr lang="en-US" sz="1600" dirty="0" smtClean="0"/>
              <a:t>Power </a:t>
            </a:r>
            <a:r>
              <a:rPr lang="en-US" sz="1600" dirty="0"/>
              <a:t>= 1.5 </a:t>
            </a:r>
            <a:r>
              <a:rPr lang="en-US" sz="1600" dirty="0" err="1"/>
              <a:t>MWp</a:t>
            </a:r>
            <a:r>
              <a:rPr lang="en-US" sz="1600" dirty="0"/>
              <a:t> </a:t>
            </a:r>
            <a:endParaRPr lang="en-US" sz="1600" dirty="0" smtClean="0"/>
          </a:p>
          <a:p>
            <a:r>
              <a:rPr lang="en-US" sz="1600" dirty="0" smtClean="0"/>
              <a:t>(</a:t>
            </a:r>
            <a:r>
              <a:rPr lang="en-US" sz="1600" dirty="0"/>
              <a:t>Isolator loads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Flow requirement:</a:t>
            </a:r>
          </a:p>
          <a:p>
            <a:r>
              <a:rPr lang="en-US" sz="1600" dirty="0" smtClean="0"/>
              <a:t>     70 </a:t>
            </a:r>
            <a:r>
              <a:rPr lang="en-US" sz="1600" dirty="0" err="1"/>
              <a:t>lpm</a:t>
            </a:r>
            <a:r>
              <a:rPr lang="en-US" sz="1600" dirty="0"/>
              <a:t> x 100 </a:t>
            </a:r>
          </a:p>
        </p:txBody>
      </p:sp>
    </p:spTree>
    <p:extLst>
      <p:ext uri="{BB962C8B-B14F-4D97-AF65-F5344CB8AC3E}">
        <p14:creationId xmlns:p14="http://schemas.microsoft.com/office/powerpoint/2010/main" val="113122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7527" y="1024855"/>
            <a:ext cx="7734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Reject load: RF </a:t>
            </a:r>
            <a:r>
              <a:rPr lang="en-US" dirty="0"/>
              <a:t>load with 3 dB </a:t>
            </a:r>
            <a:r>
              <a:rPr lang="en-US" dirty="0" smtClean="0"/>
              <a:t>Combiner (Hybrid </a:t>
            </a:r>
            <a:r>
              <a:rPr lang="en-US" dirty="0"/>
              <a:t>coupler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17" y="1841962"/>
            <a:ext cx="7107767" cy="43986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93731" y="2095741"/>
            <a:ext cx="1098817" cy="646331"/>
            <a:chOff x="2993284" y="1841731"/>
            <a:chExt cx="1098817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3253147" y="1841731"/>
              <a:ext cx="838954" cy="6463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Reject </a:t>
              </a:r>
            </a:p>
            <a:p>
              <a:r>
                <a:rPr lang="en-US" dirty="0" smtClean="0"/>
                <a:t>Load</a:t>
              </a:r>
              <a:endParaRPr lang="en-US" dirty="0"/>
            </a:p>
          </p:txBody>
        </p:sp>
        <p:cxnSp>
          <p:nvCxnSpPr>
            <p:cNvPr id="5" name="Straight Arrow Connector 4"/>
            <p:cNvCxnSpPr>
              <a:stCxn id="13" idx="1"/>
            </p:cNvCxnSpPr>
            <p:nvPr/>
          </p:nvCxnSpPr>
          <p:spPr>
            <a:xfrm flipH="1">
              <a:off x="2993284" y="2164897"/>
              <a:ext cx="259863" cy="2138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2404518" y="2942169"/>
            <a:ext cx="1694027" cy="541529"/>
            <a:chOff x="2794000" y="2882900"/>
            <a:chExt cx="1694027" cy="541529"/>
          </a:xfrm>
        </p:grpSpPr>
        <p:sp>
          <p:nvSpPr>
            <p:cNvPr id="10" name="TextBox 9"/>
            <p:cNvSpPr txBox="1"/>
            <p:nvPr/>
          </p:nvSpPr>
          <p:spPr>
            <a:xfrm>
              <a:off x="3315673" y="2882900"/>
              <a:ext cx="1172354" cy="369332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Circulator </a:t>
              </a:r>
              <a:endParaRPr lang="en-US" dirty="0"/>
            </a:p>
          </p:txBody>
        </p:sp>
        <p:cxnSp>
          <p:nvCxnSpPr>
            <p:cNvPr id="17" name="Straight Arrow Connector 16"/>
            <p:cNvCxnSpPr>
              <a:stCxn id="10" idx="1"/>
            </p:cNvCxnSpPr>
            <p:nvPr/>
          </p:nvCxnSpPr>
          <p:spPr>
            <a:xfrm flipH="1">
              <a:off x="2794000" y="3067566"/>
              <a:ext cx="521673" cy="3568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569934" y="3585302"/>
            <a:ext cx="1494743" cy="646331"/>
            <a:chOff x="2993284" y="3424429"/>
            <a:chExt cx="1494743" cy="646331"/>
          </a:xfrm>
        </p:grpSpPr>
        <p:sp>
          <p:nvSpPr>
            <p:cNvPr id="12" name="TextBox 11"/>
            <p:cNvSpPr txBox="1"/>
            <p:nvPr/>
          </p:nvSpPr>
          <p:spPr>
            <a:xfrm>
              <a:off x="3546280" y="3424429"/>
              <a:ext cx="941747" cy="646331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Hybrid </a:t>
              </a:r>
            </a:p>
            <a:p>
              <a:r>
                <a:rPr lang="en-US" dirty="0" smtClean="0"/>
                <a:t>coupler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 flipV="1">
              <a:off x="2993284" y="3822700"/>
              <a:ext cx="552996" cy="381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868100" y="2683541"/>
            <a:ext cx="1400954" cy="646331"/>
            <a:chOff x="1189846" y="2454932"/>
            <a:chExt cx="1400954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1189846" y="2454932"/>
              <a:ext cx="941634" cy="646331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Isolator </a:t>
              </a:r>
            </a:p>
            <a:p>
              <a:r>
                <a:rPr lang="en-US" dirty="0" smtClean="0"/>
                <a:t>Load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>
              <a:off x="2131480" y="2971800"/>
              <a:ext cx="45932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7357533" y="4174821"/>
            <a:ext cx="1642534" cy="2203339"/>
            <a:chOff x="7357533" y="4564303"/>
            <a:chExt cx="1642534" cy="22033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2231" y="4564303"/>
              <a:ext cx="1575495" cy="189965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57533" y="6459865"/>
              <a:ext cx="1642534" cy="30777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Courtesy: FREIA </a:t>
              </a:r>
              <a:endParaRPr lang="en-US" sz="14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240952" y="1550667"/>
            <a:ext cx="1835315" cy="25545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52 Loads</a:t>
            </a:r>
          </a:p>
          <a:p>
            <a:r>
              <a:rPr lang="en-US" sz="1600" dirty="0" smtClean="0"/>
              <a:t>352 MHz</a:t>
            </a:r>
          </a:p>
          <a:p>
            <a:r>
              <a:rPr lang="en-US" sz="1600" dirty="0" smtClean="0"/>
              <a:t>Isolator loads: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400 kWp,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</a:t>
            </a:r>
            <a:r>
              <a:rPr lang="en-US" sz="1600" dirty="0" err="1" smtClean="0"/>
              <a:t>Qty</a:t>
            </a:r>
            <a:r>
              <a:rPr lang="en-US" sz="1600" dirty="0"/>
              <a:t>: 26</a:t>
            </a:r>
          </a:p>
          <a:p>
            <a:r>
              <a:rPr lang="en-US" sz="1600" dirty="0"/>
              <a:t>Reject </a:t>
            </a:r>
            <a:r>
              <a:rPr lang="en-US" sz="1600" dirty="0" smtClean="0"/>
              <a:t>loads: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100 kWp,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Qty</a:t>
            </a:r>
            <a:r>
              <a:rPr lang="en-US" sz="1600" dirty="0"/>
              <a:t>:</a:t>
            </a:r>
            <a:r>
              <a:rPr lang="en-US" sz="1600" dirty="0" smtClean="0"/>
              <a:t>26</a:t>
            </a:r>
          </a:p>
          <a:p>
            <a:r>
              <a:rPr lang="en-US" sz="1600" dirty="0"/>
              <a:t>Flow requirement:</a:t>
            </a:r>
          </a:p>
          <a:p>
            <a:r>
              <a:rPr lang="en-US" sz="1600" dirty="0"/>
              <a:t>     </a:t>
            </a:r>
            <a:r>
              <a:rPr lang="en-US" sz="1600" dirty="0" smtClean="0"/>
              <a:t>30 </a:t>
            </a:r>
            <a:r>
              <a:rPr lang="en-US" sz="1600" dirty="0" err="1"/>
              <a:t>lpm</a:t>
            </a:r>
            <a:r>
              <a:rPr lang="en-US" sz="1600" dirty="0"/>
              <a:t> x 100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62692" y="1130533"/>
            <a:ext cx="1737375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/>
              <a:t>Spoke Section:</a:t>
            </a:r>
          </a:p>
        </p:txBody>
      </p:sp>
    </p:spTree>
    <p:extLst>
      <p:ext uri="{BB962C8B-B14F-4D97-AF65-F5344CB8AC3E}">
        <p14:creationId xmlns:p14="http://schemas.microsoft.com/office/powerpoint/2010/main" val="40879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446433" y="2046238"/>
            <a:ext cx="1697567" cy="283154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12 </a:t>
            </a:r>
            <a:r>
              <a:rPr lang="en-US" sz="1600" dirty="0" smtClean="0"/>
              <a:t>Loads</a:t>
            </a:r>
          </a:p>
          <a:p>
            <a:r>
              <a:rPr lang="en-US" sz="1600" dirty="0" smtClean="0"/>
              <a:t>352 MHz</a:t>
            </a:r>
          </a:p>
          <a:p>
            <a:r>
              <a:rPr lang="en-US" sz="1600" dirty="0" smtClean="0"/>
              <a:t>Isolator loads: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3 </a:t>
            </a:r>
            <a:r>
              <a:rPr lang="en-US" sz="1600" dirty="0" err="1" smtClean="0"/>
              <a:t>MWp</a:t>
            </a:r>
            <a:r>
              <a:rPr lang="en-US" sz="1600" dirty="0" smtClean="0"/>
              <a:t>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</a:t>
            </a:r>
            <a:r>
              <a:rPr lang="en-US" sz="1600" dirty="0" err="1" smtClean="0"/>
              <a:t>Qty</a:t>
            </a:r>
            <a:r>
              <a:rPr lang="en-US" sz="1600" dirty="0"/>
              <a:t>: </a:t>
            </a:r>
            <a:r>
              <a:rPr lang="en-US" sz="1600" dirty="0" smtClean="0"/>
              <a:t>6</a:t>
            </a:r>
          </a:p>
          <a:p>
            <a:r>
              <a:rPr lang="en-US" sz="1600" dirty="0"/>
              <a:t>Reject </a:t>
            </a:r>
            <a:r>
              <a:rPr lang="en-US" sz="1600" dirty="0" smtClean="0"/>
              <a:t>loads: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0.75 </a:t>
            </a:r>
            <a:r>
              <a:rPr lang="en-US" sz="1600" dirty="0" err="1" smtClean="0"/>
              <a:t>MWp</a:t>
            </a:r>
            <a:r>
              <a:rPr lang="en-US" sz="1600" dirty="0" smtClean="0"/>
              <a:t>,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Qty</a:t>
            </a:r>
            <a:r>
              <a:rPr lang="en-US" sz="1600" dirty="0"/>
              <a:t>:</a:t>
            </a:r>
            <a:r>
              <a:rPr lang="en-US" sz="1600" dirty="0" smtClean="0"/>
              <a:t>6</a:t>
            </a:r>
          </a:p>
          <a:p>
            <a:r>
              <a:rPr lang="en-US" sz="1600" dirty="0"/>
              <a:t>Flow requirement:</a:t>
            </a:r>
          </a:p>
          <a:p>
            <a:r>
              <a:rPr lang="en-US" dirty="0"/>
              <a:t>     </a:t>
            </a:r>
            <a:r>
              <a:rPr lang="en-US" dirty="0" smtClean="0"/>
              <a:t>1</a:t>
            </a:r>
            <a:r>
              <a:rPr lang="en-US" sz="1600" dirty="0" smtClean="0"/>
              <a:t>35 </a:t>
            </a:r>
            <a:r>
              <a:rPr lang="en-US" sz="1600" dirty="0" err="1"/>
              <a:t>lpm</a:t>
            </a:r>
            <a:r>
              <a:rPr lang="en-US" sz="1600" dirty="0"/>
              <a:t> x </a:t>
            </a:r>
            <a:r>
              <a:rPr lang="en-US" sz="1600" dirty="0" smtClean="0"/>
              <a:t>12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94267" y="837726"/>
            <a:ext cx="6429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mtClean="0"/>
              <a:t>RF load with 3 dB Splitter (Hybrid coupler) as Reject load:</a:t>
            </a:r>
          </a:p>
          <a:p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617133"/>
            <a:ext cx="7403115" cy="45423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66566" y="1612900"/>
            <a:ext cx="1163562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RFQ/DTL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380846" y="2779699"/>
            <a:ext cx="941634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Isolator </a:t>
            </a:r>
          </a:p>
          <a:p>
            <a:r>
              <a:rPr lang="en-US" dirty="0" smtClean="0"/>
              <a:t>Load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2817" y="2280166"/>
            <a:ext cx="1172354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Circulator 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79851" y="4215262"/>
            <a:ext cx="1069448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Klystron</a:t>
            </a:r>
          </a:p>
          <a:p>
            <a:r>
              <a:rPr lang="en-US" dirty="0" smtClean="0"/>
              <a:t>(3 </a:t>
            </a:r>
            <a:r>
              <a:rPr lang="en-US" dirty="0" err="1" smtClean="0"/>
              <a:t>MWp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4851400" y="4584594"/>
            <a:ext cx="279400" cy="2551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271429" y="2649498"/>
            <a:ext cx="177800" cy="3604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1"/>
          </p:cNvCxnSpPr>
          <p:nvPr/>
        </p:nvCxnSpPr>
        <p:spPr>
          <a:xfrm flipH="1">
            <a:off x="4979852" y="3102865"/>
            <a:ext cx="400994" cy="9753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11400" y="2649498"/>
            <a:ext cx="94174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Hybrid </a:t>
            </a:r>
          </a:p>
          <a:p>
            <a:r>
              <a:rPr lang="en-US" dirty="0" smtClean="0"/>
              <a:t>coupler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833670" y="3556231"/>
            <a:ext cx="838954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Reject </a:t>
            </a:r>
          </a:p>
          <a:p>
            <a:r>
              <a:rPr lang="en-US" dirty="0" smtClean="0"/>
              <a:t>Load</a:t>
            </a:r>
            <a:endParaRPr lang="en-US" dirty="0"/>
          </a:p>
        </p:txBody>
      </p:sp>
      <p:cxnSp>
        <p:nvCxnSpPr>
          <p:cNvPr id="25" name="Straight Arrow Connector 24"/>
          <p:cNvCxnSpPr>
            <a:stCxn id="22" idx="3"/>
          </p:cNvCxnSpPr>
          <p:nvPr/>
        </p:nvCxnSpPr>
        <p:spPr>
          <a:xfrm flipV="1">
            <a:off x="3253147" y="2649498"/>
            <a:ext cx="419477" cy="3231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3" idx="0"/>
          </p:cNvCxnSpPr>
          <p:nvPr/>
        </p:nvCxnSpPr>
        <p:spPr>
          <a:xfrm flipV="1">
            <a:off x="3253147" y="3295829"/>
            <a:ext cx="419477" cy="26040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15667" y="5642633"/>
            <a:ext cx="2328333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ESS needs 170 loads !</a:t>
            </a:r>
          </a:p>
          <a:p>
            <a:r>
              <a:rPr lang="en-US" sz="1600" dirty="0" smtClean="0"/>
              <a:t>Huge load requirement </a:t>
            </a:r>
          </a:p>
          <a:p>
            <a:r>
              <a:rPr lang="en-US" sz="1600" dirty="0" smtClean="0"/>
              <a:t>Huge flow requirement 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01600" y="5823250"/>
            <a:ext cx="204094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Note-Layout is not finalized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7364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999" y="914400"/>
            <a:ext cx="8333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ESS will have three cooling circuits: 10</a:t>
            </a:r>
            <a:r>
              <a:rPr lang="en-US" baseline="30000" dirty="0"/>
              <a:t>o</a:t>
            </a:r>
            <a:r>
              <a:rPr lang="en-US" dirty="0"/>
              <a:t>C</a:t>
            </a:r>
            <a:r>
              <a:rPr lang="en-US" dirty="0" smtClean="0"/>
              <a:t>, 25</a:t>
            </a:r>
            <a:r>
              <a:rPr lang="en-US" baseline="30000" dirty="0" smtClean="0"/>
              <a:t>o</a:t>
            </a:r>
            <a:r>
              <a:rPr lang="en-US" dirty="0" smtClean="0"/>
              <a:t>C, 50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</a:p>
          <a:p>
            <a:endParaRPr lang="en-US" dirty="0"/>
          </a:p>
          <a:p>
            <a:r>
              <a:rPr lang="en-US" dirty="0" smtClean="0"/>
              <a:t>						Loads </a:t>
            </a:r>
            <a:r>
              <a:rPr lang="en-US" b="1" dirty="0" smtClean="0"/>
              <a:t>were</a:t>
            </a:r>
            <a:r>
              <a:rPr lang="en-US" dirty="0" smtClean="0"/>
              <a:t> on medium temperature circuit </a:t>
            </a:r>
            <a:r>
              <a:rPr lang="en-US" dirty="0" err="1" smtClean="0"/>
              <a:t>ie</a:t>
            </a:r>
            <a:r>
              <a:rPr lang="en-US" dirty="0" smtClean="0"/>
              <a:t>. 25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0053" y="2600087"/>
            <a:ext cx="16343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 water </a:t>
            </a:r>
          </a:p>
          <a:p>
            <a:r>
              <a:rPr lang="en-US" dirty="0" smtClean="0"/>
              <a:t>from Lund city</a:t>
            </a:r>
          </a:p>
          <a:p>
            <a:r>
              <a:rPr lang="en-US" dirty="0" smtClean="0"/>
              <a:t>50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579053" y="2730520"/>
            <a:ext cx="1714500" cy="646331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Heat Pump</a:t>
            </a:r>
          </a:p>
          <a:p>
            <a:r>
              <a:rPr lang="en-US" dirty="0" smtClean="0"/>
              <a:t>50</a:t>
            </a:r>
            <a:r>
              <a:rPr lang="en-US" baseline="30000" dirty="0" smtClean="0"/>
              <a:t>o</a:t>
            </a:r>
            <a:r>
              <a:rPr lang="en-US" dirty="0" smtClean="0"/>
              <a:t>C to 25 </a:t>
            </a:r>
            <a:r>
              <a:rPr lang="en-US" baseline="30000" dirty="0" err="1" smtClean="0"/>
              <a:t>o</a:t>
            </a:r>
            <a:r>
              <a:rPr lang="en-US" dirty="0" err="1" smtClean="0"/>
              <a:t>C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769553" y="1955254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Electricity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2"/>
          </p:cNvCxnSpPr>
          <p:nvPr/>
        </p:nvCxnSpPr>
        <p:spPr>
          <a:xfrm>
            <a:off x="3429953" y="2324586"/>
            <a:ext cx="6350" cy="38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3"/>
          </p:cNvCxnSpPr>
          <p:nvPr/>
        </p:nvCxnSpPr>
        <p:spPr>
          <a:xfrm flipV="1">
            <a:off x="2054410" y="3061057"/>
            <a:ext cx="524643" cy="6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77753" y="2718157"/>
            <a:ext cx="16856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Medium temp</a:t>
            </a:r>
          </a:p>
          <a:p>
            <a:r>
              <a:rPr lang="en-US" dirty="0" smtClean="0"/>
              <a:t>Water at </a:t>
            </a:r>
            <a:r>
              <a:rPr lang="en-US" dirty="0"/>
              <a:t>25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  <a:p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4293553" y="3061057"/>
            <a:ext cx="584200" cy="6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2286953" y="4225650"/>
            <a:ext cx="1803400" cy="646331"/>
          </a:xfrm>
          <a:prstGeom prst="rect">
            <a:avLst/>
          </a:prstGeom>
          <a:ln w="254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Heat Pump</a:t>
            </a:r>
          </a:p>
          <a:p>
            <a:r>
              <a:rPr lang="en-US" dirty="0" smtClean="0"/>
              <a:t>40</a:t>
            </a:r>
            <a:r>
              <a:rPr lang="en-US" baseline="30000" dirty="0" smtClean="0"/>
              <a:t>o</a:t>
            </a:r>
            <a:r>
              <a:rPr lang="en-US" dirty="0" smtClean="0"/>
              <a:t>C </a:t>
            </a:r>
            <a:r>
              <a:rPr lang="en-US" dirty="0"/>
              <a:t>to </a:t>
            </a:r>
            <a:r>
              <a:rPr lang="en-US" dirty="0" smtClean="0"/>
              <a:t>80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</p:txBody>
      </p:sp>
      <p:cxnSp>
        <p:nvCxnSpPr>
          <p:cNvPr id="33" name="Straight Arrow Connector 32"/>
          <p:cNvCxnSpPr>
            <a:endCxn id="23" idx="0"/>
          </p:cNvCxnSpPr>
          <p:nvPr/>
        </p:nvCxnSpPr>
        <p:spPr>
          <a:xfrm>
            <a:off x="5958629" y="3387487"/>
            <a:ext cx="0" cy="10465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4555614" y="3572095"/>
            <a:ext cx="1965078" cy="1785282"/>
            <a:chOff x="4381500" y="4448038"/>
            <a:chExt cx="1965078" cy="1785282"/>
          </a:xfrm>
        </p:grpSpPr>
        <p:sp>
          <p:nvSpPr>
            <p:cNvPr id="23" name="TextBox 22"/>
            <p:cNvSpPr txBox="1"/>
            <p:nvPr/>
          </p:nvSpPr>
          <p:spPr>
            <a:xfrm>
              <a:off x="5222452" y="5309990"/>
              <a:ext cx="11241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Loads </a:t>
              </a:r>
            </a:p>
            <a:p>
              <a:r>
                <a:rPr lang="en-US" dirty="0" smtClean="0"/>
                <a:t>ΔT ≈ 1</a:t>
              </a:r>
              <a:r>
                <a:rPr lang="en-US" baseline="30000" dirty="0"/>
                <a:t>o</a:t>
              </a:r>
              <a:r>
                <a:rPr lang="en-US" dirty="0"/>
                <a:t>C</a:t>
              </a:r>
            </a:p>
            <a:p>
              <a:endParaRPr lang="en-US" dirty="0"/>
            </a:p>
          </p:txBody>
        </p:sp>
        <p:cxnSp>
          <p:nvCxnSpPr>
            <p:cNvPr id="43" name="Straight Connector 42"/>
            <p:cNvCxnSpPr/>
            <p:nvPr/>
          </p:nvCxnSpPr>
          <p:spPr>
            <a:xfrm flipH="1">
              <a:off x="4408339" y="5781279"/>
              <a:ext cx="723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V="1">
              <a:off x="4381500" y="5130801"/>
              <a:ext cx="0" cy="65047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4381500" y="5108394"/>
              <a:ext cx="1244600" cy="224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Grupp 35"/>
            <p:cNvGrpSpPr>
              <a:grpSpLocks noChangeAspect="1"/>
            </p:cNvGrpSpPr>
            <p:nvPr/>
          </p:nvGrpSpPr>
          <p:grpSpPr>
            <a:xfrm>
              <a:off x="4799705" y="4838700"/>
              <a:ext cx="339797" cy="336092"/>
              <a:chOff x="611560" y="3530596"/>
              <a:chExt cx="864096" cy="854676"/>
            </a:xfrm>
          </p:grpSpPr>
          <p:sp>
            <p:nvSpPr>
              <p:cNvPr id="50" name="Likbent triangel 36"/>
              <p:cNvSpPr/>
              <p:nvPr/>
            </p:nvSpPr>
            <p:spPr>
              <a:xfrm rot="5400000">
                <a:off x="646123" y="4005069"/>
                <a:ext cx="345640" cy="414766"/>
              </a:xfrm>
              <a:prstGeom prst="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1" name="Likbent triangel 37"/>
              <p:cNvSpPr/>
              <p:nvPr/>
            </p:nvSpPr>
            <p:spPr>
              <a:xfrm rot="16200000" flipH="1">
                <a:off x="1095453" y="4005069"/>
                <a:ext cx="345640" cy="414766"/>
              </a:xfrm>
              <a:prstGeom prst="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52" name="Båge 38"/>
              <p:cNvSpPr/>
              <p:nvPr/>
            </p:nvSpPr>
            <p:spPr>
              <a:xfrm>
                <a:off x="646624" y="3530596"/>
                <a:ext cx="810560" cy="618484"/>
              </a:xfrm>
              <a:prstGeom prst="arc">
                <a:avLst>
                  <a:gd name="adj1" fmla="val 10796649"/>
                  <a:gd name="adj2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53" name="Rak 39"/>
              <p:cNvCxnSpPr>
                <a:stCxn id="52" idx="0"/>
                <a:endCxn id="52" idx="2"/>
              </p:cNvCxnSpPr>
              <p:nvPr/>
            </p:nvCxnSpPr>
            <p:spPr>
              <a:xfrm flipV="1">
                <a:off x="646624" y="3839838"/>
                <a:ext cx="810560" cy="3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Rak 40"/>
              <p:cNvCxnSpPr/>
              <p:nvPr/>
            </p:nvCxnSpPr>
            <p:spPr>
              <a:xfrm flipH="1" flipV="1">
                <a:off x="1053784" y="3839838"/>
                <a:ext cx="0" cy="3726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 35"/>
            <p:cNvGrpSpPr>
              <a:grpSpLocks noChangeAspect="1"/>
            </p:cNvGrpSpPr>
            <p:nvPr/>
          </p:nvGrpSpPr>
          <p:grpSpPr>
            <a:xfrm>
              <a:off x="5507001" y="4448038"/>
              <a:ext cx="339797" cy="336092"/>
              <a:chOff x="611560" y="3530596"/>
              <a:chExt cx="864096" cy="854676"/>
            </a:xfrm>
            <a:scene3d>
              <a:camera prst="orthographicFront">
                <a:rot lat="0" lon="0" rev="5400000"/>
              </a:camera>
              <a:lightRig rig="threePt" dir="t"/>
            </a:scene3d>
          </p:grpSpPr>
          <p:sp>
            <p:nvSpPr>
              <p:cNvPr id="59" name="Likbent triangel 36"/>
              <p:cNvSpPr/>
              <p:nvPr/>
            </p:nvSpPr>
            <p:spPr>
              <a:xfrm rot="5400000">
                <a:off x="646123" y="4005069"/>
                <a:ext cx="345640" cy="414766"/>
              </a:xfrm>
              <a:prstGeom prst="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0" name="Likbent triangel 37"/>
              <p:cNvSpPr/>
              <p:nvPr/>
            </p:nvSpPr>
            <p:spPr>
              <a:xfrm rot="16200000" flipH="1">
                <a:off x="1095453" y="4005069"/>
                <a:ext cx="345640" cy="414766"/>
              </a:xfrm>
              <a:prstGeom prst="triangl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61" name="Båge 38"/>
              <p:cNvSpPr/>
              <p:nvPr/>
            </p:nvSpPr>
            <p:spPr>
              <a:xfrm>
                <a:off x="646624" y="3530596"/>
                <a:ext cx="810560" cy="618484"/>
              </a:xfrm>
              <a:prstGeom prst="arc">
                <a:avLst>
                  <a:gd name="adj1" fmla="val 10796649"/>
                  <a:gd name="adj2" fmla="val 0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62" name="Rak 39"/>
              <p:cNvCxnSpPr>
                <a:stCxn id="61" idx="0"/>
                <a:endCxn id="61" idx="2"/>
              </p:cNvCxnSpPr>
              <p:nvPr/>
            </p:nvCxnSpPr>
            <p:spPr>
              <a:xfrm flipV="1">
                <a:off x="646624" y="3839838"/>
                <a:ext cx="810560" cy="3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Rak 40"/>
              <p:cNvCxnSpPr/>
              <p:nvPr/>
            </p:nvCxnSpPr>
            <p:spPr>
              <a:xfrm flipH="1" flipV="1">
                <a:off x="1053784" y="3839838"/>
                <a:ext cx="0" cy="37261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Arrow Connector 65"/>
            <p:cNvCxnSpPr/>
            <p:nvPr/>
          </p:nvCxnSpPr>
          <p:spPr>
            <a:xfrm>
              <a:off x="5626100" y="5081912"/>
              <a:ext cx="0" cy="3282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71"/>
          <p:cNvCxnSpPr/>
          <p:nvPr/>
        </p:nvCxnSpPr>
        <p:spPr>
          <a:xfrm flipH="1">
            <a:off x="4179253" y="4534257"/>
            <a:ext cx="228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1613853" y="4534257"/>
            <a:ext cx="5461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420053" y="4254857"/>
            <a:ext cx="1006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 Lund</a:t>
            </a:r>
          </a:p>
          <a:p>
            <a:r>
              <a:rPr lang="en-US" dirty="0" smtClean="0"/>
              <a:t>city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6622698" y="3387607"/>
            <a:ext cx="2406072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# Decided to have</a:t>
            </a:r>
          </a:p>
          <a:p>
            <a:r>
              <a:rPr lang="en-US" dirty="0" smtClean="0"/>
              <a:t> loads on 50</a:t>
            </a:r>
            <a:r>
              <a:rPr lang="en-US" baseline="30000" dirty="0" smtClean="0"/>
              <a:t>o</a:t>
            </a:r>
            <a:r>
              <a:rPr lang="en-US" dirty="0" smtClean="0"/>
              <a:t>C </a:t>
            </a:r>
          </a:p>
          <a:p>
            <a:r>
              <a:rPr lang="en-US" dirty="0"/>
              <a:t>c</a:t>
            </a:r>
            <a:r>
              <a:rPr lang="en-US" dirty="0" smtClean="0"/>
              <a:t>ooling circuit</a:t>
            </a:r>
          </a:p>
          <a:p>
            <a:endParaRPr lang="en-US" dirty="0" smtClean="0"/>
          </a:p>
          <a:p>
            <a:r>
              <a:rPr lang="en-US" dirty="0" smtClean="0"/>
              <a:t># Components shall </a:t>
            </a:r>
          </a:p>
          <a:p>
            <a:r>
              <a:rPr lang="en-US" dirty="0" smtClean="0"/>
              <a:t>be in series without </a:t>
            </a:r>
          </a:p>
          <a:p>
            <a:r>
              <a:rPr lang="en-US" dirty="0" smtClean="0"/>
              <a:t>affecting </a:t>
            </a:r>
          </a:p>
          <a:p>
            <a:r>
              <a:rPr lang="en-US" dirty="0" smtClean="0"/>
              <a:t>Reliability.</a:t>
            </a:r>
            <a:endParaRPr lang="en-US" dirty="0"/>
          </a:p>
        </p:txBody>
      </p:sp>
      <p:sp>
        <p:nvSpPr>
          <p:cNvPr id="80" name="Rectangle 79"/>
          <p:cNvSpPr/>
          <p:nvPr/>
        </p:nvSpPr>
        <p:spPr>
          <a:xfrm>
            <a:off x="2757806" y="3572095"/>
            <a:ext cx="1172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Electricity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3290253" y="3873521"/>
            <a:ext cx="6350" cy="3813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275840" y="5974834"/>
            <a:ext cx="3623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Hence technology enhancement ! </a:t>
            </a:r>
            <a:endParaRPr lang="en-US" dirty="0"/>
          </a:p>
        </p:txBody>
      </p:sp>
      <p:sp>
        <p:nvSpPr>
          <p:cNvPr id="87" name="Date Placeholder 8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88" name="Footer Placeholder 8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89" name="Slide Number Placeholder 8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6263173" y="2034191"/>
            <a:ext cx="2548000" cy="646331"/>
            <a:chOff x="2351661" y="5163717"/>
            <a:chExt cx="2548000" cy="646331"/>
          </a:xfrm>
        </p:grpSpPr>
        <p:sp>
          <p:nvSpPr>
            <p:cNvPr id="76" name="TextBox 75"/>
            <p:cNvSpPr txBox="1"/>
            <p:nvPr/>
          </p:nvSpPr>
          <p:spPr>
            <a:xfrm>
              <a:off x="2351661" y="5163717"/>
              <a:ext cx="2548000" cy="64633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Not energy efficient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Solution !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500273" y="5332264"/>
              <a:ext cx="377480" cy="363667"/>
              <a:chOff x="7960098" y="3849758"/>
              <a:chExt cx="377480" cy="363667"/>
            </a:xfrm>
          </p:grpSpPr>
          <p:cxnSp>
            <p:nvCxnSpPr>
              <p:cNvPr id="46" name="Straight Arrow Connector 45"/>
              <p:cNvCxnSpPr/>
              <p:nvPr/>
            </p:nvCxnSpPr>
            <p:spPr>
              <a:xfrm>
                <a:off x="7960098" y="3874871"/>
                <a:ext cx="133350" cy="3385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>
                <a:off x="8076910" y="3856108"/>
                <a:ext cx="133350" cy="3385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8190893" y="3849758"/>
                <a:ext cx="146685" cy="3385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3518644" y="321733"/>
            <a:ext cx="325131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Earlier Plans for Load Cooling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8187" y="5063066"/>
            <a:ext cx="14029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</a:t>
            </a:r>
            <a:r>
              <a:rPr lang="en-US" sz="1400" dirty="0" smtClean="0"/>
              <a:t>ax load outlet</a:t>
            </a:r>
          </a:p>
          <a:p>
            <a:r>
              <a:rPr lang="en-US" sz="1400" dirty="0" smtClean="0"/>
              <a:t>temperature:</a:t>
            </a:r>
          </a:p>
          <a:p>
            <a:r>
              <a:rPr lang="en-US" sz="1400" dirty="0" smtClean="0"/>
              <a:t>40</a:t>
            </a:r>
            <a:r>
              <a:rPr lang="en-US" sz="1400" baseline="30000" dirty="0"/>
              <a:t>o</a:t>
            </a:r>
            <a:r>
              <a:rPr lang="en-US" sz="1400" dirty="0"/>
              <a:t>C</a:t>
            </a:r>
          </a:p>
        </p:txBody>
      </p:sp>
      <p:sp>
        <p:nvSpPr>
          <p:cNvPr id="6" name="Rectangle 5"/>
          <p:cNvSpPr/>
          <p:nvPr/>
        </p:nvSpPr>
        <p:spPr>
          <a:xfrm>
            <a:off x="472386" y="4878400"/>
            <a:ext cx="75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80 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0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SLHiPP15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Rutambhara Yogi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97551-655E-4243-AF44-754CE67D42F3}" type="slidenum">
              <a:rPr lang="en-US" smtClean="0"/>
              <a:t>9</a:t>
            </a:fld>
            <a:endParaRPr lang="en-US"/>
          </a:p>
        </p:txBody>
      </p:sp>
      <p:grpSp>
        <p:nvGrpSpPr>
          <p:cNvPr id="70" name="Group 69"/>
          <p:cNvGrpSpPr/>
          <p:nvPr/>
        </p:nvGrpSpPr>
        <p:grpSpPr>
          <a:xfrm>
            <a:off x="3608304" y="972256"/>
            <a:ext cx="331567" cy="1362206"/>
            <a:chOff x="2349500" y="1155700"/>
            <a:chExt cx="450850" cy="1600200"/>
          </a:xfrm>
        </p:grpSpPr>
        <p:sp>
          <p:nvSpPr>
            <p:cNvPr id="67" name="Rectangle 66"/>
            <p:cNvSpPr/>
            <p:nvPr/>
          </p:nvSpPr>
          <p:spPr>
            <a:xfrm>
              <a:off x="2349500" y="1600200"/>
              <a:ext cx="450850" cy="11557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527300" y="1155700"/>
              <a:ext cx="273050" cy="431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238748" y="961445"/>
            <a:ext cx="499684" cy="756781"/>
            <a:chOff x="3295650" y="361950"/>
            <a:chExt cx="679450" cy="889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72" name="Isosceles Triangle 71"/>
            <p:cNvSpPr/>
            <p:nvPr/>
          </p:nvSpPr>
          <p:spPr>
            <a:xfrm>
              <a:off x="3409950" y="361950"/>
              <a:ext cx="476250" cy="8763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295650" y="1168400"/>
              <a:ext cx="679450" cy="825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5" name="Straight Arrow Connector 74"/>
          <p:cNvCxnSpPr/>
          <p:nvPr/>
        </p:nvCxnSpPr>
        <p:spPr>
          <a:xfrm>
            <a:off x="2481124" y="1042528"/>
            <a:ext cx="1225250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3939871" y="1042528"/>
            <a:ext cx="29887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4657570" y="1042528"/>
            <a:ext cx="39411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3546598" y="2334462"/>
            <a:ext cx="612760" cy="262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Klystron</a:t>
            </a:r>
            <a:endParaRPr lang="en-US" sz="1400" dirty="0"/>
          </a:p>
        </p:txBody>
      </p:sp>
      <p:sp>
        <p:nvSpPr>
          <p:cNvPr id="85" name="TextBox 84"/>
          <p:cNvSpPr txBox="1"/>
          <p:nvPr/>
        </p:nvSpPr>
        <p:spPr>
          <a:xfrm>
            <a:off x="4271437" y="1718226"/>
            <a:ext cx="429535" cy="2620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Load</a:t>
            </a:r>
            <a:endParaRPr lang="en-US" sz="1400" dirty="0"/>
          </a:p>
        </p:txBody>
      </p:sp>
      <p:grpSp>
        <p:nvGrpSpPr>
          <p:cNvPr id="91" name="Group 90"/>
          <p:cNvGrpSpPr/>
          <p:nvPr/>
        </p:nvGrpSpPr>
        <p:grpSpPr>
          <a:xfrm>
            <a:off x="3546519" y="3364608"/>
            <a:ext cx="333229" cy="1271547"/>
            <a:chOff x="2349500" y="1155700"/>
            <a:chExt cx="450850" cy="1600200"/>
          </a:xfrm>
        </p:grpSpPr>
        <p:sp>
          <p:nvSpPr>
            <p:cNvPr id="98" name="Rectangle 97"/>
            <p:cNvSpPr/>
            <p:nvPr/>
          </p:nvSpPr>
          <p:spPr>
            <a:xfrm>
              <a:off x="2349500" y="1600200"/>
              <a:ext cx="450850" cy="11557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2527300" y="1155700"/>
              <a:ext cx="273050" cy="4318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4180123" y="3354516"/>
            <a:ext cx="502190" cy="706415"/>
            <a:chOff x="3295650" y="361950"/>
            <a:chExt cx="679450" cy="889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96" name="Isosceles Triangle 95"/>
            <p:cNvSpPr/>
            <p:nvPr/>
          </p:nvSpPr>
          <p:spPr>
            <a:xfrm>
              <a:off x="3409950" y="361950"/>
              <a:ext cx="476250" cy="8763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3295650" y="1168400"/>
              <a:ext cx="679450" cy="825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3" name="Straight Arrow Connector 92"/>
          <p:cNvCxnSpPr/>
          <p:nvPr/>
        </p:nvCxnSpPr>
        <p:spPr>
          <a:xfrm>
            <a:off x="2481124" y="3430203"/>
            <a:ext cx="116395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879748" y="3430203"/>
            <a:ext cx="300376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616607" y="3430203"/>
            <a:ext cx="45056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3484503" y="4636155"/>
            <a:ext cx="615833" cy="244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Klystron</a:t>
            </a:r>
            <a:endParaRPr lang="en-US" sz="1400" dirty="0"/>
          </a:p>
        </p:txBody>
      </p:sp>
      <p:sp>
        <p:nvSpPr>
          <p:cNvPr id="90" name="TextBox 89"/>
          <p:cNvSpPr txBox="1"/>
          <p:nvPr/>
        </p:nvSpPr>
        <p:spPr>
          <a:xfrm>
            <a:off x="4212977" y="4060931"/>
            <a:ext cx="431690" cy="244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Load</a:t>
            </a:r>
            <a:endParaRPr lang="en-US" sz="1400" dirty="0"/>
          </a:p>
        </p:txBody>
      </p:sp>
      <p:cxnSp>
        <p:nvCxnSpPr>
          <p:cNvPr id="101" name="Straight Arrow Connector 100"/>
          <p:cNvCxnSpPr/>
          <p:nvPr/>
        </p:nvCxnSpPr>
        <p:spPr>
          <a:xfrm flipH="1" flipV="1">
            <a:off x="2481124" y="3430203"/>
            <a:ext cx="5162" cy="2280648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5067169" y="3430203"/>
            <a:ext cx="0" cy="233079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2481124" y="2596463"/>
            <a:ext cx="0" cy="83374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5067169" y="2596463"/>
            <a:ext cx="0" cy="83374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2481124" y="1042528"/>
            <a:ext cx="0" cy="155393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5069750" y="1042528"/>
            <a:ext cx="0" cy="1553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104315" y="2808175"/>
            <a:ext cx="817269" cy="27003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Number</a:t>
            </a:r>
            <a:endParaRPr lang="en-US" sz="1400" dirty="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2481124" y="5025574"/>
            <a:ext cx="2586045" cy="1114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/>
          <p:nvPr/>
        </p:nvGrpSpPr>
        <p:grpSpPr>
          <a:xfrm>
            <a:off x="4819405" y="5165433"/>
            <a:ext cx="307641" cy="384423"/>
            <a:chOff x="5190490" y="4585356"/>
            <a:chExt cx="378460" cy="438150"/>
          </a:xfrm>
        </p:grpSpPr>
        <p:sp>
          <p:nvSpPr>
            <p:cNvPr id="134" name="Isosceles Triangle 133"/>
            <p:cNvSpPr/>
            <p:nvPr/>
          </p:nvSpPr>
          <p:spPr>
            <a:xfrm>
              <a:off x="5422900" y="4807606"/>
              <a:ext cx="146050" cy="2159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Isosceles Triangle 134"/>
            <p:cNvSpPr/>
            <p:nvPr/>
          </p:nvSpPr>
          <p:spPr>
            <a:xfrm>
              <a:off x="5422900" y="4585356"/>
              <a:ext cx="146050" cy="215900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6" name="Straight Connector 135"/>
            <p:cNvCxnSpPr>
              <a:endCxn id="134" idx="0"/>
            </p:cNvCxnSpPr>
            <p:nvPr/>
          </p:nvCxnSpPr>
          <p:spPr>
            <a:xfrm>
              <a:off x="5349875" y="4807606"/>
              <a:ext cx="1460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Chord 136"/>
            <p:cNvSpPr>
              <a:spLocks noChangeAspect="1"/>
            </p:cNvSpPr>
            <p:nvPr/>
          </p:nvSpPr>
          <p:spPr>
            <a:xfrm>
              <a:off x="5190490" y="4693433"/>
              <a:ext cx="232410" cy="228346"/>
            </a:xfrm>
            <a:prstGeom prst="chord">
              <a:avLst/>
            </a:prstGeom>
            <a:ln/>
            <a:scene3d>
              <a:camera prst="orthographicFront">
                <a:rot lat="0" lon="0" rev="2034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1597444" y="563143"/>
            <a:ext cx="1659941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HB / MB Linac</a:t>
            </a:r>
            <a:endParaRPr lang="en-US" dirty="0"/>
          </a:p>
        </p:txBody>
      </p:sp>
      <p:sp>
        <p:nvSpPr>
          <p:cNvPr id="146" name="TextBox 145"/>
          <p:cNvSpPr txBox="1"/>
          <p:nvPr/>
        </p:nvSpPr>
        <p:spPr>
          <a:xfrm>
            <a:off x="2204337" y="5732099"/>
            <a:ext cx="563898" cy="32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50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48985" y="2774307"/>
            <a:ext cx="10054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Number</a:t>
            </a:r>
            <a:endParaRPr lang="en-US" sz="1400" dirty="0"/>
          </a:p>
        </p:txBody>
      </p:sp>
      <p:sp>
        <p:nvSpPr>
          <p:cNvPr id="148" name="TextBox 147"/>
          <p:cNvSpPr txBox="1"/>
          <p:nvPr/>
        </p:nvSpPr>
        <p:spPr>
          <a:xfrm>
            <a:off x="4178516" y="5760993"/>
            <a:ext cx="16983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Outlet temp </a:t>
            </a:r>
          </a:p>
          <a:p>
            <a:r>
              <a:rPr lang="en-US" sz="1400" dirty="0" smtClean="0"/>
              <a:t>Controlled to </a:t>
            </a:r>
            <a:r>
              <a:rPr lang="en-US" sz="1400" dirty="0" smtClean="0">
                <a:solidFill>
                  <a:srgbClr val="FF0000"/>
                </a:solidFill>
              </a:rPr>
              <a:t>60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r>
              <a:rPr lang="en-US" sz="1400" dirty="0" smtClean="0">
                <a:solidFill>
                  <a:srgbClr val="FF0000"/>
                </a:solidFill>
              </a:rPr>
              <a:t>C</a:t>
            </a:r>
            <a:endParaRPr lang="en-US" sz="1400" dirty="0" smtClean="0"/>
          </a:p>
        </p:txBody>
      </p:sp>
      <p:sp>
        <p:nvSpPr>
          <p:cNvPr id="145" name="TextBox 144"/>
          <p:cNvSpPr txBox="1"/>
          <p:nvPr/>
        </p:nvSpPr>
        <p:spPr>
          <a:xfrm>
            <a:off x="7498581" y="563143"/>
            <a:ext cx="1337633" cy="31266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Spoke Linac</a:t>
            </a:r>
            <a:endParaRPr lang="en-US" dirty="0"/>
          </a:p>
        </p:txBody>
      </p:sp>
      <p:cxnSp>
        <p:nvCxnSpPr>
          <p:cNvPr id="155" name="Straight Arrow Connector 154"/>
          <p:cNvCxnSpPr/>
          <p:nvPr/>
        </p:nvCxnSpPr>
        <p:spPr>
          <a:xfrm>
            <a:off x="5812304" y="1006306"/>
            <a:ext cx="795225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>
            <a:off x="7306689" y="1006306"/>
            <a:ext cx="115748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flipV="1">
            <a:off x="5812304" y="3277435"/>
            <a:ext cx="1091504" cy="8601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/>
          <p:nvPr/>
        </p:nvCxnSpPr>
        <p:spPr>
          <a:xfrm>
            <a:off x="7597749" y="3286036"/>
            <a:ext cx="86377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 flipH="1" flipV="1">
            <a:off x="5812304" y="3286036"/>
            <a:ext cx="5288" cy="2177543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>
            <a:off x="8461528" y="3286036"/>
            <a:ext cx="0" cy="22254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 flipV="1">
            <a:off x="5812304" y="2489989"/>
            <a:ext cx="0" cy="796047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V="1">
            <a:off x="8461528" y="2489989"/>
            <a:ext cx="0" cy="796047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 flipV="1">
            <a:off x="5812304" y="1006306"/>
            <a:ext cx="0" cy="1483683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>
            <a:off x="8464171" y="1006306"/>
            <a:ext cx="0" cy="14836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TextBox 176"/>
          <p:cNvSpPr txBox="1"/>
          <p:nvPr/>
        </p:nvSpPr>
        <p:spPr>
          <a:xfrm>
            <a:off x="8218286" y="2692129"/>
            <a:ext cx="837235" cy="257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Number</a:t>
            </a:r>
            <a:endParaRPr lang="en-US" sz="1400" dirty="0"/>
          </a:p>
        </p:txBody>
      </p:sp>
      <p:cxnSp>
        <p:nvCxnSpPr>
          <p:cNvPr id="178" name="Straight Connector 177"/>
          <p:cNvCxnSpPr/>
          <p:nvPr/>
        </p:nvCxnSpPr>
        <p:spPr>
          <a:xfrm flipV="1">
            <a:off x="5812304" y="4809282"/>
            <a:ext cx="2649224" cy="106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9" name="Group 178"/>
          <p:cNvGrpSpPr/>
          <p:nvPr/>
        </p:nvGrpSpPr>
        <p:grpSpPr>
          <a:xfrm>
            <a:off x="8207710" y="4942818"/>
            <a:ext cx="315157" cy="367044"/>
            <a:chOff x="5190490" y="4585356"/>
            <a:chExt cx="378460" cy="438150"/>
          </a:xfrm>
        </p:grpSpPr>
        <p:sp>
          <p:nvSpPr>
            <p:cNvPr id="180" name="Isosceles Triangle 179"/>
            <p:cNvSpPr/>
            <p:nvPr/>
          </p:nvSpPr>
          <p:spPr>
            <a:xfrm>
              <a:off x="5422900" y="4807606"/>
              <a:ext cx="146050" cy="2159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Isosceles Triangle 180"/>
            <p:cNvSpPr/>
            <p:nvPr/>
          </p:nvSpPr>
          <p:spPr>
            <a:xfrm>
              <a:off x="5422900" y="4585356"/>
              <a:ext cx="146050" cy="215900"/>
            </a:xfrm>
            <a:prstGeom prst="triangle">
              <a:avLst/>
            </a:prstGeom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Connector 181"/>
            <p:cNvCxnSpPr>
              <a:endCxn id="180" idx="0"/>
            </p:cNvCxnSpPr>
            <p:nvPr/>
          </p:nvCxnSpPr>
          <p:spPr>
            <a:xfrm>
              <a:off x="5349875" y="4807606"/>
              <a:ext cx="146050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Chord 182"/>
            <p:cNvSpPr>
              <a:spLocks noChangeAspect="1"/>
            </p:cNvSpPr>
            <p:nvPr/>
          </p:nvSpPr>
          <p:spPr>
            <a:xfrm>
              <a:off x="5190490" y="4693433"/>
              <a:ext cx="232410" cy="228346"/>
            </a:xfrm>
            <a:prstGeom prst="chord">
              <a:avLst/>
            </a:prstGeom>
            <a:ln/>
            <a:scene3d>
              <a:camera prst="orthographicFront">
                <a:rot lat="0" lon="0" rev="2034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07529" y="4697572"/>
            <a:ext cx="397165" cy="394634"/>
            <a:chOff x="6607529" y="4697572"/>
            <a:chExt cx="397165" cy="394634"/>
          </a:xfrm>
        </p:grpSpPr>
        <p:sp>
          <p:nvSpPr>
            <p:cNvPr id="184" name="Isosceles Triangle 183"/>
            <p:cNvSpPr/>
            <p:nvPr/>
          </p:nvSpPr>
          <p:spPr>
            <a:xfrm>
              <a:off x="6840195" y="4697572"/>
              <a:ext cx="164499" cy="234057"/>
            </a:xfrm>
            <a:prstGeom prst="triangle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Isosceles Triangle 184"/>
            <p:cNvSpPr/>
            <p:nvPr/>
          </p:nvSpPr>
          <p:spPr>
            <a:xfrm>
              <a:off x="6607529" y="4702892"/>
              <a:ext cx="164499" cy="234057"/>
            </a:xfrm>
            <a:prstGeom prst="triangle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6" name="Straight Connector 185"/>
            <p:cNvCxnSpPr/>
            <p:nvPr/>
          </p:nvCxnSpPr>
          <p:spPr>
            <a:xfrm>
              <a:off x="6819045" y="4819921"/>
              <a:ext cx="0" cy="1170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7" name="Chord 186"/>
            <p:cNvSpPr>
              <a:spLocks noChangeAspect="1"/>
            </p:cNvSpPr>
            <p:nvPr/>
          </p:nvSpPr>
          <p:spPr>
            <a:xfrm>
              <a:off x="6732852" y="4900918"/>
              <a:ext cx="193536" cy="191288"/>
            </a:xfrm>
            <a:prstGeom prst="chord">
              <a:avLst/>
            </a:prstGeom>
            <a:ln/>
            <a:scene3d>
              <a:camera prst="orthographicFront">
                <a:rot lat="0" lon="0" rev="4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09" name="TextBox 208"/>
          <p:cNvSpPr txBox="1"/>
          <p:nvPr/>
        </p:nvSpPr>
        <p:spPr>
          <a:xfrm>
            <a:off x="5632450" y="2641879"/>
            <a:ext cx="837235" cy="2578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N Number</a:t>
            </a:r>
            <a:endParaRPr lang="en-US" sz="1400" dirty="0"/>
          </a:p>
        </p:txBody>
      </p:sp>
      <p:sp>
        <p:nvSpPr>
          <p:cNvPr id="213" name="TextBox 212"/>
          <p:cNvSpPr txBox="1"/>
          <p:nvPr/>
        </p:nvSpPr>
        <p:spPr>
          <a:xfrm>
            <a:off x="5817592" y="5415491"/>
            <a:ext cx="563898" cy="324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50</a:t>
            </a:r>
            <a:r>
              <a:rPr lang="en-US" baseline="30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C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6692472" y="1865758"/>
            <a:ext cx="288859" cy="548342"/>
            <a:chOff x="3295650" y="361950"/>
            <a:chExt cx="679450" cy="889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153" name="Isosceles Triangle 152"/>
            <p:cNvSpPr/>
            <p:nvPr/>
          </p:nvSpPr>
          <p:spPr>
            <a:xfrm>
              <a:off x="3409950" y="361950"/>
              <a:ext cx="476250" cy="8763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3295650" y="1168400"/>
              <a:ext cx="679450" cy="825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7113054" y="939210"/>
            <a:ext cx="265223" cy="548342"/>
            <a:chOff x="6908800" y="907530"/>
            <a:chExt cx="318496" cy="654570"/>
          </a:xfrm>
        </p:grpSpPr>
        <p:sp>
          <p:nvSpPr>
            <p:cNvPr id="151" name="Rectangle 150"/>
            <p:cNvSpPr/>
            <p:nvPr/>
          </p:nvSpPr>
          <p:spPr>
            <a:xfrm>
              <a:off x="6978649" y="907530"/>
              <a:ext cx="162681" cy="4189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6908800" y="1104900"/>
              <a:ext cx="318496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6664224" y="928887"/>
            <a:ext cx="265223" cy="548342"/>
            <a:chOff x="6908800" y="907530"/>
            <a:chExt cx="318496" cy="654570"/>
          </a:xfrm>
        </p:grpSpPr>
        <p:sp>
          <p:nvSpPr>
            <p:cNvPr id="193" name="Rectangle 192"/>
            <p:cNvSpPr/>
            <p:nvPr/>
          </p:nvSpPr>
          <p:spPr>
            <a:xfrm>
              <a:off x="6978649" y="907530"/>
              <a:ext cx="162681" cy="4189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6908800" y="1104900"/>
              <a:ext cx="318496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5" name="TextBox 204"/>
          <p:cNvSpPr txBox="1"/>
          <p:nvPr/>
        </p:nvSpPr>
        <p:spPr>
          <a:xfrm>
            <a:off x="6372752" y="1535431"/>
            <a:ext cx="683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Tetrode1</a:t>
            </a:r>
            <a:endParaRPr lang="en-US" sz="1000" dirty="0"/>
          </a:p>
        </p:txBody>
      </p:sp>
      <p:sp>
        <p:nvSpPr>
          <p:cNvPr id="206" name="Rectangle 205"/>
          <p:cNvSpPr/>
          <p:nvPr/>
        </p:nvSpPr>
        <p:spPr>
          <a:xfrm>
            <a:off x="6971894" y="1545805"/>
            <a:ext cx="6837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Tetrode2</a:t>
            </a:r>
            <a:endParaRPr lang="en-US" sz="1000" dirty="0"/>
          </a:p>
        </p:txBody>
      </p:sp>
      <p:grpSp>
        <p:nvGrpSpPr>
          <p:cNvPr id="221" name="Group 220"/>
          <p:cNvGrpSpPr/>
          <p:nvPr/>
        </p:nvGrpSpPr>
        <p:grpSpPr>
          <a:xfrm>
            <a:off x="7138507" y="1871136"/>
            <a:ext cx="288859" cy="548342"/>
            <a:chOff x="3295650" y="361950"/>
            <a:chExt cx="679450" cy="889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222" name="Isosceles Triangle 221"/>
            <p:cNvSpPr/>
            <p:nvPr/>
          </p:nvSpPr>
          <p:spPr>
            <a:xfrm>
              <a:off x="3409950" y="361950"/>
              <a:ext cx="476250" cy="8763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3295650" y="1168400"/>
              <a:ext cx="679450" cy="825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28" name="Straight Connector 227"/>
          <p:cNvCxnSpPr/>
          <p:nvPr/>
        </p:nvCxnSpPr>
        <p:spPr>
          <a:xfrm>
            <a:off x="6312008" y="1006306"/>
            <a:ext cx="0" cy="98327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/>
          <p:nvPr/>
        </p:nvCxnSpPr>
        <p:spPr>
          <a:xfrm>
            <a:off x="6312008" y="1989584"/>
            <a:ext cx="38046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1" name="TextBox 230"/>
          <p:cNvSpPr txBox="1"/>
          <p:nvPr/>
        </p:nvSpPr>
        <p:spPr>
          <a:xfrm>
            <a:off x="7056478" y="2357020"/>
            <a:ext cx="541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Load2</a:t>
            </a:r>
            <a:endParaRPr lang="en-US" sz="1000" dirty="0"/>
          </a:p>
        </p:txBody>
      </p:sp>
      <p:cxnSp>
        <p:nvCxnSpPr>
          <p:cNvPr id="234" name="Straight Arrow Connector 233"/>
          <p:cNvCxnSpPr/>
          <p:nvPr/>
        </p:nvCxnSpPr>
        <p:spPr>
          <a:xfrm>
            <a:off x="7389571" y="1989584"/>
            <a:ext cx="3574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 flipV="1">
            <a:off x="7747000" y="1042528"/>
            <a:ext cx="0" cy="93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7" name="TextBox 236"/>
          <p:cNvSpPr txBox="1"/>
          <p:nvPr/>
        </p:nvSpPr>
        <p:spPr>
          <a:xfrm>
            <a:off x="6519423" y="2363370"/>
            <a:ext cx="541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Load1</a:t>
            </a:r>
            <a:endParaRPr lang="en-US" sz="1000" dirty="0"/>
          </a:p>
        </p:txBody>
      </p:sp>
      <p:grpSp>
        <p:nvGrpSpPr>
          <p:cNvPr id="240" name="Group 239"/>
          <p:cNvGrpSpPr/>
          <p:nvPr/>
        </p:nvGrpSpPr>
        <p:grpSpPr>
          <a:xfrm>
            <a:off x="6953875" y="4136887"/>
            <a:ext cx="288859" cy="548342"/>
            <a:chOff x="3295650" y="361950"/>
            <a:chExt cx="679450" cy="889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260" name="Isosceles Triangle 259"/>
            <p:cNvSpPr/>
            <p:nvPr/>
          </p:nvSpPr>
          <p:spPr>
            <a:xfrm>
              <a:off x="3409950" y="361950"/>
              <a:ext cx="476250" cy="8763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3295650" y="1168400"/>
              <a:ext cx="679450" cy="825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1" name="Group 240"/>
          <p:cNvGrpSpPr/>
          <p:nvPr/>
        </p:nvGrpSpPr>
        <p:grpSpPr>
          <a:xfrm>
            <a:off x="7374457" y="3210339"/>
            <a:ext cx="265223" cy="548342"/>
            <a:chOff x="6908800" y="907530"/>
            <a:chExt cx="318496" cy="654570"/>
          </a:xfrm>
        </p:grpSpPr>
        <p:sp>
          <p:nvSpPr>
            <p:cNvPr id="258" name="Rectangle 257"/>
            <p:cNvSpPr/>
            <p:nvPr/>
          </p:nvSpPr>
          <p:spPr>
            <a:xfrm>
              <a:off x="6978649" y="907530"/>
              <a:ext cx="162681" cy="4189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6908800" y="1104900"/>
              <a:ext cx="318496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2" name="Group 241"/>
          <p:cNvGrpSpPr/>
          <p:nvPr/>
        </p:nvGrpSpPr>
        <p:grpSpPr>
          <a:xfrm>
            <a:off x="6925627" y="3200016"/>
            <a:ext cx="265223" cy="548342"/>
            <a:chOff x="6908800" y="907530"/>
            <a:chExt cx="318496" cy="654570"/>
          </a:xfrm>
        </p:grpSpPr>
        <p:sp>
          <p:nvSpPr>
            <p:cNvPr id="256" name="Rectangle 255"/>
            <p:cNvSpPr/>
            <p:nvPr/>
          </p:nvSpPr>
          <p:spPr>
            <a:xfrm>
              <a:off x="6978649" y="907530"/>
              <a:ext cx="162681" cy="4189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6908800" y="1104900"/>
              <a:ext cx="318496" cy="4572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6634155" y="3806560"/>
            <a:ext cx="6837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Tetrode1</a:t>
            </a:r>
            <a:endParaRPr lang="en-US" sz="1000" dirty="0"/>
          </a:p>
        </p:txBody>
      </p:sp>
      <p:sp>
        <p:nvSpPr>
          <p:cNvPr id="245" name="Rectangle 244"/>
          <p:cNvSpPr/>
          <p:nvPr/>
        </p:nvSpPr>
        <p:spPr>
          <a:xfrm>
            <a:off x="7233297" y="3816934"/>
            <a:ext cx="6837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Tetrode2</a:t>
            </a:r>
            <a:endParaRPr lang="en-US" sz="1000" dirty="0"/>
          </a:p>
        </p:txBody>
      </p:sp>
      <p:grpSp>
        <p:nvGrpSpPr>
          <p:cNvPr id="246" name="Group 245"/>
          <p:cNvGrpSpPr/>
          <p:nvPr/>
        </p:nvGrpSpPr>
        <p:grpSpPr>
          <a:xfrm>
            <a:off x="7399910" y="4142265"/>
            <a:ext cx="288859" cy="548342"/>
            <a:chOff x="3295650" y="361950"/>
            <a:chExt cx="679450" cy="889000"/>
          </a:xfrm>
          <a:scene3d>
            <a:camera prst="orthographicFront">
              <a:rot lat="0" lon="0" rev="10800000"/>
            </a:camera>
            <a:lightRig rig="threePt" dir="t"/>
          </a:scene3d>
        </p:grpSpPr>
        <p:sp>
          <p:nvSpPr>
            <p:cNvPr id="254" name="Isosceles Triangle 253"/>
            <p:cNvSpPr/>
            <p:nvPr/>
          </p:nvSpPr>
          <p:spPr>
            <a:xfrm>
              <a:off x="3409950" y="361950"/>
              <a:ext cx="476250" cy="876300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295650" y="1168400"/>
              <a:ext cx="679450" cy="825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8" name="Straight Connector 247"/>
          <p:cNvCxnSpPr/>
          <p:nvPr/>
        </p:nvCxnSpPr>
        <p:spPr>
          <a:xfrm>
            <a:off x="6573411" y="3277435"/>
            <a:ext cx="0" cy="983278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>
            <a:off x="6573411" y="4260713"/>
            <a:ext cx="380464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0" name="TextBox 249"/>
          <p:cNvSpPr txBox="1"/>
          <p:nvPr/>
        </p:nvSpPr>
        <p:spPr>
          <a:xfrm>
            <a:off x="7503220" y="4479638"/>
            <a:ext cx="541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Load2</a:t>
            </a:r>
            <a:endParaRPr lang="en-US" sz="1000" dirty="0"/>
          </a:p>
        </p:txBody>
      </p:sp>
      <p:cxnSp>
        <p:nvCxnSpPr>
          <p:cNvPr id="251" name="Straight Arrow Connector 250"/>
          <p:cNvCxnSpPr/>
          <p:nvPr/>
        </p:nvCxnSpPr>
        <p:spPr>
          <a:xfrm>
            <a:off x="7650974" y="4260713"/>
            <a:ext cx="35742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 flipV="1">
            <a:off x="8008403" y="3313657"/>
            <a:ext cx="0" cy="93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3" name="TextBox 252"/>
          <p:cNvSpPr txBox="1"/>
          <p:nvPr/>
        </p:nvSpPr>
        <p:spPr>
          <a:xfrm>
            <a:off x="6577230" y="4444386"/>
            <a:ext cx="5412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Load1</a:t>
            </a:r>
            <a:endParaRPr lang="en-US" sz="1000" dirty="0"/>
          </a:p>
        </p:txBody>
      </p:sp>
      <p:cxnSp>
        <p:nvCxnSpPr>
          <p:cNvPr id="265" name="Straight Arrow Connector 264"/>
          <p:cNvCxnSpPr/>
          <p:nvPr/>
        </p:nvCxnSpPr>
        <p:spPr>
          <a:xfrm>
            <a:off x="6903808" y="972256"/>
            <a:ext cx="2346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/>
          <p:nvPr/>
        </p:nvCxnSpPr>
        <p:spPr>
          <a:xfrm>
            <a:off x="7158468" y="3277435"/>
            <a:ext cx="2346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/>
          <p:nvPr/>
        </p:nvCxnSpPr>
        <p:spPr>
          <a:xfrm>
            <a:off x="6956151" y="2009340"/>
            <a:ext cx="2346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/>
          <p:nvPr/>
        </p:nvCxnSpPr>
        <p:spPr>
          <a:xfrm>
            <a:off x="7197924" y="4261419"/>
            <a:ext cx="234699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2" name="Group 271"/>
          <p:cNvGrpSpPr/>
          <p:nvPr/>
        </p:nvGrpSpPr>
        <p:grpSpPr>
          <a:xfrm>
            <a:off x="525200" y="1516335"/>
            <a:ext cx="1389067" cy="2715533"/>
            <a:chOff x="871026" y="1596117"/>
            <a:chExt cx="1997591" cy="3217183"/>
          </a:xfrm>
        </p:grpSpPr>
        <p:cxnSp>
          <p:nvCxnSpPr>
            <p:cNvPr id="286" name="Straight Connector 285"/>
            <p:cNvCxnSpPr/>
            <p:nvPr/>
          </p:nvCxnSpPr>
          <p:spPr>
            <a:xfrm>
              <a:off x="871026" y="1596117"/>
              <a:ext cx="0" cy="32171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871026" y="4813300"/>
              <a:ext cx="19975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871026" y="3261751"/>
              <a:ext cx="19975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>
              <a:stCxn id="293" idx="0"/>
            </p:cNvCxnSpPr>
            <p:nvPr/>
          </p:nvCxnSpPr>
          <p:spPr>
            <a:xfrm>
              <a:off x="1302058" y="2006821"/>
              <a:ext cx="97641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0" name="Rectangle 289"/>
            <p:cNvSpPr/>
            <p:nvPr/>
          </p:nvSpPr>
          <p:spPr>
            <a:xfrm>
              <a:off x="1302058" y="2269216"/>
              <a:ext cx="967623" cy="992535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 smtClean="0"/>
                <a:t>Beam Pulse</a:t>
              </a:r>
              <a:endParaRPr lang="en-US" sz="1000" dirty="0"/>
            </a:p>
          </p:txBody>
        </p:sp>
        <p:sp>
          <p:nvSpPr>
            <p:cNvPr id="291" name="Right Triangle 290"/>
            <p:cNvSpPr/>
            <p:nvPr/>
          </p:nvSpPr>
          <p:spPr>
            <a:xfrm>
              <a:off x="2278477" y="2006821"/>
              <a:ext cx="167135" cy="1254930"/>
            </a:xfrm>
            <a:prstGeom prst="rt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1109303" y="3558370"/>
              <a:ext cx="1169175" cy="125493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3" name="Right Triangle 292"/>
            <p:cNvSpPr/>
            <p:nvPr/>
          </p:nvSpPr>
          <p:spPr>
            <a:xfrm flipH="1">
              <a:off x="1109303" y="2006821"/>
              <a:ext cx="192755" cy="1254930"/>
            </a:xfrm>
            <a:prstGeom prst="rtTriangl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3" name="TextBox 272"/>
          <p:cNvSpPr txBox="1"/>
          <p:nvPr/>
        </p:nvSpPr>
        <p:spPr>
          <a:xfrm>
            <a:off x="34216" y="2660639"/>
            <a:ext cx="5845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Power</a:t>
            </a:r>
            <a:endParaRPr lang="en-US" sz="1100" dirty="0"/>
          </a:p>
        </p:txBody>
      </p:sp>
      <p:sp>
        <p:nvSpPr>
          <p:cNvPr id="274" name="TextBox 273"/>
          <p:cNvSpPr txBox="1"/>
          <p:nvPr/>
        </p:nvSpPr>
        <p:spPr>
          <a:xfrm>
            <a:off x="1653806" y="4283184"/>
            <a:ext cx="5209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Time</a:t>
            </a:r>
            <a:endParaRPr lang="en-US" sz="1200" dirty="0"/>
          </a:p>
        </p:txBody>
      </p:sp>
      <p:sp>
        <p:nvSpPr>
          <p:cNvPr id="275" name="TextBox 274"/>
          <p:cNvSpPr txBox="1"/>
          <p:nvPr/>
        </p:nvSpPr>
        <p:spPr>
          <a:xfrm>
            <a:off x="1258809" y="1519090"/>
            <a:ext cx="1177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30% overhead</a:t>
            </a:r>
            <a:endParaRPr lang="en-US" sz="1200" dirty="0"/>
          </a:p>
        </p:txBody>
      </p:sp>
      <p:cxnSp>
        <p:nvCxnSpPr>
          <p:cNvPr id="276" name="Straight Arrow Connector 275"/>
          <p:cNvCxnSpPr/>
          <p:nvPr/>
        </p:nvCxnSpPr>
        <p:spPr>
          <a:xfrm flipH="1">
            <a:off x="1184056" y="1756252"/>
            <a:ext cx="244694" cy="2152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Arrow Connector 276"/>
          <p:cNvCxnSpPr/>
          <p:nvPr/>
        </p:nvCxnSpPr>
        <p:spPr>
          <a:xfrm flipV="1">
            <a:off x="684774" y="3888968"/>
            <a:ext cx="813010" cy="635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8" name="TextBox 277"/>
          <p:cNvSpPr txBox="1"/>
          <p:nvPr/>
        </p:nvSpPr>
        <p:spPr>
          <a:xfrm>
            <a:off x="824927" y="3852068"/>
            <a:ext cx="64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3.5 </a:t>
            </a:r>
            <a:r>
              <a:rPr lang="en-US" sz="1200" dirty="0" err="1" smtClean="0"/>
              <a:t>ms</a:t>
            </a:r>
            <a:endParaRPr lang="en-US" sz="1200" dirty="0"/>
          </a:p>
        </p:txBody>
      </p:sp>
      <p:cxnSp>
        <p:nvCxnSpPr>
          <p:cNvPr id="279" name="Straight Arrow Connector 278"/>
          <p:cNvCxnSpPr/>
          <p:nvPr/>
        </p:nvCxnSpPr>
        <p:spPr>
          <a:xfrm>
            <a:off x="824927" y="2712680"/>
            <a:ext cx="646481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0" name="TextBox 279"/>
          <p:cNvSpPr txBox="1"/>
          <p:nvPr/>
        </p:nvSpPr>
        <p:spPr>
          <a:xfrm>
            <a:off x="837687" y="2680930"/>
            <a:ext cx="6864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2.86 </a:t>
            </a:r>
            <a:r>
              <a:rPr lang="en-US" sz="1100" dirty="0" err="1" smtClean="0"/>
              <a:t>ms</a:t>
            </a:r>
            <a:endParaRPr lang="en-US" sz="1100" dirty="0"/>
          </a:p>
        </p:txBody>
      </p:sp>
      <p:sp>
        <p:nvSpPr>
          <p:cNvPr id="281" name="TextBox 280"/>
          <p:cNvSpPr txBox="1"/>
          <p:nvPr/>
        </p:nvSpPr>
        <p:spPr>
          <a:xfrm>
            <a:off x="723918" y="339040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Amplifier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Pulse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84" name="Straight Arrow Connector 283"/>
          <p:cNvCxnSpPr/>
          <p:nvPr/>
        </p:nvCxnSpPr>
        <p:spPr>
          <a:xfrm>
            <a:off x="1653806" y="4231868"/>
            <a:ext cx="2874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/>
          <p:cNvCxnSpPr/>
          <p:nvPr/>
        </p:nvCxnSpPr>
        <p:spPr>
          <a:xfrm flipV="1">
            <a:off x="525200" y="1497285"/>
            <a:ext cx="0" cy="2263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1" name="TextBox 300"/>
          <p:cNvSpPr txBox="1"/>
          <p:nvPr/>
        </p:nvSpPr>
        <p:spPr>
          <a:xfrm>
            <a:off x="1802186" y="2360845"/>
            <a:ext cx="515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</a:t>
            </a:r>
            <a:r>
              <a:rPr lang="en-US" sz="1200" baseline="-25000" dirty="0" smtClean="0"/>
              <a:t>Load</a:t>
            </a:r>
            <a:endParaRPr lang="en-US" sz="1200" baseline="-25000" dirty="0"/>
          </a:p>
        </p:txBody>
      </p:sp>
      <p:cxnSp>
        <p:nvCxnSpPr>
          <p:cNvPr id="303" name="Straight Arrow Connector 302"/>
          <p:cNvCxnSpPr>
            <a:stCxn id="301" idx="1"/>
          </p:cNvCxnSpPr>
          <p:nvPr/>
        </p:nvCxnSpPr>
        <p:spPr>
          <a:xfrm flipH="1">
            <a:off x="1581288" y="2499345"/>
            <a:ext cx="220898" cy="1307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621878" y="3533150"/>
            <a:ext cx="5155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</a:t>
            </a:r>
            <a:r>
              <a:rPr lang="en-US" sz="1200" baseline="-25000" dirty="0"/>
              <a:t>Load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1428750" y="3707724"/>
            <a:ext cx="225056" cy="509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07524" y="1290172"/>
            <a:ext cx="17927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Normal beam operation</a:t>
            </a:r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585597" y="2951417"/>
            <a:ext cx="1292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Amplifier testing</a:t>
            </a:r>
            <a:endParaRPr lang="en-US" sz="1200" dirty="0"/>
          </a:p>
        </p:txBody>
      </p:sp>
      <p:sp>
        <p:nvSpPr>
          <p:cNvPr id="157" name="TextBox 156"/>
          <p:cNvSpPr txBox="1"/>
          <p:nvPr/>
        </p:nvSpPr>
        <p:spPr>
          <a:xfrm>
            <a:off x="7568093" y="6211669"/>
            <a:ext cx="1459128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Courtesy: </a:t>
            </a:r>
          </a:p>
          <a:p>
            <a:r>
              <a:rPr lang="en-US" sz="1200" dirty="0" smtClean="0"/>
              <a:t>Cooling task force,</a:t>
            </a:r>
          </a:p>
          <a:p>
            <a:r>
              <a:rPr lang="en-US" sz="1200" dirty="0" smtClean="0"/>
              <a:t>Morten Jensen</a:t>
            </a:r>
            <a:endParaRPr lang="en-US" sz="1200" dirty="0"/>
          </a:p>
        </p:txBody>
      </p:sp>
      <p:sp>
        <p:nvSpPr>
          <p:cNvPr id="158" name="Rectangle 157"/>
          <p:cNvSpPr/>
          <p:nvPr/>
        </p:nvSpPr>
        <p:spPr>
          <a:xfrm>
            <a:off x="227495" y="4509691"/>
            <a:ext cx="2062627" cy="18466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But reliable, low maintenance loads </a:t>
            </a:r>
            <a:r>
              <a:rPr lang="en-US" sz="1600" b="1" dirty="0" smtClean="0"/>
              <a:t>were not</a:t>
            </a:r>
            <a:r>
              <a:rPr lang="en-US" sz="1600" dirty="0" smtClean="0"/>
              <a:t> </a:t>
            </a:r>
            <a:endParaRPr lang="en-US" sz="1600" dirty="0"/>
          </a:p>
          <a:p>
            <a:r>
              <a:rPr lang="en-US" sz="1600" dirty="0"/>
              <a:t>existing with </a:t>
            </a:r>
            <a:r>
              <a:rPr lang="en-US" sz="1600" dirty="0" smtClean="0"/>
              <a:t>minimum 50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C </a:t>
            </a:r>
            <a:r>
              <a:rPr lang="en-US" sz="1600" dirty="0"/>
              <a:t>inlet and 80</a:t>
            </a:r>
            <a:r>
              <a:rPr lang="en-US" sz="1600" baseline="30000" dirty="0"/>
              <a:t>o</a:t>
            </a:r>
            <a:r>
              <a:rPr lang="en-US" sz="1600" dirty="0"/>
              <a:t>C outlet !!</a:t>
            </a:r>
            <a:r>
              <a:rPr lang="en-US" sz="1600" dirty="0" smtClean="0"/>
              <a:t>!</a:t>
            </a:r>
          </a:p>
          <a:p>
            <a:endParaRPr lang="en-US" dirty="0"/>
          </a:p>
        </p:txBody>
      </p:sp>
      <p:grpSp>
        <p:nvGrpSpPr>
          <p:cNvPr id="150" name="Group 149"/>
          <p:cNvGrpSpPr/>
          <p:nvPr/>
        </p:nvGrpSpPr>
        <p:grpSpPr>
          <a:xfrm>
            <a:off x="1653806" y="5128028"/>
            <a:ext cx="377480" cy="363667"/>
            <a:chOff x="7960098" y="3849758"/>
            <a:chExt cx="377480" cy="363667"/>
          </a:xfrm>
        </p:grpSpPr>
        <p:cxnSp>
          <p:nvCxnSpPr>
            <p:cNvPr id="159" name="Straight Arrow Connector 158"/>
            <p:cNvCxnSpPr/>
            <p:nvPr/>
          </p:nvCxnSpPr>
          <p:spPr>
            <a:xfrm>
              <a:off x="7960098" y="3874871"/>
              <a:ext cx="133350" cy="338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8076910" y="3856108"/>
              <a:ext cx="133350" cy="338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>
            <a:xfrm>
              <a:off x="8190893" y="3849758"/>
              <a:ext cx="146685" cy="33855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 flipV="1">
            <a:off x="4100336" y="651933"/>
            <a:ext cx="0" cy="390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100336" y="2992784"/>
            <a:ext cx="719069" cy="242316"/>
            <a:chOff x="4100336" y="582686"/>
            <a:chExt cx="719069" cy="242316"/>
          </a:xfrm>
        </p:grpSpPr>
        <p:grpSp>
          <p:nvGrpSpPr>
            <p:cNvPr id="3" name="Group 2"/>
            <p:cNvGrpSpPr/>
            <p:nvPr/>
          </p:nvGrpSpPr>
          <p:grpSpPr>
            <a:xfrm>
              <a:off x="4314340" y="582686"/>
              <a:ext cx="202799" cy="242316"/>
              <a:chOff x="3257385" y="4908576"/>
              <a:chExt cx="387694" cy="413319"/>
            </a:xfrm>
          </p:grpSpPr>
          <p:sp>
            <p:nvSpPr>
              <p:cNvPr id="138" name="Isosceles Triangle 137"/>
              <p:cNvSpPr/>
              <p:nvPr/>
            </p:nvSpPr>
            <p:spPr>
              <a:xfrm>
                <a:off x="3484503" y="4908576"/>
                <a:ext cx="160576" cy="245140"/>
              </a:xfrm>
              <a:prstGeom prst="triangle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Isosceles Triangle 138"/>
              <p:cNvSpPr/>
              <p:nvPr/>
            </p:nvSpPr>
            <p:spPr>
              <a:xfrm>
                <a:off x="3257385" y="4914147"/>
                <a:ext cx="160576" cy="245140"/>
              </a:xfrm>
              <a:prstGeom prst="triangle">
                <a:avLst/>
              </a:prstGeom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1" name="Straight Connector 140"/>
              <p:cNvCxnSpPr/>
              <p:nvPr/>
            </p:nvCxnSpPr>
            <p:spPr>
              <a:xfrm>
                <a:off x="3463855" y="5036717"/>
                <a:ext cx="0" cy="12257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Chord 142"/>
              <p:cNvSpPr>
                <a:spLocks noChangeAspect="1"/>
              </p:cNvSpPr>
              <p:nvPr/>
            </p:nvSpPr>
            <p:spPr>
              <a:xfrm>
                <a:off x="3379719" y="5121549"/>
                <a:ext cx="188921" cy="200346"/>
              </a:xfrm>
              <a:prstGeom prst="chord">
                <a:avLst/>
              </a:prstGeom>
              <a:ln/>
              <a:scene3d>
                <a:camera prst="orthographicFront">
                  <a:rot lat="0" lon="0" rev="402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4100336" y="651933"/>
              <a:ext cx="171101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548985" y="651933"/>
              <a:ext cx="2704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/>
          <p:nvPr/>
        </p:nvCxnSpPr>
        <p:spPr>
          <a:xfrm>
            <a:off x="4810938" y="643466"/>
            <a:ext cx="0" cy="442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/>
          <p:cNvGrpSpPr/>
          <p:nvPr/>
        </p:nvGrpSpPr>
        <p:grpSpPr>
          <a:xfrm>
            <a:off x="4107205" y="590766"/>
            <a:ext cx="719069" cy="247520"/>
            <a:chOff x="4100336" y="577486"/>
            <a:chExt cx="719069" cy="247520"/>
          </a:xfrm>
        </p:grpSpPr>
        <p:grpSp>
          <p:nvGrpSpPr>
            <p:cNvPr id="190" name="Group 189"/>
            <p:cNvGrpSpPr/>
            <p:nvPr/>
          </p:nvGrpSpPr>
          <p:grpSpPr>
            <a:xfrm>
              <a:off x="4314340" y="577486"/>
              <a:ext cx="202799" cy="247520"/>
              <a:chOff x="3257385" y="4899700"/>
              <a:chExt cx="387694" cy="422195"/>
            </a:xfrm>
          </p:grpSpPr>
          <p:sp>
            <p:nvSpPr>
              <p:cNvPr id="197" name="Isosceles Triangle 196"/>
              <p:cNvSpPr/>
              <p:nvPr/>
            </p:nvSpPr>
            <p:spPr>
              <a:xfrm>
                <a:off x="3484503" y="4908576"/>
                <a:ext cx="160576" cy="245140"/>
              </a:xfrm>
              <a:prstGeom prst="triangle">
                <a:avLst/>
              </a:prstGeom>
              <a:scene3d>
                <a:camera prst="orthographicFront">
                  <a:rot lat="0" lon="0" rev="54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Isosceles Triangle 197"/>
              <p:cNvSpPr/>
              <p:nvPr/>
            </p:nvSpPr>
            <p:spPr>
              <a:xfrm>
                <a:off x="3257385" y="4899700"/>
                <a:ext cx="160576" cy="245140"/>
              </a:xfrm>
              <a:prstGeom prst="triangle">
                <a:avLst/>
              </a:prstGeom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/>
              <p:cNvCxnSpPr/>
              <p:nvPr/>
            </p:nvCxnSpPr>
            <p:spPr>
              <a:xfrm>
                <a:off x="3463855" y="5036717"/>
                <a:ext cx="0" cy="12257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Chord 199"/>
              <p:cNvSpPr>
                <a:spLocks noChangeAspect="1"/>
              </p:cNvSpPr>
              <p:nvPr/>
            </p:nvSpPr>
            <p:spPr>
              <a:xfrm>
                <a:off x="3379719" y="5121549"/>
                <a:ext cx="188921" cy="200346"/>
              </a:xfrm>
              <a:prstGeom prst="chord">
                <a:avLst/>
              </a:prstGeom>
              <a:ln/>
              <a:scene3d>
                <a:camera prst="orthographicFront">
                  <a:rot lat="0" lon="0" rev="402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</p:grpSp>
        <p:cxnSp>
          <p:nvCxnSpPr>
            <p:cNvPr id="195" name="Straight Connector 194"/>
            <p:cNvCxnSpPr/>
            <p:nvPr/>
          </p:nvCxnSpPr>
          <p:spPr>
            <a:xfrm flipV="1">
              <a:off x="4100336" y="651933"/>
              <a:ext cx="171101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>
              <a:off x="4548985" y="651933"/>
              <a:ext cx="2704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1" name="Straight Arrow Connector 200"/>
          <p:cNvCxnSpPr/>
          <p:nvPr/>
        </p:nvCxnSpPr>
        <p:spPr>
          <a:xfrm flipV="1">
            <a:off x="4085872" y="3039608"/>
            <a:ext cx="0" cy="390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>
            <a:off x="4810938" y="3056288"/>
            <a:ext cx="0" cy="4422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19090" y="2212990"/>
            <a:ext cx="815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ΔT ≈ 1</a:t>
            </a:r>
            <a:r>
              <a:rPr lang="en-US" sz="1200" baseline="30000" dirty="0"/>
              <a:t>o</a:t>
            </a:r>
            <a:r>
              <a:rPr lang="en-US" sz="1200" dirty="0"/>
              <a:t>C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46519" y="169333"/>
            <a:ext cx="3905824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New Cooling Concept (22 Jan 2015)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566884" y="3351257"/>
            <a:ext cx="900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ΔT ≈ </a:t>
            </a:r>
            <a:r>
              <a:rPr lang="en-US" sz="1200" dirty="0" smtClean="0"/>
              <a:t>10</a:t>
            </a:r>
            <a:r>
              <a:rPr lang="en-US" sz="1200" baseline="30000" dirty="0" smtClean="0"/>
              <a:t>o</a:t>
            </a:r>
            <a:r>
              <a:rPr lang="en-US" sz="1200" dirty="0" smtClean="0"/>
              <a:t>C</a:t>
            </a:r>
            <a:endParaRPr lang="en-US" sz="1200" dirty="0"/>
          </a:p>
        </p:txBody>
      </p:sp>
      <p:grpSp>
        <p:nvGrpSpPr>
          <p:cNvPr id="203" name="Group 202"/>
          <p:cNvGrpSpPr/>
          <p:nvPr/>
        </p:nvGrpSpPr>
        <p:grpSpPr>
          <a:xfrm>
            <a:off x="3479350" y="4909385"/>
            <a:ext cx="397165" cy="394634"/>
            <a:chOff x="6607529" y="4697572"/>
            <a:chExt cx="397165" cy="394634"/>
          </a:xfrm>
        </p:grpSpPr>
        <p:sp>
          <p:nvSpPr>
            <p:cNvPr id="204" name="Isosceles Triangle 203"/>
            <p:cNvSpPr/>
            <p:nvPr/>
          </p:nvSpPr>
          <p:spPr>
            <a:xfrm>
              <a:off x="6840195" y="4697572"/>
              <a:ext cx="164499" cy="234057"/>
            </a:xfrm>
            <a:prstGeom prst="triangle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Isosceles Triangle 206"/>
            <p:cNvSpPr/>
            <p:nvPr/>
          </p:nvSpPr>
          <p:spPr>
            <a:xfrm>
              <a:off x="6607529" y="4702892"/>
              <a:ext cx="164499" cy="234057"/>
            </a:xfrm>
            <a:prstGeom prst="triangle">
              <a:avLst/>
            </a:prstGeom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8" name="Straight Connector 207"/>
            <p:cNvCxnSpPr/>
            <p:nvPr/>
          </p:nvCxnSpPr>
          <p:spPr>
            <a:xfrm>
              <a:off x="6819045" y="4819921"/>
              <a:ext cx="0" cy="1170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Chord 210"/>
            <p:cNvSpPr>
              <a:spLocks noChangeAspect="1"/>
            </p:cNvSpPr>
            <p:nvPr/>
          </p:nvSpPr>
          <p:spPr>
            <a:xfrm>
              <a:off x="6732852" y="4900918"/>
              <a:ext cx="193536" cy="191288"/>
            </a:xfrm>
            <a:prstGeom prst="chord">
              <a:avLst/>
            </a:prstGeom>
            <a:ln/>
            <a:scene3d>
              <a:camera prst="orthographicFront">
                <a:rot lat="0" lon="0" rev="402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12" name="TextBox 211"/>
          <p:cNvSpPr txBox="1"/>
          <p:nvPr/>
        </p:nvSpPr>
        <p:spPr>
          <a:xfrm>
            <a:off x="7328915" y="5549856"/>
            <a:ext cx="169830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Outlet temp </a:t>
            </a:r>
          </a:p>
          <a:p>
            <a:r>
              <a:rPr lang="en-US" sz="1400" dirty="0" smtClean="0"/>
              <a:t>Controlled to </a:t>
            </a:r>
            <a:r>
              <a:rPr lang="en-US" sz="1400" dirty="0" smtClean="0">
                <a:solidFill>
                  <a:srgbClr val="FF0000"/>
                </a:solidFill>
              </a:rPr>
              <a:t>60</a:t>
            </a:r>
            <a:r>
              <a:rPr lang="en-US" sz="1400" baseline="30000" dirty="0" smtClean="0">
                <a:solidFill>
                  <a:srgbClr val="FF0000"/>
                </a:solidFill>
              </a:rPr>
              <a:t>o</a:t>
            </a:r>
            <a:r>
              <a:rPr lang="en-US" sz="1400" dirty="0" smtClean="0">
                <a:solidFill>
                  <a:srgbClr val="FF0000"/>
                </a:solidFill>
              </a:rPr>
              <a:t>C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84961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S Presentation Simp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Presentation Simple.potx</Template>
  <TotalTime>36767</TotalTime>
  <Words>1158</Words>
  <Application>Microsoft Office PowerPoint</Application>
  <PresentationFormat>On-screen Show (4:3)</PresentationFormat>
  <Paragraphs>387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ESS Presentation Simple</vt:lpstr>
      <vt:lpstr>2_Office Theme</vt:lpstr>
      <vt:lpstr>1_Office Theme</vt:lpstr>
      <vt:lpstr>ESS HPRF Distribution: Technology Enhancement for High Temperature RF Loads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Caroline Prabert</cp:lastModifiedBy>
  <cp:revision>701</cp:revision>
  <cp:lastPrinted>2011-06-25T10:40:32Z</cp:lastPrinted>
  <dcterms:created xsi:type="dcterms:W3CDTF">2011-05-29T15:23:34Z</dcterms:created>
  <dcterms:modified xsi:type="dcterms:W3CDTF">2015-03-18T12:42:55Z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XAccess Type">
    <vt:lpwstr>Inherited</vt:lpwstr>
  </property>
  <property fmtid="{D5CDD505-2E9C-101B-9397-08002B2CF9AE}" pid="3" name="MXActiveVersion">
    <vt:lpwstr>1</vt:lpwstr>
  </property>
  <property fmtid="{D5CDD505-2E9C-101B-9397-08002B2CF9AE}" pid="4" name="MXActual_state_Preliminary">
    <vt:lpwstr>2013-nov-04</vt:lpwstr>
  </property>
  <property fmtid="{D5CDD505-2E9C-101B-9397-08002B2CF9AE}" pid="5" name="MXActual_state_Released">
    <vt:lpwstr>N/A</vt:lpwstr>
  </property>
  <property fmtid="{D5CDD505-2E9C-101B-9397-08002B2CF9AE}" pid="6" name="MXApprover">
    <vt:lpwstr/>
  </property>
  <property fmtid="{D5CDD505-2E9C-101B-9397-08002B2CF9AE}" pid="7" name="MXAuthor">
    <vt:lpwstr>Björkman, Heléne</vt:lpwstr>
  </property>
  <property fmtid="{D5CDD505-2E9C-101B-9397-08002B2CF9AE}" pid="8" name="MXCheckin Reason">
    <vt:lpwstr/>
  </property>
  <property fmtid="{D5CDD505-2E9C-101B-9397-08002B2CF9AE}" pid="9" name="MXclau">
    <vt:lpwstr>False</vt:lpwstr>
  </property>
  <property fmtid="{D5CDD505-2E9C-101B-9397-08002B2CF9AE}" pid="10" name="MXConfidentiality">
    <vt:lpwstr/>
  </property>
  <property fmtid="{D5CDD505-2E9C-101B-9397-08002B2CF9AE}" pid="11" name="MXCurrent">
    <vt:lpwstr>Preliminary</vt:lpwstr>
  </property>
  <property fmtid="{D5CDD505-2E9C-101B-9397-08002B2CF9AE}" pid="12" name="MXCurrent.Localized">
    <vt:lpwstr>Preliminary</vt:lpwstr>
  </property>
  <property fmtid="{D5CDD505-2E9C-101B-9397-08002B2CF9AE}" pid="13" name="MXDescription">
    <vt:lpwstr/>
  </property>
  <property fmtid="{D5CDD505-2E9C-101B-9397-08002B2CF9AE}" pid="14" name="MXDesignated User">
    <vt:lpwstr>Unassigned</vt:lpwstr>
  </property>
  <property fmtid="{D5CDD505-2E9C-101B-9397-08002B2CF9AE}" pid="15" name="MXdmg_GeneratedFrom">
    <vt:lpwstr/>
  </property>
  <property fmtid="{D5CDD505-2E9C-101B-9397-08002B2CF9AE}" pid="16" name="MXdmg_Language">
    <vt:lpwstr>en</vt:lpwstr>
  </property>
  <property fmtid="{D5CDD505-2E9C-101B-9397-08002B2CF9AE}" pid="17" name="MXEmail">
    <vt:lpwstr>helene.bjorkman@esss.se</vt:lpwstr>
  </property>
  <property fmtid="{D5CDD505-2E9C-101B-9397-08002B2CF9AE}" pid="18" name="MXFirstName">
    <vt:lpwstr>Heléne</vt:lpwstr>
  </property>
  <property fmtid="{D5CDD505-2E9C-101B-9397-08002B2CF9AE}" pid="19" name="MXIs Version Object">
    <vt:lpwstr>False</vt:lpwstr>
  </property>
  <property fmtid="{D5CDD505-2E9C-101B-9397-08002B2CF9AE}" pid="20" name="MXLanguage">
    <vt:lpwstr>English</vt:lpwstr>
  </property>
  <property fmtid="{D5CDD505-2E9C-101B-9397-08002B2CF9AE}" pid="21" name="MXLastName">
    <vt:lpwstr>Björkman</vt:lpwstr>
  </property>
  <property fmtid="{D5CDD505-2E9C-101B-9397-08002B2CF9AE}" pid="22" name="MXLatestVersion">
    <vt:lpwstr>1</vt:lpwstr>
  </property>
  <property fmtid="{D5CDD505-2E9C-101B-9397-08002B2CF9AE}" pid="23" name="MXLink">
    <vt:lpwstr/>
  </property>
  <property fmtid="{D5CDD505-2E9C-101B-9397-08002B2CF9AE}" pid="24" name="MXMiddleName">
    <vt:lpwstr>Unknown</vt:lpwstr>
  </property>
  <property fmtid="{D5CDD505-2E9C-101B-9397-08002B2CF9AE}" pid="25" name="MXMove Files To Version">
    <vt:lpwstr>False</vt:lpwstr>
  </property>
  <property fmtid="{D5CDD505-2E9C-101B-9397-08002B2CF9AE}" pid="26" name="MXName">
    <vt:lpwstr>ESS-0005872</vt:lpwstr>
  </property>
  <property fmtid="{D5CDD505-2E9C-101B-9397-08002B2CF9AE}" pid="27" name="MXOriginator">
    <vt:lpwstr>helenebjorkman</vt:lpwstr>
  </property>
  <property fmtid="{D5CDD505-2E9C-101B-9397-08002B2CF9AE}" pid="28" name="MXPhase">
    <vt:lpwstr/>
  </property>
  <property fmtid="{D5CDD505-2E9C-101B-9397-08002B2CF9AE}" pid="29" name="MXPolicy">
    <vt:lpwstr>Open Document</vt:lpwstr>
  </property>
  <property fmtid="{D5CDD505-2E9C-101B-9397-08002B2CF9AE}" pid="30" name="MXPolicy.Localized">
    <vt:lpwstr>Open Document</vt:lpwstr>
  </property>
  <property fmtid="{D5CDD505-2E9C-101B-9397-08002B2CF9AE}" pid="31" name="MXPrinted Date">
    <vt:lpwstr>2013-nov-04</vt:lpwstr>
  </property>
  <property fmtid="{D5CDD505-2E9C-101B-9397-08002B2CF9AE}" pid="32" name="MXPrinted Version">
    <vt:lpwstr>(1)</vt:lpwstr>
  </property>
  <property fmtid="{D5CDD505-2E9C-101B-9397-08002B2CF9AE}" pid="33" name="MXReference">
    <vt:lpwstr/>
  </property>
  <property fmtid="{D5CDD505-2E9C-101B-9397-08002B2CF9AE}" pid="34" name="MXRevision">
    <vt:lpwstr>1</vt:lpwstr>
  </property>
  <property fmtid="{D5CDD505-2E9C-101B-9397-08002B2CF9AE}" pid="35" name="MXSignatures_state_Preliminary">
    <vt:lpwstr/>
  </property>
  <property fmtid="{D5CDD505-2E9C-101B-9397-08002B2CF9AE}" pid="36" name="MXSignatures_state_Released">
    <vt:lpwstr/>
  </property>
  <property fmtid="{D5CDD505-2E9C-101B-9397-08002B2CF9AE}" pid="37" name="MXSubmitter">
    <vt:lpwstr>Björkman, Heléne</vt:lpwstr>
  </property>
  <property fmtid="{D5CDD505-2E9C-101B-9397-08002B2CF9AE}" pid="38" name="MXSuspend Versioning">
    <vt:lpwstr>False</vt:lpwstr>
  </property>
  <property fmtid="{D5CDD505-2E9C-101B-9397-08002B2CF9AE}" pid="39" name="MXTitle">
    <vt:lpwstr>Delete</vt:lpwstr>
  </property>
  <property fmtid="{D5CDD505-2E9C-101B-9397-08002B2CF9AE}" pid="40" name="MXTVADummy1">
    <vt:lpwstr/>
  </property>
  <property fmtid="{D5CDD505-2E9C-101B-9397-08002B2CF9AE}" pid="41" name="MXTVADummy2">
    <vt:lpwstr/>
  </property>
  <property fmtid="{D5CDD505-2E9C-101B-9397-08002B2CF9AE}" pid="42" name="MXTVADummy3">
    <vt:lpwstr/>
  </property>
  <property fmtid="{D5CDD505-2E9C-101B-9397-08002B2CF9AE}" pid="43" name="MXType">
    <vt:lpwstr>dmg_Presentation</vt:lpwstr>
  </property>
  <property fmtid="{D5CDD505-2E9C-101B-9397-08002B2CF9AE}" pid="44" name="MXType.Localized">
    <vt:lpwstr>Presentation</vt:lpwstr>
  </property>
  <property fmtid="{D5CDD505-2E9C-101B-9397-08002B2CF9AE}" pid="45" name="MXUser">
    <vt:lpwstr>helenebjorkman</vt:lpwstr>
  </property>
  <property fmtid="{D5CDD505-2E9C-101B-9397-08002B2CF9AE}" pid="46" name="MXVersion">
    <vt:lpwstr>1</vt:lpwstr>
  </property>
</Properties>
</file>