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82" r:id="rId2"/>
  </p:sldMasterIdLst>
  <p:notesMasterIdLst>
    <p:notesMasterId r:id="rId43"/>
  </p:notesMasterIdLst>
  <p:handoutMasterIdLst>
    <p:handoutMasterId r:id="rId44"/>
  </p:handoutMasterIdLst>
  <p:sldIdLst>
    <p:sldId id="265" r:id="rId3"/>
    <p:sldId id="307" r:id="rId4"/>
    <p:sldId id="323" r:id="rId5"/>
    <p:sldId id="308" r:id="rId6"/>
    <p:sldId id="266" r:id="rId7"/>
    <p:sldId id="268" r:id="rId8"/>
    <p:sldId id="328" r:id="rId9"/>
    <p:sldId id="327" r:id="rId10"/>
    <p:sldId id="273" r:id="rId11"/>
    <p:sldId id="336" r:id="rId12"/>
    <p:sldId id="340" r:id="rId13"/>
    <p:sldId id="270" r:id="rId14"/>
    <p:sldId id="337" r:id="rId15"/>
    <p:sldId id="338" r:id="rId16"/>
    <p:sldId id="309" r:id="rId17"/>
    <p:sldId id="310" r:id="rId18"/>
    <p:sldId id="274" r:id="rId19"/>
    <p:sldId id="272" r:id="rId20"/>
    <p:sldId id="271" r:id="rId21"/>
    <p:sldId id="275" r:id="rId22"/>
    <p:sldId id="313" r:id="rId23"/>
    <p:sldId id="276" r:id="rId24"/>
    <p:sldId id="320" r:id="rId25"/>
    <p:sldId id="311" r:id="rId26"/>
    <p:sldId id="314" r:id="rId27"/>
    <p:sldId id="316" r:id="rId28"/>
    <p:sldId id="325" r:id="rId29"/>
    <p:sldId id="341" r:id="rId30"/>
    <p:sldId id="330" r:id="rId31"/>
    <p:sldId id="331" r:id="rId32"/>
    <p:sldId id="332" r:id="rId33"/>
    <p:sldId id="333" r:id="rId34"/>
    <p:sldId id="335" r:id="rId35"/>
    <p:sldId id="322" r:id="rId36"/>
    <p:sldId id="319" r:id="rId37"/>
    <p:sldId id="339" r:id="rId38"/>
    <p:sldId id="315" r:id="rId39"/>
    <p:sldId id="321" r:id="rId40"/>
    <p:sldId id="329" r:id="rId41"/>
    <p:sldId id="324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17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96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0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Multiple corrections to the table and picture</a:t>
            </a:r>
          </a:p>
        </p:txBody>
      </p:sp>
    </p:spTree>
    <p:extLst>
      <p:ext uri="{BB962C8B-B14F-4D97-AF65-F5344CB8AC3E}">
        <p14:creationId xmlns:p14="http://schemas.microsoft.com/office/powerpoint/2010/main" val="404653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5172B-0B06-4A05-9B46-8E659A162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4E39F-F0E7-4E12-8DA9-CD9C93BDE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B6040-8786-4D1F-8325-69B2F2DF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B777B-3539-4808-893C-3B7B2B4A8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Holmes |P2MAC_2015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9689E251-6D27-498A-947E-F1E353EF00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3139771" y="3064372"/>
            <a:ext cx="41148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sz="6000" dirty="0" smtClean="0">
                <a:latin typeface="Helvetica" pitchFamily="34" charset="0"/>
              </a:rPr>
              <a:t>PIP-II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Valeri Lebedev</a:t>
            </a:r>
          </a:p>
          <a:p>
            <a:r>
              <a:rPr lang="en-US" dirty="0" smtClean="0">
                <a:latin typeface="Helvetica" pitchFamily="34" charset="0"/>
              </a:rPr>
              <a:t>SLHiPP-5</a:t>
            </a:r>
          </a:p>
          <a:p>
            <a:r>
              <a:rPr lang="en-US" dirty="0" smtClean="0">
                <a:latin typeface="Helvetica" pitchFamily="34" charset="0"/>
              </a:rPr>
              <a:t>18-19 March 2015</a:t>
            </a:r>
          </a:p>
          <a:p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72513" cy="808383"/>
          </a:xfrm>
        </p:spPr>
        <p:txBody>
          <a:bodyPr/>
          <a:lstStyle/>
          <a:p>
            <a:r>
              <a:rPr lang="en-US" dirty="0" smtClean="0"/>
              <a:t>Reusing Tevatron cryogenics enables considerable cost reduction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04396"/>
              </p:ext>
            </p:extLst>
          </p:nvPr>
        </p:nvGraphicFramePr>
        <p:xfrm>
          <a:off x="1046507" y="1733555"/>
          <a:ext cx="6653005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5315"/>
                <a:gridCol w="950429"/>
                <a:gridCol w="950429"/>
                <a:gridCol w="1036832"/>
              </a:tblGrid>
              <a:tr h="35242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Temperature of cooling circuit, K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352423">
                <a:tc>
                  <a:txBody>
                    <a:bodyPr/>
                    <a:lstStyle/>
                    <a:p>
                      <a:pPr marL="11430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Cooling power, W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5720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1250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490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42887" y="2604052"/>
            <a:ext cx="6515101" cy="36110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 requires operation in the pulsed regime</a:t>
            </a:r>
          </a:p>
          <a:p>
            <a:pPr lvl="1"/>
            <a:r>
              <a:rPr lang="en-US" dirty="0" smtClean="0"/>
              <a:t>Beam duty factor – 1.1%</a:t>
            </a:r>
          </a:p>
          <a:p>
            <a:pPr lvl="1"/>
            <a:r>
              <a:rPr lang="en-US" dirty="0" smtClean="0"/>
              <a:t>Fast cavity discharge using RF power with inverted phase</a:t>
            </a:r>
          </a:p>
          <a:p>
            <a:pPr lvl="2"/>
            <a:r>
              <a:rPr lang="en-US" dirty="0"/>
              <a:t>Cryogenic duty factor ~ 5%</a:t>
            </a:r>
          </a:p>
          <a:p>
            <a:pPr lvl="2"/>
            <a:r>
              <a:rPr lang="en-US" dirty="0" smtClean="0"/>
              <a:t>RF duty factor ~12%</a:t>
            </a:r>
          </a:p>
          <a:p>
            <a:pPr lvl="2"/>
            <a:r>
              <a:rPr lang="en-US" dirty="0" smtClean="0"/>
              <a:t>Four times peak power increase in RF </a:t>
            </a:r>
            <a:br>
              <a:rPr lang="en-US" dirty="0" smtClean="0"/>
            </a:br>
            <a:r>
              <a:rPr lang="en-US" dirty="0" smtClean="0"/>
              <a:t>couplers at phase flip </a:t>
            </a:r>
          </a:p>
          <a:p>
            <a:pPr lvl="1"/>
            <a:r>
              <a:rPr lang="en-US" dirty="0" smtClean="0"/>
              <a:t>Fast tuner is required for pulsed operation</a:t>
            </a:r>
          </a:p>
          <a:p>
            <a:r>
              <a:rPr lang="en-US" dirty="0" smtClean="0"/>
              <a:t>HWR can operate only in CW (no fast tuner)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2604052"/>
            <a:ext cx="19907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4491037"/>
            <a:ext cx="2143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7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 smtClean="0"/>
              <a:t>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1134"/>
            <a:ext cx="8808868" cy="1731085"/>
          </a:xfrm>
        </p:spPr>
        <p:txBody>
          <a:bodyPr/>
          <a:lstStyle/>
          <a:p>
            <a:r>
              <a:rPr lang="en-US" dirty="0" smtClean="0"/>
              <a:t>3 times increase of Q</a:t>
            </a:r>
            <a:r>
              <a:rPr lang="en-US" baseline="-25000" dirty="0" smtClean="0"/>
              <a:t>0</a:t>
            </a:r>
            <a:r>
              <a:rPr lang="en-US" dirty="0" smtClean="0"/>
              <a:t> was demonstrated in the vertical tests</a:t>
            </a:r>
          </a:p>
          <a:p>
            <a:pPr lvl="1"/>
            <a:r>
              <a:rPr lang="en-US" dirty="0" smtClean="0"/>
              <a:t>If this increase is transferred to the cryomodule</a:t>
            </a:r>
          </a:p>
          <a:p>
            <a:pPr lvl="2"/>
            <a:r>
              <a:rPr lang="en-US" dirty="0" smtClean="0"/>
              <a:t>10 times increase of beam duty factor from 1% to 10% (for the same cryo-plant)</a:t>
            </a:r>
          </a:p>
          <a:p>
            <a:pPr lvl="3"/>
            <a:r>
              <a:rPr lang="en-US" dirty="0" smtClean="0"/>
              <a:t>Corresponding cryo duty factor changes from 5% to 15%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944862" y="2592219"/>
            <a:ext cx="3852909" cy="3096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5783" y="5688233"/>
            <a:ext cx="404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Dependence </a:t>
            </a:r>
            <a:r>
              <a:rPr lang="en-US" sz="1600" dirty="0">
                <a:solidFill>
                  <a:srgbClr val="404040"/>
                </a:solidFill>
              </a:rPr>
              <a:t>of Q</a:t>
            </a:r>
            <a:r>
              <a:rPr lang="en-US" sz="1600" baseline="-25000" dirty="0">
                <a:solidFill>
                  <a:srgbClr val="404040"/>
                </a:solidFill>
              </a:rPr>
              <a:t>0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smtClean="0">
                <a:solidFill>
                  <a:srgbClr val="404040"/>
                </a:solidFill>
              </a:rPr>
              <a:t>on acc. </a:t>
            </a:r>
            <a:r>
              <a:rPr lang="en-US" sz="1600" dirty="0">
                <a:solidFill>
                  <a:srgbClr val="404040"/>
                </a:solidFill>
              </a:rPr>
              <a:t>voltage </a:t>
            </a:r>
            <a:r>
              <a:rPr lang="en-US" sz="1600" dirty="0" smtClean="0">
                <a:solidFill>
                  <a:srgbClr val="404040"/>
                </a:solidFill>
              </a:rPr>
              <a:t>for </a:t>
            </a:r>
            <a:r>
              <a:rPr lang="en-US" sz="1600" dirty="0">
                <a:solidFill>
                  <a:srgbClr val="404040"/>
                </a:solidFill>
              </a:rPr>
              <a:t>N doped 650 MHz cavity for </a:t>
            </a:r>
            <a:r>
              <a:rPr lang="en-US" sz="1600" dirty="0" smtClean="0">
                <a:solidFill>
                  <a:srgbClr val="404040"/>
                </a:solidFill>
              </a:rPr>
              <a:t>fast </a:t>
            </a:r>
            <a:r>
              <a:rPr lang="en-US" sz="1600" dirty="0">
                <a:solidFill>
                  <a:srgbClr val="404040"/>
                </a:solidFill>
              </a:rPr>
              <a:t>and slow cool downs.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0440" y="2723881"/>
            <a:ext cx="3881761" cy="29643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823" y="5688234"/>
            <a:ext cx="466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Dependence </a:t>
            </a:r>
            <a:r>
              <a:rPr lang="en-US" sz="1600" dirty="0">
                <a:solidFill>
                  <a:srgbClr val="404040"/>
                </a:solidFill>
              </a:rPr>
              <a:t>of Q</a:t>
            </a:r>
            <a:r>
              <a:rPr lang="en-US" sz="1600" baseline="-25000" dirty="0">
                <a:solidFill>
                  <a:srgbClr val="404040"/>
                </a:solidFill>
              </a:rPr>
              <a:t>0</a:t>
            </a:r>
            <a:r>
              <a:rPr lang="en-US" sz="1600" dirty="0">
                <a:solidFill>
                  <a:srgbClr val="404040"/>
                </a:solidFill>
              </a:rPr>
              <a:t> on </a:t>
            </a:r>
            <a:r>
              <a:rPr lang="en-US" sz="1600" dirty="0" smtClean="0">
                <a:solidFill>
                  <a:srgbClr val="404040"/>
                </a:solidFill>
              </a:rPr>
              <a:t>accelerating </a:t>
            </a:r>
            <a:r>
              <a:rPr lang="en-US" sz="1600" dirty="0">
                <a:solidFill>
                  <a:srgbClr val="404040"/>
                </a:solidFill>
              </a:rPr>
              <a:t>voltage for </a:t>
            </a:r>
            <a:r>
              <a:rPr lang="en-US" sz="1600" dirty="0" smtClean="0">
                <a:solidFill>
                  <a:srgbClr val="404040"/>
                </a:solidFill>
              </a:rPr>
              <a:t>(1) 120C </a:t>
            </a:r>
            <a:r>
              <a:rPr lang="en-US" sz="1600" dirty="0">
                <a:solidFill>
                  <a:srgbClr val="404040"/>
                </a:solidFill>
              </a:rPr>
              <a:t>baked cavity and </a:t>
            </a:r>
            <a:r>
              <a:rPr lang="en-US" sz="1600" dirty="0" smtClean="0">
                <a:solidFill>
                  <a:srgbClr val="404040"/>
                </a:solidFill>
              </a:rPr>
              <a:t>(2) </a:t>
            </a:r>
            <a:r>
              <a:rPr lang="en-US" sz="1600" dirty="0">
                <a:solidFill>
                  <a:srgbClr val="404040"/>
                </a:solidFill>
              </a:rPr>
              <a:t>N doped </a:t>
            </a:r>
            <a:r>
              <a:rPr lang="en-US" sz="1600" dirty="0" smtClean="0">
                <a:solidFill>
                  <a:srgbClr val="404040"/>
                </a:solidFill>
              </a:rPr>
              <a:t>cavity;  2K, </a:t>
            </a:r>
            <a:r>
              <a:rPr lang="en-US" sz="1600" dirty="0">
                <a:solidFill>
                  <a:srgbClr val="404040"/>
                </a:solidFill>
              </a:rPr>
              <a:t>650 MHz </a:t>
            </a:r>
          </a:p>
        </p:txBody>
      </p:sp>
    </p:spTree>
    <p:extLst>
      <p:ext uri="{BB962C8B-B14F-4D97-AF65-F5344CB8AC3E}">
        <p14:creationId xmlns:p14="http://schemas.microsoft.com/office/powerpoint/2010/main" val="325559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Microphonics and Lorentz Force Detuning in SC 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9231"/>
            <a:ext cx="8672513" cy="5380891"/>
          </a:xfrm>
        </p:spPr>
        <p:txBody>
          <a:bodyPr/>
          <a:lstStyle/>
          <a:p>
            <a:r>
              <a:rPr lang="en-US" dirty="0" smtClean="0"/>
              <a:t>HWR can only operate in CW</a:t>
            </a:r>
          </a:p>
          <a:p>
            <a:r>
              <a:rPr lang="en-US" dirty="0" smtClean="0"/>
              <a:t>All other cryo-modules operate in pulsed regime (cryo limits)</a:t>
            </a:r>
          </a:p>
          <a:p>
            <a:pPr lvl="1"/>
            <a:r>
              <a:rPr lang="en-US" dirty="0" smtClean="0"/>
              <a:t>LFD shifts resonant frequency by ~5 bandwidth </a:t>
            </a:r>
          </a:p>
          <a:p>
            <a:pPr lvl="2"/>
            <a:r>
              <a:rPr lang="en-US" dirty="0" smtClean="0"/>
              <a:t>Cavities cannot operate without fast tuners</a:t>
            </a:r>
          </a:p>
          <a:p>
            <a:pPr lvl="3"/>
            <a:r>
              <a:rPr lang="en-US" dirty="0" smtClean="0"/>
              <a:t>High reliability of the tuners</a:t>
            </a:r>
          </a:p>
          <a:p>
            <a:pPr lvl="3"/>
            <a:r>
              <a:rPr lang="en-US" dirty="0" smtClean="0"/>
              <a:t>Ability to change non-functional tuners in the tunnel</a:t>
            </a:r>
          </a:p>
          <a:p>
            <a:r>
              <a:rPr lang="en-US" dirty="0" smtClean="0"/>
              <a:t>Cavity design should minimize sensitivity to He pressure and LFD</a:t>
            </a:r>
          </a:p>
          <a:p>
            <a:r>
              <a:rPr lang="en-US" dirty="0" smtClean="0"/>
              <a:t>Redundant RF power for microphonics suppression is anticipated</a:t>
            </a:r>
          </a:p>
          <a:p>
            <a:r>
              <a:rPr lang="en-US" dirty="0" smtClean="0"/>
              <a:t>Minimization of vibrations in the tunnel and </a:t>
            </a:r>
            <a:br>
              <a:rPr lang="en-US" dirty="0" smtClean="0"/>
            </a:br>
            <a:r>
              <a:rPr lang="en-US" dirty="0" smtClean="0"/>
              <a:t>suppression of their effect on </a:t>
            </a:r>
            <a:r>
              <a:rPr lang="en-US" dirty="0"/>
              <a:t>resonant frequencies </a:t>
            </a:r>
            <a:r>
              <a:rPr lang="en-US" dirty="0" smtClean="0"/>
              <a:t>of cavities is one of major design goals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6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Suppression of Microphonics and LFD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50" y="807868"/>
            <a:ext cx="8928340" cy="2588490"/>
          </a:xfrm>
        </p:spPr>
        <p:txBody>
          <a:bodyPr/>
          <a:lstStyle/>
          <a:p>
            <a:r>
              <a:rPr lang="en-US" dirty="0" smtClean="0"/>
              <a:t>Tested HWR &amp; SSR1 demonstrated better than specified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df</a:t>
            </a:r>
            <a:r>
              <a:rPr lang="en-US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</a:t>
            </a:r>
            <a:r>
              <a:rPr lang="en-US" b="1" i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</a:t>
            </a:r>
            <a:r>
              <a:rPr lang="en-US" b="1" baseline="30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US" baseline="30000" dirty="0" smtClean="0">
                <a:latin typeface="Times New Roman"/>
                <a:ea typeface="Calibri"/>
              </a:rPr>
              <a:t> </a:t>
            </a:r>
            <a:r>
              <a:rPr lang="en-US" dirty="0"/>
              <a:t> </a:t>
            </a:r>
            <a:r>
              <a:rPr lang="en-US" dirty="0" smtClean="0"/>
              <a:t>for SSR1 </a:t>
            </a:r>
          </a:p>
          <a:p>
            <a:pPr lvl="1"/>
            <a:r>
              <a:rPr lang="en-US" dirty="0" smtClean="0"/>
              <a:t>However </a:t>
            </a:r>
            <a:r>
              <a:rPr lang="en-US" b="1" dirty="0" err="1" smtClean="0">
                <a:latin typeface="Symbol" panose="05050102010706020507" pitchFamily="18" charset="2"/>
              </a:rPr>
              <a:t>D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/>
              <a:t> </a:t>
            </a:r>
            <a:r>
              <a:rPr lang="en-US" dirty="0" smtClean="0"/>
              <a:t> ~5 times larger than the cavity bandwidth</a:t>
            </a:r>
          </a:p>
          <a:p>
            <a:pPr lvl="2"/>
            <a:r>
              <a:rPr lang="en-US" dirty="0" smtClean="0"/>
              <a:t>Cannot operate in pulsed regime without fast (piezo) tuner </a:t>
            </a:r>
          </a:p>
          <a:p>
            <a:r>
              <a:rPr lang="en-US" dirty="0" smtClean="0"/>
              <a:t>Mechanical design of HB650 is initiated</a:t>
            </a:r>
          </a:p>
          <a:p>
            <a:pPr lvl="1"/>
            <a:r>
              <a:rPr lang="en-US" dirty="0" smtClean="0"/>
              <a:t>Aimed at reduction of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dirty="0" smtClean="0"/>
              <a:t> and </a:t>
            </a:r>
            <a:r>
              <a:rPr lang="en-US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df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/</a:t>
            </a:r>
            <a:r>
              <a:rPr lang="en-US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</a:t>
            </a:r>
            <a:r>
              <a:rPr lang="en-US" b="1" baseline="30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36477"/>
              </p:ext>
            </p:extLst>
          </p:nvPr>
        </p:nvGraphicFramePr>
        <p:xfrm>
          <a:off x="242887" y="3396358"/>
          <a:ext cx="8672513" cy="27951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49013"/>
                <a:gridCol w="751309"/>
                <a:gridCol w="834787"/>
                <a:gridCol w="667830"/>
                <a:gridCol w="834787"/>
                <a:gridCol w="834787"/>
              </a:tblGrid>
              <a:tr h="40191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 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</a:rPr>
                        <a:t>CM 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HWR</a:t>
                      </a:r>
                    </a:p>
                    <a:p>
                      <a:pPr marL="0" marR="52070" indent="0" algn="ctr">
                        <a:lnSpc>
                          <a:spcPts val="1460"/>
                        </a:lnSpc>
                        <a:spcBef>
                          <a:spcPts val="45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SSR1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SSR2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LB650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HB650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Sensitivity to He pressure (FRS), 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dP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 , Hz/Torr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&lt;25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72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                    … (measurements), </a:t>
                      </a:r>
                      <a:r>
                        <a:rPr lang="en-US" sz="1800" i="1" dirty="0" err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 dirty="0" err="1">
                          <a:effectLst/>
                          <a:latin typeface="Times New Roman"/>
                          <a:ea typeface="Calibri"/>
                        </a:rPr>
                        <a:t>dP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, Hz/Torr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4.0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72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Estimated LFD sensitivity, 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>
                          <a:effectLst/>
                          <a:latin typeface="Times New Roman"/>
                          <a:ea typeface="Calibri"/>
                        </a:rPr>
                        <a:t>dE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, Hz/(MV/m)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-5.0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-0.8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-0.5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          …  (measurements), </a:t>
                      </a:r>
                      <a:r>
                        <a:rPr lang="en-US" sz="1800" i="1" dirty="0" err="1">
                          <a:effectLst/>
                          <a:latin typeface="Times New Roman"/>
                          <a:ea typeface="Calibri"/>
                        </a:rPr>
                        <a:t>df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Calibri"/>
                        </a:rPr>
                        <a:t>dE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, Hz/(MV/m)</a:t>
                      </a:r>
                      <a:r>
                        <a:rPr lang="en-US" sz="1800" baseline="30000" dirty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1.5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-4.4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Estimated LFD  at nominal voltage (FRS), Hz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-500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-192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-136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78">
                <a:tc>
                  <a:txBody>
                    <a:bodyPr/>
                    <a:lstStyle/>
                    <a:p>
                      <a:pPr marL="0" marR="0" indent="17145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   …  (measurements ) at nominal voltage,  Hz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-122.4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-440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indent="0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0" indent="3175" algn="ctr">
                        <a:lnSpc>
                          <a:spcPts val="1535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56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</a:t>
            </a:r>
            <a:r>
              <a:rPr lang="en-US" dirty="0"/>
              <a:t>P</a:t>
            </a:r>
            <a:r>
              <a:rPr lang="en-US" dirty="0" smtClean="0"/>
              <a:t>ower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7201"/>
            <a:ext cx="8915400" cy="1524308"/>
          </a:xfrm>
        </p:spPr>
        <p:txBody>
          <a:bodyPr/>
          <a:lstStyle/>
          <a:p>
            <a:r>
              <a:rPr lang="en-US" dirty="0" smtClean="0"/>
              <a:t>RF power requirements include</a:t>
            </a:r>
          </a:p>
          <a:p>
            <a:pPr lvl="1"/>
            <a:r>
              <a:rPr lang="en-US" dirty="0" smtClean="0"/>
              <a:t>Up to 20 Hz microphonics driven detuning</a:t>
            </a:r>
          </a:p>
          <a:p>
            <a:pPr lvl="1"/>
            <a:r>
              <a:rPr lang="en-US" dirty="0" smtClean="0"/>
              <a:t>1 dB allowance for regulation</a:t>
            </a:r>
          </a:p>
          <a:p>
            <a:pPr lvl="1"/>
            <a:r>
              <a:rPr lang="en-US" dirty="0" smtClean="0"/>
              <a:t>Power transfer inefficiency: </a:t>
            </a:r>
          </a:p>
          <a:p>
            <a:pPr lvl="2"/>
            <a:r>
              <a:rPr lang="en-US" sz="1800" dirty="0" smtClean="0"/>
              <a:t>0.5dB - HWR&amp;SSR (coaxial);  </a:t>
            </a:r>
          </a:p>
          <a:p>
            <a:pPr lvl="2"/>
            <a:r>
              <a:rPr lang="en-US" sz="1800" dirty="0" smtClean="0"/>
              <a:t>0.25 dB – LB&amp;HB (wave guide)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48242"/>
              </p:ext>
            </p:extLst>
          </p:nvPr>
        </p:nvGraphicFramePr>
        <p:xfrm>
          <a:off x="1640908" y="2963770"/>
          <a:ext cx="5730154" cy="30470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9538"/>
                <a:gridCol w="1654176"/>
                <a:gridCol w="1459568"/>
                <a:gridCol w="1556872"/>
              </a:tblGrid>
              <a:tr h="9037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CM 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  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Power trans-</a:t>
                      </a:r>
                      <a:r>
                        <a:rPr lang="en-US" sz="1800" dirty="0" err="1">
                          <a:effectLst/>
                        </a:rPr>
                        <a:t>ferred</a:t>
                      </a:r>
                      <a:r>
                        <a:rPr lang="en-US" sz="1800" dirty="0">
                          <a:effectLst/>
                        </a:rPr>
                        <a:t> to beam per cav. (kW)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Cavity half-bandwidth,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/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2Q</a:t>
                      </a:r>
                      <a:r>
                        <a:rPr lang="en-US" sz="1800" baseline="-25000" dirty="0">
                          <a:effectLst/>
                        </a:rPr>
                        <a:t>L</a:t>
                      </a:r>
                      <a:r>
                        <a:rPr lang="en-US" sz="1800" dirty="0">
                          <a:effectLst/>
                        </a:rPr>
                        <a:t>, (Hz)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Peak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RF</a:t>
                      </a:r>
                      <a:r>
                        <a:rPr lang="en-US" sz="1800" spc="-5" dirty="0">
                          <a:effectLst/>
                        </a:rPr>
                        <a:t> powe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per cavity  </a:t>
                      </a:r>
                      <a:r>
                        <a:rPr lang="en-US" sz="1800" spc="-5" dirty="0">
                          <a:effectLst/>
                        </a:rPr>
                        <a:t>(kW)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33632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HWR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5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baseline="0">
                          <a:solidFill>
                            <a:srgbClr val="004C97"/>
                          </a:solidFill>
                          <a:effectLst/>
                        </a:rPr>
                        <a:t>6.5</a:t>
                      </a:r>
                      <a:endParaRPr lang="en-US" sz="180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4.1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baseline="0" dirty="0">
                          <a:solidFill>
                            <a:srgbClr val="004C97"/>
                          </a:solidFill>
                          <a:effectLst/>
                        </a:rPr>
                        <a:t>6.1</a:t>
                      </a:r>
                      <a:endParaRPr lang="en-US" sz="1800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baseline="0">
                          <a:solidFill>
                            <a:srgbClr val="004C97"/>
                          </a:solidFill>
                          <a:effectLst/>
                        </a:rPr>
                        <a:t>17</a:t>
                      </a:r>
                      <a:endParaRPr lang="en-US" sz="180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7143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>
                          <a:effectLst/>
                        </a:rPr>
                        <a:t>L</a:t>
                      </a:r>
                      <a:r>
                        <a:rPr lang="en-US" sz="1800">
                          <a:effectLst/>
                        </a:rPr>
                        <a:t>B</a:t>
                      </a:r>
                      <a:r>
                        <a:rPr lang="en-US" sz="1800" spc="-20">
                          <a:effectLst/>
                        </a:rPr>
                        <a:t> </a:t>
                      </a:r>
                      <a:r>
                        <a:rPr lang="en-US" sz="1800" spc="-5">
                          <a:effectLst/>
                        </a:rPr>
                        <a:t>650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23.8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dirty="0">
                          <a:effectLst/>
                        </a:rPr>
                        <a:t>29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baseline="0">
                          <a:solidFill>
                            <a:srgbClr val="004C97"/>
                          </a:solidFill>
                          <a:effectLst/>
                        </a:rPr>
                        <a:t>38</a:t>
                      </a:r>
                      <a:endParaRPr lang="en-US" sz="1800" baseline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8225">
                <a:tc>
                  <a:txBody>
                    <a:bodyPr/>
                    <a:lstStyle/>
                    <a:p>
                      <a:pPr marL="61595" marR="0" indent="0" algn="just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HB</a:t>
                      </a:r>
                      <a:r>
                        <a:rPr lang="en-US" sz="1800" spc="-35">
                          <a:effectLst/>
                        </a:rPr>
                        <a:t> </a:t>
                      </a:r>
                      <a:r>
                        <a:rPr lang="en-US" sz="1800" spc="-5">
                          <a:effectLst/>
                        </a:rPr>
                        <a:t>650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39.8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C97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5715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004C9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C97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 marR="57150" indent="0" algn="ctr">
                        <a:spcBef>
                          <a:spcPts val="70"/>
                        </a:spcBef>
                        <a:spcAft>
                          <a:spcPts val="300"/>
                        </a:spcAft>
                      </a:pPr>
                      <a:r>
                        <a:rPr lang="en-US" sz="1800" spc="-5" baseline="0" dirty="0">
                          <a:solidFill>
                            <a:srgbClr val="004C97"/>
                          </a:solidFill>
                          <a:effectLst/>
                        </a:rPr>
                        <a:t>64</a:t>
                      </a:r>
                      <a:endParaRPr lang="en-US" sz="1800" baseline="0" dirty="0">
                        <a:solidFill>
                          <a:srgbClr val="004C97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33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to Booster Transfer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0900"/>
            <a:ext cx="8915400" cy="2158999"/>
          </a:xfrm>
        </p:spPr>
        <p:txBody>
          <a:bodyPr/>
          <a:lstStyle/>
          <a:p>
            <a:r>
              <a:rPr lang="en-US" sz="2200" dirty="0" smtClean="0"/>
              <a:t>H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 Lorentz stripping (&lt;10</a:t>
            </a:r>
            <a:r>
              <a:rPr lang="en-US" sz="2200" baseline="30000" dirty="0" smtClean="0"/>
              <a:t>-8</a:t>
            </a:r>
            <a:r>
              <a:rPr lang="en-US" sz="2200" dirty="0" smtClean="0"/>
              <a:t> m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) limits dipole field to  2.77 kG </a:t>
            </a:r>
            <a:br>
              <a:rPr lang="en-US" sz="2200" dirty="0" smtClean="0"/>
            </a:br>
            <a:r>
              <a:rPr lang="en-US" sz="2200" dirty="0" smtClean="0"/>
              <a:t>for 1 GeV beam =&gt; the bending radius of dipoles to 20.7 m</a:t>
            </a:r>
          </a:p>
          <a:p>
            <a:r>
              <a:rPr lang="en-US" sz="2200" dirty="0" smtClean="0"/>
              <a:t>Simple optics: all dipoles and most  of quads have the same strength</a:t>
            </a:r>
          </a:p>
          <a:p>
            <a:r>
              <a:rPr lang="en-US" sz="2200" dirty="0" smtClean="0"/>
              <a:t>Two arcs and a short straight between them</a:t>
            </a:r>
          </a:p>
          <a:p>
            <a:r>
              <a:rPr lang="en-US" sz="2200" dirty="0" smtClean="0"/>
              <a:t>Sufficient place for collimators and possible debunching cavities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992438" y="3263900"/>
            <a:ext cx="6172200" cy="2819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3900"/>
            <a:ext cx="2552700" cy="278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04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Injection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9000"/>
            <a:ext cx="8672513" cy="5276217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strip </a:t>
            </a:r>
            <a:r>
              <a:rPr lang="en-US" dirty="0"/>
              <a:t>i</a:t>
            </a:r>
            <a:r>
              <a:rPr lang="en-US" dirty="0" smtClean="0"/>
              <a:t>njection occurs through vertical dogleg allowing simple suppression of vertical dispersion </a:t>
            </a:r>
          </a:p>
          <a:p>
            <a:r>
              <a:rPr lang="en-US" dirty="0" smtClean="0"/>
              <a:t>Vertical painting is done by changing dogleg dipoles and fast correctors in the beam line or by the correctors only</a:t>
            </a:r>
          </a:p>
          <a:p>
            <a:pPr lvl="1"/>
            <a:r>
              <a:rPr lang="en-US" dirty="0" smtClean="0"/>
              <a:t>linac beam stays </a:t>
            </a:r>
            <a:br>
              <a:rPr lang="en-US" dirty="0" smtClean="0"/>
            </a:br>
            <a:r>
              <a:rPr lang="en-US" dirty="0" smtClean="0"/>
              <a:t>at the same point</a:t>
            </a:r>
            <a:br>
              <a:rPr lang="en-US" dirty="0" smtClean="0"/>
            </a:br>
            <a:r>
              <a:rPr lang="en-US" dirty="0" smtClean="0"/>
              <a:t>on the foil</a:t>
            </a:r>
          </a:p>
          <a:p>
            <a:r>
              <a:rPr lang="en-US" dirty="0" smtClean="0"/>
              <a:t>Booster correctors </a:t>
            </a:r>
            <a:br>
              <a:rPr lang="en-US" dirty="0" smtClean="0"/>
            </a:br>
            <a:r>
              <a:rPr lang="en-US" dirty="0" smtClean="0"/>
              <a:t>are used for </a:t>
            </a:r>
            <a:br>
              <a:rPr lang="en-US" dirty="0" smtClean="0"/>
            </a:br>
            <a:r>
              <a:rPr lang="en-US" dirty="0" smtClean="0"/>
              <a:t>horizontal</a:t>
            </a:r>
            <a:br>
              <a:rPr lang="en-US" dirty="0" smtClean="0"/>
            </a:br>
            <a:r>
              <a:rPr lang="en-US" dirty="0" smtClean="0"/>
              <a:t>painting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327399" y="2603501"/>
            <a:ext cx="5691505" cy="356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75" y="838201"/>
            <a:ext cx="6638925" cy="2781300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30000" dirty="0" smtClean="0"/>
              <a:t>-</a:t>
            </a:r>
            <a:r>
              <a:rPr lang="en-US" dirty="0" smtClean="0"/>
              <a:t> strip injection </a:t>
            </a:r>
          </a:p>
          <a:p>
            <a:pPr lvl="1"/>
            <a:r>
              <a:rPr lang="en-US" dirty="0" smtClean="0"/>
              <a:t>Linac beam comes to the foil </a:t>
            </a:r>
            <a:r>
              <a:rPr lang="en-US" dirty="0"/>
              <a:t>corner </a:t>
            </a:r>
          </a:p>
          <a:p>
            <a:pPr lvl="2"/>
            <a:r>
              <a:rPr lang="en-US" dirty="0" smtClean="0"/>
              <a:t>Like in the SNS</a:t>
            </a:r>
          </a:p>
          <a:p>
            <a:pPr lvl="1"/>
            <a:r>
              <a:rPr lang="en-US" dirty="0" smtClean="0"/>
              <a:t>Reduced beta-functions for linac beam to reduce secondary heats of stripping foil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Zero dispersion of linac beam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Non-zero Booster dispersion and non-zero momentum offset reduce secondary hits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9500"/>
            <a:ext cx="866381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32" y="963382"/>
            <a:ext cx="1716872" cy="283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18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Painting </a:t>
            </a:r>
            <a:r>
              <a:rPr lang="en-US" dirty="0" smtClean="0"/>
              <a:t>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887" y="965200"/>
            <a:ext cx="2882901" cy="51689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X and Y coordinates of </a:t>
            </a:r>
            <a:r>
              <a:rPr lang="en-US" sz="1800" dirty="0" smtClean="0"/>
              <a:t>injected particles </a:t>
            </a:r>
            <a:r>
              <a:rPr lang="en-US" sz="1800" dirty="0"/>
              <a:t>relative to the current orbit position for particles incoming to the Booster (left) and at the end of </a:t>
            </a:r>
            <a:r>
              <a:rPr lang="en-US" sz="1800" dirty="0" smtClean="0"/>
              <a:t>injection </a:t>
            </a:r>
            <a:r>
              <a:rPr lang="en-US" sz="1800" dirty="0"/>
              <a:t>process (right</a:t>
            </a:r>
            <a:r>
              <a:rPr lang="en-US" sz="1800" dirty="0" smtClean="0"/>
              <a:t>).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Left </a:t>
            </a:r>
            <a:r>
              <a:rPr lang="en-US" sz="1800" dirty="0" smtClean="0"/>
              <a:t>- the </a:t>
            </a:r>
            <a:r>
              <a:rPr lang="en-US" sz="1800" dirty="0"/>
              <a:t>particle distribution over </a:t>
            </a:r>
            <a:r>
              <a:rPr lang="en-US" sz="1800" dirty="0" smtClean="0"/>
              <a:t>transverse CS invariant.</a:t>
            </a:r>
          </a:p>
          <a:p>
            <a:pPr marL="0" indent="0">
              <a:buNone/>
            </a:pPr>
            <a:r>
              <a:rPr lang="en-US" sz="1800" dirty="0" smtClean="0"/>
              <a:t>Right– </a:t>
            </a:r>
            <a:r>
              <a:rPr lang="en-US" sz="1800" dirty="0"/>
              <a:t>the integrals of particle distributions (normalized to unity) presented in the left </a:t>
            </a:r>
            <a:r>
              <a:rPr lang="en-US" sz="1800" dirty="0" smtClean="0"/>
              <a:t>pane; </a:t>
            </a:r>
            <a:r>
              <a:rPr lang="en-US" sz="1800" dirty="0" smtClean="0">
                <a:latin typeface="Symbol" panose="05050102010706020507" pitchFamily="18" charset="2"/>
              </a:rPr>
              <a:t>e</a:t>
            </a:r>
            <a:r>
              <a:rPr lang="en-US" sz="1800" baseline="-25000" dirty="0" smtClean="0"/>
              <a:t>95%n</a:t>
            </a:r>
            <a:r>
              <a:rPr lang="en-US" sz="1800" dirty="0" smtClean="0"/>
              <a:t>=17 mm mrad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39787"/>
            <a:ext cx="27924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839787"/>
            <a:ext cx="27130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47637" y="3459162"/>
            <a:ext cx="2873375" cy="227647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2" y="3459162"/>
            <a:ext cx="27797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05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4" y="4127499"/>
            <a:ext cx="3092690" cy="218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Painting in the Course of Booster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3622137"/>
            <a:ext cx="4533899" cy="640272"/>
          </a:xfrm>
        </p:spPr>
        <p:txBody>
          <a:bodyPr/>
          <a:lstStyle/>
          <a:p>
            <a:r>
              <a:rPr lang="en-US" sz="2000" dirty="0" smtClean="0"/>
              <a:t>Small tails in L. distribution </a:t>
            </a:r>
            <a:br>
              <a:rPr lang="en-US" sz="2000" dirty="0" smtClean="0"/>
            </a:br>
            <a:r>
              <a:rPr lang="en-US" sz="2000" dirty="0" smtClean="0"/>
              <a:t> =&gt;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 energy stability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03" y="885102"/>
            <a:ext cx="4290411" cy="26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03" y="3451224"/>
            <a:ext cx="4247797" cy="272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429192"/>
              </p:ext>
            </p:extLst>
          </p:nvPr>
        </p:nvGraphicFramePr>
        <p:xfrm>
          <a:off x="228600" y="923202"/>
          <a:ext cx="45339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1917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Linac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 of 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 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- ||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 turns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- ||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</a:t>
                      </a:r>
                      <a:r>
                        <a:rPr lang="en-US" dirty="0" err="1" smtClean="0"/>
                        <a:t>synchr</a:t>
                      </a:r>
                      <a:r>
                        <a:rPr lang="en-US" dirty="0" smtClean="0"/>
                        <a:t>. periods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Linac rms mom. spread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2∙10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Booster bucket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2.2∙10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Momentum offset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+7∙10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17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PIP-II Performance Goals </a:t>
            </a:r>
          </a:p>
          <a:p>
            <a:r>
              <a:rPr lang="en-US" dirty="0" smtClean="0"/>
              <a:t>Design Concept and Design Choices</a:t>
            </a:r>
          </a:p>
          <a:p>
            <a:pPr lvl="1"/>
            <a:r>
              <a:rPr lang="en-US" dirty="0" smtClean="0"/>
              <a:t>Linac</a:t>
            </a:r>
          </a:p>
          <a:p>
            <a:pPr lvl="1"/>
            <a:r>
              <a:rPr lang="en-US" dirty="0" smtClean="0"/>
              <a:t>Transfer line</a:t>
            </a:r>
          </a:p>
          <a:p>
            <a:pPr lvl="1"/>
            <a:r>
              <a:rPr lang="en-US" dirty="0" smtClean="0"/>
              <a:t>Booster</a:t>
            </a:r>
          </a:p>
          <a:p>
            <a:pPr lvl="1"/>
            <a:r>
              <a:rPr lang="en-US" dirty="0" smtClean="0"/>
              <a:t>Recycler and MI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7346"/>
            <a:ext cx="2603500" cy="249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Foil Heating in the Course of  Transverse Painting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47426"/>
            <a:ext cx="8672513" cy="2726374"/>
          </a:xfrm>
        </p:spPr>
        <p:txBody>
          <a:bodyPr/>
          <a:lstStyle/>
          <a:p>
            <a:r>
              <a:rPr lang="en-US" dirty="0" smtClean="0"/>
              <a:t>Secondary foil heats make major contribution to the foil heating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Foil thickness - 600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g/cm</a:t>
            </a:r>
            <a:r>
              <a:rPr lang="en-US" baseline="30000" dirty="0" smtClean="0"/>
              <a:t>2</a:t>
            </a:r>
            <a:r>
              <a:rPr lang="en-US" dirty="0" smtClean="0"/>
              <a:t>  =&gt; ~100% stripping efficiency</a:t>
            </a:r>
          </a:p>
          <a:p>
            <a:pPr lvl="1"/>
            <a:r>
              <a:rPr lang="en-US" dirty="0" smtClean="0"/>
              <a:t>Negligible effect on emittance growth</a:t>
            </a:r>
          </a:p>
          <a:p>
            <a:pPr lvl="1"/>
            <a:r>
              <a:rPr lang="en-US" dirty="0" smtClean="0"/>
              <a:t>0.1% single scattering loss</a:t>
            </a:r>
          </a:p>
          <a:p>
            <a:pPr lvl="1"/>
            <a:r>
              <a:rPr lang="en-US" dirty="0" smtClean="0"/>
              <a:t>Total beam loss &lt;2% (mostly particles missing the foil)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Foil temperature is below 650C</a:t>
            </a:r>
            <a:r>
              <a:rPr lang="en-US" baseline="30000" dirty="0" smtClean="0"/>
              <a:t>o</a:t>
            </a:r>
            <a:r>
              <a:rPr lang="en-US" dirty="0" smtClean="0"/>
              <a:t> =&gt; long lifetime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8" y="872467"/>
            <a:ext cx="2679702" cy="249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2" y="872467"/>
            <a:ext cx="3298825" cy="267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0390"/>
            <a:ext cx="1619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5" y="924071"/>
            <a:ext cx="1619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26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in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869599"/>
            <a:ext cx="4866215" cy="3131595"/>
          </a:xfrm>
        </p:spPr>
        <p:txBody>
          <a:bodyPr/>
          <a:lstStyle/>
          <a:p>
            <a:r>
              <a:rPr lang="en-US" sz="2100" dirty="0" smtClean="0"/>
              <a:t>Transition from 15 to 20 Hz rep. rate does not require additional RF voltage if beam current is not changed</a:t>
            </a:r>
          </a:p>
          <a:p>
            <a:pPr lvl="1"/>
            <a:r>
              <a:rPr lang="en-US" sz="2000" dirty="0" smtClean="0"/>
              <a:t>Due to smaller slip factor at injection</a:t>
            </a:r>
          </a:p>
          <a:p>
            <a:r>
              <a:rPr lang="en-US" sz="2100" dirty="0"/>
              <a:t>I</a:t>
            </a:r>
            <a:r>
              <a:rPr lang="en-US" sz="2100" dirty="0" smtClean="0"/>
              <a:t>ncrease of beam </a:t>
            </a:r>
            <a:r>
              <a:rPr lang="en-US" sz="2100" dirty="0"/>
              <a:t>current </a:t>
            </a:r>
            <a:r>
              <a:rPr lang="en-US" sz="2100" dirty="0" smtClean="0"/>
              <a:t>(planned for PIP-II) requires additional voltage</a:t>
            </a:r>
          </a:p>
          <a:p>
            <a:pPr lvl="1"/>
            <a:r>
              <a:rPr lang="en-US" sz="2000" dirty="0" smtClean="0"/>
              <a:t>Deceleration due to RW impedance</a:t>
            </a:r>
          </a:p>
          <a:p>
            <a:pPr lvl="1"/>
            <a:r>
              <a:rPr lang="en-US" sz="2000" dirty="0" smtClean="0"/>
              <a:t>Suppression of quadrupole oscillations after transition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842553"/>
            <a:ext cx="2143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16" y="914401"/>
            <a:ext cx="21431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5445" y="4768852"/>
            <a:ext cx="3019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04040"/>
                </a:solidFill>
              </a:rPr>
              <a:t>15 Hz		            20 Hz</a:t>
            </a:r>
            <a:endParaRPr lang="en-US" sz="1600" dirty="0">
              <a:solidFill>
                <a:srgbClr val="40404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102794"/>
            <a:ext cx="4713815" cy="221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1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Longitudinal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50900"/>
            <a:ext cx="5951537" cy="3035299"/>
          </a:xfrm>
        </p:spPr>
        <p:txBody>
          <a:bodyPr/>
          <a:lstStyle/>
          <a:p>
            <a:r>
              <a:rPr lang="en-US" dirty="0" smtClean="0"/>
              <a:t>Beam </a:t>
            </a:r>
            <a:r>
              <a:rPr lang="en-US" dirty="0"/>
              <a:t>aperture </a:t>
            </a:r>
            <a:r>
              <a:rPr lang="en-US" dirty="0" smtClean="0"/>
              <a:t>in the Booster is </a:t>
            </a:r>
            <a:r>
              <a:rPr lang="en-US" dirty="0"/>
              <a:t>formed by poles of laminated combined function </a:t>
            </a:r>
            <a:r>
              <a:rPr lang="en-US" dirty="0" smtClean="0"/>
              <a:t>dipoles</a:t>
            </a:r>
          </a:p>
          <a:p>
            <a:pPr lvl="1"/>
            <a:r>
              <a:rPr lang="en-US" dirty="0" smtClean="0"/>
              <a:t>That greatly amplifies Booster impedance</a:t>
            </a:r>
          </a:p>
          <a:p>
            <a:r>
              <a:rPr lang="en-US" dirty="0" smtClean="0"/>
              <a:t>Theoretical model yields results close to the wire measurements (J. Crisp, 2001)</a:t>
            </a:r>
          </a:p>
          <a:p>
            <a:pPr lvl="1"/>
            <a:r>
              <a:rPr lang="en-US" dirty="0" smtClean="0"/>
              <a:t>But there is a discrepancy between measurements of F and D dipoles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864392"/>
            <a:ext cx="2862262" cy="253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32792" y="3842285"/>
            <a:ext cx="3311207" cy="24113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8268" y="3881885"/>
            <a:ext cx="57245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9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103664"/>
            <a:ext cx="8915402" cy="641739"/>
          </a:xfrm>
        </p:spPr>
        <p:txBody>
          <a:bodyPr/>
          <a:lstStyle/>
          <a:p>
            <a:r>
              <a:rPr lang="en-US" dirty="0" smtClean="0"/>
              <a:t>Beam Based Calibration of Booster </a:t>
            </a:r>
            <a:r>
              <a:rPr lang="en-US" dirty="0"/>
              <a:t>Longitudinal </a:t>
            </a:r>
            <a:r>
              <a:rPr lang="en-US" dirty="0" smtClean="0"/>
              <a:t>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0647"/>
            <a:ext cx="8672513" cy="1979553"/>
          </a:xfrm>
        </p:spPr>
        <p:txBody>
          <a:bodyPr/>
          <a:lstStyle/>
          <a:p>
            <a:r>
              <a:rPr lang="en-US" sz="2200" dirty="0" smtClean="0"/>
              <a:t>Measurements are based on dependence of the accelerating phase with beam intensity</a:t>
            </a:r>
          </a:p>
          <a:p>
            <a:pPr lvl="1"/>
            <a:r>
              <a:rPr lang="en-US" sz="2000" dirty="0" smtClean="0"/>
              <a:t>That resulted in minor correction of parameters used in the model </a:t>
            </a:r>
          </a:p>
          <a:p>
            <a:r>
              <a:rPr lang="en-US" sz="2200" dirty="0" smtClean="0"/>
              <a:t>Deceleration achieves its maximum at the transition (</a:t>
            </a:r>
            <a:r>
              <a:rPr lang="en-US" sz="2000" dirty="0" smtClean="0"/>
              <a:t>shortest bunch</a:t>
            </a:r>
            <a:r>
              <a:rPr lang="en-US" sz="2200" dirty="0" smtClean="0"/>
              <a:t>)</a:t>
            </a:r>
          </a:p>
          <a:p>
            <a:pPr marL="457200" lvl="1" indent="0">
              <a:buNone/>
            </a:pPr>
            <a:r>
              <a:rPr lang="en-US" sz="2000" dirty="0" smtClean="0"/>
              <a:t>~150 kV/turn in the bunch center for PIP-II parameters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8" y="2983230"/>
            <a:ext cx="4051302" cy="32778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756785" y="3028315"/>
            <a:ext cx="3968115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66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Transition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300"/>
            <a:ext cx="8672513" cy="5372100"/>
          </a:xfrm>
        </p:spPr>
        <p:txBody>
          <a:bodyPr/>
          <a:lstStyle/>
          <a:p>
            <a:r>
              <a:rPr lang="en-US" dirty="0" smtClean="0"/>
              <a:t>RF voltage jump technique looks as a most promising method for transition crossing</a:t>
            </a:r>
          </a:p>
          <a:p>
            <a:r>
              <a:rPr lang="en-US" dirty="0" smtClean="0"/>
              <a:t>Requires additional RF voltage ~300 kV </a:t>
            </a:r>
          </a:p>
          <a:p>
            <a:pPr lvl="1"/>
            <a:r>
              <a:rPr lang="en-US" dirty="0" smtClean="0"/>
              <a:t>150 kV due to impedance </a:t>
            </a:r>
            <a:br>
              <a:rPr lang="en-US" dirty="0" smtClean="0"/>
            </a:br>
            <a:r>
              <a:rPr lang="en-US" dirty="0" smtClean="0"/>
              <a:t>deceleration</a:t>
            </a:r>
          </a:p>
          <a:p>
            <a:pPr lvl="1"/>
            <a:r>
              <a:rPr lang="en-US" dirty="0" smtClean="0"/>
              <a:t>And 150 kV for voltage jump</a:t>
            </a:r>
          </a:p>
          <a:p>
            <a:r>
              <a:rPr lang="en-US" dirty="0" smtClean="0"/>
              <a:t>Total required RF voltage – 1.1 MV</a:t>
            </a:r>
          </a:p>
          <a:p>
            <a:r>
              <a:rPr lang="en-US" dirty="0" smtClean="0"/>
              <a:t>Only odd part of the voltage </a:t>
            </a:r>
            <a:br>
              <a:rPr lang="en-US" dirty="0" smtClean="0"/>
            </a:br>
            <a:r>
              <a:rPr lang="en-US" dirty="0" smtClean="0"/>
              <a:t>dependence on coordinate </a:t>
            </a:r>
            <a:br>
              <a:rPr lang="en-US" dirty="0" smtClean="0"/>
            </a:br>
            <a:r>
              <a:rPr lang="en-US" dirty="0" smtClean="0"/>
              <a:t>contributes to excitation of </a:t>
            </a:r>
            <a:br>
              <a:rPr lang="en-US" dirty="0" smtClean="0"/>
            </a:br>
            <a:r>
              <a:rPr lang="en-US" dirty="0" smtClean="0"/>
              <a:t>quadrupole oscillations</a:t>
            </a:r>
          </a:p>
          <a:p>
            <a:pPr lvl="1"/>
            <a:r>
              <a:rPr lang="en-US" dirty="0" smtClean="0"/>
              <a:t>Major contribution comes from</a:t>
            </a:r>
            <a:br>
              <a:rPr lang="en-US" dirty="0" smtClean="0"/>
            </a:br>
            <a:r>
              <a:rPr lang="en-US" dirty="0" smtClean="0"/>
              <a:t>the space charge impedance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2249804"/>
            <a:ext cx="3822700" cy="3998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586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Stacking in Recycler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601"/>
            <a:ext cx="8672513" cy="2463799"/>
          </a:xfrm>
        </p:spPr>
        <p:txBody>
          <a:bodyPr/>
          <a:lstStyle/>
          <a:p>
            <a:r>
              <a:rPr lang="en-US" dirty="0" smtClean="0"/>
              <a:t>Twelve Booster batches are slip-stacked in Recycler</a:t>
            </a:r>
          </a:p>
          <a:p>
            <a:r>
              <a:rPr lang="en-US" dirty="0" smtClean="0"/>
              <a:t>An increase of Booster rep. rate from 15 to 20 Hz results in faster slipping</a:t>
            </a:r>
            <a:br>
              <a:rPr lang="en-US" dirty="0" smtClean="0"/>
            </a:br>
            <a:r>
              <a:rPr lang="en-US" dirty="0" smtClean="0"/>
              <a:t>=&gt; larger momentum separation</a:t>
            </a:r>
            <a:br>
              <a:rPr lang="en-US" dirty="0" smtClean="0"/>
            </a:br>
            <a:r>
              <a:rPr lang="en-US" dirty="0" smtClean="0"/>
              <a:t>=&gt; larger RF bucket size</a:t>
            </a:r>
            <a:br>
              <a:rPr lang="en-US" dirty="0" smtClean="0"/>
            </a:br>
            <a:r>
              <a:rPr lang="en-US" dirty="0" smtClean="0"/>
              <a:t>=&gt; smaller loss at slip stacking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4400"/>
            <a:ext cx="8020050" cy="26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25" y="1836737"/>
            <a:ext cx="1564788" cy="14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603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PIP-II proposal is described in detail in PIP-II Reference Design Report</a:t>
            </a:r>
          </a:p>
          <a:p>
            <a:r>
              <a:rPr lang="en-US" dirty="0" smtClean="0"/>
              <a:t>The concept is solid and did not get significant changes during last year</a:t>
            </a:r>
          </a:p>
          <a:p>
            <a:r>
              <a:rPr lang="en-US" dirty="0" smtClean="0"/>
              <a:t>Better understanding of transition crossing in Booster and beam stability in Recycler is required</a:t>
            </a:r>
          </a:p>
          <a:p>
            <a:r>
              <a:rPr lang="en-US" dirty="0" smtClean="0"/>
              <a:t>Designs of SSR2, LB650 and HB650 will require significant time and this work needs to be accelerated</a:t>
            </a:r>
          </a:p>
          <a:p>
            <a:r>
              <a:rPr lang="en-US" dirty="0" smtClean="0"/>
              <a:t>Highest priority work in Fermilab</a:t>
            </a:r>
          </a:p>
          <a:p>
            <a:pPr lvl="1"/>
            <a:r>
              <a:rPr lang="en-US" dirty="0" smtClean="0"/>
              <a:t>CD0 is expected at the end of this year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01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765" y="2345635"/>
            <a:ext cx="7284348" cy="3685278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FFC000"/>
                </a:solidFill>
                <a:latin typeface="+mj-lt"/>
              </a:rPr>
              <a:t>Backup Slides</a:t>
            </a:r>
            <a:endParaRPr lang="en-US" sz="6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</a:t>
            </a:r>
            <a:r>
              <a:rPr lang="en-US" dirty="0"/>
              <a:t>Lebedev 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7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Optics in 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02" y="824479"/>
            <a:ext cx="8893011" cy="1875178"/>
          </a:xfrm>
        </p:spPr>
        <p:txBody>
          <a:bodyPr/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Optimize conditions for chopping (2 kickers, 180</a:t>
            </a:r>
            <a:r>
              <a:rPr lang="en-US" baseline="30000" dirty="0" smtClean="0"/>
              <a:t>o</a:t>
            </a:r>
            <a:r>
              <a:rPr lang="en-US" dirty="0" smtClean="0"/>
              <a:t> phase advance)</a:t>
            </a:r>
          </a:p>
          <a:p>
            <a:pPr lvl="1"/>
            <a:r>
              <a:rPr lang="en-US" dirty="0" smtClean="0"/>
              <a:t>Differential pumping to prevent residual gas flux to SC part</a:t>
            </a:r>
          </a:p>
          <a:p>
            <a:pPr lvl="1"/>
            <a:r>
              <a:rPr lang="en-US" dirty="0" smtClean="0"/>
              <a:t>Triplet based transverse focusing (compensates strong SC force)</a:t>
            </a:r>
          </a:p>
          <a:p>
            <a:pPr lvl="1"/>
            <a:r>
              <a:rPr lang="en-US" dirty="0" smtClean="0"/>
              <a:t>3 rebunching cavity to control longitudinal phase space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450" y="2699657"/>
            <a:ext cx="697683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8434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Optics in </a:t>
            </a:r>
            <a:r>
              <a:rPr lang="en-US" dirty="0" smtClean="0"/>
              <a:t>SC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23" y="855888"/>
            <a:ext cx="8886232" cy="2714625"/>
          </a:xfrm>
        </p:spPr>
        <p:txBody>
          <a:bodyPr/>
          <a:lstStyle/>
          <a:p>
            <a:r>
              <a:rPr lang="en-US" dirty="0" smtClean="0"/>
              <a:t>Beam is close to equipartitioning </a:t>
            </a:r>
          </a:p>
          <a:p>
            <a:pPr lvl="1"/>
            <a:r>
              <a:rPr lang="en-US" dirty="0" smtClean="0"/>
              <a:t>Helps to prevent uncontrolled emittance growth</a:t>
            </a:r>
          </a:p>
          <a:p>
            <a:pPr lvl="1"/>
            <a:r>
              <a:rPr lang="en-US" dirty="0" smtClean="0">
                <a:sym typeface="Symbol"/>
              </a:rPr>
              <a:t>L to  emittance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exchange is found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in simulations</a:t>
            </a:r>
          </a:p>
          <a:p>
            <a:r>
              <a:rPr lang="en-US" dirty="0" smtClean="0">
                <a:sym typeface="Symbol"/>
              </a:rPr>
              <a:t>Strong  defocusing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due to cavity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 descr="C:\Users\Arun\Desktop\RDR_Works\Fig_2_1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917" y="1698171"/>
            <a:ext cx="5720339" cy="458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run\Desktop\RDR_Works\emitt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6" y="3693224"/>
            <a:ext cx="3205116" cy="249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22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PIP to 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 – Existing proton improvement plan (2011 – 2017)</a:t>
            </a:r>
          </a:p>
          <a:p>
            <a:pPr lvl="1"/>
            <a:r>
              <a:rPr lang="en-US" dirty="0" smtClean="0"/>
              <a:t>Booster rep. rate: </a:t>
            </a:r>
            <a:br>
              <a:rPr lang="en-US" dirty="0" smtClean="0"/>
            </a:br>
            <a:r>
              <a:rPr lang="en-US" dirty="0" smtClean="0"/>
              <a:t>~6 Hz -&gt; 15 Hz</a:t>
            </a:r>
          </a:p>
          <a:p>
            <a:pPr lvl="1"/>
            <a:r>
              <a:rPr lang="en-US" dirty="0" smtClean="0"/>
              <a:t>Booster RF upgrade</a:t>
            </a:r>
          </a:p>
          <a:p>
            <a:pPr lvl="1"/>
            <a:r>
              <a:rPr lang="en-US" dirty="0" smtClean="0"/>
              <a:t>Fixing deficiencies </a:t>
            </a:r>
            <a:br>
              <a:rPr lang="en-US" dirty="0" smtClean="0"/>
            </a:br>
            <a:r>
              <a:rPr lang="en-US" dirty="0" smtClean="0"/>
              <a:t>affecting future </a:t>
            </a:r>
            <a:br>
              <a:rPr lang="en-US" dirty="0" smtClean="0"/>
            </a:br>
            <a:r>
              <a:rPr lang="en-US" dirty="0" smtClean="0"/>
              <a:t>machine reliability</a:t>
            </a:r>
          </a:p>
          <a:p>
            <a:r>
              <a:rPr lang="en-US" dirty="0" smtClean="0"/>
              <a:t>PIP-II – next step </a:t>
            </a:r>
            <a:br>
              <a:rPr lang="en-US" dirty="0" smtClean="0"/>
            </a:br>
            <a:r>
              <a:rPr lang="en-US" dirty="0" smtClean="0"/>
              <a:t>in development of </a:t>
            </a:r>
            <a:br>
              <a:rPr lang="en-US" dirty="0" smtClean="0"/>
            </a:br>
            <a:r>
              <a:rPr lang="en-US" dirty="0" smtClean="0"/>
              <a:t>FNAL accelerator </a:t>
            </a:r>
            <a:br>
              <a:rPr lang="en-US" dirty="0" smtClean="0"/>
            </a:br>
            <a:r>
              <a:rPr lang="en-US" dirty="0" smtClean="0"/>
              <a:t>complex</a:t>
            </a:r>
          </a:p>
          <a:p>
            <a:pPr lvl="1"/>
            <a:r>
              <a:rPr lang="en-US" dirty="0" smtClean="0"/>
              <a:t>Reincarnation of </a:t>
            </a:r>
            <a:br>
              <a:rPr lang="en-US" dirty="0" smtClean="0"/>
            </a:br>
            <a:r>
              <a:rPr lang="en-US" dirty="0" smtClean="0"/>
              <a:t>Project X Stage I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</a:t>
            </a:r>
            <a:r>
              <a:rPr lang="en-US" dirty="0"/>
              <a:t>Lebedev 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37" y="1448263"/>
            <a:ext cx="5494058" cy="422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941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Optics in SC </a:t>
            </a:r>
            <a:r>
              <a:rPr lang="en-US" dirty="0" smtClean="0"/>
              <a:t>Part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1743"/>
            <a:ext cx="8672513" cy="1447800"/>
          </a:xfrm>
        </p:spPr>
        <p:txBody>
          <a:bodyPr/>
          <a:lstStyle/>
          <a:p>
            <a:r>
              <a:rPr lang="en-US" dirty="0" smtClean="0"/>
              <a:t>Simulations do not show dangerous halo growth</a:t>
            </a:r>
          </a:p>
          <a:p>
            <a:pPr lvl="1"/>
            <a:r>
              <a:rPr lang="en-US" dirty="0" smtClean="0"/>
              <a:t>Verified by SNS experience at ~twice larger value of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/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baseline="-25000" dirty="0" smtClean="0">
                <a:sym typeface="Symbol"/>
              </a:rPr>
              <a:t></a:t>
            </a:r>
          </a:p>
          <a:p>
            <a:pPr lvl="1"/>
            <a:r>
              <a:rPr lang="en-US" dirty="0" smtClean="0">
                <a:sym typeface="Symbol"/>
              </a:rPr>
              <a:t>Ratio of beam size to aperture stays approximately the same downstream of HWR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C:\Users\Arun\Desktop\RDR_Works\x_density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329543"/>
            <a:ext cx="8686800" cy="391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726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7314"/>
            <a:ext cx="8672513" cy="1915886"/>
          </a:xfrm>
        </p:spPr>
        <p:txBody>
          <a:bodyPr/>
          <a:lstStyle/>
          <a:p>
            <a:r>
              <a:rPr lang="en-US" dirty="0" smtClean="0"/>
              <a:t>First HWR cavity has about half of nominal voltage to prevent longitudinal overfocusing</a:t>
            </a:r>
          </a:p>
          <a:p>
            <a:pPr lvl="1"/>
            <a:r>
              <a:rPr lang="en-US" dirty="0" smtClean="0"/>
              <a:t>Slow voltage increase in downstream cavities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Voltage is adjusted at the boundaries between different types of cryomodules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C:\Users\Arun\Desktop\RDR_Works\Fig_2_22_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23" y="2603046"/>
            <a:ext cx="3769861" cy="288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556" y="2603046"/>
            <a:ext cx="3487283" cy="288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399314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Accelerating voltage per cavity along </a:t>
            </a:r>
            <a:r>
              <a:rPr lang="en-US" sz="1800" dirty="0" smtClean="0">
                <a:solidFill>
                  <a:srgbClr val="404040"/>
                </a:solidFill>
              </a:rPr>
              <a:t>SC Linac; optics is tuned to 5 mA RFQ beam current; </a:t>
            </a:r>
          </a:p>
          <a:p>
            <a:r>
              <a:rPr lang="en-US" sz="1800" dirty="0" smtClean="0">
                <a:solidFill>
                  <a:srgbClr val="404040"/>
                </a:solidFill>
              </a:rPr>
              <a:t>left </a:t>
            </a:r>
            <a:r>
              <a:rPr lang="en-US" sz="1800" dirty="0">
                <a:solidFill>
                  <a:srgbClr val="404040"/>
                </a:solidFill>
              </a:rPr>
              <a:t>– the voltage amplitude at the optimal beta, </a:t>
            </a:r>
            <a:endParaRPr lang="en-US" sz="1800" dirty="0" smtClean="0">
              <a:solidFill>
                <a:srgbClr val="404040"/>
              </a:solidFill>
            </a:endParaRPr>
          </a:p>
          <a:p>
            <a:r>
              <a:rPr lang="en-US" sz="1800" dirty="0" smtClean="0">
                <a:solidFill>
                  <a:srgbClr val="404040"/>
                </a:solidFill>
              </a:rPr>
              <a:t>right </a:t>
            </a:r>
            <a:r>
              <a:rPr lang="en-US" sz="1800" dirty="0">
                <a:solidFill>
                  <a:srgbClr val="404040"/>
                </a:solidFill>
              </a:rPr>
              <a:t>– the voltage amplitude with the transit-time factors accounted</a:t>
            </a:r>
          </a:p>
        </p:txBody>
      </p:sp>
    </p:spTree>
    <p:extLst>
      <p:ext uri="{BB962C8B-B14F-4D97-AF65-F5344CB8AC3E}">
        <p14:creationId xmlns:p14="http://schemas.microsoft.com/office/powerpoint/2010/main" val="1101900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148"/>
            <a:ext cx="8822635" cy="1850678"/>
          </a:xfrm>
        </p:spPr>
        <p:txBody>
          <a:bodyPr/>
          <a:lstStyle/>
          <a:p>
            <a:r>
              <a:rPr lang="en-US" dirty="0" smtClean="0"/>
              <a:t>Intrabeam stripping is the main source of particle loss in the SC linac</a:t>
            </a:r>
          </a:p>
          <a:p>
            <a:pPr lvl="1"/>
            <a:r>
              <a:rPr lang="en-US" dirty="0" smtClean="0"/>
              <a:t>The loss value (&lt;0.1 W/m) for CW beam (2 mA, with 5 mA RFQ) is well within requirements</a:t>
            </a:r>
          </a:p>
          <a:p>
            <a:pPr lvl="2"/>
            <a:r>
              <a:rPr lang="en-US" dirty="0" smtClean="0"/>
              <a:t>Not an issue for PIP-II operating at ~1% duty factor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4663" y="2676486"/>
            <a:ext cx="8285024" cy="3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40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Parameters </a:t>
            </a:r>
            <a:r>
              <a:rPr lang="en-US" dirty="0"/>
              <a:t>of SC cryomodules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358204"/>
              </p:ext>
            </p:extLst>
          </p:nvPr>
        </p:nvGraphicFramePr>
        <p:xfrm>
          <a:off x="325315" y="1622794"/>
          <a:ext cx="8540261" cy="3125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152"/>
                <a:gridCol w="994983"/>
                <a:gridCol w="994983"/>
                <a:gridCol w="1243727"/>
                <a:gridCol w="994983"/>
                <a:gridCol w="1077896"/>
                <a:gridCol w="1326641"/>
                <a:gridCol w="1077896"/>
              </a:tblGrid>
              <a:tr h="99906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CM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type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Cavities per CM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Number of CMs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CM </a:t>
                      </a:r>
                      <a:r>
                        <a:rPr lang="en-US" sz="1800" dirty="0" err="1">
                          <a:effectLst/>
                        </a:rPr>
                        <a:t>configu</a:t>
                      </a:r>
                      <a:r>
                        <a:rPr lang="en-US" sz="1800" dirty="0">
                          <a:effectLst/>
                        </a:rPr>
                        <a:t>-ration</a:t>
                      </a:r>
                      <a:r>
                        <a:rPr lang="en-US" sz="1800" baseline="30000" dirty="0">
                          <a:effectLst/>
                        </a:rPr>
                        <a:t>*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CM length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(m)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Q</a:t>
                      </a:r>
                      <a:r>
                        <a:rPr lang="en-US" sz="1800" baseline="-25000">
                          <a:effectLst/>
                        </a:rPr>
                        <a:t>0</a:t>
                      </a:r>
                      <a:r>
                        <a:rPr lang="en-US" sz="1800">
                          <a:effectLst/>
                        </a:rPr>
                        <a:t> at 2K (10</a:t>
                      </a:r>
                      <a:r>
                        <a:rPr lang="en-US" sz="1800" baseline="30000">
                          <a:effectLst/>
                        </a:rPr>
                        <a:t>10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Surface resis-tance, (nW)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Loaded Q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(10</a:t>
                      </a:r>
                      <a:r>
                        <a:rPr lang="en-US" sz="1800" baseline="30000">
                          <a:effectLst/>
                        </a:rPr>
                        <a:t>6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HWR 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8 </a:t>
                      </a:r>
                      <a:r>
                        <a:rPr lang="en-US" sz="18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sc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5.93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0.5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9.6 (2.75</a:t>
                      </a:r>
                      <a:r>
                        <a:rPr lang="en-US" sz="1800" baseline="30000">
                          <a:effectLst/>
                          <a:sym typeface="Symbol"/>
                        </a:rPr>
                        <a:t></a:t>
                      </a:r>
                      <a:r>
                        <a:rPr lang="en-US" sz="1800" baseline="3000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2.7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SSR1  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 </a:t>
                      </a:r>
                      <a:r>
                        <a:rPr lang="en-US" sz="1800">
                          <a:effectLst/>
                          <a:sym typeface="Symbol"/>
                        </a:rPr>
                        <a:t></a:t>
                      </a:r>
                      <a:r>
                        <a:rPr lang="en-US" sz="1800">
                          <a:effectLst/>
                        </a:rPr>
                        <a:t> (csc)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0.6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14 (10</a:t>
                      </a:r>
                      <a:r>
                        <a:rPr lang="en-US" sz="1800" baseline="30000">
                          <a:effectLst/>
                        </a:rPr>
                        <a:t>#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3.7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SSR2 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sccsccsc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6.5</a:t>
                      </a:r>
                      <a:r>
                        <a:rPr lang="en-US" sz="1800" baseline="30000">
                          <a:effectLst/>
                        </a:rPr>
                        <a:t>♦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0.8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14.4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5.8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LB650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ccc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3.9</a:t>
                      </a:r>
                      <a:r>
                        <a:rPr lang="en-US" sz="1800" baseline="30000">
                          <a:effectLst/>
                        </a:rPr>
                        <a:t>♦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1.5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12.7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11.3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2519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HB650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429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2286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306" marR="37306" marT="18653" marB="18653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cccccc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9.5</a:t>
                      </a:r>
                      <a:r>
                        <a:rPr lang="en-US" sz="1800" baseline="30000">
                          <a:effectLst/>
                        </a:rPr>
                        <a:t>♦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</a:rPr>
                        <a:t>11.5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608" y="4841631"/>
            <a:ext cx="8440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 “</a:t>
            </a:r>
            <a:r>
              <a:rPr lang="en-US" sz="1800" dirty="0"/>
              <a:t>c” </a:t>
            </a:r>
            <a:r>
              <a:rPr lang="en-US" sz="1800" dirty="0" smtClean="0"/>
              <a:t>- denotes accelerating cavity;   “s</a:t>
            </a:r>
            <a:r>
              <a:rPr lang="en-US" sz="1800" dirty="0"/>
              <a:t>” </a:t>
            </a:r>
            <a:r>
              <a:rPr lang="en-US" sz="1800" dirty="0" smtClean="0"/>
              <a:t>- </a:t>
            </a:r>
            <a:r>
              <a:rPr lang="en-US" sz="1800" dirty="0"/>
              <a:t>focusing solenoid.</a:t>
            </a:r>
          </a:p>
          <a:p>
            <a:r>
              <a:rPr lang="en-US" sz="1800" baseline="30000" dirty="0"/>
              <a:t>♦</a:t>
            </a:r>
            <a:r>
              <a:rPr lang="en-US" sz="1800" dirty="0"/>
              <a:t> This number represents the present estimate of cryomodule length. It will be finalized with advances in the cryomodule design. </a:t>
            </a:r>
          </a:p>
          <a:p>
            <a:r>
              <a:rPr lang="en-US" sz="1800" baseline="30000" dirty="0">
                <a:sym typeface="Symbol"/>
              </a:rPr>
              <a:t></a:t>
            </a:r>
            <a:r>
              <a:rPr lang="en-US" sz="1800" dirty="0"/>
              <a:t> Based on recent measurements of two HWR cavities at 2 MV accelerating voltage. </a:t>
            </a:r>
          </a:p>
          <a:p>
            <a:r>
              <a:rPr lang="en-US" sz="1800" baseline="30000" dirty="0"/>
              <a:t># </a:t>
            </a:r>
            <a:r>
              <a:rPr lang="en-US" sz="1800" baseline="30000" dirty="0" smtClean="0"/>
              <a:t>  </a:t>
            </a:r>
            <a:r>
              <a:rPr lang="en-US" sz="1800" dirty="0" smtClean="0"/>
              <a:t>Based </a:t>
            </a:r>
            <a:r>
              <a:rPr lang="en-US" sz="1800" dirty="0"/>
              <a:t>on recent measurements of SSR1 cavities made of CABOT niobium.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599" y="790767"/>
            <a:ext cx="8822635" cy="71479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Conservative choice for Q</a:t>
            </a:r>
            <a:r>
              <a:rPr lang="en-US" baseline="-25000" dirty="0" smtClean="0"/>
              <a:t>0</a:t>
            </a:r>
            <a:r>
              <a:rPr lang="en-US" dirty="0" smtClean="0"/>
              <a:t> is based on the results obtained in real cryomodules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56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Tune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6397"/>
            <a:ext cx="8672513" cy="1122183"/>
          </a:xfrm>
        </p:spPr>
        <p:txBody>
          <a:bodyPr/>
          <a:lstStyle/>
          <a:p>
            <a:r>
              <a:rPr lang="en-US" dirty="0" smtClean="0"/>
              <a:t>Increased injection energy and KV-like transverse distribution reduce tune shifts due to beam space charge by more than factor of 2 relative to the present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96550" y="2018580"/>
            <a:ext cx="3583587" cy="3226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6835" y="5244861"/>
            <a:ext cx="741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B</a:t>
            </a:r>
            <a:r>
              <a:rPr lang="en-US" sz="1800" dirty="0" smtClean="0">
                <a:solidFill>
                  <a:srgbClr val="404040"/>
                </a:solidFill>
              </a:rPr>
              <a:t>etatron </a:t>
            </a:r>
            <a:r>
              <a:rPr lang="en-US" sz="1800" dirty="0">
                <a:solidFill>
                  <a:srgbClr val="404040"/>
                </a:solidFill>
              </a:rPr>
              <a:t>tune shifts due to beam space for horizontal and vertical planes within accelerating cycle. The reduction of tune shifts due to non-Gaussian shape of the particle distribution </a:t>
            </a:r>
            <a:r>
              <a:rPr lang="en-US" sz="1800" dirty="0" smtClean="0">
                <a:solidFill>
                  <a:srgbClr val="404040"/>
                </a:solidFill>
              </a:rPr>
              <a:t>is </a:t>
            </a:r>
            <a:r>
              <a:rPr lang="en-US" sz="1800" dirty="0">
                <a:solidFill>
                  <a:srgbClr val="404040"/>
                </a:solidFill>
              </a:rPr>
              <a:t>taken into account</a:t>
            </a:r>
          </a:p>
        </p:txBody>
      </p:sp>
    </p:spTree>
    <p:extLst>
      <p:ext uri="{BB962C8B-B14F-4D97-AF65-F5344CB8AC3E}">
        <p14:creationId xmlns:p14="http://schemas.microsoft.com/office/powerpoint/2010/main" val="2152008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Stability in Recycler and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6274"/>
            <a:ext cx="8672513" cy="5422231"/>
          </a:xfrm>
        </p:spPr>
        <p:txBody>
          <a:bodyPr/>
          <a:lstStyle/>
          <a:p>
            <a:r>
              <a:rPr lang="en-US" dirty="0"/>
              <a:t>A study shows that instabilities related to beam interaction with vacuum chamber do not present outstanding problem  </a:t>
            </a:r>
          </a:p>
          <a:p>
            <a:r>
              <a:rPr lang="en-US" dirty="0" smtClean="0"/>
              <a:t>However, presently, a strong transverse instability is observed in Recycler</a:t>
            </a:r>
          </a:p>
          <a:p>
            <a:pPr lvl="1"/>
            <a:r>
              <a:rPr lang="en-US" dirty="0" smtClean="0"/>
              <a:t>The only credible explanation is related with electron multipacting which results in the ep instability</a:t>
            </a:r>
          </a:p>
          <a:p>
            <a:pPr lvl="2"/>
            <a:r>
              <a:rPr lang="en-US" dirty="0" smtClean="0"/>
              <a:t>Studies are going on</a:t>
            </a:r>
          </a:p>
          <a:p>
            <a:pPr lvl="2"/>
            <a:r>
              <a:rPr lang="en-US" dirty="0" smtClean="0"/>
              <a:t>An instability threshold is increasing with time</a:t>
            </a:r>
          </a:p>
          <a:p>
            <a:pPr lvl="3"/>
            <a:r>
              <a:rPr lang="en-US" dirty="0" smtClean="0"/>
              <a:t>Vacuum chamber conditioning is the most probable reason</a:t>
            </a:r>
          </a:p>
          <a:p>
            <a:pPr lvl="1"/>
            <a:r>
              <a:rPr lang="en-US" dirty="0" smtClean="0"/>
              <a:t>A number of actions is planned to mitigate the problem for </a:t>
            </a:r>
            <a:r>
              <a:rPr lang="en-US" dirty="0" err="1" smtClean="0"/>
              <a:t>NOvA</a:t>
            </a:r>
            <a:endParaRPr lang="en-US" dirty="0" smtClean="0"/>
          </a:p>
          <a:p>
            <a:r>
              <a:rPr lang="en-US" dirty="0" smtClean="0"/>
              <a:t>Better understanding of instability is required to make reliable prediction of beam stability for PIP-II parameters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Based Energy Stabilization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24" y="847737"/>
            <a:ext cx="8672513" cy="3298135"/>
          </a:xfrm>
        </p:spPr>
        <p:txBody>
          <a:bodyPr/>
          <a:lstStyle/>
          <a:p>
            <a:r>
              <a:rPr lang="en-US" dirty="0" smtClean="0"/>
              <a:t>Local cavity feedback should stabilize its voltage and phase to better than 0.1% and 0.1</a:t>
            </a:r>
            <a:r>
              <a:rPr lang="en-US" baseline="30000" dirty="0" smtClean="0"/>
              <a:t>o</a:t>
            </a:r>
            <a:r>
              <a:rPr lang="en-US" dirty="0" smtClean="0"/>
              <a:t> rms</a:t>
            </a:r>
          </a:p>
          <a:p>
            <a:r>
              <a:rPr lang="en-US" dirty="0" smtClean="0"/>
              <a:t>Beam based stabilization</a:t>
            </a:r>
          </a:p>
          <a:p>
            <a:pPr lvl="1"/>
            <a:r>
              <a:rPr lang="en-US" dirty="0" smtClean="0"/>
              <a:t>Beam is sent to the beam dump for 10 - 30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s </a:t>
            </a:r>
          </a:p>
          <a:p>
            <a:pPr lvl="1"/>
            <a:r>
              <a:rPr lang="en-US" dirty="0" smtClean="0"/>
              <a:t>Time of flight energy measurement is used </a:t>
            </a:r>
            <a:br>
              <a:rPr lang="en-US" dirty="0" smtClean="0"/>
            </a:br>
            <a:r>
              <a:rPr lang="en-US" dirty="0" smtClean="0"/>
              <a:t>to stabilize energy to 0.01% rms</a:t>
            </a:r>
          </a:p>
          <a:p>
            <a:pPr lvl="2"/>
            <a:r>
              <a:rPr lang="en-US" dirty="0" smtClean="0"/>
              <a:t>4 empty slots are </a:t>
            </a:r>
            <a:r>
              <a:rPr lang="en-US" dirty="0"/>
              <a:t>reserved at the linac </a:t>
            </a:r>
            <a:r>
              <a:rPr lang="en-US" dirty="0" smtClean="0"/>
              <a:t>end,~40m</a:t>
            </a:r>
          </a:p>
          <a:p>
            <a:pPr lvl="2"/>
            <a:r>
              <a:rPr lang="en-US" dirty="0" smtClean="0"/>
              <a:t>Fast kicker and septum switch the beam </a:t>
            </a:r>
            <a:br>
              <a:rPr lang="en-US" dirty="0" smtClean="0"/>
            </a:br>
            <a:r>
              <a:rPr lang="en-US" dirty="0" smtClean="0"/>
              <a:t>from the beam dump to the Booster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88" y="1431942"/>
            <a:ext cx="2301311" cy="32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057095"/>
            <a:ext cx="5431562" cy="19797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12054" y="6036816"/>
            <a:ext cx="411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</a:rPr>
              <a:t>Beam trajectories for the beam switching 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80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Transition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3936999" cy="5236984"/>
          </a:xfrm>
        </p:spPr>
        <p:txBody>
          <a:bodyPr/>
          <a:lstStyle/>
          <a:p>
            <a:r>
              <a:rPr lang="en-US" dirty="0" smtClean="0"/>
              <a:t>Increased beam intensity and larger longitudinal emittance complicate transition crossing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 jump is preferred method for transition crossing in MI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ESME simulations do not show significant  increase of L. emittance and longitudinal tails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Additional hardware for fast tune change is required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94310"/>
            <a:ext cx="4470400" cy="281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009900"/>
            <a:ext cx="4075112" cy="250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1700" y="5511709"/>
            <a:ext cx="4325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</a:rPr>
              <a:t>Phase space distribution after transition in </a:t>
            </a:r>
            <a:r>
              <a:rPr lang="en-US" sz="1800" dirty="0" smtClean="0">
                <a:solidFill>
                  <a:srgbClr val="404040"/>
                </a:solidFill>
              </a:rPr>
              <a:t>MI. The hole in the center is a result of slip stacking</a:t>
            </a:r>
            <a:endParaRPr lang="en-US" sz="18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50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Acceleration in 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01700"/>
            <a:ext cx="3657600" cy="5372100"/>
          </a:xfrm>
        </p:spPr>
        <p:txBody>
          <a:bodyPr/>
          <a:lstStyle/>
          <a:p>
            <a:r>
              <a:rPr lang="en-US" dirty="0" smtClean="0"/>
              <a:t>The accelerating rate in MI is determined by maximum slue rate of magnetic field and RF voltage</a:t>
            </a:r>
          </a:p>
          <a:p>
            <a:pPr lvl="1"/>
            <a:r>
              <a:rPr lang="en-US" dirty="0" smtClean="0"/>
              <a:t>That determines the dependences of </a:t>
            </a:r>
            <a:br>
              <a:rPr lang="en-US" dirty="0" smtClean="0"/>
            </a:br>
            <a:r>
              <a:rPr lang="en-US" dirty="0" smtClean="0"/>
              <a:t>(1) cycle </a:t>
            </a:r>
            <a:r>
              <a:rPr lang="en-US" dirty="0"/>
              <a:t>time </a:t>
            </a:r>
            <a:r>
              <a:rPr lang="en-US" dirty="0" smtClean="0"/>
              <a:t>duration </a:t>
            </a:r>
            <a:br>
              <a:rPr lang="en-US" dirty="0" smtClean="0"/>
            </a:br>
            <a:r>
              <a:rPr lang="en-US" dirty="0" smtClean="0"/>
              <a:t>and (2) beam power </a:t>
            </a:r>
            <a:br>
              <a:rPr lang="en-US" dirty="0" smtClean="0"/>
            </a:br>
            <a:r>
              <a:rPr lang="en-US" dirty="0" smtClean="0"/>
              <a:t>on the final beam energy</a:t>
            </a:r>
          </a:p>
          <a:p>
            <a:r>
              <a:rPr lang="en-US" dirty="0" smtClean="0"/>
              <a:t>MI RF power upgrade is required to support the beam intensity increase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11263"/>
            <a:ext cx="52197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440555" y="3881755"/>
            <a:ext cx="4703445" cy="22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87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Primary Challenges/Risks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300"/>
            <a:ext cx="8672513" cy="54737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onstruction of new SC Linac (SCL)</a:t>
            </a:r>
          </a:p>
          <a:p>
            <a:pPr lvl="1"/>
            <a:r>
              <a:rPr lang="en-US" dirty="0" smtClean="0"/>
              <a:t>5 new types of SC cavities</a:t>
            </a:r>
          </a:p>
          <a:p>
            <a:pPr lvl="1"/>
            <a:r>
              <a:rPr lang="en-US" dirty="0" smtClean="0"/>
              <a:t>Microphonics and LFD detuning suppression</a:t>
            </a:r>
          </a:p>
          <a:p>
            <a:pPr lvl="1"/>
            <a:r>
              <a:rPr lang="en-US" dirty="0" smtClean="0"/>
              <a:t>Bunch-by-bunch chopping (CW capable)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Booster operation at 1.5 times larger intensity</a:t>
            </a:r>
          </a:p>
          <a:p>
            <a:pPr lvl="1"/>
            <a:r>
              <a:rPr lang="en-US" dirty="0" smtClean="0"/>
              <a:t>Transition crossing with 1.5 times larger beam current </a:t>
            </a:r>
            <a:br>
              <a:rPr lang="en-US" dirty="0" smtClean="0"/>
            </a:br>
            <a:r>
              <a:rPr lang="en-US" dirty="0" smtClean="0"/>
              <a:t>but with the same L &amp; </a:t>
            </a:r>
            <a:r>
              <a:rPr lang="en-US" dirty="0" smtClean="0">
                <a:sym typeface="Symbol"/>
              </a:rPr>
              <a:t> </a:t>
            </a:r>
            <a:r>
              <a:rPr lang="en-US" dirty="0" smtClean="0"/>
              <a:t>emittances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Slip stacking in Recycler </a:t>
            </a:r>
          </a:p>
          <a:p>
            <a:pPr lvl="1"/>
            <a:r>
              <a:rPr lang="en-US" dirty="0"/>
              <a:t>Slip stacking with 1.5 times larger beam intensity</a:t>
            </a:r>
          </a:p>
          <a:p>
            <a:pPr lvl="2"/>
            <a:r>
              <a:rPr lang="en-US" dirty="0" smtClean="0"/>
              <a:t>ep instability</a:t>
            </a:r>
          </a:p>
          <a:p>
            <a:pPr lvl="2"/>
            <a:r>
              <a:rPr lang="en-US" dirty="0" smtClean="0"/>
              <a:t>Efficiency of instability damping for slipping bunches is unknown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Main injector</a:t>
            </a:r>
          </a:p>
          <a:p>
            <a:pPr lvl="1"/>
            <a:r>
              <a:rPr lang="en-US" dirty="0"/>
              <a:t>Lossless transition </a:t>
            </a:r>
            <a:r>
              <a:rPr lang="en-US" dirty="0" smtClean="0"/>
              <a:t>crossing</a:t>
            </a:r>
          </a:p>
          <a:p>
            <a:pPr lvl="1"/>
            <a:r>
              <a:rPr lang="en-US" dirty="0" smtClean="0"/>
              <a:t>Beam stability with increased current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|P2MAC_2015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58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Performance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875072"/>
            <a:ext cx="8426246" cy="5155842"/>
          </a:xfrm>
        </p:spPr>
        <p:txBody>
          <a:bodyPr/>
          <a:lstStyle/>
          <a:p>
            <a:r>
              <a:rPr lang="en-US" dirty="0" smtClean="0"/>
              <a:t>Increase MI power from 700 kW (</a:t>
            </a:r>
            <a:r>
              <a:rPr lang="en-US" b="1" dirty="0" err="1" smtClean="0">
                <a:solidFill>
                  <a:srgbClr val="FF0000"/>
                </a:solidFill>
              </a:rPr>
              <a:t>NOvA</a:t>
            </a:r>
            <a:r>
              <a:rPr lang="en-US" dirty="0" smtClean="0"/>
              <a:t>) to &gt;1 MW (</a:t>
            </a:r>
            <a:r>
              <a:rPr lang="en-US" b="1" dirty="0" smtClean="0">
                <a:solidFill>
                  <a:srgbClr val="FF0000"/>
                </a:solidFill>
              </a:rPr>
              <a:t>LBNF</a:t>
            </a:r>
            <a:r>
              <a:rPr lang="en-US" dirty="0" smtClean="0"/>
              <a:t>) in the </a:t>
            </a:r>
            <a:r>
              <a:rPr lang="en-US" dirty="0"/>
              <a:t>energy range 60 – 120 </a:t>
            </a:r>
            <a:r>
              <a:rPr lang="en-US" dirty="0" smtClean="0"/>
              <a:t>GeV </a:t>
            </a:r>
          </a:p>
          <a:p>
            <a:r>
              <a:rPr lang="en-US" dirty="0" smtClean="0"/>
              <a:t>Increase Booster power from 80 to 160 kW</a:t>
            </a:r>
          </a:p>
          <a:p>
            <a:pPr lvl="1"/>
            <a:r>
              <a:rPr lang="en-US" dirty="0" smtClean="0"/>
              <a:t>8 </a:t>
            </a:r>
            <a:r>
              <a:rPr lang="en-US" dirty="0"/>
              <a:t>GeV </a:t>
            </a:r>
            <a:r>
              <a:rPr lang="en-US" dirty="0" smtClean="0"/>
              <a:t>program: SBNE, …</a:t>
            </a:r>
            <a:endParaRPr lang="en-US" dirty="0"/>
          </a:p>
          <a:p>
            <a:r>
              <a:rPr lang="en-US" dirty="0" smtClean="0"/>
              <a:t>Future upgrades</a:t>
            </a:r>
          </a:p>
          <a:p>
            <a:pPr lvl="1"/>
            <a:r>
              <a:rPr lang="en-US" dirty="0" smtClean="0"/>
              <a:t>Mu2e at 0.8 GeV and ~100 kW</a:t>
            </a:r>
            <a:br>
              <a:rPr lang="en-US" dirty="0" smtClean="0"/>
            </a:br>
            <a:r>
              <a:rPr lang="en-US" dirty="0" smtClean="0"/>
              <a:t>(from 7 kW @ 8GeV)</a:t>
            </a:r>
          </a:p>
          <a:p>
            <a:pPr lvl="1"/>
            <a:r>
              <a:rPr lang="en-US" dirty="0" smtClean="0"/>
              <a:t>Beam </a:t>
            </a:r>
            <a:r>
              <a:rPr lang="en-US" dirty="0"/>
              <a:t>power to LBNF to &gt;2 </a:t>
            </a:r>
            <a:r>
              <a:rPr lang="en-US" dirty="0" smtClean="0"/>
              <a:t>MW</a:t>
            </a:r>
            <a:endParaRPr lang="en-US" dirty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a platform </a:t>
            </a:r>
            <a:r>
              <a:rPr lang="en-US" dirty="0" smtClean="0"/>
              <a:t>supporting </a:t>
            </a:r>
            <a:br>
              <a:rPr lang="en-US" dirty="0" smtClean="0"/>
            </a:br>
            <a:r>
              <a:rPr lang="en-US" dirty="0" smtClean="0"/>
              <a:t>a high </a:t>
            </a:r>
            <a:r>
              <a:rPr lang="en-US" dirty="0"/>
              <a:t>duty </a:t>
            </a:r>
            <a:r>
              <a:rPr lang="en-US" dirty="0" smtClean="0"/>
              <a:t>factor/CW operation </a:t>
            </a:r>
            <a:br>
              <a:rPr lang="en-US" dirty="0" smtClean="0"/>
            </a:br>
            <a:r>
              <a:rPr lang="en-US" dirty="0" smtClean="0"/>
              <a:t>for future intensity frontier </a:t>
            </a:r>
            <a:br>
              <a:rPr lang="en-US" dirty="0" smtClean="0"/>
            </a:br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43" y="2990506"/>
            <a:ext cx="3841084" cy="30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6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PIP/PIP-II Performance Goals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784259"/>
              </p:ext>
            </p:extLst>
          </p:nvPr>
        </p:nvGraphicFramePr>
        <p:xfrm>
          <a:off x="337784" y="966073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18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4.2×10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7.6×10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Holmes |P2MAC_2015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40</a:t>
            </a:fld>
            <a:endParaRPr lang="en-US" smtClean="0"/>
          </a:p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3/9/15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784" y="6001409"/>
            <a:ext cx="4591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NOvA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operates exclusively at 120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846742"/>
            <a:ext cx="4256315" cy="5471996"/>
          </a:xfrm>
        </p:spPr>
        <p:txBody>
          <a:bodyPr/>
          <a:lstStyle/>
          <a:p>
            <a:r>
              <a:rPr lang="en-US" dirty="0" smtClean="0"/>
              <a:t>New 0.8 GeV linac</a:t>
            </a:r>
          </a:p>
          <a:p>
            <a:pPr lvl="1"/>
            <a:r>
              <a:rPr lang="en-US" dirty="0" smtClean="0"/>
              <a:t>L≈220 m</a:t>
            </a:r>
          </a:p>
          <a:p>
            <a:pPr lvl="2"/>
            <a:r>
              <a:rPr lang="en-US" dirty="0" smtClean="0"/>
              <a:t>Includes 4 empty slots at the linac end</a:t>
            </a:r>
            <a:r>
              <a:rPr lang="en-US" dirty="0"/>
              <a:t>, L</a:t>
            </a:r>
            <a:r>
              <a:rPr lang="en-US" dirty="0" smtClean="0"/>
              <a:t>≈40 m</a:t>
            </a:r>
          </a:p>
          <a:p>
            <a:pPr lvl="3"/>
            <a:r>
              <a:rPr lang="en-US" dirty="0" smtClean="0"/>
              <a:t>Beam energy stabilization</a:t>
            </a:r>
          </a:p>
          <a:p>
            <a:pPr lvl="3"/>
            <a:r>
              <a:rPr lang="en-US" dirty="0" smtClean="0"/>
              <a:t>Possible energy upgrade</a:t>
            </a:r>
          </a:p>
          <a:p>
            <a:r>
              <a:rPr lang="en-US" dirty="0" smtClean="0"/>
              <a:t>New Linac-to-Booster transfer line</a:t>
            </a:r>
          </a:p>
          <a:p>
            <a:pPr lvl="1"/>
            <a:r>
              <a:rPr lang="en-US" dirty="0"/>
              <a:t>L≈</a:t>
            </a:r>
            <a:r>
              <a:rPr lang="en-US" dirty="0" smtClean="0"/>
              <a:t>280 m</a:t>
            </a:r>
          </a:p>
          <a:p>
            <a:r>
              <a:rPr lang="en-US" dirty="0" smtClean="0"/>
              <a:t>Upgraded Booster</a:t>
            </a:r>
          </a:p>
          <a:p>
            <a:pPr lvl="1"/>
            <a:r>
              <a:rPr lang="en-US" dirty="0" smtClean="0"/>
              <a:t>20 Hz, 800 MeV injection</a:t>
            </a:r>
          </a:p>
          <a:p>
            <a:pPr lvl="2"/>
            <a:r>
              <a:rPr lang="en-US" dirty="0" smtClean="0"/>
              <a:t>New injection girder</a:t>
            </a:r>
          </a:p>
          <a:p>
            <a:pPr lvl="2"/>
            <a:r>
              <a:rPr lang="en-US" dirty="0" smtClean="0"/>
              <a:t>More RF cavities</a:t>
            </a:r>
          </a:p>
          <a:p>
            <a:r>
              <a:rPr lang="en-US" dirty="0" smtClean="0"/>
              <a:t>Upgraded Recycler &amp; MI</a:t>
            </a:r>
          </a:p>
          <a:p>
            <a:pPr lvl="1"/>
            <a:r>
              <a:rPr lang="en-US" dirty="0" smtClean="0"/>
              <a:t>RF and collimation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397828" y="846741"/>
            <a:ext cx="4746171" cy="497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2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the PIP-II Accelerator Physics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2" y="745403"/>
            <a:ext cx="8968153" cy="5604597"/>
          </a:xfrm>
        </p:spPr>
        <p:txBody>
          <a:bodyPr/>
          <a:lstStyle/>
          <a:p>
            <a:r>
              <a:rPr lang="en-US" dirty="0" smtClean="0"/>
              <a:t>New SC Linac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Design compatible with CW operation</a:t>
            </a:r>
          </a:p>
          <a:p>
            <a:pPr marL="457200" lvl="1" indent="0">
              <a:buNone/>
            </a:pPr>
            <a:r>
              <a:rPr lang="en-US" dirty="0" smtClean="0"/>
              <a:t>	=&gt; Small beam current (actually an advantage)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MEBT bunch-by-bunch chopper chops out bunches at boundaries of RF buckets and from the extraction gap</a:t>
            </a:r>
          </a:p>
          <a:p>
            <a:pPr lvl="1"/>
            <a:r>
              <a:rPr lang="en-US" dirty="0" smtClean="0"/>
              <a:t>Energy stability of ~10</a:t>
            </a:r>
            <a:r>
              <a:rPr lang="en-US" baseline="30000" dirty="0" smtClean="0"/>
              <a:t>-4</a:t>
            </a:r>
            <a:r>
              <a:rPr lang="en-US" dirty="0" smtClean="0"/>
              <a:t> to support longitudinal painting</a:t>
            </a:r>
          </a:p>
          <a:p>
            <a:pPr lvl="1"/>
            <a:r>
              <a:rPr lang="en-US" dirty="0" smtClean="0"/>
              <a:t>Emittance less than 0.3 mm mrad (rms, norm) </a:t>
            </a:r>
          </a:p>
          <a:p>
            <a:pPr lvl="2"/>
            <a:r>
              <a:rPr lang="en-US" dirty="0" smtClean="0"/>
              <a:t>to minimize injection loss, and support of tailless transverse painting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Booster upgrade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Rep</a:t>
            </a:r>
            <a:r>
              <a:rPr lang="en-US" dirty="0"/>
              <a:t>. </a:t>
            </a:r>
            <a:r>
              <a:rPr lang="en-US" dirty="0" smtClean="0"/>
              <a:t>rate: 15 -&gt; 20 Hz (leaves more power at 8 GeV)</a:t>
            </a:r>
          </a:p>
          <a:p>
            <a:pPr lvl="1"/>
            <a:r>
              <a:rPr lang="en-US" dirty="0" smtClean="0"/>
              <a:t>Injection energy: 400 -&gt; 800 MeV =&gt; intensity</a:t>
            </a:r>
            <a:r>
              <a:rPr lang="en-US" dirty="0" smtClean="0">
                <a:sym typeface="Symbol"/>
              </a:rPr>
              <a:t>1.5, </a:t>
            </a:r>
            <a:r>
              <a:rPr lang="en-US" dirty="0" smtClean="0"/>
              <a:t>reduction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Q</a:t>
            </a:r>
            <a:r>
              <a:rPr lang="en-US" baseline="-25000" dirty="0" smtClean="0"/>
              <a:t>SC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Transverse and longitudinal painting: small </a:t>
            </a:r>
            <a:r>
              <a:rPr lang="en-US" i="1" dirty="0" err="1" smtClean="0"/>
              <a:t>I</a:t>
            </a:r>
            <a:r>
              <a:rPr lang="en-US" i="1" baseline="-25000" dirty="0" err="1" smtClean="0"/>
              <a:t>beam</a:t>
            </a:r>
            <a:r>
              <a:rPr lang="en-US" dirty="0" smtClean="0"/>
              <a:t> helps</a:t>
            </a:r>
          </a:p>
          <a:p>
            <a:pPr lvl="2"/>
            <a:r>
              <a:rPr lang="en-US" dirty="0" smtClean="0"/>
              <a:t>Reduces tails and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Q</a:t>
            </a:r>
            <a:r>
              <a:rPr lang="en-US" baseline="-25000" dirty="0" smtClean="0"/>
              <a:t>SC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Recycler </a:t>
            </a:r>
          </a:p>
          <a:p>
            <a:pPr lvl="1"/>
            <a:r>
              <a:rPr lang="en-US" dirty="0" smtClean="0"/>
              <a:t>Rep. rate increase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=&gt; larger momentum separation in slip-stacking =&gt; smaller loss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2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Linac Design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5190"/>
            <a:ext cx="8672513" cy="5386039"/>
          </a:xfrm>
        </p:spPr>
        <p:txBody>
          <a:bodyPr/>
          <a:lstStyle/>
          <a:p>
            <a:r>
              <a:rPr lang="en-US" dirty="0" smtClean="0"/>
              <a:t>Only SC linac can be compatible with high duty factor operation (</a:t>
            </a:r>
            <a:r>
              <a:rPr lang="en-US" dirty="0" smtClean="0">
                <a:sym typeface="Symbol"/>
              </a:rPr>
              <a:t></a:t>
            </a:r>
            <a:r>
              <a:rPr lang="en-US" dirty="0" smtClean="0"/>
              <a:t>30%)</a:t>
            </a:r>
          </a:p>
          <a:p>
            <a:r>
              <a:rPr lang="en-US" dirty="0" smtClean="0"/>
              <a:t>Warm frontend</a:t>
            </a:r>
          </a:p>
          <a:p>
            <a:pPr lvl="1"/>
            <a:r>
              <a:rPr lang="en-US" dirty="0" smtClean="0"/>
              <a:t>Bunch-by-bunch chopping</a:t>
            </a:r>
          </a:p>
          <a:p>
            <a:pPr lvl="2"/>
            <a:r>
              <a:rPr lang="en-US" dirty="0" smtClean="0"/>
              <a:t>2.1 MeV beam energy</a:t>
            </a:r>
          </a:p>
          <a:p>
            <a:pPr lvl="3"/>
            <a:r>
              <a:rPr lang="en-US" dirty="0" smtClean="0"/>
              <a:t>high enough for </a:t>
            </a:r>
            <a:br>
              <a:rPr lang="en-US" dirty="0" smtClean="0"/>
            </a:br>
            <a:r>
              <a:rPr lang="en-US" dirty="0" smtClean="0"/>
              <a:t>beam dynamics</a:t>
            </a:r>
          </a:p>
          <a:p>
            <a:pPr lvl="3"/>
            <a:r>
              <a:rPr lang="en-US" dirty="0" smtClean="0"/>
              <a:t>Low enough to avoid </a:t>
            </a:r>
            <a:br>
              <a:rPr lang="en-US" dirty="0" smtClean="0"/>
            </a:br>
            <a:r>
              <a:rPr lang="en-US" dirty="0" smtClean="0"/>
              <a:t>residual radiation of </a:t>
            </a:r>
            <a:br>
              <a:rPr lang="en-US" dirty="0" smtClean="0"/>
            </a:br>
            <a:r>
              <a:rPr lang="en-US" dirty="0" smtClean="0"/>
              <a:t>chopped bunches</a:t>
            </a:r>
          </a:p>
          <a:p>
            <a:r>
              <a:rPr lang="en-US" dirty="0" smtClean="0"/>
              <a:t>SC part </a:t>
            </a:r>
          </a:p>
          <a:p>
            <a:pPr lvl="1"/>
            <a:r>
              <a:rPr lang="en-US" dirty="0" smtClean="0"/>
              <a:t>5 types of SC cavities </a:t>
            </a:r>
          </a:p>
          <a:p>
            <a:pPr lvl="2"/>
            <a:r>
              <a:rPr lang="en-US" dirty="0" smtClean="0"/>
              <a:t>to cover required </a:t>
            </a:r>
            <a:br>
              <a:rPr lang="en-US" dirty="0" smtClean="0"/>
            </a:br>
            <a:r>
              <a:rPr lang="en-US" dirty="0" smtClean="0"/>
              <a:t>frequency range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254860" y="2291506"/>
            <a:ext cx="4889139" cy="39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5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PIP-II </a:t>
            </a:r>
            <a:r>
              <a:rPr lang="en-US" dirty="0" err="1" smtClean="0"/>
              <a:t>Linac</a:t>
            </a:r>
            <a:r>
              <a:rPr lang="en-US" dirty="0" smtClean="0"/>
              <a:t> Technology 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V. Lebedev |SLHiPP-5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2BA5821-21EB-4C1A-AC70-E98BDB034B0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250581"/>
              </p:ext>
            </p:extLst>
          </p:nvPr>
        </p:nvGraphicFramePr>
        <p:xfrm>
          <a:off x="454961" y="3249224"/>
          <a:ext cx="8383988" cy="31149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0237"/>
                <a:gridCol w="715567"/>
                <a:gridCol w="1457739"/>
                <a:gridCol w="1736682"/>
                <a:gridCol w="2503763"/>
              </a:tblGrid>
              <a:tr h="34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Freq</a:t>
                      </a:r>
                      <a:endParaRPr lang="en-US" sz="1600" dirty="0">
                        <a:solidFill>
                          <a:srgbClr val="404040"/>
                        </a:solidFill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Cav.per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 CM/CM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RFQ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0.03-2.1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Rockwell" pitchFamily="18" charset="0"/>
                        </a:rPr>
                        <a:t>-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Rockwell" pitchFamily="18" charset="0"/>
                        </a:rPr>
                        <a:t>-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2.1-10.3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8/1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10.3-35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35-185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LB 650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=0.65)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185-500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3/11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HB 650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=0.97)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500-800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6/4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*Warm doublets external to cryo-modules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All components CW-capable</a:t>
                      </a:r>
                    </a:p>
                  </a:txBody>
                  <a:tcPr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676275" y="1317527"/>
            <a:ext cx="7946694" cy="1894119"/>
            <a:chOff x="381000" y="1485904"/>
            <a:chExt cx="7946694" cy="1894119"/>
          </a:xfrm>
        </p:grpSpPr>
        <p:grpSp>
          <p:nvGrpSpPr>
            <p:cNvPr id="64" name="Group 63"/>
            <p:cNvGrpSpPr/>
            <p:nvPr/>
          </p:nvGrpSpPr>
          <p:grpSpPr>
            <a:xfrm>
              <a:off x="381000" y="1485904"/>
              <a:ext cx="7946694" cy="1894119"/>
              <a:chOff x="-319066" y="1485904"/>
              <a:chExt cx="7946694" cy="1894119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7150" y="1485904"/>
                <a:ext cx="7570478" cy="1894119"/>
                <a:chOff x="228621" y="1485904"/>
                <a:chExt cx="7686069" cy="1894119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862013" y="1485905"/>
                  <a:ext cx="7052677" cy="1894118"/>
                  <a:chOff x="-1417571" y="1485905"/>
                  <a:chExt cx="8570611" cy="1894118"/>
                </a:xfrm>
              </p:grpSpPr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454960" y="1485905"/>
                    <a:ext cx="1340263" cy="593725"/>
                  </a:xfrm>
                  <a:prstGeom prst="rect">
                    <a:avLst/>
                  </a:prstGeom>
                  <a:solidFill>
                    <a:srgbClr val="66FFCC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=0.11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1795223" y="1485905"/>
                    <a:ext cx="1338646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=0.22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3133869" y="1485905"/>
                    <a:ext cx="1340263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=0.47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4474132" y="1485905"/>
                    <a:ext cx="1338645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=0.61</a:t>
                    </a: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5812777" y="1485905"/>
                    <a:ext cx="1340263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=0.9</a:t>
                    </a:r>
                  </a:p>
                </p:txBody>
              </p:sp>
              <p:sp>
                <p:nvSpPr>
                  <p:cNvPr id="79" name="Left-Right Arrow 78"/>
                  <p:cNvSpPr/>
                  <p:nvPr/>
                </p:nvSpPr>
                <p:spPr bwMode="auto">
                  <a:xfrm>
                    <a:off x="1795222" y="2436818"/>
                    <a:ext cx="26789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6779" y="2731289"/>
                    <a:ext cx="253792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325 MHz</a:t>
                    </a:r>
                  </a:p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10.3-180 MeV</a:t>
                    </a:r>
                  </a:p>
                </p:txBody>
              </p:sp>
              <p:sp>
                <p:nvSpPr>
                  <p:cNvPr id="81" name="Left-Right Arrow 80"/>
                  <p:cNvSpPr/>
                  <p:nvPr/>
                </p:nvSpPr>
                <p:spPr bwMode="auto">
                  <a:xfrm>
                    <a:off x="4474132" y="2436818"/>
                    <a:ext cx="2678908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Text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63261" y="2733691"/>
                    <a:ext cx="242287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650 MHz</a:t>
                    </a:r>
                  </a:p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180-800 MeV</a:t>
                    </a:r>
                  </a:p>
                </p:txBody>
              </p:sp>
              <p:cxnSp>
                <p:nvCxnSpPr>
                  <p:cNvPr id="83" name="Straight Arrow Connector 82"/>
                  <p:cNvCxnSpPr/>
                  <p:nvPr/>
                </p:nvCxnSpPr>
                <p:spPr>
                  <a:xfrm flipV="1">
                    <a:off x="468617" y="2272570"/>
                    <a:ext cx="6684423" cy="601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headEnd type="arrow"/>
                    <a:tailEnd type="arrow"/>
                  </a:ln>
                  <a:effectLst/>
                </p:spPr>
              </p:cxn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3284054" y="2109121"/>
                    <a:ext cx="938397" cy="36933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SC</a:t>
                    </a:r>
                  </a:p>
                </p:txBody>
              </p:sp>
              <p:sp>
                <p:nvSpPr>
                  <p:cNvPr id="85" name="Left-Right Arrow 84"/>
                  <p:cNvSpPr/>
                  <p:nvPr/>
                </p:nvSpPr>
                <p:spPr bwMode="auto">
                  <a:xfrm>
                    <a:off x="-1417571" y="2436817"/>
                    <a:ext cx="32262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17571" y="2733692"/>
                    <a:ext cx="3585269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162.5 MHz</a:t>
                    </a:r>
                  </a:p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0.03-10.3 MeV</a:t>
                    </a:r>
                  </a:p>
                </p:txBody>
              </p:sp>
            </p:grpSp>
            <p:sp>
              <p:nvSpPr>
                <p:cNvPr id="71" name="Rectangle 70"/>
                <p:cNvSpPr/>
                <p:nvPr/>
              </p:nvSpPr>
              <p:spPr>
                <a:xfrm>
                  <a:off x="228621" y="1485905"/>
                  <a:ext cx="705943" cy="593725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LEBT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939376" y="1485904"/>
                  <a:ext cx="688401" cy="593725"/>
                </a:xfrm>
                <a:prstGeom prst="rect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RFQ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618106" y="1485905"/>
                  <a:ext cx="786743" cy="593725"/>
                </a:xfrm>
                <a:prstGeom prst="rect">
                  <a:avLst/>
                </a:prstGeom>
                <a:solidFill>
                  <a:srgbClr val="006600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MEBT</a:t>
                  </a:r>
                </a:p>
              </p:txBody>
            </p:sp>
          </p:grpSp>
          <p:cxnSp>
            <p:nvCxnSpPr>
              <p:cNvPr id="68" name="Straight Arrow Connector 67"/>
              <p:cNvCxnSpPr/>
              <p:nvPr/>
            </p:nvCxnSpPr>
            <p:spPr>
              <a:xfrm flipV="1">
                <a:off x="-319066" y="2274737"/>
                <a:ext cx="2517796" cy="384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69" name="TextBox 68"/>
              <p:cNvSpPr txBox="1"/>
              <p:nvPr/>
            </p:nvSpPr>
            <p:spPr>
              <a:xfrm>
                <a:off x="671534" y="2101271"/>
                <a:ext cx="574943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</a:rPr>
                  <a:t>RT</a:t>
                </a:r>
              </a:p>
            </p:txBody>
          </p:sp>
        </p:grpSp>
        <p:sp>
          <p:nvSpPr>
            <p:cNvPr id="65" name="Rectangle 64"/>
            <p:cNvSpPr/>
            <p:nvPr/>
          </p:nvSpPr>
          <p:spPr bwMode="auto">
            <a:xfrm>
              <a:off x="381000" y="1485905"/>
              <a:ext cx="376216" cy="593724"/>
            </a:xfrm>
            <a:prstGeom prst="rect">
              <a:avLst/>
            </a:prstGeom>
            <a:solidFill>
              <a:srgbClr val="666666">
                <a:lumMod val="75000"/>
                <a:lumOff val="25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1000" y="161349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</a:rPr>
                <a:t>IS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Linac Design Choices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5404"/>
            <a:ext cx="8846389" cy="5769696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Separate SC cryomodules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Collimators between cryomodules to minimize beam loss inside them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Solenoidal focusing for HWR, SSR1&amp;2 </a:t>
            </a:r>
          </a:p>
          <a:p>
            <a:pPr marL="1200150" lvl="3" indent="-342900">
              <a:spcBef>
                <a:spcPts val="1200"/>
              </a:spcBef>
            </a:pPr>
            <a:r>
              <a:rPr lang="en-US" dirty="0" smtClean="0"/>
              <a:t>SC solenoids inside cryomodules (with attached BPMs and built-in trims)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Doublet focusing between cryo-modules for LB650 and HB650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Warm correctors and BPMs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Energy stability of ≈10</a:t>
            </a:r>
            <a:r>
              <a:rPr lang="en-US" sz="2400" baseline="30000" dirty="0" smtClean="0"/>
              <a:t>-4 </a:t>
            </a:r>
            <a:r>
              <a:rPr lang="en-US" sz="2400" dirty="0" smtClean="0"/>
              <a:t>is supported by the beam based feedback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Cavities of the last cryo-module are used for correction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dirty="0" smtClean="0"/>
              <a:t>4 empty slots at the linac end are used for time-of-flight energy measurements</a:t>
            </a:r>
          </a:p>
          <a:p>
            <a:pPr marL="400050" lvl="1" indent="-400050"/>
            <a:r>
              <a:rPr lang="en-US" dirty="0" smtClean="0"/>
              <a:t>All beam instrumentation with exception of BPMs in HWR and SSR1&amp;2 cryo-modules is located between cryomodules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3/18/15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Lebedev </a:t>
            </a:r>
            <a:r>
              <a:rPr lang="en-US" dirty="0"/>
              <a:t>|SLHiPP-5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33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6590</TotalTime>
  <Words>2640</Words>
  <Application>Microsoft Office PowerPoint</Application>
  <PresentationFormat>On-screen Show (4:3)</PresentationFormat>
  <Paragraphs>647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Template</vt:lpstr>
      <vt:lpstr>Fermilab: Footer Only</vt:lpstr>
      <vt:lpstr>PIP-II</vt:lpstr>
      <vt:lpstr>Outline</vt:lpstr>
      <vt:lpstr>From PIP to PIP-II</vt:lpstr>
      <vt:lpstr>PIP-II Performance Goals</vt:lpstr>
      <vt:lpstr>PIP-II Components </vt:lpstr>
      <vt:lpstr>Approach to the PIP-II Accelerator Physics Design</vt:lpstr>
      <vt:lpstr>SC Linac Design Concept</vt:lpstr>
      <vt:lpstr>PIP-II Linac Technology Map</vt:lpstr>
      <vt:lpstr>SC Linac Design Choices </vt:lpstr>
      <vt:lpstr>Cryogenic Requirements</vt:lpstr>
      <vt:lpstr>High Q0 Studies </vt:lpstr>
      <vt:lpstr>Microphonics and Lorentz Force Detuning in SC Linac</vt:lpstr>
      <vt:lpstr>Suppression of Microphonics and LFD</vt:lpstr>
      <vt:lpstr>RF Power Requirements </vt:lpstr>
      <vt:lpstr>Linac to Booster Transfer Line</vt:lpstr>
      <vt:lpstr>Booster Injection </vt:lpstr>
      <vt:lpstr>Transverse Painting</vt:lpstr>
      <vt:lpstr>Transverse Painting (continue)</vt:lpstr>
      <vt:lpstr>Longitudinal Painting in the Course of Booster Injection</vt:lpstr>
      <vt:lpstr>Foil Heating in the Course of  Transverse Painting</vt:lpstr>
      <vt:lpstr>Acceleration in Booster</vt:lpstr>
      <vt:lpstr>Booster Longitudinal Impedance</vt:lpstr>
      <vt:lpstr>Beam Based Calibration of Booster Longitudinal Impedance</vt:lpstr>
      <vt:lpstr>Booster Transition Crossing</vt:lpstr>
      <vt:lpstr>Slip Stacking in Recycler</vt:lpstr>
      <vt:lpstr>Summary</vt:lpstr>
      <vt:lpstr>PowerPoint Presentation</vt:lpstr>
      <vt:lpstr>Beam Optics in MEBT</vt:lpstr>
      <vt:lpstr>Beam Optics in SC Part</vt:lpstr>
      <vt:lpstr>Beam Optics in SC Part (continue)</vt:lpstr>
      <vt:lpstr>Accelerating Voltage</vt:lpstr>
      <vt:lpstr>Beam Loss</vt:lpstr>
      <vt:lpstr>General Parameters of SC cryomodules</vt:lpstr>
      <vt:lpstr>Coulomb Tune Shifts</vt:lpstr>
      <vt:lpstr>Beam Stability in Recycler and MI</vt:lpstr>
      <vt:lpstr>Beam Based Energy Stabilization</vt:lpstr>
      <vt:lpstr>MI Transition Crossing</vt:lpstr>
      <vt:lpstr>Beam Acceleration in MI</vt:lpstr>
      <vt:lpstr>PIP-II Primary Challenges/Risks</vt:lpstr>
      <vt:lpstr>PIP/PIP-II Performance Goals 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Caroline Prabert</cp:lastModifiedBy>
  <cp:revision>138</cp:revision>
  <cp:lastPrinted>2014-01-20T19:40:21Z</cp:lastPrinted>
  <dcterms:created xsi:type="dcterms:W3CDTF">2015-02-13T18:30:20Z</dcterms:created>
  <dcterms:modified xsi:type="dcterms:W3CDTF">2015-03-17T09:35:40Z</dcterms:modified>
</cp:coreProperties>
</file>