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  <p:sldMasterId id="2147483678" r:id="rId2"/>
  </p:sldMasterIdLst>
  <p:notesMasterIdLst>
    <p:notesMasterId r:id="rId24"/>
  </p:notesMasterIdLst>
  <p:handoutMasterIdLst>
    <p:handoutMasterId r:id="rId25"/>
  </p:handoutMasterIdLst>
  <p:sldIdLst>
    <p:sldId id="256" r:id="rId3"/>
    <p:sldId id="441" r:id="rId4"/>
    <p:sldId id="442" r:id="rId5"/>
    <p:sldId id="443" r:id="rId6"/>
    <p:sldId id="444" r:id="rId7"/>
    <p:sldId id="446" r:id="rId8"/>
    <p:sldId id="445" r:id="rId9"/>
    <p:sldId id="447" r:id="rId10"/>
    <p:sldId id="460" r:id="rId11"/>
    <p:sldId id="448" r:id="rId12"/>
    <p:sldId id="449" r:id="rId13"/>
    <p:sldId id="450" r:id="rId14"/>
    <p:sldId id="451" r:id="rId15"/>
    <p:sldId id="452" r:id="rId16"/>
    <p:sldId id="453" r:id="rId17"/>
    <p:sldId id="455" r:id="rId18"/>
    <p:sldId id="454" r:id="rId19"/>
    <p:sldId id="456" r:id="rId20"/>
    <p:sldId id="457" r:id="rId21"/>
    <p:sldId id="458" r:id="rId22"/>
    <p:sldId id="459" r:id="rId23"/>
  </p:sldIdLst>
  <p:sldSz cx="9144000" cy="6858000" type="screen4x3"/>
  <p:notesSz cx="6792913" cy="99187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ADFF"/>
    <a:srgbClr val="4FD5FF"/>
    <a:srgbClr val="FFC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85" autoAdjust="0"/>
  </p:normalViewPr>
  <p:slideViewPr>
    <p:cSldViewPr>
      <p:cViewPr varScale="1">
        <p:scale>
          <a:sx n="88" d="100"/>
          <a:sy n="88" d="100"/>
        </p:scale>
        <p:origin x="-1688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773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DF308-F6CB-564F-99A3-6259A1E8A2DE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33B6-E59F-264B-9249-E5483B4B0F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15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305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305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4506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1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711700"/>
            <a:ext cx="4967287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BE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9423400"/>
            <a:ext cx="29305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3400"/>
            <a:ext cx="29305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fld id="{2447A041-B454-480E-B23B-8036F7C480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6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87CBC6-882D-4985-98C2-97ED5B3A050F}" type="slidenum">
              <a:rPr lang="en-US"/>
              <a:pPr/>
              <a:t>1</a:t>
            </a:fld>
            <a:endParaRPr lang="en-US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917575" y="744538"/>
            <a:ext cx="4959350" cy="37195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870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711700"/>
            <a:ext cx="4968875" cy="4545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41887" cy="37052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Apologies 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47A041-B454-480E-B23B-8036F7C480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2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FCD-EDF4-864E-B24F-7FC1FE690619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95003" y="58745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footer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0759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FCD-EDF4-864E-B24F-7FC1FE690619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95003" y="58745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footer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09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FCD-EDF4-864E-B24F-7FC1FE690619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95003" y="58745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footer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603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00208" y="6445091"/>
            <a:ext cx="1543792" cy="325148"/>
          </a:xfrm>
        </p:spPr>
        <p:txBody>
          <a:bodyPr/>
          <a:lstStyle/>
          <a:p>
            <a:fld id="{EF99D212-6DBB-47F0-A310-43472C8ED8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39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7759647" y="35625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00208" y="6445091"/>
            <a:ext cx="1543792" cy="325148"/>
          </a:xfrm>
        </p:spPr>
        <p:txBody>
          <a:bodyPr/>
          <a:lstStyle/>
          <a:p>
            <a:fld id="{EF99D212-6DBB-47F0-A310-43472C8ED8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03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7C8D-46E6-9A48-BB6A-3FBD0CEDBCBF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6A8-4C53-9348-9E20-60484421AB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70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7C8D-46E6-9A48-BB6A-3FBD0CEDBCBF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6A8-4C53-9348-9E20-60484421AB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773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7C8D-46E6-9A48-BB6A-3FBD0CEDBCBF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6A8-4C53-9348-9E20-60484421AB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27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7C8D-46E6-9A48-BB6A-3FBD0CEDBCBF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6A8-4C53-9348-9E20-60484421AB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429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7C8D-46E6-9A48-BB6A-3FBD0CEDBCBF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6A8-4C53-9348-9E20-60484421AB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563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7C8D-46E6-9A48-BB6A-3FBD0CEDBCBF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6A8-4C53-9348-9E20-60484421AB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9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FCD-EDF4-864E-B24F-7FC1FE690619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95003" y="58745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footer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562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7C8D-46E6-9A48-BB6A-3FBD0CEDBCBF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6A8-4C53-9348-9E20-60484421AB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999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7C8D-46E6-9A48-BB6A-3FBD0CEDBCBF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6A8-4C53-9348-9E20-60484421AB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420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7C8D-46E6-9A48-BB6A-3FBD0CEDBCBF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6A8-4C53-9348-9E20-60484421AB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807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7C8D-46E6-9A48-BB6A-3FBD0CEDBCBF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6A8-4C53-9348-9E20-60484421AB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528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7C8D-46E6-9A48-BB6A-3FBD0CEDBCBF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6A8-4C53-9348-9E20-60484421AB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98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FCD-EDF4-864E-B24F-7FC1FE690619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95003" y="58745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footer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3903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FCD-EDF4-864E-B24F-7FC1FE690619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95003" y="58745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footer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112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FCD-EDF4-864E-B24F-7FC1FE690619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95003" y="58745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footer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418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FCD-EDF4-864E-B24F-7FC1FE690619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95003" y="58745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footer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52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FCD-EDF4-864E-B24F-7FC1FE690619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95003" y="58745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footer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560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FCD-EDF4-864E-B24F-7FC1FE690619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95003" y="58745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footer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462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FCD-EDF4-864E-B24F-7FC1FE690619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95003" y="58745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footer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997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998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18939" y="128648"/>
            <a:ext cx="6467861" cy="776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Cliquez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43132"/>
            <a:ext cx="8199582" cy="496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Cliquez pour modifier les styles du texte du masque</a:t>
            </a:r>
          </a:p>
          <a:p>
            <a:pPr lvl="1"/>
            <a:r>
              <a:rPr lang="nl-BE" dirty="0" smtClean="0"/>
              <a:t>Deuxième niveau</a:t>
            </a:r>
          </a:p>
          <a:p>
            <a:pPr lvl="2"/>
            <a:r>
              <a:rPr lang="nl-BE" dirty="0" smtClean="0"/>
              <a:t>Troisième niveau</a:t>
            </a:r>
          </a:p>
          <a:p>
            <a:pPr lvl="3"/>
            <a:r>
              <a:rPr lang="nl-BE" dirty="0" smtClean="0"/>
              <a:t>Quatrième niveau</a:t>
            </a:r>
          </a:p>
          <a:p>
            <a:pPr lvl="4"/>
            <a:r>
              <a:rPr lang="nl-BE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33094" y="6449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3FCD-EDF4-864E-B24F-7FC1FE690619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344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D212-6DBB-47F0-A310-43472C8ED8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9854" y="6453201"/>
            <a:ext cx="15811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</a:t>
            </a:r>
            <a:r>
              <a:rPr lang="en-GB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 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SCK•CEN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0" y="1051146"/>
            <a:ext cx="9144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logo_sck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3623" cy="101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6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7C8D-46E6-9A48-BB6A-3FBD0CEDBCBF}" type="datetimeFigureOut">
              <a:rPr lang="fr-FR" smtClean="0"/>
              <a:t>17/03/15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26A8-4C53-9348-9E20-60484421AB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38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  <a:ln/>
        </p:spPr>
        <p:txBody>
          <a:bodyPr tIns="71280">
            <a:normAutofit fontScale="90000"/>
          </a:bodyPr>
          <a:lstStyle/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 smtClean="0"/>
              <a:t>Progress in design and construction of the MYRRHA LEBT </a:t>
            </a:r>
            <a:endParaRPr lang="nl-BE" b="1" dirty="0">
              <a:solidFill>
                <a:schemeClr val="accent2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71600" y="5013176"/>
            <a:ext cx="7632848" cy="9361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60840" rIns="90000" bIns="46800">
            <a:normAutofit/>
          </a:bodyPr>
          <a:lstStyle/>
          <a:p>
            <a:pPr>
              <a:lnSpc>
                <a:spcPct val="96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nl-BE" sz="2400" i="1" dirty="0" smtClean="0"/>
              <a:t>Dirk Vandeplassche</a:t>
            </a:r>
          </a:p>
          <a:p>
            <a:pPr>
              <a:lnSpc>
                <a:spcPct val="96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nl-BE" sz="2400" i="1" dirty="0" smtClean="0"/>
              <a:t>for the SCK•CEN – LPSC – IPNO collaboration</a:t>
            </a:r>
          </a:p>
          <a:p>
            <a:pPr>
              <a:lnSpc>
                <a:spcPct val="96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nl-BE" sz="2400" i="1" baseline="30000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97BB-8E95-46D2-9481-7E68287A6D32}" type="slidenum">
              <a:rPr lang="en-US"/>
              <a:pPr/>
              <a:t>1</a:t>
            </a:fld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536" y="6093296"/>
            <a:ext cx="1940214" cy="31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4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6000"/>
              </a:lnSpc>
              <a:spcBef>
                <a:spcPts val="875"/>
              </a:spcBef>
            </a:pPr>
            <a:r>
              <a:rPr lang="en-US" sz="1400" dirty="0" smtClean="0">
                <a:latin typeface="Verdana" pitchFamily="32" charset="0"/>
              </a:rPr>
              <a:t>ESS, Lund, Sweden</a:t>
            </a:r>
            <a:endParaRPr lang="nl-BE" sz="1400" dirty="0">
              <a:latin typeface="Verdana" pitchFamily="3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05474" y="6078187"/>
            <a:ext cx="1664160" cy="31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4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96000"/>
              </a:lnSpc>
              <a:spcBef>
                <a:spcPts val="875"/>
              </a:spcBef>
            </a:pPr>
            <a:r>
              <a:rPr lang="en-US" sz="1400" dirty="0" smtClean="0">
                <a:latin typeface="Verdana" pitchFamily="32" charset="0"/>
              </a:rPr>
              <a:t> March 18, 2015</a:t>
            </a:r>
            <a:endParaRPr lang="nl-BE" sz="1400" dirty="0">
              <a:latin typeface="Verdana" pitchFamily="32" charset="0"/>
            </a:endParaRPr>
          </a:p>
        </p:txBody>
      </p:sp>
      <p:pic>
        <p:nvPicPr>
          <p:cNvPr id="2" name="Image 1" descr="SlidingML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7654"/>
            <a:ext cx="9144000" cy="1397490"/>
          </a:xfrm>
          <a:prstGeom prst="rect">
            <a:avLst/>
          </a:prstGeom>
        </p:spPr>
      </p:pic>
      <p:pic>
        <p:nvPicPr>
          <p:cNvPr id="3" name="Image 2" descr="lps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1937248" cy="1044062"/>
          </a:xfrm>
          <a:prstGeom prst="rect">
            <a:avLst/>
          </a:prstGeom>
        </p:spPr>
      </p:pic>
      <p:pic>
        <p:nvPicPr>
          <p:cNvPr id="4" name="Image 3" descr="Logo_MYRRH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24" y="307256"/>
            <a:ext cx="1536192" cy="1371600"/>
          </a:xfrm>
          <a:prstGeom prst="rect">
            <a:avLst/>
          </a:prstGeom>
        </p:spPr>
      </p:pic>
      <p:pic>
        <p:nvPicPr>
          <p:cNvPr id="5" name="Image 4" descr="logo_IPN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73" y="-1984"/>
            <a:ext cx="1786128" cy="10485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LEBT components: IS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60470" y="3198168"/>
            <a:ext cx="2023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DSC_3804.jpg</a:t>
            </a:r>
            <a:endParaRPr lang="fr-FR" dirty="0"/>
          </a:p>
        </p:txBody>
      </p:sp>
      <p:pic>
        <p:nvPicPr>
          <p:cNvPr id="6" name="Image 5" descr="DSC_38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" y="1090836"/>
            <a:ext cx="7965440" cy="530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3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LEBT components: </a:t>
            </a:r>
            <a:r>
              <a:rPr lang="fr-FR" dirty="0" err="1" smtClean="0"/>
              <a:t>solenoids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Image 3" descr="DSC_0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" y="1104986"/>
            <a:ext cx="7965440" cy="53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LEBT components: </a:t>
            </a:r>
            <a:r>
              <a:rPr lang="fr-FR" dirty="0" err="1"/>
              <a:t>solenoids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Image 5" descr="bz_modelco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56" y="1052736"/>
            <a:ext cx="4064000" cy="3048000"/>
          </a:xfrm>
          <a:prstGeom prst="rect">
            <a:avLst/>
          </a:prstGeom>
        </p:spPr>
      </p:pic>
      <p:pic>
        <p:nvPicPr>
          <p:cNvPr id="7" name="Image 6" descr="radi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70424"/>
            <a:ext cx="3738880" cy="2804160"/>
          </a:xfrm>
          <a:prstGeom prst="rect">
            <a:avLst/>
          </a:prstGeom>
        </p:spPr>
      </p:pic>
      <p:pic>
        <p:nvPicPr>
          <p:cNvPr id="5" name="Image 4" descr="DSC_409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6" y="1083940"/>
            <a:ext cx="4064000" cy="2705100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73240"/>
              </p:ext>
            </p:extLst>
          </p:nvPr>
        </p:nvGraphicFramePr>
        <p:xfrm>
          <a:off x="4355976" y="4509120"/>
          <a:ext cx="32403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Power </a:t>
                      </a:r>
                      <a:r>
                        <a:rPr lang="fr-FR" dirty="0" err="1" smtClean="0"/>
                        <a:t>Converter</a:t>
                      </a:r>
                      <a:r>
                        <a:rPr lang="fr-FR" dirty="0" smtClean="0"/>
                        <a:t> by JEMA sa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 × 120 A, 50 V, 10</a:t>
                      </a:r>
                      <a:r>
                        <a:rPr lang="fr-FR" baseline="30000" dirty="0" smtClean="0"/>
                        <a:t>-4 </a:t>
                      </a:r>
                      <a:r>
                        <a:rPr lang="fr-FR" baseline="0" dirty="0" err="1" smtClean="0"/>
                        <a:t>stab</a:t>
                      </a:r>
                      <a:r>
                        <a:rPr lang="fr-FR" baseline="0" dirty="0" smtClean="0"/>
                        <a:t>.</a:t>
                      </a:r>
                      <a:endParaRPr lang="fr-FR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4 × ±5 A, 5 V, 10</a:t>
                      </a:r>
                      <a:r>
                        <a:rPr lang="fr-FR" baseline="30000" dirty="0" smtClean="0"/>
                        <a:t>-3</a:t>
                      </a:r>
                      <a:endParaRPr lang="fr-FR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 </a:t>
                      </a:r>
                      <a:r>
                        <a:rPr lang="fr-FR" dirty="0" err="1" smtClean="0"/>
                        <a:t>common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Profibus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controller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 9" descr="logo_JEM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489290"/>
            <a:ext cx="1525524" cy="13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4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LEBT components: cross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Image 3" descr="DSC_0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76156"/>
            <a:ext cx="3579114" cy="5364480"/>
          </a:xfrm>
          <a:prstGeom prst="rect">
            <a:avLst/>
          </a:prstGeom>
        </p:spPr>
      </p:pic>
      <p:pic>
        <p:nvPicPr>
          <p:cNvPr id="5" name="Image 4" descr="DSC_00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6752"/>
            <a:ext cx="4470400" cy="2982595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39171"/>
              </p:ext>
            </p:extLst>
          </p:nvPr>
        </p:nvGraphicFramePr>
        <p:xfrm>
          <a:off x="5004048" y="4365104"/>
          <a:ext cx="32403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Faraday </a:t>
                      </a:r>
                      <a:r>
                        <a:rPr lang="fr-FR" dirty="0" err="1" smtClean="0"/>
                        <a:t>Cup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Ø</a:t>
                      </a:r>
                      <a:r>
                        <a:rPr lang="fr-FR" dirty="0" smtClean="0"/>
                        <a:t> 100 mm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design IPN Lyon, </a:t>
                      </a:r>
                      <a:r>
                        <a:rPr lang="fr-FR" baseline="0" dirty="0" err="1" smtClean="0"/>
                        <a:t>constr</a:t>
                      </a:r>
                      <a:r>
                        <a:rPr lang="fr-FR" baseline="0" dirty="0" smtClean="0"/>
                        <a:t>. CRC</a:t>
                      </a:r>
                      <a:endParaRPr lang="fr-FR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1.2 kW for </a:t>
                      </a:r>
                      <a:r>
                        <a:rPr lang="fr-FR" baseline="0" dirty="0" err="1" smtClean="0"/>
                        <a:t>σ</a:t>
                      </a:r>
                      <a:r>
                        <a:rPr lang="fr-FR" baseline="0" dirty="0" smtClean="0"/>
                        <a:t> = 3 mm</a:t>
                      </a:r>
                      <a:endParaRPr lang="fr-FR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aseline="0" dirty="0" err="1" smtClean="0"/>
                        <a:t>biased</a:t>
                      </a:r>
                      <a:r>
                        <a:rPr lang="fr-FR" baseline="0" dirty="0" smtClean="0"/>
                        <a:t> ring for SE correction</a:t>
                      </a:r>
                      <a:endParaRPr lang="fr-FR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pneumatic</a:t>
                      </a:r>
                      <a:r>
                        <a:rPr lang="fr-FR" dirty="0" smtClean="0"/>
                        <a:t> driver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3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LEBT components: diagnostics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Image 3" descr="diag_chamb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32" y="1078696"/>
            <a:ext cx="950976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8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LEBT components: diagnostics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Image 3" descr="DSC_0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8" y="1084665"/>
            <a:ext cx="8046720" cy="53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41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LEBT components: chopper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Image 4" descr="Image 13-03-15 at 13.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403848" cy="53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36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LEBT components: chopper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Image 3" descr="Image 13-03-15 at 12.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8" y="1229066"/>
            <a:ext cx="9184640" cy="50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25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LEBT components: chopper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Image 3" descr="DSC_41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078136"/>
            <a:ext cx="8209280" cy="53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9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program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963746"/>
          </a:xfrm>
        </p:spPr>
        <p:txBody>
          <a:bodyPr>
            <a:normAutofit/>
          </a:bodyPr>
          <a:lstStyle/>
          <a:p>
            <a:r>
              <a:rPr lang="fr-FR" dirty="0" err="1" smtClean="0"/>
              <a:t>tool</a:t>
            </a:r>
            <a:r>
              <a:rPr lang="fr-FR" dirty="0" smtClean="0"/>
              <a:t>: </a:t>
            </a:r>
            <a:r>
              <a:rPr lang="fr-FR" dirty="0" err="1" smtClean="0"/>
              <a:t>emittance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(Allison scanner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positions)</a:t>
            </a:r>
          </a:p>
          <a:p>
            <a:r>
              <a:rPr lang="fr-FR" dirty="0" smtClean="0"/>
              <a:t>program: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characterization</a:t>
            </a:r>
            <a:r>
              <a:rPr lang="fr-FR" dirty="0" smtClean="0"/>
              <a:t> and </a:t>
            </a:r>
            <a:r>
              <a:rPr lang="fr-FR" dirty="0" err="1" smtClean="0"/>
              <a:t>matching</a:t>
            </a:r>
            <a:r>
              <a:rPr lang="fr-FR" dirty="0" smtClean="0"/>
              <a:t> (</a:t>
            </a:r>
            <a:r>
              <a:rPr lang="fr-FR" dirty="0" err="1" smtClean="0"/>
              <a:t>started</a:t>
            </a:r>
            <a:r>
              <a:rPr lang="fr-FR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err="1" smtClean="0"/>
              <a:t>space</a:t>
            </a:r>
            <a:r>
              <a:rPr lang="fr-FR" dirty="0" smtClean="0"/>
              <a:t> charge:</a:t>
            </a:r>
          </a:p>
          <a:p>
            <a:pPr marL="1371600" lvl="2" indent="-514350"/>
            <a:r>
              <a:rPr lang="fr-FR" dirty="0" err="1" smtClean="0"/>
              <a:t>steady</a:t>
            </a:r>
            <a:r>
              <a:rPr lang="fr-FR" dirty="0" smtClean="0"/>
              <a:t> state aspects</a:t>
            </a:r>
          </a:p>
          <a:p>
            <a:pPr marL="1371600" lvl="2" indent="-514350"/>
            <a:r>
              <a:rPr lang="fr-FR" dirty="0" err="1" smtClean="0"/>
              <a:t>transients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 smtClean="0">
                <a:sym typeface="Wingdings"/>
              </a:rPr>
              <a:t>dynamics</a:t>
            </a:r>
            <a:r>
              <a:rPr lang="fr-FR" dirty="0" smtClean="0">
                <a:sym typeface="Wingdings"/>
              </a:rPr>
              <a:t> of compensation</a:t>
            </a:r>
          </a:p>
          <a:p>
            <a:pPr marL="1371600" lvl="2" indent="-514350"/>
            <a:r>
              <a:rPr lang="fr-FR" dirty="0" smtClean="0">
                <a:sym typeface="Wingdings"/>
              </a:rPr>
              <a:t>simulations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>
                <a:sym typeface="Wingdings"/>
              </a:rPr>
              <a:t>long </a:t>
            </a:r>
            <a:r>
              <a:rPr lang="fr-FR" dirty="0" err="1" smtClean="0">
                <a:sym typeface="Wingdings"/>
              </a:rPr>
              <a:t>run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behaviour</a:t>
            </a:r>
            <a:endParaRPr lang="fr-FR" dirty="0">
              <a:sym typeface="Wingdings"/>
            </a:endParaRPr>
          </a:p>
          <a:p>
            <a:pPr marL="1371600" lvl="2" indent="-514350"/>
            <a:r>
              <a:rPr lang="fr-FR" dirty="0" err="1" smtClean="0"/>
              <a:t>predictive</a:t>
            </a:r>
            <a:r>
              <a:rPr lang="fr-FR" dirty="0" smtClean="0"/>
              <a:t> </a:t>
            </a:r>
            <a:r>
              <a:rPr lang="fr-FR" dirty="0" err="1" smtClean="0"/>
              <a:t>correlations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continuous</a:t>
            </a:r>
            <a:r>
              <a:rPr lang="fr-FR" dirty="0" smtClean="0"/>
              <a:t> observables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7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fr-FR" dirty="0" err="1" smtClean="0"/>
              <a:t>Status</a:t>
            </a:r>
            <a:r>
              <a:rPr lang="fr-FR" dirty="0" smtClean="0"/>
              <a:t> </a:t>
            </a:r>
            <a:r>
              <a:rPr lang="fr-FR" dirty="0" err="1" smtClean="0"/>
              <a:t>overview</a:t>
            </a:r>
            <a:endParaRPr lang="fr-FR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fr-FR" dirty="0"/>
              <a:t>2015 Accelerator R&amp;D </a:t>
            </a:r>
            <a:r>
              <a:rPr lang="fr-FR" dirty="0" err="1"/>
              <a:t>activities</a:t>
            </a:r>
            <a:endParaRPr lang="fr-FR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590A-533D-4A08-8A4F-A889889259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2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</a:t>
            </a:r>
            <a:r>
              <a:rPr lang="fr-FR" dirty="0" err="1" smtClean="0"/>
              <a:t>emittances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Image 5" descr="emit_2015_02_20_15-4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63" y="1006128"/>
            <a:ext cx="7688961" cy="54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53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</a:t>
            </a:r>
            <a:r>
              <a:rPr lang="fr-FR" dirty="0" err="1"/>
              <a:t>emittances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Image 3" descr="emit_2015_02_20_15-5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1" y="1008465"/>
            <a:ext cx="7712583" cy="54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7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MYRRHA </a:t>
            </a:r>
            <a:r>
              <a:rPr lang="fr-FR" dirty="0" err="1" smtClean="0"/>
              <a:t>status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dirty="0" smtClean="0"/>
              <a:t>no </a:t>
            </a:r>
            <a:r>
              <a:rPr lang="fr-FR" dirty="0" err="1" smtClean="0"/>
              <a:t>path</a:t>
            </a:r>
            <a:r>
              <a:rPr lang="fr-FR" dirty="0" smtClean="0"/>
              <a:t> to construction (</a:t>
            </a:r>
            <a:r>
              <a:rPr lang="fr-FR" dirty="0" err="1" smtClean="0"/>
              <a:t>yet</a:t>
            </a:r>
            <a:r>
              <a:rPr lang="fr-FR" dirty="0" smtClean="0"/>
              <a:t>)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dirty="0" smtClean="0"/>
              <a:t>R&amp;D </a:t>
            </a:r>
            <a:r>
              <a:rPr lang="fr-FR" dirty="0" err="1" smtClean="0"/>
              <a:t>activities</a:t>
            </a:r>
            <a:r>
              <a:rPr lang="fr-FR" dirty="0" smtClean="0"/>
              <a:t>: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2010 – 2014 </a:t>
            </a:r>
            <a:r>
              <a:rPr lang="fr-FR" dirty="0" err="1" smtClean="0"/>
              <a:t>characterized</a:t>
            </a:r>
            <a:r>
              <a:rPr lang="fr-FR" dirty="0" smtClean="0"/>
              <a:t> by</a:t>
            </a:r>
          </a:p>
          <a:p>
            <a:pPr lvl="2"/>
            <a:r>
              <a:rPr lang="fr-FR" dirty="0" err="1"/>
              <a:t>exp</a:t>
            </a:r>
            <a:r>
              <a:rPr lang="fr-FR" dirty="0"/>
              <a:t>. </a:t>
            </a:r>
            <a:r>
              <a:rPr lang="fr-FR" dirty="0" err="1"/>
              <a:t>PbBi</a:t>
            </a:r>
            <a:r>
              <a:rPr lang="fr-FR" dirty="0"/>
              <a:t> </a:t>
            </a:r>
            <a:r>
              <a:rPr lang="fr-FR" dirty="0" err="1"/>
              <a:t>loops</a:t>
            </a:r>
            <a:r>
              <a:rPr lang="fr-FR" dirty="0"/>
              <a:t> + FEED 	on </a:t>
            </a:r>
            <a:r>
              <a:rPr lang="fr-FR" dirty="0" err="1" smtClean="0"/>
              <a:t>reactor</a:t>
            </a:r>
            <a:endParaRPr lang="fr-FR" dirty="0" smtClean="0"/>
          </a:p>
          <a:p>
            <a:pPr lvl="2"/>
            <a:r>
              <a:rPr lang="fr-FR" dirty="0" err="1" smtClean="0"/>
              <a:t>reduced</a:t>
            </a:r>
            <a:r>
              <a:rPr lang="fr-FR" dirty="0" smtClean="0"/>
              <a:t> </a:t>
            </a:r>
            <a:r>
              <a:rPr lang="fr-FR" dirty="0" smtClean="0"/>
              <a:t>effort 			on </a:t>
            </a:r>
            <a:r>
              <a:rPr lang="fr-FR" dirty="0" err="1" smtClean="0"/>
              <a:t>accelerator</a:t>
            </a:r>
            <a:endParaRPr lang="fr-FR" dirty="0" smtClean="0"/>
          </a:p>
          <a:p>
            <a:pPr lvl="1">
              <a:buFont typeface="Arial"/>
              <a:buChar char="•"/>
            </a:pPr>
            <a:r>
              <a:rPr lang="fr-FR" dirty="0" smtClean="0"/>
              <a:t>2015</a:t>
            </a:r>
            <a:r>
              <a:rPr lang="fr-FR" dirty="0" smtClean="0"/>
              <a:t>: keyword = "</a:t>
            </a:r>
            <a:r>
              <a:rPr lang="fr-FR" dirty="0" err="1" smtClean="0"/>
              <a:t>ongoing</a:t>
            </a:r>
            <a:r>
              <a:rPr lang="fr-FR" dirty="0" smtClean="0"/>
              <a:t>"</a:t>
            </a:r>
          </a:p>
          <a:p>
            <a:pPr lvl="1">
              <a:buFont typeface="Arial"/>
              <a:buChar char="•"/>
            </a:pPr>
            <a:r>
              <a:rPr lang="fr-FR" dirty="0" err="1" smtClean="0"/>
              <a:t>reinforcing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3 </a:t>
            </a:r>
            <a:r>
              <a:rPr lang="fr-FR" dirty="0" err="1" smtClean="0"/>
              <a:t>levels</a:t>
            </a:r>
            <a:r>
              <a:rPr lang="fr-FR" dirty="0" smtClean="0"/>
              <a:t>:</a:t>
            </a:r>
          </a:p>
          <a:p>
            <a:pPr lvl="2"/>
            <a:r>
              <a:rPr lang="fr-FR" dirty="0" smtClean="0"/>
              <a:t>SCK•CEN</a:t>
            </a:r>
          </a:p>
          <a:p>
            <a:pPr lvl="2"/>
            <a:r>
              <a:rPr lang="fr-FR" dirty="0" err="1" smtClean="0"/>
              <a:t>Belgian</a:t>
            </a:r>
            <a:r>
              <a:rPr lang="fr-FR" dirty="0" smtClean="0"/>
              <a:t> </a:t>
            </a:r>
            <a:r>
              <a:rPr lang="fr-FR" dirty="0" err="1" smtClean="0"/>
              <a:t>Federal</a:t>
            </a:r>
            <a:r>
              <a:rPr lang="fr-FR" dirty="0" smtClean="0"/>
              <a:t> </a:t>
            </a:r>
            <a:r>
              <a:rPr lang="fr-FR" dirty="0" err="1" smtClean="0"/>
              <a:t>Government</a:t>
            </a:r>
            <a:endParaRPr lang="fr-FR" dirty="0" smtClean="0"/>
          </a:p>
          <a:p>
            <a:pPr lvl="2"/>
            <a:r>
              <a:rPr lang="fr-FR" dirty="0" err="1" smtClean="0"/>
              <a:t>European</a:t>
            </a:r>
            <a:r>
              <a:rPr lang="fr-FR" dirty="0" smtClean="0"/>
              <a:t> support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590A-533D-4A08-8A4F-A889889259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4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Reactor</a:t>
            </a:r>
            <a:r>
              <a:rPr lang="fr-FR" dirty="0" smtClean="0"/>
              <a:t> R&amp;D </a:t>
            </a:r>
            <a:r>
              <a:rPr lang="fr-FR" dirty="0" err="1" smtClean="0"/>
              <a:t>status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issues </a:t>
            </a:r>
            <a:r>
              <a:rPr lang="fr-FR" dirty="0" err="1" smtClean="0"/>
              <a:t>from</a:t>
            </a:r>
            <a:endParaRPr lang="fr-FR" dirty="0" smtClean="0"/>
          </a:p>
          <a:p>
            <a:pPr lvl="1"/>
            <a:r>
              <a:rPr lang="fr-FR" dirty="0" smtClean="0"/>
              <a:t>new </a:t>
            </a:r>
            <a:r>
              <a:rPr lang="fr-FR" dirty="0" err="1" smtClean="0"/>
              <a:t>regulations</a:t>
            </a:r>
            <a:r>
              <a:rPr lang="fr-FR" dirty="0" smtClean="0"/>
              <a:t> (Fukushima)</a:t>
            </a:r>
          </a:p>
          <a:p>
            <a:pPr lvl="1"/>
            <a:r>
              <a:rPr lang="fr-FR" dirty="0" smtClean="0"/>
              <a:t>new R&amp;D </a:t>
            </a:r>
            <a:r>
              <a:rPr lang="fr-FR" dirty="0" err="1" smtClean="0"/>
              <a:t>results</a:t>
            </a:r>
            <a:endParaRPr lang="fr-FR" dirty="0" smtClean="0"/>
          </a:p>
          <a:p>
            <a:r>
              <a:rPr lang="fr-FR" dirty="0" err="1" smtClean="0"/>
              <a:t>result</a:t>
            </a:r>
            <a:r>
              <a:rPr lang="fr-FR" dirty="0" smtClean="0"/>
              <a:t>: </a:t>
            </a:r>
            <a:r>
              <a:rPr lang="fr-FR" dirty="0" err="1" smtClean="0"/>
              <a:t>ever</a:t>
            </a:r>
            <a:r>
              <a:rPr lang="fr-FR" dirty="0" smtClean="0"/>
              <a:t> </a:t>
            </a:r>
            <a:r>
              <a:rPr lang="fr-FR" dirty="0" err="1" smtClean="0"/>
              <a:t>increasing</a:t>
            </a:r>
            <a:r>
              <a:rPr lang="fr-FR" dirty="0" smtClean="0"/>
              <a:t> size</a:t>
            </a:r>
          </a:p>
          <a:p>
            <a:r>
              <a:rPr lang="fr-FR" dirty="0" smtClean="0"/>
              <a:t>scope &amp; design </a:t>
            </a:r>
            <a:r>
              <a:rPr lang="fr-FR" dirty="0" smtClean="0">
                <a:solidFill>
                  <a:srgbClr val="FF0000"/>
                </a:solidFill>
              </a:rPr>
              <a:t>to </a:t>
            </a:r>
            <a:r>
              <a:rPr lang="fr-FR" dirty="0" err="1" smtClean="0">
                <a:solidFill>
                  <a:srgbClr val="FF0000"/>
                </a:solidFill>
              </a:rPr>
              <a:t>be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reviewed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590A-533D-4A08-8A4F-A889889259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9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Accelerator R&amp;D </a:t>
            </a:r>
            <a:r>
              <a:rPr lang="fr-FR" dirty="0" err="1" smtClean="0"/>
              <a:t>status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3132"/>
            <a:ext cx="8568952" cy="4963746"/>
          </a:xfrm>
        </p:spPr>
        <p:txBody>
          <a:bodyPr>
            <a:normAutofit/>
          </a:bodyPr>
          <a:lstStyle/>
          <a:p>
            <a:r>
              <a:rPr lang="fr-FR" dirty="0" smtClean="0"/>
              <a:t>FP7 </a:t>
            </a:r>
            <a:r>
              <a:rPr lang="fr-FR" dirty="0" err="1" smtClean="0"/>
              <a:t>project</a:t>
            </a:r>
            <a:r>
              <a:rPr lang="fr-FR" dirty="0" smtClean="0"/>
              <a:t> MAX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finalized</a:t>
            </a:r>
            <a:endParaRPr lang="fr-FR" dirty="0" smtClean="0"/>
          </a:p>
          <a:p>
            <a:r>
              <a:rPr lang="fr-FR" dirty="0" smtClean="0"/>
              <a:t>Horizon2020 </a:t>
            </a:r>
            <a:r>
              <a:rPr lang="fr-FR" dirty="0" err="1" smtClean="0"/>
              <a:t>project</a:t>
            </a:r>
            <a:r>
              <a:rPr lang="fr-FR" dirty="0" smtClean="0"/>
              <a:t> MYRTE </a:t>
            </a:r>
            <a:r>
              <a:rPr lang="fr-FR" dirty="0" err="1" smtClean="0"/>
              <a:t>ready</a:t>
            </a:r>
            <a:r>
              <a:rPr lang="fr-FR" dirty="0" smtClean="0"/>
              <a:t> to </a:t>
            </a:r>
            <a:r>
              <a:rPr lang="fr-FR" dirty="0" err="1" smtClean="0"/>
              <a:t>start</a:t>
            </a:r>
            <a:endParaRPr lang="fr-FR" dirty="0" smtClean="0"/>
          </a:p>
          <a:p>
            <a:pPr lvl="1"/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, 12 M€ total, 9 M€ </a:t>
            </a:r>
            <a:r>
              <a:rPr lang="fr-FR" dirty="0" err="1" smtClean="0"/>
              <a:t>granted</a:t>
            </a:r>
            <a:endParaRPr lang="fr-FR" dirty="0" smtClean="0"/>
          </a:p>
          <a:p>
            <a:pPr lvl="1"/>
            <a:r>
              <a:rPr lang="fr-FR" dirty="0" smtClean="0"/>
              <a:t>4-year </a:t>
            </a:r>
            <a:r>
              <a:rPr lang="fr-FR" dirty="0" err="1" smtClean="0"/>
              <a:t>activity</a:t>
            </a:r>
            <a:endParaRPr lang="fr-FR" dirty="0" smtClean="0"/>
          </a:p>
          <a:p>
            <a:pPr lvl="1"/>
            <a:r>
              <a:rPr lang="fr-FR" dirty="0"/>
              <a:t>7</a:t>
            </a:r>
            <a:r>
              <a:rPr lang="fr-FR" dirty="0" smtClean="0"/>
              <a:t> </a:t>
            </a:r>
            <a:r>
              <a:rPr lang="fr-FR" dirty="0" err="1"/>
              <a:t>Work</a:t>
            </a:r>
            <a:r>
              <a:rPr lang="fr-FR" dirty="0"/>
              <a:t> Packages, </a:t>
            </a:r>
            <a:r>
              <a:rPr lang="fr-FR" dirty="0" smtClean="0"/>
              <a:t>27 </a:t>
            </a:r>
            <a:r>
              <a:rPr lang="fr-FR" dirty="0" err="1" smtClean="0"/>
              <a:t>partners</a:t>
            </a:r>
            <a:endParaRPr lang="fr-FR" dirty="0" smtClean="0"/>
          </a:p>
          <a:p>
            <a:pPr lvl="1"/>
            <a:r>
              <a:rPr lang="fr-FR" dirty="0" err="1" smtClean="0"/>
              <a:t>sizeable</a:t>
            </a:r>
            <a:r>
              <a:rPr lang="fr-FR" dirty="0" smtClean="0"/>
              <a:t> </a:t>
            </a:r>
            <a:r>
              <a:rPr lang="fr-FR" dirty="0" err="1" smtClean="0"/>
              <a:t>accelerator</a:t>
            </a:r>
            <a:r>
              <a:rPr lang="fr-FR" dirty="0" smtClean="0"/>
              <a:t> effort : 5.4 M€ total </a:t>
            </a:r>
            <a:r>
              <a:rPr lang="fr-FR" dirty="0" smtClean="0"/>
              <a:t>WP2 (13 p.)</a:t>
            </a:r>
            <a:endParaRPr lang="fr-FR" dirty="0" smtClean="0"/>
          </a:p>
          <a:p>
            <a:r>
              <a:rPr lang="fr-FR" dirty="0" err="1" smtClean="0"/>
              <a:t>under-represented</a:t>
            </a:r>
            <a:r>
              <a:rPr lang="fr-FR" dirty="0" smtClean="0"/>
              <a:t>, </a:t>
            </a:r>
            <a:r>
              <a:rPr lang="fr-FR" dirty="0" err="1" smtClean="0"/>
              <a:t>missing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endParaRPr lang="fr-FR" dirty="0" smtClean="0"/>
          </a:p>
          <a:p>
            <a:r>
              <a:rPr lang="fr-FR" dirty="0" smtClean="0"/>
              <a:t>extra budget </a:t>
            </a:r>
            <a:r>
              <a:rPr lang="fr-FR" dirty="0" err="1" smtClean="0"/>
              <a:t>expected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3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MYRTE: </a:t>
            </a:r>
            <a:r>
              <a:rPr lang="fr-FR" dirty="0" err="1" smtClean="0"/>
              <a:t>accelerator</a:t>
            </a:r>
            <a:r>
              <a:rPr lang="fr-FR" dirty="0" smtClean="0"/>
              <a:t> WP2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400" dirty="0" err="1" smtClean="0"/>
              <a:t>Realisation</a:t>
            </a:r>
            <a:r>
              <a:rPr lang="fr-FR" sz="2400" dirty="0" smtClean="0"/>
              <a:t> of a full size MYRRHA-type RFQ </a:t>
            </a:r>
            <a:r>
              <a:rPr lang="fr-FR" sz="2400" dirty="0" err="1" smtClean="0"/>
              <a:t>demonstrator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Construction of a prototype Solid State RF power amplifier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Digital LLRF </a:t>
            </a:r>
            <a:r>
              <a:rPr lang="fr-FR" sz="2400" dirty="0" err="1" smtClean="0"/>
              <a:t>development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err="1" smtClean="0"/>
              <a:t>Beam</a:t>
            </a:r>
            <a:r>
              <a:rPr lang="fr-FR" sz="2400" dirty="0" smtClean="0"/>
              <a:t> diagnostics </a:t>
            </a:r>
            <a:r>
              <a:rPr lang="fr-FR" sz="2400" dirty="0" err="1" smtClean="0"/>
              <a:t>development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Control System </a:t>
            </a:r>
            <a:r>
              <a:rPr lang="fr-FR" sz="2400" dirty="0" err="1" smtClean="0"/>
              <a:t>development</a:t>
            </a:r>
            <a:r>
              <a:rPr lang="fr-FR" sz="2400" dirty="0" smtClean="0"/>
              <a:t> in a </a:t>
            </a:r>
            <a:r>
              <a:rPr lang="fr-FR" sz="2400" dirty="0" err="1" smtClean="0"/>
              <a:t>highly</a:t>
            </a:r>
            <a:r>
              <a:rPr lang="fr-FR" sz="2400" dirty="0" smtClean="0"/>
              <a:t> </a:t>
            </a:r>
            <a:r>
              <a:rPr lang="fr-FR" sz="2400" dirty="0" err="1" smtClean="0"/>
              <a:t>reliable</a:t>
            </a:r>
            <a:r>
              <a:rPr lang="fr-FR" sz="2400" dirty="0" smtClean="0"/>
              <a:t> </a:t>
            </a:r>
            <a:r>
              <a:rPr lang="fr-FR" sz="2400" dirty="0" err="1" smtClean="0"/>
              <a:t>accelerator</a:t>
            </a:r>
            <a:r>
              <a:rPr lang="fr-FR" sz="2400" dirty="0" smtClean="0"/>
              <a:t> </a:t>
            </a:r>
            <a:r>
              <a:rPr lang="fr-FR" sz="2400" dirty="0" err="1" smtClean="0"/>
              <a:t>context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err="1" smtClean="0"/>
              <a:t>Beam</a:t>
            </a:r>
            <a:r>
              <a:rPr lang="fr-FR" sz="2400" dirty="0" smtClean="0"/>
              <a:t> simulation code </a:t>
            </a:r>
            <a:r>
              <a:rPr lang="fr-FR" sz="2400" dirty="0" err="1" smtClean="0"/>
              <a:t>development</a:t>
            </a:r>
            <a:r>
              <a:rPr lang="fr-FR" sz="2400" dirty="0" smtClean="0"/>
              <a:t>, global </a:t>
            </a:r>
            <a:r>
              <a:rPr lang="fr-FR" sz="2400" dirty="0" err="1" smtClean="0"/>
              <a:t>coherence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err="1" smtClean="0"/>
              <a:t>Injector</a:t>
            </a:r>
            <a:r>
              <a:rPr lang="fr-FR" sz="2400" dirty="0" smtClean="0"/>
              <a:t> </a:t>
            </a:r>
            <a:r>
              <a:rPr lang="fr-FR" sz="2400" dirty="0" err="1" smtClean="0"/>
              <a:t>commissioning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err="1" smtClean="0"/>
              <a:t>Space</a:t>
            </a:r>
            <a:r>
              <a:rPr lang="fr-FR" sz="2400" dirty="0" smtClean="0"/>
              <a:t> Charge </a:t>
            </a:r>
            <a:r>
              <a:rPr lang="fr-FR" sz="2400" dirty="0" err="1" smtClean="0"/>
              <a:t>experiments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Linac4 </a:t>
            </a:r>
            <a:r>
              <a:rPr lang="fr-FR" sz="2400" dirty="0" err="1" smtClean="0"/>
              <a:t>reliability</a:t>
            </a:r>
            <a:r>
              <a:rPr lang="fr-FR" sz="2400" dirty="0" smtClean="0"/>
              <a:t> </a:t>
            </a:r>
            <a:r>
              <a:rPr lang="fr-FR" sz="2400" dirty="0" err="1" smtClean="0"/>
              <a:t>analysis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MYRRHA SRF </a:t>
            </a:r>
            <a:r>
              <a:rPr lang="fr-FR" sz="2400" dirty="0" err="1" smtClean="0"/>
              <a:t>spoke</a:t>
            </a:r>
            <a:r>
              <a:rPr lang="fr-FR" sz="2400" dirty="0" smtClean="0"/>
              <a:t> R&amp;D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SRF CH </a:t>
            </a:r>
            <a:r>
              <a:rPr lang="fr-FR" sz="2400" dirty="0" err="1" smtClean="0"/>
              <a:t>demonstration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beam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MYRRHA </a:t>
            </a:r>
            <a:r>
              <a:rPr lang="fr-FR" sz="2400" dirty="0" err="1" smtClean="0"/>
              <a:t>linac</a:t>
            </a:r>
            <a:r>
              <a:rPr lang="fr-FR" sz="2400" dirty="0" smtClean="0"/>
              <a:t> </a:t>
            </a:r>
            <a:r>
              <a:rPr lang="fr-FR" sz="2400" dirty="0" err="1" smtClean="0"/>
              <a:t>cost</a:t>
            </a:r>
            <a:r>
              <a:rPr lang="fr-FR" sz="2400" dirty="0" smtClean="0"/>
              <a:t> estimation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8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LEBT </a:t>
            </a:r>
            <a:r>
              <a:rPr lang="fr-FR" dirty="0" err="1" smtClean="0"/>
              <a:t>general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616624"/>
          </a:xfrm>
        </p:spPr>
        <p:txBody>
          <a:bodyPr>
            <a:normAutofit/>
          </a:bodyPr>
          <a:lstStyle/>
          <a:p>
            <a:r>
              <a:rPr lang="fr-FR" dirty="0" err="1" smtClean="0"/>
              <a:t>daily</a:t>
            </a:r>
            <a:r>
              <a:rPr lang="fr-FR" dirty="0" smtClean="0"/>
              <a:t> reality in 2015</a:t>
            </a:r>
          </a:p>
          <a:p>
            <a:r>
              <a:rPr lang="fr-FR" dirty="0" err="1" smtClean="0"/>
              <a:t>bilateral</a:t>
            </a:r>
            <a:r>
              <a:rPr lang="fr-FR" dirty="0" smtClean="0"/>
              <a:t> collaboration </a:t>
            </a:r>
            <a:r>
              <a:rPr lang="fr-FR" dirty="0" err="1" smtClean="0"/>
              <a:t>project</a:t>
            </a:r>
            <a:r>
              <a:rPr lang="fr-FR" dirty="0" smtClean="0"/>
              <a:t> LPSC-SCK</a:t>
            </a:r>
          </a:p>
          <a:p>
            <a:r>
              <a:rPr lang="fr-FR" dirty="0" err="1" smtClean="0"/>
              <a:t>partly</a:t>
            </a:r>
            <a:r>
              <a:rPr lang="fr-FR" dirty="0" smtClean="0"/>
              <a:t> </a:t>
            </a:r>
            <a:r>
              <a:rPr lang="fr-FR" dirty="0" err="1" smtClean="0"/>
              <a:t>financed</a:t>
            </a:r>
            <a:r>
              <a:rPr lang="fr-FR" dirty="0" smtClean="0"/>
              <a:t> by </a:t>
            </a:r>
            <a:r>
              <a:rPr lang="fr-FR" dirty="0" err="1" smtClean="0"/>
              <a:t>ongoing</a:t>
            </a:r>
            <a:r>
              <a:rPr lang="fr-FR" dirty="0" smtClean="0"/>
              <a:t> FP7 </a:t>
            </a:r>
            <a:r>
              <a:rPr lang="fr-FR" dirty="0" err="1" smtClean="0"/>
              <a:t>project</a:t>
            </a:r>
            <a:r>
              <a:rPr lang="fr-FR" dirty="0" smtClean="0"/>
              <a:t> MARISA</a:t>
            </a:r>
          </a:p>
          <a:p>
            <a:r>
              <a:rPr lang="fr-FR" dirty="0" smtClean="0"/>
              <a:t>2 main objectives:</a:t>
            </a:r>
          </a:p>
          <a:p>
            <a:pPr lvl="1"/>
            <a:r>
              <a:rPr lang="fr-FR" dirty="0" err="1" smtClean="0"/>
              <a:t>prerequisite</a:t>
            </a:r>
            <a:r>
              <a:rPr lang="fr-FR" dirty="0" smtClean="0"/>
              <a:t> for MYRTE – RFQ </a:t>
            </a:r>
            <a:r>
              <a:rPr lang="fr-FR" dirty="0" err="1" smtClean="0"/>
              <a:t>task</a:t>
            </a:r>
            <a:r>
              <a:rPr lang="fr-FR" dirty="0" smtClean="0"/>
              <a:t>:</a:t>
            </a:r>
          </a:p>
          <a:p>
            <a:pPr lvl="2"/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requirement</a:t>
            </a:r>
            <a:endParaRPr lang="fr-FR" dirty="0" smtClean="0"/>
          </a:p>
          <a:p>
            <a:pPr lvl="1"/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platform</a:t>
            </a:r>
            <a:endParaRPr lang="fr-FR" dirty="0" smtClean="0"/>
          </a:p>
          <a:p>
            <a:pPr lvl="2"/>
            <a:r>
              <a:rPr lang="fr-FR" dirty="0" err="1" smtClean="0"/>
              <a:t>space</a:t>
            </a:r>
            <a:r>
              <a:rPr lang="fr-FR" dirty="0" smtClean="0"/>
              <a:t> charge</a:t>
            </a:r>
          </a:p>
          <a:p>
            <a:pPr lvl="2"/>
            <a:r>
              <a:rPr lang="fr-FR" dirty="0" smtClean="0"/>
              <a:t>non-destructive diagnostics</a:t>
            </a:r>
          </a:p>
          <a:p>
            <a:pPr lvl="2"/>
            <a:r>
              <a:rPr lang="fr-FR" dirty="0" err="1" smtClean="0"/>
              <a:t>controls</a:t>
            </a:r>
            <a:r>
              <a:rPr lang="fr-FR" dirty="0" smtClean="0"/>
              <a:t> architecture</a:t>
            </a:r>
          </a:p>
          <a:p>
            <a:pPr lvl="2"/>
            <a:r>
              <a:rPr lang="fr-FR" dirty="0" smtClean="0"/>
              <a:t>design </a:t>
            </a:r>
            <a:r>
              <a:rPr lang="fr-FR" dirty="0" err="1" smtClean="0"/>
              <a:t>choices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3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LEBT design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Image 4" descr="source-chassis-ligne_LEBT-SM1_PRD18433_2Dvie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5" y="1078136"/>
            <a:ext cx="7983855" cy="53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3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LEBT design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212-6DBB-47F0-A310-43472C8ED81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Image 3" descr="C:\Users\biarrott\AppData\Local\Temp\Rar$DRa0.700\imag\FIG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166390"/>
            <a:ext cx="9144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3901837"/>
      </p:ext>
    </p:extLst>
  </p:cSld>
  <p:clrMapOvr>
    <a:masterClrMapping/>
  </p:clrMapOvr>
</p:sld>
</file>

<file path=ppt/theme/theme1.xml><?xml version="1.0" encoding="utf-8"?>
<a:theme xmlns:a="http://schemas.openxmlformats.org/drawingml/2006/main" name="tes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test.thmx</Template>
  <TotalTime>19926</TotalTime>
  <Words>445</Words>
  <Application>Microsoft Macintosh PowerPoint</Application>
  <PresentationFormat>Présentation à l'écran (4:3)</PresentationFormat>
  <Paragraphs>116</Paragraphs>
  <Slides>21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test</vt:lpstr>
      <vt:lpstr>Conception personnalisée</vt:lpstr>
      <vt:lpstr>Progress in design and construction of the MYRRHA LEBT </vt:lpstr>
      <vt:lpstr>Overview</vt:lpstr>
      <vt:lpstr>MYRRHA status</vt:lpstr>
      <vt:lpstr>Reactor R&amp;D status</vt:lpstr>
      <vt:lpstr>Accelerator R&amp;D status</vt:lpstr>
      <vt:lpstr>MYRTE: accelerator WP2</vt:lpstr>
      <vt:lpstr>LEBT general</vt:lpstr>
      <vt:lpstr>LEBT design</vt:lpstr>
      <vt:lpstr>LEBT design</vt:lpstr>
      <vt:lpstr>LEBT components: IS</vt:lpstr>
      <vt:lpstr>LEBT components: solenoids</vt:lpstr>
      <vt:lpstr>LEBT components: solenoids</vt:lpstr>
      <vt:lpstr>LEBT components: cross</vt:lpstr>
      <vt:lpstr>LEBT components: diagnostics</vt:lpstr>
      <vt:lpstr>LEBT components: diagnostics</vt:lpstr>
      <vt:lpstr>LEBT components: chopper</vt:lpstr>
      <vt:lpstr>LEBT components: chopper</vt:lpstr>
      <vt:lpstr>LEBT components: chopper</vt:lpstr>
      <vt:lpstr>Experimental program</vt:lpstr>
      <vt:lpstr>First emittances</vt:lpstr>
      <vt:lpstr>First emittances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MLA</dc:title>
  <dc:creator>Dirk Vandeplassche</dc:creator>
  <cp:lastModifiedBy>Dirk Vandeplassche</cp:lastModifiedBy>
  <cp:revision>756</cp:revision>
  <cp:lastPrinted>2002-02-21T14:47:21Z</cp:lastPrinted>
  <dcterms:created xsi:type="dcterms:W3CDTF">2006-10-12T14:22:59Z</dcterms:created>
  <dcterms:modified xsi:type="dcterms:W3CDTF">2015-03-17T11:15:31Z</dcterms:modified>
</cp:coreProperties>
</file>