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525" r:id="rId2"/>
    <p:sldId id="1038" r:id="rId3"/>
    <p:sldId id="1121" r:id="rId4"/>
    <p:sldId id="1122" r:id="rId5"/>
    <p:sldId id="1036" r:id="rId6"/>
    <p:sldId id="1160" r:id="rId7"/>
    <p:sldId id="1118" r:id="rId8"/>
    <p:sldId id="1181" r:id="rId9"/>
    <p:sldId id="1177" r:id="rId10"/>
    <p:sldId id="1180" r:id="rId11"/>
    <p:sldId id="1120" r:id="rId12"/>
    <p:sldId id="1169" r:id="rId13"/>
    <p:sldId id="1171" r:id="rId14"/>
    <p:sldId id="1179" r:id="rId15"/>
    <p:sldId id="1185" r:id="rId16"/>
    <p:sldId id="1176" r:id="rId17"/>
    <p:sldId id="1166" r:id="rId18"/>
    <p:sldId id="1162" r:id="rId19"/>
    <p:sldId id="1167" r:id="rId20"/>
    <p:sldId id="1163" r:id="rId21"/>
    <p:sldId id="1182" r:id="rId22"/>
    <p:sldId id="1133" r:id="rId23"/>
    <p:sldId id="1139" r:id="rId24"/>
    <p:sldId id="1145" r:id="rId25"/>
    <p:sldId id="1146" r:id="rId26"/>
    <p:sldId id="1147" r:id="rId27"/>
    <p:sldId id="1158" r:id="rId28"/>
    <p:sldId id="1159" r:id="rId29"/>
    <p:sldId id="1184" r:id="rId30"/>
    <p:sldId id="1183" r:id="rId31"/>
    <p:sldId id="116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50">
          <p15:clr>
            <a:srgbClr val="A4A3A4"/>
          </p15:clr>
        </p15:guide>
        <p15:guide id="2" orient="horz" pos="663">
          <p15:clr>
            <a:srgbClr val="A4A3A4"/>
          </p15:clr>
        </p15:guide>
        <p15:guide id="3" orient="horz" pos="3997">
          <p15:clr>
            <a:srgbClr val="A4A3A4"/>
          </p15:clr>
        </p15:guide>
        <p15:guide id="4" pos="249">
          <p15:clr>
            <a:srgbClr val="A4A3A4"/>
          </p15:clr>
        </p15:guide>
        <p15:guide id="5" pos="5511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FF33"/>
    <a:srgbClr val="D129C5"/>
    <a:srgbClr val="80192D"/>
    <a:srgbClr val="4B24A2"/>
    <a:srgbClr val="0000FF"/>
    <a:srgbClr val="66FFFF"/>
    <a:srgbClr val="F18E30"/>
    <a:srgbClr val="0000A1"/>
    <a:srgbClr val="2EB7FF"/>
    <a:srgbClr val="E04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97" autoAdjust="0"/>
    <p:restoredTop sz="99094" autoAdjust="0"/>
  </p:normalViewPr>
  <p:slideViewPr>
    <p:cSldViewPr snapToObjects="1" showGuides="1">
      <p:cViewPr>
        <p:scale>
          <a:sx n="94" d="100"/>
          <a:sy n="94" d="100"/>
        </p:scale>
        <p:origin x="-168" y="-58"/>
      </p:cViewPr>
      <p:guideLst>
        <p:guide orient="horz" pos="550"/>
        <p:guide orient="horz" pos="663"/>
        <p:guide orient="horz" pos="3997"/>
        <p:guide pos="249"/>
        <p:guide pos="551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55" d="100"/>
          <a:sy n="55" d="100"/>
        </p:scale>
        <p:origin x="-213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F:\20150130\20150130&#25171;&#28857;&#25968;&#25454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altLang="zh-CN" sz="1800" dirty="0" smtClean="0"/>
              <a:t>Ellip</a:t>
            </a:r>
            <a:r>
              <a:rPr lang="en-US" altLang="zh-CN" sz="1800" baseline="0" dirty="0" smtClean="0"/>
              <a:t>063 @4.2K</a:t>
            </a:r>
            <a:endParaRPr lang="zh-CN" altLang="en-US" sz="1800" dirty="0"/>
          </a:p>
        </c:rich>
      </c:tx>
      <c:layout>
        <c:manualLayout>
          <c:xMode val="edge"/>
          <c:yMode val="edge"/>
          <c:x val="0.15796150515903901"/>
          <c:y val="0.13459761780854801"/>
        </c:manualLayout>
      </c:layout>
      <c:overlay val="0"/>
      <c:spPr>
        <a:solidFill>
          <a:srgbClr val="2EB7FF"/>
        </a:solidFill>
      </c:spPr>
    </c:title>
    <c:autoTitleDeleted val="0"/>
    <c:plotArea>
      <c:layout>
        <c:manualLayout>
          <c:layoutTarget val="inner"/>
          <c:xMode val="edge"/>
          <c:yMode val="edge"/>
          <c:x val="0.122694361480677"/>
          <c:y val="0.121345940544043"/>
          <c:w val="0.75628705894521797"/>
          <c:h val="0.74740816393766496"/>
        </c:manualLayout>
      </c:layout>
      <c:scatterChart>
        <c:scatterStyle val="lineMarker"/>
        <c:varyColors val="0"/>
        <c:ser>
          <c:idx val="0"/>
          <c:order val="0"/>
          <c:tx>
            <c:v>Q0@4.2K</c:v>
          </c:tx>
          <c:spPr>
            <a:ln w="28575">
              <a:noFill/>
            </a:ln>
          </c:spPr>
          <c:marker>
            <c:spPr>
              <a:solidFill>
                <a:sysClr val="windowText" lastClr="000000"/>
              </a:solidFill>
              <a:ln>
                <a:noFill/>
              </a:ln>
            </c:spPr>
          </c:marker>
          <c:xVal>
            <c:numRef>
              <c:f>'4.2K'!$D$2:$D$105</c:f>
              <c:numCache>
                <c:formatCode>General</c:formatCode>
                <c:ptCount val="104"/>
                <c:pt idx="0">
                  <c:v>2.421389</c:v>
                </c:pt>
                <c:pt idx="1">
                  <c:v>2.5604309999999999</c:v>
                </c:pt>
                <c:pt idx="2">
                  <c:v>2.451511</c:v>
                </c:pt>
                <c:pt idx="3">
                  <c:v>2.464064</c:v>
                </c:pt>
                <c:pt idx="4">
                  <c:v>2.502694</c:v>
                </c:pt>
                <c:pt idx="5">
                  <c:v>2.5704259999999981</c:v>
                </c:pt>
                <c:pt idx="6">
                  <c:v>2.575605999999993</c:v>
                </c:pt>
                <c:pt idx="7">
                  <c:v>2.5786719999999992</c:v>
                </c:pt>
                <c:pt idx="8">
                  <c:v>2.5779749999999999</c:v>
                </c:pt>
                <c:pt idx="9">
                  <c:v>2.579456999999993</c:v>
                </c:pt>
                <c:pt idx="10">
                  <c:v>2.5801080000000001</c:v>
                </c:pt>
                <c:pt idx="11">
                  <c:v>2.578554</c:v>
                </c:pt>
                <c:pt idx="12">
                  <c:v>2.5778819999999998</c:v>
                </c:pt>
                <c:pt idx="13">
                  <c:v>2.579761</c:v>
                </c:pt>
                <c:pt idx="14">
                  <c:v>2.578106</c:v>
                </c:pt>
                <c:pt idx="15">
                  <c:v>2.6629520000000002</c:v>
                </c:pt>
                <c:pt idx="16">
                  <c:v>3.0646529999999972</c:v>
                </c:pt>
                <c:pt idx="17">
                  <c:v>3.6681900000000049</c:v>
                </c:pt>
                <c:pt idx="18">
                  <c:v>4.3959339999999836</c:v>
                </c:pt>
                <c:pt idx="19">
                  <c:v>5.1742439999999998</c:v>
                </c:pt>
                <c:pt idx="20">
                  <c:v>5.5774030000000003</c:v>
                </c:pt>
                <c:pt idx="21">
                  <c:v>5.861599</c:v>
                </c:pt>
                <c:pt idx="22">
                  <c:v>5.9045399999999946</c:v>
                </c:pt>
                <c:pt idx="23">
                  <c:v>5.9116809999999997</c:v>
                </c:pt>
                <c:pt idx="24">
                  <c:v>5.9137209999999998</c:v>
                </c:pt>
                <c:pt idx="25">
                  <c:v>5.9122909999999997</c:v>
                </c:pt>
                <c:pt idx="26">
                  <c:v>5.9023700000000003</c:v>
                </c:pt>
                <c:pt idx="27">
                  <c:v>5.8988539999999956</c:v>
                </c:pt>
                <c:pt idx="28">
                  <c:v>5.9002650000000099</c:v>
                </c:pt>
                <c:pt idx="29">
                  <c:v>5.9004289999999999</c:v>
                </c:pt>
                <c:pt idx="30">
                  <c:v>5.8996690000000109</c:v>
                </c:pt>
                <c:pt idx="31">
                  <c:v>5.8930499999999997</c:v>
                </c:pt>
                <c:pt idx="32">
                  <c:v>5.8847230000000001</c:v>
                </c:pt>
                <c:pt idx="33">
                  <c:v>5.8865030000000003</c:v>
                </c:pt>
                <c:pt idx="34">
                  <c:v>5.8805670000000001</c:v>
                </c:pt>
                <c:pt idx="35">
                  <c:v>5.8850449999999936</c:v>
                </c:pt>
                <c:pt idx="36">
                  <c:v>5.8789470000000001</c:v>
                </c:pt>
                <c:pt idx="37">
                  <c:v>6.2045519999999854</c:v>
                </c:pt>
                <c:pt idx="38">
                  <c:v>7.0795320000000004</c:v>
                </c:pt>
                <c:pt idx="39">
                  <c:v>7.4879709999999946</c:v>
                </c:pt>
                <c:pt idx="40">
                  <c:v>7.7392560000000099</c:v>
                </c:pt>
                <c:pt idx="41">
                  <c:v>8.158296</c:v>
                </c:pt>
                <c:pt idx="42">
                  <c:v>8.4387670000000004</c:v>
                </c:pt>
                <c:pt idx="43">
                  <c:v>8.7449579999999969</c:v>
                </c:pt>
                <c:pt idx="44">
                  <c:v>8.2901030000000002</c:v>
                </c:pt>
                <c:pt idx="45">
                  <c:v>4.8529199999999753</c:v>
                </c:pt>
                <c:pt idx="46">
                  <c:v>8.9379419999999996</c:v>
                </c:pt>
                <c:pt idx="47">
                  <c:v>8.5847219999999993</c:v>
                </c:pt>
                <c:pt idx="48">
                  <c:v>8.3257120000000047</c:v>
                </c:pt>
                <c:pt idx="49">
                  <c:v>8.5411450000000002</c:v>
                </c:pt>
                <c:pt idx="50">
                  <c:v>5.5652879999999936</c:v>
                </c:pt>
                <c:pt idx="51">
                  <c:v>8.8513070000000003</c:v>
                </c:pt>
                <c:pt idx="52">
                  <c:v>8.9206000000000003</c:v>
                </c:pt>
                <c:pt idx="53">
                  <c:v>7.7077869999999846</c:v>
                </c:pt>
                <c:pt idx="54">
                  <c:v>8.9081709999999976</c:v>
                </c:pt>
                <c:pt idx="55">
                  <c:v>8.8107030000000002</c:v>
                </c:pt>
                <c:pt idx="56">
                  <c:v>7.78916900000001</c:v>
                </c:pt>
                <c:pt idx="57">
                  <c:v>8.6737770000000012</c:v>
                </c:pt>
                <c:pt idx="58">
                  <c:v>8.9950280000000014</c:v>
                </c:pt>
                <c:pt idx="59">
                  <c:v>8.1937140000000017</c:v>
                </c:pt>
                <c:pt idx="60">
                  <c:v>5.5065179999999936</c:v>
                </c:pt>
              </c:numCache>
            </c:numRef>
          </c:xVal>
          <c:yVal>
            <c:numRef>
              <c:f>'4.2K'!$E$2:$E$105</c:f>
              <c:numCache>
                <c:formatCode>0.00E+00</c:formatCode>
                <c:ptCount val="104"/>
                <c:pt idx="0">
                  <c:v>2840456000</c:v>
                </c:pt>
                <c:pt idx="1">
                  <c:v>1325229000</c:v>
                </c:pt>
                <c:pt idx="2">
                  <c:v>1295514000</c:v>
                </c:pt>
                <c:pt idx="3">
                  <c:v>1378793000</c:v>
                </c:pt>
                <c:pt idx="4">
                  <c:v>1375867000</c:v>
                </c:pt>
                <c:pt idx="5">
                  <c:v>1423110000</c:v>
                </c:pt>
                <c:pt idx="6">
                  <c:v>1366821000</c:v>
                </c:pt>
                <c:pt idx="7">
                  <c:v>1371406000</c:v>
                </c:pt>
                <c:pt idx="8">
                  <c:v>1371053000</c:v>
                </c:pt>
                <c:pt idx="9">
                  <c:v>1377229000</c:v>
                </c:pt>
                <c:pt idx="10">
                  <c:v>1377378000</c:v>
                </c:pt>
                <c:pt idx="11">
                  <c:v>1375948000</c:v>
                </c:pt>
                <c:pt idx="12">
                  <c:v>1373102000</c:v>
                </c:pt>
                <c:pt idx="13">
                  <c:v>1374599000</c:v>
                </c:pt>
                <c:pt idx="14">
                  <c:v>1373804000</c:v>
                </c:pt>
                <c:pt idx="15">
                  <c:v>1467956000</c:v>
                </c:pt>
                <c:pt idx="16">
                  <c:v>1758894000</c:v>
                </c:pt>
                <c:pt idx="17">
                  <c:v>1754305000</c:v>
                </c:pt>
                <c:pt idx="18">
                  <c:v>1702262000</c:v>
                </c:pt>
                <c:pt idx="19">
                  <c:v>1587435000</c:v>
                </c:pt>
                <c:pt idx="20">
                  <c:v>1315233000</c:v>
                </c:pt>
                <c:pt idx="21">
                  <c:v>1255534000</c:v>
                </c:pt>
                <c:pt idx="22">
                  <c:v>1139892000</c:v>
                </c:pt>
                <c:pt idx="23">
                  <c:v>1137013000</c:v>
                </c:pt>
                <c:pt idx="24">
                  <c:v>1137689000</c:v>
                </c:pt>
                <c:pt idx="25">
                  <c:v>1138042000</c:v>
                </c:pt>
                <c:pt idx="26">
                  <c:v>1133909000</c:v>
                </c:pt>
                <c:pt idx="27">
                  <c:v>1139491000</c:v>
                </c:pt>
                <c:pt idx="28">
                  <c:v>1138882000</c:v>
                </c:pt>
                <c:pt idx="29">
                  <c:v>1140097000</c:v>
                </c:pt>
                <c:pt idx="30">
                  <c:v>1140618000</c:v>
                </c:pt>
                <c:pt idx="31">
                  <c:v>1138946000</c:v>
                </c:pt>
                <c:pt idx="32">
                  <c:v>1140014000</c:v>
                </c:pt>
                <c:pt idx="33">
                  <c:v>1141044000</c:v>
                </c:pt>
                <c:pt idx="34">
                  <c:v>1139060000</c:v>
                </c:pt>
                <c:pt idx="35">
                  <c:v>1143111000</c:v>
                </c:pt>
                <c:pt idx="36">
                  <c:v>1141353000</c:v>
                </c:pt>
                <c:pt idx="37">
                  <c:v>1271436000</c:v>
                </c:pt>
                <c:pt idx="38">
                  <c:v>1423775000</c:v>
                </c:pt>
                <c:pt idx="39">
                  <c:v>1150215000</c:v>
                </c:pt>
                <c:pt idx="40">
                  <c:v>1069630000</c:v>
                </c:pt>
                <c:pt idx="41">
                  <c:v>1091225000</c:v>
                </c:pt>
                <c:pt idx="42">
                  <c:v>1027294000</c:v>
                </c:pt>
                <c:pt idx="43">
                  <c:v>1013831000</c:v>
                </c:pt>
                <c:pt idx="44">
                  <c:v>826256832</c:v>
                </c:pt>
                <c:pt idx="45">
                  <c:v>297663584</c:v>
                </c:pt>
                <c:pt idx="46">
                  <c:v>2556609000</c:v>
                </c:pt>
                <c:pt idx="47">
                  <c:v>836066112</c:v>
                </c:pt>
                <c:pt idx="48">
                  <c:v>836002496</c:v>
                </c:pt>
                <c:pt idx="49">
                  <c:v>815636928</c:v>
                </c:pt>
                <c:pt idx="50">
                  <c:v>370232928</c:v>
                </c:pt>
                <c:pt idx="51">
                  <c:v>1857647000</c:v>
                </c:pt>
                <c:pt idx="52">
                  <c:v>900185216</c:v>
                </c:pt>
                <c:pt idx="53">
                  <c:v>676929088</c:v>
                </c:pt>
                <c:pt idx="54">
                  <c:v>1073171000</c:v>
                </c:pt>
                <c:pt idx="55">
                  <c:v>886856704</c:v>
                </c:pt>
                <c:pt idx="56">
                  <c:v>700758208</c:v>
                </c:pt>
                <c:pt idx="57">
                  <c:v>999005504</c:v>
                </c:pt>
                <c:pt idx="58">
                  <c:v>907235584</c:v>
                </c:pt>
                <c:pt idx="59">
                  <c:v>758581248</c:v>
                </c:pt>
                <c:pt idx="60">
                  <c:v>387509152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030144"/>
        <c:axId val="42030720"/>
      </c:scatterChart>
      <c:scatterChart>
        <c:scatterStyle val="lineMarker"/>
        <c:varyColors val="0"/>
        <c:ser>
          <c:idx val="1"/>
          <c:order val="1"/>
          <c:tx>
            <c:v>Radiation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C00000"/>
              </a:solidFill>
              <a:ln>
                <a:noFill/>
              </a:ln>
            </c:spPr>
          </c:marker>
          <c:xVal>
            <c:numRef>
              <c:f>'4.2K'!$D$2:$D$105</c:f>
              <c:numCache>
                <c:formatCode>General</c:formatCode>
                <c:ptCount val="104"/>
                <c:pt idx="0">
                  <c:v>2.421389</c:v>
                </c:pt>
                <c:pt idx="1">
                  <c:v>2.5604309999999999</c:v>
                </c:pt>
                <c:pt idx="2">
                  <c:v>2.451511</c:v>
                </c:pt>
                <c:pt idx="3">
                  <c:v>2.464064</c:v>
                </c:pt>
                <c:pt idx="4">
                  <c:v>2.502694</c:v>
                </c:pt>
                <c:pt idx="5">
                  <c:v>2.5704259999999981</c:v>
                </c:pt>
                <c:pt idx="6">
                  <c:v>2.575605999999993</c:v>
                </c:pt>
                <c:pt idx="7">
                  <c:v>2.5786719999999992</c:v>
                </c:pt>
                <c:pt idx="8">
                  <c:v>2.5779749999999999</c:v>
                </c:pt>
                <c:pt idx="9">
                  <c:v>2.579456999999993</c:v>
                </c:pt>
                <c:pt idx="10">
                  <c:v>2.5801080000000001</c:v>
                </c:pt>
                <c:pt idx="11">
                  <c:v>2.578554</c:v>
                </c:pt>
                <c:pt idx="12">
                  <c:v>2.5778819999999998</c:v>
                </c:pt>
                <c:pt idx="13">
                  <c:v>2.579761</c:v>
                </c:pt>
                <c:pt idx="14">
                  <c:v>2.578106</c:v>
                </c:pt>
                <c:pt idx="15">
                  <c:v>2.6629520000000002</c:v>
                </c:pt>
                <c:pt idx="16">
                  <c:v>3.0646529999999972</c:v>
                </c:pt>
                <c:pt idx="17">
                  <c:v>3.6681900000000049</c:v>
                </c:pt>
                <c:pt idx="18">
                  <c:v>4.3959339999999836</c:v>
                </c:pt>
                <c:pt idx="19">
                  <c:v>5.1742439999999998</c:v>
                </c:pt>
                <c:pt idx="20">
                  <c:v>5.5774030000000003</c:v>
                </c:pt>
                <c:pt idx="21">
                  <c:v>5.861599</c:v>
                </c:pt>
                <c:pt idx="22">
                  <c:v>5.9045399999999946</c:v>
                </c:pt>
                <c:pt idx="23">
                  <c:v>5.9116809999999997</c:v>
                </c:pt>
                <c:pt idx="24">
                  <c:v>5.9137209999999998</c:v>
                </c:pt>
                <c:pt idx="25">
                  <c:v>5.9122909999999997</c:v>
                </c:pt>
                <c:pt idx="26">
                  <c:v>5.9023700000000003</c:v>
                </c:pt>
                <c:pt idx="27">
                  <c:v>5.8988539999999956</c:v>
                </c:pt>
                <c:pt idx="28">
                  <c:v>5.9002650000000099</c:v>
                </c:pt>
                <c:pt idx="29">
                  <c:v>5.9004289999999999</c:v>
                </c:pt>
                <c:pt idx="30">
                  <c:v>5.8996690000000109</c:v>
                </c:pt>
                <c:pt idx="31">
                  <c:v>5.8930499999999997</c:v>
                </c:pt>
                <c:pt idx="32">
                  <c:v>5.8847230000000001</c:v>
                </c:pt>
                <c:pt idx="33">
                  <c:v>5.8865030000000003</c:v>
                </c:pt>
                <c:pt idx="34">
                  <c:v>5.8805670000000001</c:v>
                </c:pt>
                <c:pt idx="35">
                  <c:v>5.8850449999999936</c:v>
                </c:pt>
                <c:pt idx="36">
                  <c:v>5.8789470000000001</c:v>
                </c:pt>
                <c:pt idx="37">
                  <c:v>6.2045519999999854</c:v>
                </c:pt>
                <c:pt idx="38">
                  <c:v>7.0795320000000004</c:v>
                </c:pt>
                <c:pt idx="39">
                  <c:v>7.4879709999999946</c:v>
                </c:pt>
                <c:pt idx="40">
                  <c:v>7.7392560000000099</c:v>
                </c:pt>
                <c:pt idx="41">
                  <c:v>8.158296</c:v>
                </c:pt>
                <c:pt idx="42">
                  <c:v>8.4387670000000004</c:v>
                </c:pt>
                <c:pt idx="43">
                  <c:v>8.7449579999999969</c:v>
                </c:pt>
                <c:pt idx="44">
                  <c:v>8.2901030000000002</c:v>
                </c:pt>
                <c:pt idx="45">
                  <c:v>4.8529199999999753</c:v>
                </c:pt>
                <c:pt idx="46">
                  <c:v>8.9379419999999996</c:v>
                </c:pt>
                <c:pt idx="47">
                  <c:v>8.5847219999999993</c:v>
                </c:pt>
                <c:pt idx="48">
                  <c:v>8.3257120000000047</c:v>
                </c:pt>
                <c:pt idx="49">
                  <c:v>8.5411450000000002</c:v>
                </c:pt>
                <c:pt idx="50">
                  <c:v>5.5652879999999936</c:v>
                </c:pt>
                <c:pt idx="51">
                  <c:v>8.8513070000000003</c:v>
                </c:pt>
                <c:pt idx="52">
                  <c:v>8.9206000000000003</c:v>
                </c:pt>
                <c:pt idx="53">
                  <c:v>7.7077869999999846</c:v>
                </c:pt>
                <c:pt idx="54">
                  <c:v>8.9081709999999976</c:v>
                </c:pt>
                <c:pt idx="55">
                  <c:v>8.8107030000000002</c:v>
                </c:pt>
                <c:pt idx="56">
                  <c:v>7.78916900000001</c:v>
                </c:pt>
                <c:pt idx="57">
                  <c:v>8.6737770000000012</c:v>
                </c:pt>
                <c:pt idx="58">
                  <c:v>8.9950280000000014</c:v>
                </c:pt>
                <c:pt idx="59">
                  <c:v>8.1937140000000017</c:v>
                </c:pt>
                <c:pt idx="60">
                  <c:v>5.5065179999999936</c:v>
                </c:pt>
              </c:numCache>
            </c:numRef>
          </c:xVal>
          <c:yVal>
            <c:numRef>
              <c:f>'4.2K'!$F$2:$F$105</c:f>
              <c:numCache>
                <c:formatCode>General</c:formatCode>
                <c:ptCount val="104"/>
                <c:pt idx="0">
                  <c:v>0.13100000000000001</c:v>
                </c:pt>
                <c:pt idx="1">
                  <c:v>0.13100000000000001</c:v>
                </c:pt>
                <c:pt idx="2">
                  <c:v>0.127</c:v>
                </c:pt>
                <c:pt idx="3">
                  <c:v>0.127</c:v>
                </c:pt>
                <c:pt idx="4">
                  <c:v>0.13100000000000001</c:v>
                </c:pt>
                <c:pt idx="5">
                  <c:v>0.13100000000000001</c:v>
                </c:pt>
                <c:pt idx="6">
                  <c:v>0.13600000000000001</c:v>
                </c:pt>
                <c:pt idx="7">
                  <c:v>0.13600000000000001</c:v>
                </c:pt>
                <c:pt idx="8">
                  <c:v>0.13900000000000001</c:v>
                </c:pt>
                <c:pt idx="9">
                  <c:v>0.13900000000000001</c:v>
                </c:pt>
                <c:pt idx="10">
                  <c:v>0.14000000000000001</c:v>
                </c:pt>
                <c:pt idx="11">
                  <c:v>0.14000000000000001</c:v>
                </c:pt>
                <c:pt idx="12">
                  <c:v>0.14599999999999999</c:v>
                </c:pt>
                <c:pt idx="13">
                  <c:v>0.14599999999999999</c:v>
                </c:pt>
                <c:pt idx="14">
                  <c:v>0.14499999999999999</c:v>
                </c:pt>
                <c:pt idx="15">
                  <c:v>0.14499999999999999</c:v>
                </c:pt>
                <c:pt idx="16">
                  <c:v>0.14000000000000001</c:v>
                </c:pt>
                <c:pt idx="17">
                  <c:v>0.14000000000000001</c:v>
                </c:pt>
                <c:pt idx="18">
                  <c:v>0.13700000000000001</c:v>
                </c:pt>
                <c:pt idx="19">
                  <c:v>0.13700000000000001</c:v>
                </c:pt>
                <c:pt idx="20">
                  <c:v>0.13300000000000001</c:v>
                </c:pt>
                <c:pt idx="21">
                  <c:v>0.13300000000000001</c:v>
                </c:pt>
                <c:pt idx="22">
                  <c:v>0.13</c:v>
                </c:pt>
                <c:pt idx="23">
                  <c:v>0.13</c:v>
                </c:pt>
                <c:pt idx="24">
                  <c:v>0.125</c:v>
                </c:pt>
                <c:pt idx="25">
                  <c:v>0.125</c:v>
                </c:pt>
                <c:pt idx="26">
                  <c:v>0.128</c:v>
                </c:pt>
                <c:pt idx="27">
                  <c:v>0.128</c:v>
                </c:pt>
                <c:pt idx="28">
                  <c:v>0.125</c:v>
                </c:pt>
                <c:pt idx="29">
                  <c:v>0.125</c:v>
                </c:pt>
                <c:pt idx="30">
                  <c:v>0.126</c:v>
                </c:pt>
                <c:pt idx="31">
                  <c:v>0.126</c:v>
                </c:pt>
                <c:pt idx="32">
                  <c:v>0.11799999999999999</c:v>
                </c:pt>
                <c:pt idx="33">
                  <c:v>0.11799999999999999</c:v>
                </c:pt>
                <c:pt idx="34">
                  <c:v>0.127</c:v>
                </c:pt>
                <c:pt idx="35">
                  <c:v>0.127</c:v>
                </c:pt>
                <c:pt idx="36">
                  <c:v>0.13400000000000001</c:v>
                </c:pt>
                <c:pt idx="37">
                  <c:v>0.13400000000000001</c:v>
                </c:pt>
                <c:pt idx="38">
                  <c:v>0.13900000000000001</c:v>
                </c:pt>
                <c:pt idx="39">
                  <c:v>0.13900000000000001</c:v>
                </c:pt>
                <c:pt idx="40">
                  <c:v>0.14299999999999999</c:v>
                </c:pt>
                <c:pt idx="41">
                  <c:v>0.14299999999999999</c:v>
                </c:pt>
                <c:pt idx="42">
                  <c:v>0.15</c:v>
                </c:pt>
                <c:pt idx="43">
                  <c:v>0.15</c:v>
                </c:pt>
                <c:pt idx="44">
                  <c:v>0.15</c:v>
                </c:pt>
                <c:pt idx="45">
                  <c:v>0.15</c:v>
                </c:pt>
                <c:pt idx="46">
                  <c:v>0.14199999999999999</c:v>
                </c:pt>
                <c:pt idx="47">
                  <c:v>0.14199999999999999</c:v>
                </c:pt>
                <c:pt idx="48">
                  <c:v>0.153</c:v>
                </c:pt>
                <c:pt idx="49">
                  <c:v>0.153</c:v>
                </c:pt>
                <c:pt idx="50">
                  <c:v>0.495</c:v>
                </c:pt>
                <c:pt idx="51">
                  <c:v>0.495</c:v>
                </c:pt>
                <c:pt idx="52">
                  <c:v>0.879000000000001</c:v>
                </c:pt>
                <c:pt idx="53">
                  <c:v>0.879000000000001</c:v>
                </c:pt>
                <c:pt idx="54">
                  <c:v>1.099</c:v>
                </c:pt>
                <c:pt idx="55">
                  <c:v>1.099</c:v>
                </c:pt>
                <c:pt idx="56">
                  <c:v>1.395999999999997</c:v>
                </c:pt>
                <c:pt idx="57">
                  <c:v>1.395999999999997</c:v>
                </c:pt>
                <c:pt idx="58">
                  <c:v>1.8520000000000001</c:v>
                </c:pt>
                <c:pt idx="59">
                  <c:v>1.8520000000000001</c:v>
                </c:pt>
                <c:pt idx="60">
                  <c:v>0.19600000000000001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031872"/>
        <c:axId val="42031296"/>
      </c:scatterChart>
      <c:valAx>
        <c:axId val="42030144"/>
        <c:scaling>
          <c:orientation val="minMax"/>
          <c:max val="1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+mn-lt"/>
                  </a:defRPr>
                </a:pPr>
                <a:r>
                  <a:rPr lang="en-US" altLang="zh-CN" sz="1000" dirty="0" err="1">
                    <a:latin typeface="+mn-lt"/>
                  </a:rPr>
                  <a:t>Eacc</a:t>
                </a:r>
                <a:r>
                  <a:rPr lang="en-US" altLang="zh-CN" sz="1000" dirty="0">
                    <a:latin typeface="+mn-lt"/>
                  </a:rPr>
                  <a:t> </a:t>
                </a:r>
                <a:r>
                  <a:rPr lang="zh-CN" altLang="en-US" sz="1000" dirty="0">
                    <a:latin typeface="+mn-lt"/>
                  </a:rPr>
                  <a:t>（</a:t>
                </a:r>
                <a:r>
                  <a:rPr lang="en-US" altLang="zh-CN" sz="1000" dirty="0">
                    <a:latin typeface="+mn-lt"/>
                  </a:rPr>
                  <a:t>MV/m)</a:t>
                </a:r>
                <a:endParaRPr lang="zh-CN" altLang="en-US" sz="100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43227743213717001"/>
              <c:y val="0.90630377280292296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crossAx val="42030720"/>
        <c:crosses val="autoZero"/>
        <c:crossBetween val="midCat"/>
        <c:majorUnit val="1"/>
        <c:minorUnit val="0.2"/>
      </c:valAx>
      <c:valAx>
        <c:axId val="42030720"/>
        <c:scaling>
          <c:logBase val="10"/>
          <c:orientation val="minMax"/>
          <c:max val="100000000000"/>
          <c:min val="1000000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zh-CN" sz="1200"/>
                  <a:t>Q0</a:t>
                </a:r>
                <a:endParaRPr lang="zh-CN" altLang="en-US" sz="1200"/>
              </a:p>
            </c:rich>
          </c:tx>
          <c:layout>
            <c:manualLayout>
              <c:xMode val="edge"/>
              <c:yMode val="edge"/>
              <c:x val="0"/>
              <c:y val="0.43440157447851901"/>
            </c:manualLayout>
          </c:layout>
          <c:overlay val="0"/>
        </c:title>
        <c:numFmt formatCode="0.0E+00" sourceLinked="0"/>
        <c:majorTickMark val="none"/>
        <c:minorTickMark val="in"/>
        <c:tickLblPos val="nextTo"/>
        <c:crossAx val="42030144"/>
        <c:crosses val="autoZero"/>
        <c:crossBetween val="midCat"/>
      </c:valAx>
      <c:valAx>
        <c:axId val="42031296"/>
        <c:scaling>
          <c:orientation val="minMax"/>
          <c:max val="100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crossAx val="42031872"/>
        <c:crosses val="max"/>
        <c:crossBetween val="midCat"/>
      </c:valAx>
      <c:valAx>
        <c:axId val="42031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031296"/>
        <c:crossesAt val="0"/>
        <c:crossBetween val="midCat"/>
      </c:valAx>
    </c:plotArea>
    <c:legend>
      <c:legendPos val="r"/>
      <c:layout>
        <c:manualLayout>
          <c:xMode val="edge"/>
          <c:yMode val="edge"/>
          <c:x val="0.68390067620858197"/>
          <c:y val="0.16001976740355101"/>
          <c:w val="0.162051219874075"/>
          <c:h val="0.13546822110811099"/>
        </c:manualLayout>
      </c:layout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0.94464</cdr:x>
      <cdr:y>0.2917</cdr:y>
    </cdr:from>
    <cdr:to>
      <cdr:x>1</cdr:x>
      <cdr:y>0.67293</cdr:y>
    </cdr:to>
    <cdr:sp macro="" textlink="">
      <cdr:nvSpPr>
        <cdr:cNvPr id="4" name="TextBox 3"/>
        <cdr:cNvSpPr txBox="1"/>
      </cdr:nvSpPr>
      <cdr:spPr>
        <a:xfrm xmlns:a="http://schemas.openxmlformats.org/drawingml/2006/main" rot="16200000">
          <a:off x="3130064" y="1104767"/>
          <a:ext cx="954398" cy="205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zh-CN" sz="1200" b="1" dirty="0"/>
            <a:t>Radiation (</a:t>
          </a:r>
          <a:r>
            <a:rPr lang="el-GR" altLang="zh-CN" sz="1200" b="1" dirty="0"/>
            <a:t>μ</a:t>
          </a:r>
          <a:r>
            <a:rPr lang="en-US" altLang="zh-CN" sz="1200" b="1" dirty="0"/>
            <a:t>Sv/h)</a:t>
          </a:r>
          <a:endParaRPr lang="zh-CN" altLang="en-US" sz="12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7C4B4-CD9D-4301-9DA5-6C31CB0EAD71}" type="datetimeFigureOut">
              <a:rPr lang="zh-CN" altLang="en-US" smtClean="0"/>
              <a:pPr/>
              <a:t>2015/3/19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BA043-0B8F-4C41-91E9-727ECABCFF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815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C658F-5661-4116-A148-DE30573B7B00}" type="datetimeFigureOut">
              <a:rPr lang="zh-CN" altLang="en-US" smtClean="0"/>
              <a:pPr/>
              <a:t>2015/3/19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C6F3E-2AC6-42A0-A248-193B04769C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739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This</a:t>
            </a:r>
            <a:r>
              <a:rPr kumimoji="1" lang="en-US" altLang="zh-CN" baseline="0" dirty="0" smtClean="0"/>
              <a:t> talk is based on the experience and understanding on our demo </a:t>
            </a:r>
            <a:r>
              <a:rPr kumimoji="1" lang="en-US" altLang="zh-CN" baseline="0" dirty="0" err="1" smtClean="0"/>
              <a:t>linac</a:t>
            </a:r>
            <a:r>
              <a:rPr kumimoji="1" lang="en-US" altLang="zh-CN" baseline="0" dirty="0" smtClean="0"/>
              <a:t> and SARAF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C6F3E-2AC6-42A0-A248-193B04769C6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006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fld id="{49B8F10B-C54B-4426-9663-0E53F34305AF}" type="slidenum">
              <a:rPr lang="zh-CN" altLang="en-US" smtClean="0">
                <a:latin typeface="Calibri" pitchFamily="34" charset="0"/>
              </a:rPr>
              <a:pPr eaLnBrk="1" hangingPunct="1"/>
              <a:t>3</a:t>
            </a:fld>
            <a:endParaRPr lang="en-US" altLang="zh-C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fld id="{E8EAEFFE-8F5E-4147-AA4C-83BDB9F8C9D6}" type="slidenum">
              <a:rPr lang="zh-CN" altLang="en-US" smtClean="0">
                <a:latin typeface="Calibri" pitchFamily="34" charset="0"/>
              </a:rPr>
              <a:pPr eaLnBrk="1" hangingPunct="1"/>
              <a:t>4</a:t>
            </a:fld>
            <a:endParaRPr lang="en-US" altLang="zh-C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2A256-AB47-4055-89B4-97E96AB5FF30}" type="slidenum">
              <a:rPr lang="de-DE">
                <a:solidFill>
                  <a:prstClr val="black"/>
                </a:solidFill>
              </a:rPr>
              <a:pPr/>
              <a:t>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7910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9pPr>
          </a:lstStyle>
          <a:p>
            <a:fld id="{A072406B-F74E-2048-A442-CF3AB7477D89}" type="slidenum">
              <a:rPr kumimoji="0" lang="zh-CN" altLang="en-US" sz="1200"/>
              <a:pPr/>
              <a:t>14</a:t>
            </a:fld>
            <a:endParaRPr kumimoji="0" lang="en-US" altLang="zh-CN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894B092B-6424-4795-B9D6-4BC836EC0E1B}" type="slidenum">
              <a:rPr lang="en-US" altLang="zh-CN" b="0" smtClean="0"/>
              <a:pPr eaLnBrk="1" hangingPunct="1"/>
              <a:t>19</a:t>
            </a:fld>
            <a:endParaRPr lang="en-US" altLang="zh-CN" b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14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17091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E3766A7-F78E-4FE1-A1D2-01870C03B24A}" type="slidenum">
              <a:rPr lang="zh-CN" altLang="en-GB" sz="1200">
                <a:latin typeface="Calibri" pitchFamily="34" charset="0"/>
              </a:rPr>
              <a:pPr algn="r"/>
              <a:t>20</a:t>
            </a:fld>
            <a:endParaRPr lang="en-GB" altLang="zh-CN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33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6453810"/>
            <a:ext cx="9144000" cy="40419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i="1" cap="none" spc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Introduction of CIADS and CMIF</a:t>
            </a:r>
            <a:r>
              <a:rPr lang="en-US" altLang="zh-CN" sz="1600" b="1" i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, Yuan He, SLHiPP-5, Lund, March. 19</a:t>
            </a:r>
            <a:r>
              <a:rPr lang="en-US" altLang="zh-CN" sz="1600" b="1" i="1" cap="none" spc="0" baseline="30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</a:t>
            </a:r>
            <a:r>
              <a:rPr lang="en-US" altLang="zh-CN" sz="1600" b="1" i="1" cap="none" spc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1600" b="1" i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, 2015</a:t>
            </a:r>
            <a:endParaRPr lang="zh-CN" altLang="en-US" sz="16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676696" y="2060848"/>
            <a:ext cx="7999760" cy="1476032"/>
          </a:xfrm>
        </p:spPr>
        <p:txBody>
          <a:bodyPr vert="horz" anchor="ctr" anchorCtr="0">
            <a:normAutofit/>
          </a:bodyPr>
          <a:lstStyle>
            <a:lvl1pPr algn="r">
              <a:defRPr sz="4000">
                <a:solidFill>
                  <a:srgbClr val="FE8637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690053" y="3897052"/>
            <a:ext cx="7986403" cy="2268252"/>
          </a:xfrm>
          <a:prstGeom prst="rect">
            <a:avLst/>
          </a:prstGeom>
        </p:spPr>
        <p:txBody>
          <a:bodyPr vert="horz" anchor="ctr" anchorCtr="0"/>
          <a:lstStyle>
            <a:lvl1pPr marL="0" indent="0" algn="r">
              <a:buNone/>
              <a:defRPr sz="2400" b="1">
                <a:solidFill>
                  <a:srgbClr val="7598D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 dirty="0"/>
          </a:p>
        </p:txBody>
      </p:sp>
      <p:sp>
        <p:nvSpPr>
          <p:cNvPr id="21" name="矩形 20"/>
          <p:cNvSpPr/>
          <p:nvPr/>
        </p:nvSpPr>
        <p:spPr>
          <a:xfrm>
            <a:off x="385253" y="2060848"/>
            <a:ext cx="8291203" cy="1476031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85254" y="3897052"/>
            <a:ext cx="8291202" cy="2268252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75728" y="2060848"/>
            <a:ext cx="238126" cy="1476032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85254" y="3897052"/>
            <a:ext cx="228600" cy="2268252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logo-cas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502" y="-1524"/>
            <a:ext cx="3654498" cy="872716"/>
          </a:xfrm>
          <a:prstGeom prst="rect">
            <a:avLst/>
          </a:prstGeom>
        </p:spPr>
      </p:pic>
      <p:pic>
        <p:nvPicPr>
          <p:cNvPr id="13" name="图片 12" descr="核裂变副本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" y="6454800"/>
            <a:ext cx="781200" cy="4032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4" y="44624"/>
            <a:ext cx="5156044" cy="813509"/>
          </a:xfrm>
          <a:prstGeom prst="rect">
            <a:avLst/>
          </a:prstGeom>
        </p:spPr>
      </p:pic>
    </p:spTree>
  </p:cSld>
  <p:clrMapOvr>
    <a:masterClrMapping/>
  </p:clrMapOvr>
  <p:transition advTm="114609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525084" cy="720000"/>
          </a:xfrm>
          <a:noFill/>
          <a:ln>
            <a:noFill/>
          </a:ln>
        </p:spPr>
        <p:txBody>
          <a:bodyPr vert="horz" anchor="ctr" anchorCtr="0">
            <a:normAutofit/>
          </a:bodyPr>
          <a:lstStyle>
            <a:lvl1pPr>
              <a:defRPr lang="en-US" dirty="0">
                <a:ln w="3175" cmpd="sng">
                  <a:noFill/>
                  <a:prstDash val="solid"/>
                </a:ln>
                <a:solidFill>
                  <a:srgbClr val="F18E30"/>
                </a:solidFill>
                <a:latin typeface="+mn-lt"/>
              </a:defRPr>
            </a:lvl1pPr>
          </a:lstStyle>
          <a:p>
            <a:pPr lvl="0"/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</p:spTree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18E30"/>
                </a:solidFill>
                <a:latin typeface="+mn-lt"/>
              </a:defRPr>
            </a:lvl1pPr>
          </a:lstStyle>
          <a:p>
            <a:r>
              <a:rPr kumimoji="1" lang="zh-CN" altLang="en-US" dirty="0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110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ED169CA2-577B-4FD5-BE1F-5FA185886C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252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180181" cy="720690"/>
          </a:xfrm>
          <a:prstGeom prst="rect">
            <a:avLst/>
          </a:prstGeom>
        </p:spPr>
        <p:txBody>
          <a:bodyPr vert="horz" anchor="ctr" anchorCtr="0">
            <a:normAutofit/>
          </a:bodyPr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17" name="矩形 16"/>
          <p:cNvSpPr/>
          <p:nvPr/>
        </p:nvSpPr>
        <p:spPr>
          <a:xfrm>
            <a:off x="0" y="6453810"/>
            <a:ext cx="9144000" cy="40419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i="1" cap="none" spc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Introduction of CIADS and CMIF</a:t>
            </a:r>
            <a:r>
              <a:rPr lang="en-US" altLang="zh-CN" sz="1600" b="1" i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, Yuan He, SLHiPP-5, Lund, March. 19</a:t>
            </a:r>
            <a:r>
              <a:rPr lang="en-US" altLang="zh-CN" sz="1600" b="1" i="1" cap="none" spc="0" baseline="30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</a:t>
            </a:r>
            <a:r>
              <a:rPr lang="en-US" altLang="zh-CN" sz="1600" b="1" i="1" cap="none" spc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1600" b="1" i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, 2015</a:t>
            </a:r>
            <a:endParaRPr lang="zh-CN" altLang="en-US" sz="16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53" y="873125"/>
            <a:ext cx="8858280" cy="3600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28038" algn="l"/>
              </a:tabLst>
              <a:defRPr/>
            </a:pPr>
            <a:endParaRPr lang="zh-CN" altLang="en-US" sz="16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9" name="图片 18" descr="核裂变副本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" y="6454800"/>
            <a:ext cx="781200" cy="40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8748713" y="6486628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fld id="{6666605D-F742-46A5-9526-2ACEDBC5B4A2}" type="slidenum">
              <a:rPr lang="zh-CN" altLang="en-US" sz="1600" i="1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pPr/>
              <a:t>‹#›</a:t>
            </a:fld>
            <a:endParaRPr lang="zh-CN" altLang="en-US" sz="1600" i="1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pic>
        <p:nvPicPr>
          <p:cNvPr id="8" name="Picture 3" descr="logo-cas.gi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939"/>
          <a:stretch/>
        </p:blipFill>
        <p:spPr>
          <a:xfrm>
            <a:off x="8295797" y="-1524"/>
            <a:ext cx="842766" cy="872716"/>
          </a:xfrm>
          <a:prstGeom prst="rect">
            <a:avLst/>
          </a:prstGeom>
        </p:spPr>
      </p:pic>
      <p:pic>
        <p:nvPicPr>
          <p:cNvPr id="9" name="图片 8"/>
          <p:cNvPicPr/>
          <p:nvPr userDrawn="1"/>
        </p:nvPicPr>
        <p:blipFill>
          <a:blip r:embed="rId8"/>
          <a:stretch>
            <a:fillRect/>
          </a:stretch>
        </p:blipFill>
        <p:spPr>
          <a:xfrm>
            <a:off x="35496" y="31114"/>
            <a:ext cx="902208" cy="8388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71" r:id="rId3"/>
    <p:sldLayoutId id="2147483676" r:id="rId4"/>
  </p:sldLayoutIdLst>
  <p:transition advTm="114609">
    <p:diamond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 cap="none" spc="0">
          <a:ln w="3175" cmpd="sng">
            <a:solidFill>
              <a:schemeClr val="accent1">
                <a:shade val="88000"/>
                <a:satMod val="110000"/>
              </a:schemeClr>
            </a:solidFill>
            <a:prstDash val="solid"/>
          </a:ln>
          <a:solidFill>
            <a:srgbClr val="FF6600"/>
          </a:solidFill>
          <a:effectLst/>
          <a:latin typeface="Times New Roman" pitchFamily="18" charset="0"/>
          <a:ea typeface="黑体" pitchFamily="49" charset="-122"/>
          <a:cs typeface="Times New Roman" pitchFamily="18" charset="0"/>
        </a:defRPr>
      </a:lvl1pPr>
    </p:titleStyle>
    <p:bodyStyle>
      <a:lvl1pPr marL="274320" indent="-274320" algn="just" rtl="0" eaLnBrk="1" latinLnBrk="0" hangingPunct="1">
        <a:spcBef>
          <a:spcPts val="1200"/>
        </a:spcBef>
        <a:buClr>
          <a:srgbClr val="0047A0"/>
        </a:buClr>
        <a:buSzPct val="100000"/>
        <a:buFont typeface="Wingdings 3"/>
        <a:buChar char=""/>
        <a:defRPr kumimoji="0" sz="26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1pPr>
      <a:lvl2pPr marL="548640" indent="-274320" algn="just" rtl="0" eaLnBrk="1" latinLnBrk="0" hangingPunct="1">
        <a:spcBef>
          <a:spcPts val="500"/>
        </a:spcBef>
        <a:buClr>
          <a:schemeClr val="accent2"/>
        </a:buClr>
        <a:buSzPct val="90000"/>
        <a:buFont typeface="Wingdings 3"/>
        <a:buChar char=""/>
        <a:defRPr kumimoji="0" sz="2300" kern="1200">
          <a:solidFill>
            <a:schemeClr val="tx2"/>
          </a:solidFill>
          <a:latin typeface="黑体" pitchFamily="49" charset="-122"/>
          <a:ea typeface="黑体" pitchFamily="49" charset="-122"/>
          <a:cs typeface="+mn-cs"/>
        </a:defRPr>
      </a:lvl2pPr>
      <a:lvl3pPr marL="822960" indent="-228600" algn="just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80000"/>
        <a:buFont typeface="Wingdings 3"/>
        <a:buChar char=""/>
        <a:defRPr kumimoji="0" sz="20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9552" y="2060848"/>
            <a:ext cx="8136904" cy="1539602"/>
          </a:xfrm>
        </p:spPr>
        <p:txBody>
          <a:bodyPr>
            <a:normAutofit/>
          </a:bodyPr>
          <a:lstStyle/>
          <a:p>
            <a:r>
              <a:rPr kumimoji="1" lang="en-US" altLang="zh-CN" sz="3600" dirty="0" smtClean="0"/>
              <a:t>ADS Project and Material Irradiation Facility in China</a:t>
            </a:r>
            <a:endParaRPr kumimoji="1" lang="zh-CN" altLang="en-US" sz="36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zh-CN" dirty="0" smtClean="0"/>
              <a:t>Yuan He</a:t>
            </a:r>
          </a:p>
          <a:p>
            <a:r>
              <a:rPr kumimoji="1" lang="en-US" altLang="zh-CN" dirty="0" smtClean="0"/>
              <a:t>On behalf of ADS </a:t>
            </a:r>
            <a:r>
              <a:rPr kumimoji="1" lang="en-US" altLang="zh-CN" dirty="0" err="1" smtClean="0"/>
              <a:t>Linac</a:t>
            </a:r>
            <a:r>
              <a:rPr kumimoji="1" lang="en-US" altLang="zh-CN" dirty="0" smtClean="0"/>
              <a:t> Team</a:t>
            </a:r>
          </a:p>
          <a:p>
            <a:r>
              <a:rPr kumimoji="1" lang="en-US" altLang="zh-CN" dirty="0" smtClean="0"/>
              <a:t>Institute of Modern Physics, CAS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231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xmlns:p14="http://schemas.microsoft.com/office/powerpoint/2010/main" advTm="1146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Outlines</a:t>
            </a:r>
            <a:endParaRPr kumimoji="1" lang="zh-CN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99840" y="1923622"/>
            <a:ext cx="7668852" cy="2653034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Introduction of CIADS</a:t>
            </a:r>
          </a:p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 smtClean="0">
                <a:latin typeface="Times New Roman" charset="0"/>
                <a:ea typeface="黑体" charset="0"/>
                <a:cs typeface="黑体" charset="0"/>
              </a:rPr>
              <a:t>R</a:t>
            </a:r>
            <a:r>
              <a:rPr lang="en-US" altLang="zh-CN" b="1" dirty="0">
                <a:latin typeface="Times New Roman" charset="0"/>
                <a:ea typeface="黑体" charset="0"/>
                <a:cs typeface="黑体" charset="0"/>
              </a:rPr>
              <a:t>&amp;D </a:t>
            </a:r>
            <a:r>
              <a:rPr lang="en-US" altLang="zh-CN" b="1" dirty="0" smtClean="0">
                <a:latin typeface="Times New Roman" charset="0"/>
                <a:ea typeface="黑体" charset="0"/>
                <a:cs typeface="黑体" charset="0"/>
              </a:rPr>
              <a:t>Progress of </a:t>
            </a:r>
            <a:r>
              <a:rPr lang="en-US" altLang="zh-CN" b="1" dirty="0">
                <a:latin typeface="Times New Roman" charset="0"/>
                <a:ea typeface="黑体" charset="0"/>
                <a:cs typeface="黑体" charset="0"/>
              </a:rPr>
              <a:t>CIADS</a:t>
            </a:r>
          </a:p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Introduction of CMIF</a:t>
            </a:r>
            <a:endParaRPr lang="en-US" altLang="zh-CN" b="1" dirty="0" smtClean="0">
              <a:solidFill>
                <a:srgbClr val="C9CBCE"/>
              </a:solidFill>
              <a:latin typeface="Times New Roman" charset="0"/>
              <a:ea typeface="黑体" charset="0"/>
              <a:cs typeface="黑体" charset="0"/>
            </a:endParaRPr>
          </a:p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 smtClean="0">
                <a:solidFill>
                  <a:srgbClr val="C9CBCE"/>
                </a:solidFill>
                <a:latin typeface="Times New Roman" charset="0"/>
                <a:ea typeface="黑体" charset="0"/>
                <a:cs typeface="黑体" charset="0"/>
              </a:rPr>
              <a:t>Summary</a:t>
            </a:r>
            <a:endParaRPr lang="en-US" altLang="zh-CN" b="1" dirty="0">
              <a:solidFill>
                <a:srgbClr val="C9CBCE"/>
              </a:solidFill>
              <a:latin typeface="Times New Roman" charset="0"/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4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 23"/>
          <p:cNvGrpSpPr/>
          <p:nvPr/>
        </p:nvGrpSpPr>
        <p:grpSpPr>
          <a:xfrm>
            <a:off x="441759" y="4293096"/>
            <a:ext cx="8514633" cy="2146038"/>
            <a:chOff x="441759" y="4293096"/>
            <a:chExt cx="8514633" cy="2146038"/>
          </a:xfrm>
        </p:grpSpPr>
        <p:grpSp>
          <p:nvGrpSpPr>
            <p:cNvPr id="15" name="组 14"/>
            <p:cNvGrpSpPr/>
            <p:nvPr/>
          </p:nvGrpSpPr>
          <p:grpSpPr>
            <a:xfrm>
              <a:off x="441759" y="4293096"/>
              <a:ext cx="7366133" cy="2146038"/>
              <a:chOff x="441759" y="4293096"/>
              <a:chExt cx="7366133" cy="2146038"/>
            </a:xfrm>
          </p:grpSpPr>
          <p:pic>
            <p:nvPicPr>
              <p:cNvPr id="4" name="图片 3"/>
              <p:cNvPicPr>
                <a:picLocks/>
              </p:cNvPicPr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41759" y="4293096"/>
                <a:ext cx="7366133" cy="2146038"/>
              </a:xfrm>
              <a:prstGeom prst="rect">
                <a:avLst/>
              </a:prstGeom>
            </p:spPr>
          </p:pic>
          <p:sp>
            <p:nvSpPr>
              <p:cNvPr id="29" name="文本框 28"/>
              <p:cNvSpPr txBox="1"/>
              <p:nvPr/>
            </p:nvSpPr>
            <p:spPr bwMode="auto">
              <a:xfrm>
                <a:off x="2693052" y="5747699"/>
                <a:ext cx="201399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  <a:scene3d>
                  <a:camera prst="orthographicFront">
                    <a:rot lat="0" lon="0" rev="660000"/>
                  </a:camera>
                  <a:lightRig rig="threePt" dir="t"/>
                </a:scene3d>
              </a:bodyPr>
              <a:lstStyle/>
              <a:p>
                <a:r>
                  <a:rPr lang="en-US" altLang="zh-CN" sz="1600" dirty="0" smtClean="0">
                    <a:ea typeface="楷体_GB2312" pitchFamily="49" charset="-122"/>
                    <a:cs typeface="Times New Roman" pitchFamily="18" charset="0"/>
                  </a:rPr>
                  <a:t>162.5 MHz HWR010</a:t>
                </a:r>
                <a:endParaRPr lang="zh-CN" altLang="en-US" sz="1600" dirty="0" smtClean="0">
                  <a:ea typeface="楷体_GB2312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 bwMode="auto">
              <a:xfrm>
                <a:off x="4915325" y="5349889"/>
                <a:ext cx="18831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  <a:scene3d>
                  <a:camera prst="orthographicFront">
                    <a:rot lat="0" lon="0" rev="660000"/>
                  </a:camera>
                  <a:lightRig rig="threePt" dir="t"/>
                </a:scene3d>
              </a:bodyPr>
              <a:lstStyle/>
              <a:p>
                <a:r>
                  <a:rPr lang="en-US" altLang="zh-CN" sz="1600" dirty="0" smtClean="0">
                    <a:ea typeface="楷体_GB2312" pitchFamily="49" charset="-122"/>
                    <a:cs typeface="Times New Roman" pitchFamily="18" charset="0"/>
                  </a:rPr>
                  <a:t>325 MHz Spoke021</a:t>
                </a: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6076072" y="5747699"/>
              <a:ext cx="288032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l"/>
              </a:pPr>
              <a:r>
                <a:rPr kumimoji="1" lang="en-US" altLang="zh-CN" sz="1600" b="1" dirty="0" smtClean="0">
                  <a:solidFill>
                    <a:srgbClr val="FF0000"/>
                  </a:solidFill>
                </a:rPr>
                <a:t>~25 MeV</a:t>
              </a:r>
              <a:r>
                <a:rPr kumimoji="1" lang="en-US" altLang="zh-CN" sz="1600" b="1" dirty="0" smtClean="0">
                  <a:solidFill>
                    <a:prstClr val="black"/>
                  </a:solidFill>
                </a:rPr>
                <a:t>, Sept. 2016 – 2017</a:t>
              </a:r>
            </a:p>
            <a:p>
              <a:pPr marL="285750" indent="-285750">
                <a:buFont typeface="Wingdings" pitchFamily="2" charset="2"/>
                <a:buChar char="l"/>
              </a:pPr>
              <a:r>
                <a:rPr kumimoji="1" lang="en-US" altLang="zh-CN" sz="1600" b="1" dirty="0" smtClean="0">
                  <a:solidFill>
                    <a:prstClr val="black"/>
                  </a:solidFill>
                </a:rPr>
                <a:t>Cooperate with IHEP</a:t>
              </a:r>
              <a:endParaRPr kumimoji="1" lang="en-US" altLang="zh-CN" sz="1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 bwMode="auto">
          <a:xfrm>
            <a:off x="179512" y="1313394"/>
            <a:ext cx="3250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1</a:t>
            </a:r>
            <a:endParaRPr lang="zh-CN" altLang="en-US" sz="2400" b="1" dirty="0">
              <a:solidFill>
                <a:prstClr val="black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186494" y="2693968"/>
            <a:ext cx="3250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2</a:t>
            </a:r>
            <a:endParaRPr lang="zh-CN" altLang="en-US" sz="2400" b="1" dirty="0">
              <a:solidFill>
                <a:prstClr val="black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186494" y="4291157"/>
            <a:ext cx="3250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3</a:t>
            </a:r>
            <a:endParaRPr lang="zh-CN" altLang="en-US" sz="2400" b="1" dirty="0">
              <a:solidFill>
                <a:prstClr val="black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45" name="TextBox 17"/>
          <p:cNvSpPr txBox="1"/>
          <p:nvPr/>
        </p:nvSpPr>
        <p:spPr bwMode="auto">
          <a:xfrm>
            <a:off x="184155" y="5855975"/>
            <a:ext cx="3257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4</a:t>
            </a:r>
            <a:endParaRPr lang="zh-CN" altLang="en-US" sz="2400" b="1" dirty="0">
              <a:solidFill>
                <a:prstClr val="black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2800" dirty="0" smtClean="0"/>
              <a:t>Demo of SRF LINAC for CIADS in 2011-2016</a:t>
            </a:r>
            <a:endParaRPr kumimoji="1" lang="zh-CN" altLang="en-US" sz="2800" dirty="0"/>
          </a:p>
        </p:txBody>
      </p:sp>
      <p:grpSp>
        <p:nvGrpSpPr>
          <p:cNvPr id="21" name="组 20"/>
          <p:cNvGrpSpPr/>
          <p:nvPr/>
        </p:nvGrpSpPr>
        <p:grpSpPr>
          <a:xfrm>
            <a:off x="441759" y="908720"/>
            <a:ext cx="8658649" cy="1274869"/>
            <a:chOff x="441759" y="908720"/>
            <a:chExt cx="8658649" cy="1274869"/>
          </a:xfrm>
        </p:grpSpPr>
        <p:sp>
          <p:nvSpPr>
            <p:cNvPr id="8" name="矩形 7"/>
            <p:cNvSpPr/>
            <p:nvPr/>
          </p:nvSpPr>
          <p:spPr>
            <a:xfrm>
              <a:off x="4067061" y="941819"/>
              <a:ext cx="503334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l"/>
              </a:pPr>
              <a:r>
                <a:rPr kumimoji="1" lang="en-US" altLang="zh-CN" sz="1600" b="1" dirty="0">
                  <a:solidFill>
                    <a:prstClr val="black"/>
                  </a:solidFill>
                </a:rPr>
                <a:t>ECRIS + LEBT + RFQ + MEBT + </a:t>
              </a:r>
              <a:r>
                <a:rPr kumimoji="1" lang="en-US" altLang="zh-CN" sz="1600" b="1" dirty="0" smtClean="0">
                  <a:solidFill>
                    <a:prstClr val="black"/>
                  </a:solidFill>
                </a:rPr>
                <a:t>TCM1, </a:t>
              </a:r>
              <a:r>
                <a:rPr kumimoji="1" lang="en-US" altLang="zh-CN" sz="1600" b="1" dirty="0" smtClean="0">
                  <a:solidFill>
                    <a:srgbClr val="FF0000"/>
                  </a:solidFill>
                </a:rPr>
                <a:t>2.5 MeV </a:t>
              </a:r>
              <a:endParaRPr kumimoji="1" lang="en-US" altLang="zh-CN" sz="1600" b="1" dirty="0">
                <a:solidFill>
                  <a:srgbClr val="FF0000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kumimoji="1" lang="en-US" altLang="zh-CN" sz="1600" b="1" dirty="0" smtClean="0">
                  <a:solidFill>
                    <a:prstClr val="black"/>
                  </a:solidFill>
                </a:rPr>
                <a:t>RFQ commissioning, validate CM design. </a:t>
              </a:r>
              <a:endParaRPr kumimoji="1" lang="en-US" altLang="zh-CN" sz="1600" b="1" dirty="0">
                <a:solidFill>
                  <a:prstClr val="black"/>
                </a:solidFill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kumimoji="1" lang="en-US" altLang="zh-CN" sz="1600" b="1" dirty="0" smtClean="0">
                  <a:solidFill>
                    <a:prstClr val="black"/>
                  </a:solidFill>
                </a:rPr>
                <a:t>Ongoing</a:t>
              </a:r>
              <a:r>
                <a:rPr kumimoji="1" lang="en-US" altLang="zh-CN" sz="1600" b="1" dirty="0">
                  <a:solidFill>
                    <a:prstClr val="black"/>
                  </a:solidFill>
                </a:rPr>
                <a:t> </a:t>
              </a:r>
              <a:r>
                <a:rPr kumimoji="1" lang="en-US" altLang="zh-CN" sz="1600" b="1" dirty="0" smtClean="0">
                  <a:solidFill>
                    <a:prstClr val="black"/>
                  </a:solidFill>
                </a:rPr>
                <a:t>to CW at 10 mA</a:t>
              </a:r>
              <a:endParaRPr kumimoji="1" lang="en-US" altLang="zh-CN" sz="1600" b="1" dirty="0">
                <a:solidFill>
                  <a:prstClr val="black"/>
                </a:solidFill>
              </a:endParaRPr>
            </a:p>
          </p:txBody>
        </p:sp>
        <p:grpSp>
          <p:nvGrpSpPr>
            <p:cNvPr id="12" name="组 11"/>
            <p:cNvGrpSpPr/>
            <p:nvPr/>
          </p:nvGrpSpPr>
          <p:grpSpPr>
            <a:xfrm>
              <a:off x="441759" y="908720"/>
              <a:ext cx="3625302" cy="1274869"/>
              <a:chOff x="441759" y="908720"/>
              <a:chExt cx="3625302" cy="1274869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1759" y="908720"/>
                <a:ext cx="3625302" cy="1274869"/>
              </a:xfrm>
              <a:prstGeom prst="rect">
                <a:avLst/>
              </a:prstGeom>
            </p:spPr>
          </p:pic>
          <p:sp>
            <p:nvSpPr>
              <p:cNvPr id="3" name="文本框 2"/>
              <p:cNvSpPr txBox="1"/>
              <p:nvPr/>
            </p:nvSpPr>
            <p:spPr bwMode="auto">
              <a:xfrm>
                <a:off x="1971616" y="1795066"/>
                <a:ext cx="201399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  <a:scene3d>
                  <a:camera prst="orthographicFront">
                    <a:rot lat="0" lon="0" rev="660000"/>
                  </a:camera>
                  <a:lightRig rig="threePt" dir="t"/>
                </a:scene3d>
              </a:bodyPr>
              <a:lstStyle/>
              <a:p>
                <a:r>
                  <a:rPr lang="en-US" altLang="zh-CN" sz="1600" dirty="0" smtClean="0">
                    <a:ea typeface="楷体_GB2312" pitchFamily="49" charset="-122"/>
                    <a:cs typeface="Times New Roman" pitchFamily="18" charset="0"/>
                  </a:rPr>
                  <a:t>162.5 MHz HWR010</a:t>
                </a:r>
                <a:endParaRPr lang="zh-CN" altLang="en-US" sz="1600" dirty="0" smtClean="0">
                  <a:ea typeface="楷体_GB2312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22" name="组 21"/>
          <p:cNvGrpSpPr/>
          <p:nvPr/>
        </p:nvGrpSpPr>
        <p:grpSpPr>
          <a:xfrm>
            <a:off x="437677" y="2080864"/>
            <a:ext cx="8125167" cy="1424343"/>
            <a:chOff x="437677" y="2080864"/>
            <a:chExt cx="8125167" cy="1424343"/>
          </a:xfrm>
        </p:grpSpPr>
        <p:sp>
          <p:nvSpPr>
            <p:cNvPr id="10" name="矩形 9"/>
            <p:cNvSpPr/>
            <p:nvPr/>
          </p:nvSpPr>
          <p:spPr>
            <a:xfrm>
              <a:off x="4797527" y="2080864"/>
              <a:ext cx="3765317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l"/>
              </a:pPr>
              <a:r>
                <a:rPr kumimoji="1" lang="en-US" altLang="zh-CN" sz="1600" b="1" dirty="0" smtClean="0">
                  <a:solidFill>
                    <a:prstClr val="black"/>
                  </a:solidFill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ECRIS+LEBT+RFQ+MEBT+CM6, </a:t>
              </a:r>
              <a:r>
                <a:rPr kumimoji="1" lang="en-US" altLang="zh-CN" sz="1600" b="1" dirty="0" smtClean="0">
                  <a:solidFill>
                    <a:srgbClr val="FF0000"/>
                  </a:solidFill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5 MeV</a:t>
              </a:r>
              <a:endParaRPr kumimoji="1" lang="en-US" altLang="zh-CN" sz="1600" b="1" dirty="0">
                <a:solidFill>
                  <a:srgbClr val="FF0000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endParaRPr>
            </a:p>
            <a:p>
              <a:pPr marL="285750" indent="-285750">
                <a:buFont typeface="Wingdings" pitchFamily="2" charset="2"/>
                <a:buChar char="l"/>
              </a:pPr>
              <a:r>
                <a:rPr kumimoji="1" lang="en-US" altLang="zh-CN" sz="1600" b="1" dirty="0" smtClean="0">
                  <a:solidFill>
                    <a:prstClr val="black"/>
                  </a:solidFill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Beam commissioning in March 2015</a:t>
              </a:r>
              <a:endParaRPr lang="zh-CN" altLang="en-US" sz="1600" b="1" dirty="0">
                <a:solidFill>
                  <a:prstClr val="black"/>
                </a:solidFill>
              </a:endParaRPr>
            </a:p>
          </p:txBody>
        </p:sp>
        <p:grpSp>
          <p:nvGrpSpPr>
            <p:cNvPr id="13" name="组 12"/>
            <p:cNvGrpSpPr/>
            <p:nvPr/>
          </p:nvGrpSpPr>
          <p:grpSpPr>
            <a:xfrm>
              <a:off x="437677" y="2245608"/>
              <a:ext cx="4341747" cy="1259599"/>
              <a:chOff x="437677" y="2245608"/>
              <a:chExt cx="4341747" cy="1259599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1420000">
                <a:off x="437677" y="2245608"/>
                <a:ext cx="4341747" cy="1259599"/>
              </a:xfrm>
              <a:prstGeom prst="rect">
                <a:avLst/>
              </a:prstGeom>
            </p:spPr>
          </p:pic>
          <p:sp>
            <p:nvSpPr>
              <p:cNvPr id="20" name="文本框 19"/>
              <p:cNvSpPr txBox="1"/>
              <p:nvPr/>
            </p:nvSpPr>
            <p:spPr bwMode="auto">
              <a:xfrm>
                <a:off x="2540467" y="3054013"/>
                <a:ext cx="201399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  <a:scene3d>
                  <a:camera prst="orthographicFront">
                    <a:rot lat="0" lon="0" rev="660000"/>
                  </a:camera>
                  <a:lightRig rig="threePt" dir="t"/>
                </a:scene3d>
              </a:bodyPr>
              <a:lstStyle/>
              <a:p>
                <a:r>
                  <a:rPr lang="en-US" altLang="zh-CN" sz="1600" dirty="0" smtClean="0">
                    <a:ea typeface="楷体_GB2312" pitchFamily="49" charset="-122"/>
                    <a:cs typeface="Times New Roman" pitchFamily="18" charset="0"/>
                  </a:rPr>
                  <a:t>162.5 MHz HWR010</a:t>
                </a:r>
                <a:endParaRPr lang="zh-CN" altLang="en-US" sz="1600" dirty="0" smtClean="0">
                  <a:ea typeface="楷体_GB2312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23" name="组 22"/>
          <p:cNvGrpSpPr/>
          <p:nvPr/>
        </p:nvGrpSpPr>
        <p:grpSpPr>
          <a:xfrm>
            <a:off x="513765" y="3146440"/>
            <a:ext cx="8630235" cy="2151339"/>
            <a:chOff x="513765" y="3146440"/>
            <a:chExt cx="8630235" cy="2151339"/>
          </a:xfrm>
        </p:grpSpPr>
        <p:sp>
          <p:nvSpPr>
            <p:cNvPr id="11" name="矩形 10"/>
            <p:cNvSpPr/>
            <p:nvPr/>
          </p:nvSpPr>
          <p:spPr>
            <a:xfrm>
              <a:off x="5621914" y="3146440"/>
              <a:ext cx="352208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l"/>
              </a:pPr>
              <a:r>
                <a:rPr kumimoji="1" lang="en-US" altLang="zh-CN" sz="1600" b="1" dirty="0" smtClean="0">
                  <a:solidFill>
                    <a:prstClr val="black"/>
                  </a:solidFill>
                </a:rPr>
                <a:t>ECRIS + LEBT + RFQ + </a:t>
              </a:r>
              <a:br>
                <a:rPr kumimoji="1" lang="en-US" altLang="zh-CN" sz="1600" b="1" dirty="0" smtClean="0">
                  <a:solidFill>
                    <a:prstClr val="black"/>
                  </a:solidFill>
                </a:rPr>
              </a:br>
              <a:r>
                <a:rPr kumimoji="1" lang="en-US" altLang="zh-CN" sz="1600" b="1" dirty="0" smtClean="0">
                  <a:solidFill>
                    <a:prstClr val="black"/>
                  </a:solidFill>
                </a:rPr>
                <a:t>MEBT + 2xCM6 +HEBT, </a:t>
              </a:r>
              <a:r>
                <a:rPr kumimoji="1" lang="en-US" altLang="zh-CN" sz="1600" b="1" dirty="0" smtClean="0">
                  <a:solidFill>
                    <a:srgbClr val="FF0000"/>
                  </a:solidFill>
                </a:rPr>
                <a:t>10 MeV</a:t>
              </a:r>
            </a:p>
            <a:p>
              <a:pPr marL="285750" indent="-285750">
                <a:buFont typeface="Wingdings" pitchFamily="2" charset="2"/>
                <a:buChar char="l"/>
              </a:pPr>
              <a:r>
                <a:rPr kumimoji="1" lang="en-US" altLang="zh-CN" sz="1600" b="1" dirty="0" smtClean="0">
                  <a:solidFill>
                    <a:prstClr val="black"/>
                  </a:solidFill>
                </a:rPr>
                <a:t>Dec. 2015—Feb. 2016</a:t>
              </a:r>
              <a:endParaRPr kumimoji="1" lang="en-US" altLang="zh-CN" sz="1600" b="1" dirty="0">
                <a:solidFill>
                  <a:prstClr val="black"/>
                </a:solidFill>
              </a:endParaRPr>
            </a:p>
          </p:txBody>
        </p:sp>
        <p:grpSp>
          <p:nvGrpSpPr>
            <p:cNvPr id="14" name="组 13"/>
            <p:cNvGrpSpPr/>
            <p:nvPr/>
          </p:nvGrpSpPr>
          <p:grpSpPr>
            <a:xfrm>
              <a:off x="513765" y="3280082"/>
              <a:ext cx="5123969" cy="2017697"/>
              <a:chOff x="513765" y="3280082"/>
              <a:chExt cx="5123969" cy="201769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00000">
                <a:off x="513765" y="3280082"/>
                <a:ext cx="5123969" cy="2017697"/>
              </a:xfrm>
              <a:prstGeom prst="rect">
                <a:avLst/>
              </a:prstGeom>
            </p:spPr>
          </p:pic>
          <p:sp>
            <p:nvSpPr>
              <p:cNvPr id="19" name="文本框 18"/>
              <p:cNvSpPr txBox="1"/>
              <p:nvPr/>
            </p:nvSpPr>
            <p:spPr bwMode="auto">
              <a:xfrm>
                <a:off x="2727222" y="4475823"/>
                <a:ext cx="201399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  <a:scene3d>
                  <a:camera prst="orthographicFront">
                    <a:rot lat="0" lon="0" rev="660000"/>
                  </a:camera>
                  <a:lightRig rig="threePt" dir="t"/>
                </a:scene3d>
              </a:bodyPr>
              <a:lstStyle/>
              <a:p>
                <a:r>
                  <a:rPr lang="en-US" altLang="zh-CN" sz="1600" dirty="0" smtClean="0">
                    <a:ea typeface="楷体_GB2312" pitchFamily="49" charset="-122"/>
                    <a:cs typeface="Times New Roman" pitchFamily="18" charset="0"/>
                  </a:rPr>
                  <a:t>162.5 MHz HWR010</a:t>
                </a:r>
                <a:endParaRPr lang="zh-CN" altLang="en-US" sz="1600" dirty="0" smtClean="0">
                  <a:ea typeface="楷体_GB2312" pitchFamily="49" charset="-122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31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103481"/>
            <a:ext cx="7859216" cy="683352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/>
              <a:t>Commissioning of 162.5-MHz CW RFQ</a:t>
            </a:r>
            <a:endParaRPr kumimoji="1" lang="zh-CN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4572000" y="4486288"/>
            <a:ext cx="4576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sz="2000" b="1" dirty="0" smtClean="0">
                <a:solidFill>
                  <a:srgbClr val="0000FF"/>
                </a:solidFill>
              </a:rPr>
              <a:t>June 30</a:t>
            </a:r>
            <a:r>
              <a:rPr kumimoji="1" lang="en-US" altLang="zh-CN" sz="2000" b="1" baseline="30000" dirty="0" smtClean="0">
                <a:solidFill>
                  <a:srgbClr val="0000FF"/>
                </a:solidFill>
              </a:rPr>
              <a:t>th</a:t>
            </a:r>
            <a:r>
              <a:rPr kumimoji="1" lang="en-US" altLang="zh-CN" sz="2000" b="1" dirty="0" smtClean="0">
                <a:solidFill>
                  <a:srgbClr val="0000FF"/>
                </a:solidFill>
              </a:rPr>
              <a:t>, 2.1 MeV/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10 mA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/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CW, 4.5 hours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, 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21.6 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kW, efficiency is 95%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sz="2000" b="1" dirty="0" smtClean="0">
                <a:solidFill>
                  <a:srgbClr val="0000FF"/>
                </a:solidFill>
              </a:rPr>
              <a:t>Total </a:t>
            </a:r>
            <a:r>
              <a:rPr kumimoji="1" lang="en-US" altLang="zh-CN" sz="2000" b="1" dirty="0">
                <a:solidFill>
                  <a:srgbClr val="0000FF"/>
                </a:solidFill>
              </a:rPr>
              <a:t>operation time is 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~900 hours, </a:t>
            </a:r>
            <a:r>
              <a:rPr kumimoji="1" lang="en-US" altLang="zh-CN" sz="2000" b="1" dirty="0">
                <a:solidFill>
                  <a:srgbClr val="0000FF"/>
                </a:solidFill>
              </a:rPr>
              <a:t>including 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CW@10mA around 10 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hours</a:t>
            </a:r>
            <a:r>
              <a:rPr kumimoji="1" lang="zh-CN" altLang="en-US" sz="2000" b="1" dirty="0" smtClean="0">
                <a:solidFill>
                  <a:srgbClr val="FF0000"/>
                </a:solidFill>
              </a:rPr>
              <a:t>；</a:t>
            </a:r>
            <a:r>
              <a:rPr kumimoji="1" lang="en-US" altLang="zh-CN" sz="2000" b="1" dirty="0" smtClean="0">
                <a:solidFill>
                  <a:srgbClr val="0000FF"/>
                </a:solidFill>
              </a:rPr>
              <a:t>Record of non-trip operation is 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~220 hours</a:t>
            </a:r>
            <a:endParaRPr kumimoji="1" lang="en-US" altLang="zh-CN" sz="2000" b="1" dirty="0">
              <a:solidFill>
                <a:srgbClr val="FF0000"/>
              </a:solidFill>
            </a:endParaRPr>
          </a:p>
        </p:txBody>
      </p:sp>
      <p:pic>
        <p:nvPicPr>
          <p:cNvPr id="6" name="图片 5" descr="PIC_20140511_102532_849.jpg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238" y="1124743"/>
            <a:ext cx="4441107" cy="2434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C:\Users\think\Desktop\RFQ beam commissioning\新闻2\Graph3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3988" y="1293792"/>
            <a:ext cx="4546600" cy="3176588"/>
          </a:xfrm>
          <a:prstGeom prst="rect">
            <a:avLst/>
          </a:prstGeom>
          <a:noFill/>
        </p:spPr>
      </p:pic>
      <p:pic>
        <p:nvPicPr>
          <p:cNvPr id="12" name="Picture 3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45024"/>
            <a:ext cx="4434428" cy="27447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/>
        </p:nvSpPr>
        <p:spPr bwMode="auto">
          <a:xfrm>
            <a:off x="4593495" y="909881"/>
            <a:ext cx="4394001" cy="430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Details will presented by Dr. </a:t>
            </a:r>
            <a:r>
              <a:rPr kumimoji="1" lang="en-US" altLang="zh-CN" sz="2200" dirty="0" err="1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Zhijun</a:t>
            </a:r>
            <a:r>
              <a:rPr kumimoji="1"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Wang</a:t>
            </a:r>
            <a:endParaRPr kumimoji="1" lang="zh-CN" altLang="en-US" sz="22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2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827144" cy="720000"/>
          </a:xfrm>
        </p:spPr>
        <p:txBody>
          <a:bodyPr>
            <a:noAutofit/>
          </a:bodyPr>
          <a:lstStyle/>
          <a:p>
            <a:r>
              <a:rPr lang="en-US" altLang="zh-CN" sz="3200" dirty="0" smtClean="0"/>
              <a:t>Commissioning of MEBT and TCM(HWR)</a:t>
            </a:r>
            <a:endParaRPr kumimoji="1" lang="zh-CN" altLang="en-US" sz="3200" dirty="0"/>
          </a:p>
        </p:txBody>
      </p:sp>
      <p:sp>
        <p:nvSpPr>
          <p:cNvPr id="3" name="矩形 2"/>
          <p:cNvSpPr/>
          <p:nvPr/>
        </p:nvSpPr>
        <p:spPr>
          <a:xfrm>
            <a:off x="9584" y="5842337"/>
            <a:ext cx="9143999" cy="1015663"/>
          </a:xfrm>
          <a:prstGeom prst="rect">
            <a:avLst/>
          </a:prstGeom>
          <a:solidFill>
            <a:srgbClr val="DCDFE3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sz="2000" b="1" dirty="0" smtClean="0">
                <a:solidFill>
                  <a:srgbClr val="FF0000"/>
                </a:solidFill>
              </a:rPr>
              <a:t>Sept. 29</a:t>
            </a:r>
            <a:r>
              <a:rPr kumimoji="1" lang="en-US" altLang="zh-CN" sz="2000" b="1" baseline="30000" dirty="0" smtClean="0">
                <a:solidFill>
                  <a:srgbClr val="FF0000"/>
                </a:solidFill>
              </a:rPr>
              <a:t>th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, 2014, first beam </a:t>
            </a:r>
            <a:r>
              <a:rPr kumimoji="1" lang="en-US" altLang="zh-CN" sz="2000" b="1" dirty="0" smtClean="0">
                <a:solidFill>
                  <a:srgbClr val="0000FF"/>
                </a:solidFill>
              </a:rPr>
              <a:t>from TCM1, 2.6 MeV, 2.3 mA, Transmission ~100%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sz="2000" b="1" dirty="0" smtClean="0">
                <a:solidFill>
                  <a:srgbClr val="FF0000"/>
                </a:solidFill>
              </a:rPr>
              <a:t>Feb. 13</a:t>
            </a:r>
            <a:r>
              <a:rPr kumimoji="1" lang="en-US" altLang="zh-CN" sz="2000" b="1" baseline="30000" dirty="0" smtClean="0">
                <a:solidFill>
                  <a:srgbClr val="FF0000"/>
                </a:solidFill>
              </a:rPr>
              <a:t>th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, 2015, 2.55MeV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/~11mA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/CW, 28kW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. </a:t>
            </a:r>
            <a:endParaRPr kumimoji="1" lang="en-US" altLang="zh-CN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sz="2000" b="1" dirty="0" smtClean="0">
                <a:solidFill>
                  <a:srgbClr val="0000FF"/>
                </a:solidFill>
              </a:rPr>
              <a:t>Total </a:t>
            </a:r>
            <a:r>
              <a:rPr kumimoji="1" lang="en-US" altLang="zh-CN" sz="2000" b="1" dirty="0">
                <a:solidFill>
                  <a:srgbClr val="0000FF"/>
                </a:solidFill>
              </a:rPr>
              <a:t>operation time </a:t>
            </a:r>
            <a:r>
              <a:rPr kumimoji="1" lang="en-US" altLang="zh-CN" sz="2000" b="1" dirty="0" smtClean="0">
                <a:solidFill>
                  <a:srgbClr val="0000FF"/>
                </a:solidFill>
              </a:rPr>
              <a:t>was 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~ 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200 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hours</a:t>
            </a:r>
            <a:r>
              <a:rPr kumimoji="1" lang="en-US" altLang="zh-CN" sz="2000" b="1" dirty="0">
                <a:solidFill>
                  <a:srgbClr val="0000FF"/>
                </a:solidFill>
              </a:rPr>
              <a:t>. </a:t>
            </a:r>
            <a:r>
              <a:rPr kumimoji="1" lang="en-US" altLang="zh-CN" sz="2000" b="1" dirty="0" smtClean="0">
                <a:solidFill>
                  <a:srgbClr val="0000FF"/>
                </a:solidFill>
              </a:rPr>
              <a:t>The non-stop operation is ~46 hours.</a:t>
            </a:r>
            <a:endParaRPr kumimoji="1" lang="en-US" altLang="zh-CN" sz="2000" b="1" dirty="0">
              <a:solidFill>
                <a:srgbClr val="0000FF"/>
              </a:solidFill>
            </a:endParaRPr>
          </a:p>
        </p:txBody>
      </p:sp>
      <p:pic>
        <p:nvPicPr>
          <p:cNvPr id="8" name="图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10" y="3126125"/>
            <a:ext cx="4643999" cy="271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220872"/>
            <a:ext cx="8331200" cy="1892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 bwMode="auto">
          <a:xfrm>
            <a:off x="4608747" y="909881"/>
            <a:ext cx="4394001" cy="430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Details will presented by Dr. </a:t>
            </a:r>
            <a:r>
              <a:rPr kumimoji="1" lang="en-US" altLang="zh-CN" sz="2200" dirty="0" err="1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Zhijun</a:t>
            </a:r>
            <a:r>
              <a:rPr kumimoji="1"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Wang</a:t>
            </a:r>
            <a:endParaRPr kumimoji="1" lang="zh-CN" altLang="en-US" sz="22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381" y="3113172"/>
            <a:ext cx="4254011" cy="272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 bwMode="auto">
          <a:xfrm>
            <a:off x="62384" y="836712"/>
            <a:ext cx="453201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b="1" dirty="0">
                <a:solidFill>
                  <a:srgbClr val="FF0000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4</a:t>
            </a:r>
            <a:r>
              <a:rPr kumimoji="1" lang="en-US" altLang="zh-CN" sz="2200" b="1" dirty="0" smtClean="0">
                <a:solidFill>
                  <a:srgbClr val="FF0000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K and HWR technique proven, injector</a:t>
            </a:r>
            <a:endParaRPr kumimoji="1" lang="zh-CN" altLang="en-US" sz="2200" b="1" dirty="0" smtClean="0">
              <a:solidFill>
                <a:srgbClr val="FF0000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4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652"/>
    </mc:Choice>
    <mc:Fallback xmlns="">
      <p:transition xmlns:p14="http://schemas.microsoft.com/office/powerpoint/2010/main" advTm="45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Box 13"/>
          <p:cNvSpPr txBox="1">
            <a:spLocks noChangeArrowheads="1"/>
          </p:cNvSpPr>
          <p:nvPr/>
        </p:nvSpPr>
        <p:spPr bwMode="auto">
          <a:xfrm>
            <a:off x="287338" y="692150"/>
            <a:ext cx="8748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charset="0"/>
                <a:ea typeface="宋体" charset="0"/>
              </a:defRPr>
            </a:lvl9pPr>
          </a:lstStyle>
          <a:p>
            <a:endParaRPr kumimoji="0" lang="zh-CN" altLang="en-US" sz="1800">
              <a:latin typeface="Times New Roman" charset="0"/>
              <a:cs typeface="Times New Roman" charset="0"/>
            </a:endParaRPr>
          </a:p>
        </p:txBody>
      </p:sp>
      <p:pic>
        <p:nvPicPr>
          <p:cNvPr id="27658" name="Picture 4" descr="D:\ADS总体\IMG_20150113_1450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4633" y="3717032"/>
            <a:ext cx="34194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08887" y="116632"/>
            <a:ext cx="7525084" cy="720000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Commissioning of 325-MHz </a:t>
            </a:r>
            <a:r>
              <a:rPr kumimoji="1" lang="en-US" altLang="zh-CN" dirty="0" err="1" smtClean="0"/>
              <a:t>Linac</a:t>
            </a:r>
            <a:endParaRPr kumimoji="1" lang="zh-CN" altLang="en-US" dirty="0"/>
          </a:p>
        </p:txBody>
      </p:sp>
      <p:pic>
        <p:nvPicPr>
          <p:cNvPr id="14" name="图片 7" descr="D:\ADS总体\DSC_8767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96" y="1051266"/>
            <a:ext cx="435292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8"/>
          <p:cNvSpPr>
            <a:spLocks noChangeArrowheads="1"/>
          </p:cNvSpPr>
          <p:nvPr/>
        </p:nvSpPr>
        <p:spPr bwMode="auto">
          <a:xfrm>
            <a:off x="4488395" y="2433662"/>
            <a:ext cx="4547656" cy="92333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charset="0"/>
              <a:buChar char="l"/>
            </a:pP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Pules: 11 mA, 50 Hz, duty factor&gt;</a:t>
            </a:r>
            <a:r>
              <a:rPr lang="en-US" altLang="zh-CN" b="1" dirty="0">
                <a:solidFill>
                  <a:srgbClr val="0000FF"/>
                </a:solidFill>
                <a:ea typeface="微软雅黑" charset="0"/>
                <a:cs typeface="微软雅黑" charset="0"/>
              </a:rPr>
              <a:t>90%</a:t>
            </a:r>
          </a:p>
          <a:p>
            <a:pPr marL="342900" indent="-342900">
              <a:buFont typeface="Wingdings" charset="0"/>
              <a:buChar char="l"/>
            </a:pP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Efficiency</a:t>
            </a:r>
            <a:r>
              <a:rPr lang="zh-CN" altLang="en-US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&gt;</a:t>
            </a:r>
            <a:r>
              <a:rPr lang="en-US" altLang="zh-CN" b="1" dirty="0" smtClean="0">
                <a:solidFill>
                  <a:srgbClr val="0000FF"/>
                </a:solidFill>
              </a:rPr>
              <a:t> </a:t>
            </a:r>
            <a:r>
              <a:rPr lang="en-US" altLang="zh-CN" b="1" dirty="0">
                <a:solidFill>
                  <a:srgbClr val="0000FF"/>
                </a:solidFill>
              </a:rPr>
              <a:t>97%</a:t>
            </a:r>
            <a:r>
              <a:rPr lang="zh-CN" altLang="en-US" b="1" dirty="0" smtClean="0">
                <a:solidFill>
                  <a:srgbClr val="0000FF"/>
                </a:solidFill>
              </a:rPr>
              <a:t>（</a:t>
            </a:r>
            <a:r>
              <a:rPr lang="en-US" altLang="zh-CN" b="1" dirty="0" smtClean="0">
                <a:solidFill>
                  <a:srgbClr val="0000FF"/>
                </a:solidFill>
              </a:rPr>
              <a:t>duty factor 70</a:t>
            </a:r>
            <a:r>
              <a:rPr lang="en-US" altLang="zh-CN" b="1" dirty="0">
                <a:solidFill>
                  <a:srgbClr val="0000FF"/>
                </a:solidFill>
              </a:rPr>
              <a:t>%</a:t>
            </a:r>
            <a:r>
              <a:rPr lang="zh-CN" altLang="en-US" b="1" dirty="0">
                <a:solidFill>
                  <a:srgbClr val="0000FF"/>
                </a:solidFill>
              </a:rPr>
              <a:t>）</a:t>
            </a:r>
            <a:endParaRPr lang="en-US" altLang="zh-CN" b="1" dirty="0">
              <a:solidFill>
                <a:srgbClr val="0000FF"/>
              </a:solidFill>
              <a:ea typeface="微软雅黑" charset="0"/>
              <a:cs typeface="微软雅黑" charset="0"/>
            </a:endParaRPr>
          </a:p>
          <a:p>
            <a:pPr marL="342900" indent="-342900">
              <a:buFont typeface="Wingdings" charset="0"/>
              <a:buChar char="l"/>
            </a:pP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Energy 3.2</a:t>
            </a:r>
            <a:r>
              <a:rPr lang="zh-CN" altLang="en-US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MeV, average power</a:t>
            </a:r>
            <a:r>
              <a:rPr lang="zh-CN" altLang="en-US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&gt;</a:t>
            </a:r>
            <a:r>
              <a:rPr lang="zh-CN" altLang="en-US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31</a:t>
            </a:r>
            <a:r>
              <a:rPr lang="zh-CN" altLang="en-US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kW</a:t>
            </a:r>
            <a:endParaRPr lang="en-US" altLang="zh-CN" b="1" dirty="0">
              <a:solidFill>
                <a:srgbClr val="0000FF"/>
              </a:solidFill>
              <a:ea typeface="微软雅黑" charset="0"/>
              <a:cs typeface="微软雅黑" charset="0"/>
            </a:endParaRPr>
          </a:p>
        </p:txBody>
      </p:sp>
      <p:pic>
        <p:nvPicPr>
          <p:cNvPr id="16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/>
          <a:stretch>
            <a:fillRect/>
          </a:stretch>
        </p:blipFill>
        <p:spPr bwMode="auto">
          <a:xfrm>
            <a:off x="77620" y="3425403"/>
            <a:ext cx="5498217" cy="158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94" y="988468"/>
            <a:ext cx="4563555" cy="137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8"/>
          <p:cNvSpPr>
            <a:spLocks noChangeArrowheads="1"/>
          </p:cNvSpPr>
          <p:nvPr/>
        </p:nvSpPr>
        <p:spPr bwMode="auto">
          <a:xfrm>
            <a:off x="467544" y="5178299"/>
            <a:ext cx="4816197" cy="120032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charset="0"/>
              <a:buChar char="l"/>
            </a:pP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Two spokes </a:t>
            </a:r>
          </a:p>
          <a:p>
            <a:pPr marL="342900" indent="-342900">
              <a:buFont typeface="Wingdings" charset="0"/>
              <a:buChar char="l"/>
            </a:pP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Pules: 10 mA, 30~130 us, 1 Hz</a:t>
            </a:r>
            <a:endParaRPr lang="en-US" altLang="zh-CN" b="1" dirty="0">
              <a:solidFill>
                <a:srgbClr val="0000FF"/>
              </a:solidFill>
              <a:ea typeface="微软雅黑" charset="0"/>
              <a:cs typeface="微软雅黑" charset="0"/>
            </a:endParaRPr>
          </a:p>
          <a:p>
            <a:pPr marL="342900" indent="-342900">
              <a:buFont typeface="Wingdings" charset="0"/>
              <a:buChar char="l"/>
            </a:pP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Efficiency</a:t>
            </a:r>
            <a:r>
              <a:rPr lang="zh-CN" altLang="en-US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&gt;</a:t>
            </a:r>
            <a:r>
              <a:rPr lang="en-US" altLang="zh-CN" b="1" dirty="0" smtClean="0">
                <a:solidFill>
                  <a:srgbClr val="0000FF"/>
                </a:solidFill>
              </a:rPr>
              <a:t> 99.7</a:t>
            </a:r>
            <a:r>
              <a:rPr lang="en-US" altLang="zh-CN" b="1" dirty="0">
                <a:solidFill>
                  <a:srgbClr val="0000FF"/>
                </a:solidFill>
              </a:rPr>
              <a:t>%</a:t>
            </a:r>
            <a:endParaRPr lang="en-US" altLang="zh-CN" b="1" dirty="0">
              <a:solidFill>
                <a:srgbClr val="0000FF"/>
              </a:solidFill>
              <a:ea typeface="微软雅黑" charset="0"/>
              <a:cs typeface="微软雅黑" charset="0"/>
            </a:endParaRPr>
          </a:p>
          <a:p>
            <a:pPr marL="342900" indent="-342900">
              <a:buFont typeface="Wingdings" charset="0"/>
              <a:buChar char="l"/>
            </a:pPr>
            <a:r>
              <a:rPr lang="en-US" altLang="zh-CN" b="1" dirty="0" smtClean="0">
                <a:solidFill>
                  <a:srgbClr val="0000FF"/>
                </a:solidFill>
                <a:ea typeface="微软雅黑" charset="0"/>
                <a:cs typeface="微软雅黑" charset="0"/>
              </a:rPr>
              <a:t>Energy 3.61MeV</a:t>
            </a:r>
            <a:endParaRPr lang="en-US" altLang="zh-CN" b="1" dirty="0">
              <a:solidFill>
                <a:srgbClr val="0000FF"/>
              </a:solidFill>
              <a:ea typeface="微软雅黑" charset="0"/>
              <a:cs typeface="微软雅黑" charset="0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75896" y="4726304"/>
            <a:ext cx="494200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b="1" dirty="0" smtClean="0">
                <a:solidFill>
                  <a:srgbClr val="FF0000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2K and spoke technique proven, main </a:t>
            </a:r>
            <a:r>
              <a:rPr kumimoji="1" lang="en-US" altLang="zh-CN" sz="2200" b="1" dirty="0" err="1" smtClean="0">
                <a:solidFill>
                  <a:srgbClr val="FF0000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linac</a:t>
            </a:r>
            <a:endParaRPr kumimoji="1" lang="zh-CN" altLang="en-US" sz="2200" b="1" dirty="0" smtClean="0">
              <a:solidFill>
                <a:srgbClr val="FF0000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826814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4" y="992534"/>
            <a:ext cx="3952894" cy="250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062" y="3789041"/>
            <a:ext cx="3816884" cy="266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Status of SRF Resonators</a:t>
            </a:r>
            <a:endParaRPr kumimoji="1"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D76C40-5224-4F93-AADC-4FD6B0457A60}" type="slidenum">
              <a:rPr lang="zh-CN" altLang="en-GB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GB" altLang="zh-CN">
              <a:solidFill>
                <a:srgbClr val="FFFFFF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51062" y="1068669"/>
            <a:ext cx="4099448" cy="2720372"/>
            <a:chOff x="611561" y="1484784"/>
            <a:chExt cx="3600400" cy="208676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561" y="1484784"/>
              <a:ext cx="3600400" cy="208676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35" t="59353" b="26241"/>
            <a:stretch>
              <a:fillRect/>
            </a:stretch>
          </p:blipFill>
          <p:spPr bwMode="auto">
            <a:xfrm>
              <a:off x="639117" y="2411581"/>
              <a:ext cx="1728192" cy="551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9" name="图表 8"/>
          <p:cNvGraphicFramePr/>
          <p:nvPr>
            <p:extLst>
              <p:ext uri="{D42A27DB-BD31-4B8C-83A1-F6EECF244321}">
                <p14:modId xmlns:p14="http://schemas.microsoft.com/office/powerpoint/2010/main" val="2205486851"/>
              </p:ext>
            </p:extLst>
          </p:nvPr>
        </p:nvGraphicFramePr>
        <p:xfrm>
          <a:off x="4283968" y="3429004"/>
          <a:ext cx="4536504" cy="2952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 l="32214" t="7118" r="35226" b="38414"/>
          <a:stretch>
            <a:fillRect/>
          </a:stretch>
        </p:blipFill>
        <p:spPr bwMode="auto">
          <a:xfrm>
            <a:off x="7429974" y="4005064"/>
            <a:ext cx="74242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8" cstate="print"/>
          <a:srcRect l="8273" t="22302" r="51227" b="23931"/>
          <a:stretch>
            <a:fillRect/>
          </a:stretch>
        </p:blipFill>
        <p:spPr bwMode="auto">
          <a:xfrm>
            <a:off x="251062" y="5366062"/>
            <a:ext cx="1080578" cy="100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459373" y="935142"/>
            <a:ext cx="1790800" cy="369332"/>
          </a:xfrm>
          <a:prstGeom prst="rect">
            <a:avLst/>
          </a:prstGeom>
          <a:solidFill>
            <a:srgbClr val="2EB7FF"/>
          </a:solidFill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 smtClean="0"/>
              <a:t>HWR010@4.2K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117763" y="935142"/>
            <a:ext cx="1816723" cy="369332"/>
          </a:xfrm>
          <a:prstGeom prst="rect">
            <a:avLst/>
          </a:prstGeom>
          <a:solidFill>
            <a:srgbClr val="2EB7FF"/>
          </a:solidFill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 smtClean="0"/>
              <a:t>Spoke012@4.2K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49494" y="3820398"/>
            <a:ext cx="1816723" cy="369332"/>
          </a:xfrm>
          <a:prstGeom prst="rect">
            <a:avLst/>
          </a:prstGeom>
          <a:solidFill>
            <a:srgbClr val="2EB7FF"/>
          </a:solidFill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 smtClean="0"/>
              <a:t>Spoke021@4.2K</a:t>
            </a:r>
            <a:endParaRPr lang="zh-CN" alt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r="13628" b="2869"/>
          <a:stretch/>
        </p:blipFill>
        <p:spPr bwMode="auto">
          <a:xfrm>
            <a:off x="4880792" y="2474257"/>
            <a:ext cx="1081122" cy="9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33"/>
          <a:stretch/>
        </p:blipFill>
        <p:spPr bwMode="auto">
          <a:xfrm>
            <a:off x="1835696" y="2057958"/>
            <a:ext cx="5256584" cy="288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432529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99592" y="116632"/>
            <a:ext cx="7848872" cy="720000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Reactor and target coupling of CIADS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" y="1129922"/>
            <a:ext cx="4271010" cy="5107390"/>
          </a:xfrm>
          <a:prstGeom prst="rect">
            <a:avLst/>
          </a:prstGeom>
        </p:spPr>
      </p:pic>
      <p:pic>
        <p:nvPicPr>
          <p:cNvPr id="9" name="图片 8" descr="说明: 说明: C:\Users\Administrator\Desktop\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0" t="9286" r="30379"/>
          <a:stretch>
            <a:fillRect/>
          </a:stretch>
        </p:blipFill>
        <p:spPr bwMode="auto">
          <a:xfrm>
            <a:off x="5236689" y="908720"/>
            <a:ext cx="3057570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副标题 7"/>
          <p:cNvSpPr txBox="1">
            <a:spLocks/>
          </p:cNvSpPr>
          <p:nvPr/>
        </p:nvSpPr>
        <p:spPr>
          <a:xfrm>
            <a:off x="4106718" y="4365104"/>
            <a:ext cx="4918700" cy="15841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Arial" charset="0"/>
              <a:buChar char="–"/>
              <a:defRPr sz="2100">
                <a:solidFill>
                  <a:srgbClr val="00338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Wingdings" pitchFamily="2" charset="2"/>
              <a:buChar char="§"/>
              <a:defRPr sz="1900">
                <a:solidFill>
                  <a:srgbClr val="00338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2000" i="1">
                <a:solidFill>
                  <a:srgbClr val="00338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600">
                <a:solidFill>
                  <a:srgbClr val="00338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600">
                <a:solidFill>
                  <a:srgbClr val="00338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600">
                <a:solidFill>
                  <a:srgbClr val="00338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600">
                <a:solidFill>
                  <a:srgbClr val="00338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600">
                <a:solidFill>
                  <a:srgbClr val="00338F"/>
                </a:solidFill>
                <a:latin typeface="+mn-lt"/>
              </a:defRPr>
            </a:lvl9pPr>
          </a:lstStyle>
          <a:p>
            <a:pPr marL="0" indent="361950">
              <a:lnSpc>
                <a:spcPct val="140000"/>
              </a:lnSpc>
            </a:pPr>
            <a:r>
              <a:rPr lang="en-US" altLang="zh-CN" sz="2000" dirty="0" smtClean="0">
                <a:ea typeface="黑体" pitchFamily="49" charset="-122"/>
              </a:rPr>
              <a:t>LBE coolant sub-critical reactor</a:t>
            </a:r>
          </a:p>
          <a:p>
            <a:pPr marL="0" indent="361950">
              <a:lnSpc>
                <a:spcPct val="140000"/>
              </a:lnSpc>
            </a:pPr>
            <a:r>
              <a:rPr lang="en-US" altLang="zh-CN" sz="2000" dirty="0" smtClean="0">
                <a:ea typeface="黑体" pitchFamily="49" charset="-122"/>
              </a:rPr>
              <a:t>Pipe of target goes through and is insulated with reactor</a:t>
            </a:r>
          </a:p>
        </p:txBody>
      </p:sp>
    </p:spTree>
    <p:extLst>
      <p:ext uri="{BB962C8B-B14F-4D97-AF65-F5344CB8AC3E}">
        <p14:creationId xmlns:p14="http://schemas.microsoft.com/office/powerpoint/2010/main" val="626746549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YangLei\Pictures\图片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"/>
          <a:stretch/>
        </p:blipFill>
        <p:spPr bwMode="auto">
          <a:xfrm>
            <a:off x="611560" y="908720"/>
            <a:ext cx="768833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1079612" y="1234116"/>
            <a:ext cx="7236804" cy="4110649"/>
            <a:chOff x="279421" y="1196752"/>
            <a:chExt cx="7916668" cy="4373674"/>
          </a:xfrm>
        </p:grpSpPr>
        <p:grpSp>
          <p:nvGrpSpPr>
            <p:cNvPr id="14" name="组合 13"/>
            <p:cNvGrpSpPr/>
            <p:nvPr/>
          </p:nvGrpSpPr>
          <p:grpSpPr>
            <a:xfrm>
              <a:off x="749670" y="1196752"/>
              <a:ext cx="7446419" cy="4373674"/>
              <a:chOff x="884431" y="987777"/>
              <a:chExt cx="7446419" cy="4373674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884431" y="987777"/>
                <a:ext cx="7446419" cy="3641922"/>
                <a:chOff x="990845" y="960004"/>
                <a:chExt cx="7446419" cy="3641922"/>
              </a:xfrm>
            </p:grpSpPr>
            <p:sp>
              <p:nvSpPr>
                <p:cNvPr id="24" name="下箭头 23"/>
                <p:cNvSpPr/>
                <p:nvPr/>
              </p:nvSpPr>
              <p:spPr>
                <a:xfrm rot="14182607">
                  <a:off x="3405091" y="837315"/>
                  <a:ext cx="1350365" cy="6178858"/>
                </a:xfrm>
                <a:prstGeom prst="downArrow">
                  <a:avLst>
                    <a:gd name="adj1" fmla="val 65722"/>
                    <a:gd name="adj2" fmla="val 63535"/>
                  </a:avLst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6446747" y="960004"/>
                  <a:ext cx="1714800" cy="1404156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170396" y="1456558"/>
                  <a:ext cx="2266868" cy="3929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? : tens of </a:t>
                  </a:r>
                  <a:r>
                    <a:rPr lang="en-US" altLang="zh-CN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MW</a:t>
                  </a:r>
                  <a:endParaRPr lang="zh-CN" alt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4789622" y="2736693"/>
                <a:ext cx="1414362" cy="687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Liquid target</a:t>
                </a:r>
                <a:endParaRPr lang="zh-CN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267469" y="4280799"/>
                <a:ext cx="1258239" cy="1080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Solid target:</a:t>
                </a:r>
              </a:p>
              <a:p>
                <a:r>
                  <a:rPr lang="en-US" altLang="zh-CN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rotating target can </a:t>
                </a:r>
                <a:r>
                  <a:rPr lang="en-US" altLang="zh-CN" sz="1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enlarge relatively the </a:t>
                </a:r>
                <a:r>
                  <a:rPr lang="en-US" altLang="zh-CN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beam spot 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565663" y="3391686"/>
                <a:ext cx="1811207" cy="884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Porosint</a:t>
                </a:r>
                <a:r>
                  <a:rPr lang="en-US" altLang="zh-CN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target: </a:t>
                </a:r>
              </a:p>
              <a:p>
                <a:r>
                  <a:rPr lang="en-US" altLang="zh-CN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Packed beds (rod, ball, </a:t>
                </a:r>
                <a:r>
                  <a:rPr lang="en-US" altLang="zh-CN" sz="12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etc</a:t>
                </a:r>
                <a:r>
                  <a:rPr lang="en-US" altLang="zh-CN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),  increasing coolant contact surface.</a:t>
                </a:r>
              </a:p>
            </p:txBody>
          </p:sp>
        </p:grpSp>
        <p:sp>
          <p:nvSpPr>
            <p:cNvPr id="15" name="矩形标注 14"/>
            <p:cNvSpPr/>
            <p:nvPr/>
          </p:nvSpPr>
          <p:spPr>
            <a:xfrm>
              <a:off x="279421" y="3415572"/>
              <a:ext cx="2166252" cy="847354"/>
            </a:xfrm>
            <a:prstGeom prst="wedgeRectCallout">
              <a:avLst>
                <a:gd name="adj1" fmla="val 44815"/>
                <a:gd name="adj2" fmla="val 9010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Beam intensity</a:t>
              </a:r>
              <a:r>
                <a:rPr lang="zh-CN" altLang="en-US" dirty="0" smtClean="0"/>
                <a:t>：</a:t>
              </a:r>
              <a:endParaRPr lang="en-US" altLang="zh-CN" dirty="0"/>
            </a:p>
            <a:p>
              <a:pPr algn="ctr"/>
              <a:r>
                <a:rPr lang="en-US" altLang="zh-CN" dirty="0" smtClean="0"/>
                <a:t>&lt;10 </a:t>
              </a:r>
              <a:r>
                <a:rPr lang="en-US" altLang="zh-CN" dirty="0" err="1" smtClean="0">
                  <a:latin typeface="宋体"/>
                </a:rPr>
                <a:t>μ</a:t>
              </a:r>
              <a:r>
                <a:rPr lang="en-US" altLang="zh-CN" dirty="0" err="1" smtClean="0"/>
                <a:t>A</a:t>
              </a:r>
              <a:r>
                <a:rPr lang="en-US" altLang="zh-CN" dirty="0" smtClean="0"/>
                <a:t>/cm^2</a:t>
              </a:r>
              <a:endParaRPr lang="zh-CN" altLang="en-US" dirty="0"/>
            </a:p>
          </p:txBody>
        </p:sp>
        <p:sp>
          <p:nvSpPr>
            <p:cNvPr id="16" name="矩形标注 15"/>
            <p:cNvSpPr/>
            <p:nvPr/>
          </p:nvSpPr>
          <p:spPr>
            <a:xfrm>
              <a:off x="5360268" y="3876849"/>
              <a:ext cx="2032040" cy="817364"/>
            </a:xfrm>
            <a:prstGeom prst="wedgeRectCallout">
              <a:avLst>
                <a:gd name="adj1" fmla="val -39875"/>
                <a:gd name="adj2" fmla="val -785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Beam intensity </a:t>
              </a:r>
              <a:r>
                <a:rPr lang="zh-CN" altLang="en-US" dirty="0" smtClean="0"/>
                <a:t>：</a:t>
              </a:r>
              <a:endParaRPr lang="en-US" altLang="zh-CN" dirty="0" smtClean="0"/>
            </a:p>
            <a:p>
              <a:pPr algn="ctr"/>
              <a:r>
                <a:rPr lang="en-US" altLang="zh-CN" dirty="0"/>
                <a:t>&lt;</a:t>
              </a:r>
              <a:r>
                <a:rPr lang="en-US" altLang="zh-CN" dirty="0" smtClean="0"/>
                <a:t>50 </a:t>
              </a:r>
              <a:r>
                <a:rPr lang="en-US" altLang="zh-CN" dirty="0" err="1" smtClean="0">
                  <a:latin typeface="宋体"/>
                  <a:ea typeface="宋体"/>
                </a:rPr>
                <a:t>μ</a:t>
              </a:r>
              <a:r>
                <a:rPr lang="en-US" altLang="zh-CN" dirty="0" err="1" smtClean="0"/>
                <a:t>A</a:t>
              </a:r>
              <a:r>
                <a:rPr lang="en-US" altLang="zh-CN" dirty="0" smtClean="0"/>
                <a:t>/cm^2</a:t>
              </a:r>
              <a:endParaRPr lang="zh-CN" altLang="en-US" dirty="0"/>
            </a:p>
          </p:txBody>
        </p:sp>
        <p:sp>
          <p:nvSpPr>
            <p:cNvPr id="18" name="矩形标注 17"/>
            <p:cNvSpPr/>
            <p:nvPr/>
          </p:nvSpPr>
          <p:spPr>
            <a:xfrm>
              <a:off x="1776105" y="2276872"/>
              <a:ext cx="2032040" cy="817364"/>
            </a:xfrm>
            <a:prstGeom prst="wedgeRectCallout">
              <a:avLst>
                <a:gd name="adj1" fmla="val 37072"/>
                <a:gd name="adj2" fmla="val 12398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Beam intensity </a:t>
              </a:r>
              <a:r>
                <a:rPr lang="zh-CN" altLang="en-US" dirty="0" smtClean="0"/>
                <a:t>：</a:t>
              </a:r>
              <a:endParaRPr lang="en-US" altLang="zh-CN" dirty="0" smtClean="0"/>
            </a:p>
            <a:p>
              <a:pPr algn="ctr"/>
              <a:r>
                <a:rPr lang="en-US" altLang="zh-CN" dirty="0" smtClean="0"/>
                <a:t>&lt;20 </a:t>
              </a:r>
              <a:r>
                <a:rPr lang="en-US" altLang="zh-CN" dirty="0" err="1" smtClean="0">
                  <a:latin typeface="宋体"/>
                  <a:ea typeface="宋体"/>
                </a:rPr>
                <a:t>μ</a:t>
              </a:r>
              <a:r>
                <a:rPr lang="en-US" altLang="zh-CN" dirty="0" err="1" smtClean="0"/>
                <a:t>A</a:t>
              </a:r>
              <a:r>
                <a:rPr lang="en-US" altLang="zh-CN" dirty="0" smtClean="0"/>
                <a:t>/cm^2</a:t>
              </a:r>
              <a:endParaRPr lang="zh-CN" altLang="en-US" dirty="0"/>
            </a:p>
          </p:txBody>
        </p:sp>
      </p:grpSp>
      <p:sp>
        <p:nvSpPr>
          <p:cNvPr id="17" name="矩形标注 16"/>
          <p:cNvSpPr/>
          <p:nvPr/>
        </p:nvSpPr>
        <p:spPr>
          <a:xfrm>
            <a:off x="4305297" y="1111063"/>
            <a:ext cx="1986022" cy="768209"/>
          </a:xfrm>
          <a:prstGeom prst="wedgeRectCallout">
            <a:avLst>
              <a:gd name="adj1" fmla="val 60530"/>
              <a:gd name="adj2" fmla="val 447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Beam intensity 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？</a:t>
            </a:r>
            <a:r>
              <a:rPr lang="en-US" altLang="zh-CN" dirty="0" smtClean="0"/>
              <a:t>&gt;500 </a:t>
            </a:r>
            <a:r>
              <a:rPr lang="en-US" altLang="zh-CN" dirty="0" err="1" smtClean="0">
                <a:latin typeface="宋体"/>
                <a:ea typeface="宋体"/>
              </a:rPr>
              <a:t>μ</a:t>
            </a:r>
            <a:r>
              <a:rPr lang="en-US" altLang="zh-CN" dirty="0" err="1" smtClean="0"/>
              <a:t>A</a:t>
            </a:r>
            <a:r>
              <a:rPr lang="en-US" altLang="zh-CN" dirty="0" smtClean="0"/>
              <a:t>/cm^2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7033390" y="2600072"/>
            <a:ext cx="1622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rotating target </a:t>
            </a:r>
            <a:endParaRPr lang="zh-CN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7042" y="6043378"/>
            <a:ext cx="8649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HP-target, now the off-line heat exchange </a:t>
            </a:r>
            <a:r>
              <a:rPr lang="en-GB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one of best </a:t>
            </a:r>
            <a:r>
              <a:rPr lang="en-GB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choice.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High Power Targets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6024777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81" name="Picture 1" descr="整体3"/>
          <p:cNvPicPr>
            <a:picLocks noChangeAspect="1" noChangeArrowheads="1"/>
          </p:cNvPicPr>
          <p:nvPr/>
        </p:nvPicPr>
        <p:blipFill>
          <a:blip r:embed="rId2" cstate="print"/>
          <a:srcRect r="19185"/>
          <a:stretch>
            <a:fillRect/>
          </a:stretch>
        </p:blipFill>
        <p:spPr bwMode="auto">
          <a:xfrm>
            <a:off x="214282" y="915510"/>
            <a:ext cx="592777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525084" cy="720000"/>
          </a:xfrm>
        </p:spPr>
        <p:txBody>
          <a:bodyPr/>
          <a:lstStyle/>
          <a:p>
            <a:r>
              <a:rPr kumimoji="1" lang="en-US" altLang="zh-CN" dirty="0" smtClean="0"/>
              <a:t>Granular Target</a:t>
            </a:r>
            <a:endParaRPr kumimoji="1" lang="zh-CN" altLang="en-US" dirty="0"/>
          </a:p>
        </p:txBody>
      </p:sp>
      <p:pic>
        <p:nvPicPr>
          <p:cNvPr id="11" name="Picture 3" descr="C:\Users\MAC\Pictures\新建文件夹\图片11.png"/>
          <p:cNvPicPr>
            <a:picLocks noChangeAspect="1" noChangeArrowheads="1"/>
          </p:cNvPicPr>
          <p:nvPr/>
        </p:nvPicPr>
        <p:blipFill>
          <a:blip r:embed="rId3" cstate="print"/>
          <a:srcRect l="35852" r="32768"/>
          <a:stretch>
            <a:fillRect/>
          </a:stretch>
        </p:blipFill>
        <p:spPr bwMode="auto">
          <a:xfrm>
            <a:off x="214282" y="2691042"/>
            <a:ext cx="2214578" cy="3725194"/>
          </a:xfrm>
          <a:prstGeom prst="rect">
            <a:avLst/>
          </a:prstGeom>
          <a:noFill/>
        </p:spPr>
      </p:pic>
      <p:pic>
        <p:nvPicPr>
          <p:cNvPr id="14" name="Picture 2" descr="C:\Users\MAC\Desktop\hoppertarg_clip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143348" y="3764785"/>
            <a:ext cx="2843219" cy="2459681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124" y="930945"/>
            <a:ext cx="1405749" cy="249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62644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3"/>
          <p:cNvSpPr txBox="1">
            <a:spLocks/>
          </p:cNvSpPr>
          <p:nvPr/>
        </p:nvSpPr>
        <p:spPr>
          <a:xfrm>
            <a:off x="138525" y="918410"/>
            <a:ext cx="8847108" cy="12144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charset="-122"/>
                <a:cs typeface="+mn-cs"/>
              </a:rPr>
              <a:t>Power density </a:t>
            </a:r>
            <a:r>
              <a:rPr lang="en-US" altLang="zh-CN" sz="3200" dirty="0" smtClean="0">
                <a:ea typeface="宋体" charset="-122"/>
              </a:rPr>
              <a:t>on target 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charset="-122"/>
                <a:cs typeface="+mn-cs"/>
              </a:rPr>
              <a:t>is comparable with the proton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charset="-122"/>
                <a:cs typeface="+mn-cs"/>
              </a:rPr>
              <a:t> beam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charset="-122"/>
                <a:cs typeface="+mn-cs"/>
              </a:rPr>
              <a:t> of 2.5 MW or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charset="-122"/>
                <a:cs typeface="+mn-cs"/>
              </a:rPr>
              <a:t> much higher.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charset="-122"/>
                <a:cs typeface="+mn-cs"/>
              </a:rPr>
              <a:t>Tungsten particles &lt;1000kg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charset="-122"/>
              <a:cs typeface="+mn-cs"/>
            </a:endParaRPr>
          </a:p>
        </p:txBody>
      </p:sp>
      <p:pic>
        <p:nvPicPr>
          <p:cNvPr id="5" name="Picture 2" descr="IMG_20140516_2257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3" b="4030"/>
          <a:stretch>
            <a:fillRect/>
          </a:stretch>
        </p:blipFill>
        <p:spPr bwMode="auto">
          <a:xfrm>
            <a:off x="4495837" y="2017962"/>
            <a:ext cx="2982085" cy="44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6727862" y="2849564"/>
            <a:ext cx="1423889" cy="363411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186525" y="5010152"/>
            <a:ext cx="1409811" cy="5048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477922" y="5105111"/>
            <a:ext cx="16660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Heat exchanger</a:t>
            </a:r>
            <a:endParaRPr lang="zh-CN" altLang="en-US" sz="2400" b="1" dirty="0">
              <a:solidFill>
                <a:srgbClr val="0000FF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5435637" y="3425828"/>
            <a:ext cx="431800" cy="903287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357850" y="4435478"/>
            <a:ext cx="792162" cy="10795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4" name="Group 22"/>
          <p:cNvGrpSpPr>
            <a:grpSpLocks/>
          </p:cNvGrpSpPr>
          <p:nvPr/>
        </p:nvGrpSpPr>
        <p:grpSpPr bwMode="auto">
          <a:xfrm>
            <a:off x="204757" y="2243125"/>
            <a:ext cx="2493963" cy="3924299"/>
            <a:chOff x="470" y="1206"/>
            <a:chExt cx="1571" cy="2472"/>
          </a:xfrm>
        </p:grpSpPr>
        <p:pic>
          <p:nvPicPr>
            <p:cNvPr id="15" name="Picture 8" descr="DSC0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206"/>
              <a:ext cx="1565" cy="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470" y="3387"/>
              <a:ext cx="154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"/>
                </a:spcBef>
              </a:pPr>
              <a:r>
                <a:rPr kumimoji="1" lang="en-US" altLang="zh-CN" sz="2000" b="1" dirty="0" smtClean="0">
                  <a:solidFill>
                    <a:srgbClr val="0000FF"/>
                  </a:solidFill>
                  <a:latin typeface="+mn-lt"/>
                  <a:ea typeface="黑体" panose="02010609060101010101" pitchFamily="49" charset="-122"/>
                </a:rPr>
                <a:t>&lt;20mA@2.5MeV</a:t>
              </a:r>
              <a:r>
                <a:rPr kumimoji="1" lang="en-US" altLang="zh-CN" sz="2400" b="1" dirty="0" smtClean="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 e</a:t>
              </a:r>
              <a:endParaRPr kumimoji="1"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7" name="Freeform 20"/>
          <p:cNvSpPr>
            <a:spLocks/>
          </p:cNvSpPr>
          <p:nvPr/>
        </p:nvSpPr>
        <p:spPr bwMode="auto">
          <a:xfrm>
            <a:off x="1943100" y="2670178"/>
            <a:ext cx="3486156" cy="3348037"/>
          </a:xfrm>
          <a:custGeom>
            <a:avLst/>
            <a:gdLst>
              <a:gd name="T0" fmla="*/ 0 w 1883"/>
              <a:gd name="T1" fmla="*/ 1997 h 2492"/>
              <a:gd name="T2" fmla="*/ 885 w 1883"/>
              <a:gd name="T3" fmla="*/ 2201 h 2492"/>
              <a:gd name="T4" fmla="*/ 1429 w 1883"/>
              <a:gd name="T5" fmla="*/ 250 h 2492"/>
              <a:gd name="T6" fmla="*/ 1883 w 1883"/>
              <a:gd name="T7" fmla="*/ 704 h 2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83" h="2492">
                <a:moveTo>
                  <a:pt x="0" y="1997"/>
                </a:moveTo>
                <a:cubicBezTo>
                  <a:pt x="323" y="2244"/>
                  <a:pt x="647" y="2492"/>
                  <a:pt x="885" y="2201"/>
                </a:cubicBezTo>
                <a:cubicBezTo>
                  <a:pt x="1123" y="1910"/>
                  <a:pt x="1263" y="500"/>
                  <a:pt x="1429" y="250"/>
                </a:cubicBezTo>
                <a:cubicBezTo>
                  <a:pt x="1595" y="0"/>
                  <a:pt x="1739" y="352"/>
                  <a:pt x="1883" y="704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5862676" y="3930652"/>
            <a:ext cx="2053390" cy="5048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9" name="Picture 2" descr="C:\Users\MAC\Desktop\Untitled-1 cop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3929066"/>
            <a:ext cx="910815" cy="2552680"/>
          </a:xfrm>
          <a:prstGeom prst="rect">
            <a:avLst/>
          </a:prstGeom>
          <a:noFill/>
        </p:spPr>
      </p:pic>
      <p:pic>
        <p:nvPicPr>
          <p:cNvPr id="20" name="Picture 3" descr="C:\Users\MAC\Desktop\流动_clip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32542" y="2241270"/>
            <a:ext cx="1714512" cy="1285884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Target test with electron beam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 bwMode="auto">
          <a:xfrm>
            <a:off x="7916066" y="4174582"/>
            <a:ext cx="1045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Target</a:t>
            </a:r>
            <a:endParaRPr lang="zh-CN" altLang="en-US" sz="2400" b="1" dirty="0">
              <a:solidFill>
                <a:srgbClr val="0000FF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7477922" y="3296321"/>
            <a:ext cx="17262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Lifter setup</a:t>
            </a:r>
            <a:endParaRPr lang="zh-CN" altLang="en-US" sz="2400" b="1" dirty="0">
              <a:solidFill>
                <a:srgbClr val="0000FF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60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Outlines</a:t>
            </a:r>
            <a:endParaRPr kumimoji="1" lang="zh-CN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99840" y="1923622"/>
            <a:ext cx="7668852" cy="2653034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 smtClean="0">
                <a:latin typeface="Times New Roman" charset="0"/>
                <a:ea typeface="黑体" charset="0"/>
                <a:cs typeface="黑体" charset="0"/>
              </a:rPr>
              <a:t>Introduction of CIADS</a:t>
            </a:r>
          </a:p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R</a:t>
            </a:r>
            <a:r>
              <a:rPr lang="en-US" altLang="zh-C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&amp;D </a:t>
            </a:r>
            <a:r>
              <a:rPr lang="en-US" altLang="zh-CN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Progress of </a:t>
            </a:r>
            <a:r>
              <a:rPr lang="en-US" altLang="zh-C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CIADS</a:t>
            </a:r>
          </a:p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Introduction of CMIF</a:t>
            </a:r>
            <a:endParaRPr lang="en-US" altLang="zh-CN" b="1" dirty="0" smtClean="0">
              <a:solidFill>
                <a:srgbClr val="C9CBCE"/>
              </a:solidFill>
              <a:latin typeface="Times New Roman" charset="0"/>
              <a:ea typeface="黑体" charset="0"/>
              <a:cs typeface="黑体" charset="0"/>
            </a:endParaRPr>
          </a:p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 smtClean="0">
                <a:solidFill>
                  <a:srgbClr val="C9CBCE"/>
                </a:solidFill>
                <a:latin typeface="Times New Roman" charset="0"/>
                <a:ea typeface="黑体" charset="0"/>
                <a:cs typeface="黑体" charset="0"/>
              </a:rPr>
              <a:t>Summary</a:t>
            </a:r>
            <a:endParaRPr lang="en-US" altLang="zh-CN" b="1" dirty="0">
              <a:solidFill>
                <a:srgbClr val="C9CBCE"/>
              </a:solidFill>
              <a:latin typeface="Times New Roman" charset="0"/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7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0" y="980727"/>
            <a:ext cx="8954426" cy="4024461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99592" y="116632"/>
            <a:ext cx="7525084" cy="720000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Granular Target </a:t>
            </a:r>
            <a:r>
              <a:rPr kumimoji="1" lang="en-US" altLang="zh-CN" dirty="0"/>
              <a:t>T</a:t>
            </a:r>
            <a:r>
              <a:rPr kumimoji="1" lang="en-US" altLang="zh-CN" dirty="0" smtClean="0"/>
              <a:t>esting </a:t>
            </a:r>
            <a:r>
              <a:rPr kumimoji="1" lang="en-US" altLang="zh-CN" dirty="0"/>
              <a:t>S</a:t>
            </a:r>
            <a:r>
              <a:rPr kumimoji="1" lang="en-US" altLang="zh-CN" dirty="0" smtClean="0"/>
              <a:t>etup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 bwMode="auto">
          <a:xfrm>
            <a:off x="1259632" y="5364028"/>
            <a:ext cx="617397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Target: tungsten granular, windowless, vacuum differential</a:t>
            </a:r>
          </a:p>
          <a:p>
            <a:r>
              <a:rPr kumimoji="1"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Beam: 25 MeV, 10 mA, 250 kW</a:t>
            </a:r>
          </a:p>
          <a:p>
            <a:r>
              <a:rPr kumimoji="1"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Lifter:   mechanical</a:t>
            </a:r>
            <a:endParaRPr kumimoji="1" lang="zh-CN" altLang="en-US" sz="22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grpSp>
        <p:nvGrpSpPr>
          <p:cNvPr id="8" name="组 7"/>
          <p:cNvGrpSpPr/>
          <p:nvPr/>
        </p:nvGrpSpPr>
        <p:grpSpPr>
          <a:xfrm>
            <a:off x="1534950" y="2401408"/>
            <a:ext cx="7319166" cy="2827791"/>
            <a:chOff x="1534950" y="2401408"/>
            <a:chExt cx="7319166" cy="282779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1534950" y="2401408"/>
              <a:ext cx="7319166" cy="2827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文本框 5"/>
            <p:cNvSpPr txBox="1"/>
            <p:nvPr/>
          </p:nvSpPr>
          <p:spPr bwMode="auto">
            <a:xfrm>
              <a:off x="6372200" y="4366487"/>
              <a:ext cx="191656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zh-CN" sz="2200" dirty="0" smtClean="0"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HEBT of 25 MeV</a:t>
              </a:r>
              <a:endParaRPr kumimoji="1" lang="zh-CN" altLang="en-US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 bwMode="auto">
          <a:xfrm>
            <a:off x="3203848" y="4366487"/>
            <a:ext cx="21956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Vacuum differential</a:t>
            </a:r>
            <a:endParaRPr kumimoji="1" lang="zh-CN" altLang="en-US" sz="22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3287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Outlines</a:t>
            </a:r>
            <a:endParaRPr kumimoji="1" lang="zh-CN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99840" y="1923622"/>
            <a:ext cx="7668852" cy="2653034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Introduction of CIADS</a:t>
            </a:r>
          </a:p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R</a:t>
            </a:r>
            <a:r>
              <a:rPr lang="en-US" altLang="zh-C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&amp;D </a:t>
            </a:r>
            <a:r>
              <a:rPr lang="en-US" altLang="zh-CN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Progress of </a:t>
            </a:r>
            <a:r>
              <a:rPr lang="en-US" altLang="zh-C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CIADS</a:t>
            </a:r>
          </a:p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 smtClean="0">
                <a:solidFill>
                  <a:srgbClr val="000000"/>
                </a:solidFill>
                <a:latin typeface="Times New Roman" charset="0"/>
                <a:ea typeface="黑体" charset="0"/>
                <a:cs typeface="黑体" charset="0"/>
              </a:rPr>
              <a:t>Introduction of CMIF</a:t>
            </a:r>
          </a:p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 smtClean="0">
                <a:solidFill>
                  <a:srgbClr val="C9CBCE"/>
                </a:solidFill>
                <a:latin typeface="Times New Roman" charset="0"/>
                <a:ea typeface="黑体" charset="0"/>
                <a:cs typeface="黑体" charset="0"/>
              </a:rPr>
              <a:t>Summary</a:t>
            </a:r>
            <a:endParaRPr lang="en-US" altLang="zh-CN" b="1" dirty="0">
              <a:solidFill>
                <a:srgbClr val="C9CBCE"/>
              </a:solidFill>
              <a:latin typeface="Times New Roman" charset="0"/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7504" y="980728"/>
            <a:ext cx="9036496" cy="5688632"/>
            <a:chOff x="614309" y="685450"/>
            <a:chExt cx="8100392" cy="5967360"/>
          </a:xfrm>
        </p:grpSpPr>
        <p:pic>
          <p:nvPicPr>
            <p:cNvPr id="4" name="Picture 3" descr="C:\Users\YangLei\Desktop\Function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1" t="8911" r="10702" b="4440"/>
            <a:stretch/>
          </p:blipFill>
          <p:spPr bwMode="auto">
            <a:xfrm>
              <a:off x="614309" y="685450"/>
              <a:ext cx="8100392" cy="5967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组合 17"/>
            <p:cNvGrpSpPr/>
            <p:nvPr/>
          </p:nvGrpSpPr>
          <p:grpSpPr>
            <a:xfrm>
              <a:off x="2398124" y="993403"/>
              <a:ext cx="5996819" cy="2955204"/>
              <a:chOff x="2398124" y="993403"/>
              <a:chExt cx="5996819" cy="2955204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2398124" y="3817456"/>
                <a:ext cx="1452144" cy="13115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b="1" dirty="0" smtClean="0">
                    <a:solidFill>
                      <a:schemeClr val="tx1"/>
                    </a:solidFill>
                    <a:latin typeface="Stencil" pitchFamily="82" charset="0"/>
                  </a:rPr>
                  <a:t>Gen. II &amp; III</a:t>
                </a:r>
                <a:endParaRPr lang="zh-CN" altLang="en-US" sz="1600" b="1" dirty="0">
                  <a:solidFill>
                    <a:schemeClr val="tx1"/>
                  </a:solidFill>
                  <a:latin typeface="Stencil" pitchFamily="82" charset="0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2467273" y="3030552"/>
                <a:ext cx="1175545" cy="65575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tx1"/>
                    </a:solidFill>
                    <a:latin typeface="Stencil" pitchFamily="82" charset="0"/>
                  </a:rPr>
                  <a:t>SCWR</a:t>
                </a:r>
                <a:endParaRPr lang="zh-CN" altLang="en-US" dirty="0">
                  <a:solidFill>
                    <a:schemeClr val="tx1"/>
                  </a:solidFill>
                  <a:latin typeface="Stencil" pitchFamily="82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2467273" y="2178071"/>
                <a:ext cx="484048" cy="98363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b="1" dirty="0">
                  <a:latin typeface="Stencil" pitchFamily="82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409919" y="2515995"/>
                <a:ext cx="568337" cy="25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>
                    <a:latin typeface="Stencil" pitchFamily="82" charset="0"/>
                  </a:rPr>
                  <a:t>VHTR</a:t>
                </a:r>
                <a:endParaRPr lang="zh-CN" altLang="en-US" sz="1200" dirty="0">
                  <a:latin typeface="Stencil" pitchFamily="82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3366219" y="2642122"/>
                <a:ext cx="1936192" cy="58515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tx1"/>
                    </a:solidFill>
                    <a:latin typeface="Stencil" pitchFamily="82" charset="0"/>
                  </a:rPr>
                  <a:t>LFR</a:t>
                </a:r>
                <a:endParaRPr lang="zh-CN" altLang="en-US" dirty="0">
                  <a:solidFill>
                    <a:schemeClr val="tx1"/>
                  </a:solidFill>
                  <a:latin typeface="Stencil" pitchFamily="82" charset="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3435368" y="2505948"/>
                <a:ext cx="622347" cy="819692"/>
              </a:xfrm>
              <a:prstGeom prst="rect">
                <a:avLst/>
              </a:prstGeom>
              <a:solidFill>
                <a:srgbClr val="FFC00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tx1"/>
                    </a:solidFill>
                    <a:latin typeface="Stencil" pitchFamily="82" charset="0"/>
                  </a:rPr>
                  <a:t>GFR</a:t>
                </a:r>
                <a:endParaRPr lang="zh-CN" altLang="en-US" dirty="0">
                  <a:solidFill>
                    <a:schemeClr val="tx1"/>
                  </a:solidFill>
                  <a:latin typeface="Stencil" pitchFamily="82" charset="0"/>
                </a:endParaRPr>
              </a:p>
            </p:txBody>
          </p:sp>
          <p:pic>
            <p:nvPicPr>
              <p:cNvPr id="17" name="Picture 10" descr="http://www.iter.org/img/resize-250-90/www/content/com/Lists/WebsiteText/Attachments/51/demo_diagram_1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1137695"/>
                <a:ext cx="2670815" cy="2810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矩形 11"/>
              <p:cNvSpPr/>
              <p:nvPr/>
            </p:nvSpPr>
            <p:spPr>
              <a:xfrm>
                <a:off x="4196016" y="3161702"/>
                <a:ext cx="2281940" cy="590178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tx1"/>
                    </a:solidFill>
                    <a:latin typeface="Stencil" pitchFamily="82" charset="0"/>
                  </a:rPr>
                  <a:t>SFR</a:t>
                </a:r>
                <a:endParaRPr lang="zh-CN" altLang="en-US" dirty="0">
                  <a:solidFill>
                    <a:schemeClr val="tx1"/>
                  </a:solidFill>
                  <a:latin typeface="Stencil" pitchFamily="82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4541764" y="2595527"/>
                <a:ext cx="1867042" cy="500599"/>
              </a:xfrm>
              <a:prstGeom prst="rect">
                <a:avLst/>
              </a:prstGeom>
              <a:solidFill>
                <a:srgbClr val="F0613A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tx1"/>
                    </a:solidFill>
                    <a:latin typeface="Stencil" pitchFamily="82" charset="0"/>
                  </a:rPr>
                  <a:t>MSR</a:t>
                </a:r>
                <a:endParaRPr lang="zh-CN" altLang="en-US" dirty="0">
                  <a:solidFill>
                    <a:schemeClr val="tx1"/>
                  </a:solidFill>
                  <a:latin typeface="Stencil" pitchFamily="8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827761" y="993403"/>
                <a:ext cx="1990717" cy="336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>
                    <a:latin typeface="Stencil" pitchFamily="82" charset="0"/>
                  </a:rPr>
                  <a:t>FUSION REACTOR</a:t>
                </a:r>
                <a:endParaRPr lang="zh-CN" altLang="en-US" dirty="0">
                  <a:latin typeface="Stencil" pitchFamily="82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Material problems in fusion reactor</a:t>
            </a:r>
            <a:endParaRPr kumimoji="1" lang="zh-CN" alt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90" y="3980654"/>
            <a:ext cx="4905642" cy="185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1547664" y="1196752"/>
            <a:ext cx="4375773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accelerator-based neutron source 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simulate 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MeV neutrons from Deuterium-Tritium fusion 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reactions rather than fission reactors.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559327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04366"/>
              </p:ext>
            </p:extLst>
          </p:nvPr>
        </p:nvGraphicFramePr>
        <p:xfrm>
          <a:off x="667845" y="3356992"/>
          <a:ext cx="7992888" cy="2176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5328592"/>
              </a:tblGrid>
              <a:tr h="378335">
                <a:tc gridSpan="2">
                  <a:txBody>
                    <a:bodyPr/>
                    <a:lstStyle/>
                    <a:p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altLang="zh-CN" sz="1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International Fusion Materials Irradiation Facility (IFMIF)</a:t>
                      </a:r>
                      <a:endParaRPr lang="zh-CN" altLang="en-US" sz="1800" dirty="0">
                        <a:latin typeface="Times New Roman" panose="02020603050405020304" pitchFamily="18" charset="0"/>
                        <a:ea typeface="华文楷体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571295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Target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High Neutron Flux</a:t>
                      </a:r>
                    </a:p>
                    <a:p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High Neutron Yield</a:t>
                      </a:r>
                    </a:p>
                    <a:p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10 MW Liquid Li Jet Target</a:t>
                      </a:r>
                    </a:p>
                  </a:txBody>
                  <a:tcPr/>
                </a:tc>
              </a:tr>
              <a:tr h="160144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Beam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40 MeV@125 mA 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2 (CW)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60144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Radio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Protection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integral  neutron flux</a:t>
                      </a:r>
                      <a:r>
                        <a:rPr lang="zh-CN" altLang="en-US" sz="20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~2*10</a:t>
                      </a:r>
                      <a:r>
                        <a:rPr lang="en-US" altLang="zh-CN" sz="2000" b="1" kern="1200" baseline="300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altLang="zh-CN" sz="20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 n/s</a:t>
                      </a:r>
                      <a:endParaRPr lang="zh-CN" altLang="en-US" sz="20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683568" y="5517232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IFMIF technology is very challenging (</a:t>
            </a:r>
            <a:r>
              <a:rPr lang="en-GB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125 </a:t>
            </a:r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accelerator; </a:t>
            </a:r>
            <a:r>
              <a:rPr lang="en-GB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 target)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Cost , budget </a:t>
            </a:r>
            <a:r>
              <a:rPr lang="en-GB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€665M (2003) </a:t>
            </a:r>
            <a:r>
              <a:rPr lang="en-GB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&gt;</a:t>
            </a:r>
            <a:r>
              <a:rPr lang="en-GB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€</a:t>
            </a:r>
            <a:r>
              <a:rPr lang="en-GB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1B (2012</a:t>
            </a:r>
            <a:r>
              <a:rPr lang="en-GB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)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Time  (Operational&gt;2028</a:t>
            </a:r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图片 1" descr="http://www.ifmif.org/c/general/schematic1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5" y="980728"/>
            <a:ext cx="7992887" cy="2304256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Concept of IFMIF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6705939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1232" y="1196752"/>
            <a:ext cx="4608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New </a:t>
            </a:r>
            <a:r>
              <a:rPr lang="en-US" altLang="zh-CN" sz="2400" dirty="0"/>
              <a:t>fluidized granular </a:t>
            </a:r>
            <a:r>
              <a:rPr lang="en-US" altLang="zh-CN" sz="2400" dirty="0" smtClean="0"/>
              <a:t>Beryllium </a:t>
            </a:r>
            <a:r>
              <a:rPr lang="en-US" altLang="zh-CN" sz="2400" dirty="0"/>
              <a:t>alloy target system for high power density in small size;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/>
              <a:t>Based on techniques of Chinese ADS project .</a:t>
            </a:r>
          </a:p>
        </p:txBody>
      </p:sp>
      <p:graphicFrame>
        <p:nvGraphicFramePr>
          <p:cNvPr id="43" name="表格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143047"/>
              </p:ext>
            </p:extLst>
          </p:nvPr>
        </p:nvGraphicFramePr>
        <p:xfrm>
          <a:off x="4614410" y="908720"/>
          <a:ext cx="4464497" cy="250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609"/>
                <a:gridCol w="3487888"/>
              </a:tblGrid>
              <a:tr h="457200">
                <a:tc gridSpan="2">
                  <a:txBody>
                    <a:bodyPr/>
                    <a:lstStyle/>
                    <a:p>
                      <a:pPr marL="0" marR="0" indent="0" algn="l" defTabSz="43205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kern="1200" dirty="0" smtClean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Compact Materials Irradiation Facility in China(CMIF)</a:t>
                      </a:r>
                      <a:endParaRPr lang="zh-CN" altLang="en-US" sz="1600" b="1" i="1" kern="1200" dirty="0" smtClean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Target</a:t>
                      </a:r>
                      <a:endParaRPr lang="zh-CN" altLang="en-US" sz="1800" b="1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High Neutron Flux</a:t>
                      </a:r>
                    </a:p>
                    <a:p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Low Neutron Yield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Small Sample Size</a:t>
                      </a:r>
                    </a:p>
                    <a:p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~1 MW granular Be Target</a:t>
                      </a:r>
                      <a:endParaRPr lang="zh-CN" altLang="en-US" sz="1800" b="1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Beam</a:t>
                      </a:r>
                      <a:endParaRPr lang="zh-CN" altLang="en-US" sz="1800" b="1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50~100 MeV@(5~10) mA (CW)</a:t>
                      </a:r>
                      <a:endParaRPr lang="zh-CN" altLang="en-US" sz="1800" b="1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Cost</a:t>
                      </a:r>
                      <a:endParaRPr lang="zh-CN" altLang="en-US" sz="1800" b="1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Low</a:t>
                      </a:r>
                      <a:endParaRPr lang="zh-CN" altLang="en-US" sz="1800" b="1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Concept of CMIF</a:t>
            </a:r>
            <a:endParaRPr kumimoji="1" lang="zh-CN" altLang="en-US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"/>
          <a:stretch/>
        </p:blipFill>
        <p:spPr bwMode="auto">
          <a:xfrm>
            <a:off x="49327" y="4665511"/>
            <a:ext cx="2432133" cy="175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 descr="http://blogs.scientificamerican.com/cocktail-party-physics/files/2011/11/F1.mediu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5768" y="4766321"/>
            <a:ext cx="2386272" cy="1670392"/>
          </a:xfrm>
          <a:prstGeom prst="rect">
            <a:avLst/>
          </a:prstGeom>
          <a:noFill/>
        </p:spPr>
      </p:pic>
      <p:grpSp>
        <p:nvGrpSpPr>
          <p:cNvPr id="69" name="组 68"/>
          <p:cNvGrpSpPr/>
          <p:nvPr/>
        </p:nvGrpSpPr>
        <p:grpSpPr>
          <a:xfrm>
            <a:off x="395536" y="3399383"/>
            <a:ext cx="8496944" cy="2977864"/>
            <a:chOff x="395536" y="3399383"/>
            <a:chExt cx="8496944" cy="2977864"/>
          </a:xfrm>
        </p:grpSpPr>
        <p:grpSp>
          <p:nvGrpSpPr>
            <p:cNvPr id="49" name="组合 48"/>
            <p:cNvGrpSpPr/>
            <p:nvPr/>
          </p:nvGrpSpPr>
          <p:grpSpPr>
            <a:xfrm>
              <a:off x="673379" y="3399383"/>
              <a:ext cx="7888512" cy="2977864"/>
              <a:chOff x="1331640" y="3431872"/>
              <a:chExt cx="7888512" cy="2977864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331640" y="3431872"/>
                <a:ext cx="7477938" cy="2123060"/>
                <a:chOff x="1251611" y="1600230"/>
                <a:chExt cx="7477938" cy="2123060"/>
              </a:xfrm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1251611" y="1600230"/>
                  <a:ext cx="6965475" cy="2123060"/>
                  <a:chOff x="323528" y="1847380"/>
                  <a:chExt cx="6965475" cy="2123060"/>
                </a:xfrm>
              </p:grpSpPr>
              <p:grpSp>
                <p:nvGrpSpPr>
                  <p:cNvPr id="11" name="组合 10"/>
                  <p:cNvGrpSpPr/>
                  <p:nvPr/>
                </p:nvGrpSpPr>
                <p:grpSpPr>
                  <a:xfrm>
                    <a:off x="323528" y="2234571"/>
                    <a:ext cx="5040560" cy="693186"/>
                    <a:chOff x="1115616" y="1943726"/>
                    <a:chExt cx="5040560" cy="693186"/>
                  </a:xfrm>
                </p:grpSpPr>
                <p:sp>
                  <p:nvSpPr>
                    <p:cNvPr id="19" name="椭圆 18"/>
                    <p:cNvSpPr/>
                    <p:nvPr/>
                  </p:nvSpPr>
                  <p:spPr>
                    <a:xfrm>
                      <a:off x="1115616" y="2132856"/>
                      <a:ext cx="504056" cy="504056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</p:spPr>
                  <p:style>
                    <a:lnRef idx="2">
                      <a:schemeClr val="accent5">
                        <a:shade val="50000"/>
                      </a:schemeClr>
                    </a:lnRef>
                    <a:fillRef idx="1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sz="900" b="1" dirty="0" smtClean="0">
                          <a:latin typeface="黑体" pitchFamily="49" charset="-122"/>
                          <a:ea typeface="黑体" pitchFamily="49" charset="-122"/>
                        </a:rPr>
                        <a:t>ECR</a:t>
                      </a:r>
                      <a:endParaRPr lang="zh-CN" altLang="en-US" sz="900" b="1" dirty="0">
                        <a:latin typeface="黑体" pitchFamily="49" charset="-122"/>
                        <a:ea typeface="黑体" pitchFamily="49" charset="-122"/>
                      </a:endParaRPr>
                    </a:p>
                  </p:txBody>
                </p:sp>
                <p:sp>
                  <p:nvSpPr>
                    <p:cNvPr id="20" name="流程图: 可选过程 19"/>
                    <p:cNvSpPr/>
                    <p:nvPr/>
                  </p:nvSpPr>
                  <p:spPr>
                    <a:xfrm>
                      <a:off x="1979712" y="2204864"/>
                      <a:ext cx="1296144" cy="360040"/>
                    </a:xfrm>
                    <a:prstGeom prst="flowChartAlternateProcess">
                      <a:avLst/>
                    </a:prstGeom>
                    <a:solidFill>
                      <a:srgbClr val="7030A0"/>
                    </a:solidFill>
                  </p:spPr>
                  <p:style>
                    <a:lnRef idx="2">
                      <a:schemeClr val="accent5">
                        <a:shade val="50000"/>
                      </a:schemeClr>
                    </a:lnRef>
                    <a:fillRef idx="1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b="1" dirty="0" smtClean="0"/>
                        <a:t>RFQ</a:t>
                      </a:r>
                      <a:endParaRPr lang="zh-CN" altLang="en-US" b="1" dirty="0"/>
                    </a:p>
                  </p:txBody>
                </p:sp>
                <p:sp>
                  <p:nvSpPr>
                    <p:cNvPr id="21" name="圆角矩形 20"/>
                    <p:cNvSpPr/>
                    <p:nvPr/>
                  </p:nvSpPr>
                  <p:spPr>
                    <a:xfrm>
                      <a:off x="3851920" y="2204864"/>
                      <a:ext cx="2304256" cy="360040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b="1" dirty="0" smtClean="0">
                          <a:latin typeface="黑体" pitchFamily="49" charset="-122"/>
                          <a:ea typeface="黑体" pitchFamily="49" charset="-122"/>
                        </a:rPr>
                        <a:t>Superconductor DTL</a:t>
                      </a:r>
                      <a:endParaRPr lang="zh-CN" altLang="en-US" b="1" dirty="0">
                        <a:latin typeface="黑体" pitchFamily="49" charset="-122"/>
                        <a:ea typeface="黑体" pitchFamily="49" charset="-122"/>
                      </a:endParaRPr>
                    </a:p>
                  </p:txBody>
                </p:sp>
                <p:grpSp>
                  <p:nvGrpSpPr>
                    <p:cNvPr id="22" name="组合 21"/>
                    <p:cNvGrpSpPr/>
                    <p:nvPr/>
                  </p:nvGrpSpPr>
                  <p:grpSpPr>
                    <a:xfrm>
                      <a:off x="1716112" y="2204864"/>
                      <a:ext cx="152001" cy="360040"/>
                      <a:chOff x="1547664" y="2996952"/>
                      <a:chExt cx="152001" cy="360040"/>
                    </a:xfrm>
                  </p:grpSpPr>
                  <p:sp>
                    <p:nvSpPr>
                      <p:cNvPr id="30" name="矩形 29"/>
                      <p:cNvSpPr/>
                      <p:nvPr/>
                    </p:nvSpPr>
                    <p:spPr>
                      <a:xfrm>
                        <a:off x="1547664" y="2996952"/>
                        <a:ext cx="45719" cy="36004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31" name="矩形 30"/>
                      <p:cNvSpPr/>
                      <p:nvPr/>
                    </p:nvSpPr>
                    <p:spPr>
                      <a:xfrm>
                        <a:off x="1653946" y="2996952"/>
                        <a:ext cx="45719" cy="36004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  <p:grpSp>
                  <p:nvGrpSpPr>
                    <p:cNvPr id="23" name="组合 22"/>
                    <p:cNvGrpSpPr/>
                    <p:nvPr/>
                  </p:nvGrpSpPr>
                  <p:grpSpPr>
                    <a:xfrm>
                      <a:off x="3375557" y="2168860"/>
                      <a:ext cx="387661" cy="432048"/>
                      <a:chOff x="2771800" y="2897415"/>
                      <a:chExt cx="387661" cy="432048"/>
                    </a:xfrm>
                  </p:grpSpPr>
                  <p:sp>
                    <p:nvSpPr>
                      <p:cNvPr id="26" name="流程图: 对照 25"/>
                      <p:cNvSpPr/>
                      <p:nvPr/>
                    </p:nvSpPr>
                    <p:spPr>
                      <a:xfrm>
                        <a:off x="2859669" y="2897415"/>
                        <a:ext cx="72008" cy="432048"/>
                      </a:xfrm>
                      <a:prstGeom prst="flowChartCollat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7" name="矩形 26"/>
                      <p:cNvSpPr/>
                      <p:nvPr/>
                    </p:nvSpPr>
                    <p:spPr>
                      <a:xfrm>
                        <a:off x="2771800" y="2933419"/>
                        <a:ext cx="45719" cy="36004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28" name="流程图: 对照 27"/>
                      <p:cNvSpPr/>
                      <p:nvPr/>
                    </p:nvSpPr>
                    <p:spPr>
                      <a:xfrm>
                        <a:off x="3087453" y="2897415"/>
                        <a:ext cx="72008" cy="432048"/>
                      </a:xfrm>
                      <a:prstGeom prst="flowChartCollat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9" name="矩形 28"/>
                      <p:cNvSpPr/>
                      <p:nvPr/>
                    </p:nvSpPr>
                    <p:spPr>
                      <a:xfrm>
                        <a:off x="2999584" y="2933419"/>
                        <a:ext cx="45719" cy="360040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</p:grp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1564465" y="1975810"/>
                      <a:ext cx="59503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200" b="1" dirty="0" smtClean="0">
                          <a:latin typeface="+mn-lt"/>
                          <a:ea typeface="黑体" pitchFamily="49" charset="-122"/>
                        </a:rPr>
                        <a:t>LEBT</a:t>
                      </a:r>
                      <a:endParaRPr lang="zh-CN" altLang="en-US" sz="1200" b="1" dirty="0">
                        <a:latin typeface="+mn-lt"/>
                        <a:ea typeface="黑体" pitchFamily="49" charset="-122"/>
                      </a:endParaRPr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3307759" y="1943726"/>
                      <a:ext cx="63831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200" b="1" dirty="0" smtClean="0">
                          <a:latin typeface="+mn-lt"/>
                          <a:ea typeface="黑体" pitchFamily="49" charset="-122"/>
                        </a:rPr>
                        <a:t>MEBT</a:t>
                      </a:r>
                      <a:endParaRPr lang="zh-CN" altLang="en-US" sz="1200" b="1" dirty="0">
                        <a:latin typeface="+mn-lt"/>
                        <a:ea typeface="黑体" pitchFamily="49" charset="-122"/>
                      </a:endParaRPr>
                    </a:p>
                  </p:txBody>
                </p:sp>
              </p:grp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1112130" y="1847380"/>
                    <a:ext cx="290656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2400" b="1" dirty="0" smtClean="0">
                        <a:latin typeface="华文楷体" pitchFamily="2" charset="-122"/>
                        <a:ea typeface="华文楷体" pitchFamily="2" charset="-122"/>
                      </a:rPr>
                      <a:t>Superconductor </a:t>
                    </a:r>
                    <a:r>
                      <a:rPr lang="en-US" altLang="zh-CN" sz="2400" b="1" dirty="0" err="1" smtClean="0">
                        <a:latin typeface="华文楷体" pitchFamily="2" charset="-122"/>
                        <a:ea typeface="华文楷体" pitchFamily="2" charset="-122"/>
                      </a:rPr>
                      <a:t>Linac</a:t>
                    </a:r>
                    <a:endParaRPr lang="zh-CN" altLang="en-US" sz="2400" b="1" dirty="0">
                      <a:latin typeface="华文楷体" pitchFamily="2" charset="-122"/>
                      <a:ea typeface="华文楷体" pitchFamily="2" charset="-122"/>
                    </a:endParaRPr>
                  </a:p>
                </p:txBody>
              </p:sp>
              <p:grpSp>
                <p:nvGrpSpPr>
                  <p:cNvPr id="13" name="组合 12"/>
                  <p:cNvGrpSpPr/>
                  <p:nvPr/>
                </p:nvGrpSpPr>
                <p:grpSpPr>
                  <a:xfrm rot="2454060">
                    <a:off x="5576087" y="2711732"/>
                    <a:ext cx="261743" cy="360040"/>
                    <a:chOff x="5868144" y="3016243"/>
                    <a:chExt cx="261743" cy="360040"/>
                  </a:xfrm>
                </p:grpSpPr>
                <p:sp>
                  <p:nvSpPr>
                    <p:cNvPr id="16" name="矩形 15"/>
                    <p:cNvSpPr/>
                    <p:nvPr/>
                  </p:nvSpPr>
                  <p:spPr>
                    <a:xfrm>
                      <a:off x="5868144" y="3016243"/>
                      <a:ext cx="45719" cy="36004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7" name="矩形 16"/>
                    <p:cNvSpPr/>
                    <p:nvPr/>
                  </p:nvSpPr>
                  <p:spPr>
                    <a:xfrm>
                      <a:off x="5984582" y="3016243"/>
                      <a:ext cx="45719" cy="36004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8" name="矩形 17"/>
                    <p:cNvSpPr/>
                    <p:nvPr/>
                  </p:nvSpPr>
                  <p:spPr>
                    <a:xfrm>
                      <a:off x="6084168" y="3016243"/>
                      <a:ext cx="45719" cy="36004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4119214" y="2248070"/>
                    <a:ext cx="28392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200" b="1" dirty="0" smtClean="0">
                        <a:ea typeface="黑体" pitchFamily="49" charset="-122"/>
                      </a:rPr>
                      <a:t>HEBT + scanning + Vacuum differential</a:t>
                    </a:r>
                    <a:endParaRPr lang="zh-CN" altLang="en-US" sz="1200" b="1" dirty="0">
                      <a:ea typeface="黑体" pitchFamily="49" charset="-122"/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411840" y="3601108"/>
                    <a:ext cx="8771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b="1" dirty="0" smtClean="0">
                        <a:solidFill>
                          <a:srgbClr val="FF0000"/>
                        </a:solidFill>
                        <a:ea typeface="黑体" pitchFamily="49" charset="-122"/>
                      </a:rPr>
                      <a:t>sample</a:t>
                    </a:r>
                    <a:endParaRPr lang="zh-CN" altLang="en-US" b="1" dirty="0">
                      <a:solidFill>
                        <a:srgbClr val="FF0000"/>
                      </a:solidFill>
                      <a:ea typeface="黑体" pitchFamily="49" charset="-122"/>
                    </a:endParaRPr>
                  </a:p>
                </p:txBody>
              </p:sp>
            </p:grpSp>
            <p:sp>
              <p:nvSpPr>
                <p:cNvPr id="10" name="TextBox 9"/>
                <p:cNvSpPr txBox="1"/>
                <p:nvPr/>
              </p:nvSpPr>
              <p:spPr>
                <a:xfrm>
                  <a:off x="6624486" y="1672238"/>
                  <a:ext cx="21050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b="1" dirty="0" smtClean="0">
                      <a:latin typeface="华文楷体" pitchFamily="2" charset="-122"/>
                      <a:ea typeface="华文楷体" pitchFamily="2" charset="-122"/>
                    </a:rPr>
                    <a:t>Granular Target</a:t>
                  </a:r>
                  <a:endParaRPr lang="zh-CN" altLang="en-US" sz="2400" b="1" dirty="0">
                    <a:latin typeface="华文楷体" pitchFamily="2" charset="-122"/>
                    <a:ea typeface="华文楷体" pitchFamily="2" charset="-122"/>
                  </a:endParaRPr>
                </a:p>
              </p:txBody>
            </p:sp>
          </p:grpSp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767488">
                <a:off x="6198895" y="4627180"/>
                <a:ext cx="2074214" cy="786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 rot="18768094">
                <a:off x="6147484" y="4713284"/>
                <a:ext cx="19590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 smtClean="0">
                    <a:ea typeface="黑体" pitchFamily="49" charset="-122"/>
                  </a:rPr>
                  <a:t>Dense granular flow</a:t>
                </a:r>
                <a:endParaRPr lang="zh-CN" altLang="en-US" sz="1600" b="1" dirty="0">
                  <a:ea typeface="黑体" pitchFamily="49" charset="-122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 bwMode="auto">
              <a:xfrm>
                <a:off x="5983201" y="6048711"/>
                <a:ext cx="1107843" cy="361025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100" b="1" dirty="0" smtClean="0">
                    <a:ea typeface="黑体" pitchFamily="49" charset="-122"/>
                  </a:rPr>
                  <a:t>Heat exchanger</a:t>
                </a:r>
                <a:endParaRPr kumimoji="0" lang="zh-CN" alt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黑体" pitchFamily="49" charset="-122"/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 bwMode="auto">
              <a:xfrm>
                <a:off x="8229153" y="4010008"/>
                <a:ext cx="432048" cy="1828121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黑体" pitchFamily="49" charset="-122"/>
                  </a:rPr>
                  <a:t>Granular lift system</a:t>
                </a:r>
              </a:p>
            </p:txBody>
          </p:sp>
          <p:cxnSp>
            <p:nvCxnSpPr>
              <p:cNvPr id="38" name="直接连接符 37"/>
              <p:cNvCxnSpPr>
                <a:stCxn id="7" idx="1"/>
                <a:endCxn id="35" idx="0"/>
              </p:cNvCxnSpPr>
              <p:nvPr/>
            </p:nvCxnSpPr>
            <p:spPr bwMode="auto">
              <a:xfrm>
                <a:off x="6531462" y="5781534"/>
                <a:ext cx="5661" cy="26717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2" name="圆角矩形 41"/>
              <p:cNvSpPr/>
              <p:nvPr/>
            </p:nvSpPr>
            <p:spPr bwMode="auto">
              <a:xfrm>
                <a:off x="7672488" y="6048711"/>
                <a:ext cx="1547664" cy="361025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200" b="1" dirty="0" smtClean="0">
                    <a:ea typeface="黑体" pitchFamily="49" charset="-122"/>
                  </a:rPr>
                  <a:t>Granular deposited</a:t>
                </a:r>
                <a:endParaRPr kumimoji="0" lang="zh-CN" alt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ea typeface="黑体" pitchFamily="49" charset="-122"/>
                </a:endParaRPr>
              </a:p>
            </p:txBody>
          </p:sp>
          <p:cxnSp>
            <p:nvCxnSpPr>
              <p:cNvPr id="44" name="直接连接符 43"/>
              <p:cNvCxnSpPr>
                <a:stCxn id="35" idx="3"/>
                <a:endCxn id="42" idx="1"/>
              </p:cNvCxnSpPr>
              <p:nvPr/>
            </p:nvCxnSpPr>
            <p:spPr bwMode="auto">
              <a:xfrm>
                <a:off x="7091044" y="6229224"/>
                <a:ext cx="58144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直接连接符 45"/>
              <p:cNvCxnSpPr>
                <a:stCxn id="42" idx="0"/>
                <a:endCxn id="36" idx="2"/>
              </p:cNvCxnSpPr>
              <p:nvPr/>
            </p:nvCxnSpPr>
            <p:spPr bwMode="auto">
              <a:xfrm flipH="1" flipV="1">
                <a:off x="8445177" y="5838129"/>
                <a:ext cx="1143" cy="21058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直接连接符 47"/>
              <p:cNvCxnSpPr>
                <a:stCxn id="7" idx="3"/>
              </p:cNvCxnSpPr>
              <p:nvPr/>
            </p:nvCxnSpPr>
            <p:spPr bwMode="auto">
              <a:xfrm>
                <a:off x="7940542" y="4259412"/>
                <a:ext cx="288611" cy="80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" name="直线连接符 3"/>
            <p:cNvCxnSpPr/>
            <p:nvPr/>
          </p:nvCxnSpPr>
          <p:spPr>
            <a:xfrm>
              <a:off x="395536" y="3473988"/>
              <a:ext cx="849694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线连接符 44"/>
            <p:cNvCxnSpPr/>
            <p:nvPr/>
          </p:nvCxnSpPr>
          <p:spPr>
            <a:xfrm flipV="1">
              <a:off x="395536" y="3473988"/>
              <a:ext cx="1" cy="11915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线连接符 46"/>
            <p:cNvCxnSpPr/>
            <p:nvPr/>
          </p:nvCxnSpPr>
          <p:spPr>
            <a:xfrm flipH="1">
              <a:off x="395537" y="4665510"/>
              <a:ext cx="4860490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连接符 50"/>
            <p:cNvCxnSpPr/>
            <p:nvPr/>
          </p:nvCxnSpPr>
          <p:spPr>
            <a:xfrm>
              <a:off x="5256027" y="4665510"/>
              <a:ext cx="0" cy="17117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线连接符 53"/>
            <p:cNvCxnSpPr/>
            <p:nvPr/>
          </p:nvCxnSpPr>
          <p:spPr>
            <a:xfrm flipH="1">
              <a:off x="5256028" y="6377247"/>
              <a:ext cx="363645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线连接符 56"/>
            <p:cNvCxnSpPr/>
            <p:nvPr/>
          </p:nvCxnSpPr>
          <p:spPr>
            <a:xfrm flipV="1">
              <a:off x="8892480" y="3473988"/>
              <a:ext cx="0" cy="29032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9636338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Neutron yield compare</a:t>
            </a:r>
            <a:endParaRPr kumimoji="1" lang="zh-CN" altLang="en-US" dirty="0"/>
          </a:p>
        </p:txBody>
      </p:sp>
      <p:pic>
        <p:nvPicPr>
          <p:cNvPr id="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4543425" cy="3330575"/>
          </a:xfrm>
          <a:prstGeom prst="rect">
            <a:avLst/>
          </a:prstGeom>
          <a:noFill/>
          <a:ln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759375" y="1124744"/>
            <a:ext cx="348503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400" b="1" dirty="0" smtClean="0">
                <a:latin typeface="+mn-lt"/>
                <a:ea typeface="黑体" pitchFamily="49" charset="-122"/>
                <a:sym typeface="宋体" pitchFamily="2" charset="-122"/>
              </a:rPr>
              <a:t>For different D energy, the neutron yield on </a:t>
            </a:r>
            <a:r>
              <a:rPr lang="en-US" altLang="zh-CN" sz="2400" b="1" dirty="0" smtClean="0">
                <a:latin typeface="+mn-lt"/>
                <a:ea typeface="黑体" pitchFamily="49" charset="-122"/>
                <a:cs typeface="Times New Roman" pitchFamily="18" charset="0"/>
                <a:sym typeface="Times New Roman" pitchFamily="18" charset="0"/>
              </a:rPr>
              <a:t>Be target and Li targets.</a:t>
            </a:r>
            <a:endParaRPr lang="zh-CN" sz="2400" dirty="0">
              <a:latin typeface="+mn-lt"/>
              <a:ea typeface="黑体" pitchFamily="49" charset="-122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10" y="3045849"/>
            <a:ext cx="4392488" cy="327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250772" y="5114661"/>
            <a:ext cx="331236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ea typeface="黑体" pitchFamily="49" charset="-122"/>
                <a:cs typeface="Times New Roman" pitchFamily="18" charset="0"/>
              </a:rPr>
              <a:t>Angular </a:t>
            </a:r>
            <a:r>
              <a:rPr lang="en-US" altLang="zh-CN" sz="2400" b="1" dirty="0" smtClean="0">
                <a:ea typeface="黑体" pitchFamily="49" charset="-122"/>
                <a:cs typeface="Times New Roman" pitchFamily="18" charset="0"/>
              </a:rPr>
              <a:t>distribution: </a:t>
            </a:r>
          </a:p>
          <a:p>
            <a:r>
              <a:rPr lang="en-US" altLang="zh-CN" sz="2400" b="1" dirty="0" smtClean="0">
                <a:ea typeface="黑体" pitchFamily="49" charset="-122"/>
                <a:cs typeface="Times New Roman" pitchFamily="18" charset="0"/>
              </a:rPr>
              <a:t>Thin targets </a:t>
            </a:r>
          </a:p>
          <a:p>
            <a:r>
              <a:rPr lang="en-US" altLang="zh-CN" sz="2400" b="1" dirty="0" smtClean="0">
                <a:ea typeface="黑体" pitchFamily="49" charset="-122"/>
                <a:cs typeface="Times New Roman" pitchFamily="18" charset="0"/>
              </a:rPr>
              <a:t>40 MeV</a:t>
            </a:r>
            <a:r>
              <a:rPr lang="zh-CN" altLang="en-US" sz="2400" b="1" dirty="0" smtClean="0"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 err="1" smtClean="0">
                <a:ea typeface="黑体" pitchFamily="49" charset="-122"/>
                <a:cs typeface="Times New Roman" pitchFamily="18" charset="0"/>
              </a:rPr>
              <a:t>D+Be</a:t>
            </a:r>
            <a:r>
              <a:rPr lang="en-US" altLang="zh-CN" sz="2400" b="1" dirty="0" smtClean="0">
                <a:ea typeface="黑体" pitchFamily="49" charset="-122"/>
                <a:cs typeface="Times New Roman" pitchFamily="18" charset="0"/>
              </a:rPr>
              <a:t>/Li</a:t>
            </a:r>
            <a:endParaRPr lang="zh-CN" altLang="en-US" sz="2400" b="1" dirty="0"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40215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929995" y="1169301"/>
            <a:ext cx="7478755" cy="1350471"/>
            <a:chOff x="1763688" y="317238"/>
            <a:chExt cx="7478755" cy="1350471"/>
          </a:xfrm>
        </p:grpSpPr>
        <p:grpSp>
          <p:nvGrpSpPr>
            <p:cNvPr id="10" name="组合 9"/>
            <p:cNvGrpSpPr/>
            <p:nvPr/>
          </p:nvGrpSpPr>
          <p:grpSpPr>
            <a:xfrm>
              <a:off x="2923992" y="665074"/>
              <a:ext cx="2074214" cy="851172"/>
              <a:chOff x="5147916" y="921644"/>
              <a:chExt cx="2074214" cy="851172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106575">
                <a:off x="5147916" y="921644"/>
                <a:ext cx="2074214" cy="786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流程图: 终止 11"/>
              <p:cNvSpPr/>
              <p:nvPr/>
            </p:nvSpPr>
            <p:spPr>
              <a:xfrm rot="18942815">
                <a:off x="6104005" y="1628800"/>
                <a:ext cx="720080" cy="144016"/>
              </a:xfrm>
              <a:prstGeom prst="flowChartTerminator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172098" y="836712"/>
              <a:ext cx="40703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ea typeface="黑体" pitchFamily="49" charset="-122"/>
                </a:rPr>
                <a:t>Simple 1</a:t>
              </a:r>
              <a:r>
                <a:rPr lang="zh-CN" altLang="en-US" sz="2400" b="1" dirty="0" smtClean="0">
                  <a:ea typeface="黑体" pitchFamily="49" charset="-122"/>
                </a:rPr>
                <a:t>：</a:t>
              </a:r>
              <a:r>
                <a:rPr lang="en-US" altLang="zh-CN" sz="2400" b="1" dirty="0" smtClean="0">
                  <a:ea typeface="黑体" pitchFamily="49" charset="-122"/>
                </a:rPr>
                <a:t>from back</a:t>
              </a:r>
              <a:r>
                <a:rPr lang="zh-CN" altLang="en-US" sz="2400" b="1" dirty="0" smtClean="0">
                  <a:ea typeface="黑体" pitchFamily="49" charset="-122"/>
                </a:rPr>
                <a:t> </a:t>
              </a:r>
              <a:r>
                <a:rPr lang="en-US" altLang="zh-CN" sz="2400" b="1" dirty="0" smtClean="0">
                  <a:ea typeface="黑体" pitchFamily="49" charset="-122"/>
                </a:rPr>
                <a:t>1  mm</a:t>
              </a:r>
            </a:p>
            <a:p>
              <a:r>
                <a:rPr lang="en-US" altLang="zh-CN" sz="2400" b="1" dirty="0" smtClean="0">
                  <a:ea typeface="黑体" pitchFamily="49" charset="-122"/>
                </a:rPr>
                <a:t>Simple 2</a:t>
              </a:r>
              <a:r>
                <a:rPr lang="zh-CN" altLang="en-US" sz="2400" b="1" dirty="0" smtClean="0">
                  <a:ea typeface="黑体" pitchFamily="49" charset="-122"/>
                </a:rPr>
                <a:t>：</a:t>
              </a:r>
              <a:r>
                <a:rPr lang="en-US" altLang="zh-CN" sz="2400" b="1" dirty="0" smtClean="0">
                  <a:ea typeface="黑体" pitchFamily="49" charset="-122"/>
                </a:rPr>
                <a:t>from back</a:t>
              </a:r>
              <a:r>
                <a:rPr lang="zh-CN" altLang="en-US" sz="2400" b="1" dirty="0" smtClean="0">
                  <a:ea typeface="黑体" pitchFamily="49" charset="-122"/>
                </a:rPr>
                <a:t> </a:t>
              </a:r>
              <a:r>
                <a:rPr lang="en-US" altLang="zh-CN" sz="2400" b="1" dirty="0" smtClean="0">
                  <a:ea typeface="黑体" pitchFamily="49" charset="-122"/>
                </a:rPr>
                <a:t>10 mm</a:t>
              </a:r>
              <a:endParaRPr lang="en-US" altLang="zh-CN" sz="2400" b="1" dirty="0">
                <a:ea typeface="黑体" pitchFamily="49" charset="-122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 bwMode="auto">
            <a:xfrm flipH="1">
              <a:off x="4461673" y="1058366"/>
              <a:ext cx="710425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直接箭头连接符 16"/>
            <p:cNvCxnSpPr/>
            <p:nvPr/>
          </p:nvCxnSpPr>
          <p:spPr bwMode="auto">
            <a:xfrm flipH="1">
              <a:off x="4461673" y="1412776"/>
              <a:ext cx="710425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下箭头 8"/>
            <p:cNvSpPr/>
            <p:nvPr/>
          </p:nvSpPr>
          <p:spPr bwMode="auto">
            <a:xfrm rot="18914430">
              <a:off x="3203283" y="317238"/>
              <a:ext cx="720080" cy="908482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宋体" pitchFamily="2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63688" y="704690"/>
              <a:ext cx="1597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err="1" smtClean="0">
                  <a:ea typeface="黑体" pitchFamily="49" charset="-122"/>
                </a:rPr>
                <a:t>Deutron</a:t>
              </a:r>
              <a:r>
                <a:rPr lang="en-US" altLang="zh-CN" b="1" dirty="0" smtClean="0">
                  <a:ea typeface="黑体" pitchFamily="49" charset="-122"/>
                </a:rPr>
                <a:t> beam</a:t>
              </a:r>
              <a:endParaRPr lang="zh-CN" altLang="en-US" b="1" dirty="0">
                <a:ea typeface="黑体" pitchFamily="49" charset="-122"/>
              </a:endParaRPr>
            </a:p>
          </p:txBody>
        </p:sp>
      </p:grpSp>
      <p:grpSp>
        <p:nvGrpSpPr>
          <p:cNvPr id="2" name="组 1"/>
          <p:cNvGrpSpPr/>
          <p:nvPr/>
        </p:nvGrpSpPr>
        <p:grpSpPr>
          <a:xfrm>
            <a:off x="4502685" y="2708920"/>
            <a:ext cx="4608513" cy="3646625"/>
            <a:chOff x="4502685" y="2852936"/>
            <a:chExt cx="4608513" cy="3646625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685" y="2852936"/>
              <a:ext cx="4608513" cy="3646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125212" y="3068960"/>
              <a:ext cx="1765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Energy spectrum</a:t>
              </a:r>
              <a:endParaRPr lang="zh-CN" altLang="en-US" dirty="0"/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845570"/>
              </p:ext>
            </p:extLst>
          </p:nvPr>
        </p:nvGraphicFramePr>
        <p:xfrm>
          <a:off x="107504" y="2852936"/>
          <a:ext cx="4323173" cy="3462835"/>
        </p:xfrm>
        <a:graphic>
          <a:graphicData uri="http://schemas.openxmlformats.org/drawingml/2006/table">
            <a:tbl>
              <a:tblPr/>
              <a:tblGrid>
                <a:gridCol w="498973"/>
                <a:gridCol w="1523157"/>
                <a:gridCol w="1220250"/>
                <a:gridCol w="1080793"/>
              </a:tblGrid>
              <a:tr h="45869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　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</a:t>
                      </a:r>
                      <a:r>
                        <a:rPr lang="hu-H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nergy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MeV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</a:t>
                      </a:r>
                      <a:r>
                        <a:rPr lang="zh-CN" alt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MeV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45360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Flux (D-Be)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C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3.6*10</a:t>
                      </a:r>
                      <a:r>
                        <a:rPr lang="en-US" altLang="zh-CN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  </a:t>
                      </a:r>
                      <a:endParaRPr lang="en-US" altLang="zh-CN" sz="18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zh-CN" altLang="zh-CN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@</a:t>
                      </a:r>
                      <a:r>
                        <a:rPr lang="zh-CN" alt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</a:t>
                      </a:r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1.99*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r>
                        <a:rPr lang="en-US" altLang="zh-CN" sz="18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  <a:endParaRPr lang="en-US" altLang="zh-CN" sz="18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zh-CN" altLang="zh-CN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@</a:t>
                      </a:r>
                      <a:r>
                        <a:rPr lang="zh-CN" alt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</a:t>
                      </a:r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</a:tr>
              <a:tr h="58976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 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(n·cm</a:t>
                      </a:r>
                      <a:r>
                        <a:rPr lang="en-US" altLang="zh-CN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-2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·mA</a:t>
                      </a:r>
                      <a:r>
                        <a:rPr lang="en-US" altLang="zh-CN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·s</a:t>
                      </a:r>
                      <a:r>
                        <a:rPr lang="en-US" altLang="zh-CN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586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Flux (D+Li)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2.41*10</a:t>
                      </a:r>
                      <a:r>
                        <a:rPr lang="en-US" altLang="zh-CN" sz="1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7.85*10</a:t>
                      </a:r>
                      <a:r>
                        <a:rPr lang="en-US" altLang="zh-CN" sz="1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E8"/>
                    </a:solidFill>
                  </a:tcPr>
                </a:tc>
              </a:tr>
              <a:tr h="45360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Flux (D-Be)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C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9.81*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r>
                        <a:rPr lang="en-US" altLang="zh-CN" sz="18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en-US" altLang="zh-CN" sz="18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zh-CN" altLang="zh-CN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@</a:t>
                      </a:r>
                      <a:r>
                        <a:rPr lang="zh-CN" alt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</a:t>
                      </a:r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7.54*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  <a:r>
                        <a:rPr lang="en-US" altLang="zh-CN" sz="18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en-US" altLang="zh-CN" sz="18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zh-CN" altLang="zh-CN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@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</a:t>
                      </a:r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</a:tr>
              <a:tr h="58976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 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(n·cm</a:t>
                      </a:r>
                      <a:r>
                        <a:rPr lang="en-US" altLang="zh-CN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-2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·mA</a:t>
                      </a:r>
                      <a:r>
                        <a:rPr lang="en-US" altLang="zh-CN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·s</a:t>
                      </a:r>
                      <a:r>
                        <a:rPr lang="en-US" altLang="zh-CN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586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Flux (D+Li)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7.79*10</a:t>
                      </a:r>
                      <a:r>
                        <a:rPr lang="en-US" altLang="zh-CN" sz="1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3.96*10</a:t>
                      </a:r>
                      <a:r>
                        <a:rPr lang="en-US" altLang="zh-CN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DE8"/>
                    </a:solidFill>
                  </a:tcPr>
                </a:tc>
              </a:tr>
            </a:tbl>
          </a:graphicData>
        </a:graphic>
      </p:graphicFrame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Simulation of flux at the sample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7508385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163663"/>
              </p:ext>
            </p:extLst>
          </p:nvPr>
        </p:nvGraphicFramePr>
        <p:xfrm>
          <a:off x="221385" y="980728"/>
          <a:ext cx="8712969" cy="3463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733"/>
                <a:gridCol w="1838708"/>
                <a:gridCol w="1452816"/>
                <a:gridCol w="1070178"/>
                <a:gridCol w="1070178"/>
                <a:gridCol w="1070178"/>
                <a:gridCol w="1070178"/>
              </a:tblGrid>
              <a:tr h="651128">
                <a:tc>
                  <a:txBody>
                    <a:bodyPr/>
                    <a:lstStyle/>
                    <a:p>
                      <a:endParaRPr lang="zh-CN" altLang="en-US" sz="1600" b="1" dirty="0">
                        <a:solidFill>
                          <a:schemeClr val="tx1"/>
                        </a:solidFill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Specifications</a:t>
                      </a:r>
                      <a:endParaRPr lang="zh-CN" altLang="zh-CN" sz="20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Cost</a:t>
                      </a:r>
                      <a:r>
                        <a:rPr lang="en-US" altLang="zh-CN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and Time</a:t>
                      </a:r>
                      <a:endParaRPr lang="zh-CN" altLang="zh-CN" sz="20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dpa</a:t>
                      </a: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/year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56361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Phase</a:t>
                      </a:r>
                      <a:r>
                        <a:rPr lang="en-US" altLang="zh-CN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(Test Facility)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2014-2018</a:t>
                      </a:r>
                      <a:endParaRPr lang="zh-CN" altLang="zh-CN" sz="2000" b="1" kern="1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  <a:p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100kW=20MeV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@5mA</a:t>
                      </a:r>
                      <a:endParaRPr lang="zh-CN" altLang="zh-CN" sz="20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~35 M</a:t>
                      </a:r>
                      <a:r>
                        <a:rPr lang="en-US" altLang="zh-CN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$</a:t>
                      </a:r>
                      <a:endParaRPr lang="en-US" altLang="zh-CN" sz="16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4.5 years</a:t>
                      </a:r>
                      <a:endParaRPr lang="zh-CN" altLang="zh-CN" sz="20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Sample size 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L</a:t>
                      </a:r>
                      <a:r>
                        <a:rPr kumimoji="0" lang="en-US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宋体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H(mm)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30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30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20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20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10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10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2.5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4190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400" b="1" kern="100" dirty="0" smtClean="0"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0" lang="zh-CN" altLang="en-US" sz="1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2.5</a:t>
                      </a:r>
                      <a:endParaRPr kumimoji="0" lang="zh-CN" altLang="en-US" sz="1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8.5</a:t>
                      </a:r>
                      <a:endParaRPr kumimoji="0" lang="zh-CN" altLang="en-US" sz="1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6361">
                <a:tc rowSpan="2"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Phase</a:t>
                      </a:r>
                      <a:r>
                        <a:rPr lang="en-US" altLang="zh-CN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II</a:t>
                      </a:r>
                    </a:p>
                    <a:p>
                      <a:r>
                        <a:rPr lang="en-US" altLang="zh-CN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(User Facility)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500kW~1MW=50~100MeV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@(5~</a:t>
                      </a: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10)mA</a:t>
                      </a:r>
                      <a:endParaRPr lang="zh-CN" altLang="zh-CN" sz="2000" b="1" kern="100" dirty="0" smtClean="0"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+2.5 years</a:t>
                      </a:r>
                      <a:endParaRPr lang="en-US" altLang="zh-CN" sz="1600" b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Sample size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 L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W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H(mm)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30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30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20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20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10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10</a:t>
                      </a:r>
                      <a:r>
                        <a:rPr kumimoji="0" lang="en-US" altLang="zh-CN" sz="1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/>
                          <a:ea typeface="+mn-ea"/>
                        </a:rPr>
                        <a:t>╳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2.5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4190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100" b="1" kern="100" dirty="0" smtClean="0"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15.4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30.2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93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itchFamily="49" charset="-122"/>
                        <a:ea typeface="黑体" pitchFamily="49" charset="-122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Development roadmap of CMIF</a:t>
            </a:r>
            <a:endParaRPr kumimoji="1" lang="zh-CN" altLang="en-US" dirty="0"/>
          </a:p>
        </p:txBody>
      </p:sp>
      <p:pic>
        <p:nvPicPr>
          <p:cNvPr id="6" name="Picture 2" descr="C:\Users\YangLei\AppData\Roaming\Foxmail\FoxmailTemp(224)\973-修改-整体图-斜视-09(09-10-11-45-43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4367" r="17048" b="31401"/>
          <a:stretch/>
        </p:blipFill>
        <p:spPr bwMode="auto">
          <a:xfrm>
            <a:off x="0" y="4221088"/>
            <a:ext cx="5760640" cy="203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653136"/>
            <a:ext cx="3623975" cy="163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0385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743326"/>
              </p:ext>
            </p:extLst>
          </p:nvPr>
        </p:nvGraphicFramePr>
        <p:xfrm>
          <a:off x="107504" y="980728"/>
          <a:ext cx="8928991" cy="5193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362"/>
                <a:gridCol w="3437246"/>
                <a:gridCol w="3456383"/>
              </a:tblGrid>
              <a:tr h="370840">
                <a:tc>
                  <a:txBody>
                    <a:bodyPr/>
                    <a:lstStyle/>
                    <a:p>
                      <a:endParaRPr lang="zh-CN" altLang="en-US" sz="1600" dirty="0"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panose="02020603050405020304" pitchFamily="18" charset="0"/>
                          <a:ea typeface="华文楷体" pitchFamily="2" charset="-122"/>
                          <a:cs typeface="Times New Roman" panose="02020603050405020304" pitchFamily="18" charset="0"/>
                        </a:rPr>
                        <a:t>IFMIF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华文楷体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latin typeface="Times New Roman" panose="02020603050405020304" pitchFamily="18" charset="0"/>
                          <a:ea typeface="华文楷体" pitchFamily="2" charset="-122"/>
                          <a:cs typeface="Times New Roman" panose="02020603050405020304" pitchFamily="18" charset="0"/>
                        </a:rPr>
                        <a:t>CMIF</a:t>
                      </a:r>
                      <a:endParaRPr lang="zh-CN" altLang="en-US" sz="1600" dirty="0">
                        <a:latin typeface="Times New Roman" panose="02020603050405020304" pitchFamily="18" charset="0"/>
                        <a:ea typeface="华文楷体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itchFamily="2" charset="-122"/>
                          <a:cs typeface="Times New Roman" panose="02020603050405020304" pitchFamily="18" charset="0"/>
                        </a:rPr>
                        <a:t>Reaction Channel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文楷体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err="1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D+Li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err="1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D+Be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1" kern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itchFamily="2" charset="-122"/>
                          <a:cs typeface="Times New Roman" panose="02020603050405020304" pitchFamily="18" charset="0"/>
                        </a:rPr>
                        <a:t>Deuterium Beam</a:t>
                      </a:r>
                      <a:endParaRPr lang="zh-CN" altLang="en-US" sz="16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文楷体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40 MeV@125 mA*2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50~100</a:t>
                      </a:r>
                      <a:r>
                        <a:rPr lang="en-US" altLang="zh-CN" sz="1600" b="1" baseline="0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MeV@(5~10) mA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itchFamily="2" charset="-122"/>
                          <a:cs typeface="Times New Roman" panose="02020603050405020304" pitchFamily="18" charset="0"/>
                        </a:rPr>
                        <a:t>Neutron</a:t>
                      </a:r>
                      <a:r>
                        <a:rPr lang="en-US" altLang="zh-CN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itchFamily="2" charset="-122"/>
                          <a:cs typeface="Times New Roman" panose="02020603050405020304" pitchFamily="18" charset="0"/>
                        </a:rPr>
                        <a:t> peak Energy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文楷体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~14 MeV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~14 MeV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itchFamily="2" charset="-122"/>
                          <a:cs typeface="Times New Roman" panose="02020603050405020304" pitchFamily="18" charset="0"/>
                        </a:rPr>
                        <a:t>Sample</a:t>
                      </a:r>
                      <a:r>
                        <a:rPr lang="en-US" altLang="zh-CN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itchFamily="2" charset="-122"/>
                          <a:cs typeface="Times New Roman" panose="02020603050405020304" pitchFamily="18" charset="0"/>
                        </a:rPr>
                        <a:t> Size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文楷体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~10 cm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1~3</a:t>
                      </a:r>
                      <a:r>
                        <a:rPr lang="zh-CN" altLang="en-US" sz="1600" b="1" baseline="0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1" baseline="0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cm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itchFamily="2" charset="-122"/>
                          <a:cs typeface="Times New Roman" panose="02020603050405020304" pitchFamily="18" charset="0"/>
                        </a:rPr>
                        <a:t>dpa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文楷体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20~50 </a:t>
                      </a:r>
                      <a:r>
                        <a:rPr lang="en-US" altLang="zh-CN" sz="1600" b="1" dirty="0" err="1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dpa</a:t>
                      </a: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/year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20~50 </a:t>
                      </a:r>
                      <a:r>
                        <a:rPr lang="en-US" altLang="zh-CN" sz="1600" b="1" dirty="0" err="1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dpa</a:t>
                      </a: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/year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itchFamily="2" charset="-122"/>
                          <a:cs typeface="Times New Roman" panose="02020603050405020304" pitchFamily="18" charset="0"/>
                        </a:rPr>
                        <a:t>Neutron</a:t>
                      </a:r>
                      <a:r>
                        <a:rPr lang="en-US" altLang="zh-CN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itchFamily="2" charset="-122"/>
                          <a:cs typeface="Times New Roman" panose="02020603050405020304" pitchFamily="18" charset="0"/>
                        </a:rPr>
                        <a:t> Total Yield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文楷体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High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Low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文楷体" pitchFamily="2" charset="-122"/>
                          <a:cs typeface="Times New Roman" panose="02020603050405020304" pitchFamily="18" charset="0"/>
                        </a:rPr>
                        <a:t>Technical challenges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文楷体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125 mA LINAC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~10 mA SRF LINAC</a:t>
                      </a:r>
                      <a:endParaRPr lang="zh-CN" alt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854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10 MW</a:t>
                      </a:r>
                      <a:r>
                        <a:rPr lang="en-US" altLang="zh-CN" sz="1600" b="1" baseline="0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liquid jet target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0.5~1 MW</a:t>
                      </a:r>
                      <a:r>
                        <a:rPr lang="en-US" altLang="zh-CN" sz="1600" b="1" baseline="0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granular Be target*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 rowSpan="2">
                  <a:txBody>
                    <a:bodyPr/>
                    <a:lstStyle/>
                    <a:p>
                      <a:endParaRPr lang="zh-CN" altLang="en-US" sz="1600" b="1" kern="1200" baseline="0" dirty="0">
                        <a:solidFill>
                          <a:schemeClr val="dk1"/>
                        </a:solidFill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宋体" pitchFamily="2" charset="-122"/>
                        <a:buChar char="·"/>
                      </a:pPr>
                      <a:r>
                        <a:rPr lang="en-US" altLang="zh-CN" sz="16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Large Sample Size </a:t>
                      </a:r>
                      <a:endParaRPr lang="zh-CN" altLang="en-US" sz="1600" b="1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宋体" pitchFamily="2" charset="-122"/>
                        <a:buChar char="·"/>
                      </a:pPr>
                      <a:r>
                        <a:rPr lang="en-US" altLang="zh-CN" sz="16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Large Scale Facility</a:t>
                      </a:r>
                      <a:endParaRPr lang="zh-CN" altLang="en-US" sz="1600" b="1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marR="0" indent="-342900" algn="l" defTabSz="43205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宋体" pitchFamily="2" charset="-122"/>
                        <a:buChar char="·"/>
                        <a:tabLst/>
                        <a:defRPr/>
                      </a:pPr>
                      <a:r>
                        <a:rPr lang="en-US" altLang="zh-CN" sz="16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High Radiation Dose</a:t>
                      </a:r>
                    </a:p>
                    <a:p>
                      <a:pPr marL="342900" indent="-342900">
                        <a:buFont typeface="宋体" pitchFamily="2" charset="-122"/>
                        <a:buChar char="·"/>
                      </a:pPr>
                      <a:r>
                        <a:rPr lang="en-US" altLang="zh-CN" sz="16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High Construct &amp; operation cost</a:t>
                      </a:r>
                      <a:endParaRPr lang="zh-CN" altLang="en-US" sz="1600" b="1" kern="1200" baseline="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宋体" pitchFamily="2" charset="-122"/>
                        <a:buChar char="·"/>
                      </a:pPr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Small</a:t>
                      </a:r>
                      <a:r>
                        <a:rPr lang="en-US" altLang="zh-CN" sz="16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Sample Size#</a:t>
                      </a:r>
                      <a:endParaRPr lang="zh-CN" altLang="en-US" sz="16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宋体" pitchFamily="2" charset="-122"/>
                        <a:buChar char="·"/>
                      </a:pPr>
                      <a:r>
                        <a:rPr lang="en-US" altLang="zh-CN" sz="1600" b="1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Small</a:t>
                      </a:r>
                      <a:r>
                        <a:rPr lang="en-US" altLang="zh-CN" sz="1600" b="1" baseline="0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Scale Facility</a:t>
                      </a:r>
                      <a:endParaRPr lang="zh-CN" altLang="en-US" sz="1600" b="1" dirty="0" smtClean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宋体" pitchFamily="2" charset="-122"/>
                        <a:buChar char="·"/>
                      </a:pPr>
                      <a:r>
                        <a:rPr lang="en-US" altLang="zh-CN" sz="1600" b="1" baseline="0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Low </a:t>
                      </a:r>
                      <a:r>
                        <a:rPr lang="en-US" altLang="zh-CN" sz="16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Radiation Dose</a:t>
                      </a:r>
                      <a:r>
                        <a:rPr lang="en-US" altLang="zh-CN" sz="1600" b="1" baseline="0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indent="-342900">
                        <a:buFont typeface="宋体" pitchFamily="2" charset="-122"/>
                        <a:buChar char="·"/>
                      </a:pPr>
                      <a:r>
                        <a:rPr lang="en-US" altLang="zh-CN" sz="1600" b="1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Low Construct &amp; Operation </a:t>
                      </a:r>
                      <a:r>
                        <a:rPr lang="en-US" altLang="zh-CN" sz="1600" b="1" baseline="0" dirty="0" smtClean="0"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Cost</a:t>
                      </a:r>
                      <a:endParaRPr lang="en-US" altLang="zh-CN" sz="1600" b="1" dirty="0" smtClean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5227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宋体" pitchFamily="2" charset="-122"/>
                        <a:buNone/>
                        <a:tabLst/>
                        <a:defRPr/>
                      </a:pPr>
                      <a:endParaRPr lang="zh-CN" altLang="en-US" sz="1600" b="1" dirty="0" smtClean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宋体" pitchFamily="2" charset="-122"/>
                        <a:buNone/>
                        <a:tabLst/>
                        <a:defRPr/>
                      </a:pPr>
                      <a:r>
                        <a:rPr lang="en-US" altLang="zh-CN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黑体" pitchFamily="49" charset="-122"/>
                          <a:cs typeface="Times New Roman" panose="02020603050405020304" pitchFamily="18" charset="0"/>
                        </a:rPr>
                        <a:t>Based on Chinese ADS Tech; Short time of Construction period ~7years</a:t>
                      </a:r>
                      <a:endParaRPr lang="zh-CN" altLang="en-US" sz="1600" b="1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2866" y="5851354"/>
            <a:ext cx="504056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#Small Sample techniques need to be developed</a:t>
            </a:r>
          </a:p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international patent application in processing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525084" cy="720000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Compare between IFMIF and CMIF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9597512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Outlines</a:t>
            </a:r>
            <a:endParaRPr kumimoji="1" lang="zh-CN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99840" y="1923622"/>
            <a:ext cx="7668852" cy="2653034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Introduction of CIADS</a:t>
            </a:r>
          </a:p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R</a:t>
            </a:r>
            <a:r>
              <a:rPr lang="en-US" altLang="zh-C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&amp;D </a:t>
            </a:r>
            <a:r>
              <a:rPr lang="en-US" altLang="zh-CN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Progress of </a:t>
            </a:r>
            <a:r>
              <a:rPr lang="en-US" altLang="zh-C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CIADS</a:t>
            </a:r>
          </a:p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charset="0"/>
                <a:ea typeface="黑体" charset="0"/>
                <a:cs typeface="黑体" charset="0"/>
              </a:rPr>
              <a:t>Introduction of CMIF</a:t>
            </a:r>
          </a:p>
          <a:p>
            <a:pPr>
              <a:spcBef>
                <a:spcPct val="15000"/>
              </a:spcBef>
              <a:spcAft>
                <a:spcPct val="25000"/>
              </a:spcAft>
            </a:pPr>
            <a:r>
              <a:rPr lang="en-US" altLang="zh-CN" b="1" dirty="0" smtClean="0">
                <a:latin typeface="Times New Roman" charset="0"/>
                <a:ea typeface="黑体" charset="0"/>
                <a:cs typeface="黑体" charset="0"/>
              </a:rPr>
              <a:t>Summary</a:t>
            </a:r>
            <a:endParaRPr lang="en-US" altLang="zh-CN" b="1" dirty="0">
              <a:latin typeface="Times New Roman" charset="0"/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6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268413"/>
            <a:ext cx="8277225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85021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5664200"/>
            <a:ext cx="791686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85021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41108" cy="720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Motivation (development of NPP in China)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2834460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396205" cy="720690"/>
          </a:xfrm>
        </p:spPr>
        <p:txBody>
          <a:bodyPr/>
          <a:lstStyle/>
          <a:p>
            <a:r>
              <a:rPr kumimoji="1" lang="en-US" altLang="zh-CN" dirty="0" smtClean="0"/>
              <a:t>Summary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980728"/>
            <a:ext cx="8579296" cy="5400600"/>
          </a:xfrm>
        </p:spPr>
        <p:txBody>
          <a:bodyPr/>
          <a:lstStyle/>
          <a:p>
            <a:r>
              <a:rPr kumimoji="1" lang="en-US" altLang="zh-CN" dirty="0" smtClean="0"/>
              <a:t>Chinese Initiative  ADS project (CIADS) will be approved. 250 MeV SRF proton </a:t>
            </a:r>
            <a:r>
              <a:rPr kumimoji="1" lang="en-US" altLang="zh-CN" dirty="0" err="1" smtClean="0"/>
              <a:t>linac</a:t>
            </a:r>
            <a:r>
              <a:rPr kumimoji="1" lang="en-US" altLang="zh-CN" dirty="0" smtClean="0"/>
              <a:t>, Granular target and 10 </a:t>
            </a:r>
            <a:r>
              <a:rPr kumimoji="1" lang="en-US" altLang="zh-CN" dirty="0" err="1" smtClean="0"/>
              <a:t>MWt</a:t>
            </a:r>
            <a:r>
              <a:rPr kumimoji="1" lang="en-US" altLang="zh-CN" dirty="0" smtClean="0"/>
              <a:t> subcritical LBE FR are chosen.</a:t>
            </a:r>
          </a:p>
          <a:p>
            <a:r>
              <a:rPr kumimoji="1" lang="en-US" altLang="zh-CN" dirty="0" smtClean="0"/>
              <a:t>A demo SRF </a:t>
            </a:r>
            <a:r>
              <a:rPr kumimoji="1" lang="en-US" altLang="zh-CN" dirty="0" err="1" smtClean="0"/>
              <a:t>linac</a:t>
            </a:r>
            <a:r>
              <a:rPr kumimoji="1" lang="en-US" altLang="zh-CN" dirty="0" smtClean="0"/>
              <a:t> with 25 MeV/10 mA/CW will be build in 2016 and coupled with granular target.</a:t>
            </a:r>
          </a:p>
          <a:p>
            <a:r>
              <a:rPr kumimoji="1" lang="en-US" altLang="zh-CN" dirty="0" smtClean="0"/>
              <a:t>The prototype of 2.5 MeV/10 mA/CW SRF </a:t>
            </a:r>
            <a:r>
              <a:rPr kumimoji="1" lang="en-US" altLang="zh-CN" dirty="0" err="1" smtClean="0"/>
              <a:t>linac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is in operation around 200 hours, 11 mA/CW/1 </a:t>
            </a:r>
            <a:r>
              <a:rPr kumimoji="1" lang="en-US" altLang="zh-CN" dirty="0" err="1" smtClean="0"/>
              <a:t>hr</a:t>
            </a:r>
            <a:r>
              <a:rPr kumimoji="1" lang="en-US" altLang="zh-CN" dirty="0" smtClean="0"/>
              <a:t> was achieved.</a:t>
            </a:r>
          </a:p>
          <a:p>
            <a:r>
              <a:rPr kumimoji="1" lang="en-US" altLang="zh-CN" dirty="0" smtClean="0"/>
              <a:t>Material Irradiation Facility in China (CMIF) was proposed. It is a compact, high-flux neutron source base on D-Be reaction and SRF </a:t>
            </a:r>
            <a:r>
              <a:rPr kumimoji="1" lang="en-US" altLang="zh-CN" dirty="0" err="1" smtClean="0"/>
              <a:t>linac</a:t>
            </a:r>
            <a:r>
              <a:rPr kumimoji="1" lang="en-US" altLang="zh-CN" dirty="0" smtClean="0"/>
              <a:t>. </a:t>
            </a:r>
          </a:p>
          <a:p>
            <a:r>
              <a:rPr kumimoji="1" lang="en-US" altLang="zh-CN" dirty="0" smtClean="0"/>
              <a:t>The first stage of CMIF is supported by MOST. A 20 MeV/5 mA SRF </a:t>
            </a:r>
            <a:r>
              <a:rPr kumimoji="1" lang="en-US" altLang="zh-CN" dirty="0" err="1" smtClean="0"/>
              <a:t>linac</a:t>
            </a:r>
            <a:r>
              <a:rPr kumimoji="1" lang="en-US" altLang="zh-CN" dirty="0" smtClean="0"/>
              <a:t> of </a:t>
            </a:r>
            <a:r>
              <a:rPr kumimoji="1" lang="en-US" altLang="zh-CN" dirty="0" err="1" smtClean="0"/>
              <a:t>Deutron</a:t>
            </a:r>
            <a:r>
              <a:rPr kumimoji="1" lang="en-US" altLang="zh-CN" dirty="0" smtClean="0"/>
              <a:t> will be built in 2018.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0275731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Acknowledgements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1628800"/>
            <a:ext cx="9059334" cy="3637963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37322"/>
            <a:ext cx="8229600" cy="5544006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zh-CN" sz="5400" dirty="0" smtClean="0">
                <a:solidFill>
                  <a:srgbClr val="FF0000"/>
                </a:solidFill>
              </a:rPr>
              <a:t>Thanks for your attention</a:t>
            </a:r>
          </a:p>
          <a:p>
            <a:pPr marL="0" indent="0" algn="ctr">
              <a:buNone/>
            </a:pPr>
            <a:r>
              <a:rPr kumimoji="1" lang="en-US" altLang="zh-CN" sz="4000" dirty="0" smtClean="0"/>
              <a:t>&amp;</a:t>
            </a:r>
          </a:p>
          <a:p>
            <a:pPr marL="0" indent="0" algn="ctr">
              <a:buNone/>
            </a:pPr>
            <a:r>
              <a:rPr kumimoji="1" lang="en-US" altLang="zh-CN" sz="3600" dirty="0" smtClean="0"/>
              <a:t>Team of China ADS </a:t>
            </a:r>
            <a:r>
              <a:rPr kumimoji="1" lang="en-US" altLang="zh-CN" sz="3600" dirty="0" err="1" smtClean="0"/>
              <a:t>Linac</a:t>
            </a:r>
            <a:r>
              <a:rPr kumimoji="1" lang="en-US" altLang="zh-CN" sz="3600" dirty="0" smtClean="0"/>
              <a:t> </a:t>
            </a:r>
          </a:p>
          <a:p>
            <a:pPr marL="0" indent="0" algn="ctr">
              <a:buNone/>
            </a:pPr>
            <a:r>
              <a:rPr kumimoji="1" lang="en-US" altLang="zh-CN" sz="4800" dirty="0" smtClean="0">
                <a:solidFill>
                  <a:srgbClr val="0000FF"/>
                </a:solidFill>
              </a:rPr>
              <a:t>Thanks for the helps</a:t>
            </a:r>
          </a:p>
          <a:p>
            <a:pPr marL="0" indent="0" algn="ctr">
              <a:buNone/>
            </a:pPr>
            <a:r>
              <a:rPr kumimoji="1" lang="en-US" altLang="zh-CN" sz="2400" dirty="0"/>
              <a:t>f</a:t>
            </a:r>
            <a:r>
              <a:rPr kumimoji="1" lang="en-US" altLang="zh-CN" sz="2400" dirty="0" smtClean="0"/>
              <a:t>rom LBNL, ANL, J-Lab, MSU/FRIB, FNAL, ORNL, TRIUMF, CEA/</a:t>
            </a:r>
            <a:r>
              <a:rPr kumimoji="1" lang="en-US" altLang="zh-CN" sz="2400" dirty="0" err="1" smtClean="0"/>
              <a:t>Saclay</a:t>
            </a:r>
            <a:r>
              <a:rPr kumimoji="1" lang="en-US" altLang="zh-CN" sz="2400" dirty="0" smtClean="0"/>
              <a:t>, IPN/</a:t>
            </a:r>
            <a:r>
              <a:rPr kumimoji="1" lang="en-US" altLang="zh-CN" sz="2400" dirty="0" err="1" smtClean="0"/>
              <a:t>Orsay</a:t>
            </a:r>
            <a:r>
              <a:rPr kumimoji="1" lang="en-US" altLang="zh-CN" sz="2400" dirty="0" smtClean="0"/>
              <a:t>, IAP, RIKEN, KEK, ……</a:t>
            </a:r>
          </a:p>
          <a:p>
            <a:pPr marL="0" indent="0" algn="ctr">
              <a:buNone/>
            </a:pPr>
            <a:r>
              <a:rPr kumimoji="1" lang="en-US" altLang="zh-CN" sz="2400" dirty="0" smtClean="0"/>
              <a:t> HIT, PKU, SINAP,……</a:t>
            </a:r>
          </a:p>
          <a:p>
            <a:pPr marL="0" indent="0" algn="ctr">
              <a:buNone/>
            </a:pPr>
            <a:r>
              <a:rPr kumimoji="1" lang="en-US" altLang="zh-CN" sz="3200" b="1" dirty="0" smtClean="0"/>
              <a:t>Welcome Collaboration!</a:t>
            </a:r>
          </a:p>
          <a:p>
            <a:pPr marL="0" indent="0" algn="ctr">
              <a:buNone/>
            </a:pP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7529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392238"/>
            <a:ext cx="4926013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392238"/>
            <a:ext cx="4926013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图片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858479"/>
            <a:ext cx="4926013" cy="441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655637" y="944724"/>
            <a:ext cx="8097837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36000" rIns="72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zh-CN" sz="2800" b="1" dirty="0">
                <a:ea typeface="黑体" pitchFamily="49" charset="-122"/>
              </a:rPr>
              <a:t>ADS + Close </a:t>
            </a:r>
            <a:r>
              <a:rPr lang="en-US" altLang="zh-CN" sz="2800" b="1" dirty="0" smtClean="0">
                <a:ea typeface="黑体" pitchFamily="49" charset="-122"/>
              </a:rPr>
              <a:t>Cycle</a:t>
            </a:r>
            <a:r>
              <a:rPr lang="en-US" altLang="zh-CN" sz="28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cs typeface="Times New Roman" pitchFamily="18" charset="0"/>
              </a:rPr>
              <a:t>is better at burning </a:t>
            </a:r>
            <a:r>
              <a:rPr lang="en-US" altLang="zh-CN" sz="2800" b="1" dirty="0" smtClean="0">
                <a:solidFill>
                  <a:srgbClr val="0000FF"/>
                </a:solidFill>
                <a:cs typeface="Times New Roman" pitchFamily="18" charset="0"/>
              </a:rPr>
              <a:t>waste.</a:t>
            </a:r>
            <a:endParaRPr lang="zh-CN" altLang="en-US" sz="2800" b="1" dirty="0">
              <a:ea typeface="黑体" pitchFamily="49" charset="-122"/>
            </a:endParaRPr>
          </a:p>
        </p:txBody>
      </p:sp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6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808163"/>
            <a:ext cx="38512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1"/>
          <p:cNvSpPr txBox="1">
            <a:spLocks noChangeArrowheads="1"/>
          </p:cNvSpPr>
          <p:nvPr/>
        </p:nvSpPr>
        <p:spPr bwMode="auto">
          <a:xfrm>
            <a:off x="71438" y="4833938"/>
            <a:ext cx="60483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b="1">
                <a:ea typeface="楷体_GB2312" pitchFamily="1" charset="-122"/>
              </a:rPr>
              <a:t>Total radiotoxicity of spent fuel relative</a:t>
            </a:r>
          </a:p>
          <a:p>
            <a:pPr algn="l" eaLnBrk="1" hangingPunct="1"/>
            <a:r>
              <a:rPr lang="en-US" altLang="zh-CN" b="1">
                <a:ea typeface="楷体_GB2312" pitchFamily="1" charset="-122"/>
              </a:rPr>
              <a:t>  to  </a:t>
            </a:r>
            <a:r>
              <a:rPr lang="en-US" altLang="zh-CN" b="1">
                <a:solidFill>
                  <a:srgbClr val="8A7007"/>
                </a:solidFill>
                <a:ea typeface="楷体_GB2312" pitchFamily="1" charset="-122"/>
              </a:rPr>
              <a:t>that</a:t>
            </a:r>
            <a:r>
              <a:rPr lang="zh-CN" altLang="en-US" b="1">
                <a:solidFill>
                  <a:srgbClr val="8A7007"/>
                </a:solidFill>
                <a:ea typeface="楷体_GB2312" pitchFamily="1" charset="-122"/>
              </a:rPr>
              <a:t> </a:t>
            </a:r>
            <a:r>
              <a:rPr lang="en-US" altLang="zh-CN" b="1">
                <a:solidFill>
                  <a:srgbClr val="8A7007"/>
                </a:solidFill>
                <a:ea typeface="楷体_GB2312" pitchFamily="1" charset="-122"/>
              </a:rPr>
              <a:t>of natural uranium ore</a:t>
            </a:r>
            <a:r>
              <a:rPr lang="en-US" altLang="zh-CN" b="1">
                <a:ea typeface="楷体_GB2312" pitchFamily="1" charset="-122"/>
              </a:rPr>
              <a:t>.</a:t>
            </a:r>
          </a:p>
          <a:p>
            <a:pPr algn="l" eaLnBrk="1" hangingPunct="1">
              <a:buFont typeface="Arial" pitchFamily="34" charset="0"/>
              <a:buChar char="•"/>
            </a:pPr>
            <a:r>
              <a:rPr lang="en-US" altLang="zh-CN" b="1">
                <a:solidFill>
                  <a:srgbClr val="9A3D01"/>
                </a:solidFill>
                <a:ea typeface="楷体_GB2312" pitchFamily="1" charset="-122"/>
                <a:sym typeface="Wingdings" pitchFamily="2" charset="2"/>
              </a:rPr>
              <a:t>Used fuel </a:t>
            </a:r>
            <a:r>
              <a:rPr lang="en-US" altLang="zh-CN" b="1">
                <a:ea typeface="楷体_GB2312" pitchFamily="1" charset="-122"/>
                <a:sym typeface="Wingdings" pitchFamily="2" charset="2"/>
              </a:rPr>
              <a:t> </a:t>
            </a:r>
            <a:r>
              <a:rPr lang="en-US" altLang="zh-CN" b="1">
                <a:ea typeface="楷体_GB2312" pitchFamily="1" charset="-122"/>
              </a:rPr>
              <a:t>Open Cycle (~300,000y)</a:t>
            </a:r>
            <a:endParaRPr lang="en-US" altLang="zh-CN" b="1">
              <a:ea typeface="楷体_GB2312" pitchFamily="1" charset="-122"/>
              <a:sym typeface="Wingdings" pitchFamily="2" charset="2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240088" y="3219450"/>
            <a:ext cx="573087" cy="4762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en-US" sz="1400" b="1">
                <a:solidFill>
                  <a:srgbClr val="9A3D01"/>
                </a:solidFill>
                <a:latin typeface="Arial Narrow" pitchFamily="34" charset="0"/>
                <a:ea typeface="楷体_GB2312" pitchFamily="1" charset="-122"/>
              </a:rPr>
              <a:t>Open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1400" b="1">
                <a:solidFill>
                  <a:srgbClr val="9A3D01"/>
                </a:solidFill>
                <a:latin typeface="Arial Narrow" pitchFamily="34" charset="0"/>
                <a:ea typeface="楷体_GB2312" pitchFamily="1" charset="-122"/>
              </a:rPr>
              <a:t>Cycle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376488" y="3649663"/>
            <a:ext cx="1011237" cy="2841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en-US" sz="1400" b="1">
                <a:solidFill>
                  <a:srgbClr val="0000FF"/>
                </a:solidFill>
                <a:latin typeface="Arial Narrow" pitchFamily="34" charset="0"/>
                <a:ea typeface="楷体_GB2312" pitchFamily="1" charset="-122"/>
              </a:rPr>
              <a:t>Close Cycle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900113" y="3649663"/>
            <a:ext cx="1476375" cy="2841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en-US" sz="1400" b="1">
                <a:solidFill>
                  <a:srgbClr val="244583"/>
                </a:solidFill>
                <a:latin typeface="Arial Narrow" pitchFamily="34" charset="0"/>
                <a:ea typeface="楷体_GB2312" pitchFamily="1" charset="-122"/>
              </a:rPr>
              <a:t>ADS+Close Cycle</a:t>
            </a:r>
          </a:p>
        </p:txBody>
      </p:sp>
      <p:sp>
        <p:nvSpPr>
          <p:cNvPr id="10252" name="TextBox 1"/>
          <p:cNvSpPr txBox="1">
            <a:spLocks noChangeArrowheads="1"/>
          </p:cNvSpPr>
          <p:nvPr/>
        </p:nvSpPr>
        <p:spPr bwMode="auto">
          <a:xfrm>
            <a:off x="71438" y="566737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buFont typeface="Arial" pitchFamily="34" charset="0"/>
              <a:buChar char="•"/>
            </a:pPr>
            <a:r>
              <a:rPr lang="en-US" altLang="zh-CN" b="1">
                <a:solidFill>
                  <a:srgbClr val="0000FF"/>
                </a:solidFill>
                <a:ea typeface="楷体_GB2312" pitchFamily="1" charset="-122"/>
                <a:sym typeface="Wingdings" pitchFamily="2" charset="2"/>
              </a:rPr>
              <a:t>Pu &amp; U removed </a:t>
            </a:r>
            <a:r>
              <a:rPr lang="en-US" altLang="zh-CN" b="1">
                <a:ea typeface="楷体_GB2312" pitchFamily="1" charset="-122"/>
                <a:sym typeface="Wingdings" pitchFamily="2" charset="2"/>
              </a:rPr>
              <a:t>Close Cycle (~5000y)</a:t>
            </a:r>
          </a:p>
        </p:txBody>
      </p:sp>
      <p:sp>
        <p:nvSpPr>
          <p:cNvPr id="10253" name="TextBox 1"/>
          <p:cNvSpPr txBox="1">
            <a:spLocks noChangeArrowheads="1"/>
          </p:cNvSpPr>
          <p:nvPr/>
        </p:nvSpPr>
        <p:spPr bwMode="auto">
          <a:xfrm>
            <a:off x="71438" y="597852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buFont typeface="Arial" pitchFamily="34" charset="0"/>
              <a:buChar char="•"/>
            </a:pPr>
            <a:r>
              <a:rPr lang="en-US" altLang="zh-CN" b="1">
                <a:solidFill>
                  <a:srgbClr val="244583"/>
                </a:solidFill>
                <a:ea typeface="楷体_GB2312" pitchFamily="1" charset="-122"/>
                <a:sym typeface="Wingdings" pitchFamily="2" charset="2"/>
              </a:rPr>
              <a:t>Pu, U, &amp; MA removed </a:t>
            </a:r>
            <a:r>
              <a:rPr lang="en-US" altLang="zh-CN" b="1">
                <a:ea typeface="楷体_GB2312" pitchFamily="1" charset="-122"/>
                <a:sym typeface="Wingdings" pitchFamily="2" charset="2"/>
              </a:rPr>
              <a:t> ADS + Close Cycle (~300y)</a:t>
            </a:r>
            <a:endParaRPr lang="zh-CN" altLang="en-US" b="1">
              <a:ea typeface="楷体_GB2312" pitchFamily="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Nuclear Fuel Cycle </a:t>
            </a:r>
            <a:r>
              <a:rPr kumimoji="1" lang="en-US" altLang="zh-CN" sz="3100" dirty="0" smtClean="0"/>
              <a:t>(IAEA-TECDOC-1613)</a:t>
            </a:r>
            <a:endParaRPr kumimoji="1" lang="zh-CN" altLang="en-US" sz="3100" dirty="0"/>
          </a:p>
        </p:txBody>
      </p:sp>
    </p:spTree>
    <p:extLst>
      <p:ext uri="{BB962C8B-B14F-4D97-AF65-F5344CB8AC3E}">
        <p14:creationId xmlns:p14="http://schemas.microsoft.com/office/powerpoint/2010/main" val="34240816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utoUpdateAnimBg="0"/>
      <p:bldP spid="10250" grpId="0" autoUpdateAnimBg="0"/>
      <p:bldP spid="10251" grpId="0" autoUpdateAnimBg="0"/>
      <p:bldP spid="10252" grpId="0" autoUpdateAnimBg="0"/>
      <p:bldP spid="1025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Roadmap of ADS project in China</a:t>
            </a:r>
            <a:endParaRPr kumimoji="1"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89626" y="5295255"/>
            <a:ext cx="412233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“</a:t>
            </a:r>
            <a:r>
              <a:rPr lang="en-US" altLang="zh-CN" dirty="0"/>
              <a:t>S</a:t>
            </a:r>
            <a:r>
              <a:rPr lang="en-US" altLang="zh-CN" dirty="0" smtClean="0"/>
              <a:t>trategic Technology Pilot Project” </a:t>
            </a:r>
          </a:p>
          <a:p>
            <a:r>
              <a:rPr lang="en-US" altLang="zh-CN" dirty="0" smtClean="0"/>
              <a:t>of </a:t>
            </a:r>
            <a:r>
              <a:rPr lang="en-US" altLang="zh-CN" dirty="0"/>
              <a:t>the Chinese Academy of </a:t>
            </a:r>
            <a:r>
              <a:rPr lang="en-US" altLang="zh-CN" dirty="0" smtClean="0"/>
              <a:t>Sciences</a:t>
            </a:r>
          </a:p>
          <a:p>
            <a:pPr algn="ctr"/>
            <a:r>
              <a:rPr lang="en-US" altLang="zh-CN" sz="2000" dirty="0" smtClean="0">
                <a:solidFill>
                  <a:srgbClr val="3366FF"/>
                </a:solidFill>
                <a:ea typeface="仿宋" pitchFamily="49" charset="-122"/>
              </a:rPr>
              <a:t>Key </a:t>
            </a:r>
            <a:r>
              <a:rPr lang="en-US" altLang="zh-CN" sz="2000" dirty="0">
                <a:solidFill>
                  <a:srgbClr val="3366FF"/>
                </a:solidFill>
                <a:ea typeface="仿宋" pitchFamily="49" charset="-122"/>
              </a:rPr>
              <a:t>technology R&amp;</a:t>
            </a:r>
            <a:r>
              <a:rPr lang="en-US" altLang="zh-CN" sz="2000" dirty="0" smtClean="0">
                <a:solidFill>
                  <a:srgbClr val="3366FF"/>
                </a:solidFill>
                <a:ea typeface="仿宋" pitchFamily="49" charset="-122"/>
              </a:rPr>
              <a:t>D</a:t>
            </a:r>
          </a:p>
          <a:p>
            <a:pPr algn="ctr"/>
            <a:r>
              <a:rPr lang="en-US" altLang="zh-CN" dirty="0" smtClean="0">
                <a:solidFill>
                  <a:srgbClr val="3366FF"/>
                </a:solidFill>
                <a:ea typeface="仿宋" pitchFamily="49" charset="-122"/>
              </a:rPr>
              <a:t>Y2011-2017, 1.78 B CNY</a:t>
            </a:r>
            <a:endParaRPr lang="zh-CN" altLang="en-US" dirty="0">
              <a:solidFill>
                <a:srgbClr val="3366FF"/>
              </a:solidFill>
              <a:ea typeface="仿宋" pitchFamily="49" charset="-122"/>
            </a:endParaRPr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23" y="1982887"/>
            <a:ext cx="896962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3148056" y="4415933"/>
            <a:ext cx="3368159" cy="984885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FF0000"/>
                </a:solidFill>
                <a:latin typeface="Arial" pitchFamily="34" charset="0"/>
              </a:rPr>
              <a:t>Stage 1: Research facility (CIADS)</a:t>
            </a:r>
            <a:endParaRPr lang="en-US" altLang="zh-CN" sz="1600" dirty="0">
              <a:solidFill>
                <a:srgbClr val="FF0000"/>
              </a:solidFill>
              <a:latin typeface="Arial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zh-CN" sz="1600" b="0" dirty="0" smtClean="0">
                <a:solidFill>
                  <a:srgbClr val="FF0000"/>
                </a:solidFill>
                <a:latin typeface="Arial" pitchFamily="34" charset="0"/>
              </a:rPr>
              <a:t>(</a:t>
            </a:r>
            <a:r>
              <a:rPr lang="en-US" altLang="zh-CN" sz="1600" dirty="0" smtClean="0">
                <a:solidFill>
                  <a:srgbClr val="FF0000"/>
                </a:solidFill>
                <a:latin typeface="Arial" pitchFamily="34" charset="0"/>
              </a:rPr>
              <a:t>250 MeV, 10 mA, 10 </a:t>
            </a:r>
            <a:r>
              <a:rPr lang="en-US" altLang="zh-CN" sz="1600" dirty="0" err="1" smtClean="0">
                <a:solidFill>
                  <a:srgbClr val="FF0000"/>
                </a:solidFill>
                <a:latin typeface="Arial" pitchFamily="34" charset="0"/>
              </a:rPr>
              <a:t>MWt</a:t>
            </a:r>
            <a:r>
              <a:rPr lang="en-US" altLang="zh-CN" sz="1600" b="0" dirty="0" smtClean="0">
                <a:solidFill>
                  <a:srgbClr val="FF0000"/>
                </a:solidFill>
                <a:latin typeface="Arial" pitchFamily="34" charset="0"/>
              </a:rPr>
              <a:t>)</a:t>
            </a:r>
            <a:r>
              <a:rPr lang="en-US" altLang="zh-CN" sz="1600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altLang="zh-CN" sz="1600" dirty="0" smtClean="0">
                <a:solidFill>
                  <a:srgbClr val="FF0000"/>
                </a:solidFill>
                <a:latin typeface="Arial" pitchFamily="34" charset="0"/>
              </a:rPr>
              <a:t>Y2017</a:t>
            </a:r>
            <a:r>
              <a:rPr lang="en-US" altLang="zh-CN" sz="1600" dirty="0">
                <a:solidFill>
                  <a:srgbClr val="FF0000"/>
                </a:solidFill>
                <a:latin typeface="Arial" pitchFamily="34" charset="0"/>
              </a:rPr>
              <a:t>-</a:t>
            </a:r>
            <a:r>
              <a:rPr lang="en-US" altLang="zh-CN" sz="1600" dirty="0" smtClean="0">
                <a:solidFill>
                  <a:srgbClr val="FF0000"/>
                </a:solidFill>
                <a:latin typeface="Arial" pitchFamily="34" charset="0"/>
              </a:rPr>
              <a:t>2022, 2.25 B CNY</a:t>
            </a:r>
            <a:endParaRPr lang="en-US" altLang="zh-CN" sz="16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5724128" y="5540459"/>
            <a:ext cx="3373125" cy="984885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4B24A2"/>
                </a:solidFill>
                <a:latin typeface="Arial" pitchFamily="34" charset="0"/>
              </a:rPr>
              <a:t>Stage 2: Demo facility (CDADS)</a:t>
            </a:r>
            <a:endParaRPr lang="en-US" altLang="zh-CN" sz="1600" dirty="0">
              <a:solidFill>
                <a:srgbClr val="4B24A2"/>
              </a:solidFill>
              <a:latin typeface="Arial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zh-CN" sz="1600" b="0" dirty="0" smtClean="0">
                <a:solidFill>
                  <a:srgbClr val="4B24A2"/>
                </a:solidFill>
                <a:latin typeface="Arial" pitchFamily="34" charset="0"/>
              </a:rPr>
              <a:t>(</a:t>
            </a:r>
            <a:r>
              <a:rPr lang="en-US" altLang="zh-CN" sz="1600" dirty="0" smtClean="0">
                <a:solidFill>
                  <a:srgbClr val="4B24A2"/>
                </a:solidFill>
                <a:latin typeface="Arial" pitchFamily="34" charset="0"/>
              </a:rPr>
              <a:t>1.2~1.5GeV, 10~25 mA, 100 </a:t>
            </a:r>
            <a:r>
              <a:rPr lang="en-US" altLang="zh-CN" sz="1600" dirty="0" err="1" smtClean="0">
                <a:solidFill>
                  <a:srgbClr val="4B24A2"/>
                </a:solidFill>
                <a:latin typeface="Arial" pitchFamily="34" charset="0"/>
              </a:rPr>
              <a:t>MWt</a:t>
            </a:r>
            <a:r>
              <a:rPr lang="en-US" altLang="zh-CN" sz="1600" b="0" dirty="0" smtClean="0">
                <a:solidFill>
                  <a:srgbClr val="4B24A2"/>
                </a:solidFill>
                <a:latin typeface="Arial" pitchFamily="34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en-US" altLang="zh-CN" sz="1600" dirty="0" smtClean="0">
                <a:solidFill>
                  <a:srgbClr val="4B24A2"/>
                </a:solidFill>
                <a:latin typeface="Arial" pitchFamily="34" charset="0"/>
              </a:rPr>
              <a:t>Y2030</a:t>
            </a:r>
            <a:endParaRPr lang="en-US" altLang="zh-CN" sz="1600" b="0" dirty="0">
              <a:solidFill>
                <a:srgbClr val="4B24A2"/>
              </a:solidFill>
              <a:latin typeface="Arial" pitchFamily="34" charset="0"/>
            </a:endParaRPr>
          </a:p>
        </p:txBody>
      </p:sp>
      <p:cxnSp>
        <p:nvCxnSpPr>
          <p:cNvPr id="8" name="直接连接符 2"/>
          <p:cNvCxnSpPr>
            <a:cxnSpLocks noChangeShapeType="1"/>
          </p:cNvCxnSpPr>
          <p:nvPr/>
        </p:nvCxnSpPr>
        <p:spPr bwMode="auto">
          <a:xfrm>
            <a:off x="4973354" y="2702967"/>
            <a:ext cx="0" cy="2346067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连接符 2"/>
          <p:cNvCxnSpPr>
            <a:cxnSpLocks noChangeShapeType="1"/>
          </p:cNvCxnSpPr>
          <p:nvPr/>
        </p:nvCxnSpPr>
        <p:spPr bwMode="auto">
          <a:xfrm>
            <a:off x="2339752" y="1450701"/>
            <a:ext cx="8927" cy="2584414"/>
          </a:xfrm>
          <a:prstGeom prst="line">
            <a:avLst/>
          </a:prstGeom>
          <a:noFill/>
          <a:ln w="28575" algn="ctr">
            <a:solidFill>
              <a:srgbClr val="66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文本框 19"/>
          <p:cNvSpPr txBox="1"/>
          <p:nvPr/>
        </p:nvSpPr>
        <p:spPr bwMode="auto">
          <a:xfrm>
            <a:off x="2348679" y="1334815"/>
            <a:ext cx="2173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66FF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Goal in 2015.06, 5 MeV</a:t>
            </a:r>
            <a:endParaRPr kumimoji="1" lang="zh-CN" altLang="en-US" dirty="0" smtClean="0">
              <a:solidFill>
                <a:srgbClr val="66FFFF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cxnSp>
        <p:nvCxnSpPr>
          <p:cNvPr id="21" name="直接连接符 2"/>
          <p:cNvCxnSpPr>
            <a:cxnSpLocks noChangeShapeType="1"/>
          </p:cNvCxnSpPr>
          <p:nvPr/>
        </p:nvCxnSpPr>
        <p:spPr bwMode="auto">
          <a:xfrm>
            <a:off x="2915816" y="1846398"/>
            <a:ext cx="0" cy="2188717"/>
          </a:xfrm>
          <a:prstGeom prst="line">
            <a:avLst/>
          </a:prstGeom>
          <a:noFill/>
          <a:ln w="28575" algn="ctr">
            <a:solidFill>
              <a:srgbClr val="D129C5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文本框 23"/>
          <p:cNvSpPr txBox="1"/>
          <p:nvPr/>
        </p:nvSpPr>
        <p:spPr bwMode="auto">
          <a:xfrm>
            <a:off x="3028897" y="1694855"/>
            <a:ext cx="2279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D129C5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Goal in 2015.12, 10 MeV</a:t>
            </a:r>
            <a:endParaRPr kumimoji="1" lang="zh-CN" altLang="en-US" dirty="0" smtClean="0">
              <a:solidFill>
                <a:srgbClr val="D129C5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cxnSp>
        <p:nvCxnSpPr>
          <p:cNvPr id="17" name="直接连接符 14"/>
          <p:cNvCxnSpPr>
            <a:cxnSpLocks noChangeShapeType="1"/>
          </p:cNvCxnSpPr>
          <p:nvPr/>
        </p:nvCxnSpPr>
        <p:spPr bwMode="auto">
          <a:xfrm>
            <a:off x="9076982" y="2702967"/>
            <a:ext cx="0" cy="3744416"/>
          </a:xfrm>
          <a:prstGeom prst="line">
            <a:avLst/>
          </a:prstGeom>
          <a:noFill/>
          <a:ln w="28575" algn="ctr">
            <a:solidFill>
              <a:srgbClr val="4B24A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直接连接符 2"/>
          <p:cNvCxnSpPr>
            <a:cxnSpLocks noChangeShapeType="1"/>
          </p:cNvCxnSpPr>
          <p:nvPr/>
        </p:nvCxnSpPr>
        <p:spPr bwMode="auto">
          <a:xfrm>
            <a:off x="3995936" y="2199113"/>
            <a:ext cx="0" cy="3600198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直接连接符 2"/>
          <p:cNvCxnSpPr>
            <a:cxnSpLocks noChangeShapeType="1"/>
          </p:cNvCxnSpPr>
          <p:nvPr/>
        </p:nvCxnSpPr>
        <p:spPr bwMode="auto">
          <a:xfrm>
            <a:off x="1793792" y="1104754"/>
            <a:ext cx="0" cy="2930361"/>
          </a:xfrm>
          <a:prstGeom prst="line">
            <a:avLst/>
          </a:prstGeom>
          <a:noFill/>
          <a:ln w="28575" algn="ctr">
            <a:solidFill>
              <a:srgbClr val="008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文本框 33"/>
          <p:cNvSpPr txBox="1"/>
          <p:nvPr/>
        </p:nvSpPr>
        <p:spPr bwMode="auto">
          <a:xfrm>
            <a:off x="4086000" y="2054895"/>
            <a:ext cx="2279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Goal in 2016.09, 25 MeV</a:t>
            </a:r>
            <a:endParaRPr kumimoji="1" lang="zh-CN" altLang="en-US" dirty="0" smtClean="0">
              <a:solidFill>
                <a:srgbClr val="0000FF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 bwMode="auto">
          <a:xfrm>
            <a:off x="1835696" y="974775"/>
            <a:ext cx="26468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8000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2014.06, 2.1 MeV/10 mA/CW</a:t>
            </a:r>
            <a:endParaRPr kumimoji="1" lang="zh-CN" altLang="en-US" dirty="0" smtClean="0">
              <a:solidFill>
                <a:srgbClr val="008000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3" name="文本框 2"/>
          <p:cNvSpPr txBox="1"/>
          <p:nvPr/>
        </p:nvSpPr>
        <p:spPr bwMode="auto">
          <a:xfrm>
            <a:off x="323528" y="1665967"/>
            <a:ext cx="25136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FF"/>
                </a:solidFill>
                <a:ea typeface="楷体_GB2312" pitchFamily="49" charset="-122"/>
                <a:cs typeface="Times New Roman" pitchFamily="18" charset="0"/>
              </a:rPr>
              <a:t>Injector II, 162.5 MHz</a:t>
            </a:r>
            <a:endParaRPr kumimoji="1" lang="zh-CN" altLang="en-US" sz="2000" dirty="0" smtClean="0">
              <a:solidFill>
                <a:srgbClr val="0000FF"/>
              </a:solidFill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 bwMode="auto">
          <a:xfrm>
            <a:off x="323528" y="3882138"/>
            <a:ext cx="22358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FF"/>
                </a:solidFill>
                <a:ea typeface="楷体_GB2312" pitchFamily="49" charset="-122"/>
                <a:cs typeface="Times New Roman" pitchFamily="18" charset="0"/>
              </a:rPr>
              <a:t>Injector I, 325 MHz</a:t>
            </a:r>
            <a:endParaRPr kumimoji="1" lang="zh-CN" altLang="en-US" sz="2000" dirty="0" smtClean="0">
              <a:solidFill>
                <a:srgbClr val="0000FF"/>
              </a:solidFill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87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xmlns:p14="http://schemas.microsoft.com/office/powerpoint/2010/main" advTm="11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7" grpId="0"/>
      <p:bldP spid="20" grpId="0"/>
      <p:bldP spid="24" grpId="0"/>
      <p:bldP spid="34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an\Desktop\k1.jpg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" y="1152000"/>
            <a:ext cx="756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an\Desktop\k2.jpg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" y="1152000"/>
            <a:ext cx="756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5084" cy="720000"/>
          </a:xfrm>
        </p:spPr>
        <p:txBody>
          <a:bodyPr/>
          <a:lstStyle/>
          <a:p>
            <a:r>
              <a:rPr kumimoji="1" lang="en-US" altLang="zh-CN" dirty="0" smtClean="0"/>
              <a:t>High power SRF </a:t>
            </a:r>
            <a:r>
              <a:rPr kumimoji="1" lang="en-US" altLang="zh-CN" dirty="0" err="1" smtClean="0"/>
              <a:t>Linacs</a:t>
            </a:r>
            <a:r>
              <a:rPr kumimoji="1" lang="en-US" altLang="zh-CN" dirty="0" smtClean="0"/>
              <a:t> in the world</a:t>
            </a:r>
            <a:endParaRPr kumimoji="1" lang="zh-CN" altLang="en-US" dirty="0"/>
          </a:p>
        </p:txBody>
      </p:sp>
      <p:pic>
        <p:nvPicPr>
          <p:cNvPr id="1029" name="Picture 5" descr="C:\Users\lan\Desktop\k3.jpg"/>
          <p:cNvPicPr>
            <a:picLocks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" y="1152000"/>
            <a:ext cx="756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4294967295"/>
          </p:nvPr>
        </p:nvSpPr>
        <p:spPr>
          <a:xfrm>
            <a:off x="634587" y="6150759"/>
            <a:ext cx="7681913" cy="26193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Modified from J-Luc </a:t>
            </a:r>
            <a:r>
              <a:rPr lang="en-US" dirty="0" err="1" smtClean="0"/>
              <a:t>Biarrotte</a:t>
            </a:r>
            <a:r>
              <a:rPr lang="en-US" dirty="0" smtClean="0"/>
              <a:t>, SLHIPP-4, CERN, 15-16 May 2014</a:t>
            </a:r>
            <a:endParaRPr lang="de-DE" dirty="0"/>
          </a:p>
        </p:txBody>
      </p:sp>
      <p:sp>
        <p:nvSpPr>
          <p:cNvPr id="22" name="Rectangle 19"/>
          <p:cNvSpPr/>
          <p:nvPr/>
        </p:nvSpPr>
        <p:spPr bwMode="auto">
          <a:xfrm>
            <a:off x="5727049" y="1469121"/>
            <a:ext cx="136800" cy="135466"/>
          </a:xfrm>
          <a:prstGeom prst="rect">
            <a:avLst/>
          </a:prstGeom>
          <a:solidFill>
            <a:srgbClr val="0263C6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B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u="sng">
              <a:latin typeface="Arial" charset="0"/>
            </a:endParaRPr>
          </a:p>
        </p:txBody>
      </p:sp>
      <p:sp>
        <p:nvSpPr>
          <p:cNvPr id="25" name="Rectangle 20"/>
          <p:cNvSpPr/>
          <p:nvPr/>
        </p:nvSpPr>
        <p:spPr bwMode="auto">
          <a:xfrm>
            <a:off x="5724128" y="1742926"/>
            <a:ext cx="136800" cy="136800"/>
          </a:xfrm>
          <a:prstGeom prst="rect">
            <a:avLst/>
          </a:prstGeom>
          <a:solidFill>
            <a:srgbClr val="DA0000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u="sng">
              <a:latin typeface="Arial" charset="0"/>
            </a:endParaRPr>
          </a:p>
        </p:txBody>
      </p:sp>
      <p:sp>
        <p:nvSpPr>
          <p:cNvPr id="26" name="Triangle isocèle 21"/>
          <p:cNvSpPr/>
          <p:nvPr/>
        </p:nvSpPr>
        <p:spPr bwMode="auto">
          <a:xfrm>
            <a:off x="5724128" y="1987235"/>
            <a:ext cx="136800" cy="136800"/>
          </a:xfrm>
          <a:prstGeom prst="triangle">
            <a:avLst/>
          </a:prstGeom>
          <a:solidFill>
            <a:srgbClr val="002060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u="sng">
              <a:latin typeface="Arial" charset="0"/>
            </a:endParaRPr>
          </a:p>
        </p:txBody>
      </p:sp>
      <p:sp>
        <p:nvSpPr>
          <p:cNvPr id="30" name="ZoneTexte 26"/>
          <p:cNvSpPr txBox="1"/>
          <p:nvPr/>
        </p:nvSpPr>
        <p:spPr>
          <a:xfrm>
            <a:off x="5891174" y="1401390"/>
            <a:ext cx="232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rgbClr val="0263C6"/>
                </a:solidFill>
                <a:latin typeface="Calibri" pitchFamily="34" charset="0"/>
                <a:cs typeface="Calibri" pitchFamily="34" charset="0"/>
              </a:rPr>
              <a:t>Existing</a:t>
            </a:r>
            <a:r>
              <a:rPr lang="fr-FR" sz="1200" b="1" dirty="0">
                <a:solidFill>
                  <a:srgbClr val="0263C6"/>
                </a:solidFill>
                <a:latin typeface="Calibri" pitchFamily="34" charset="0"/>
                <a:cs typeface="Calibri" pitchFamily="34" charset="0"/>
              </a:rPr>
              <a:t> SC machines</a:t>
            </a:r>
          </a:p>
        </p:txBody>
      </p:sp>
      <p:sp>
        <p:nvSpPr>
          <p:cNvPr id="31" name="ZoneTexte 27"/>
          <p:cNvSpPr txBox="1"/>
          <p:nvPr/>
        </p:nvSpPr>
        <p:spPr>
          <a:xfrm>
            <a:off x="5914620" y="1682481"/>
            <a:ext cx="23211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Under construction SC machines</a:t>
            </a:r>
          </a:p>
        </p:txBody>
      </p:sp>
      <p:sp>
        <p:nvSpPr>
          <p:cNvPr id="32" name="ZoneTexte 28"/>
          <p:cNvSpPr txBox="1"/>
          <p:nvPr/>
        </p:nvSpPr>
        <p:spPr>
          <a:xfrm>
            <a:off x="5923218" y="1943254"/>
            <a:ext cx="23211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i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Planned</a:t>
            </a:r>
            <a:r>
              <a:rPr lang="fr-FR" sz="1100" b="1" i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SC machines</a:t>
            </a:r>
          </a:p>
        </p:txBody>
      </p:sp>
      <p:sp>
        <p:nvSpPr>
          <p:cNvPr id="4" name="文本框 3"/>
          <p:cNvSpPr txBox="1"/>
          <p:nvPr/>
        </p:nvSpPr>
        <p:spPr bwMode="auto">
          <a:xfrm rot="10800000">
            <a:off x="8156140" y="2676754"/>
            <a:ext cx="523220" cy="218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rtlCol="0">
            <a:spAutoFit/>
          </a:bodyPr>
          <a:lstStyle/>
          <a:p>
            <a:r>
              <a:rPr kumimoji="1" lang="en-US" altLang="zh-CN" sz="2200" dirty="0" smtClean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Non exhaustive plot!</a:t>
            </a:r>
            <a:endParaRPr kumimoji="1" lang="zh-CN" altLang="en-US" sz="2200" dirty="0" smtClean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6228184" y="2703494"/>
            <a:ext cx="787395" cy="569490"/>
            <a:chOff x="6228184" y="2703494"/>
            <a:chExt cx="787395" cy="569490"/>
          </a:xfrm>
        </p:grpSpPr>
        <p:sp>
          <p:nvSpPr>
            <p:cNvPr id="14" name="文本框 13"/>
            <p:cNvSpPr txBox="1"/>
            <p:nvPr/>
          </p:nvSpPr>
          <p:spPr bwMode="auto">
            <a:xfrm>
              <a:off x="6228184" y="2703494"/>
              <a:ext cx="787395" cy="33855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 smtClean="0">
                  <a:solidFill>
                    <a:srgbClr val="E04FFF"/>
                  </a:solidFill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CDADS</a:t>
              </a:r>
              <a:endParaRPr kumimoji="1" lang="zh-CN" altLang="en-US" sz="1600" b="1" dirty="0" smtClean="0">
                <a:solidFill>
                  <a:srgbClr val="E04F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endParaRPr>
            </a:p>
          </p:txBody>
        </p:sp>
        <p:sp>
          <p:nvSpPr>
            <p:cNvPr id="3" name="等腰三角形 2"/>
            <p:cNvSpPr/>
            <p:nvPr/>
          </p:nvSpPr>
          <p:spPr bwMode="auto">
            <a:xfrm>
              <a:off x="6479923" y="3042048"/>
              <a:ext cx="360040" cy="230936"/>
            </a:xfrm>
            <a:prstGeom prst="triangle">
              <a:avLst/>
            </a:prstGeom>
            <a:solidFill>
              <a:srgbClr val="2EB7FF"/>
            </a:solidFill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</a:pPr>
              <a:endPara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572644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906754" y="188912"/>
            <a:ext cx="70993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0C0C0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r>
              <a:rPr kumimoji="1" lang="en-US" altLang="zh-CN" sz="3200" b="1" dirty="0">
                <a:solidFill>
                  <a:srgbClr val="333399"/>
                </a:solidFill>
                <a:latin typeface="Times New Roman" pitchFamily="18" charset="0"/>
                <a:ea typeface="New Gulim"/>
                <a:cs typeface="New Gulim"/>
              </a:rPr>
              <a:t>New Project </a:t>
            </a:r>
            <a:r>
              <a:rPr kumimoji="1" lang="en-US" altLang="ja-JP" sz="3200" b="1" dirty="0" smtClean="0">
                <a:solidFill>
                  <a:srgbClr val="333399"/>
                </a:solidFill>
                <a:latin typeface="Times New Roman" pitchFamily="18" charset="0"/>
                <a:ea typeface="New Gulim"/>
                <a:cs typeface="New Gulim"/>
              </a:rPr>
              <a:t>CIADS (</a:t>
            </a:r>
            <a:r>
              <a:rPr kumimoji="1" lang="en-US" altLang="ja-JP" sz="3200" b="1" dirty="0">
                <a:solidFill>
                  <a:srgbClr val="333399"/>
                </a:solidFill>
                <a:latin typeface="Times New Roman" pitchFamily="18" charset="0"/>
                <a:ea typeface="New Gulim"/>
                <a:cs typeface="New Gulim"/>
              </a:rPr>
              <a:t>2017-</a:t>
            </a:r>
            <a:r>
              <a:rPr kumimoji="1" lang="en-US" altLang="ja-JP" sz="3200" b="1" dirty="0" smtClean="0">
                <a:solidFill>
                  <a:srgbClr val="333399"/>
                </a:solidFill>
                <a:latin typeface="Times New Roman" pitchFamily="18" charset="0"/>
                <a:ea typeface="New Gulim"/>
                <a:cs typeface="New Gulim"/>
              </a:rPr>
              <a:t>2022) </a:t>
            </a:r>
            <a:endParaRPr kumimoji="1" lang="en-US" altLang="ja-JP" sz="3200" b="1" dirty="0">
              <a:solidFill>
                <a:srgbClr val="333399"/>
              </a:solidFill>
              <a:latin typeface="Times New Roman" pitchFamily="18" charset="0"/>
              <a:ea typeface="New Gulim"/>
              <a:cs typeface="New Gulim"/>
            </a:endParaRPr>
          </a:p>
        </p:txBody>
      </p:sp>
      <p:pic>
        <p:nvPicPr>
          <p:cNvPr id="10854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3933" y="2741314"/>
            <a:ext cx="7312483" cy="371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矩形 8"/>
          <p:cNvSpPr>
            <a:spLocks noChangeArrowheads="1"/>
          </p:cNvSpPr>
          <p:nvPr/>
        </p:nvSpPr>
        <p:spPr bwMode="auto">
          <a:xfrm>
            <a:off x="674688" y="1325667"/>
            <a:ext cx="7796212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0000"/>
              </a:buClr>
              <a:buFont typeface="Arial" charset="0"/>
              <a:buChar char="•"/>
            </a:pPr>
            <a:r>
              <a:rPr lang="en-US" altLang="zh-CN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Proposal listed in the  “twelfth-five plan for large scale research facility </a:t>
            </a:r>
          </a:p>
          <a:p>
            <a:pPr marL="342900" indent="-342900">
              <a:buClr>
                <a:srgbClr val="FF0000"/>
              </a:buClr>
              <a:buFont typeface="Arial" charset="0"/>
              <a:buChar char="•"/>
            </a:pPr>
            <a:r>
              <a:rPr lang="en-US" altLang="zh-CN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Budget: </a:t>
            </a:r>
            <a:r>
              <a:rPr lang="en-US" altLang="zh-CN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~2.25 </a:t>
            </a:r>
            <a:r>
              <a:rPr lang="en-US" altLang="zh-CN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</a:t>
            </a:r>
            <a:r>
              <a:rPr lang="en-US" altLang="zh-CN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zh-CN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CNY </a:t>
            </a:r>
          </a:p>
          <a:p>
            <a:pPr marL="342900" indent="-342900">
              <a:buClr>
                <a:srgbClr val="FF0000"/>
              </a:buClr>
              <a:buFont typeface="Arial" charset="0"/>
              <a:buChar char="•"/>
            </a:pPr>
            <a:r>
              <a:rPr lang="en-US" altLang="zh-CN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LINAC</a:t>
            </a:r>
            <a:r>
              <a:rPr lang="en-US" altLang="zh-CN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250 MeV@10 mA with CW mode</a:t>
            </a:r>
          </a:p>
          <a:p>
            <a:pPr marL="342900" indent="-342900">
              <a:buClr>
                <a:srgbClr val="FF0000"/>
              </a:buClr>
              <a:buFont typeface="Arial" charset="0"/>
              <a:buChar char="•"/>
            </a:pPr>
            <a:r>
              <a:rPr lang="en-US" altLang="zh-CN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Spallation Target: granular flow spallation target, 2.5 MW</a:t>
            </a:r>
          </a:p>
          <a:p>
            <a:pPr marL="342900" indent="-342900">
              <a:buClr>
                <a:srgbClr val="FF0000"/>
              </a:buClr>
              <a:buFont typeface="Arial" charset="0"/>
              <a:buChar char="•"/>
            </a:pPr>
            <a:r>
              <a:rPr lang="en-US" altLang="zh-CN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Sub-critical core: 10 </a:t>
            </a:r>
            <a:r>
              <a:rPr lang="en-US" altLang="zh-CN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MWt</a:t>
            </a:r>
            <a:endParaRPr lang="en-US" altLang="zh-CN" b="1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342900" indent="-342900">
              <a:buClr>
                <a:srgbClr val="FF0000"/>
              </a:buClr>
              <a:buFont typeface="Arial" charset="0"/>
              <a:buChar char="•"/>
            </a:pPr>
            <a:r>
              <a:rPr lang="en-US" altLang="zh-CN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Location: Huizhou, Guangdong Prov</a:t>
            </a:r>
            <a:r>
              <a:rPr lang="en-US" altLang="zh-CN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  <a:endParaRPr lang="en-US" altLang="zh-CN" b="1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08550" name="矩形 9"/>
          <p:cNvSpPr>
            <a:spLocks noChangeArrowheads="1"/>
          </p:cNvSpPr>
          <p:nvPr/>
        </p:nvSpPr>
        <p:spPr bwMode="auto">
          <a:xfrm>
            <a:off x="1651000" y="895454"/>
            <a:ext cx="63801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95300" indent="-495300">
              <a:spcBef>
                <a:spcPct val="10000"/>
              </a:spcBef>
              <a:buClr>
                <a:srgbClr val="F1AF00"/>
              </a:buClr>
            </a:pP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China Initiative Accelerator Driven System</a:t>
            </a:r>
          </a:p>
        </p:txBody>
      </p:sp>
    </p:spTree>
    <p:extLst>
      <p:ext uri="{BB962C8B-B14F-4D97-AF65-F5344CB8AC3E}">
        <p14:creationId xmlns:p14="http://schemas.microsoft.com/office/powerpoint/2010/main" val="277261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" y="908720"/>
            <a:ext cx="9144000" cy="3221620"/>
          </a:xfrm>
          <a:prstGeom prst="rect">
            <a:avLst/>
          </a:prstGeom>
        </p:spPr>
      </p:pic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205250"/>
              </p:ext>
            </p:extLst>
          </p:nvPr>
        </p:nvGraphicFramePr>
        <p:xfrm>
          <a:off x="4533899" y="4481943"/>
          <a:ext cx="4087961" cy="2375535"/>
        </p:xfrm>
        <a:graphic>
          <a:graphicData uri="http://schemas.openxmlformats.org/drawingml/2006/table">
            <a:tbl>
              <a:tblPr/>
              <a:tblGrid>
                <a:gridCol w="751370"/>
                <a:gridCol w="522138"/>
                <a:gridCol w="522138"/>
                <a:gridCol w="522138"/>
                <a:gridCol w="573079"/>
                <a:gridCol w="598549"/>
                <a:gridCol w="598549"/>
              </a:tblGrid>
              <a:tr h="243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Freq.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 smtClean="0">
                          <a:latin typeface="Times New Roman"/>
                          <a:ea typeface="宋体"/>
                          <a:cs typeface="Times New Roman"/>
                        </a:rPr>
                        <a:t>162.5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 smtClean="0">
                          <a:latin typeface="Times New Roman"/>
                          <a:ea typeface="宋体"/>
                          <a:cs typeface="Times New Roman"/>
                        </a:rPr>
                        <a:t>162.5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325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325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650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MHz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 err="1">
                          <a:latin typeface="Times New Roman"/>
                          <a:ea typeface="宋体"/>
                          <a:cs typeface="Times New Roman"/>
                        </a:rPr>
                        <a:t>βg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 smtClean="0">
                          <a:latin typeface="Times New Roman"/>
                          <a:ea typeface="宋体"/>
                          <a:cs typeface="Times New Roman"/>
                        </a:rPr>
                        <a:t>0.1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 smtClean="0">
                          <a:latin typeface="Times New Roman"/>
                          <a:ea typeface="宋体"/>
                          <a:cs typeface="Times New Roman"/>
                        </a:rPr>
                        <a:t>0.15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0.21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0.4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0.63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-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Aperture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40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40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50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50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100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mm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Uacc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0.78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1.82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1.64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2.86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10.3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MV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Epeak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25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32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24/31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25/32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29/38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MV/m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3073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Bpeak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50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40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50/65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50/65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50/65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mT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</a:tr>
              <a:tr h="269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Temp.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4.5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4.5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4.5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2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2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K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Ploss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10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10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10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6.5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21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W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293"/>
                    </a:solidFill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Number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6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6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>
                          <a:latin typeface="Times New Roman"/>
                          <a:ea typeface="宋体"/>
                          <a:cs typeface="Times New Roman"/>
                        </a:rPr>
                        <a:t>28</a:t>
                      </a:r>
                      <a:endParaRPr lang="zh-CN" sz="110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72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latin typeface="Times New Roman"/>
                          <a:ea typeface="宋体"/>
                          <a:cs typeface="Times New Roman"/>
                        </a:rPr>
                        <a:t>28</a:t>
                      </a:r>
                      <a:endParaRPr lang="zh-CN" sz="11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sz="1100" b="1" kern="100" dirty="0">
                        <a:latin typeface="Times New Roman"/>
                        <a:cs typeface="Times New Roman"/>
                      </a:endParaRPr>
                    </a:p>
                  </a:txBody>
                  <a:tcPr marL="68580" marR="68580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436096" y="4149080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b="1" dirty="0" smtClean="0">
                <a:solidFill>
                  <a:srgbClr val="2B519A"/>
                </a:solidFill>
                <a:latin typeface="Arial" pitchFamily="34" charset="0"/>
                <a:ea typeface="黑体" pitchFamily="49" charset="-122"/>
              </a:rPr>
              <a:t>Resonators of SRF </a:t>
            </a:r>
            <a:r>
              <a:rPr kumimoji="1" lang="en-US" altLang="zh-CN" sz="1600" b="1" dirty="0" err="1" smtClean="0">
                <a:solidFill>
                  <a:srgbClr val="2B519A"/>
                </a:solidFill>
                <a:latin typeface="Arial" pitchFamily="34" charset="0"/>
                <a:ea typeface="黑体" pitchFamily="49" charset="-122"/>
              </a:rPr>
              <a:t>Linacs</a:t>
            </a:r>
            <a:endParaRPr kumimoji="1" lang="zh-CN" altLang="en-US" sz="1600" b="1" dirty="0">
              <a:solidFill>
                <a:srgbClr val="2B519A"/>
              </a:solidFill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83955" y="3861048"/>
            <a:ext cx="18265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b="1" dirty="0" smtClean="0">
                <a:solidFill>
                  <a:srgbClr val="2B519A"/>
                </a:solidFill>
                <a:latin typeface="Arial" pitchFamily="34" charset="0"/>
                <a:ea typeface="黑体" pitchFamily="49" charset="-122"/>
              </a:rPr>
              <a:t>ECR</a:t>
            </a:r>
            <a:r>
              <a:rPr kumimoji="1" lang="en-US" altLang="zh-CN" sz="1600" b="1" dirty="0">
                <a:solidFill>
                  <a:srgbClr val="2B519A"/>
                </a:solidFill>
                <a:latin typeface="Arial" pitchFamily="34" charset="0"/>
                <a:ea typeface="黑体" pitchFamily="49" charset="-122"/>
              </a:rPr>
              <a:t> </a:t>
            </a:r>
            <a:r>
              <a:rPr kumimoji="1" lang="en-US" altLang="zh-CN" sz="1600" b="1" dirty="0" smtClean="0">
                <a:solidFill>
                  <a:srgbClr val="2B519A"/>
                </a:solidFill>
                <a:latin typeface="Arial" pitchFamily="34" charset="0"/>
                <a:ea typeface="黑体" pitchFamily="49" charset="-122"/>
              </a:rPr>
              <a:t>ion sources</a:t>
            </a:r>
            <a:endParaRPr kumimoji="1" lang="zh-CN" altLang="en-US" sz="1600" b="1" dirty="0" smtClean="0">
              <a:solidFill>
                <a:srgbClr val="2B519A"/>
              </a:solidFill>
              <a:latin typeface="Arial" pitchFamily="34" charset="0"/>
              <a:ea typeface="黑体" pitchFamily="49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373243"/>
              </p:ext>
            </p:extLst>
          </p:nvPr>
        </p:nvGraphicFramePr>
        <p:xfrm>
          <a:off x="3268056" y="2420888"/>
          <a:ext cx="4427985" cy="160020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461628"/>
                <a:gridCol w="1576986"/>
                <a:gridCol w="1389371"/>
              </a:tblGrid>
              <a:tr h="25035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CC0099"/>
                          </a:solidFill>
                          <a:latin typeface="+mn-lt"/>
                          <a:ea typeface="+mn-ea"/>
                          <a:cs typeface="+mn-cs"/>
                        </a:rPr>
                        <a:t>Particle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CC0099"/>
                          </a:solidFill>
                        </a:rPr>
                        <a:t>Proton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36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CC0099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CC0099"/>
                          </a:solidFill>
                        </a:rPr>
                        <a:t>~250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CC0099"/>
                          </a:solidFill>
                        </a:rPr>
                        <a:t>MeV</a:t>
                      </a:r>
                      <a:endParaRPr lang="zh-CN" sz="1100" b="1" kern="10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36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CC0099"/>
                          </a:solidFill>
                          <a:latin typeface="+mn-lt"/>
                          <a:ea typeface="+mn-ea"/>
                          <a:cs typeface="+mn-cs"/>
                        </a:rPr>
                        <a:t>Max current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CC0099"/>
                          </a:solidFill>
                        </a:rPr>
                        <a:t>~10 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err="1">
                          <a:solidFill>
                            <a:srgbClr val="CC0099"/>
                          </a:solidFill>
                        </a:rPr>
                        <a:t>mA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36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CC0099"/>
                          </a:solidFill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  <a:r>
                        <a:rPr lang="en-US" altLang="zh-CN" sz="1400" b="1" kern="100" baseline="0" dirty="0" smtClean="0">
                          <a:solidFill>
                            <a:srgbClr val="CC0099"/>
                          </a:solidFill>
                          <a:latin typeface="+mn-lt"/>
                          <a:ea typeface="+mn-ea"/>
                          <a:cs typeface="+mn-cs"/>
                        </a:rPr>
                        <a:t> beam power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CC0099"/>
                          </a:solidFill>
                        </a:rPr>
                        <a:t>~2.5</a:t>
                      </a:r>
                      <a:endParaRPr lang="zh-CN" sz="1100" b="1" kern="10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CC0099"/>
                          </a:solidFill>
                        </a:rPr>
                        <a:t>MW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36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CC0099"/>
                          </a:solidFill>
                          <a:latin typeface="+mn-lt"/>
                          <a:ea typeface="+mn-ea"/>
                          <a:cs typeface="+mn-cs"/>
                        </a:rPr>
                        <a:t>Duty</a:t>
                      </a:r>
                      <a:r>
                        <a:rPr lang="en-US" altLang="zh-CN" sz="1400" b="1" kern="100" baseline="0" dirty="0" smtClean="0">
                          <a:solidFill>
                            <a:srgbClr val="CC0099"/>
                          </a:solidFill>
                          <a:latin typeface="+mn-lt"/>
                          <a:ea typeface="+mn-ea"/>
                          <a:cs typeface="+mn-cs"/>
                        </a:rPr>
                        <a:t> factor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CC0099"/>
                          </a:solidFill>
                        </a:rPr>
                        <a:t>100</a:t>
                      </a:r>
                      <a:endParaRPr lang="zh-CN" sz="1100" b="1" kern="10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CC0099"/>
                          </a:solidFill>
                        </a:rPr>
                        <a:t>%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236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CC0099"/>
                          </a:solidFill>
                          <a:latin typeface="+mn-lt"/>
                          <a:ea typeface="+mn-ea"/>
                          <a:cs typeface="+mn-cs"/>
                        </a:rPr>
                        <a:t>Beam</a:t>
                      </a:r>
                      <a:r>
                        <a:rPr lang="en-US" altLang="zh-CN" sz="1400" b="1" kern="100" baseline="0" dirty="0" smtClean="0">
                          <a:solidFill>
                            <a:srgbClr val="CC0099"/>
                          </a:solidFill>
                          <a:latin typeface="+mn-lt"/>
                          <a:ea typeface="+mn-ea"/>
                          <a:cs typeface="+mn-cs"/>
                        </a:rPr>
                        <a:t> loss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CC0099"/>
                          </a:solidFill>
                        </a:rPr>
                        <a:t>&lt;1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CC0099"/>
                          </a:solidFill>
                        </a:rPr>
                        <a:t>W/m</a:t>
                      </a:r>
                      <a:endParaRPr lang="zh-CN" sz="1100" b="1" kern="100" dirty="0">
                        <a:solidFill>
                          <a:srgbClr val="CC0099"/>
                        </a:solidFill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172267"/>
              </p:ext>
            </p:extLst>
          </p:nvPr>
        </p:nvGraphicFramePr>
        <p:xfrm>
          <a:off x="323530" y="4293096"/>
          <a:ext cx="3744417" cy="720081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203507"/>
                <a:gridCol w="823453"/>
                <a:gridCol w="1717457"/>
              </a:tblGrid>
              <a:tr h="24002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35</a:t>
                      </a:r>
                      <a:endParaRPr lang="zh-CN" sz="105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/>
                        <a:t>keV</a:t>
                      </a:r>
                      <a:endParaRPr lang="zh-CN" sz="105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002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kern="100" dirty="0" err="1" smtClean="0"/>
                        <a:t>emittance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smtClean="0"/>
                        <a:t>0.2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ym typeface="Symbol"/>
                        </a:rPr>
                        <a:t></a:t>
                      </a:r>
                      <a:r>
                        <a:rPr lang="en-US" sz="1200" b="1" kern="100"/>
                        <a:t>mm.mrad</a:t>
                      </a:r>
                      <a:endParaRPr lang="zh-CN" sz="105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002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/>
                        <a:t>Max current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/>
                        <a:t>15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err="1"/>
                        <a:t>mA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05796"/>
              </p:ext>
            </p:extLst>
          </p:nvPr>
        </p:nvGraphicFramePr>
        <p:xfrm>
          <a:off x="251520" y="5589240"/>
          <a:ext cx="3923928" cy="864870"/>
        </p:xfrm>
        <a:graphic>
          <a:graphicData uri="http://schemas.openxmlformats.org/drawingml/2006/table">
            <a:tbl>
              <a:tblPr/>
              <a:tblGrid>
                <a:gridCol w="1656184"/>
                <a:gridCol w="1074919"/>
                <a:gridCol w="1192825"/>
              </a:tblGrid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latin typeface="Times New Roman"/>
                          <a:ea typeface="宋体"/>
                          <a:cs typeface="Times New Roman"/>
                        </a:rPr>
                        <a:t>Energy</a:t>
                      </a:r>
                      <a:r>
                        <a:rPr lang="en-US" altLang="zh-CN" sz="1200" b="1" kern="100" baseline="0" dirty="0" smtClean="0">
                          <a:latin typeface="Times New Roman"/>
                          <a:ea typeface="宋体"/>
                          <a:cs typeface="Times New Roman"/>
                        </a:rPr>
                        <a:t> of exit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latin typeface="Times New Roman"/>
                          <a:ea typeface="宋体"/>
                          <a:cs typeface="Times New Roman"/>
                        </a:rPr>
                        <a:t>2.1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err="1">
                          <a:latin typeface="Times New Roman"/>
                          <a:ea typeface="宋体"/>
                          <a:cs typeface="Times New Roman"/>
                        </a:rPr>
                        <a:t>MeV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latin typeface="Times New Roman"/>
                          <a:ea typeface="宋体"/>
                          <a:cs typeface="Times New Roman"/>
                        </a:rPr>
                        <a:t>frequency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latin typeface="Times New Roman"/>
                          <a:ea typeface="宋体"/>
                          <a:cs typeface="Times New Roman"/>
                        </a:rPr>
                        <a:t>162.5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Times New Roman"/>
                          <a:ea typeface="宋体"/>
                          <a:cs typeface="Times New Roman"/>
                        </a:rPr>
                        <a:t>MHz</a:t>
                      </a:r>
                      <a:endParaRPr lang="zh-CN" sz="1050" b="1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latin typeface="Times New Roman"/>
                          <a:ea typeface="宋体"/>
                          <a:cs typeface="Times New Roman"/>
                        </a:rPr>
                        <a:t>Long. </a:t>
                      </a:r>
                      <a:r>
                        <a:rPr lang="en-US" altLang="zh-CN" sz="1200" b="1" kern="100" dirty="0" err="1" smtClean="0">
                          <a:latin typeface="Times New Roman"/>
                          <a:ea typeface="宋体"/>
                          <a:cs typeface="Times New Roman"/>
                        </a:rPr>
                        <a:t>Emitance</a:t>
                      </a:r>
                      <a:r>
                        <a:rPr lang="en-US" altLang="zh-CN" sz="1200" b="1" kern="100" baseline="0" dirty="0" smtClean="0">
                          <a:latin typeface="Times New Roman"/>
                          <a:ea typeface="宋体"/>
                          <a:cs typeface="Times New Roman"/>
                        </a:rPr>
                        <a:t> at exit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latin typeface="Times New Roman"/>
                          <a:ea typeface="宋体"/>
                          <a:cs typeface="Times New Roman"/>
                        </a:rPr>
                        <a:t>0.09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latin typeface="Times New Roman"/>
                          <a:ea typeface="宋体"/>
                          <a:cs typeface="Times New Roman"/>
                          <a:sym typeface="Symbol"/>
                        </a:rPr>
                        <a:t></a:t>
                      </a:r>
                      <a:r>
                        <a:rPr lang="en-US" sz="1200" b="1" kern="100" dirty="0">
                          <a:latin typeface="Times New Roman"/>
                          <a:ea typeface="宋体"/>
                          <a:cs typeface="Times New Roman"/>
                        </a:rPr>
                        <a:t>MeV.deg</a:t>
                      </a:r>
                      <a:endParaRPr lang="zh-CN" sz="105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2" name="矩形 21"/>
          <p:cNvSpPr/>
          <p:nvPr/>
        </p:nvSpPr>
        <p:spPr>
          <a:xfrm>
            <a:off x="1646585" y="5229200"/>
            <a:ext cx="7318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b="1" dirty="0" smtClean="0">
                <a:solidFill>
                  <a:srgbClr val="2B519A"/>
                </a:solidFill>
                <a:latin typeface="Arial" pitchFamily="34" charset="0"/>
                <a:ea typeface="黑体" pitchFamily="49" charset="-122"/>
              </a:rPr>
              <a:t>RFQs</a:t>
            </a:r>
            <a:endParaRPr kumimoji="1" lang="zh-CN" altLang="en-US" sz="1600" b="1" dirty="0" smtClean="0">
              <a:solidFill>
                <a:srgbClr val="2B519A"/>
              </a:solidFill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8" name="矩形 2"/>
          <p:cNvSpPr>
            <a:spLocks noChangeArrowheads="1"/>
          </p:cNvSpPr>
          <p:nvPr/>
        </p:nvSpPr>
        <p:spPr bwMode="auto">
          <a:xfrm>
            <a:off x="35495" y="1396253"/>
            <a:ext cx="2875001" cy="1312667"/>
          </a:xfrm>
          <a:prstGeom prst="rect">
            <a:avLst/>
          </a:prstGeom>
          <a:noFill/>
          <a:ln>
            <a:headEnd/>
            <a:tailEnd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r>
              <a:rPr lang="en-US" altLang="zh-CN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Two injectors Down Selection</a:t>
            </a:r>
          </a:p>
          <a:p>
            <a:pPr marL="342900" indent="-342900">
              <a:lnSpc>
                <a:spcPct val="130000"/>
              </a:lnSpc>
              <a:spcBef>
                <a:spcPts val="1200"/>
              </a:spcBef>
              <a:buClr>
                <a:schemeClr val="tx2"/>
              </a:buClr>
              <a:buFont typeface="Wingdings" pitchFamily="2" charset="2"/>
              <a:buChar char="n"/>
              <a:defRPr/>
            </a:pPr>
            <a:r>
              <a:rPr lang="en-US" altLang="zh-CN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162.5 MHz RFQ+HWR </a:t>
            </a:r>
            <a:endParaRPr lang="en-US" altLang="zh-CN" b="1" dirty="0">
              <a:solidFill>
                <a:srgbClr val="0000FF"/>
              </a:solidFill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57063" y="1478250"/>
            <a:ext cx="3603169" cy="438582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tx2"/>
              </a:buClr>
              <a:defRPr/>
            </a:pPr>
            <a:r>
              <a:rPr lang="en-US" altLang="zh-CN" b="1" dirty="0" smtClean="0">
                <a:solidFill>
                  <a:srgbClr val="0000FF"/>
                </a:solidFill>
              </a:rPr>
              <a:t>Main </a:t>
            </a:r>
            <a:r>
              <a:rPr lang="en-US" altLang="zh-CN" b="1" dirty="0" err="1">
                <a:solidFill>
                  <a:srgbClr val="0000FF"/>
                </a:solidFill>
              </a:rPr>
              <a:t>L</a:t>
            </a:r>
            <a:r>
              <a:rPr lang="en-US" altLang="zh-CN" b="1" dirty="0" err="1" smtClean="0">
                <a:solidFill>
                  <a:srgbClr val="0000FF"/>
                </a:solidFill>
              </a:rPr>
              <a:t>inac</a:t>
            </a:r>
            <a:r>
              <a:rPr lang="en-US" altLang="zh-CN" b="1" dirty="0" smtClean="0">
                <a:solidFill>
                  <a:srgbClr val="0000FF"/>
                </a:solidFill>
              </a:rPr>
              <a:t>, spoke, </a:t>
            </a:r>
            <a:r>
              <a:rPr lang="en-US" altLang="zh-CN" b="1" dirty="0" err="1" smtClean="0">
                <a:solidFill>
                  <a:srgbClr val="0000FF"/>
                </a:solidFill>
              </a:rPr>
              <a:t>ellip</a:t>
            </a:r>
            <a:r>
              <a:rPr lang="en-US" altLang="zh-CN" b="1" dirty="0" smtClean="0">
                <a:solidFill>
                  <a:srgbClr val="0000FF"/>
                </a:solidFill>
              </a:rPr>
              <a:t>, 250 MeV</a:t>
            </a:r>
            <a:endParaRPr lang="en-US" altLang="zh-CN" b="1" dirty="0">
              <a:solidFill>
                <a:srgbClr val="0000FF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70141" y="116632"/>
            <a:ext cx="7598551" cy="720000"/>
          </a:xfrm>
        </p:spPr>
        <p:txBody>
          <a:bodyPr/>
          <a:lstStyle/>
          <a:p>
            <a:r>
              <a:rPr kumimoji="1" lang="en-US" altLang="zh-CN" dirty="0" smtClean="0"/>
              <a:t>Accelerator configuration of CIADS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 bwMode="auto">
          <a:xfrm>
            <a:off x="4510574" y="2060848"/>
            <a:ext cx="17550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D129C5"/>
                </a:solidFill>
                <a:ea typeface="楷体_GB2312" pitchFamily="49" charset="-122"/>
                <a:cs typeface="Times New Roman" pitchFamily="18" charset="0"/>
              </a:rPr>
              <a:t>Main Parameters</a:t>
            </a:r>
            <a:endParaRPr kumimoji="1" lang="zh-CN" altLang="en-US" dirty="0" smtClean="0">
              <a:solidFill>
                <a:srgbClr val="D129C5"/>
              </a:solidFill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866199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Location of CIADS</a:t>
            </a:r>
            <a:endParaRPr kumimoji="1" lang="zh-CN" altLang="en-US" dirty="0"/>
          </a:p>
        </p:txBody>
      </p:sp>
      <p:grpSp>
        <p:nvGrpSpPr>
          <p:cNvPr id="31" name="组 30"/>
          <p:cNvGrpSpPr/>
          <p:nvPr/>
        </p:nvGrpSpPr>
        <p:grpSpPr>
          <a:xfrm>
            <a:off x="253003" y="980728"/>
            <a:ext cx="8738598" cy="5459834"/>
            <a:chOff x="253003" y="980728"/>
            <a:chExt cx="8738598" cy="5459834"/>
          </a:xfrm>
        </p:grpSpPr>
        <p:grpSp>
          <p:nvGrpSpPr>
            <p:cNvPr id="5" name="组合 5"/>
            <p:cNvGrpSpPr>
              <a:grpSpLocks/>
            </p:cNvGrpSpPr>
            <p:nvPr/>
          </p:nvGrpSpPr>
          <p:grpSpPr bwMode="auto">
            <a:xfrm>
              <a:off x="253003" y="980728"/>
              <a:ext cx="8738598" cy="5459834"/>
              <a:chOff x="-1935113" y="-412002"/>
              <a:chExt cx="9859040" cy="6105942"/>
            </a:xfrm>
          </p:grpSpPr>
          <p:pic>
            <p:nvPicPr>
              <p:cNvPr id="6" name="图片 12" descr="屏幕快照 2014-06-23 下午3.11.24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35113" y="-412002"/>
                <a:ext cx="9859040" cy="6105942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文本框 13"/>
              <p:cNvSpPr txBox="1">
                <a:spLocks noChangeArrowheads="1"/>
              </p:cNvSpPr>
              <p:nvPr/>
            </p:nvSpPr>
            <p:spPr bwMode="auto">
              <a:xfrm>
                <a:off x="5537356" y="3760392"/>
                <a:ext cx="1462334" cy="51629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</a:pPr>
                <a:r>
                  <a:rPr kumimoji="0" lang="en-US" altLang="zh-CN" b="1" dirty="0" smtClean="0">
                    <a:solidFill>
                      <a:srgbClr val="0000FF"/>
                    </a:solidFill>
                    <a:sym typeface="Calibri" panose="020F0502020204030204" pitchFamily="34" charset="0"/>
                  </a:rPr>
                  <a:t>CIADS</a:t>
                </a:r>
                <a:endParaRPr kumimoji="0" lang="zh-CN" altLang="en-US" b="1" dirty="0">
                  <a:solidFill>
                    <a:srgbClr val="0000FF"/>
                  </a:solidFill>
                  <a:sym typeface="Calibri" panose="020F0502020204030204" pitchFamily="34" charset="0"/>
                </a:endParaRPr>
              </a:p>
            </p:txBody>
          </p:sp>
          <p:cxnSp>
            <p:nvCxnSpPr>
              <p:cNvPr id="8" name="直线箭头连接符 10"/>
              <p:cNvCxnSpPr>
                <a:cxnSpLocks noChangeShapeType="1"/>
                <a:stCxn id="7" idx="0"/>
              </p:cNvCxnSpPr>
              <p:nvPr/>
            </p:nvCxnSpPr>
            <p:spPr bwMode="auto">
              <a:xfrm flipH="1" flipV="1">
                <a:off x="4976769" y="2965978"/>
                <a:ext cx="1291755" cy="794414"/>
              </a:xfrm>
              <a:prstGeom prst="straightConnector1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oval" w="lg" len="lg"/>
              </a:ln>
              <a:effectLst>
                <a:outerShdw blurRad="63500" dist="20000" dir="5400000" algn="ctr" rotWithShape="0">
                  <a:srgbClr val="000000">
                    <a:alpha val="3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5" name="直线箭头连接符 10"/>
            <p:cNvCxnSpPr>
              <a:cxnSpLocks noChangeShapeType="1"/>
              <a:stCxn id="16" idx="0"/>
            </p:cNvCxnSpPr>
            <p:nvPr/>
          </p:nvCxnSpPr>
          <p:spPr bwMode="auto">
            <a:xfrm flipH="1" flipV="1">
              <a:off x="4231195" y="3573016"/>
              <a:ext cx="586288" cy="2405881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oval" w="lg" len="lg"/>
            </a:ln>
            <a:effectLst>
              <a:outerShdw blurRad="63500" dist="20000" dir="5400000" algn="ctr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文本框 13"/>
            <p:cNvSpPr txBox="1">
              <a:spLocks noChangeArrowheads="1"/>
            </p:cNvSpPr>
            <p:nvPr/>
          </p:nvSpPr>
          <p:spPr bwMode="auto">
            <a:xfrm>
              <a:off x="4231195" y="5978897"/>
              <a:ext cx="1172575" cy="4616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kumimoji="0" lang="en-US" altLang="zh-CN" b="1" dirty="0" smtClean="0">
                  <a:solidFill>
                    <a:srgbClr val="0000FF"/>
                  </a:solidFill>
                  <a:sym typeface="Calibri" panose="020F0502020204030204" pitchFamily="34" charset="0"/>
                </a:rPr>
                <a:t>CSNS</a:t>
              </a:r>
              <a:endParaRPr kumimoji="0" lang="zh-CN" altLang="en-US" b="1" dirty="0">
                <a:solidFill>
                  <a:srgbClr val="0000FF"/>
                </a:solidFill>
                <a:sym typeface="Calibri" panose="020F0502020204030204" pitchFamily="34" charset="0"/>
              </a:endParaRPr>
            </a:p>
          </p:txBody>
        </p:sp>
        <p:sp>
          <p:nvSpPr>
            <p:cNvPr id="18" name="文本框 13"/>
            <p:cNvSpPr txBox="1">
              <a:spLocks noChangeArrowheads="1"/>
            </p:cNvSpPr>
            <p:nvPr/>
          </p:nvSpPr>
          <p:spPr bwMode="auto">
            <a:xfrm>
              <a:off x="5788895" y="5280425"/>
              <a:ext cx="1748241" cy="4616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kumimoji="0" lang="en-US" altLang="zh-CN" b="1" dirty="0" err="1" smtClean="0">
                  <a:solidFill>
                    <a:srgbClr val="0000FF"/>
                  </a:solidFill>
                  <a:sym typeface="Calibri" panose="020F0502020204030204" pitchFamily="34" charset="0"/>
                </a:rPr>
                <a:t>Daya</a:t>
              </a:r>
              <a:r>
                <a:rPr kumimoji="0" lang="en-US" altLang="zh-CN" b="1" dirty="0" smtClean="0">
                  <a:solidFill>
                    <a:srgbClr val="0000FF"/>
                  </a:solidFill>
                  <a:sym typeface="Calibri" panose="020F0502020204030204" pitchFamily="34" charset="0"/>
                </a:rPr>
                <a:t> Bay</a:t>
              </a:r>
              <a:endParaRPr kumimoji="0" lang="zh-CN" altLang="en-US" b="1" dirty="0">
                <a:solidFill>
                  <a:srgbClr val="0000FF"/>
                </a:solidFill>
                <a:sym typeface="Calibri" panose="020F0502020204030204" pitchFamily="34" charset="0"/>
              </a:endParaRPr>
            </a:p>
          </p:txBody>
        </p:sp>
        <p:cxnSp>
          <p:nvCxnSpPr>
            <p:cNvPr id="19" name="直线箭头连接符 10"/>
            <p:cNvCxnSpPr>
              <a:cxnSpLocks noChangeShapeType="1"/>
              <a:stCxn id="18" idx="0"/>
            </p:cNvCxnSpPr>
            <p:nvPr/>
          </p:nvCxnSpPr>
          <p:spPr bwMode="auto">
            <a:xfrm flipH="1" flipV="1">
              <a:off x="5724130" y="3867393"/>
              <a:ext cx="938886" cy="1413032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oval" w="lg" len="lg"/>
            </a:ln>
            <a:effectLst>
              <a:outerShdw blurRad="63500" dist="20000" dir="5400000" algn="ctr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" name="组 29"/>
          <p:cNvGrpSpPr/>
          <p:nvPr/>
        </p:nvGrpSpPr>
        <p:grpSpPr>
          <a:xfrm>
            <a:off x="5384537" y="980728"/>
            <a:ext cx="3759463" cy="2376264"/>
            <a:chOff x="5384537" y="980728"/>
            <a:chExt cx="3759463" cy="2376264"/>
          </a:xfrm>
        </p:grpSpPr>
        <p:pic>
          <p:nvPicPr>
            <p:cNvPr id="11" name="图片 10" descr="屏幕快照 2015-03-10 上午1.25.2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537" y="980728"/>
              <a:ext cx="3759463" cy="2376264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 bwMode="auto">
            <a:xfrm>
              <a:off x="6516216" y="1196752"/>
              <a:ext cx="1020920" cy="792088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</a:pPr>
              <a:endPara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625856"/>
      </p:ext>
    </p:extLst>
  </p:cSld>
  <p:clrMapOvr>
    <a:masterClrMapping/>
  </p:clrMapOvr>
  <p:transition advTm="114609"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MPCAS">
  <a:themeElements>
    <a:clrScheme name="凸显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 经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凸显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 bwMode="auto">
        <a:noFill/>
        <a:ln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just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ü"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  <a:cs typeface="Times New Roman" pitchFamily="18" charset="0"/>
          </a:defRPr>
        </a:defPPr>
      </a:lstStyle>
      <a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a:style>
    </a:spDef>
    <a:txDef>
      <a:spPr bwMode="auto">
        <a:noFill/>
        <a:ln w="9525">
          <a:noFill/>
          <a:miter lim="800000"/>
          <a:headEnd/>
          <a:tailEnd/>
        </a:ln>
      </a:spPr>
      <a:bodyPr wrap="none" rtlCol="0">
        <a:spAutoFit/>
      </a:bodyPr>
      <a:lstStyle>
        <a:defPPr>
          <a:defRPr sz="2200" dirty="0" smtClean="0">
            <a:latin typeface="Arial Narrow" pitchFamily="34" charset="0"/>
            <a:ea typeface="楷体_GB2312" pitchFamily="49" charset="-122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默认设计模板">
    <a:majorFont>
      <a:latin typeface="Arial"/>
      <a:ea typeface="宋体"/>
      <a:cs typeface=""/>
    </a:majorFont>
    <a:minorFont>
      <a:latin typeface="Arial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IMPCAS.potx</Template>
  <TotalTime>47614</TotalTime>
  <Words>1652</Words>
  <Application>Microsoft Office PowerPoint</Application>
  <PresentationFormat>On-screen Show (4:3)</PresentationFormat>
  <Paragraphs>432</Paragraphs>
  <Slides>31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IMPCAS</vt:lpstr>
      <vt:lpstr>ADS Project and Material Irradiation Facility in China</vt:lpstr>
      <vt:lpstr>Outlines</vt:lpstr>
      <vt:lpstr>Motivation (development of NPP in China)</vt:lpstr>
      <vt:lpstr>Nuclear Fuel Cycle (IAEA-TECDOC-1613)</vt:lpstr>
      <vt:lpstr>Roadmap of ADS project in China</vt:lpstr>
      <vt:lpstr>High power SRF Linacs in the world</vt:lpstr>
      <vt:lpstr>PowerPoint Presentation</vt:lpstr>
      <vt:lpstr>Accelerator configuration of CIADS</vt:lpstr>
      <vt:lpstr>Location of CIADS</vt:lpstr>
      <vt:lpstr>Outlines</vt:lpstr>
      <vt:lpstr>Demo of SRF LINAC for CIADS in 2011-2016</vt:lpstr>
      <vt:lpstr>Commissioning of 162.5-MHz CW RFQ</vt:lpstr>
      <vt:lpstr>Commissioning of MEBT and TCM(HWR)</vt:lpstr>
      <vt:lpstr>Commissioning of 325-MHz Linac</vt:lpstr>
      <vt:lpstr>Status of SRF Resonators</vt:lpstr>
      <vt:lpstr>Reactor and target coupling of CIADS</vt:lpstr>
      <vt:lpstr>High Power Targets</vt:lpstr>
      <vt:lpstr>Granular Target</vt:lpstr>
      <vt:lpstr>Target test with electron beam</vt:lpstr>
      <vt:lpstr>Granular Target Testing Setup</vt:lpstr>
      <vt:lpstr>Outlines</vt:lpstr>
      <vt:lpstr>Material problems in fusion reactor</vt:lpstr>
      <vt:lpstr>Concept of IFMIF</vt:lpstr>
      <vt:lpstr>Concept of CMIF</vt:lpstr>
      <vt:lpstr>Neutron yield compare</vt:lpstr>
      <vt:lpstr>Simulation of flux at the sample</vt:lpstr>
      <vt:lpstr>Development roadmap of CMIF</vt:lpstr>
      <vt:lpstr>Compare between IFMIF and CMIF</vt:lpstr>
      <vt:lpstr>Outlines</vt:lpstr>
      <vt:lpstr>Summary</vt:lpstr>
      <vt:lpstr>Acknowledgements</vt:lpstr>
    </vt:vector>
  </TitlesOfParts>
  <Company>IMPCAS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HB2014_TALK_Y.He</dc:title>
  <dc:subject>Beam physics and technology challenge for multi-MW CW superconducting proton linac for ADS</dc:subject>
  <dc:creator>Yuan He</dc:creator>
  <cp:lastModifiedBy>Caroline Prabert</cp:lastModifiedBy>
  <cp:revision>2844</cp:revision>
  <dcterms:created xsi:type="dcterms:W3CDTF">2010-03-25T13:47:32Z</dcterms:created>
  <dcterms:modified xsi:type="dcterms:W3CDTF">2015-03-19T12:56:28Z</dcterms:modified>
</cp:coreProperties>
</file>