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gif" ContentType="image/gif"/>
  <Default Extension="tif" ContentType="image/t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74" r:id="rId3"/>
    <p:sldMasterId id="2147483700" r:id="rId4"/>
    <p:sldMasterId id="2147483737" r:id="rId5"/>
    <p:sldMasterId id="2147483812" r:id="rId6"/>
    <p:sldMasterId id="2147483822" r:id="rId7"/>
  </p:sldMasterIdLst>
  <p:sldIdLst>
    <p:sldId id="256" r:id="rId8"/>
    <p:sldId id="257" r:id="rId9"/>
    <p:sldId id="266" r:id="rId10"/>
    <p:sldId id="263" r:id="rId11"/>
    <p:sldId id="283" r:id="rId12"/>
    <p:sldId id="296" r:id="rId13"/>
    <p:sldId id="279" r:id="rId14"/>
    <p:sldId id="302" r:id="rId15"/>
    <p:sldId id="293" r:id="rId16"/>
    <p:sldId id="285" r:id="rId17"/>
    <p:sldId id="303" r:id="rId18"/>
    <p:sldId id="297" r:id="rId19"/>
    <p:sldId id="298" r:id="rId20"/>
    <p:sldId id="265" r:id="rId21"/>
    <p:sldId id="275" r:id="rId22"/>
    <p:sldId id="277" r:id="rId23"/>
    <p:sldId id="286" r:id="rId24"/>
  </p:sldIdLst>
  <p:sldSz cx="9144000" cy="6858000" type="screen4x3"/>
  <p:notesSz cx="6858000" cy="9144000"/>
  <p:defaultTextStyle>
    <a:defPPr>
      <a:defRPr lang="en-US"/>
    </a:defPPr>
    <a:lvl1pPr marL="0" algn="l" defTabSz="9137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93" algn="l" defTabSz="9137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90" algn="l" defTabSz="9137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690" algn="l" defTabSz="9137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585" algn="l" defTabSz="9137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479" algn="l" defTabSz="9137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378" algn="l" defTabSz="9137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268" algn="l" defTabSz="9137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169" algn="l" defTabSz="9137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411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cern.ch\dfs\Departments\AB\Groups\RF\Machines\LHC\ACS\SM18TestStand\VERTICAL\V4\Resonateur\Measurements\NbFilms\ECR1\2014-11-04_ECR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0029758547857"/>
          <c:y val="3.4627828943370353E-2"/>
          <c:w val="0.60294649796279109"/>
          <c:h val="0.63462994979694864"/>
        </c:manualLayout>
      </c:layout>
      <c:scatterChart>
        <c:scatterStyle val="lineMarker"/>
        <c:varyColors val="0"/>
        <c:ser>
          <c:idx val="1"/>
          <c:order val="0"/>
          <c:tx>
            <c:v>no trapped field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chemeClr val="tx2">
                  <a:lumMod val="60000"/>
                  <a:lumOff val="40000"/>
                </a:schemeClr>
              </a:solidFill>
              <a:ln w="15875">
                <a:solidFill>
                  <a:schemeClr val="tx2"/>
                </a:solidFill>
              </a:ln>
            </c:spPr>
          </c:marker>
          <c:xVal>
            <c:numRef>
              <c:f>'cooling rates'!$W$14:$W$19</c:f>
              <c:numCache>
                <c:formatCode>General</c:formatCode>
                <c:ptCount val="6"/>
                <c:pt idx="0">
                  <c:v>221</c:v>
                </c:pt>
                <c:pt idx="1">
                  <c:v>391</c:v>
                </c:pt>
                <c:pt idx="2">
                  <c:v>143</c:v>
                </c:pt>
                <c:pt idx="3">
                  <c:v>1</c:v>
                </c:pt>
                <c:pt idx="4">
                  <c:v>66</c:v>
                </c:pt>
                <c:pt idx="5">
                  <c:v>282</c:v>
                </c:pt>
              </c:numCache>
            </c:numRef>
          </c:xVal>
          <c:yVal>
            <c:numRef>
              <c:f>'cooling rates'!$AA$14:$AA$19</c:f>
              <c:numCache>
                <c:formatCode>0.0</c:formatCode>
                <c:ptCount val="6"/>
                <c:pt idx="0">
                  <c:v>61.597508203613948</c:v>
                </c:pt>
                <c:pt idx="1">
                  <c:v>45.461378360422749</c:v>
                </c:pt>
                <c:pt idx="2">
                  <c:v>70.888019517062858</c:v>
                </c:pt>
                <c:pt idx="3">
                  <c:v>84.271011429482712</c:v>
                </c:pt>
                <c:pt idx="4">
                  <c:v>77.92704365975662</c:v>
                </c:pt>
                <c:pt idx="5">
                  <c:v>57.963410358335821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443200"/>
        <c:axId val="226656256"/>
      </c:scatterChart>
      <c:valAx>
        <c:axId val="40443200"/>
        <c:scaling>
          <c:orientation val="minMax"/>
          <c:max val="400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crossAx val="226656256"/>
        <c:crosses val="autoZero"/>
        <c:crossBetween val="midCat"/>
        <c:majorUnit val="100"/>
      </c:valAx>
      <c:valAx>
        <c:axId val="226656256"/>
        <c:scaling>
          <c:orientation val="minMax"/>
          <c:min val="4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="0">
                    <a:latin typeface="+mj-lt"/>
                  </a:defRPr>
                </a:pPr>
                <a:r>
                  <a:rPr lang="en-GB" sz="1200" b="0">
                    <a:latin typeface="+mj-lt"/>
                  </a:rPr>
                  <a:t>Surface</a:t>
                </a:r>
                <a:r>
                  <a:rPr lang="en-GB" sz="1200" b="0" baseline="0">
                    <a:latin typeface="+mj-lt"/>
                  </a:rPr>
                  <a:t> Resistance [n</a:t>
                </a:r>
                <a:r>
                  <a:rPr lang="el-GR" sz="1200" b="0" baseline="0">
                    <a:latin typeface="+mj-lt"/>
                  </a:rPr>
                  <a:t>Ω</a:t>
                </a:r>
                <a:r>
                  <a:rPr lang="en-US" sz="1200" b="0" baseline="0">
                    <a:latin typeface="+mj-lt"/>
                  </a:rPr>
                  <a:t>]</a:t>
                </a:r>
                <a:endParaRPr lang="en-GB" sz="1200" b="0">
                  <a:latin typeface="+mj-lt"/>
                </a:endParaRP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crossAx val="40443200"/>
        <c:crosses val="autoZero"/>
        <c:crossBetween val="midCat"/>
        <c:majorUnit val="20"/>
      </c:valAx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0.45058</cdr:x>
      <cdr:y>0.71171</cdr:y>
    </cdr:from>
    <cdr:to>
      <cdr:x>0.53404</cdr:x>
      <cdr:y>0.77045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458112" y="1745008"/>
          <a:ext cx="270080" cy="14401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0.60435</cdr:x>
      <cdr:y>0.71171</cdr:y>
    </cdr:from>
    <cdr:to>
      <cdr:x>0.68781</cdr:x>
      <cdr:y>0.77045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955705" y="1745008"/>
          <a:ext cx="270080" cy="14401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0.28927</cdr:x>
      <cdr:y>0.71171</cdr:y>
    </cdr:from>
    <cdr:to>
      <cdr:x>0.37273</cdr:x>
      <cdr:y>0.77045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936104" y="1745008"/>
          <a:ext cx="270080" cy="14401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25982" y="152400"/>
            <a:ext cx="82296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67613" y="6324613"/>
            <a:ext cx="128770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7E315-3C3B-4C6B-A72A-4075EF3F03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/28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533400" y="6400801"/>
            <a:ext cx="2743200" cy="276999"/>
          </a:xfrm>
          <a:prstGeom prst="rect">
            <a:avLst/>
          </a:prstGeom>
          <a:noFill/>
        </p:spPr>
        <p:txBody>
          <a:bodyPr wrap="square" lIns="91378" tIns="45690" rIns="91378" bIns="45690" rtlCol="0">
            <a:spAutoFit/>
          </a:bodyPr>
          <a:lstStyle/>
          <a:p>
            <a:r>
              <a:rPr lang="en-GB" sz="1200" b="1" dirty="0" smtClean="0">
                <a:latin typeface="New Century Schoolbook Bold" pitchFamily="18" charset="0"/>
              </a:rPr>
              <a:t>K.M. SCHIRM  BE-RF-SRF</a:t>
            </a:r>
            <a:endParaRPr lang="en-GB" sz="1200" b="1" dirty="0">
              <a:latin typeface="New Century Schoolbook Bol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E991-45A9-44A6-8088-EDA8B85598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100-5D75-4C37-9A70-77DB27458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8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3" indent="0">
              <a:buNone/>
              <a:defRPr sz="2800"/>
            </a:lvl2pPr>
            <a:lvl3pPr marL="913790" indent="0">
              <a:buNone/>
              <a:defRPr sz="2400"/>
            </a:lvl3pPr>
            <a:lvl4pPr marL="1370690" indent="0">
              <a:buNone/>
              <a:defRPr sz="2000"/>
            </a:lvl4pPr>
            <a:lvl5pPr marL="1827585" indent="0">
              <a:buNone/>
              <a:defRPr sz="2000"/>
            </a:lvl5pPr>
            <a:lvl6pPr marL="2284479" indent="0">
              <a:buNone/>
              <a:defRPr sz="2000"/>
            </a:lvl6pPr>
            <a:lvl7pPr marL="2741378" indent="0">
              <a:buNone/>
              <a:defRPr sz="2000"/>
            </a:lvl7pPr>
            <a:lvl8pPr marL="3198268" indent="0">
              <a:buNone/>
              <a:defRPr sz="2000"/>
            </a:lvl8pPr>
            <a:lvl9pPr marL="365516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E991-45A9-44A6-8088-EDA8B85598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100-5D75-4C37-9A70-77DB27458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59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E991-45A9-44A6-8088-EDA8B85598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100-5D75-4C37-9A70-77DB27458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7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E991-45A9-44A6-8088-EDA8B85598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100-5D75-4C37-9A70-77DB27458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65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97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90" rIns="91378" bIns="45690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609600"/>
          </a:xfrm>
          <a:prstGeom prst="rect">
            <a:avLst/>
          </a:prstGeom>
        </p:spPr>
        <p:txBody>
          <a:bodyPr lIns="91378" tIns="45690" rIns="91378" bIns="4569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13"/>
            <a:ext cx="8229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96A4-3C8D-4290-B6E4-818F1068A5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Chambrillon CERN-BE-SF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icon-bul-pho-2007-046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88424" y="0"/>
            <a:ext cx="755576" cy="75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81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SLHiPP-4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59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SLHiPP-4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28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SLHiPP-4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89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SLHiPP-4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657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SLHiPP-4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5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EEFA9F-1B32-4C20-A1E2-90F6F2692E6C}" type="datetimeFigureOut">
              <a:rPr lang="en-GB" smtClean="0"/>
              <a:t>18/03/2015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5E1F-96E4-4050-BECE-F2AEC76FA6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033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SLHiPP-4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85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SLHiPP-4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64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SLHiPP-4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70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3" indent="0">
              <a:buNone/>
              <a:defRPr sz="2800"/>
            </a:lvl2pPr>
            <a:lvl3pPr marL="913790" indent="0">
              <a:buNone/>
              <a:defRPr sz="2400"/>
            </a:lvl3pPr>
            <a:lvl4pPr marL="1370690" indent="0">
              <a:buNone/>
              <a:defRPr sz="2000"/>
            </a:lvl4pPr>
            <a:lvl5pPr marL="1827585" indent="0">
              <a:buNone/>
              <a:defRPr sz="2000"/>
            </a:lvl5pPr>
            <a:lvl6pPr marL="2284479" indent="0">
              <a:buNone/>
              <a:defRPr sz="2000"/>
            </a:lvl6pPr>
            <a:lvl7pPr marL="2741378" indent="0">
              <a:buNone/>
              <a:defRPr sz="2000"/>
            </a:lvl7pPr>
            <a:lvl8pPr marL="3198268" indent="0">
              <a:buNone/>
              <a:defRPr sz="2000"/>
            </a:lvl8pPr>
            <a:lvl9pPr marL="365516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SLHiPP-4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68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SLHiPP-4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17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SLHiPP-4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C3F4-8BD0-EE42-8FCA-D5D47207E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82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455414" y="3339716"/>
            <a:ext cx="8233187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401836" y="3527227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747474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747474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747474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747474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747474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xfrm>
            <a:off x="8626079" y="6465094"/>
            <a:ext cx="157094" cy="153888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440933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455414" y="892981"/>
            <a:ext cx="8233173" cy="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01836" y="232173"/>
            <a:ext cx="8340328" cy="66079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401836" y="982266"/>
            <a:ext cx="8340328" cy="50631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747474"/>
                </a:solidFill>
              </a:defRPr>
            </a:lvl1pPr>
            <a:lvl2pPr>
              <a:defRPr>
                <a:solidFill>
                  <a:srgbClr val="0433FF"/>
                </a:solidFill>
              </a:defRPr>
            </a:lvl2pPr>
            <a:lvl3pPr>
              <a:defRPr>
                <a:solidFill>
                  <a:srgbClr val="9437FF"/>
                </a:solidFill>
              </a:defRPr>
            </a:lvl3pPr>
            <a:lvl4pPr>
              <a:defRPr>
                <a:solidFill>
                  <a:srgbClr val="747474"/>
                </a:solidFill>
              </a:defRPr>
            </a:lvl4pPr>
            <a:lvl5pPr>
              <a:defRPr>
                <a:solidFill>
                  <a:srgbClr val="747474"/>
                </a:solidFill>
              </a:defRPr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00" b="1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433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9437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8688371" y="6465094"/>
            <a:ext cx="157094" cy="1538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955690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455414" y="892981"/>
            <a:ext cx="8233173" cy="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01836" y="232173"/>
            <a:ext cx="8340328" cy="66079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01836" y="982266"/>
            <a:ext cx="8340328" cy="5063133"/>
          </a:xfrm>
          <a:prstGeom prst="rect">
            <a:avLst/>
          </a:prstGeom>
        </p:spPr>
        <p:txBody>
          <a:bodyPr numCol="2" spcCol="416746"/>
          <a:lstStyle>
            <a:lvl1pPr>
              <a:defRPr b="1">
                <a:solidFill>
                  <a:srgbClr val="747474"/>
                </a:solidFill>
              </a:defRPr>
            </a:lvl1pPr>
            <a:lvl2pPr>
              <a:defRPr>
                <a:solidFill>
                  <a:srgbClr val="0433FF"/>
                </a:solidFill>
              </a:defRPr>
            </a:lvl2pPr>
            <a:lvl3pPr>
              <a:defRPr>
                <a:solidFill>
                  <a:srgbClr val="9437FF"/>
                </a:solidFill>
              </a:defRPr>
            </a:lvl3pPr>
            <a:lvl4pPr>
              <a:defRPr>
                <a:solidFill>
                  <a:srgbClr val="747474"/>
                </a:solidFill>
              </a:defRPr>
            </a:lvl4pPr>
            <a:lvl5pPr>
              <a:defRPr>
                <a:solidFill>
                  <a:srgbClr val="747474"/>
                </a:solidFill>
              </a:defRPr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00" b="1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433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9437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8688371" y="6465094"/>
            <a:ext cx="157094" cy="1538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84411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401836" y="607231"/>
            <a:ext cx="8340328" cy="5643563"/>
          </a:xfrm>
          <a:prstGeom prst="rect">
            <a:avLst/>
          </a:prstGeom>
        </p:spPr>
        <p:txBody>
          <a:bodyPr/>
          <a:lstStyle>
            <a:lvl1pPr>
              <a:spcBef>
                <a:spcPts val="5062"/>
              </a:spcBef>
              <a:defRPr>
                <a:solidFill>
                  <a:srgbClr val="747474"/>
                </a:solidFill>
              </a:defRPr>
            </a:lvl1pPr>
            <a:lvl2pPr>
              <a:spcBef>
                <a:spcPts val="5062"/>
              </a:spcBef>
              <a:defRPr>
                <a:solidFill>
                  <a:srgbClr val="747474"/>
                </a:solidFill>
              </a:defRPr>
            </a:lvl2pPr>
            <a:lvl3pPr>
              <a:spcBef>
                <a:spcPts val="5062"/>
              </a:spcBef>
              <a:defRPr>
                <a:solidFill>
                  <a:srgbClr val="747474"/>
                </a:solidFill>
              </a:defRPr>
            </a:lvl3pPr>
            <a:lvl4pPr>
              <a:spcBef>
                <a:spcPts val="5062"/>
              </a:spcBef>
              <a:defRPr>
                <a:solidFill>
                  <a:srgbClr val="747474"/>
                </a:solidFill>
              </a:defRPr>
            </a:lvl4pPr>
            <a:lvl5pPr>
              <a:spcBef>
                <a:spcPts val="5062"/>
              </a:spcBef>
              <a:defRPr>
                <a:solidFill>
                  <a:srgbClr val="747474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688371" y="6465094"/>
            <a:ext cx="157094" cy="1538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54326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E991-45A9-44A6-8088-EDA8B85598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100-5D75-4C37-9A70-77DB27458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01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72325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455414" y="1384114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4656862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401836" y="2607481"/>
            <a:ext cx="8340328" cy="1643063"/>
          </a:xfrm>
          <a:prstGeom prst="rect">
            <a:avLst/>
          </a:prstGeom>
        </p:spPr>
        <p:txBody>
          <a:bodyPr lIns="35693" tIns="35693" rIns="35693" bIns="35693" anchor="ctr"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28671683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5304247" y="5607843"/>
            <a:ext cx="1" cy="100021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991195" y="5473899"/>
            <a:ext cx="4071938" cy="1196578"/>
          </a:xfrm>
          <a:prstGeom prst="rect">
            <a:avLst/>
          </a:prstGeom>
        </p:spPr>
        <p:txBody>
          <a:bodyPr lIns="35693" tIns="35693" rIns="35693" bIns="35693" anchor="ctr"/>
          <a:lstStyle>
            <a:lvl1pPr algn="r"/>
          </a:lstStyle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518547" y="5956101"/>
            <a:ext cx="3482578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A9A9A9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3410034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5414" y="3339716"/>
            <a:ext cx="343274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401837" y="928687"/>
            <a:ext cx="3571875" cy="223242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401837" y="3527227"/>
            <a:ext cx="3571875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747474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747474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747474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747474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747474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7295656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5426" y="1384114"/>
            <a:ext cx="3429047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401837" y="232172"/>
            <a:ext cx="3571875" cy="98226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401837" y="1634133"/>
            <a:ext cx="3571875" cy="4616648"/>
          </a:xfrm>
          <a:prstGeom prst="rect">
            <a:avLst/>
          </a:prstGeom>
        </p:spPr>
        <p:txBody>
          <a:bodyPr/>
          <a:lstStyle>
            <a:lvl1pPr>
              <a:spcBef>
                <a:spcPts val="3375"/>
              </a:spcBef>
              <a:defRPr>
                <a:solidFill>
                  <a:srgbClr val="747474"/>
                </a:solidFill>
              </a:defRPr>
            </a:lvl1pPr>
            <a:lvl2pPr>
              <a:spcBef>
                <a:spcPts val="3375"/>
              </a:spcBef>
              <a:defRPr>
                <a:solidFill>
                  <a:srgbClr val="747474"/>
                </a:solidFill>
              </a:defRPr>
            </a:lvl2pPr>
            <a:lvl3pPr>
              <a:spcBef>
                <a:spcPts val="3375"/>
              </a:spcBef>
              <a:defRPr>
                <a:solidFill>
                  <a:srgbClr val="747474"/>
                </a:solidFill>
              </a:defRPr>
            </a:lvl3pPr>
            <a:lvl4pPr>
              <a:spcBef>
                <a:spcPts val="3375"/>
              </a:spcBef>
              <a:defRPr>
                <a:solidFill>
                  <a:srgbClr val="747474"/>
                </a:solidFill>
              </a:defRPr>
            </a:lvl4pPr>
            <a:lvl5pPr>
              <a:spcBef>
                <a:spcPts val="3375"/>
              </a:spcBef>
              <a:defRPr>
                <a:solidFill>
                  <a:srgbClr val="747474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598211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 flipH="1">
            <a:off x="4572012" y="1268016"/>
            <a:ext cx="1" cy="3036094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2626847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3116472" y="1250156"/>
            <a:ext cx="1" cy="3554016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1609192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 flipH="1">
            <a:off x="4563082" y="357188"/>
            <a:ext cx="1" cy="5634655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7249164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 flipH="1">
            <a:off x="3125401" y="1250134"/>
            <a:ext cx="1" cy="3563002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3" name="Shape 53"/>
          <p:cNvSpPr/>
          <p:nvPr/>
        </p:nvSpPr>
        <p:spPr>
          <a:xfrm flipH="1">
            <a:off x="6009690" y="1250134"/>
            <a:ext cx="1" cy="3563002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021908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623" y="974798"/>
            <a:ext cx="5596027" cy="629725"/>
          </a:xfrm>
        </p:spPr>
        <p:txBody>
          <a:bodyPr>
            <a:normAutofit/>
          </a:bodyPr>
          <a:lstStyle>
            <a:lvl1pPr>
              <a:defRPr sz="2800" b="0">
                <a:solidFill>
                  <a:srgbClr val="192D6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923" y="1600213"/>
            <a:ext cx="7200000" cy="452596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192D65"/>
                </a:solidFill>
              </a:defRPr>
            </a:lvl1pPr>
            <a:lvl2pPr>
              <a:defRPr sz="2000">
                <a:solidFill>
                  <a:srgbClr val="192D65"/>
                </a:solidFill>
              </a:defRPr>
            </a:lvl2pPr>
            <a:lvl3pPr>
              <a:defRPr sz="2000">
                <a:solidFill>
                  <a:srgbClr val="192D65"/>
                </a:solidFill>
              </a:defRPr>
            </a:lvl3pPr>
            <a:lvl4pPr>
              <a:defRPr sz="2000">
                <a:solidFill>
                  <a:srgbClr val="192D65"/>
                </a:solidFill>
              </a:defRPr>
            </a:lvl4pPr>
            <a:lvl5pPr>
              <a:defRPr sz="2000">
                <a:solidFill>
                  <a:srgbClr val="192D65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2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3" y="695337"/>
            <a:ext cx="774000" cy="75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9525" y="6581775"/>
            <a:ext cx="1771650" cy="276999"/>
          </a:xfrm>
          <a:prstGeom prst="rect">
            <a:avLst/>
          </a:prstGeom>
          <a:noFill/>
        </p:spPr>
        <p:txBody>
          <a:bodyPr wrap="square" lIns="91378" tIns="45690" rIns="91378" bIns="45690" rtlCol="0">
            <a:spAutoFit/>
          </a:bodyPr>
          <a:lstStyle/>
          <a:p>
            <a:r>
              <a:rPr lang="en-GB" sz="1200" b="1" dirty="0" smtClean="0">
                <a:solidFill>
                  <a:prstClr val="black"/>
                </a:solidFill>
              </a:rPr>
              <a:t>02-04</a:t>
            </a:r>
            <a:r>
              <a:rPr lang="en-GB" sz="1200" b="1" baseline="30000" dirty="0" smtClean="0">
                <a:solidFill>
                  <a:prstClr val="black"/>
                </a:solidFill>
              </a:rPr>
              <a:t>th</a:t>
            </a:r>
            <a:r>
              <a:rPr lang="en-GB" sz="1200" b="1" dirty="0" smtClean="0">
                <a:solidFill>
                  <a:prstClr val="black"/>
                </a:solidFill>
              </a:rPr>
              <a:t> June, 2014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505213" y="6577400"/>
            <a:ext cx="1895475" cy="276999"/>
          </a:xfrm>
          <a:prstGeom prst="rect">
            <a:avLst/>
          </a:prstGeom>
          <a:noFill/>
        </p:spPr>
        <p:txBody>
          <a:bodyPr wrap="square" lIns="91378" tIns="45690" rIns="91378" bIns="45690" rtlCol="0">
            <a:spAutoFit/>
          </a:bodyPr>
          <a:lstStyle/>
          <a:p>
            <a:r>
              <a:rPr lang="en-GB" sz="1200" b="1" dirty="0" smtClean="0">
                <a:solidFill>
                  <a:prstClr val="black"/>
                </a:solidFill>
              </a:rPr>
              <a:t>K. Schirm BE-RF/SRF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607847" y="6581775"/>
            <a:ext cx="2517115" cy="276999"/>
          </a:xfrm>
          <a:prstGeom prst="rect">
            <a:avLst/>
          </a:prstGeom>
          <a:noFill/>
        </p:spPr>
        <p:txBody>
          <a:bodyPr wrap="square" lIns="91378" tIns="45690" rIns="91378" bIns="45690" rtlCol="0">
            <a:spAutoFit/>
          </a:bodyPr>
          <a:lstStyle/>
          <a:p>
            <a:pPr algn="r"/>
            <a:r>
              <a:rPr lang="en-GB" sz="1200" b="1" dirty="0" smtClean="0">
                <a:solidFill>
                  <a:prstClr val="black"/>
                </a:solidFill>
              </a:rPr>
              <a:t>CRISP Annual </a:t>
            </a:r>
            <a:r>
              <a:rPr lang="en-GB" sz="1200" b="1" smtClean="0">
                <a:solidFill>
                  <a:prstClr val="black"/>
                </a:solidFill>
              </a:rPr>
              <a:t>Meeting 2014</a:t>
            </a:r>
            <a:endParaRPr lang="en-GB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37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8169429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 flipH="1">
            <a:off x="4563081" y="366095"/>
            <a:ext cx="1" cy="5598958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4563068" y="3147727"/>
            <a:ext cx="4214818" cy="89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0016730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 flipH="1">
            <a:off x="6375808" y="366095"/>
            <a:ext cx="1" cy="5598958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6375794" y="2174391"/>
            <a:ext cx="2411032" cy="89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4" name="Shape 64"/>
          <p:cNvSpPr/>
          <p:nvPr/>
        </p:nvSpPr>
        <p:spPr>
          <a:xfrm>
            <a:off x="6375794" y="4129993"/>
            <a:ext cx="2411032" cy="89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14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868686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2414066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55414" y="1384114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xfrm>
            <a:off x="401837" y="1634133"/>
            <a:ext cx="3571875" cy="4616648"/>
          </a:xfrm>
          <a:prstGeom prst="rect">
            <a:avLst/>
          </a:prstGeom>
        </p:spPr>
        <p:txBody>
          <a:bodyPr/>
          <a:lstStyle>
            <a:lvl1pPr>
              <a:spcBef>
                <a:spcPts val="3375"/>
              </a:spcBef>
              <a:defRPr>
                <a:solidFill>
                  <a:srgbClr val="747474"/>
                </a:solidFill>
              </a:defRPr>
            </a:lvl1pPr>
            <a:lvl2pPr>
              <a:spcBef>
                <a:spcPts val="3375"/>
              </a:spcBef>
              <a:defRPr>
                <a:solidFill>
                  <a:srgbClr val="747474"/>
                </a:solidFill>
              </a:defRPr>
            </a:lvl2pPr>
            <a:lvl3pPr>
              <a:spcBef>
                <a:spcPts val="3375"/>
              </a:spcBef>
              <a:defRPr>
                <a:solidFill>
                  <a:srgbClr val="747474"/>
                </a:solidFill>
              </a:defRPr>
            </a:lvl3pPr>
            <a:lvl4pPr>
              <a:spcBef>
                <a:spcPts val="3375"/>
              </a:spcBef>
              <a:defRPr>
                <a:solidFill>
                  <a:srgbClr val="747474"/>
                </a:solidFill>
              </a:defRPr>
            </a:lvl4pPr>
            <a:lvl5pPr>
              <a:spcBef>
                <a:spcPts val="3375"/>
              </a:spcBef>
              <a:defRPr>
                <a:solidFill>
                  <a:srgbClr val="747474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8853580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455414" y="1384114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5884664" y="1634133"/>
            <a:ext cx="2857500" cy="4616648"/>
          </a:xfrm>
          <a:prstGeom prst="rect">
            <a:avLst/>
          </a:prstGeom>
        </p:spPr>
        <p:txBody>
          <a:bodyPr/>
          <a:lstStyle>
            <a:lvl1pPr>
              <a:spcBef>
                <a:spcPts val="3375"/>
              </a:spcBef>
              <a:defRPr>
                <a:solidFill>
                  <a:srgbClr val="747474"/>
                </a:solidFill>
              </a:defRPr>
            </a:lvl1pPr>
            <a:lvl2pPr>
              <a:spcBef>
                <a:spcPts val="3375"/>
              </a:spcBef>
              <a:defRPr>
                <a:solidFill>
                  <a:srgbClr val="747474"/>
                </a:solidFill>
              </a:defRPr>
            </a:lvl2pPr>
            <a:lvl3pPr>
              <a:spcBef>
                <a:spcPts val="3375"/>
              </a:spcBef>
              <a:defRPr>
                <a:solidFill>
                  <a:srgbClr val="747474"/>
                </a:solidFill>
              </a:defRPr>
            </a:lvl3pPr>
            <a:lvl4pPr>
              <a:spcBef>
                <a:spcPts val="3375"/>
              </a:spcBef>
              <a:defRPr>
                <a:solidFill>
                  <a:srgbClr val="747474"/>
                </a:solidFill>
              </a:defRPr>
            </a:lvl4pPr>
            <a:lvl5pPr>
              <a:spcBef>
                <a:spcPts val="3375"/>
              </a:spcBef>
              <a:defRPr>
                <a:solidFill>
                  <a:srgbClr val="747474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58761027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Five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37029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55414" y="1384114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401836" y="1634133"/>
            <a:ext cx="8340328" cy="461664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2637941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455414" y="1384114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401836" y="1634133"/>
            <a:ext cx="8340328" cy="461664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5169029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455414" y="1384114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401836" y="1634133"/>
            <a:ext cx="8340328" cy="461664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3387188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55414" y="1384114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401836" y="1634133"/>
            <a:ext cx="8340328" cy="4616648"/>
          </a:xfrm>
          <a:prstGeom prst="rect">
            <a:avLst/>
          </a:prstGeom>
        </p:spPr>
        <p:txBody>
          <a:bodyPr/>
          <a:lstStyle>
            <a:lvl1pPr>
              <a:spcBef>
                <a:spcPts val="3375"/>
              </a:spcBef>
              <a:defRPr>
                <a:solidFill>
                  <a:srgbClr val="747474"/>
                </a:solidFill>
              </a:defRPr>
            </a:lvl1pPr>
            <a:lvl2pPr>
              <a:spcBef>
                <a:spcPts val="3375"/>
              </a:spcBef>
              <a:defRPr>
                <a:solidFill>
                  <a:srgbClr val="747474"/>
                </a:solidFill>
              </a:defRPr>
            </a:lvl2pPr>
            <a:lvl3pPr>
              <a:spcBef>
                <a:spcPts val="3375"/>
              </a:spcBef>
              <a:defRPr>
                <a:solidFill>
                  <a:srgbClr val="747474"/>
                </a:solidFill>
              </a:defRPr>
            </a:lvl3pPr>
            <a:lvl4pPr>
              <a:spcBef>
                <a:spcPts val="3375"/>
              </a:spcBef>
              <a:defRPr>
                <a:solidFill>
                  <a:srgbClr val="747474"/>
                </a:solidFill>
              </a:defRPr>
            </a:lvl4pPr>
            <a:lvl5pPr>
              <a:spcBef>
                <a:spcPts val="3375"/>
              </a:spcBef>
              <a:defRPr>
                <a:solidFill>
                  <a:srgbClr val="747474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3964938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E991-45A9-44A6-8088-EDA8B85598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100-5D75-4C37-9A70-77DB27458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0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5" y="2161571"/>
            <a:ext cx="3382430" cy="1629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7818" y="1608069"/>
            <a:ext cx="4668981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854674" y="2064210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</a:rPr>
              <a:t>The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</a:rPr>
              <a:t>HiLumi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</a:rPr>
              <a:t> 7 Capacities Specific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</a:rPr>
              <a:t>, Grant Agreement 284404. </a:t>
            </a:r>
            <a:endParaRPr lang="en-GB" sz="1200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0" y="6147097"/>
            <a:ext cx="493025" cy="401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0" y="6207140"/>
            <a:ext cx="417381" cy="28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797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ffectLst/>
              </a:defRPr>
            </a:lvl1pPr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  <a:lvl5pPr>
              <a:defRPr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703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75724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75" indent="-228600">
              <a:defRPr sz="3200"/>
            </a:lvl2pPr>
            <a:lvl3pPr marL="452438" indent="-228600">
              <a:defRPr sz="2800"/>
            </a:lvl3pPr>
            <a:lvl4pPr marL="569913" indent="-228600">
              <a:defRPr sz="2800"/>
            </a:lvl4pPr>
            <a:lvl5pPr marL="685800" indent="-228600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75" indent="-228600">
              <a:defRPr sz="3200"/>
            </a:lvl2pPr>
            <a:lvl3pPr marL="452438" indent="-228600">
              <a:defRPr sz="2800"/>
            </a:lvl3pPr>
            <a:lvl4pPr marL="569913" indent="-228600">
              <a:defRPr sz="2800"/>
            </a:lvl4pPr>
            <a:lvl5pPr marL="685800" indent="-228600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713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966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274638"/>
            <a:ext cx="8229600" cy="6263639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5774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650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1514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949325"/>
            <a:ext cx="8226425" cy="5324475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0571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5" y="2161571"/>
            <a:ext cx="3382430" cy="1629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7818" y="1608069"/>
            <a:ext cx="4668981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854674" y="2064210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</a:rPr>
              <a:t>The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</a:rPr>
              <a:t>HiLumi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</a:rPr>
              <a:t> 7 Capacities Specific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</a:rPr>
              <a:t>, Grant Agreement 284404. </a:t>
            </a:r>
            <a:endParaRPr lang="en-GB" sz="1200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0" y="6147097"/>
            <a:ext cx="493025" cy="401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0" y="6207140"/>
            <a:ext cx="417381" cy="28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8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E991-45A9-44A6-8088-EDA8B85598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100-5D75-4C37-9A70-77DB27458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710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ffectLst/>
              </a:defRPr>
            </a:lvl1pPr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  <a:lvl5pPr>
              <a:defRPr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973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03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75" indent="-228600">
              <a:defRPr sz="3200"/>
            </a:lvl2pPr>
            <a:lvl3pPr marL="452438" indent="-228600">
              <a:defRPr sz="2800"/>
            </a:lvl3pPr>
            <a:lvl4pPr marL="569913" indent="-228600">
              <a:defRPr sz="2800"/>
            </a:lvl4pPr>
            <a:lvl5pPr marL="685800" indent="-228600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75" indent="-228600">
              <a:defRPr sz="3200"/>
            </a:lvl2pPr>
            <a:lvl3pPr marL="452438" indent="-228600">
              <a:defRPr sz="2800"/>
            </a:lvl3pPr>
            <a:lvl4pPr marL="569913" indent="-228600">
              <a:defRPr sz="2800"/>
            </a:lvl4pPr>
            <a:lvl5pPr marL="685800" indent="-228600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1095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473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274638"/>
            <a:ext cx="8229600" cy="6263639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23424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95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3624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949325"/>
            <a:ext cx="8226425" cy="5324475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38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E991-45A9-44A6-8088-EDA8B85598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100-5D75-4C37-9A70-77DB27458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9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E991-45A9-44A6-8088-EDA8B85598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9E100-5D75-4C37-9A70-77DB27458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4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March 18-20</a:t>
            </a:r>
            <a:r>
              <a:rPr lang="en-US" baseline="30000" dirty="0" smtClean="0">
                <a:solidFill>
                  <a:prstClr val="black">
                    <a:tint val="75000"/>
                  </a:prstClr>
                </a:solidFill>
              </a:rPr>
              <a:t>th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, 2013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CRISP Annual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K.M. SCHIRM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8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2573" y="0"/>
            <a:ext cx="8229600" cy="1143000"/>
          </a:xfrm>
          <a:prstGeom prst="rect">
            <a:avLst/>
          </a:prstGeom>
        </p:spPr>
        <p:txBody>
          <a:bodyPr vert="horz" lIns="91378" tIns="45690" rIns="91378" bIns="4569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3"/>
            <a:ext cx="8229600" cy="4525963"/>
          </a:xfrm>
          <a:prstGeom prst="rect">
            <a:avLst/>
          </a:prstGeom>
        </p:spPr>
        <p:txBody>
          <a:bodyPr vert="horz" lIns="91378" tIns="45690" rIns="91378" bIns="456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8174" y="6356363"/>
            <a:ext cx="4381195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TTC CM 2011 LHC RF-SCRF Issues &amp;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99107" y="6356363"/>
            <a:ext cx="1287705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42B69-2E7A-48E9-94A8-4532480E1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Line 18"/>
          <p:cNvSpPr>
            <a:spLocks noChangeShapeType="1"/>
          </p:cNvSpPr>
          <p:nvPr userDrawn="1"/>
        </p:nvSpPr>
        <p:spPr bwMode="auto">
          <a:xfrm>
            <a:off x="323851" y="908050"/>
            <a:ext cx="84963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378" tIns="45690" rIns="91378" bIns="45690"/>
          <a:lstStyle/>
          <a:p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73951" y="152400"/>
            <a:ext cx="1111250" cy="749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37457" y="185058"/>
            <a:ext cx="647700" cy="633413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092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32" r:id="rId2"/>
  </p:sldLayoutIdLst>
  <p:hf hdr="0" dt="0"/>
  <p:txStyles>
    <p:titleStyle>
      <a:lvl1pPr algn="l" defTabSz="456893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75" indent="-342675" algn="l" defTabSz="45689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56" indent="-285561" algn="l" defTabSz="45689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36" indent="-228446" algn="l" defTabSz="45689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34" indent="-228446" algn="l" defTabSz="45689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35" indent="-228446" algn="l" defTabSz="45689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31" indent="-228446" algn="l" defTabSz="45689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24" indent="-228446" algn="l" defTabSz="45689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22" indent="-228446" algn="l" defTabSz="45689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14" indent="-228446" algn="l" defTabSz="45689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5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9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9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78" tIns="45690" rIns="91378" bIns="456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3"/>
            <a:ext cx="8229600" cy="4525963"/>
          </a:xfrm>
          <a:prstGeom prst="rect">
            <a:avLst/>
          </a:prstGeom>
        </p:spPr>
        <p:txBody>
          <a:bodyPr vert="horz" lIns="91378" tIns="45690" rIns="91378" bIns="456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BE991-45A9-44A6-8088-EDA8B85598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3"/>
            <a:ext cx="2895600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9E100-5D75-4C37-9A70-77DB27458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0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9137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75" indent="-342675" algn="l" defTabSz="9137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56" indent="-285561" algn="l" defTabSz="9137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36" indent="-228446" algn="l" defTabSz="9137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34" indent="-228446" algn="l" defTabSz="9137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35" indent="-228446" algn="l" defTabSz="9137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31" indent="-228446" algn="l" defTabSz="9137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24" indent="-228446" algn="l" defTabSz="9137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22" indent="-228446" algn="l" defTabSz="9137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14" indent="-228446" algn="l" defTabSz="9137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90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5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9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8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8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9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13"/>
            <a:ext cx="8229600" cy="5211763"/>
          </a:xfrm>
          <a:prstGeom prst="rect">
            <a:avLst/>
          </a:prstGeom>
        </p:spPr>
        <p:txBody>
          <a:bodyPr vert="horz" lIns="91378" tIns="45690" rIns="91378" bIns="456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3A8A0-BFBF-49B0-9E7D-5633667827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3"/>
            <a:ext cx="2895600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Chambrillon CERN-BE-SF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97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90" rIns="91378" bIns="45690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0" y="76200"/>
            <a:ext cx="8229600" cy="609600"/>
          </a:xfrm>
          <a:prstGeom prst="rect">
            <a:avLst/>
          </a:prstGeom>
        </p:spPr>
        <p:txBody>
          <a:bodyPr lIns="91378" tIns="45690" rIns="91378" bIns="4569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en-US" smtClean="0">
                <a:solidFill>
                  <a:prstClr val="white"/>
                </a:solidFill>
              </a:rPr>
              <a:t>Click to edit Master title style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icon-bul-pho-2007-04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8424" y="0"/>
            <a:ext cx="755576" cy="75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1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sldNum="0" hdr="0" dt="0"/>
  <p:txStyles>
    <p:titleStyle>
      <a:lvl1pPr algn="ctr" defTabSz="9137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75" indent="-342675" algn="l" defTabSz="9137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56" indent="-285561" algn="l" defTabSz="9137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36" indent="-228446" algn="l" defTabSz="9137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34" indent="-228446" algn="l" defTabSz="9137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35" indent="-228446" algn="l" defTabSz="9137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31" indent="-228446" algn="l" defTabSz="9137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24" indent="-228446" algn="l" defTabSz="9137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22" indent="-228446" algn="l" defTabSz="9137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14" indent="-228446" algn="l" defTabSz="9137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90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5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9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8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8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9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78" tIns="45690" rIns="91378" bIns="456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3"/>
            <a:ext cx="8229600" cy="4525963"/>
          </a:xfrm>
          <a:prstGeom prst="rect">
            <a:avLst/>
          </a:prstGeom>
        </p:spPr>
        <p:txBody>
          <a:bodyPr vert="horz" lIns="91378" tIns="45690" rIns="91378" bIns="456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93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3"/>
            <a:ext cx="2895600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93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SLHiPP-4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93"/>
            <a:fld id="{F396C3F4-8BD0-EE42-8FCA-D5D47207EA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8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3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/>
  <p:txStyles>
    <p:titleStyle>
      <a:lvl1pPr algn="ctr" defTabSz="4568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75" indent="-342675" algn="l" defTabSz="45689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56" indent="-285561" algn="l" defTabSz="45689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36" indent="-228446" algn="l" defTabSz="45689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34" indent="-228446" algn="l" defTabSz="45689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35" indent="-228446" algn="l" defTabSz="45689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31" indent="-228446" algn="l" defTabSz="45689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24" indent="-228446" algn="l" defTabSz="45689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22" indent="-228446" algn="l" defTabSz="45689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14" indent="-228446" algn="l" defTabSz="45689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5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9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9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55414" y="1080505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25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01836" y="232172"/>
            <a:ext cx="8340328" cy="741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01836" y="1196578"/>
            <a:ext cx="8340328" cy="5429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002E7A"/>
                </a:solidFill>
              </a:rP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875893" y="6554392"/>
            <a:ext cx="157094" cy="15388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10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defTabSz="410499"/>
            <a:fld id="{86CB4B4D-7CA3-9044-876B-883B54F8677D}" type="slidenum">
              <a:rPr lang="en-GB" kern="0" smtClean="0">
                <a:solidFill>
                  <a:sysClr val="windowText" lastClr="000000"/>
                </a:solidFill>
              </a:rPr>
              <a:pPr defTabSz="410499"/>
              <a:t>‹#›</a:t>
            </a:fld>
            <a:endParaRPr lang="en-GB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5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</p:sldLayoutIdLst>
  <p:transition spd="med"/>
  <p:txStyles>
    <p:titleStyle>
      <a:lvl1pPr defTabSz="410499">
        <a:defRPr sz="3000">
          <a:latin typeface="+mn-lt"/>
          <a:ea typeface="+mn-ea"/>
          <a:cs typeface="+mn-cs"/>
          <a:sym typeface="Helvetica Neue Light"/>
        </a:defRPr>
      </a:lvl1pPr>
      <a:lvl2pPr indent="160631" defTabSz="410499">
        <a:defRPr sz="3000">
          <a:latin typeface="+mn-lt"/>
          <a:ea typeface="+mn-ea"/>
          <a:cs typeface="+mn-cs"/>
          <a:sym typeface="Helvetica Neue Light"/>
        </a:defRPr>
      </a:lvl2pPr>
      <a:lvl3pPr indent="321258" defTabSz="410499">
        <a:defRPr sz="3000">
          <a:latin typeface="+mn-lt"/>
          <a:ea typeface="+mn-ea"/>
          <a:cs typeface="+mn-cs"/>
          <a:sym typeface="Helvetica Neue Light"/>
        </a:defRPr>
      </a:lvl3pPr>
      <a:lvl4pPr indent="481889" defTabSz="410499">
        <a:defRPr sz="3000">
          <a:latin typeface="+mn-lt"/>
          <a:ea typeface="+mn-ea"/>
          <a:cs typeface="+mn-cs"/>
          <a:sym typeface="Helvetica Neue Light"/>
        </a:defRPr>
      </a:lvl4pPr>
      <a:lvl5pPr indent="642519" defTabSz="410499">
        <a:defRPr sz="3000">
          <a:latin typeface="+mn-lt"/>
          <a:ea typeface="+mn-ea"/>
          <a:cs typeface="+mn-cs"/>
          <a:sym typeface="Helvetica Neue Light"/>
        </a:defRPr>
      </a:lvl5pPr>
      <a:lvl6pPr indent="803151" defTabSz="410499">
        <a:defRPr sz="3000">
          <a:latin typeface="+mn-lt"/>
          <a:ea typeface="+mn-ea"/>
          <a:cs typeface="+mn-cs"/>
          <a:sym typeface="Helvetica Neue Light"/>
        </a:defRPr>
      </a:lvl6pPr>
      <a:lvl7pPr indent="963776" defTabSz="410499">
        <a:defRPr sz="3000">
          <a:latin typeface="+mn-lt"/>
          <a:ea typeface="+mn-ea"/>
          <a:cs typeface="+mn-cs"/>
          <a:sym typeface="Helvetica Neue Light"/>
        </a:defRPr>
      </a:lvl7pPr>
      <a:lvl8pPr indent="1124409" defTabSz="410499">
        <a:defRPr sz="3000">
          <a:latin typeface="+mn-lt"/>
          <a:ea typeface="+mn-ea"/>
          <a:cs typeface="+mn-cs"/>
          <a:sym typeface="Helvetica Neue Light"/>
        </a:defRPr>
      </a:lvl8pPr>
      <a:lvl9pPr indent="1285039" defTabSz="410499">
        <a:defRPr sz="3000">
          <a:latin typeface="+mn-lt"/>
          <a:ea typeface="+mn-ea"/>
          <a:cs typeface="+mn-cs"/>
          <a:sym typeface="Helvetica Neue Light"/>
        </a:defRPr>
      </a:lvl9pPr>
    </p:titleStyle>
    <p:bodyStyle>
      <a:lvl1pPr marL="187404" indent="-187404" defTabSz="410499">
        <a:spcBef>
          <a:spcPts val="844"/>
        </a:spcBef>
        <a:buSzPct val="100000"/>
        <a:buChar char="•"/>
        <a:defRPr sz="1800">
          <a:solidFill>
            <a:srgbClr val="002E7A"/>
          </a:solidFill>
          <a:latin typeface="+mj-lt"/>
          <a:ea typeface="+mj-ea"/>
          <a:cs typeface="+mj-cs"/>
          <a:sym typeface="Helvetica Neue"/>
        </a:defRPr>
      </a:lvl1pPr>
      <a:lvl2pPr marL="499733" indent="-187404" defTabSz="410499">
        <a:spcBef>
          <a:spcPts val="844"/>
        </a:spcBef>
        <a:buSzPct val="100000"/>
        <a:buChar char="•"/>
        <a:defRPr sz="1800">
          <a:solidFill>
            <a:srgbClr val="002E7A"/>
          </a:solidFill>
          <a:latin typeface="+mj-lt"/>
          <a:ea typeface="+mj-ea"/>
          <a:cs typeface="+mj-cs"/>
          <a:sym typeface="Helvetica Neue"/>
        </a:defRPr>
      </a:lvl2pPr>
      <a:lvl3pPr marL="812074" indent="-187404" defTabSz="410499">
        <a:spcBef>
          <a:spcPts val="844"/>
        </a:spcBef>
        <a:buSzPct val="100000"/>
        <a:buChar char="•"/>
        <a:defRPr sz="1800">
          <a:solidFill>
            <a:srgbClr val="002E7A"/>
          </a:solidFill>
          <a:latin typeface="+mj-lt"/>
          <a:ea typeface="+mj-ea"/>
          <a:cs typeface="+mj-cs"/>
          <a:sym typeface="Helvetica Neue"/>
        </a:defRPr>
      </a:lvl3pPr>
      <a:lvl4pPr marL="1124409" indent="-187404" defTabSz="410499">
        <a:spcBef>
          <a:spcPts val="844"/>
        </a:spcBef>
        <a:buSzPct val="100000"/>
        <a:buChar char="•"/>
        <a:defRPr sz="1800">
          <a:solidFill>
            <a:srgbClr val="002E7A"/>
          </a:solidFill>
          <a:latin typeface="+mj-lt"/>
          <a:ea typeface="+mj-ea"/>
          <a:cs typeface="+mj-cs"/>
          <a:sym typeface="Helvetica Neue"/>
        </a:defRPr>
      </a:lvl4pPr>
      <a:lvl5pPr marL="1436748" indent="-187404" defTabSz="410499">
        <a:spcBef>
          <a:spcPts val="844"/>
        </a:spcBef>
        <a:buSzPct val="100000"/>
        <a:buChar char="•"/>
        <a:defRPr sz="1800">
          <a:solidFill>
            <a:srgbClr val="002E7A"/>
          </a:solidFill>
          <a:latin typeface="+mj-lt"/>
          <a:ea typeface="+mj-ea"/>
          <a:cs typeface="+mj-cs"/>
          <a:sym typeface="Helvetica Neue"/>
        </a:defRPr>
      </a:lvl5pPr>
      <a:lvl6pPr marL="1749077" indent="-187404" defTabSz="410499">
        <a:spcBef>
          <a:spcPts val="844"/>
        </a:spcBef>
        <a:buSzPct val="100000"/>
        <a:buChar char="•"/>
        <a:defRPr sz="1800">
          <a:solidFill>
            <a:srgbClr val="002E7A"/>
          </a:solidFill>
          <a:latin typeface="+mj-lt"/>
          <a:ea typeface="+mj-ea"/>
          <a:cs typeface="+mj-cs"/>
          <a:sym typeface="Helvetica Neue"/>
        </a:defRPr>
      </a:lvl6pPr>
      <a:lvl7pPr marL="2061417" indent="-187404" defTabSz="410499">
        <a:spcBef>
          <a:spcPts val="844"/>
        </a:spcBef>
        <a:buSzPct val="100000"/>
        <a:buChar char="•"/>
        <a:defRPr sz="1800">
          <a:solidFill>
            <a:srgbClr val="002E7A"/>
          </a:solidFill>
          <a:latin typeface="+mj-lt"/>
          <a:ea typeface="+mj-ea"/>
          <a:cs typeface="+mj-cs"/>
          <a:sym typeface="Helvetica Neue"/>
        </a:defRPr>
      </a:lvl7pPr>
      <a:lvl8pPr marL="2373758" indent="-187404" defTabSz="410499">
        <a:spcBef>
          <a:spcPts val="844"/>
        </a:spcBef>
        <a:buSzPct val="100000"/>
        <a:buChar char="•"/>
        <a:defRPr sz="1800">
          <a:solidFill>
            <a:srgbClr val="002E7A"/>
          </a:solidFill>
          <a:latin typeface="+mj-lt"/>
          <a:ea typeface="+mj-ea"/>
          <a:cs typeface="+mj-cs"/>
          <a:sym typeface="Helvetica Neue"/>
        </a:defRPr>
      </a:lvl8pPr>
      <a:lvl9pPr marL="2686092" indent="-187404" defTabSz="410499">
        <a:spcBef>
          <a:spcPts val="844"/>
        </a:spcBef>
        <a:buSzPct val="100000"/>
        <a:buChar char="•"/>
        <a:defRPr sz="1800">
          <a:solidFill>
            <a:srgbClr val="002E7A"/>
          </a:solidFill>
          <a:latin typeface="+mj-lt"/>
          <a:ea typeface="+mj-ea"/>
          <a:cs typeface="+mj-cs"/>
          <a:sym typeface="Helvetica Neue"/>
        </a:defRPr>
      </a:lvl9pPr>
    </p:bodyStyle>
    <p:otherStyle>
      <a:lvl1pPr algn="r" defTabSz="410499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160631" algn="r" defTabSz="410499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321258" algn="r" defTabSz="410499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481889" algn="r" defTabSz="410499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642519" algn="r" defTabSz="410499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803151" algn="r" defTabSz="410499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963776" algn="r" defTabSz="410499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124409" algn="r" defTabSz="410499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285039" algn="r" defTabSz="410499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5769864" y="3154680"/>
            <a:ext cx="6537962" cy="228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537960"/>
            <a:ext cx="41148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0FA004B2-1541-5046-B6F2-22AF5658571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19"/>
            <a:ext cx="8229600" cy="534924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000" kern="1200" baseline="0">
          <a:solidFill>
            <a:schemeClr val="tx1">
              <a:lumMod val="75000"/>
              <a:lumOff val="25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120000"/>
        </a:lnSpc>
        <a:spcBef>
          <a:spcPts val="600"/>
        </a:spcBef>
        <a:buClr>
          <a:srgbClr val="0089B5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20000"/>
        </a:lnSpc>
        <a:spcBef>
          <a:spcPts val="400"/>
        </a:spcBef>
        <a:buClr>
          <a:srgbClr val="0089B5"/>
        </a:buClr>
        <a:buSzPct val="95000"/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lnSpc>
          <a:spcPct val="12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5769864" y="3154680"/>
            <a:ext cx="6537962" cy="228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537960"/>
            <a:ext cx="41148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0FA004B2-1541-5046-B6F2-22AF5658571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19"/>
            <a:ext cx="8229600" cy="534924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4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000" kern="1200" baseline="0">
          <a:solidFill>
            <a:schemeClr val="tx1">
              <a:lumMod val="75000"/>
              <a:lumOff val="25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120000"/>
        </a:lnSpc>
        <a:spcBef>
          <a:spcPts val="600"/>
        </a:spcBef>
        <a:buClr>
          <a:srgbClr val="0089B5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20000"/>
        </a:lnSpc>
        <a:spcBef>
          <a:spcPts val="400"/>
        </a:spcBef>
        <a:buClr>
          <a:srgbClr val="0089B5"/>
        </a:buClr>
        <a:buSzPct val="95000"/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lnSpc>
          <a:spcPct val="12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package" Target="../embeddings/Microsoft_PowerPoint_Presentation4.pptx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Microsoft_PowerPoint_Presentation2.pptx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5.emf"/><Relationship Id="rId5" Type="http://schemas.openxmlformats.org/officeDocument/2006/relationships/image" Target="../media/image33.emf"/><Relationship Id="rId10" Type="http://schemas.openxmlformats.org/officeDocument/2006/relationships/package" Target="../embeddings/Microsoft_PowerPoint_Presentation3.pptx"/><Relationship Id="rId4" Type="http://schemas.openxmlformats.org/officeDocument/2006/relationships/package" Target="../embeddings/Microsoft_PowerPoint_Presentation1.pptx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h/jikok1rgsqsxwvn/AACCS1Qw0EjCsdXJvn3Z9GaVa/Karl/2014-05-30%2014.22.35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71600" y="274010"/>
            <a:ext cx="7861300" cy="563526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SRF Activities at CERN – Overview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294074" y="6330963"/>
            <a:ext cx="4381195" cy="365125"/>
          </a:xfrm>
        </p:spPr>
        <p:txBody>
          <a:bodyPr/>
          <a:lstStyle/>
          <a:p>
            <a:r>
              <a:rPr lang="en-US" dirty="0" smtClean="0"/>
              <a:t>SLHiPP5 –  ESS, March 2015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1"/>
            <a:ext cx="3581400" cy="5065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219200"/>
            <a:ext cx="5257800" cy="39539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7201" y="5486401"/>
            <a:ext cx="3810000" cy="373659"/>
          </a:xfrm>
          <a:prstGeom prst="rect">
            <a:avLst/>
          </a:prstGeom>
          <a:noFill/>
        </p:spPr>
        <p:txBody>
          <a:bodyPr wrap="square" lIns="91378" tIns="45690" rIns="91378" bIns="45690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New Century Schoolbook Bold" pitchFamily="18" charset="0"/>
              </a:rPr>
              <a:t>SM18 in the 1990’s</a:t>
            </a:r>
            <a:endParaRPr lang="en-GB" b="1" dirty="0">
              <a:solidFill>
                <a:srgbClr val="FF0000"/>
              </a:solidFill>
              <a:latin typeface="New Century Schoolbook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38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1735" b="15151"/>
          <a:stretch/>
        </p:blipFill>
        <p:spPr bwMode="auto">
          <a:xfrm>
            <a:off x="3424340" y="3429000"/>
            <a:ext cx="5652000" cy="33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07E315-3C3B-4C6B-A72A-4075EF3F0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/28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r="11781" b="11933"/>
          <a:stretch/>
        </p:blipFill>
        <p:spPr bwMode="auto">
          <a:xfrm>
            <a:off x="122898" y="3490800"/>
            <a:ext cx="4176000" cy="33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2485" y="2286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SPL 704 MHz half-module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51749"/>
            <a:ext cx="8077200" cy="369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00800" y="3810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A. Macpherson; “Status of the SPL…..”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1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5E1F-96E4-4050-BECE-F2AEC76FA68A}" type="slidenum">
              <a:rPr lang="en-GB" smtClean="0"/>
              <a:t>11</a:t>
            </a:fld>
            <a:endParaRPr lang="en-GB"/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531317"/>
              </p:ext>
            </p:extLst>
          </p:nvPr>
        </p:nvGraphicFramePr>
        <p:xfrm>
          <a:off x="17092" y="3430587"/>
          <a:ext cx="4570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Presentation" r:id="rId4" imgW="4570378" imgH="3427437" progId="PowerPoint.Show.12">
                  <p:embed/>
                </p:oleObj>
              </mc:Choice>
              <mc:Fallback>
                <p:oleObj name="Presentation" r:id="rId4" imgW="4570378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092" y="3430587"/>
                        <a:ext cx="4570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138867"/>
              </p:ext>
            </p:extLst>
          </p:nvPr>
        </p:nvGraphicFramePr>
        <p:xfrm>
          <a:off x="4561480" y="3430587"/>
          <a:ext cx="4570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Presentation" r:id="rId7" imgW="4570378" imgH="3427437" progId="PowerPoint.Show.12">
                  <p:embed/>
                </p:oleObj>
              </mc:Choice>
              <mc:Fallback>
                <p:oleObj name="Presentation" r:id="rId7" imgW="4570378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61480" y="3430587"/>
                        <a:ext cx="4570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3000" y="2286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HL-LHC: SRF Crab cavities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hlinkClick r:id="" action="ppaction://ole?verb=0"/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55017755"/>
              </p:ext>
            </p:extLst>
          </p:nvPr>
        </p:nvGraphicFramePr>
        <p:xfrm>
          <a:off x="4419600" y="1066800"/>
          <a:ext cx="3048000" cy="2286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Presentation" r:id="rId10" imgW="4570378" imgH="3427437" progId="PowerPoint.Show.12">
                  <p:embed/>
                </p:oleObj>
              </mc:Choice>
              <mc:Fallback>
                <p:oleObj name="Presentation" r:id="rId10" imgW="4570378" imgH="3427437" progId="PowerPoint.Show.12">
                  <p:embed/>
                  <p:pic>
                    <p:nvPicPr>
                      <p:cNvPr id="0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066800"/>
                        <a:ext cx="3048000" cy="22861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hlinkClick r:id="" action="ppaction://ole?verb=0"/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996545259"/>
              </p:ext>
            </p:extLst>
          </p:nvPr>
        </p:nvGraphicFramePr>
        <p:xfrm>
          <a:off x="990600" y="1066800"/>
          <a:ext cx="3048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Presentation" r:id="rId13" imgW="4570378" imgH="3427437" progId="PowerPoint.Show.12">
                  <p:embed/>
                </p:oleObj>
              </mc:Choice>
              <mc:Fallback>
                <p:oleObj name="Presentation" r:id="rId13" imgW="4570378" imgH="3427437" progId="PowerPoint.Show.12">
                  <p:embed/>
                  <p:pic>
                    <p:nvPicPr>
                      <p:cNvPr id="0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066800"/>
                        <a:ext cx="3048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565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4008" y="223107"/>
            <a:ext cx="4066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400" dirty="0" err="1" smtClean="0">
                <a:solidFill>
                  <a:prstClr val="black"/>
                </a:solidFill>
              </a:rPr>
              <a:t>Cryomodule</a:t>
            </a:r>
            <a:r>
              <a:rPr lang="en-GB" sz="2400" dirty="0" smtClean="0">
                <a:solidFill>
                  <a:prstClr val="black"/>
                </a:solidFill>
              </a:rPr>
              <a:t> with </a:t>
            </a:r>
            <a:r>
              <a:rPr lang="en-GB" sz="2400" dirty="0" err="1" smtClean="0">
                <a:solidFill>
                  <a:prstClr val="black"/>
                </a:solidFill>
              </a:rPr>
              <a:t>DQW</a:t>
            </a:r>
            <a:r>
              <a:rPr lang="en-GB" sz="2400" dirty="0" smtClean="0">
                <a:solidFill>
                  <a:prstClr val="black"/>
                </a:solidFill>
              </a:rPr>
              <a:t> cavities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51520" y="-3260"/>
            <a:ext cx="8371822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 err="1" smtClean="0">
                <a:solidFill>
                  <a:srgbClr val="1F497D">
                    <a:satMod val="130000"/>
                  </a:srgbClr>
                </a:solidFill>
              </a:rPr>
              <a:t>Cryomodule</a:t>
            </a:r>
            <a:endParaRPr lang="en-GB" dirty="0">
              <a:solidFill>
                <a:srgbClr val="1F497D">
                  <a:satMod val="130000"/>
                </a:srgbClr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-419071" y="453940"/>
            <a:ext cx="10737201" cy="6120679"/>
            <a:chOff x="-419071" y="453940"/>
            <a:chExt cx="10737201" cy="6120679"/>
          </a:xfrm>
        </p:grpSpPr>
        <p:pic>
          <p:nvPicPr>
            <p:cNvPr id="9218" name="Picture 2" descr="C:\Ofelia\crab cavities\HL-LHC-Meeting-KEK-nov2014\BNL\CRAB Cavity Titanium - 121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9071" y="453940"/>
              <a:ext cx="10737201" cy="6120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331489" y="6139622"/>
              <a:ext cx="1557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</a:rPr>
                <a:t>Vacuum vessel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75291" y="5805264"/>
              <a:ext cx="2568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</a:rPr>
                <a:t>Warm magnetic shielding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8" idx="3"/>
            </p:cNvCxnSpPr>
            <p:nvPr/>
          </p:nvCxnSpPr>
          <p:spPr>
            <a:xfrm flipV="1">
              <a:off x="4644008" y="5757316"/>
              <a:ext cx="383611" cy="2326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1"/>
            </p:cNvCxnSpPr>
            <p:nvPr/>
          </p:nvCxnSpPr>
          <p:spPr>
            <a:xfrm flipH="1" flipV="1">
              <a:off x="7020272" y="6237312"/>
              <a:ext cx="311217" cy="869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95536" y="5374310"/>
              <a:ext cx="1853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</a:rPr>
                <a:t>Thermal shielding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2248928" y="5374310"/>
              <a:ext cx="395396" cy="20407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483888" y="930098"/>
              <a:ext cx="1660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</a:rPr>
                <a:t>Fundamental Power Coupler 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cxnSp>
          <p:nvCxnSpPr>
            <p:cNvPr id="29" name="Straight Arrow Connector 28"/>
            <p:cNvCxnSpPr>
              <a:stCxn id="28" idx="1"/>
            </p:cNvCxnSpPr>
            <p:nvPr/>
          </p:nvCxnSpPr>
          <p:spPr>
            <a:xfrm flipH="1">
              <a:off x="5724128" y="1253264"/>
              <a:ext cx="1759760" cy="11890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0" y="3349025"/>
              <a:ext cx="13165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</a:rPr>
                <a:t>High Order Modes Suppressor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971600" y="3349034"/>
              <a:ext cx="1282832" cy="4616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623764" y="1751557"/>
              <a:ext cx="13257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</a:rPr>
                <a:t>Tuning system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4437431" y="2074723"/>
              <a:ext cx="512098" cy="18377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6259567" y="3160216"/>
              <a:ext cx="937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</a:rPr>
                <a:t>Helium vessel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cxnSp>
          <p:nvCxnSpPr>
            <p:cNvPr id="49" name="Straight Arrow Connector 48"/>
            <p:cNvCxnSpPr>
              <a:stCxn id="48" idx="1"/>
            </p:cNvCxnSpPr>
            <p:nvPr/>
          </p:nvCxnSpPr>
          <p:spPr>
            <a:xfrm flipH="1">
              <a:off x="5948351" y="3483382"/>
              <a:ext cx="311216" cy="32316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5597340" y="5374310"/>
              <a:ext cx="753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</a:rPr>
                <a:t>Cavity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cxnSp>
          <p:nvCxnSpPr>
            <p:cNvPr id="53" name="Straight Arrow Connector 52"/>
            <p:cNvCxnSpPr>
              <a:stCxn id="52" idx="0"/>
            </p:cNvCxnSpPr>
            <p:nvPr/>
          </p:nvCxnSpPr>
          <p:spPr>
            <a:xfrm flipH="1" flipV="1">
              <a:off x="5597340" y="4869160"/>
              <a:ext cx="376546" cy="5051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6730797" y="5255223"/>
              <a:ext cx="1979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</a:rPr>
                <a:t>Alignment monitoring system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 flipH="1" flipV="1">
              <a:off x="6604009" y="5013176"/>
              <a:ext cx="251666" cy="3553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5116" y="1628800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 err="1" smtClean="0">
                <a:solidFill>
                  <a:prstClr val="black"/>
                </a:solidFill>
              </a:rPr>
              <a:t>Cryomodule</a:t>
            </a:r>
            <a:r>
              <a:rPr lang="en-GB" sz="2400" dirty="0" smtClean="0">
                <a:solidFill>
                  <a:prstClr val="black"/>
                </a:solidFill>
              </a:rPr>
              <a:t> with </a:t>
            </a:r>
            <a:r>
              <a:rPr lang="en-GB" sz="2400" dirty="0" err="1" smtClean="0">
                <a:solidFill>
                  <a:prstClr val="black"/>
                </a:solidFill>
              </a:rPr>
              <a:t>RFD</a:t>
            </a:r>
            <a:r>
              <a:rPr lang="en-GB" sz="2400" dirty="0" smtClean="0">
                <a:solidFill>
                  <a:prstClr val="black"/>
                </a:solidFill>
              </a:rPr>
              <a:t> cavities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WP4 crab cavities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51520" y="-3260"/>
            <a:ext cx="8371822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 err="1" smtClean="0">
                <a:solidFill>
                  <a:srgbClr val="1F497D">
                    <a:satMod val="130000"/>
                  </a:srgbClr>
                </a:solidFill>
              </a:rPr>
              <a:t>Cryomodule</a:t>
            </a:r>
            <a:endParaRPr lang="en-GB" dirty="0">
              <a:solidFill>
                <a:srgbClr val="1F497D">
                  <a:satMod val="130000"/>
                </a:srgbClr>
              </a:solidFill>
            </a:endParaRPr>
          </a:p>
        </p:txBody>
      </p:sp>
      <p:pic>
        <p:nvPicPr>
          <p:cNvPr id="6146" name="Picture 2" descr="C:\Ofelia\crab cavities\HL-LHC-Meeting-KEK-nov2014\ODU\RFD CRYMODULE (4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3500"/>
            <a:ext cx="8136904" cy="423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Ofelia\crab cavities\HL-LHC-Meeting-KEK-nov2014\ODU\RFD CRYMODULE (1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46954"/>
            <a:ext cx="6948264" cy="361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OC, 27/November/2014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anic\Desktop\Machine de tuning\Machine de tuning\P1050230.JPG"/>
          <p:cNvPicPr>
            <a:picLocks noChangeAspect="1" noChangeArrowheads="1"/>
          </p:cNvPicPr>
          <p:nvPr/>
        </p:nvPicPr>
        <p:blipFill rotWithShape="1">
          <a:blip r:embed="rId2" cstate="print"/>
          <a:srcRect b="16265"/>
          <a:stretch/>
        </p:blipFill>
        <p:spPr bwMode="auto">
          <a:xfrm>
            <a:off x="938928" y="3957634"/>
            <a:ext cx="4625110" cy="217599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40" y="1608226"/>
            <a:ext cx="5349415" cy="248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Ancillaries and </a:t>
            </a:r>
            <a:r>
              <a:rPr lang="en-US" dirty="0" smtClean="0"/>
              <a:t>Diagnostics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 descr="G:\Users\b\bpeters\Public\IMG_0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t="1913" r="9058" b="3850"/>
          <a:stretch/>
        </p:blipFill>
        <p:spPr bwMode="auto">
          <a:xfrm rot="5400000">
            <a:off x="5353179" y="1819111"/>
            <a:ext cx="2992415" cy="257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Users\b\bpeters\Public\IMG_07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" t="8252" r="6372"/>
          <a:stretch/>
        </p:blipFill>
        <p:spPr bwMode="auto">
          <a:xfrm>
            <a:off x="5564051" y="4088934"/>
            <a:ext cx="2570671" cy="204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13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defTabSz="456893" rtl="0">
              <a:spcBef>
                <a:spcPct val="0"/>
              </a:spcBef>
            </a:pPr>
            <a:r>
              <a:rPr lang="en-US" sz="4000" dirty="0"/>
              <a:t>Horizontal bunker M7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New long term decision</a:t>
            </a:r>
          </a:p>
          <a:p>
            <a:endParaRPr lang="en-US" dirty="0" smtClean="0"/>
          </a:p>
          <a:p>
            <a:r>
              <a:rPr lang="en-US" dirty="0" smtClean="0"/>
              <a:t>As M9 will be used for :</a:t>
            </a:r>
          </a:p>
          <a:p>
            <a:pPr lvl="1"/>
            <a:r>
              <a:rPr lang="en-US" dirty="0" smtClean="0"/>
              <a:t>LHC </a:t>
            </a:r>
            <a:r>
              <a:rPr lang="en-US" dirty="0" err="1" smtClean="0"/>
              <a:t>cryomodule</a:t>
            </a:r>
            <a:endParaRPr lang="en-US" dirty="0" smtClean="0"/>
          </a:p>
          <a:p>
            <a:pPr lvl="1"/>
            <a:r>
              <a:rPr lang="en-US" dirty="0" smtClean="0"/>
              <a:t>HIE-ISOLDE </a:t>
            </a:r>
            <a:r>
              <a:rPr lang="en-US" dirty="0" err="1" smtClean="0"/>
              <a:t>cryomodule</a:t>
            </a:r>
            <a:endParaRPr lang="en-US" dirty="0" smtClean="0"/>
          </a:p>
          <a:p>
            <a:pPr lvl="1"/>
            <a:r>
              <a:rPr lang="en-US" dirty="0" smtClean="0"/>
              <a:t>And </a:t>
            </a:r>
            <a:r>
              <a:rPr lang="en-US" dirty="0"/>
              <a:t>later FCC 400 MHz </a:t>
            </a:r>
            <a:r>
              <a:rPr lang="en-US" dirty="0" smtClean="0"/>
              <a:t>project</a:t>
            </a:r>
          </a:p>
          <a:p>
            <a:pPr lvl="1"/>
            <a:endParaRPr lang="en-US" dirty="0"/>
          </a:p>
          <a:p>
            <a:r>
              <a:rPr lang="en-US" dirty="0" smtClean="0"/>
              <a:t>M7 will be used for :</a:t>
            </a:r>
          </a:p>
          <a:p>
            <a:pPr lvl="1"/>
            <a:r>
              <a:rPr lang="en-US" dirty="0" smtClean="0"/>
              <a:t>SPL half </a:t>
            </a:r>
            <a:r>
              <a:rPr lang="en-US" dirty="0" err="1" smtClean="0"/>
              <a:t>cryomodule</a:t>
            </a:r>
            <a:endParaRPr lang="en-US" dirty="0" smtClean="0"/>
          </a:p>
          <a:p>
            <a:pPr lvl="1"/>
            <a:r>
              <a:rPr lang="en-US" dirty="0" smtClean="0"/>
              <a:t>CRAB </a:t>
            </a:r>
            <a:r>
              <a:rPr lang="en-US" dirty="0" err="1" smtClean="0"/>
              <a:t>cryomodule</a:t>
            </a:r>
            <a:endParaRPr lang="en-US" dirty="0" smtClean="0"/>
          </a:p>
          <a:p>
            <a:pPr lvl="1"/>
            <a:r>
              <a:rPr lang="en-US" dirty="0" smtClean="0"/>
              <a:t>And later new LHC 800 MHz project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-------&gt; Need to redesign a multipurpose </a:t>
            </a:r>
            <a:r>
              <a:rPr lang="en-US" dirty="0" err="1" smtClean="0">
                <a:solidFill>
                  <a:srgbClr val="FF0000"/>
                </a:solidFill>
              </a:rPr>
              <a:t>cryo</a:t>
            </a:r>
            <a:r>
              <a:rPr lang="en-US" dirty="0" smtClean="0">
                <a:solidFill>
                  <a:srgbClr val="FF0000"/>
                </a:solidFill>
              </a:rPr>
              <a:t> box !!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294074" y="6330963"/>
            <a:ext cx="4381195" cy="365125"/>
          </a:xfrm>
        </p:spPr>
        <p:txBody>
          <a:bodyPr/>
          <a:lstStyle/>
          <a:p>
            <a:r>
              <a:rPr lang="en-US" dirty="0" smtClean="0"/>
              <a:t>SLHiPP5 –  ESS, March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20607364"/>
              </p:ext>
            </p:extLst>
          </p:nvPr>
        </p:nvGraphicFramePr>
        <p:xfrm>
          <a:off x="381000" y="990600"/>
          <a:ext cx="82296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Programme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Frequency (MHz)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Cavities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Units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Modules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LHC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 + 8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 + 4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 + 1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HIE-ISOLDE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CRAB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16 + 2 + 2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SPL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704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 + 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FCC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mtClean="0"/>
                        <a:t>800 (400)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07E315-3C3B-4C6B-A72A-4075EF3F0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/28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304800"/>
            <a:ext cx="5943600" cy="523160"/>
          </a:xfrm>
          <a:prstGeom prst="rect">
            <a:avLst/>
          </a:prstGeom>
          <a:noFill/>
        </p:spPr>
        <p:txBody>
          <a:bodyPr wrap="square" lIns="91378" tIns="45690" rIns="91378" bIns="45690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 Summary: Cold Testing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6" name="image4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2505" y="3886200"/>
            <a:ext cx="3599855" cy="2359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9.jpg" descr="G:\For Skaritka\Update 2 May 2014\BNL_cryomodule_30-04-2014_0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4031980"/>
            <a:ext cx="3599855" cy="206780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ooter Placeholder 3"/>
          <p:cNvSpPr txBox="1">
            <a:spLocks/>
          </p:cNvSpPr>
          <p:nvPr/>
        </p:nvSpPr>
        <p:spPr>
          <a:xfrm>
            <a:off x="4294074" y="6330963"/>
            <a:ext cx="4381195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defPPr>
              <a:defRPr lang="en-US"/>
            </a:defPPr>
            <a:lvl1pPr marL="0" algn="ctr" defTabSz="91379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893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90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90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585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479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378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268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169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SLHiPP5 –  ESS, March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0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07E315-3C3B-4C6B-A72A-4075EF3F0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/28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4174" y="22538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GB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431717" y="1143000"/>
            <a:ext cx="8229600" cy="5994400"/>
          </a:xfrm>
        </p:spPr>
        <p:txBody>
          <a:bodyPr/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CERN SRF infrastructure and personnel today not sufficient for the medium term plan.</a:t>
            </a:r>
          </a:p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Material Budget available for partly compensation of needs.</a:t>
            </a:r>
          </a:p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Student and fellow requests underway for ramp-up of activities. Exchange with collaborations encouraged.</a:t>
            </a:r>
          </a:p>
          <a:p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Some projects rely on </a:t>
            </a: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In-Kind contributions 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from collaborations – follow-up </a:t>
            </a: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essential.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  <a:p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4294074" y="6330963"/>
            <a:ext cx="4381195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defPPr>
              <a:defRPr lang="en-US"/>
            </a:defPPr>
            <a:lvl1pPr marL="0" algn="ctr" defTabSz="91379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893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90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90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585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479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378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268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169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SLHiPP5 –  ESS, March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41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/>
              <a:t>The LHC SRF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07E315-3C3B-4C6B-A72A-4075EF3F0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/28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t="8150" r="7623" b="-3244"/>
          <a:stretch/>
        </p:blipFill>
        <p:spPr>
          <a:xfrm>
            <a:off x="0" y="990600"/>
            <a:ext cx="429768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9" b="4112"/>
          <a:stretch/>
        </p:blipFill>
        <p:spPr>
          <a:xfrm>
            <a:off x="4343400" y="990600"/>
            <a:ext cx="4724400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9" b="-23014"/>
          <a:stretch/>
        </p:blipFill>
        <p:spPr>
          <a:xfrm>
            <a:off x="0" y="4114800"/>
            <a:ext cx="4311095" cy="3306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7680" y="4495800"/>
            <a:ext cx="4846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FF0000"/>
                </a:solidFill>
              </a:rPr>
              <a:t>First module swap last 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FF0000"/>
                </a:solidFill>
              </a:rPr>
              <a:t>Spare module needs refurbishing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FF0000"/>
                </a:solidFill>
              </a:rPr>
              <a:t>Spare cavity programme underway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4294074" y="6330963"/>
            <a:ext cx="4381195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defPPr>
              <a:defRPr lang="en-US"/>
            </a:defPPr>
            <a:lvl1pPr marL="0" algn="ctr" defTabSz="91379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893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90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90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585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479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378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268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169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SLHiPP5 –  ESS, March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71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762000"/>
            <a:ext cx="6629400" cy="6297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Bldg. 252: </a:t>
            </a:r>
            <a:r>
              <a:rPr lang="en-GB" dirty="0"/>
              <a:t>Cavity Production </a:t>
            </a:r>
            <a:r>
              <a:rPr lang="en-GB" dirty="0" smtClean="0"/>
              <a:t>and Reception </a:t>
            </a:r>
            <a:r>
              <a:rPr lang="en-GB" dirty="0"/>
              <a:t>Area</a:t>
            </a:r>
          </a:p>
        </p:txBody>
      </p:sp>
      <p:pic>
        <p:nvPicPr>
          <p:cNvPr id="5" name="Picture 2" descr="C:\Users\smikulas\Dropbox\diploma\CERN\CleanRoom\Files\pic2\Névtelen_panorámafelvétel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r="11206"/>
          <a:stretch/>
        </p:blipFill>
        <p:spPr bwMode="auto">
          <a:xfrm>
            <a:off x="0" y="1509622"/>
            <a:ext cx="9144000" cy="260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jpeg;base64,/9j/4AAQSkZJRgABAQAAAQABAAD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sl6VG9OQ5UU164jUm044vAP7ysP0rB1sbdWuR6tu/MCtaGUxXCOOcGsrxGduqk/3o0P6Y/pV/YEtzBumC3WOfmTjj0P8A9eu38MNu0pR/ddh+tcfcNmJq6jwhJu0+Uekv9BV0dxSOgFWbT/WH6f41UBqe1b98PcV0pGdzSj6Cmai7QQLdKT/o+6QoDgP8jcH9KRHqHW5Aug37E4CwOf0NStNRnD+Hdan8ReKPDurTW8cEV4m+OJGLbAEPDE9SfpXr0XSvAfhnNbi+8KQwYEojBk5z2IFe9RtwKmlZuR342HJCkv7v6suxmplNVEapBJzW1jzy+p4qhqzf6K49eKiTVrNjsW7gL9MeYM1znjDxfpuiRWzXrl4pZdjNFhimBnkZ6cVMoME0dxfTGz0ppVBJjjBAAzzx2rnb6SSe4hlkkYlmA2ZwuQD2/GtOx1bTvFGhG50m6E1s4IDqMYK9jms0JMNUs7e4jVW2GY7Wz/s4pJBfqjrrZPLtUX0GKd0WnYxEBSHoBSGC9CaRaU/doX2oAdtorz3UvGYt9RuoQWxHK6Dn0JFFMDg5Z1trZ32lyqlhGv3mwOg965rSfFr6lrMdg2nvbEhi3mN8wwMjjFdJ4RiTU9SIlPABZnPQAAkn8qp6jq+hassd7p0LQ6layMiPwS8RGDk9OhHHbNFGNKMJe0V73t5CnzOS5WXUcecpyDhgT+dZXjSTydUtiD99CpH0Y10mgC0g0W+1a9JFtaLuZe7k8Afiaw9fk0jU9UsNUsyW8qFk2HkRliD+fHWslBKOpd/eMKZZBCWaN1BHcYroPBcubW5UkcOp/SumhbS9P8NQXmrDfBcSC2WMjqSMk/gK460gi0+8migmMsDyHYc5yoPy/pRGHK7g9dDq5ZjHE7qC20ZwO9VFu5RLHIrEYyNgPBI5/Vf6Vt6m9hp2m2cEzf6ZdwtNF7Be3481zGjsF1UQOwYlgAfUdv04/CuhSSM+VtnVJLlQfal1H7NNpVzHfOEtmjIdi+zA+varPjGGDSxawW5zc+UZXHqoHX8/515T4/uLu+8JXnlb5Y5lCFYwWKsGBKkdjgZ9MUilduweHo9H0vxToiaRfytYR9VuDgRHac/MQOCTXpWo+LdMsYC4vLaVh0VZl5/Wvn3W7SQabLscAyxFhgE98cgCotE8I3F7pL3d19nU+UWtlUAFiCAd4YZxjJ468VzYebak31Z7OcUowdKFN3Sj+rOsT446w0rBLOx2g4GY3J+9jH3vTvVlPjfqYIDWFm2QSMLIvfA70yLwN4c+228Di4S2EW+4wUMnmbc4VsYwBzg85qqng/Qn0iO8x/pc02wKIcRiMgc4xkPjB9MkiupSPFcDvtH1GPXNPXVbmBFu7klsqCFABwBg89q5P4tyhbHTI+cGV2Iz/sgf1rqNKs7fT9PhtbHd9lhBWPfjO3J64qp4p8OR+IrWJWmeGaHJjYDI565H4Vuk3EybSZp/DjXJtA+HmkSQ2omguZpvNXOCMvgEH6Zru/D+qW+s6u1zZb3gRFjAYHcvJJB/E9a8vEf2PwnoGlC5XzrYzM+w/wAQB5H51p+FrGXTpml065eCdiGJZiVbOTjGf/r1k4rmsyteW6PdmIwB3pGHIrkNI8WpJMtnrCC3uf4W/hceoPcfr7V1SSBwroyvGRkEHNZNNPUtSTJG6CmTyCCCWZvuxoXP4AmnMwJ4pt1bpd2s1vLu8uVSjbTg4PFIZ89XEnnTySs3zOxY89yc0V6e3wz04sSt7cgE8DCnFFBV0eV6drelWHh3UlWRxeXCSxxnHt2/CvPvA+safIUt5JJQ7q52smBwRyD3qa5u7ewlkn3NL5RdYyM7JMZGRkc+n5151pdzLYvp94kZZoWKsnqp4IqbCue8+ONbsIPh3Ja2szDc6NLgckZ4zXPeG9V06/8ANijuXYRogwybdvHT/wCvXJ+IdbsX8J3yWkhle4VVAfkrhgf6VhaHfDT9bd7jetpcxqruvVD2YU+UV9T2H4o+IdOVtAtYLoizhlJbaucOQOtM8LanpuoSwytd7oVlYM+3bkZHbtXAeM9SsTaaPY2Z8yb7S07zZ5PyFaq+CriGG7udPv5mt0llaWGQHrnqtHKO+p6d468UadP4vgJvUihgswsO5Nwxk5/nWp4GvLC61K3uXuAVEIbLfxEV5V45u7C48S2VppZDJaaf5UkgP3mL56/Q1vfDWxTU9Nhtbud4Z7Q7HQH7654OarkdxKR6N4m8SQD4yWplmLWh0hU+UEgliD29zXYW91JDq+nfYrWOSNpWW5mAAMaBMqPcs3HfiuN8S6DCNUg1OxRBIbIwKT/Cw6GtLSL9tLaaWd7q4iVty5xlDt4wMcjOOta6R0ZOrWhxPinTtLim1Kzlt4pDbGSNf3nDIWYhQOxycfhWSfF6Qad5AwYLWRQynaygnA4O3OeQPwrM8eMfIuZDIrSSPueR1KMckn7317e9cPBldEuo9oxLIORIOowR35rklBSd0djxE7Wm7s9A/wCFiqkj6j5bC4V5I0cohICgBf4cHA9a9h+FSWviDwYLn7MBukZWyArdAeox618r3KKdKsg8OAskj7fMGCCfr7V7t8HfGf8AZHhq7he3VII/9Kd5HyEG0Z6de1VSpqDuZVarkrHoOtaUNP0GeOALaqD8kuN5QngdTzXC6Rc6xBcxR6r5FxDM+1cTRjAPRiQeB0yDzWj4k8a6Br9jLa3t5HHE42t5U5X36EYrlBovhZUW4tb6WNuqSedGwB7HBGPzrolVlF+7sZRhBr39z1ufwUlxpH2eWZDeKXYSRcBN3oDzjBwazdFghtb94NVWRHBymGxn3HqKwIfFGsRyiM+KbiViCqq0MG4kcE5xkn1rPuNW1G41K3E16t3vkG1ntkR0GeQGUjj2OacpJu99TNXtY67xfp2LbzHBmsWIbzE6p/tev4iqeh+K77w+4E8huNPPPmHnA/2sf+hD8RV3S9aNlG8d0PNtSCSpPI+lcle6vpcshuNGLSWjHLxgghcnBZfx6joaxlK2pdrnuOja3Za1Ej2zqJGG7buzn3HqK11JA55r51jF5pLi60Zy0THebfOFb3Q/wt7V6H4O+I0F8nlagW3L8rMRh4z6Mv8AUUb6oV2tz0nctFUl1GwdQy3duQwyD5gopDufOd676hC41KC1cMc7ArkDjr97ANef+MILK212H7DaiGAwD92pPLAkE16WdT049doP++tV5ZNJndXcRlh0JK5FO+tx2RxPhu00h5N+r6aJ+OFJIP14NYqxQG/vIUicp57bFB6LngGvU4v7JBByufqv+NPjttF8x3WNAznLEAc00I5b+zfDcWiTOti/2/yHAlDnAbHYHis7w3Fpl3Fbw38DSIB+8PHr2OOtejJBozIVZQVIwRtzU1lp+gQIFjhCqOyxmrQHEeI9O8O2WhzrotvNHcPKhZpCGJAJ4zjNeheHfD2nPGJdvlvgEMqqCeAT25p0ll4duItk9vG6Hs0bVt2uo6ZCipHIqKoAA2N0/KtIWS1IZqWtjCqgOfNAHG9RkfiBVltOs5EKvbxkHrxWfHrWnjAN0n4g/wCFQaz4r0zSNIu795hOLeMyGKI/O/sM8ZqvdbFdonvPB+g3yBLvTo5l6hWdsfzqifhj4PkjEbaJBtGTxI46/jWvYeIdNu7OC4W7hQSxrIFZwCMjOD781dTVtPPS9t/+/gotEd2eSfGP4f6DongSe+0HS/LvopYY0KlpDtL8jaSc1wvhKxmfwXrMU6rDJNZ7MCPbtBZRyPXivf8AxlPbah4engguoWfcr/K4Y8HPSvDdFbVtY0XxBdWEy25uI4RZ+bJ9xQx3FsA4Jwa56lr6Fq9tTz3XIrmxu79Yzbyi3SJmBi4OeeB+Ars/CEUtz4ct/tEkQMucRxxKBGh9c85/xrC1fRvE+n6hcpc3dot3cRJcO0b8OinYNvHUE8jFdFDd3Njc2Wm6rZQxXNwdsctpcBugySRgED8+ayl2KRp2KRObbH+sjlLEnk5AwPwYHH1UVs6SVlvIyOQoz+YJ/rXLpizKRzSMUkHltK33hz8rcehwa6rQwwvXDnLEbsjueBxSiJm1fti1YHoSB+tcu3EbY6ySRx/zY/zrotV3G2woyxzxn2/+vWEImN3Zx46yvIfwAUUpAdbBEptUUjIxyKw9a0jfILm2kaC6T7s6j9HHce9dHHwoHpTJAGzTTtsPTqcaNR8QKMHTo3I43BxhveiukNnESf3I/wC+jRT9p5C5UWPK3H5sH8KVbdSOUQ/VRV+GGNkVsZDDIqcQLtIC81qkSyla2UBB3QRH6xqf6Vbj060bINpbH6xL/hU8EW0ZPWrUa802lcEzK/smyOc2dr+MS/4V5f4q+H3iQ6tc3WhyW9zbTOXSIzmB4887cfdP1Fe0iMZzUqRqMcUWFc+ddO8I+NLnUriwWFIbiBUeQy33yqHztIxnPQ9K9U8GeB5dMhkfXrsahcSDAjVn8uP6EnJPvxT9P1Rx8X9W0sxIsb6ZBKHycnaT/wDFn8q7oAUlFDuY58PaYf8Al0UfR3H9a5v4iaFp8HgjW5oYGWRLZmU+Y59OxOK77bXOfEeLPgLxB7WbmrgvfXqKTvFnJvpsEfgyO6he4jmSwWUMkzdRHnp0x7Vx/ga5v9W1wW95fXEkIjZyoYLkgeuK9NngX/hV3m45/sgH/wAhCvP/AIK263HiicMOFt2P8qzqJ87+YX2sdzb6X5EjOjStkFcSSZGCPpWYmnixsZ402qqFCNqgcA//AF69H/suL0/WuY8XaYlpYXN2JZuix7C3yklhzj14qeVrc0RzJKSEGRFdh0LAEj86mSOCSRXkhiZ1zhmQEjPXmsmTUbOyRZtRuDb228K0mwtgk4HArTEtsWzZ3SXMX99QRz6EHvUucebl6jtpcuCwspv9baQP9UFalrY2asGW2jVgMZAxWbbScjmtSB+BWiViSeXTrK4UCWAN+JFQpoWnJOkqQuHRSi/vCRgnP86so9P30WQCG1jxxu/Os+8xBktnB6Y+uK0TLgdq4qbXXbxDq1hHIQjhFZG6EAD5h/Kk4pjOh8luzJj6miqUck3lr8/YdRzRU+zQXRFpnia0S1gtZC7X8aiNo9jD5xwRkitJvE2lRuVkulVh1GDxWTf6gYHcRyRPcsMTSuMlm9vTFcXdadDM8kzQW8hY4L+Y6szevBxVN22JaPT08UaNjJvoh9cipo/E+ik/8hK3H1avNfD3h2z1G1lW8IiUPvT7LOX3A8A7j29vWtUeA9L/AINQ1NfQCVT/ADFHNIVj0K11vTbmURwX1u7nkKHFZviDxxo/h/UYbTUTcbpY/N8yKPeirnHJHTpXj/iawGn66mjaHJqF3qDwi43TTRxxqv1xk9KrQ6dr8UqJe6jbW4Y4+QtLg/gKfM+pNmdtH4j0iT40WupW+oQNYz6O0bS5wAwJ4Oeh6cV1t38RdHgBa3ju7qJZFjaWOLCBmOAMnuT2rzi28K622rpHNfwLD5eftIUNtP8AdK9fx6V0H/CHam0OyDXbeQZ3bGtvlz68Hr71S9BNtHqenahZ6jE8mnXUF1GjFGeGQOFYdiR3rL+IQJ8B+IP+vGX+VeEfDG81STUxo2l3aWrTvJJvdSVyi+3PSvQvFuneKbfwtq5utW0+a2FrIZECSBmXHIHbNbSjyT5SOZyjex0dy3/FnS3/AFBl/wDRYrifgLEDruoyk/dgC4+p/wDrUk0viAfDdS95p7ab9gTMYMnmbCAAPTP6U74EXEEGrX6TuFknVY4s/wATcnH5CsZ6z+8pO57dketch8Rn2eHuP4rmMfzP9K7DINcR8UH26Hbj1uR+itUz2NYfEecXltDfWxhuUEkZIOD04q7pcMVlapb26hI1PCj3qkjk9Ktwt60rdRm1byc9a04JOBzWBA+K04JOBTA11l96eJhiqCS8dac0vrigZZkm4rg/ElzDp+ti4WMtI8JMhX+FAwGfzNdVJcQiWNbiUQxuwUyEZC571ifErwdemxikXUY44t4VsxHj/eIPT0961oKMqiU9iKrag+XcqJ4sswi/P29BRWangzQlRQ+s2RYDBJunBJ+m3iivQ9nhezODnr+RjSeJoFjDTalGHYZwyZz+lVL3xMI4kQS20izRF490Xyk5AKtxx9eax9LsNEe6Eeo2byxAqJHY4faeu0+tcj4j2webHaOxtYLhlh39Qp7GvGSuem3Y9f8AD0txY2kK+bY27SJuSO1h+VQSOOCf0rtPCqXWrXg8ydDaqDu3IQW6cDHfmvmbS9Zv7eFhFcSogbdtB6Z43fXiul0Hxpqun3UUthqFy06tvWOQLscjsTn0oimnqDaex7J48l0HSfEsF9NCtpO8RiRiCdyqSCR7daNC1TRrmFJre7tzLIxH3wH64wAecV5l8TPEema1d2P+mT+alsJJPLRZFEjc7OoxtUIMDPfvmuBtpi+WBO5T1712QpRqz5EYOTgrs+kD4q0y3W4mV43RCF84MCi/Ng4A5P1xipNMutK1S/s9UW01C5ETGPNsn7sn1YEgHGetfO0Uvl42jB9RVyHVbyFsQ3E6emyRhXprAKEVy1LP0MPb3eqNiDW7nQ7y6awuJbeZp5FDo21sZ6V6XbePl8R+BdagvFSO7htjFu3/AOtzGcHnvkHivL7bw1qOq253L5Cud3mS9fr610Fn4Ft1m3zzsy7t22OPGPxP51w4mrdxjdWRpSjo9D1W3APwakbudMjH/oNN+BVui2+rTPGhlWVFVyASBtJIB7VnW95ND4ZXQUhBsmi8ks2d2M561N4av5/DsM8enQoqTOHcSDdyBj/P1rilNOV0bezZ7GG4rhPiq+NMslI6zOf/ABz/AOvUEHja8Ujz7eFh/s5BrP8AF2pnxDaQJbxbHh3Ngt94kY4qKk046GlOLUtTj435q5E1ZzJLA+2dCjehFWIpMYqiTVhcVehk6VjxPxVtJduOM07Aa6OPWiSUYNUUm45pJJuKBmN4j1COK4sYJSQJpcA54yAcA/XpXpfgzVf7U0sW8+JJoFEcgY5yn8LEfp+ArxTx3E1zbh0JDRHII7Vv/DfWmW4t7yJi7SMY5UzzzgEf1FS9NQPT57XT1mkX+z7s4YjKu2Dz25oq+NZjAAKyEjvsHNFHtZByx7HyFrOrHTLuW3MsSyqTtchic54PFY2m3lvcXoTUrm2kt5H3ybg45656etQTeItWllZ/tTHcckMqtz36ilTXtRXBP2dz6tbRH/2WlYLkNyiwzEwSptcbsRk4APbntUDZbnHWtJfEF9/FbWD/AO9ZRn+lWItelcgPpWlP/vWYH8iKaEzDKk0qvJHnY7L9Kvm1eR2k2KgYk7V4A9h7U37H781SbTuhNEVrJeXE8cMJLyOdqrgHJr1fwr4cW1RXn2S3QGXkI+VPp/jXMeA9MUXEt0wBYfIme2eprrPF2otp9ilpb8Mwy5HenOvUfu3CNOK1sXtQ8Q6fpuUhX7TMOrE4UGmeHdR1fxRqJtNNlgt8LuLY4UfWvMw7zyOrsSeOPzr2X4N2As7S7u3xvlbYv0H+TVRpJJuXQTm20kaf/CAatKA0/iADHPyxsf6inL8N7t858Qvn/rif/iq7Zrr5DzRDc9cGstCtTgrj4c61GCbXW4JT6OrL/jXP6rF4h8Mun9pxBoWPyyRtuU4/yK9L1jU5YbmArO0UcOJZACMODkYNZmramurmNbFyJUDAMgDkZ74/CubFVVSpymlsaU1zSszD8O6rD4gQ28ojbaOdx5H0ot9MD+IhZfbEitnYJEXjO+VgpLqozzgfxdBS2un6kupwpqUMfnuPlu4k27kzkh8DBIxkd66qysrObUotRe0iN3CpSKUrlkXB4H5mssHiHXi59CqsOWVjjHuvEkBvTZ+E7Ly7a5+zAT3O+WQ9dy5wCuMHI45q2L7WgU/tPwnCYWAYTWF7EGI/2BnDnr8uOccVv6nexT3giaXbOocnnkBuM/8AjoqrHfebqE8h2BYsLbq64ClRw36g14lfOcTTm0oK3T0vb9DphhoSV7nLeKdefwzfrBqGmXwgkUPDOEAWRSM9D91h3U8g1kr4/wBKkGGS6Q+6D/Gu2ttfjvmu9L06Nbm5STzTLcKJIfmI3Yz368deTWdrnhSNvtNzYGBmRRI9qsZOwYycHoe5x6V0rPVBqNWNm0n94RwaltI42/8AE+l3aMvmuMjHzRmsvwn4ig8O6005VrqzbkxxsFIbsea6J9FZlBOnFlIyD5I/wqrNodvgeZpqj6xEV1rNI/agx/UH0kjph8V9Kx/yDdR/77j/APiqK486FY5/48l/75aiq/tSl/Iw+oT/AJkeYJZgmrSWqAcgVfIkxymfwppOPvRj8q936uukkeT7Xuit5SDsKesQz0qcPGPvRcezUrFAB5YYA+pzWc6Tgr3KjUUgRAPvYpXcRjcse/kDCjJpgcZwDg9cH0pc4HXH0rI0Ov8ACbjy9v8At81b8e2zExT7cx5Ck+npXOaBeCCfbnhuea9EtZIL2yMVyiywuMMCO1ZPe5Uex5pp1nvvfMVvlxll7j/61ew+HZfsWkQxqvONxHpnp/KuTbwtaRXImsr6SMf3JU3Ae2QQa6NCsagCUEAY4yK2lWvFRIVOzua8l5LIu4MQKYL+ZVxvNZq3asDHEd820lVwRnFaWoR2trYy3C+e7RopChVPzE1g2WkTpaXWp2N2FjJYqFBY8MOvasbWEbRilpFayyLMVMhEjKFzx94de3HvVUajcab5sG7yZJB5hLD5hzwaxfFOvSnULeaNS6oQGVVfDAHqeOT7VjVoqtHlntoXF8rujpPC8uq6gdXhhAtoo45LeMq5CCToG3N6etIZdc0i5Es+v6dcxyQKskkcJCrtJ+6p4JOfvAc4rI0bWZfEV5f6a8zW9pJGfKCpsIwVYk+/B/Oujt9Pjm8Qm71OdVs43P2ayBGZFQcFv9njJ+teLKrPAyvLSNm7L8Ne76nRZVEeY3Gp3VtqcsxmkdJZCUkkbJAJ6NW+PFNvBcSW76mskhcAMqkLkgY7VuyeFr3xRdyyxNaQ2l80jTSx7SyuDwgX+EA4H5mvNJ/DtzaXU2VkE1rJ+8XG4IVOOfbNejTqU6kbVHaStf5ildSfJsbPhbW7Wx12eWd/kYmB3RuS5bGf/r17Dp08+15vOKxJ8scSyiNMf3mb+VfMcMrW80hXruJIPrXs/wAN9ROq+GVi/dS3dq5VFmywyOhIHsePpXk57glGKrx9GVh6rl7rPV5L6FdPYyeUSRhirCTBxnk9enrXHx64hXJMRGe6mtqymjlR7a5ktWkdcSKkexj26j+RNcTeWLWM6oXEkTZKOO4B5+hHcVhlmaScPYT1cfyNnh4yd0ze/tyL+7D+tFci06bjzRXq/W3/ACoX1XzZ54YD6Uwwmt1rTnpUbWvtXrc55piGH/ZFZrkiVlJwwPSuoa19qzNT0p5v3kHEo7HjdVRnfRisY4A8wts+cjBbHJFOXPTGBVeV5YH2XEbIffinCdDzg/nWoEySsszLtc7RkPjj8K6DStdktxhyQPUjiuXe5VOSygehNXLPT77UMEDyIG58xhyR7Ck9NQO6t/EUEpxlWbuAQSKn/t2243Vg6N4fWx1KO5gl/dquCpGWYkYzn9a62G3gmJ86GJxj+JAc1EpRQ1cZpmo2lzfoiuxZlwB06kdzXb6sIHsZvODLE+3c0RHy8+1cbLpVtHbyNa2sKzBeCF5J9qyDbXtwot2+0IrSBifLC8D36VnCcZrmsVqjp59JivZWura4dC4x5jncpGe1PRItMUx/2nhDyVLDk+tGr27W+gafbxSMpyq7iOuFJrhb6JZJRbzTq8jTIw+Qli3QYOentV2urCTO0SaS41a1igvIZXiff5OAGZeQfm69CafDYXGn6yszlCYg0YDclkJxnPuMVxkXmJqYu0Ie6lBTe2FPQZ6dOn613WjTSXmjLJcD/SInEUjZzn+6c/Q4/CsKtKFSDhLUtNp3LehSJ/Y09tbxTWKGZwXyGdmDZJJ6ck9KdqlpHbeHb2C3QS3d98k03RmA5BPueK5jw143l0fTltGsrWRFuHkPmqS2Se5z7Vcn8aRTTvNLbCBXO4IAduPbNefUy5x96DvHmTa6v5msa19Njn73wjYv4btL26Z4L+eRtpX+4Ac5HfnHNSeH9H1rwwyNa3Voy3gOYZoiwbb6jsefWti8vrfW3gke4SERjaVYfwZyMVpTl7/xBDsVvsQtjFC6jpu5LH3z/KuKtXqqDhVV78zknsuyX5lwjG915Gvo8d3JAz3boCQcpHEIxx1wvP8A9ena4gn0gyO3m+Qu9ZxgbjnDIwHfkEVLLd+drixWl4EFqEinhZM5OMhlPY9s+1QarD9u0W9GmvbrF5wzhsBsZ6Y/CvFw9GdStFpauz06I61NJHDFWclh0PNFdrbeGJBbxBgmdgzz7fSivq/q8uxH1iPc4swj0qJoBWsYvaomj9q7LnmGU0AqNrcVqtFUTR9aLgZE1mkgIdQw9CM1k3mg2k2f3WD22fL/ACrqWj9qj8sZ6VSk0FjyZ0e+uIrO3hCSt8u04GSPeu48L6TdabavHdyKwYgqinOz15965WAC28Ww54CXWP1xXo17cxWVvJPMcInYdSewHua1m+gkWIExitaziAhZj34H+NcdoPiRL+9W0ljEczsFTacjnoD713ZwvyLwF+Uc/wCe9clW7kqXff0X+exa0VxsfEa/SkboaXooHpTAN0iL6kD9a6LW0RBoeL1MUGmR9PvN+SV5jAJl1C3mYKyxyLJ154Oa9Q8cn/S9Pj9I5D/IV5LLI1vfNDKSp+bbnOGGDgg072GlctASyMZPK5YlgQeeea7/AOG832mwvYpsAiQR89jjgn9K8ugvWmjzC6OqYUkN0r0v4Ufcvom27jtLEHOT3ND7g9NGclNpaOJZbksmHfcsTlSvzsASPQ4NZV6/l21xE8k6XCSgpCxDhkHXnrwRW147uhA002XaK5k8oxg/KsisVbjr/tfjXOyqbmGCbyUWWPCHaMeZzyW98elHmO5pRXgNqpRSWIztHUV0Hhq4nmuoomeVIMGV1yQCg5P4HGK5lhFZYkuISW2lnAfAUfWtvQJZYPDH28oR9qIt4snkL95vf0rDEJThZq5tQpSnLljubN9qV5/b9jY2tzJZ3cp37Z1BhkU84J68+3rV2O6t9OivIdKto47uKbdd2BO4Ed2i59DkAVyniO8ie60mW1uG328aSOZOdu0/MwPXrxx6VpaN4ga/t7WeY2tzvdg0jQjerHp8w57Y/KnCnCmvdW5Uac6raXQ9BXxfooUAXN4uB91rQZHseaK5R9UkDsGtYic8nzDzRT5olfVKvYlPSo2oopHGRNTH6Ciimhld/u1F2FFFAHl2q8eKpcf8/Q/9CFdP45Y7bVcnaWc4/Ciit3uiehzXg7/kbdI/6+kr2hfvN/vGiisKn8f/ALd/UpfCOPSkh/4+Yv8AfH86KK0EXvHH/IVtf+uL/wDoQrhX5mYHkZoooGjFvAFv7tVAC7kGB0xg11vwRZmbUCxJPTJP0oopvYHuZ/jQA3MAIyBrJ/kK5TSWJsoySSck/qaKKa2BlDxW7bofmPKkHnqK6HxpNLH4V8MCOR0G1+FYj+BaKKX2Ua4b+MjCt3ZtKvMsx/coOT/tCsfQJ5YrlBHK6Akk7WIzRRTexdH+IzrY5ZGjUtI5JAJJPWiiiuY9E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3500" y="-1444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AutoShape 4" descr="data:image/jpeg;base64,/9j/4AAQSkZJRgABAQAAAQABAAD/2wBDAAYEBQYFBAYGBQYHBwYIChAKCgkJChQODwwQFxQYGBcUFhYaHSUfGhsjHBYWICwgIyYnKSopGR8tMC0oMCUoKSj/2wBDAQcHBwoIChMKChMoGhYaKCgoKCgoKCgoKCgoKCgoKCgoKCgoKCgoKCgoKCgoKCgoKCgoKCgoKCgoKCgoKCgoKCj/wAARCACyAL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sl6VG9OQ5UU164jUm044vAP7ysP0rB1sbdWuR6tu/MCtaGUxXCOOcGsrxGduqk/3o0P6Y/pV/YEtzBumC3WOfmTjj0P8A9eu38MNu0pR/ddh+tcfcNmJq6jwhJu0+Uekv9BV0dxSOgFWbT/WH6f41UBqe1b98PcV0pGdzSj6Cmai7QQLdKT/o+6QoDgP8jcH9KRHqHW5Aug37E4CwOf0NStNRnD+Hdan8ReKPDurTW8cEV4m+OJGLbAEPDE9SfpXr0XSvAfhnNbi+8KQwYEojBk5z2IFe9RtwKmlZuR342HJCkv7v6suxmplNVEapBJzW1jzy+p4qhqzf6K49eKiTVrNjsW7gL9MeYM1znjDxfpuiRWzXrl4pZdjNFhimBnkZ6cVMoME0dxfTGz0ppVBJjjBAAzzx2rnb6SSe4hlkkYlmA2ZwuQD2/GtOx1bTvFGhG50m6E1s4IDqMYK9jms0JMNUs7e4jVW2GY7Wz/s4pJBfqjrrZPLtUX0GKd0WnYxEBSHoBSGC9CaRaU/doX2oAdtorz3UvGYt9RuoQWxHK6Dn0JFFMDg5Z1trZ32lyqlhGv3mwOg965rSfFr6lrMdg2nvbEhi3mN8wwMjjFdJ4RiTU9SIlPABZnPQAAkn8qp6jq+hassd7p0LQ6layMiPwS8RGDk9OhHHbNFGNKMJe0V73t5CnzOS5WXUcecpyDhgT+dZXjSTydUtiD99CpH0Y10mgC0g0W+1a9JFtaLuZe7k8Afiaw9fk0jU9UsNUsyW8qFk2HkRliD+fHWslBKOpd/eMKZZBCWaN1BHcYroPBcubW5UkcOp/SumhbS9P8NQXmrDfBcSC2WMjqSMk/gK460gi0+8migmMsDyHYc5yoPy/pRGHK7g9dDq5ZjHE7qC20ZwO9VFu5RLHIrEYyNgPBI5/Vf6Vt6m9hp2m2cEzf6ZdwtNF7Be3481zGjsF1UQOwYlgAfUdv04/CuhSSM+VtnVJLlQfal1H7NNpVzHfOEtmjIdi+zA+varPjGGDSxawW5zc+UZXHqoHX8/515T4/uLu+8JXnlb5Y5lCFYwWKsGBKkdjgZ9MUilduweHo9H0vxToiaRfytYR9VuDgRHac/MQOCTXpWo+LdMsYC4vLaVh0VZl5/Wvn3W7SQabLscAyxFhgE98cgCotE8I3F7pL3d19nU+UWtlUAFiCAd4YZxjJ468VzYebak31Z7OcUowdKFN3Sj+rOsT446w0rBLOx2g4GY3J+9jH3vTvVlPjfqYIDWFm2QSMLIvfA70yLwN4c+228Di4S2EW+4wUMnmbc4VsYwBzg85qqng/Qn0iO8x/pc02wKIcRiMgc4xkPjB9MkiupSPFcDvtH1GPXNPXVbmBFu7klsqCFABwBg89q5P4tyhbHTI+cGV2Iz/sgf1rqNKs7fT9PhtbHd9lhBWPfjO3J64qp4p8OR+IrWJWmeGaHJjYDI565H4Vuk3EybSZp/DjXJtA+HmkSQ2omguZpvNXOCMvgEH6Zru/D+qW+s6u1zZb3gRFjAYHcvJJB/E9a8vEf2PwnoGlC5XzrYzM+w/wAQB5H51p+FrGXTpml065eCdiGJZiVbOTjGf/r1k4rmsyteW6PdmIwB3pGHIrkNI8WpJMtnrCC3uf4W/hceoPcfr7V1SSBwroyvGRkEHNZNNPUtSTJG6CmTyCCCWZvuxoXP4AmnMwJ4pt1bpd2s1vLu8uVSjbTg4PFIZ89XEnnTySs3zOxY89yc0V6e3wz04sSt7cgE8DCnFFBV0eV6drelWHh3UlWRxeXCSxxnHt2/CvPvA+safIUt5JJQ7q52smBwRyD3qa5u7ewlkn3NL5RdYyM7JMZGRkc+n5151pdzLYvp94kZZoWKsnqp4IqbCue8+ONbsIPh3Ja2szDc6NLgckZ4zXPeG9V06/8ANijuXYRogwybdvHT/wCvXJ+IdbsX8J3yWkhle4VVAfkrhgf6VhaHfDT9bd7jetpcxqruvVD2YU+UV9T2H4o+IdOVtAtYLoizhlJbaucOQOtM8LanpuoSwytd7oVlYM+3bkZHbtXAeM9SsTaaPY2Z8yb7S07zZ5PyFaq+CriGG7udPv5mt0llaWGQHrnqtHKO+p6d468UadP4vgJvUihgswsO5Nwxk5/nWp4GvLC61K3uXuAVEIbLfxEV5V45u7C48S2VppZDJaaf5UkgP3mL56/Q1vfDWxTU9Nhtbud4Z7Q7HQH7654OarkdxKR6N4m8SQD4yWplmLWh0hU+UEgliD29zXYW91JDq+nfYrWOSNpWW5mAAMaBMqPcs3HfiuN8S6DCNUg1OxRBIbIwKT/Cw6GtLSL9tLaaWd7q4iVty5xlDt4wMcjOOta6R0ZOrWhxPinTtLim1Kzlt4pDbGSNf3nDIWYhQOxycfhWSfF6Qad5AwYLWRQynaygnA4O3OeQPwrM8eMfIuZDIrSSPueR1KMckn7317e9cPBldEuo9oxLIORIOowR35rklBSd0djxE7Wm7s9A/wCFiqkj6j5bC4V5I0cohICgBf4cHA9a9h+FSWviDwYLn7MBukZWyArdAeox618r3KKdKsg8OAskj7fMGCCfr7V7t8HfGf8AZHhq7he3VII/9Kd5HyEG0Z6de1VSpqDuZVarkrHoOtaUNP0GeOALaqD8kuN5QngdTzXC6Rc6xBcxR6r5FxDM+1cTRjAPRiQeB0yDzWj4k8a6Br9jLa3t5HHE42t5U5X36EYrlBovhZUW4tb6WNuqSedGwB7HBGPzrolVlF+7sZRhBr39z1ufwUlxpH2eWZDeKXYSRcBN3oDzjBwazdFghtb94NVWRHBymGxn3HqKwIfFGsRyiM+KbiViCqq0MG4kcE5xkn1rPuNW1G41K3E16t3vkG1ntkR0GeQGUjj2OacpJu99TNXtY67xfp2LbzHBmsWIbzE6p/tev4iqeh+K77w+4E8huNPPPmHnA/2sf+hD8RV3S9aNlG8d0PNtSCSpPI+lcle6vpcshuNGLSWjHLxgghcnBZfx6joaxlK2pdrnuOja3Za1Ej2zqJGG7buzn3HqK11JA55r51jF5pLi60Zy0THebfOFb3Q/wt7V6H4O+I0F8nlagW3L8rMRh4z6Mv8AUUb6oV2tz0nctFUl1GwdQy3duQwyD5gopDufOd676hC41KC1cMc7ArkDjr97ANef+MILK212H7DaiGAwD92pPLAkE16WdT049doP++tV5ZNJndXcRlh0JK5FO+tx2RxPhu00h5N+r6aJ+OFJIP14NYqxQG/vIUicp57bFB6LngGvU4v7JBByufqv+NPjttF8x3WNAznLEAc00I5b+zfDcWiTOti/2/yHAlDnAbHYHis7w3Fpl3Fbw38DSIB+8PHr2OOtejJBozIVZQVIwRtzU1lp+gQIFjhCqOyxmrQHEeI9O8O2WhzrotvNHcPKhZpCGJAJ4zjNeheHfD2nPGJdvlvgEMqqCeAT25p0ll4duItk9vG6Hs0bVt2uo6ZCipHIqKoAA2N0/KtIWS1IZqWtjCqgOfNAHG9RkfiBVltOs5EKvbxkHrxWfHrWnjAN0n4g/wCFQaz4r0zSNIu795hOLeMyGKI/O/sM8ZqvdbFdonvPB+g3yBLvTo5l6hWdsfzqifhj4PkjEbaJBtGTxI46/jWvYeIdNu7OC4W7hQSxrIFZwCMjOD781dTVtPPS9t/+/gotEd2eSfGP4f6DongSe+0HS/LvopYY0KlpDtL8jaSc1wvhKxmfwXrMU6rDJNZ7MCPbtBZRyPXivf8AxlPbah4engguoWfcr/K4Y8HPSvDdFbVtY0XxBdWEy25uI4RZ+bJ9xQx3FsA4Jwa56lr6Fq9tTz3XIrmxu79Yzbyi3SJmBi4OeeB+Ars/CEUtz4ct/tEkQMucRxxKBGh9c85/xrC1fRvE+n6hcpc3dot3cRJcO0b8OinYNvHUE8jFdFDd3Njc2Wm6rZQxXNwdsctpcBugySRgED8+ayl2KRp2KRObbH+sjlLEnk5AwPwYHH1UVs6SVlvIyOQoz+YJ/rXLpizKRzSMUkHltK33hz8rcehwa6rQwwvXDnLEbsjueBxSiJm1fti1YHoSB+tcu3EbY6ySRx/zY/zrotV3G2woyxzxn2/+vWEImN3Zx46yvIfwAUUpAdbBEptUUjIxyKw9a0jfILm2kaC6T7s6j9HHce9dHHwoHpTJAGzTTtsPTqcaNR8QKMHTo3I43BxhveiukNnESf3I/wC+jRT9p5C5UWPK3H5sH8KVbdSOUQ/VRV+GGNkVsZDDIqcQLtIC81qkSyla2UBB3QRH6xqf6Vbj060bINpbH6xL/hU8EW0ZPWrUa802lcEzK/smyOc2dr+MS/4V5f4q+H3iQ6tc3WhyW9zbTOXSIzmB4887cfdP1Fe0iMZzUqRqMcUWFc+ddO8I+NLnUriwWFIbiBUeQy33yqHztIxnPQ9K9U8GeB5dMhkfXrsahcSDAjVn8uP6EnJPvxT9P1Rx8X9W0sxIsb6ZBKHycnaT/wDFn8q7oAUlFDuY58PaYf8Al0UfR3H9a5v4iaFp8HgjW5oYGWRLZmU+Y59OxOK77bXOfEeLPgLxB7WbmrgvfXqKTvFnJvpsEfgyO6he4jmSwWUMkzdRHnp0x7Vx/ga5v9W1wW95fXEkIjZyoYLkgeuK9NngX/hV3m45/sgH/wAhCvP/AIK263HiicMOFt2P8qzqJ87+YX2sdzb6X5EjOjStkFcSSZGCPpWYmnixsZ402qqFCNqgcA//AF69H/suL0/WuY8XaYlpYXN2JZuix7C3yklhzj14qeVrc0RzJKSEGRFdh0LAEj86mSOCSRXkhiZ1zhmQEjPXmsmTUbOyRZtRuDb228K0mwtgk4HArTEtsWzZ3SXMX99QRz6EHvUucebl6jtpcuCwspv9baQP9UFalrY2asGW2jVgMZAxWbbScjmtSB+BWiViSeXTrK4UCWAN+JFQpoWnJOkqQuHRSi/vCRgnP86so9P30WQCG1jxxu/Os+8xBktnB6Y+uK0TLgdq4qbXXbxDq1hHIQjhFZG6EAD5h/Kk4pjOh8luzJj6miqUck3lr8/YdRzRU+zQXRFpnia0S1gtZC7X8aiNo9jD5xwRkitJvE2lRuVkulVh1GDxWTf6gYHcRyRPcsMTSuMlm9vTFcXdadDM8kzQW8hY4L+Y6szevBxVN22JaPT08UaNjJvoh9cipo/E+ik/8hK3H1avNfD3h2z1G1lW8IiUPvT7LOX3A8A7j29vWtUeA9L/AINQ1NfQCVT/ADFHNIVj0K11vTbmURwX1u7nkKHFZviDxxo/h/UYbTUTcbpY/N8yKPeirnHJHTpXj/iawGn66mjaHJqF3qDwi43TTRxxqv1xk9KrQ6dr8UqJe6jbW4Y4+QtLg/gKfM+pNmdtH4j0iT40WupW+oQNYz6O0bS5wAwJ4Oeh6cV1t38RdHgBa3ju7qJZFjaWOLCBmOAMnuT2rzi28K622rpHNfwLD5eftIUNtP8AdK9fx6V0H/CHam0OyDXbeQZ3bGtvlz68Hr71S9BNtHqenahZ6jE8mnXUF1GjFGeGQOFYdiR3rL+IQJ8B+IP+vGX+VeEfDG81STUxo2l3aWrTvJJvdSVyi+3PSvQvFuneKbfwtq5utW0+a2FrIZECSBmXHIHbNbSjyT5SOZyjex0dy3/FnS3/AFBl/wDRYrifgLEDruoyk/dgC4+p/wDrUk0viAfDdS95p7ab9gTMYMnmbCAAPTP6U74EXEEGrX6TuFknVY4s/wATcnH5CsZ6z+8pO57dketch8Rn2eHuP4rmMfzP9K7DINcR8UH26Hbj1uR+itUz2NYfEecXltDfWxhuUEkZIOD04q7pcMVlapb26hI1PCj3qkjk9Ktwt60rdRm1byc9a04JOBzWBA+K04JOBTA11l96eJhiqCS8dac0vrigZZkm4rg/ElzDp+ti4WMtI8JMhX+FAwGfzNdVJcQiWNbiUQxuwUyEZC571ifErwdemxikXUY44t4VsxHj/eIPT0961oKMqiU9iKrag+XcqJ4sswi/P29BRWangzQlRQ+s2RYDBJunBJ+m3iivQ9nhezODnr+RjSeJoFjDTalGHYZwyZz+lVL3xMI4kQS20izRF490Xyk5AKtxx9eax9LsNEe6Eeo2byxAqJHY4faeu0+tcj4j2webHaOxtYLhlh39Qp7GvGSuem3Y9f8AD0txY2kK+bY27SJuSO1h+VQSOOCf0rtPCqXWrXg8ydDaqDu3IQW6cDHfmvmbS9Zv7eFhFcSogbdtB6Z43fXiul0Hxpqun3UUthqFy06tvWOQLscjsTn0oimnqDaex7J48l0HSfEsF9NCtpO8RiRiCdyqSCR7daNC1TRrmFJre7tzLIxH3wH64wAecV5l8TPEema1d2P+mT+alsJJPLRZFEjc7OoxtUIMDPfvmuBtpi+WBO5T1712QpRqz5EYOTgrs+kD4q0y3W4mV43RCF84MCi/Ng4A5P1xipNMutK1S/s9UW01C5ETGPNsn7sn1YEgHGetfO0Uvl42jB9RVyHVbyFsQ3E6emyRhXprAKEVy1LP0MPb3eqNiDW7nQ7y6awuJbeZp5FDo21sZ6V6XbePl8R+BdagvFSO7htjFu3/AOtzGcHnvkHivL7bw1qOq253L5Cud3mS9fr610Fn4Ft1m3zzsy7t22OPGPxP51w4mrdxjdWRpSjo9D1W3APwakbudMjH/oNN+BVui2+rTPGhlWVFVyASBtJIB7VnW95ND4ZXQUhBsmi8ks2d2M561N4av5/DsM8enQoqTOHcSDdyBj/P1rilNOV0bezZ7GG4rhPiq+NMslI6zOf/ABz/AOvUEHja8Ujz7eFh/s5BrP8AF2pnxDaQJbxbHh3Ngt94kY4qKk046GlOLUtTj435q5E1ZzJLA+2dCjehFWIpMYqiTVhcVehk6VjxPxVtJduOM07Aa6OPWiSUYNUUm45pJJuKBmN4j1COK4sYJSQJpcA54yAcA/XpXpfgzVf7U0sW8+JJoFEcgY5yn8LEfp+ArxTx3E1zbh0JDRHII7Vv/DfWmW4t7yJi7SMY5UzzzgEf1FS9NQPT57XT1mkX+z7s4YjKu2Dz25oq+NZjAAKyEjvsHNFHtZByx7HyFrOrHTLuW3MsSyqTtchic54PFY2m3lvcXoTUrm2kt5H3ybg45656etQTeItWllZ/tTHcckMqtz36ilTXtRXBP2dz6tbRH/2WlYLkNyiwzEwSptcbsRk4APbntUDZbnHWtJfEF9/FbWD/AO9ZRn+lWItelcgPpWlP/vWYH8iKaEzDKk0qvJHnY7L9Kvm1eR2k2KgYk7V4A9h7U37H781SbTuhNEVrJeXE8cMJLyOdqrgHJr1fwr4cW1RXn2S3QGXkI+VPp/jXMeA9MUXEt0wBYfIme2eprrPF2otp9ilpb8Mwy5HenOvUfu3CNOK1sXtQ8Q6fpuUhX7TMOrE4UGmeHdR1fxRqJtNNlgt8LuLY4UfWvMw7zyOrsSeOPzr2X4N2As7S7u3xvlbYv0H+TVRpJJuXQTm20kaf/CAatKA0/iADHPyxsf6inL8N7t858Qvn/rif/iq7Zrr5DzRDc9cGstCtTgrj4c61GCbXW4JT6OrL/jXP6rF4h8Mun9pxBoWPyyRtuU4/yK9L1jU5YbmArO0UcOJZACMODkYNZmramurmNbFyJUDAMgDkZ74/CubFVVSpymlsaU1zSszD8O6rD4gQ28ojbaOdx5H0ot9MD+IhZfbEitnYJEXjO+VgpLqozzgfxdBS2un6kupwpqUMfnuPlu4k27kzkh8DBIxkd66qysrObUotRe0iN3CpSKUrlkXB4H5mssHiHXi59CqsOWVjjHuvEkBvTZ+E7Ly7a5+zAT3O+WQ9dy5wCuMHI45q2L7WgU/tPwnCYWAYTWF7EGI/2BnDnr8uOccVv6nexT3giaXbOocnnkBuM/8AjoqrHfebqE8h2BYsLbq64ClRw36g14lfOcTTm0oK3T0vb9DphhoSV7nLeKdefwzfrBqGmXwgkUPDOEAWRSM9D91h3U8g1kr4/wBKkGGS6Q+6D/Gu2ttfjvmu9L06Nbm5STzTLcKJIfmI3Yz368deTWdrnhSNvtNzYGBmRRI9qsZOwYycHoe5x6V0rPVBqNWNm0n94RwaltI42/8AE+l3aMvmuMjHzRmsvwn4ig8O6005VrqzbkxxsFIbsea6J9FZlBOnFlIyD5I/wqrNodvgeZpqj6xEV1rNI/agx/UH0kjph8V9Kx/yDdR/77j/APiqK486FY5/48l/75aiq/tSl/Iw+oT/AJkeYJZgmrSWqAcgVfIkxymfwppOPvRj8q936uukkeT7Xuit5SDsKesQz0qcPGPvRcezUrFAB5YYA+pzWc6Tgr3KjUUgRAPvYpXcRjcse/kDCjJpgcZwDg9cH0pc4HXH0rI0Ov8ACbjy9v8At81b8e2zExT7cx5Ck+npXOaBeCCfbnhuea9EtZIL2yMVyiywuMMCO1ZPe5Uex5pp1nvvfMVvlxll7j/61ew+HZfsWkQxqvONxHpnp/KuTbwtaRXImsr6SMf3JU3Ae2QQa6NCsagCUEAY4yK2lWvFRIVOzua8l5LIu4MQKYL+ZVxvNZq3asDHEd820lVwRnFaWoR2trYy3C+e7RopChVPzE1g2WkTpaXWp2N2FjJYqFBY8MOvasbWEbRilpFayyLMVMhEjKFzx94de3HvVUajcab5sG7yZJB5hLD5hzwaxfFOvSnULeaNS6oQGVVfDAHqeOT7VjVoqtHlntoXF8rujpPC8uq6gdXhhAtoo45LeMq5CCToG3N6etIZdc0i5Es+v6dcxyQKskkcJCrtJ+6p4JOfvAc4rI0bWZfEV5f6a8zW9pJGfKCpsIwVYk+/B/Oujt9Pjm8Qm71OdVs43P2ayBGZFQcFv9njJ+teLKrPAyvLSNm7L8Ne76nRZVEeY3Gp3VtqcsxmkdJZCUkkbJAJ6NW+PFNvBcSW76mskhcAMqkLkgY7VuyeFr3xRdyyxNaQ2l80jTSx7SyuDwgX+EA4H5mvNJ/DtzaXU2VkE1rJ+8XG4IVOOfbNejTqU6kbVHaStf5ildSfJsbPhbW7Wx12eWd/kYmB3RuS5bGf/r17Dp08+15vOKxJ8scSyiNMf3mb+VfMcMrW80hXruJIPrXs/wAN9ROq+GVi/dS3dq5VFmywyOhIHsePpXk57glGKrx9GVh6rl7rPV5L6FdPYyeUSRhirCTBxnk9enrXHx64hXJMRGe6mtqymjlR7a5ktWkdcSKkexj26j+RNcTeWLWM6oXEkTZKOO4B5+hHcVhlmaScPYT1cfyNnh4yd0ze/tyL+7D+tFci06bjzRXq/W3/ACoX1XzZ54YD6Uwwmt1rTnpUbWvtXrc55piGH/ZFZrkiVlJwwPSuoa19qzNT0p5v3kHEo7HjdVRnfRisY4A8wts+cjBbHJFOXPTGBVeV5YH2XEbIffinCdDzg/nWoEySsszLtc7RkPjj8K6DStdktxhyQPUjiuXe5VOSygehNXLPT77UMEDyIG58xhyR7Ck9NQO6t/EUEpxlWbuAQSKn/t2243Vg6N4fWx1KO5gl/dquCpGWYkYzn9a62G3gmJ86GJxj+JAc1EpRQ1cZpmo2lzfoiuxZlwB06kdzXb6sIHsZvODLE+3c0RHy8+1cbLpVtHbyNa2sKzBeCF5J9qyDbXtwot2+0IrSBifLC8D36VnCcZrmsVqjp59JivZWura4dC4x5jncpGe1PRItMUx/2nhDyVLDk+tGr27W+gafbxSMpyq7iOuFJrhb6JZJRbzTq8jTIw+Qli3QYOentV2urCTO0SaS41a1igvIZXiff5OAGZeQfm69CafDYXGn6yszlCYg0YDclkJxnPuMVxkXmJqYu0Ie6lBTe2FPQZ6dOn613WjTSXmjLJcD/SInEUjZzn+6c/Q4/CsKtKFSDhLUtNp3LehSJ/Y09tbxTWKGZwXyGdmDZJJ6ck9KdqlpHbeHb2C3QS3d98k03RmA5BPueK5jw143l0fTltGsrWRFuHkPmqS2Se5z7Vcn8aRTTvNLbCBXO4IAduPbNefUy5x96DvHmTa6v5msa19Njn73wjYv4btL26Z4L+eRtpX+4Ac5HfnHNSeH9H1rwwyNa3Voy3gOYZoiwbb6jsefWti8vrfW3gke4SERjaVYfwZyMVpTl7/xBDsVvsQtjFC6jpu5LH3z/KuKtXqqDhVV78zknsuyX5lwjG915Gvo8d3JAz3boCQcpHEIxx1wvP8A9ena4gn0gyO3m+Qu9ZxgbjnDIwHfkEVLLd+drixWl4EFqEinhZM5OMhlPY9s+1QarD9u0W9GmvbrF5wzhsBsZ6Y/CvFw9GdStFpauz06I61NJHDFWclh0PNFdrbeGJBbxBgmdgzz7fSivq/q8uxH1iPc4swj0qJoBWsYvaomj9q7LnmGU0AqNrcVqtFUTR9aLgZE1mkgIdQw9CM1k3mg2k2f3WD22fL/ACrqWj9qj8sZ6VSk0FjyZ0e+uIrO3hCSt8u04GSPeu48L6TdabavHdyKwYgqinOz15965WAC28Ww54CXWP1xXo17cxWVvJPMcInYdSewHua1m+gkWIExitaziAhZj34H+NcdoPiRL+9W0ljEczsFTacjnoD713ZwvyLwF+Uc/wCe9clW7kqXff0X+exa0VxsfEa/SkboaXooHpTAN0iL6kD9a6LW0RBoeL1MUGmR9PvN+SV5jAJl1C3mYKyxyLJ154Oa9Q8cn/S9Pj9I5D/IV5LLI1vfNDKSp+bbnOGGDgg072GlctASyMZPK5YlgQeeea7/AOG832mwvYpsAiQR89jjgn9K8ugvWmjzC6OqYUkN0r0v4Ufcvom27jtLEHOT3ND7g9NGclNpaOJZbksmHfcsTlSvzsASPQ4NZV6/l21xE8k6XCSgpCxDhkHXnrwRW147uhA002XaK5k8oxg/KsisVbjr/tfjXOyqbmGCbyUWWPCHaMeZzyW98elHmO5pRXgNqpRSWIztHUV0Hhq4nmuoomeVIMGV1yQCg5P4HGK5lhFZYkuISW2lnAfAUfWtvQJZYPDH28oR9qIt4snkL95vf0rDEJThZq5tQpSnLljubN9qV5/b9jY2tzJZ3cp37Z1BhkU84J68+3rV2O6t9OivIdKto47uKbdd2BO4Ed2i59DkAVyniO8ie60mW1uG328aSOZOdu0/MwPXrxx6VpaN4ga/t7WeY2tzvdg0jQjerHp8w57Y/KnCnCmvdW5Uac6raXQ9BXxfooUAXN4uB91rQZHseaK5R9UkDsGtYic8nzDzRT5olfVKvYlPSo2oopHGRNTH6Ciimhld/u1F2FFFAHl2q8eKpcf8/Q/9CFdP45Y7bVcnaWc4/Ciit3uiehzXg7/kbdI/6+kr2hfvN/vGiisKn8f/ALd/UpfCOPSkh/4+Yv8AfH86KK0EXvHH/IVtf+uL/wDoQrhX5mYHkZoooGjFvAFv7tVAC7kGB0xg11vwRZmbUCxJPTJP0oopvYHuZ/jQA3MAIyBrJ/kK5TSWJsoySSck/qaKKa2BlDxW7bofmPKkHnqK6HxpNLH4V8MCOR0G1+FYj+BaKKX2Ua4b+MjCt3ZtKvMsx/coOT/tCsfQJ5YrlBHK6Akk7WIzRRTexdH+IzrY5ZGjUtI5JAJJPWiiiuY9E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15900" y="79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1270" name="Picture 6" descr="C:\Users\kschirm\Downloads\2014-05-30 14.21.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" y="4149304"/>
            <a:ext cx="3117013" cy="23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kschirm\Downloads\2014-05-22 13.13.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975" y="4132052"/>
            <a:ext cx="3140016" cy="235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kschirm\Downloads\2014-05-30 14.22.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489" y="3391632"/>
            <a:ext cx="2321584" cy="309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82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Clean Room Upgrade and Extension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821"/>
            <a:ext cx="5712562" cy="4284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6" r="16341" b="13045"/>
          <a:stretch/>
        </p:blipFill>
        <p:spPr>
          <a:xfrm>
            <a:off x="4389120" y="2047370"/>
            <a:ext cx="4754880" cy="42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5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07E315-3C3B-4C6B-A72A-4075EF3F0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/28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2286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The SM18 Share of Activities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Pictu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93461" y="-145188"/>
            <a:ext cx="5480455" cy="7732288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4294074" y="6330963"/>
            <a:ext cx="4381195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defPPr>
              <a:defRPr lang="en-US"/>
            </a:defPPr>
            <a:lvl1pPr marL="0" algn="ctr" defTabSz="91379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893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90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90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585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479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378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268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169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SLHiPP5 –  ESS, March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48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SM18 SRF New Infrastructure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Chambrillon CERN-BE-SF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4038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P. </a:t>
            </a:r>
            <a:r>
              <a:rPr lang="en-GB" b="1" dirty="0" err="1" smtClean="0">
                <a:solidFill>
                  <a:srgbClr val="FF0000"/>
                </a:solidFill>
              </a:rPr>
              <a:t>Maesen</a:t>
            </a:r>
            <a:r>
              <a:rPr lang="en-GB" b="1" dirty="0" smtClean="0">
                <a:solidFill>
                  <a:srgbClr val="FF0000"/>
                </a:solidFill>
              </a:rPr>
              <a:t>: “CERN SM18 infrastructure…”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4294074" y="6330963"/>
            <a:ext cx="4381195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defPPr>
              <a:defRPr lang="en-US"/>
            </a:defPPr>
            <a:lvl1pPr marL="0" algn="ctr" defTabSz="91379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893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90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90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585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479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378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268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169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SLHiPP5 –  ESS, March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8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The SRF SM18 Test Area</a:t>
            </a:r>
            <a:endParaRPr dirty="0"/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8659515" y="6465106"/>
            <a:ext cx="185948" cy="2000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 sz="1800"/>
            </a:pPr>
            <a:fld id="{86CB4B4D-7CA3-9044-876B-883B54F8677D}" type="slidenum">
              <a:rPr sz="1300"/>
              <a:pPr>
                <a:defRPr sz="1800"/>
              </a:pPr>
              <a:t>7</a:t>
            </a:fld>
            <a:endParaRPr sz="1300"/>
          </a:p>
        </p:txBody>
      </p:sp>
      <p:grpSp>
        <p:nvGrpSpPr>
          <p:cNvPr id="125" name="Group 125"/>
          <p:cNvGrpSpPr/>
          <p:nvPr/>
        </p:nvGrpSpPr>
        <p:grpSpPr>
          <a:xfrm>
            <a:off x="338035" y="1811615"/>
            <a:ext cx="8467930" cy="3734833"/>
            <a:chOff x="0" y="0"/>
            <a:chExt cx="12043276" cy="5311761"/>
          </a:xfrm>
        </p:grpSpPr>
        <p:grpSp>
          <p:nvGrpSpPr>
            <p:cNvPr id="123" name="Group 123"/>
            <p:cNvGrpSpPr/>
            <p:nvPr/>
          </p:nvGrpSpPr>
          <p:grpSpPr>
            <a:xfrm>
              <a:off x="-1" y="-1"/>
              <a:ext cx="12043278" cy="5311763"/>
              <a:chOff x="0" y="-14782"/>
              <a:chExt cx="12043276" cy="5311761"/>
            </a:xfrm>
          </p:grpSpPr>
          <p:pic>
            <p:nvPicPr>
              <p:cNvPr id="119" name="pasted-image.tif"/>
              <p:cNvPicPr/>
              <p:nvPr/>
            </p:nvPicPr>
            <p:blipFill>
              <a:blip r:embed="rId2">
                <a:extLst/>
              </a:blip>
              <a:srcRect t="1450" b="3336"/>
              <a:stretch>
                <a:fillRect/>
              </a:stretch>
            </p:blipFill>
            <p:spPr>
              <a:xfrm>
                <a:off x="0" y="31864"/>
                <a:ext cx="12043277" cy="5265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0" name="Shape 120"/>
              <p:cNvSpPr/>
              <p:nvPr/>
            </p:nvSpPr>
            <p:spPr>
              <a:xfrm>
                <a:off x="1554960" y="-14783"/>
                <a:ext cx="533916" cy="436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900" b="1">
                    <a:solidFill>
                      <a:srgbClr val="FF2600"/>
                    </a:solidFill>
                  </a:defRPr>
                </a:lvl1pPr>
              </a:lstStyle>
              <a:p>
                <a:pPr algn="ctr" defTabSz="410478">
                  <a:defRPr sz="1800" b="0">
                    <a:solidFill>
                      <a:srgbClr val="000000"/>
                    </a:solidFill>
                  </a:defRPr>
                </a:pPr>
                <a:r>
                  <a:rPr sz="1300" b="0" kern="0">
                    <a:solidFill>
                      <a:srgbClr val="000000"/>
                    </a:solidFill>
                    <a:sym typeface="Helvetica Neue Light"/>
                  </a:rPr>
                  <a:t>M7</a:t>
                </a:r>
              </a:p>
            </p:txBody>
          </p:sp>
          <p:sp>
            <p:nvSpPr>
              <p:cNvPr id="121" name="Shape 121"/>
              <p:cNvSpPr/>
              <p:nvPr/>
            </p:nvSpPr>
            <p:spPr>
              <a:xfrm>
                <a:off x="6323288" y="550535"/>
                <a:ext cx="452789" cy="436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900" b="1">
                    <a:solidFill>
                      <a:srgbClr val="FF2600"/>
                    </a:solidFill>
                  </a:defRPr>
                </a:lvl1pPr>
              </a:lstStyle>
              <a:p>
                <a:pPr algn="ctr" defTabSz="410478">
                  <a:defRPr sz="1800" b="0">
                    <a:solidFill>
                      <a:srgbClr val="000000"/>
                    </a:solidFill>
                  </a:defRPr>
                </a:pPr>
                <a:r>
                  <a:rPr sz="1300" b="0" kern="0">
                    <a:solidFill>
                      <a:srgbClr val="000000"/>
                    </a:solidFill>
                    <a:sym typeface="Helvetica Neue Light"/>
                  </a:rPr>
                  <a:t>V3</a:t>
                </a:r>
              </a:p>
            </p:txBody>
          </p:sp>
          <p:sp>
            <p:nvSpPr>
              <p:cNvPr id="122" name="Shape 122"/>
              <p:cNvSpPr/>
              <p:nvPr/>
            </p:nvSpPr>
            <p:spPr>
              <a:xfrm>
                <a:off x="817743" y="4514078"/>
                <a:ext cx="3423219" cy="6769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300" b="1"/>
                </a:lvl1pPr>
              </a:lstStyle>
              <a:p>
                <a:pPr algn="ctr" defTabSz="410478">
                  <a:defRPr sz="1800" b="0"/>
                </a:pPr>
                <a:r>
                  <a:rPr sz="1300" b="0" kern="0">
                    <a:solidFill>
                      <a:sysClr val="windowText" lastClr="000000"/>
                    </a:solidFill>
                    <a:sym typeface="Helvetica Neue Light"/>
                  </a:rPr>
                  <a:t>SM18 RF Area</a:t>
                </a:r>
              </a:p>
            </p:txBody>
          </p:sp>
        </p:grpSp>
        <p:sp>
          <p:nvSpPr>
            <p:cNvPr id="124" name="Shape 124"/>
            <p:cNvSpPr/>
            <p:nvPr/>
          </p:nvSpPr>
          <p:spPr>
            <a:xfrm>
              <a:off x="7136341" y="639231"/>
              <a:ext cx="452789" cy="436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900" b="1">
                  <a:solidFill>
                    <a:srgbClr val="FF2600"/>
                  </a:solidFill>
                </a:defRPr>
              </a:lvl1pPr>
            </a:lstStyle>
            <a:p>
              <a:pPr algn="ctr" defTabSz="410478">
                <a:defRPr sz="1800" b="0">
                  <a:solidFill>
                    <a:srgbClr val="000000"/>
                  </a:solidFill>
                </a:defRPr>
              </a:pPr>
              <a:r>
                <a:rPr sz="1300" b="0" kern="0">
                  <a:solidFill>
                    <a:srgbClr val="000000"/>
                  </a:solidFill>
                  <a:sym typeface="Helvetica Neue Light"/>
                </a:rPr>
                <a:t>V4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/>
        </p:nvSpPr>
        <p:spPr>
          <a:xfrm>
            <a:off x="4294074" y="6330963"/>
            <a:ext cx="4381195" cy="365125"/>
          </a:xfrm>
          <a:prstGeom prst="rect">
            <a:avLst/>
          </a:prstGeom>
        </p:spPr>
        <p:txBody>
          <a:bodyPr vert="horz" lIns="91378" tIns="45690" rIns="91378" bIns="45690" rtlCol="0" anchor="ctr"/>
          <a:lstStyle>
            <a:defPPr>
              <a:defRPr lang="en-US"/>
            </a:defPPr>
            <a:lvl1pPr marL="0" algn="ctr" defTabSz="91379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893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90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90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585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479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378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268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169" algn="l" defTabSz="9137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SLHiPP5 –  ESS, March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6254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93610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	SRF Research in the Cryolab</a:t>
            </a:r>
            <a:endParaRPr lang="en-GB" sz="3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4716016" y="1124744"/>
            <a:ext cx="4248472" cy="5616624"/>
          </a:xfrm>
          <a:prstGeom prst="roundRect">
            <a:avLst>
              <a:gd name="adj" fmla="val 534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Sample Testing with the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Quadrupole Resonator</a:t>
            </a: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just"/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15848" y="3691505"/>
            <a:ext cx="406027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RRR </a:t>
            </a:r>
            <a:r>
              <a:rPr lang="en-US" sz="1600" b="1" dirty="0"/>
              <a:t> </a:t>
            </a:r>
            <a:r>
              <a:rPr lang="en-US" sz="1600" b="1" dirty="0" smtClean="0"/>
              <a:t>does not seem to be the cause of the Q-Slope of Nb Films.</a:t>
            </a:r>
            <a:endParaRPr lang="en-US" sz="1600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251520" y="1124744"/>
            <a:ext cx="4248472" cy="5616624"/>
          </a:xfrm>
          <a:prstGeom prst="roundRect">
            <a:avLst>
              <a:gd name="adj" fmla="val 534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1.3 GHz HIPIMS Cavities</a:t>
            </a: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just"/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2" t="10035" r="9752" b="11939"/>
          <a:stretch/>
        </p:blipFill>
        <p:spPr bwMode="auto">
          <a:xfrm>
            <a:off x="5904048" y="1844823"/>
            <a:ext cx="1928642" cy="153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4674495" y="2462407"/>
            <a:ext cx="1656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Surface Resistance [n</a:t>
            </a:r>
            <a:r>
              <a:rPr lang="el-GR" sz="1200" dirty="0" smtClean="0"/>
              <a:t>Ω</a:t>
            </a:r>
            <a:r>
              <a:rPr lang="en-US" sz="1200" dirty="0"/>
              <a:t>]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904048" y="3384000"/>
            <a:ext cx="19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RF Magnetic Field [</a:t>
            </a:r>
            <a:r>
              <a:rPr lang="en-US" sz="1200" dirty="0" err="1" smtClean="0"/>
              <a:t>mT</a:t>
            </a:r>
            <a:r>
              <a:rPr lang="en-US" sz="1200" dirty="0" smtClean="0"/>
              <a:t>]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788024" y="6237312"/>
            <a:ext cx="4060272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Thermal cycling has a strong impact on the R</a:t>
            </a:r>
            <a:r>
              <a:rPr lang="en-US" sz="1600" b="1" baseline="-25000" dirty="0" smtClean="0"/>
              <a:t>S.</a:t>
            </a:r>
            <a:endParaRPr lang="en-US" sz="1600" baseline="-25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652248" y="323939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/>
              <a:t>20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5580112" y="1916832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/>
              <a:t>140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5783866" y="3311406"/>
            <a:ext cx="2568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/>
              <a:t>0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7668344" y="331140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/>
              <a:t>40</a:t>
            </a:r>
            <a:endParaRPr lang="en-US" sz="1100" dirty="0"/>
          </a:p>
        </p:txBody>
      </p:sp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4773023"/>
              </p:ext>
            </p:extLst>
          </p:nvPr>
        </p:nvGraphicFramePr>
        <p:xfrm>
          <a:off x="5436096" y="4276280"/>
          <a:ext cx="3236045" cy="2451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040667" y="5949280"/>
            <a:ext cx="19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Cooling Rate [</a:t>
            </a:r>
            <a:r>
              <a:rPr lang="en-US" sz="1200" dirty="0" err="1" smtClean="0"/>
              <a:t>mK</a:t>
            </a:r>
            <a:r>
              <a:rPr lang="en-US" sz="1200" dirty="0" smtClean="0"/>
              <a:t>/s]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556792"/>
            <a:ext cx="4104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High precision tests of HIPIMS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Understanding, controlling and minimizing field dependent losses of </a:t>
            </a:r>
            <a:r>
              <a:rPr lang="en-GB" sz="1600" dirty="0" err="1" smtClean="0"/>
              <a:t>Nb</a:t>
            </a:r>
            <a:r>
              <a:rPr lang="en-GB" sz="1600" dirty="0" smtClean="0"/>
              <a:t>/Cu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Effects studied: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Low temperature baking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Thermal cycling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Thermal boundary resistance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9833"/>
            <a:ext cx="4176463" cy="234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9616" y="5661248"/>
            <a:ext cx="4118368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Simultaneous measurement of R</a:t>
            </a:r>
            <a:r>
              <a:rPr lang="en-US" sz="1400" b="1" baseline="-25000" dirty="0" smtClean="0"/>
              <a:t>S</a:t>
            </a:r>
            <a:r>
              <a:rPr lang="en-US" sz="1400" b="1" baseline="-25000" dirty="0"/>
              <a:t> </a:t>
            </a:r>
            <a:r>
              <a:rPr lang="en-US" sz="1400" b="1" dirty="0" smtClean="0"/>
              <a:t>and pressure of helium gas introduced in the cavity as a function of </a:t>
            </a:r>
            <a:r>
              <a:rPr lang="en-US" sz="1400" b="1" dirty="0" err="1" smtClean="0"/>
              <a:t>E</a:t>
            </a:r>
            <a:r>
              <a:rPr lang="en-US" sz="1400" b="1" baseline="-25000" dirty="0" err="1" smtClean="0"/>
              <a:t>acc</a:t>
            </a:r>
            <a:r>
              <a:rPr lang="en-US" sz="1400" b="1" dirty="0" smtClean="0"/>
              <a:t> show that global warming is not the cause for the field dependent surface resistance of </a:t>
            </a:r>
            <a:r>
              <a:rPr lang="en-US" sz="1400" b="1" dirty="0" err="1" smtClean="0"/>
              <a:t>Nb</a:t>
            </a:r>
            <a:r>
              <a:rPr lang="en-US" sz="1400" b="1" dirty="0" smtClean="0"/>
              <a:t>/Cu cavities</a:t>
            </a:r>
            <a:endParaRPr lang="en-US" sz="1400" baseline="-25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55576" y="3645024"/>
            <a:ext cx="2854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Measurement of the cavity’s</a:t>
            </a:r>
          </a:p>
          <a:p>
            <a:r>
              <a:rPr lang="en-GB" dirty="0"/>
              <a:t>i</a:t>
            </a:r>
            <a:r>
              <a:rPr lang="en-GB" dirty="0" smtClean="0"/>
              <a:t>nner surface temperature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349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571625"/>
            <a:ext cx="413385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07E315-3C3B-4C6B-A72A-4075EF3F0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/28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228600"/>
            <a:ext cx="6096000" cy="523220"/>
          </a:xfrm>
          <a:prstGeom prst="rect">
            <a:avLst/>
          </a:prstGeom>
          <a:noFill/>
        </p:spPr>
        <p:txBody>
          <a:bodyPr wrap="square" lIns="91378" tIns="45690" rIns="91378" bIns="45690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The HIE-ISOLDE </a:t>
            </a:r>
            <a:r>
              <a:rPr lang="en-GB" sz="2800" b="1" dirty="0" smtClean="0">
                <a:solidFill>
                  <a:srgbClr val="FF0000"/>
                </a:solidFill>
              </a:rPr>
              <a:t>Project</a:t>
            </a:r>
            <a:endParaRPr lang="en-GB" sz="2800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604326" y="838200"/>
            <a:ext cx="5463474" cy="3028121"/>
            <a:chOff x="1905000" y="762000"/>
            <a:chExt cx="7239000" cy="4794302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0833" b="10173"/>
            <a:stretch>
              <a:fillRect/>
            </a:stretch>
          </p:blipFill>
          <p:spPr bwMode="auto">
            <a:xfrm>
              <a:off x="1905000" y="762000"/>
              <a:ext cx="7239000" cy="4791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ectangle 9"/>
            <p:cNvSpPr/>
            <p:nvPr/>
          </p:nvSpPr>
          <p:spPr>
            <a:xfrm>
              <a:off x="1905000" y="4876800"/>
              <a:ext cx="3657600" cy="679502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6893">
                <a:defRPr/>
              </a:pPr>
              <a:endParaRPr lang="en-US" kern="0" dirty="0">
                <a:solidFill>
                  <a:prstClr val="white"/>
                </a:solidFill>
                <a:latin typeface="Gill Sans MT"/>
              </a:endParaRPr>
            </a:p>
          </p:txBody>
        </p:sp>
      </p:grpSp>
      <p:pic>
        <p:nvPicPr>
          <p:cNvPr id="6146" name="Picture 2" descr="\\cern.ch\dfs\Users\k\kschirm\Documents\RF-Karl\ISOLDE_tender\Contract\pictures\DSC01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1730"/>
            <a:ext cx="2088852" cy="314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ER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HiLumiLHC_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HiLumiLHC_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16516</TotalTime>
  <Words>490</Words>
  <Application>Microsoft Office PowerPoint</Application>
  <PresentationFormat>On-screen Show (4:3)</PresentationFormat>
  <Paragraphs>132</Paragraphs>
  <Slides>17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Office Theme</vt:lpstr>
      <vt:lpstr>1_Office Theme</vt:lpstr>
      <vt:lpstr>1_CERN</vt:lpstr>
      <vt:lpstr>5_Office Theme</vt:lpstr>
      <vt:lpstr>1_ModernPortfolio</vt:lpstr>
      <vt:lpstr>HiLumiLHC_PresentationTemplate</vt:lpstr>
      <vt:lpstr>1_HiLumiLHC_PresentationTemplate</vt:lpstr>
      <vt:lpstr>Presentation</vt:lpstr>
      <vt:lpstr>SRF Activities at CERN – Overview</vt:lpstr>
      <vt:lpstr>PowerPoint Presentation</vt:lpstr>
      <vt:lpstr>Bldg. 252: Cavity Production and Reception Area</vt:lpstr>
      <vt:lpstr>Clean Room Upgrade and Extension</vt:lpstr>
      <vt:lpstr>PowerPoint Presentation</vt:lpstr>
      <vt:lpstr>SM18 SRF New Infrastructure</vt:lpstr>
      <vt:lpstr>The SRF SM18 Test Area</vt:lpstr>
      <vt:lpstr> SRF Research in the Cryolab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Ancillaries and Diagnostics</vt:lpstr>
      <vt:lpstr>Horizontal bunker M7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and CERN RF Plans as Presented</dc:title>
  <dc:creator>obrunner</dc:creator>
  <dc:description>LHC RF Cavity Tuning</dc:description>
  <cp:lastModifiedBy>Caroline Prabert</cp:lastModifiedBy>
  <cp:revision>1436</cp:revision>
  <cp:lastPrinted>1601-01-01T00:00:00Z</cp:lastPrinted>
  <dcterms:created xsi:type="dcterms:W3CDTF">2003-11-10T07:57:30Z</dcterms:created>
  <dcterms:modified xsi:type="dcterms:W3CDTF">2015-03-18T09:27:37Z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  <property fmtid="{D5CDD505-2E9C-101B-9397-08002B2CF9AE}" pid="3" name="Presentation">
    <vt:lpwstr>LHC and CERN RF Plans as Presented</vt:lpwstr>
  </property>
  <property fmtid="{D5CDD505-2E9C-101B-9397-08002B2CF9AE}" pid="4" name="SlideDescription">
    <vt:lpwstr>LHC RF Cavity Tuning</vt:lpwstr>
  </property>
</Properties>
</file>