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7" r:id="rId7"/>
    <p:sldId id="264" r:id="rId8"/>
    <p:sldId id="265" r:id="rId9"/>
    <p:sldId id="269" r:id="rId10"/>
    <p:sldId id="283" r:id="rId11"/>
    <p:sldId id="284" r:id="rId12"/>
    <p:sldId id="278" r:id="rId13"/>
    <p:sldId id="271" r:id="rId14"/>
    <p:sldId id="274" r:id="rId15"/>
    <p:sldId id="273" r:id="rId16"/>
    <p:sldId id="275" r:id="rId17"/>
    <p:sldId id="263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2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E9819-B9EF-467F-8BE3-7C41233E8367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</dgm:pt>
    <dgm:pt modelId="{79BEC4EA-185E-4CDD-8FDB-AAA452E53A5F}">
      <dgm:prSet phldrT="[Text]"/>
      <dgm:spPr/>
      <dgm:t>
        <a:bodyPr/>
        <a:lstStyle/>
        <a:p>
          <a:r>
            <a:rPr lang="en-GB" dirty="0" smtClean="0"/>
            <a:t>2012</a:t>
          </a:r>
          <a:endParaRPr lang="en-GB" dirty="0"/>
        </a:p>
      </dgm:t>
    </dgm:pt>
    <dgm:pt modelId="{0074A162-E159-41FF-9895-45711F190CA2}" type="parTrans" cxnId="{A1847EBB-BB5B-4481-869A-F4F7BAE6BBFE}">
      <dgm:prSet/>
      <dgm:spPr/>
      <dgm:t>
        <a:bodyPr/>
        <a:lstStyle/>
        <a:p>
          <a:endParaRPr lang="en-GB"/>
        </a:p>
      </dgm:t>
    </dgm:pt>
    <dgm:pt modelId="{13ED7357-A6FE-4F8D-A101-DDBB4243A0F4}" type="sibTrans" cxnId="{A1847EBB-BB5B-4481-869A-F4F7BAE6BBFE}">
      <dgm:prSet/>
      <dgm:spPr/>
      <dgm:t>
        <a:bodyPr/>
        <a:lstStyle/>
        <a:p>
          <a:endParaRPr lang="en-GB"/>
        </a:p>
      </dgm:t>
    </dgm:pt>
    <dgm:pt modelId="{D4FB3FB0-1E90-49F2-A447-60117C1BC87E}">
      <dgm:prSet phldrT="[Text]"/>
      <dgm:spPr/>
      <dgm:t>
        <a:bodyPr/>
        <a:lstStyle/>
        <a:p>
          <a:r>
            <a:rPr lang="en-GB" dirty="0" smtClean="0"/>
            <a:t>2013</a:t>
          </a:r>
          <a:endParaRPr lang="en-GB" dirty="0"/>
        </a:p>
      </dgm:t>
    </dgm:pt>
    <dgm:pt modelId="{2E418F29-6202-4E39-AE72-977907537229}" type="parTrans" cxnId="{F1880F11-0847-4AB5-9435-FF6DBA26648A}">
      <dgm:prSet/>
      <dgm:spPr/>
      <dgm:t>
        <a:bodyPr/>
        <a:lstStyle/>
        <a:p>
          <a:endParaRPr lang="en-GB"/>
        </a:p>
      </dgm:t>
    </dgm:pt>
    <dgm:pt modelId="{E45EA451-5086-40DD-AD3C-79DFFABD36FA}" type="sibTrans" cxnId="{F1880F11-0847-4AB5-9435-FF6DBA26648A}">
      <dgm:prSet/>
      <dgm:spPr/>
      <dgm:t>
        <a:bodyPr/>
        <a:lstStyle/>
        <a:p>
          <a:endParaRPr lang="en-GB"/>
        </a:p>
      </dgm:t>
    </dgm:pt>
    <dgm:pt modelId="{34F4A7B4-0BC1-4FCC-93C3-0BA893F7B59A}">
      <dgm:prSet phldrT="[Text]"/>
      <dgm:spPr/>
      <dgm:t>
        <a:bodyPr/>
        <a:lstStyle/>
        <a:p>
          <a:r>
            <a:rPr lang="en-GB" dirty="0" smtClean="0"/>
            <a:t>2014</a:t>
          </a:r>
          <a:endParaRPr lang="en-GB" dirty="0"/>
        </a:p>
      </dgm:t>
    </dgm:pt>
    <dgm:pt modelId="{ADFFC4F6-6337-4B9C-9BEE-554A6BE66C0D}" type="parTrans" cxnId="{FC895344-92CB-4E46-8750-99665C25E895}">
      <dgm:prSet/>
      <dgm:spPr/>
      <dgm:t>
        <a:bodyPr/>
        <a:lstStyle/>
        <a:p>
          <a:endParaRPr lang="en-GB"/>
        </a:p>
      </dgm:t>
    </dgm:pt>
    <dgm:pt modelId="{E4B32AC9-CB92-4CCA-974E-9032776FA076}" type="sibTrans" cxnId="{FC895344-92CB-4E46-8750-99665C25E895}">
      <dgm:prSet/>
      <dgm:spPr/>
      <dgm:t>
        <a:bodyPr/>
        <a:lstStyle/>
        <a:p>
          <a:endParaRPr lang="en-GB"/>
        </a:p>
      </dgm:t>
    </dgm:pt>
    <dgm:pt modelId="{02B66A91-832F-42CB-BD9C-DA1452E43CBA}">
      <dgm:prSet phldrT="[Text]"/>
      <dgm:spPr/>
      <dgm:t>
        <a:bodyPr/>
        <a:lstStyle/>
        <a:p>
          <a:r>
            <a:rPr lang="en-GB" dirty="0" smtClean="0"/>
            <a:t>2011</a:t>
          </a:r>
          <a:endParaRPr lang="en-GB" dirty="0"/>
        </a:p>
      </dgm:t>
    </dgm:pt>
    <dgm:pt modelId="{22FC4AAA-F8CD-4FEE-9498-F248CAD6574E}" type="parTrans" cxnId="{A7A9B3B2-E43E-4422-AA56-FDC41D2A44D8}">
      <dgm:prSet/>
      <dgm:spPr/>
      <dgm:t>
        <a:bodyPr/>
        <a:lstStyle/>
        <a:p>
          <a:endParaRPr lang="en-GB"/>
        </a:p>
      </dgm:t>
    </dgm:pt>
    <dgm:pt modelId="{5004C896-331D-40B4-804B-85669AB62DF0}" type="sibTrans" cxnId="{A7A9B3B2-E43E-4422-AA56-FDC41D2A44D8}">
      <dgm:prSet/>
      <dgm:spPr/>
      <dgm:t>
        <a:bodyPr/>
        <a:lstStyle/>
        <a:p>
          <a:endParaRPr lang="en-GB"/>
        </a:p>
      </dgm:t>
    </dgm:pt>
    <dgm:pt modelId="{F4431D8A-519B-4EDF-BB71-90190E514F83}">
      <dgm:prSet phldrT="[Text]"/>
      <dgm:spPr/>
      <dgm:t>
        <a:bodyPr/>
        <a:lstStyle/>
        <a:p>
          <a:r>
            <a:rPr lang="en-GB" dirty="0" smtClean="0"/>
            <a:t>07 - call for tender</a:t>
          </a:r>
          <a:endParaRPr lang="en-GB" dirty="0"/>
        </a:p>
      </dgm:t>
    </dgm:pt>
    <dgm:pt modelId="{F16654FE-5E6D-45A2-86B3-A2061884FDAB}" type="parTrans" cxnId="{8EA6ABA2-9247-45D5-B079-BB88155A0E86}">
      <dgm:prSet/>
      <dgm:spPr/>
      <dgm:t>
        <a:bodyPr/>
        <a:lstStyle/>
        <a:p>
          <a:endParaRPr lang="en-GB"/>
        </a:p>
      </dgm:t>
    </dgm:pt>
    <dgm:pt modelId="{6AAC2F7F-8720-4F75-9E43-D549DB1144E6}" type="sibTrans" cxnId="{8EA6ABA2-9247-45D5-B079-BB88155A0E86}">
      <dgm:prSet/>
      <dgm:spPr/>
      <dgm:t>
        <a:bodyPr/>
        <a:lstStyle/>
        <a:p>
          <a:endParaRPr lang="en-GB"/>
        </a:p>
      </dgm:t>
    </dgm:pt>
    <dgm:pt modelId="{AA303BF1-7809-4AC8-9C9A-4BC5801C424B}">
      <dgm:prSet phldrT="[Text]"/>
      <dgm:spPr/>
      <dgm:t>
        <a:bodyPr/>
        <a:lstStyle/>
        <a:p>
          <a:r>
            <a:rPr lang="en-GB" dirty="0" smtClean="0"/>
            <a:t>09 - TDR presentation</a:t>
          </a:r>
          <a:endParaRPr lang="en-GB" dirty="0"/>
        </a:p>
      </dgm:t>
    </dgm:pt>
    <dgm:pt modelId="{A6057809-5F93-4B6B-BD98-6C376B5F2A00}" type="parTrans" cxnId="{9258E5E3-1DE6-44F5-948D-CC968F9C0521}">
      <dgm:prSet/>
      <dgm:spPr/>
      <dgm:t>
        <a:bodyPr/>
        <a:lstStyle/>
        <a:p>
          <a:endParaRPr lang="en-GB"/>
        </a:p>
      </dgm:t>
    </dgm:pt>
    <dgm:pt modelId="{0947E3FA-73CB-4E61-9C83-78A70EA8C490}" type="sibTrans" cxnId="{9258E5E3-1DE6-44F5-948D-CC968F9C0521}">
      <dgm:prSet/>
      <dgm:spPr/>
      <dgm:t>
        <a:bodyPr/>
        <a:lstStyle/>
        <a:p>
          <a:endParaRPr lang="en-GB"/>
        </a:p>
      </dgm:t>
    </dgm:pt>
    <dgm:pt modelId="{061E8B79-47A7-4958-AB66-D4AAD318F2C6}">
      <dgm:prSet phldrT="[Text]"/>
      <dgm:spPr/>
      <dgm:t>
        <a:bodyPr/>
        <a:lstStyle/>
        <a:p>
          <a:r>
            <a:rPr lang="en-GB" dirty="0" smtClean="0"/>
            <a:t>10 - dummy load revised TDR</a:t>
          </a:r>
          <a:endParaRPr lang="en-GB" dirty="0"/>
        </a:p>
      </dgm:t>
    </dgm:pt>
    <dgm:pt modelId="{69F4956E-0CB9-4EC4-BA7B-298E8410E707}" type="parTrans" cxnId="{16CEE59B-C75F-4C4C-BA9A-C45ECDB43077}">
      <dgm:prSet/>
      <dgm:spPr/>
      <dgm:t>
        <a:bodyPr/>
        <a:lstStyle/>
        <a:p>
          <a:endParaRPr lang="en-GB"/>
        </a:p>
      </dgm:t>
    </dgm:pt>
    <dgm:pt modelId="{B3594A9C-DE6A-4C5D-8AC2-35DDF7FB5253}" type="sibTrans" cxnId="{16CEE59B-C75F-4C4C-BA9A-C45ECDB43077}">
      <dgm:prSet/>
      <dgm:spPr/>
      <dgm:t>
        <a:bodyPr/>
        <a:lstStyle/>
        <a:p>
          <a:endParaRPr lang="en-GB"/>
        </a:p>
      </dgm:t>
    </dgm:pt>
    <dgm:pt modelId="{7036CF10-036F-4537-BB83-583E257E47A7}">
      <dgm:prSet phldrT="[Text]"/>
      <dgm:spPr/>
      <dgm:t>
        <a:bodyPr/>
        <a:lstStyle/>
        <a:p>
          <a:r>
            <a:rPr lang="en-GB" b="0" dirty="0" smtClean="0"/>
            <a:t>03 - reception @25% (PPT)</a:t>
          </a:r>
          <a:endParaRPr lang="en-GB" b="0" dirty="0"/>
        </a:p>
      </dgm:t>
    </dgm:pt>
    <dgm:pt modelId="{E16C2A78-17B8-4733-A192-96B33DC69E02}" type="parTrans" cxnId="{E3E676BD-0868-4CD1-B698-751CA9676323}">
      <dgm:prSet/>
      <dgm:spPr/>
      <dgm:t>
        <a:bodyPr/>
        <a:lstStyle/>
        <a:p>
          <a:endParaRPr lang="en-GB"/>
        </a:p>
      </dgm:t>
    </dgm:pt>
    <dgm:pt modelId="{DEEE5150-4CA6-4B7F-BFB2-A535D6E11D54}" type="sibTrans" cxnId="{E3E676BD-0868-4CD1-B698-751CA9676323}">
      <dgm:prSet/>
      <dgm:spPr/>
      <dgm:t>
        <a:bodyPr/>
        <a:lstStyle/>
        <a:p>
          <a:endParaRPr lang="en-GB"/>
        </a:p>
      </dgm:t>
    </dgm:pt>
    <dgm:pt modelId="{F648CF02-F6BB-43FA-AFA5-D4A3F36EAECA}">
      <dgm:prSet phldrT="[Text]"/>
      <dgm:spPr/>
      <dgm:t>
        <a:bodyPr/>
        <a:lstStyle/>
        <a:p>
          <a:r>
            <a:rPr lang="en-GB" b="0" dirty="0" smtClean="0"/>
            <a:t>05 - reception @100% (CERN)</a:t>
          </a:r>
          <a:endParaRPr lang="en-GB" b="0" dirty="0"/>
        </a:p>
      </dgm:t>
    </dgm:pt>
    <dgm:pt modelId="{09FD8295-6A69-4406-93D3-85BD45FC1B2E}" type="parTrans" cxnId="{B89CF6E8-BC27-4E49-94E3-9D0E57293007}">
      <dgm:prSet/>
      <dgm:spPr/>
      <dgm:t>
        <a:bodyPr/>
        <a:lstStyle/>
        <a:p>
          <a:endParaRPr lang="en-GB"/>
        </a:p>
      </dgm:t>
    </dgm:pt>
    <dgm:pt modelId="{F68EAF5D-6EAC-4C17-91A5-35EE895D3944}" type="sibTrans" cxnId="{B89CF6E8-BC27-4E49-94E3-9D0E57293007}">
      <dgm:prSet/>
      <dgm:spPr/>
      <dgm:t>
        <a:bodyPr/>
        <a:lstStyle/>
        <a:p>
          <a:endParaRPr lang="en-GB"/>
        </a:p>
      </dgm:t>
    </dgm:pt>
    <dgm:pt modelId="{66F669D6-C8E3-4EDE-8752-4580B81B1989}">
      <dgm:prSet phldrT="[Text]"/>
      <dgm:spPr/>
      <dgm:t>
        <a:bodyPr/>
        <a:lstStyle/>
        <a:p>
          <a:r>
            <a:rPr lang="en-GB" b="0" dirty="0" smtClean="0"/>
            <a:t>09 - commissioning SM18</a:t>
          </a:r>
          <a:endParaRPr lang="en-GB" b="0" dirty="0"/>
        </a:p>
      </dgm:t>
    </dgm:pt>
    <dgm:pt modelId="{D16EF212-6D34-4A1B-8026-3A526DFB98D3}" type="parTrans" cxnId="{660FCB1D-8FA9-45DA-9721-DEF5ECE6C68B}">
      <dgm:prSet/>
      <dgm:spPr/>
      <dgm:t>
        <a:bodyPr/>
        <a:lstStyle/>
        <a:p>
          <a:endParaRPr lang="en-GB"/>
        </a:p>
      </dgm:t>
    </dgm:pt>
    <dgm:pt modelId="{AFB49176-3CFF-43B5-AEBD-1CD423673FAD}" type="sibTrans" cxnId="{660FCB1D-8FA9-45DA-9721-DEF5ECE6C68B}">
      <dgm:prSet/>
      <dgm:spPr/>
      <dgm:t>
        <a:bodyPr/>
        <a:lstStyle/>
        <a:p>
          <a:endParaRPr lang="en-GB"/>
        </a:p>
      </dgm:t>
    </dgm:pt>
    <dgm:pt modelId="{F6B2797E-2163-4084-8FD1-3AB5410807D8}">
      <dgm:prSet phldrT="[Text]"/>
      <dgm:spPr/>
      <dgm:t>
        <a:bodyPr/>
        <a:lstStyle/>
        <a:p>
          <a:r>
            <a:rPr lang="en-GB" dirty="0" smtClean="0"/>
            <a:t>12 - contract start</a:t>
          </a:r>
          <a:endParaRPr lang="en-GB" dirty="0"/>
        </a:p>
      </dgm:t>
    </dgm:pt>
    <dgm:pt modelId="{0C6B3DA3-F326-46E2-9AFA-89C1E5087D34}" type="parTrans" cxnId="{158C0AD8-076A-4AF3-A54A-F9DE01F6E56B}">
      <dgm:prSet/>
      <dgm:spPr/>
      <dgm:t>
        <a:bodyPr/>
        <a:lstStyle/>
        <a:p>
          <a:endParaRPr lang="en-GB"/>
        </a:p>
      </dgm:t>
    </dgm:pt>
    <dgm:pt modelId="{46AAF06F-D36D-496B-B56E-B91324E83D74}" type="sibTrans" cxnId="{158C0AD8-076A-4AF3-A54A-F9DE01F6E56B}">
      <dgm:prSet/>
      <dgm:spPr/>
      <dgm:t>
        <a:bodyPr/>
        <a:lstStyle/>
        <a:p>
          <a:endParaRPr lang="en-GB"/>
        </a:p>
      </dgm:t>
    </dgm:pt>
    <dgm:pt modelId="{4FAE541B-2ECE-478B-BDB7-B8DC8514A296}">
      <dgm:prSet phldrT="[Text]"/>
      <dgm:spPr/>
      <dgm:t>
        <a:bodyPr/>
        <a:lstStyle/>
        <a:p>
          <a:endParaRPr lang="en-GB" dirty="0"/>
        </a:p>
      </dgm:t>
    </dgm:pt>
    <dgm:pt modelId="{BBE16163-48F0-4242-AD0C-6D25F757B3E7}" type="parTrans" cxnId="{7D7B5296-E367-47AF-9C81-AEFDF6EAAF96}">
      <dgm:prSet/>
      <dgm:spPr/>
      <dgm:t>
        <a:bodyPr/>
        <a:lstStyle/>
        <a:p>
          <a:endParaRPr lang="en-GB"/>
        </a:p>
      </dgm:t>
    </dgm:pt>
    <dgm:pt modelId="{A3512B49-24E8-40B4-B7EA-8FC6CECB7ED5}" type="sibTrans" cxnId="{7D7B5296-E367-47AF-9C81-AEFDF6EAAF96}">
      <dgm:prSet/>
      <dgm:spPr/>
      <dgm:t>
        <a:bodyPr/>
        <a:lstStyle/>
        <a:p>
          <a:endParaRPr lang="en-GB"/>
        </a:p>
      </dgm:t>
    </dgm:pt>
    <dgm:pt modelId="{AAC66DB2-7DAA-4A1B-AD89-604F116EFB36}">
      <dgm:prSet phldrT="[Text]"/>
      <dgm:spPr/>
      <dgm:t>
        <a:bodyPr/>
        <a:lstStyle/>
        <a:p>
          <a:r>
            <a:rPr lang="en-GB" dirty="0" smtClean="0"/>
            <a:t>10 - TDR approval (except dummy load)</a:t>
          </a:r>
          <a:endParaRPr lang="en-GB" dirty="0"/>
        </a:p>
      </dgm:t>
    </dgm:pt>
    <dgm:pt modelId="{D32FDD73-3BC8-4784-BAE2-D174419E83F9}" type="parTrans" cxnId="{C45F0035-3ABA-46CA-AFB0-CE394346CAC3}">
      <dgm:prSet/>
      <dgm:spPr/>
      <dgm:t>
        <a:bodyPr/>
        <a:lstStyle/>
        <a:p>
          <a:endParaRPr lang="en-GB"/>
        </a:p>
      </dgm:t>
    </dgm:pt>
    <dgm:pt modelId="{D8AC1D35-7EBA-4733-9245-B7A28D7CAB2D}" type="sibTrans" cxnId="{C45F0035-3ABA-46CA-AFB0-CE394346CAC3}">
      <dgm:prSet/>
      <dgm:spPr/>
      <dgm:t>
        <a:bodyPr/>
        <a:lstStyle/>
        <a:p>
          <a:endParaRPr lang="en-GB"/>
        </a:p>
      </dgm:t>
    </dgm:pt>
    <dgm:pt modelId="{31CBB9DB-F16A-4FDA-AEEF-D9F4EAD5B126}">
      <dgm:prSet phldrT="[Text]"/>
      <dgm:spPr/>
      <dgm:t>
        <a:bodyPr/>
        <a:lstStyle/>
        <a:p>
          <a:r>
            <a:rPr lang="en-GB" dirty="0" smtClean="0"/>
            <a:t>10 - approval of dummy load TDR</a:t>
          </a:r>
          <a:endParaRPr lang="en-GB" dirty="0"/>
        </a:p>
      </dgm:t>
    </dgm:pt>
    <dgm:pt modelId="{E7618896-8A46-46E6-8BFD-1D2B8B79BF9F}" type="parTrans" cxnId="{674803E6-B1EC-41BA-B743-24D2499186DE}">
      <dgm:prSet/>
      <dgm:spPr/>
      <dgm:t>
        <a:bodyPr/>
        <a:lstStyle/>
        <a:p>
          <a:endParaRPr lang="en-GB"/>
        </a:p>
      </dgm:t>
    </dgm:pt>
    <dgm:pt modelId="{ABF3754B-DB85-47A7-B348-D39852708FE7}" type="sibTrans" cxnId="{674803E6-B1EC-41BA-B743-24D2499186DE}">
      <dgm:prSet/>
      <dgm:spPr/>
      <dgm:t>
        <a:bodyPr/>
        <a:lstStyle/>
        <a:p>
          <a:endParaRPr lang="en-GB"/>
        </a:p>
      </dgm:t>
    </dgm:pt>
    <dgm:pt modelId="{28E277FF-AE0F-4834-9808-3525B68596BE}" type="pres">
      <dgm:prSet presAssocID="{684E9819-B9EF-467F-8BE3-7C41233E8367}" presName="rootnode" presStyleCnt="0">
        <dgm:presLayoutVars>
          <dgm:chMax/>
          <dgm:chPref/>
          <dgm:dir/>
          <dgm:animLvl val="lvl"/>
        </dgm:presLayoutVars>
      </dgm:prSet>
      <dgm:spPr/>
    </dgm:pt>
    <dgm:pt modelId="{2EDA92C7-7825-4B6A-9D0B-786F287F1126}" type="pres">
      <dgm:prSet presAssocID="{02B66A91-832F-42CB-BD9C-DA1452E43CBA}" presName="composite" presStyleCnt="0"/>
      <dgm:spPr/>
    </dgm:pt>
    <dgm:pt modelId="{CAE90817-A6DF-446D-99D5-0E8FF2F6635C}" type="pres">
      <dgm:prSet presAssocID="{02B66A91-832F-42CB-BD9C-DA1452E43CBA}" presName="LShape" presStyleLbl="alignNode1" presStyleIdx="0" presStyleCnt="7"/>
      <dgm:spPr/>
    </dgm:pt>
    <dgm:pt modelId="{711A6F28-D334-4F32-A2FD-F8AE9E3A6ED7}" type="pres">
      <dgm:prSet presAssocID="{02B66A91-832F-42CB-BD9C-DA1452E43CB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762D63-2C68-429D-A6D1-C294C7B8BBCA}" type="pres">
      <dgm:prSet presAssocID="{02B66A91-832F-42CB-BD9C-DA1452E43CBA}" presName="Triangle" presStyleLbl="alignNode1" presStyleIdx="1" presStyleCnt="7"/>
      <dgm:spPr/>
    </dgm:pt>
    <dgm:pt modelId="{72E61918-C714-4B84-8ECA-A9C1D9FA5A16}" type="pres">
      <dgm:prSet presAssocID="{5004C896-331D-40B4-804B-85669AB62DF0}" presName="sibTrans" presStyleCnt="0"/>
      <dgm:spPr/>
    </dgm:pt>
    <dgm:pt modelId="{78A596D4-DB4E-49AE-9F5C-1CE65F230E80}" type="pres">
      <dgm:prSet presAssocID="{5004C896-331D-40B4-804B-85669AB62DF0}" presName="space" presStyleCnt="0"/>
      <dgm:spPr/>
    </dgm:pt>
    <dgm:pt modelId="{2221C726-A865-41BF-8288-EEFD5DF73898}" type="pres">
      <dgm:prSet presAssocID="{79BEC4EA-185E-4CDD-8FDB-AAA452E53A5F}" presName="composite" presStyleCnt="0"/>
      <dgm:spPr/>
    </dgm:pt>
    <dgm:pt modelId="{EFB860E6-BAB1-42FC-8674-3E5D94044338}" type="pres">
      <dgm:prSet presAssocID="{79BEC4EA-185E-4CDD-8FDB-AAA452E53A5F}" presName="LShape" presStyleLbl="alignNode1" presStyleIdx="2" presStyleCnt="7"/>
      <dgm:spPr/>
    </dgm:pt>
    <dgm:pt modelId="{971D6523-D3B2-45AB-9990-BF2EA596C0E0}" type="pres">
      <dgm:prSet presAssocID="{79BEC4EA-185E-4CDD-8FDB-AAA452E53A5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5F5569-97A9-4AB1-AFD9-6FE63260687C}" type="pres">
      <dgm:prSet presAssocID="{79BEC4EA-185E-4CDD-8FDB-AAA452E53A5F}" presName="Triangle" presStyleLbl="alignNode1" presStyleIdx="3" presStyleCnt="7"/>
      <dgm:spPr/>
    </dgm:pt>
    <dgm:pt modelId="{CAAB8293-079B-4FE6-95EA-F1F808A4890E}" type="pres">
      <dgm:prSet presAssocID="{13ED7357-A6FE-4F8D-A101-DDBB4243A0F4}" presName="sibTrans" presStyleCnt="0"/>
      <dgm:spPr/>
    </dgm:pt>
    <dgm:pt modelId="{9F0122F7-8D5E-46C4-BAD1-4377941970C3}" type="pres">
      <dgm:prSet presAssocID="{13ED7357-A6FE-4F8D-A101-DDBB4243A0F4}" presName="space" presStyleCnt="0"/>
      <dgm:spPr/>
    </dgm:pt>
    <dgm:pt modelId="{438E1090-69D0-4C12-A118-9CEF0F91FD62}" type="pres">
      <dgm:prSet presAssocID="{D4FB3FB0-1E90-49F2-A447-60117C1BC87E}" presName="composite" presStyleCnt="0"/>
      <dgm:spPr/>
    </dgm:pt>
    <dgm:pt modelId="{D3CCF219-0A3D-4A27-AD42-345577076F7B}" type="pres">
      <dgm:prSet presAssocID="{D4FB3FB0-1E90-49F2-A447-60117C1BC87E}" presName="LShape" presStyleLbl="alignNode1" presStyleIdx="4" presStyleCnt="7"/>
      <dgm:spPr/>
    </dgm:pt>
    <dgm:pt modelId="{7ED4920D-E2F4-488C-8254-1E2F4EDF6D7E}" type="pres">
      <dgm:prSet presAssocID="{D4FB3FB0-1E90-49F2-A447-60117C1BC87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C5E47D-DE37-4509-A779-2AD27BAFAC45}" type="pres">
      <dgm:prSet presAssocID="{D4FB3FB0-1E90-49F2-A447-60117C1BC87E}" presName="Triangle" presStyleLbl="alignNode1" presStyleIdx="5" presStyleCnt="7"/>
      <dgm:spPr/>
    </dgm:pt>
    <dgm:pt modelId="{B4233DAC-7E78-45D9-BAA6-D9CDDF6A8B08}" type="pres">
      <dgm:prSet presAssocID="{E45EA451-5086-40DD-AD3C-79DFFABD36FA}" presName="sibTrans" presStyleCnt="0"/>
      <dgm:spPr/>
    </dgm:pt>
    <dgm:pt modelId="{F0A1C296-C55C-4F0A-B1DC-C77C5B75B22E}" type="pres">
      <dgm:prSet presAssocID="{E45EA451-5086-40DD-AD3C-79DFFABD36FA}" presName="space" presStyleCnt="0"/>
      <dgm:spPr/>
    </dgm:pt>
    <dgm:pt modelId="{842677A9-ABA2-40A6-8CCD-F78E29186D07}" type="pres">
      <dgm:prSet presAssocID="{34F4A7B4-0BC1-4FCC-93C3-0BA893F7B59A}" presName="composite" presStyleCnt="0"/>
      <dgm:spPr/>
    </dgm:pt>
    <dgm:pt modelId="{D51A6FC0-31FE-445E-AF53-2343431E36F4}" type="pres">
      <dgm:prSet presAssocID="{34F4A7B4-0BC1-4FCC-93C3-0BA893F7B59A}" presName="LShape" presStyleLbl="alignNode1" presStyleIdx="6" presStyleCnt="7"/>
      <dgm:spPr/>
    </dgm:pt>
    <dgm:pt modelId="{1E510C73-00FF-4BA5-B000-C6E4A3433CC6}" type="pres">
      <dgm:prSet presAssocID="{34F4A7B4-0BC1-4FCC-93C3-0BA893F7B59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847EBB-BB5B-4481-869A-F4F7BAE6BBFE}" srcId="{684E9819-B9EF-467F-8BE3-7C41233E8367}" destId="{79BEC4EA-185E-4CDD-8FDB-AAA452E53A5F}" srcOrd="1" destOrd="0" parTransId="{0074A162-E159-41FF-9895-45711F190CA2}" sibTransId="{13ED7357-A6FE-4F8D-A101-DDBB4243A0F4}"/>
    <dgm:cxn modelId="{2D17B887-BA7C-4FDE-8F1F-E4CF98049B03}" type="presOf" srcId="{4FAE541B-2ECE-478B-BDB7-B8DC8514A296}" destId="{971D6523-D3B2-45AB-9990-BF2EA596C0E0}" srcOrd="0" destOrd="3" presId="urn:microsoft.com/office/officeart/2009/3/layout/StepUpProcess"/>
    <dgm:cxn modelId="{7D7B5296-E367-47AF-9C81-AEFDF6EAAF96}" srcId="{79BEC4EA-185E-4CDD-8FDB-AAA452E53A5F}" destId="{4FAE541B-2ECE-478B-BDB7-B8DC8514A296}" srcOrd="2" destOrd="0" parTransId="{BBE16163-48F0-4242-AD0C-6D25F757B3E7}" sibTransId="{A3512B49-24E8-40B4-B7EA-8FC6CECB7ED5}"/>
    <dgm:cxn modelId="{4A2D5F0E-C552-4AF6-A23B-20324F92835A}" type="presOf" srcId="{F6B2797E-2163-4084-8FD1-3AB5410807D8}" destId="{711A6F28-D334-4F32-A2FD-F8AE9E3A6ED7}" srcOrd="0" destOrd="2" presId="urn:microsoft.com/office/officeart/2009/3/layout/StepUpProcess"/>
    <dgm:cxn modelId="{03E0852E-6138-4EAF-8FD5-83C78E5F88A8}" type="presOf" srcId="{061E8B79-47A7-4958-AB66-D4AAD318F2C6}" destId="{7ED4920D-E2F4-488C-8254-1E2F4EDF6D7E}" srcOrd="0" destOrd="1" presId="urn:microsoft.com/office/officeart/2009/3/layout/StepUpProcess"/>
    <dgm:cxn modelId="{B89CF6E8-BC27-4E49-94E3-9D0E57293007}" srcId="{34F4A7B4-0BC1-4FCC-93C3-0BA893F7B59A}" destId="{F648CF02-F6BB-43FA-AFA5-D4A3F36EAECA}" srcOrd="1" destOrd="0" parTransId="{09FD8295-6A69-4406-93D3-85BD45FC1B2E}" sibTransId="{F68EAF5D-6EAC-4C17-91A5-35EE895D3944}"/>
    <dgm:cxn modelId="{158C0AD8-076A-4AF3-A54A-F9DE01F6E56B}" srcId="{02B66A91-832F-42CB-BD9C-DA1452E43CBA}" destId="{F6B2797E-2163-4084-8FD1-3AB5410807D8}" srcOrd="1" destOrd="0" parTransId="{0C6B3DA3-F326-46E2-9AFA-89C1E5087D34}" sibTransId="{46AAF06F-D36D-496B-B56E-B91324E83D74}"/>
    <dgm:cxn modelId="{D54E2D2D-B064-4968-BF33-B22F0003E227}" type="presOf" srcId="{34F4A7B4-0BC1-4FCC-93C3-0BA893F7B59A}" destId="{1E510C73-00FF-4BA5-B000-C6E4A3433CC6}" srcOrd="0" destOrd="0" presId="urn:microsoft.com/office/officeart/2009/3/layout/StepUpProcess"/>
    <dgm:cxn modelId="{674803E6-B1EC-41BA-B743-24D2499186DE}" srcId="{D4FB3FB0-1E90-49F2-A447-60117C1BC87E}" destId="{31CBB9DB-F16A-4FDA-AEEF-D9F4EAD5B126}" srcOrd="1" destOrd="0" parTransId="{E7618896-8A46-46E6-8BFD-1D2B8B79BF9F}" sibTransId="{ABF3754B-DB85-47A7-B348-D39852708FE7}"/>
    <dgm:cxn modelId="{7F04BF77-244D-4122-A86C-0D7C7A5560EF}" type="presOf" srcId="{31CBB9DB-F16A-4FDA-AEEF-D9F4EAD5B126}" destId="{7ED4920D-E2F4-488C-8254-1E2F4EDF6D7E}" srcOrd="0" destOrd="2" presId="urn:microsoft.com/office/officeart/2009/3/layout/StepUpProcess"/>
    <dgm:cxn modelId="{E3E676BD-0868-4CD1-B698-751CA9676323}" srcId="{34F4A7B4-0BC1-4FCC-93C3-0BA893F7B59A}" destId="{7036CF10-036F-4537-BB83-583E257E47A7}" srcOrd="0" destOrd="0" parTransId="{E16C2A78-17B8-4733-A192-96B33DC69E02}" sibTransId="{DEEE5150-4CA6-4B7F-BFB2-A535D6E11D54}"/>
    <dgm:cxn modelId="{660FCB1D-8FA9-45DA-9721-DEF5ECE6C68B}" srcId="{34F4A7B4-0BC1-4FCC-93C3-0BA893F7B59A}" destId="{66F669D6-C8E3-4EDE-8752-4580B81B1989}" srcOrd="2" destOrd="0" parTransId="{D16EF212-6D34-4A1B-8026-3A526DFB98D3}" sibTransId="{AFB49176-3CFF-43B5-AEBD-1CD423673FAD}"/>
    <dgm:cxn modelId="{30276489-1EE8-4FE0-93D6-0764CE5B8403}" type="presOf" srcId="{AAC66DB2-7DAA-4A1B-AD89-604F116EFB36}" destId="{971D6523-D3B2-45AB-9990-BF2EA596C0E0}" srcOrd="0" destOrd="2" presId="urn:microsoft.com/office/officeart/2009/3/layout/StepUpProcess"/>
    <dgm:cxn modelId="{A7A9B3B2-E43E-4422-AA56-FDC41D2A44D8}" srcId="{684E9819-B9EF-467F-8BE3-7C41233E8367}" destId="{02B66A91-832F-42CB-BD9C-DA1452E43CBA}" srcOrd="0" destOrd="0" parTransId="{22FC4AAA-F8CD-4FEE-9498-F248CAD6574E}" sibTransId="{5004C896-331D-40B4-804B-85669AB62DF0}"/>
    <dgm:cxn modelId="{A1119667-0F81-433D-8166-3761CBC11D6E}" type="presOf" srcId="{79BEC4EA-185E-4CDD-8FDB-AAA452E53A5F}" destId="{971D6523-D3B2-45AB-9990-BF2EA596C0E0}" srcOrd="0" destOrd="0" presId="urn:microsoft.com/office/officeart/2009/3/layout/StepUpProcess"/>
    <dgm:cxn modelId="{16CEE59B-C75F-4C4C-BA9A-C45ECDB43077}" srcId="{D4FB3FB0-1E90-49F2-A447-60117C1BC87E}" destId="{061E8B79-47A7-4958-AB66-D4AAD318F2C6}" srcOrd="0" destOrd="0" parTransId="{69F4956E-0CB9-4EC4-BA7B-298E8410E707}" sibTransId="{B3594A9C-DE6A-4C5D-8AC2-35DDF7FB5253}"/>
    <dgm:cxn modelId="{B2BDC7C1-4E45-4DB7-9063-5C42C97A4D6B}" type="presOf" srcId="{684E9819-B9EF-467F-8BE3-7C41233E8367}" destId="{28E277FF-AE0F-4834-9808-3525B68596BE}" srcOrd="0" destOrd="0" presId="urn:microsoft.com/office/officeart/2009/3/layout/StepUpProcess"/>
    <dgm:cxn modelId="{922DB233-8DD9-48A5-AE07-3B1684B50045}" type="presOf" srcId="{66F669D6-C8E3-4EDE-8752-4580B81B1989}" destId="{1E510C73-00FF-4BA5-B000-C6E4A3433CC6}" srcOrd="0" destOrd="3" presId="urn:microsoft.com/office/officeart/2009/3/layout/StepUpProcess"/>
    <dgm:cxn modelId="{3E249869-BD45-431C-9B8F-ECFD2FF25FE1}" type="presOf" srcId="{D4FB3FB0-1E90-49F2-A447-60117C1BC87E}" destId="{7ED4920D-E2F4-488C-8254-1E2F4EDF6D7E}" srcOrd="0" destOrd="0" presId="urn:microsoft.com/office/officeart/2009/3/layout/StepUpProcess"/>
    <dgm:cxn modelId="{C8003B71-1E07-46C3-A67D-1917FDC4DF2A}" type="presOf" srcId="{02B66A91-832F-42CB-BD9C-DA1452E43CBA}" destId="{711A6F28-D334-4F32-A2FD-F8AE9E3A6ED7}" srcOrd="0" destOrd="0" presId="urn:microsoft.com/office/officeart/2009/3/layout/StepUpProcess"/>
    <dgm:cxn modelId="{76B2E9C3-57B5-4F31-A520-B866656AFA1F}" type="presOf" srcId="{F648CF02-F6BB-43FA-AFA5-D4A3F36EAECA}" destId="{1E510C73-00FF-4BA5-B000-C6E4A3433CC6}" srcOrd="0" destOrd="2" presId="urn:microsoft.com/office/officeart/2009/3/layout/StepUpProcess"/>
    <dgm:cxn modelId="{F59CC842-79C2-4B05-A1F6-F9CBAA3E551C}" type="presOf" srcId="{7036CF10-036F-4537-BB83-583E257E47A7}" destId="{1E510C73-00FF-4BA5-B000-C6E4A3433CC6}" srcOrd="0" destOrd="1" presId="urn:microsoft.com/office/officeart/2009/3/layout/StepUpProcess"/>
    <dgm:cxn modelId="{28EA6622-95CC-488D-9EAE-01B3FE74DB2C}" type="presOf" srcId="{F4431D8A-519B-4EDF-BB71-90190E514F83}" destId="{711A6F28-D334-4F32-A2FD-F8AE9E3A6ED7}" srcOrd="0" destOrd="1" presId="urn:microsoft.com/office/officeart/2009/3/layout/StepUpProcess"/>
    <dgm:cxn modelId="{449F6401-6CA3-4E39-8068-64AFDDF89F5E}" type="presOf" srcId="{AA303BF1-7809-4AC8-9C9A-4BC5801C424B}" destId="{971D6523-D3B2-45AB-9990-BF2EA596C0E0}" srcOrd="0" destOrd="1" presId="urn:microsoft.com/office/officeart/2009/3/layout/StepUpProcess"/>
    <dgm:cxn modelId="{8EA6ABA2-9247-45D5-B079-BB88155A0E86}" srcId="{02B66A91-832F-42CB-BD9C-DA1452E43CBA}" destId="{F4431D8A-519B-4EDF-BB71-90190E514F83}" srcOrd="0" destOrd="0" parTransId="{F16654FE-5E6D-45A2-86B3-A2061884FDAB}" sibTransId="{6AAC2F7F-8720-4F75-9E43-D549DB1144E6}"/>
    <dgm:cxn modelId="{FC895344-92CB-4E46-8750-99665C25E895}" srcId="{684E9819-B9EF-467F-8BE3-7C41233E8367}" destId="{34F4A7B4-0BC1-4FCC-93C3-0BA893F7B59A}" srcOrd="3" destOrd="0" parTransId="{ADFFC4F6-6337-4B9C-9BEE-554A6BE66C0D}" sibTransId="{E4B32AC9-CB92-4CCA-974E-9032776FA076}"/>
    <dgm:cxn modelId="{9258E5E3-1DE6-44F5-948D-CC968F9C0521}" srcId="{79BEC4EA-185E-4CDD-8FDB-AAA452E53A5F}" destId="{AA303BF1-7809-4AC8-9C9A-4BC5801C424B}" srcOrd="0" destOrd="0" parTransId="{A6057809-5F93-4B6B-BD98-6C376B5F2A00}" sibTransId="{0947E3FA-73CB-4E61-9C83-78A70EA8C490}"/>
    <dgm:cxn modelId="{C45F0035-3ABA-46CA-AFB0-CE394346CAC3}" srcId="{79BEC4EA-185E-4CDD-8FDB-AAA452E53A5F}" destId="{AAC66DB2-7DAA-4A1B-AD89-604F116EFB36}" srcOrd="1" destOrd="0" parTransId="{D32FDD73-3BC8-4784-BAE2-D174419E83F9}" sibTransId="{D8AC1D35-7EBA-4733-9245-B7A28D7CAB2D}"/>
    <dgm:cxn modelId="{F1880F11-0847-4AB5-9435-FF6DBA26648A}" srcId="{684E9819-B9EF-467F-8BE3-7C41233E8367}" destId="{D4FB3FB0-1E90-49F2-A447-60117C1BC87E}" srcOrd="2" destOrd="0" parTransId="{2E418F29-6202-4E39-AE72-977907537229}" sibTransId="{E45EA451-5086-40DD-AD3C-79DFFABD36FA}"/>
    <dgm:cxn modelId="{F1FD1ED6-1FFC-4879-8199-48D89D42EAA2}" type="presParOf" srcId="{28E277FF-AE0F-4834-9808-3525B68596BE}" destId="{2EDA92C7-7825-4B6A-9D0B-786F287F1126}" srcOrd="0" destOrd="0" presId="urn:microsoft.com/office/officeart/2009/3/layout/StepUpProcess"/>
    <dgm:cxn modelId="{404D053A-6F63-4752-A08C-E19DB3DE70F5}" type="presParOf" srcId="{2EDA92C7-7825-4B6A-9D0B-786F287F1126}" destId="{CAE90817-A6DF-446D-99D5-0E8FF2F6635C}" srcOrd="0" destOrd="0" presId="urn:microsoft.com/office/officeart/2009/3/layout/StepUpProcess"/>
    <dgm:cxn modelId="{77324002-1A13-4BC3-AACF-1C2ADD706538}" type="presParOf" srcId="{2EDA92C7-7825-4B6A-9D0B-786F287F1126}" destId="{711A6F28-D334-4F32-A2FD-F8AE9E3A6ED7}" srcOrd="1" destOrd="0" presId="urn:microsoft.com/office/officeart/2009/3/layout/StepUpProcess"/>
    <dgm:cxn modelId="{57B8B34D-77F8-406D-A147-D9C1D694E7EA}" type="presParOf" srcId="{2EDA92C7-7825-4B6A-9D0B-786F287F1126}" destId="{DC762D63-2C68-429D-A6D1-C294C7B8BBCA}" srcOrd="2" destOrd="0" presId="urn:microsoft.com/office/officeart/2009/3/layout/StepUpProcess"/>
    <dgm:cxn modelId="{6CCE8838-3AAA-4738-98E0-152ECD10E358}" type="presParOf" srcId="{28E277FF-AE0F-4834-9808-3525B68596BE}" destId="{72E61918-C714-4B84-8ECA-A9C1D9FA5A16}" srcOrd="1" destOrd="0" presId="urn:microsoft.com/office/officeart/2009/3/layout/StepUpProcess"/>
    <dgm:cxn modelId="{371E844C-298E-43AC-86AC-04CC3CA3C746}" type="presParOf" srcId="{72E61918-C714-4B84-8ECA-A9C1D9FA5A16}" destId="{78A596D4-DB4E-49AE-9F5C-1CE65F230E80}" srcOrd="0" destOrd="0" presId="urn:microsoft.com/office/officeart/2009/3/layout/StepUpProcess"/>
    <dgm:cxn modelId="{17285C01-552E-4112-B121-AECC5B338DEC}" type="presParOf" srcId="{28E277FF-AE0F-4834-9808-3525B68596BE}" destId="{2221C726-A865-41BF-8288-EEFD5DF73898}" srcOrd="2" destOrd="0" presId="urn:microsoft.com/office/officeart/2009/3/layout/StepUpProcess"/>
    <dgm:cxn modelId="{1263762B-83BB-40CF-8DF4-8F82920C8E50}" type="presParOf" srcId="{2221C726-A865-41BF-8288-EEFD5DF73898}" destId="{EFB860E6-BAB1-42FC-8674-3E5D94044338}" srcOrd="0" destOrd="0" presId="urn:microsoft.com/office/officeart/2009/3/layout/StepUpProcess"/>
    <dgm:cxn modelId="{37DB3AA8-15E9-4F05-AEEB-D1405F19B688}" type="presParOf" srcId="{2221C726-A865-41BF-8288-EEFD5DF73898}" destId="{971D6523-D3B2-45AB-9990-BF2EA596C0E0}" srcOrd="1" destOrd="0" presId="urn:microsoft.com/office/officeart/2009/3/layout/StepUpProcess"/>
    <dgm:cxn modelId="{E58681EB-1B67-44D6-93CE-298B7022319F}" type="presParOf" srcId="{2221C726-A865-41BF-8288-EEFD5DF73898}" destId="{5F5F5569-97A9-4AB1-AFD9-6FE63260687C}" srcOrd="2" destOrd="0" presId="urn:microsoft.com/office/officeart/2009/3/layout/StepUpProcess"/>
    <dgm:cxn modelId="{BD13E575-B14E-4EFD-A05D-4374FF5D7F36}" type="presParOf" srcId="{28E277FF-AE0F-4834-9808-3525B68596BE}" destId="{CAAB8293-079B-4FE6-95EA-F1F808A4890E}" srcOrd="3" destOrd="0" presId="urn:microsoft.com/office/officeart/2009/3/layout/StepUpProcess"/>
    <dgm:cxn modelId="{8AD9FE29-1B21-488E-9B85-EADD508D6073}" type="presParOf" srcId="{CAAB8293-079B-4FE6-95EA-F1F808A4890E}" destId="{9F0122F7-8D5E-46C4-BAD1-4377941970C3}" srcOrd="0" destOrd="0" presId="urn:microsoft.com/office/officeart/2009/3/layout/StepUpProcess"/>
    <dgm:cxn modelId="{231026E7-ED73-4C17-8844-476471CC6042}" type="presParOf" srcId="{28E277FF-AE0F-4834-9808-3525B68596BE}" destId="{438E1090-69D0-4C12-A118-9CEF0F91FD62}" srcOrd="4" destOrd="0" presId="urn:microsoft.com/office/officeart/2009/3/layout/StepUpProcess"/>
    <dgm:cxn modelId="{72C0FD40-6611-4342-BB18-D4BF814DAE33}" type="presParOf" srcId="{438E1090-69D0-4C12-A118-9CEF0F91FD62}" destId="{D3CCF219-0A3D-4A27-AD42-345577076F7B}" srcOrd="0" destOrd="0" presId="urn:microsoft.com/office/officeart/2009/3/layout/StepUpProcess"/>
    <dgm:cxn modelId="{D9D37B15-1074-4ADB-B277-73D97336B4A6}" type="presParOf" srcId="{438E1090-69D0-4C12-A118-9CEF0F91FD62}" destId="{7ED4920D-E2F4-488C-8254-1E2F4EDF6D7E}" srcOrd="1" destOrd="0" presId="urn:microsoft.com/office/officeart/2009/3/layout/StepUpProcess"/>
    <dgm:cxn modelId="{AEA2BF61-BFAB-441D-ABF9-8D7F3A68A937}" type="presParOf" srcId="{438E1090-69D0-4C12-A118-9CEF0F91FD62}" destId="{A2C5E47D-DE37-4509-A779-2AD27BAFAC45}" srcOrd="2" destOrd="0" presId="urn:microsoft.com/office/officeart/2009/3/layout/StepUpProcess"/>
    <dgm:cxn modelId="{C3706EC2-BB31-4235-AEC6-85F7610B0562}" type="presParOf" srcId="{28E277FF-AE0F-4834-9808-3525B68596BE}" destId="{B4233DAC-7E78-45D9-BAA6-D9CDDF6A8B08}" srcOrd="5" destOrd="0" presId="urn:microsoft.com/office/officeart/2009/3/layout/StepUpProcess"/>
    <dgm:cxn modelId="{8929B93C-65B7-44B2-9439-34BB88CD5501}" type="presParOf" srcId="{B4233DAC-7E78-45D9-BAA6-D9CDDF6A8B08}" destId="{F0A1C296-C55C-4F0A-B1DC-C77C5B75B22E}" srcOrd="0" destOrd="0" presId="urn:microsoft.com/office/officeart/2009/3/layout/StepUpProcess"/>
    <dgm:cxn modelId="{23B078AE-3D55-4B99-8E7A-970A59648CB5}" type="presParOf" srcId="{28E277FF-AE0F-4834-9808-3525B68596BE}" destId="{842677A9-ABA2-40A6-8CCD-F78E29186D07}" srcOrd="6" destOrd="0" presId="urn:microsoft.com/office/officeart/2009/3/layout/StepUpProcess"/>
    <dgm:cxn modelId="{7F6E8598-0BE1-4D56-B724-E59F4501DA09}" type="presParOf" srcId="{842677A9-ABA2-40A6-8CCD-F78E29186D07}" destId="{D51A6FC0-31FE-445E-AF53-2343431E36F4}" srcOrd="0" destOrd="0" presId="urn:microsoft.com/office/officeart/2009/3/layout/StepUpProcess"/>
    <dgm:cxn modelId="{BD1501B2-ECC5-4321-88CD-4568D9EC36C3}" type="presParOf" srcId="{842677A9-ABA2-40A6-8CCD-F78E29186D07}" destId="{1E510C73-00FF-4BA5-B000-C6E4A3433CC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90817-A6DF-446D-99D5-0E8FF2F6635C}">
      <dsp:nvSpPr>
        <dsp:cNvPr id="0" name=""/>
        <dsp:cNvSpPr/>
      </dsp:nvSpPr>
      <dsp:spPr>
        <a:xfrm rot="5400000">
          <a:off x="383867" y="1887081"/>
          <a:ext cx="1143888" cy="190340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A6F28-D334-4F32-A2FD-F8AE9E3A6ED7}">
      <dsp:nvSpPr>
        <dsp:cNvPr id="0" name=""/>
        <dsp:cNvSpPr/>
      </dsp:nvSpPr>
      <dsp:spPr>
        <a:xfrm>
          <a:off x="192924" y="2455788"/>
          <a:ext cx="1718404" cy="150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2011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07 - call for tender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12 - contract start</a:t>
          </a:r>
          <a:endParaRPr lang="en-GB" sz="1200" kern="1200" dirty="0"/>
        </a:p>
      </dsp:txBody>
      <dsp:txXfrm>
        <a:off x="192924" y="2455788"/>
        <a:ext cx="1718404" cy="1506282"/>
      </dsp:txXfrm>
    </dsp:sp>
    <dsp:sp modelId="{DC762D63-2C68-429D-A6D1-C294C7B8BBCA}">
      <dsp:nvSpPr>
        <dsp:cNvPr id="0" name=""/>
        <dsp:cNvSpPr/>
      </dsp:nvSpPr>
      <dsp:spPr>
        <a:xfrm>
          <a:off x="1587101" y="1746950"/>
          <a:ext cx="324227" cy="324227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860E6-BAB1-42FC-8674-3E5D94044338}">
      <dsp:nvSpPr>
        <dsp:cNvPr id="0" name=""/>
        <dsp:cNvSpPr/>
      </dsp:nvSpPr>
      <dsp:spPr>
        <a:xfrm rot="5400000">
          <a:off x="2487529" y="1366527"/>
          <a:ext cx="1143888" cy="190340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D6523-D3B2-45AB-9990-BF2EA596C0E0}">
      <dsp:nvSpPr>
        <dsp:cNvPr id="0" name=""/>
        <dsp:cNvSpPr/>
      </dsp:nvSpPr>
      <dsp:spPr>
        <a:xfrm>
          <a:off x="2296586" y="1935235"/>
          <a:ext cx="1718404" cy="150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2012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09 - TDR presentation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10 - TDR approval (except dummy load)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</dsp:txBody>
      <dsp:txXfrm>
        <a:off x="2296586" y="1935235"/>
        <a:ext cx="1718404" cy="1506282"/>
      </dsp:txXfrm>
    </dsp:sp>
    <dsp:sp modelId="{5F5F5569-97A9-4AB1-AFD9-6FE63260687C}">
      <dsp:nvSpPr>
        <dsp:cNvPr id="0" name=""/>
        <dsp:cNvSpPr/>
      </dsp:nvSpPr>
      <dsp:spPr>
        <a:xfrm>
          <a:off x="3690763" y="1226396"/>
          <a:ext cx="324227" cy="324227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CF219-0A3D-4A27-AD42-345577076F7B}">
      <dsp:nvSpPr>
        <dsp:cNvPr id="0" name=""/>
        <dsp:cNvSpPr/>
      </dsp:nvSpPr>
      <dsp:spPr>
        <a:xfrm rot="5400000">
          <a:off x="4591192" y="845974"/>
          <a:ext cx="1143888" cy="190340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4920D-E2F4-488C-8254-1E2F4EDF6D7E}">
      <dsp:nvSpPr>
        <dsp:cNvPr id="0" name=""/>
        <dsp:cNvSpPr/>
      </dsp:nvSpPr>
      <dsp:spPr>
        <a:xfrm>
          <a:off x="4400248" y="1414682"/>
          <a:ext cx="1718404" cy="150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2013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10 - dummy load revised TDR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10 - approval of dummy load TDR</a:t>
          </a:r>
          <a:endParaRPr lang="en-GB" sz="1200" kern="1200" dirty="0"/>
        </a:p>
      </dsp:txBody>
      <dsp:txXfrm>
        <a:off x="4400248" y="1414682"/>
        <a:ext cx="1718404" cy="1506282"/>
      </dsp:txXfrm>
    </dsp:sp>
    <dsp:sp modelId="{A2C5E47D-DE37-4509-A779-2AD27BAFAC45}">
      <dsp:nvSpPr>
        <dsp:cNvPr id="0" name=""/>
        <dsp:cNvSpPr/>
      </dsp:nvSpPr>
      <dsp:spPr>
        <a:xfrm>
          <a:off x="5794425" y="705843"/>
          <a:ext cx="324227" cy="324227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A6FC0-31FE-445E-AF53-2343431E36F4}">
      <dsp:nvSpPr>
        <dsp:cNvPr id="0" name=""/>
        <dsp:cNvSpPr/>
      </dsp:nvSpPr>
      <dsp:spPr>
        <a:xfrm rot="5400000">
          <a:off x="6694854" y="325421"/>
          <a:ext cx="1143888" cy="1903404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10C73-00FF-4BA5-B000-C6E4A3433CC6}">
      <dsp:nvSpPr>
        <dsp:cNvPr id="0" name=""/>
        <dsp:cNvSpPr/>
      </dsp:nvSpPr>
      <dsp:spPr>
        <a:xfrm>
          <a:off x="6503911" y="894128"/>
          <a:ext cx="1718404" cy="150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2014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 smtClean="0"/>
            <a:t>03 - reception @25% (PPT)</a:t>
          </a:r>
          <a:endParaRPr lang="en-GB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 smtClean="0"/>
            <a:t>05 - reception @100% (CERN)</a:t>
          </a:r>
          <a:endParaRPr lang="en-GB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 smtClean="0"/>
            <a:t>09 - commissioning SM18</a:t>
          </a:r>
          <a:endParaRPr lang="en-GB" sz="1200" b="0" kern="1200" dirty="0"/>
        </a:p>
      </dsp:txBody>
      <dsp:txXfrm>
        <a:off x="6503911" y="894128"/>
        <a:ext cx="1718404" cy="1506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 marL="0" indent="0">
              <a:defRPr sz="2800" baseline="0"/>
            </a:lvl1pPr>
            <a:lvl2pPr marL="180975" indent="-180975">
              <a:buClr>
                <a:srgbClr val="C00000"/>
              </a:buClr>
              <a:buFont typeface="Wingdings" pitchFamily="2" charset="2"/>
              <a:buChar char="§"/>
              <a:defRPr sz="2400" baseline="0"/>
            </a:lvl2pPr>
            <a:lvl3pPr marL="534988" indent="-184150">
              <a:buClr>
                <a:srgbClr val="C00000"/>
              </a:buClr>
              <a:buFont typeface="Wingdings" pitchFamily="2" charset="2"/>
              <a:buChar char="§"/>
              <a:defRPr sz="2000" baseline="0"/>
            </a:lvl3pPr>
            <a:lvl4pPr marL="896938" indent="-176213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1258888" indent="-185738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A2C6860-AF30-47CE-81E6-E274322668CA}" type="datetime1">
              <a:rPr lang="de-DE" smtClean="0"/>
              <a:pPr/>
              <a:t>19.03.2015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2E8130-789C-45BB-809F-80708AB886FA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685800"/>
          </a:xfrm>
          <a:prstGeom prst="rect">
            <a:avLst/>
          </a:prstGeom>
        </p:spPr>
        <p:txBody>
          <a:bodyPr anchor="ctr" anchorCtr="1"/>
          <a:lstStyle>
            <a:lvl1pPr>
              <a:defRPr sz="36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2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 marL="0" indent="0">
              <a:defRPr sz="2800" baseline="0"/>
            </a:lvl1pPr>
            <a:lvl2pPr marL="180975" indent="-180975">
              <a:buClr>
                <a:srgbClr val="C00000"/>
              </a:buClr>
              <a:buFont typeface="Wingdings" pitchFamily="2" charset="2"/>
              <a:buChar char="§"/>
              <a:defRPr sz="2400" baseline="0"/>
            </a:lvl2pPr>
            <a:lvl3pPr marL="534988" indent="-174625">
              <a:buClr>
                <a:srgbClr val="C00000"/>
              </a:buClr>
              <a:buFont typeface="Wingdings" pitchFamily="2" charset="2"/>
              <a:buChar char="§"/>
              <a:defRPr sz="2000" baseline="0"/>
            </a:lvl3pPr>
            <a:lvl4pPr marL="896938" indent="-176213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1258888" indent="-185738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23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2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</a:t>
            </a:r>
            <a:r>
              <a:rPr lang="en-US" dirty="0" smtClean="0"/>
              <a:t> measurements</a:t>
            </a:r>
            <a:endParaRPr lang="en-GB" dirty="0"/>
          </a:p>
        </p:txBody>
      </p:sp>
      <p:pic>
        <p:nvPicPr>
          <p:cNvPr id="8" name="Content Placeholder 7" descr="G:\Departments\TE\Groups\EPC\Sections\FPC\Projects\RF\ESS\Testing\2014-03-12_14 - 25% reception test\ESS-TEST-PPT-12-03-2014\33-5,5kV primary 115 kVsecondary 2,8ms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9520" b="17623"/>
          <a:stretch/>
        </p:blipFill>
        <p:spPr bwMode="auto">
          <a:xfrm>
            <a:off x="3908589" y="1085035"/>
            <a:ext cx="4649291" cy="277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G:\Departments\TE\Groups\EPC\Sections\FPC\Projects\RF\ESS\Testing\2014-03-12_14 - 25% reception test\ESS-TEST-PPT-12-03-2014\35-5,5kV primary 115 kVsecondary 2,8ms 3% droop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10767" b="17830"/>
          <a:stretch/>
        </p:blipFill>
        <p:spPr bwMode="auto">
          <a:xfrm>
            <a:off x="4140200" y="3233597"/>
            <a:ext cx="5003800" cy="2913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5102935" y="4673600"/>
            <a:ext cx="21722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991100" y="4813300"/>
            <a:ext cx="18522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32600" y="4165600"/>
            <a:ext cx="0" cy="4953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32600" y="4826000"/>
            <a:ext cx="0" cy="3302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70700" y="4876800"/>
            <a:ext cx="136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3% of </a:t>
            </a:r>
            <a:r>
              <a:rPr lang="en-US" dirty="0" err="1" smtClean="0">
                <a:solidFill>
                  <a:srgbClr val="FF0000"/>
                </a:solidFill>
              </a:rPr>
              <a:t>Uk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1789592"/>
            <a:ext cx="36300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Droop meets specification (3% of nominal)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Rise time ~250us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Slow change of </a:t>
            </a:r>
            <a:r>
              <a:rPr lang="en-US" dirty="0" err="1"/>
              <a:t>Uk</a:t>
            </a:r>
            <a:r>
              <a:rPr lang="en-US" dirty="0"/>
              <a:t> during 24hr </a:t>
            </a:r>
            <a:r>
              <a:rPr lang="en-US" dirty="0" smtClean="0"/>
              <a:t>period of </a:t>
            </a:r>
            <a:r>
              <a:rPr lang="en-US" dirty="0"/>
              <a:t>~0.5</a:t>
            </a:r>
            <a:r>
              <a:rPr lang="en-US" dirty="0" smtClean="0"/>
              <a:t>%, to </a:t>
            </a:r>
            <a:r>
              <a:rPr lang="en-US" dirty="0"/>
              <a:t>be compensated by RF Low </a:t>
            </a:r>
            <a:r>
              <a:rPr lang="en-US" dirty="0" smtClean="0"/>
              <a:t>Level</a:t>
            </a:r>
            <a:endParaRPr lang="de-DE" dirty="0"/>
          </a:p>
          <a:p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671135" y="4165600"/>
            <a:ext cx="0" cy="1117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74335" y="4152900"/>
            <a:ext cx="0" cy="1117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43400" y="5118100"/>
            <a:ext cx="33020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874336" y="5118100"/>
            <a:ext cx="27217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30800" y="4965700"/>
            <a:ext cx="136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~250us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400" y="1173935"/>
            <a:ext cx="3557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Operation at [115kV, 25A, 2.8ms]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b="0" dirty="0">
                <a:solidFill>
                  <a:schemeClr val="tx1">
                    <a:tint val="75000"/>
                  </a:schemeClr>
                </a:solidFill>
              </a:rPr>
              <a:t>SM18 Klystron Modulator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fld id="{798B5F49-FA1D-4744-A65C-C56D1627F160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marL="0" indent="0">
                <a:buNone/>
              </a:pPr>
              <a:t>10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3" name="Date Placeholder 5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/>
            <a:fld id="{6894E832-EC99-4C41-B433-D7F30F129C57}" type="datetime1">
              <a:rPr lang="en-GB" sz="1200">
                <a:solidFill>
                  <a:schemeClr val="tx1">
                    <a:tint val="75000"/>
                  </a:schemeClr>
                </a:solidFill>
              </a:rPr>
              <a:pPr marL="0"/>
              <a:t>19/03/2015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6" r="27572"/>
          <a:stretch/>
        </p:blipFill>
        <p:spPr bwMode="auto">
          <a:xfrm>
            <a:off x="804804" y="3645952"/>
            <a:ext cx="2252768" cy="236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1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</a:t>
            </a:r>
            <a:r>
              <a:rPr lang="en-US" dirty="0" smtClean="0"/>
              <a:t> measurements</a:t>
            </a:r>
            <a:endParaRPr lang="en-GB" dirty="0"/>
          </a:p>
        </p:txBody>
      </p:sp>
      <p:pic>
        <p:nvPicPr>
          <p:cNvPr id="7" name="Picture 6" descr="C:\OneDrive\CERN Related documents\TE Department\Assignments\ESS  Modultor\assignment\pICTURES\External Voltage Divid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34" y="1204141"/>
            <a:ext cx="3040060" cy="21076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0" y="1189594"/>
            <a:ext cx="4285234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Delivered system had very noisy signals leading to difficulties to validate performance</a:t>
            </a:r>
          </a:p>
          <a:p>
            <a:pPr marL="285750" indent="-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Diagnosis </a:t>
            </a:r>
            <a:r>
              <a:rPr lang="en-US" dirty="0"/>
              <a:t>of HV measurement issues is not easy</a:t>
            </a:r>
            <a:r>
              <a:rPr lang="en-US" dirty="0" smtClean="0"/>
              <a:t>!</a:t>
            </a:r>
          </a:p>
          <a:p>
            <a:pPr marL="742950" lvl="1" indent="-4572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Dedicated </a:t>
            </a:r>
            <a:r>
              <a:rPr lang="en-US" dirty="0"/>
              <a:t>external voltage divider in </a:t>
            </a:r>
            <a:r>
              <a:rPr lang="en-US" dirty="0" smtClean="0"/>
              <a:t>oil with additional </a:t>
            </a:r>
            <a:r>
              <a:rPr lang="en-US" dirty="0"/>
              <a:t>HV </a:t>
            </a:r>
            <a:r>
              <a:rPr lang="en-US" dirty="0" smtClean="0"/>
              <a:t>connections</a:t>
            </a:r>
            <a:endParaRPr lang="en-GB" dirty="0"/>
          </a:p>
        </p:txBody>
      </p:sp>
      <p:pic>
        <p:nvPicPr>
          <p:cNvPr id="9" name="Picture 8" descr="E:\tek0000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38" y="3752874"/>
            <a:ext cx="3143818" cy="188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1" b="2948"/>
          <a:stretch/>
        </p:blipFill>
        <p:spPr bwMode="auto">
          <a:xfrm>
            <a:off x="5861618" y="3485471"/>
            <a:ext cx="2962136" cy="259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435100" y="5645412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Evolution of </a:t>
            </a:r>
            <a:r>
              <a:rPr lang="en-US" dirty="0" err="1" smtClean="0"/>
              <a:t>Uk</a:t>
            </a:r>
            <a:r>
              <a:rPr lang="en-US" dirty="0" smtClean="0"/>
              <a:t> measurement improvements</a:t>
            </a:r>
            <a:endParaRPr lang="en-GB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b="0" dirty="0">
                <a:solidFill>
                  <a:schemeClr val="tx1">
                    <a:tint val="75000"/>
                  </a:schemeClr>
                </a:solidFill>
              </a:rPr>
              <a:t>SM18 Klystron Modulator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fld id="{798B5F49-FA1D-4744-A65C-C56D1627F160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marL="0" indent="0">
                <a:buNone/>
              </a:pPr>
              <a:t>11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/>
            <a:fld id="{6894E832-EC99-4C41-B433-D7F30F129C57}" type="datetime1">
              <a:rPr lang="en-GB" sz="1200">
                <a:solidFill>
                  <a:schemeClr val="tx1">
                    <a:tint val="75000"/>
                  </a:schemeClr>
                </a:solidFill>
              </a:rPr>
              <a:pPr marL="0"/>
              <a:t>19/03/2015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Power Quality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12" y="1550988"/>
            <a:ext cx="5843388" cy="3506033"/>
          </a:xfrm>
        </p:spPr>
      </p:pic>
      <p:sp>
        <p:nvSpPr>
          <p:cNvPr id="8" name="TextBox 7"/>
          <p:cNvSpPr txBox="1"/>
          <p:nvPr/>
        </p:nvSpPr>
        <p:spPr>
          <a:xfrm>
            <a:off x="457200" y="1739900"/>
            <a:ext cx="2386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Constant power operation was not a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non-balanced AC supply can be clearly 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 there be many systems on the same network, the problem will be more severe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b="0" dirty="0">
                <a:solidFill>
                  <a:schemeClr val="tx1">
                    <a:tint val="75000"/>
                  </a:schemeClr>
                </a:solidFill>
              </a:rPr>
              <a:t>SM18 Klystron Modulator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fld id="{798B5F49-FA1D-4744-A65C-C56D1627F160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marL="0" indent="0">
                <a:buNone/>
              </a:pPr>
              <a:t>12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/>
            <a:fld id="{6894E832-EC99-4C41-B433-D7F30F129C57}" type="datetime1">
              <a:rPr lang="en-GB" sz="1200">
                <a:solidFill>
                  <a:schemeClr val="tx1">
                    <a:tint val="75000"/>
                  </a:schemeClr>
                </a:solidFill>
              </a:rPr>
              <a:pPr marL="0"/>
              <a:t>19/03/2015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feedback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dirty="0" smtClean="0"/>
              <a:t>Overall the modulator is of a high </a:t>
            </a:r>
            <a:r>
              <a:rPr lang="en-US" sz="1900" dirty="0"/>
              <a:t>quality </a:t>
            </a:r>
            <a:r>
              <a:rPr lang="en-US" sz="1900" dirty="0" smtClean="0"/>
              <a:t>design and construction</a:t>
            </a:r>
            <a:endParaRPr lang="en-US" sz="1900" dirty="0"/>
          </a:p>
          <a:p>
            <a:endParaRPr lang="en-US" sz="1900" dirty="0" smtClean="0"/>
          </a:p>
          <a:p>
            <a:r>
              <a:rPr lang="en-US" sz="1900" dirty="0" smtClean="0"/>
              <a:t>The supplier chose a sub-system design </a:t>
            </a:r>
            <a:r>
              <a:rPr lang="en-US" sz="1900" dirty="0"/>
              <a:t>concept</a:t>
            </a:r>
          </a:p>
          <a:p>
            <a:pPr lvl="1"/>
            <a:r>
              <a:rPr lang="en-US" sz="1900" dirty="0"/>
              <a:t>High dependence on sub-contractors</a:t>
            </a:r>
          </a:p>
          <a:p>
            <a:pPr lvl="1"/>
            <a:r>
              <a:rPr lang="en-US" sz="1900" dirty="0"/>
              <a:t>Can be an issue when problems are encountered, due to lack of detailed expertise and issues of information </a:t>
            </a:r>
            <a:r>
              <a:rPr lang="en-US" sz="1900" dirty="0" smtClean="0"/>
              <a:t>flow</a:t>
            </a:r>
          </a:p>
          <a:p>
            <a:pPr lvl="1"/>
            <a:endParaRPr lang="en-US" sz="1900" dirty="0"/>
          </a:p>
          <a:p>
            <a:r>
              <a:rPr lang="en-US" sz="1900" dirty="0"/>
              <a:t>Contract / design</a:t>
            </a:r>
          </a:p>
          <a:p>
            <a:pPr lvl="1"/>
            <a:r>
              <a:rPr lang="en-US" sz="1900" dirty="0"/>
              <a:t>Important that all </a:t>
            </a:r>
            <a:r>
              <a:rPr lang="en-US" sz="1900" dirty="0" smtClean="0"/>
              <a:t>employed technologies </a:t>
            </a:r>
            <a:r>
              <a:rPr lang="en-US" sz="1900" dirty="0"/>
              <a:t>are </a:t>
            </a:r>
            <a:r>
              <a:rPr lang="en-US" sz="1900" dirty="0" smtClean="0"/>
              <a:t>understood by </a:t>
            </a:r>
            <a:r>
              <a:rPr lang="en-US" sz="1900" dirty="0"/>
              <a:t>both contractor and client!</a:t>
            </a:r>
          </a:p>
          <a:p>
            <a:endParaRPr lang="en-US" sz="1900" dirty="0" smtClean="0"/>
          </a:p>
          <a:p>
            <a:r>
              <a:rPr lang="en-US" sz="1900" dirty="0" smtClean="0"/>
              <a:t>Load </a:t>
            </a:r>
            <a:r>
              <a:rPr lang="en-US" sz="1900" dirty="0"/>
              <a:t>design and delivery </a:t>
            </a:r>
          </a:p>
          <a:p>
            <a:pPr lvl="1"/>
            <a:r>
              <a:rPr lang="en-US" sz="1900" dirty="0" smtClean="0"/>
              <a:t>Essential for </a:t>
            </a:r>
            <a:r>
              <a:rPr lang="en-US" sz="1900" dirty="0"/>
              <a:t>contract </a:t>
            </a:r>
            <a:r>
              <a:rPr lang="en-US" sz="1900" dirty="0" smtClean="0"/>
              <a:t>execution; required design input from CERN to </a:t>
            </a:r>
            <a:r>
              <a:rPr lang="en-US" sz="1900" dirty="0"/>
              <a:t>ensure an acceptable </a:t>
            </a:r>
            <a:r>
              <a:rPr lang="en-US" sz="1900" dirty="0" smtClean="0"/>
              <a:t>and successful solution</a:t>
            </a:r>
            <a:endParaRPr lang="en-US" sz="190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b="0" dirty="0">
                <a:solidFill>
                  <a:schemeClr val="tx1">
                    <a:tint val="75000"/>
                  </a:schemeClr>
                </a:solidFill>
              </a:rPr>
              <a:t>SM18 Klystron Modulator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fld id="{798B5F49-FA1D-4744-A65C-C56D1627F160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marL="0" indent="0">
                <a:buNone/>
              </a:pPr>
              <a:t>13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/>
            <a:fld id="{6894E832-EC99-4C41-B433-D7F30F129C57}" type="datetime1">
              <a:rPr lang="en-GB" sz="1200">
                <a:solidFill>
                  <a:schemeClr val="tx1">
                    <a:tint val="75000"/>
                  </a:schemeClr>
                </a:solidFill>
              </a:rPr>
              <a:pPr marL="0"/>
              <a:t>19/03/2015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Electronics </a:t>
            </a:r>
            <a:r>
              <a:rPr lang="en-US" sz="1400" dirty="0"/>
              <a:t>implementation</a:t>
            </a:r>
          </a:p>
          <a:p>
            <a:pPr lvl="1"/>
            <a:r>
              <a:rPr lang="en-US" sz="1400" dirty="0" smtClean="0"/>
              <a:t>Takes </a:t>
            </a:r>
            <a:r>
              <a:rPr lang="en-US" sz="1400" dirty="0"/>
              <a:t>a long time to implement and </a:t>
            </a:r>
            <a:r>
              <a:rPr lang="en-US" sz="1400" dirty="0" smtClean="0"/>
              <a:t>debug software</a:t>
            </a:r>
          </a:p>
          <a:p>
            <a:pPr lvl="1"/>
            <a:r>
              <a:rPr lang="en-US" sz="1400" dirty="0" smtClean="0"/>
              <a:t>PLC software is user friendly, however not yet stable or definitive</a:t>
            </a:r>
          </a:p>
          <a:p>
            <a:pPr lvl="1"/>
            <a:r>
              <a:rPr lang="en-US" sz="1400" dirty="0" smtClean="0"/>
              <a:t>Some design decisions on electronics </a:t>
            </a:r>
            <a:r>
              <a:rPr lang="en-US" sz="1400" dirty="0"/>
              <a:t>execution </a:t>
            </a:r>
            <a:r>
              <a:rPr lang="en-US" sz="1400" dirty="0" smtClean="0"/>
              <a:t>could be better (grounding, noise)</a:t>
            </a:r>
            <a:endParaRPr lang="en-US" sz="1400" dirty="0"/>
          </a:p>
          <a:p>
            <a:pPr lvl="1"/>
            <a:r>
              <a:rPr lang="en-US" sz="1400" dirty="0" smtClean="0"/>
              <a:t>Difficult to correct some hardware problems if only discovered during reception</a:t>
            </a:r>
            <a:endParaRPr lang="en-GB" sz="1400" dirty="0" smtClean="0"/>
          </a:p>
          <a:p>
            <a:pPr lvl="1"/>
            <a:r>
              <a:rPr lang="en-US" sz="1400" dirty="0" smtClean="0"/>
              <a:t>Recommend </a:t>
            </a:r>
            <a:r>
              <a:rPr lang="en-US" sz="1400" dirty="0"/>
              <a:t>a thorough specification that includes progressive testing program including interfacing in final software </a:t>
            </a:r>
            <a:r>
              <a:rPr lang="en-US" sz="1400" dirty="0" smtClean="0"/>
              <a:t>environment</a:t>
            </a:r>
          </a:p>
          <a:p>
            <a:r>
              <a:rPr lang="en-US" sz="1400" dirty="0" smtClean="0"/>
              <a:t>Acoustic </a:t>
            </a:r>
            <a:r>
              <a:rPr lang="en-US" sz="1400" dirty="0"/>
              <a:t>Noise</a:t>
            </a:r>
          </a:p>
          <a:p>
            <a:pPr lvl="1"/>
            <a:r>
              <a:rPr lang="en-US" sz="1400" dirty="0"/>
              <a:t>75dB measured. Issue not to be ignored if there are many systems in </a:t>
            </a:r>
            <a:r>
              <a:rPr lang="en-US" sz="1400" dirty="0" smtClean="0"/>
              <a:t>a confined </a:t>
            </a:r>
            <a:r>
              <a:rPr lang="en-US" sz="1400" dirty="0"/>
              <a:t>space</a:t>
            </a:r>
          </a:p>
          <a:p>
            <a:r>
              <a:rPr lang="en-US" sz="1400" dirty="0"/>
              <a:t>Water</a:t>
            </a:r>
          </a:p>
          <a:p>
            <a:pPr lvl="1"/>
            <a:r>
              <a:rPr lang="en-US" sz="1400" dirty="0" smtClean="0"/>
              <a:t>This is a </a:t>
            </a:r>
            <a:r>
              <a:rPr lang="en-US" sz="1400" dirty="0"/>
              <a:t>reliability and availability driver. </a:t>
            </a:r>
            <a:r>
              <a:rPr lang="en-US" sz="1400" dirty="0" smtClean="0"/>
              <a:t>Recommend large </a:t>
            </a:r>
            <a:r>
              <a:rPr lang="en-US" sz="1400" dirty="0"/>
              <a:t>margins between nominal and trip settings.</a:t>
            </a:r>
          </a:p>
          <a:p>
            <a:r>
              <a:rPr lang="en-US" sz="1400" dirty="0"/>
              <a:t>Transport</a:t>
            </a:r>
          </a:p>
          <a:p>
            <a:pPr lvl="1"/>
            <a:r>
              <a:rPr lang="en-US" sz="1400" dirty="0" smtClean="0"/>
              <a:t>Although clearly </a:t>
            </a:r>
            <a:r>
              <a:rPr lang="en-US" sz="1400" dirty="0"/>
              <a:t>specified, not implemented correctly.  Check maintenance </a:t>
            </a:r>
            <a:r>
              <a:rPr lang="en-US" sz="1400" dirty="0" smtClean="0"/>
              <a:t>procedures carefully.</a:t>
            </a:r>
            <a:endParaRPr lang="en-US" sz="1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b="0" dirty="0">
                <a:solidFill>
                  <a:schemeClr val="tx1">
                    <a:tint val="75000"/>
                  </a:schemeClr>
                </a:solidFill>
              </a:rPr>
              <a:t>SM18 Klystron Modulator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fld id="{798B5F49-FA1D-4744-A65C-C56D1627F160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marL="0" indent="0">
                <a:buNone/>
              </a:pPr>
              <a:t>14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/>
            <a:fld id="{6894E832-EC99-4C41-B433-D7F30F129C57}" type="datetime1">
              <a:rPr lang="en-GB" sz="1200">
                <a:solidFill>
                  <a:schemeClr val="tx1">
                    <a:tint val="75000"/>
                  </a:schemeClr>
                </a:solidFill>
              </a:rPr>
              <a:pPr marL="0"/>
              <a:t>19/03/2015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Modulator is fully commissioned and operational on a LEP </a:t>
            </a:r>
            <a:r>
              <a:rPr lang="en-US" sz="1800" dirty="0" smtClean="0"/>
              <a:t>klystron in SM18</a:t>
            </a:r>
            <a:endParaRPr lang="en-US" sz="1800" dirty="0"/>
          </a:p>
          <a:p>
            <a:pPr lvl="1"/>
            <a:r>
              <a:rPr lang="en-US" sz="1600" dirty="0" smtClean="0"/>
              <a:t>Recently used </a:t>
            </a:r>
            <a:r>
              <a:rPr lang="en-US" sz="1600" dirty="0"/>
              <a:t>for </a:t>
            </a:r>
            <a:r>
              <a:rPr lang="en-US" sz="1600" dirty="0" smtClean="0"/>
              <a:t>LINAC4 </a:t>
            </a:r>
            <a:r>
              <a:rPr lang="en-US" sz="1600" dirty="0"/>
              <a:t>CCDTL cavity </a:t>
            </a:r>
            <a:r>
              <a:rPr lang="en-US" sz="1600" dirty="0" smtClean="0"/>
              <a:t>conditioning</a:t>
            </a:r>
            <a:endParaRPr lang="en-US" sz="1600" dirty="0"/>
          </a:p>
          <a:p>
            <a:r>
              <a:rPr lang="en-US" sz="1800" dirty="0"/>
              <a:t>Soon to be commissioned </a:t>
            </a:r>
            <a:r>
              <a:rPr lang="en-US" sz="1800" dirty="0" smtClean="0"/>
              <a:t>with a 704MHz klystron</a:t>
            </a:r>
            <a:endParaRPr lang="en-US" sz="1800" dirty="0"/>
          </a:p>
          <a:p>
            <a:r>
              <a:rPr lang="en-US" sz="1800" dirty="0" smtClean="0"/>
              <a:t>Still some issues to be definitively resolved </a:t>
            </a:r>
          </a:p>
          <a:p>
            <a:pPr lvl="1"/>
            <a:r>
              <a:rPr lang="en-US" sz="1400" dirty="0" smtClean="0"/>
              <a:t>Software </a:t>
            </a:r>
            <a:r>
              <a:rPr lang="en-US" sz="1400" dirty="0"/>
              <a:t>updates </a:t>
            </a:r>
            <a:r>
              <a:rPr lang="en-US" sz="1400" dirty="0" smtClean="0"/>
              <a:t>to </a:t>
            </a:r>
            <a:r>
              <a:rPr lang="en-US" sz="1400" dirty="0"/>
              <a:t>be implemented and fully </a:t>
            </a:r>
            <a:r>
              <a:rPr lang="en-US" sz="1400" dirty="0" smtClean="0"/>
              <a:t>tested</a:t>
            </a:r>
          </a:p>
          <a:p>
            <a:pPr lvl="1"/>
            <a:r>
              <a:rPr lang="en-US" sz="1400" dirty="0" smtClean="0"/>
              <a:t>Definitive measurement hardware update to be implemented and fully tested</a:t>
            </a:r>
          </a:p>
          <a:p>
            <a:endParaRPr lang="en-GB" sz="2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b="0" dirty="0">
                <a:solidFill>
                  <a:schemeClr val="tx1">
                    <a:tint val="75000"/>
                  </a:schemeClr>
                </a:solidFill>
              </a:rPr>
              <a:t>SM18 Klystron Modulator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fld id="{798B5F49-FA1D-4744-A65C-C56D1627F160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marL="0" indent="0">
                <a:buNone/>
              </a:pPr>
              <a:t>15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/>
            <a:fld id="{6894E832-EC99-4C41-B433-D7F30F129C57}" type="datetime1">
              <a:rPr lang="en-GB" sz="1200">
                <a:solidFill>
                  <a:schemeClr val="tx1">
                    <a:tint val="75000"/>
                  </a:schemeClr>
                </a:solidFill>
              </a:rPr>
              <a:pPr marL="0"/>
              <a:t>19/03/2015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" name="Picture 9" descr="C:\OneDrive\CERN Related documents\TE Department\Assignments\ESS  Modultor\assignment\pICTURES\Klystron and modulator 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637162"/>
            <a:ext cx="6572476" cy="2418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397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Proven topology and design chosen to minimize contract risk</a:t>
            </a:r>
          </a:p>
          <a:p>
            <a:pPr lvl="1"/>
            <a:r>
              <a:rPr lang="en-US" sz="2000" dirty="0"/>
              <a:t>In the end it was the details that mattered (controls, load, sub-contractors, …)</a:t>
            </a:r>
          </a:p>
          <a:p>
            <a:pPr lvl="1"/>
            <a:endParaRPr lang="en-US" sz="2000" dirty="0"/>
          </a:p>
          <a:p>
            <a:r>
              <a:rPr lang="en-US" sz="2000" dirty="0"/>
              <a:t>Highest average </a:t>
            </a:r>
            <a:r>
              <a:rPr lang="en-US" sz="2000" dirty="0" smtClean="0"/>
              <a:t>pulsed power </a:t>
            </a:r>
            <a:r>
              <a:rPr lang="en-US" sz="2000" dirty="0"/>
              <a:t>system at CERN has been successfully commissioned </a:t>
            </a:r>
          </a:p>
          <a:p>
            <a:pPr lvl="1"/>
            <a:r>
              <a:rPr lang="en-US" sz="2000" dirty="0"/>
              <a:t>Valuable contribution for long pulse experience</a:t>
            </a:r>
          </a:p>
          <a:p>
            <a:pPr lvl="1"/>
            <a:r>
              <a:rPr lang="en-US" sz="2000" dirty="0"/>
              <a:t>Useful experience for subsequent strategy</a:t>
            </a:r>
          </a:p>
          <a:p>
            <a:endParaRPr lang="en-US" sz="2000" dirty="0"/>
          </a:p>
          <a:p>
            <a:r>
              <a:rPr lang="en-US" sz="2000" dirty="0" smtClean="0"/>
              <a:t>Testing of long pulse high rep rate RF systems now possible</a:t>
            </a:r>
          </a:p>
          <a:p>
            <a:endParaRPr lang="en-US" sz="2000" dirty="0" smtClean="0"/>
          </a:p>
          <a:p>
            <a:r>
              <a:rPr lang="en-US" sz="2000" dirty="0" smtClean="0"/>
              <a:t>Many </a:t>
            </a:r>
            <a:r>
              <a:rPr lang="en-US" sz="2000" dirty="0"/>
              <a:t>thanks to </a:t>
            </a:r>
            <a:r>
              <a:rPr lang="en-US" sz="2000" dirty="0" smtClean="0"/>
              <a:t>the ESS team for </a:t>
            </a:r>
            <a:r>
              <a:rPr lang="en-US" sz="2000" dirty="0"/>
              <a:t>the </a:t>
            </a:r>
            <a:r>
              <a:rPr lang="en-US" sz="2000" dirty="0" smtClean="0"/>
              <a:t>support and perseverance to bring the system from concept to </a:t>
            </a:r>
            <a:r>
              <a:rPr lang="en-US" sz="2000" dirty="0" err="1" smtClean="0"/>
              <a:t>teststand</a:t>
            </a:r>
            <a:r>
              <a:rPr lang="en-US" sz="2000" dirty="0" smtClean="0"/>
              <a:t> reality</a:t>
            </a:r>
            <a:endParaRPr lang="en-US" sz="2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b="0" dirty="0">
                <a:solidFill>
                  <a:schemeClr val="tx1">
                    <a:tint val="75000"/>
                  </a:schemeClr>
                </a:solidFill>
              </a:rPr>
              <a:t>SM18 Klystron Modulator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fld id="{798B5F49-FA1D-4744-A65C-C56D1627F160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marL="0" indent="0">
                <a:buNone/>
              </a:pPr>
              <a:t>16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/>
            <a:fld id="{6894E832-EC99-4C41-B433-D7F30F129C57}" type="datetime1">
              <a:rPr lang="en-GB" sz="1200">
                <a:solidFill>
                  <a:schemeClr val="tx1">
                    <a:tint val="75000"/>
                  </a:schemeClr>
                </a:solidFill>
              </a:rPr>
              <a:pPr marL="0"/>
              <a:t>19/03/2015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5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ESS</a:t>
            </a:r>
          </a:p>
          <a:p>
            <a:pPr lvl="1"/>
            <a:r>
              <a:rPr lang="en-US" sz="1600" dirty="0" smtClean="0"/>
              <a:t>Carlos </a:t>
            </a:r>
            <a:r>
              <a:rPr lang="en-US" sz="1600" dirty="0"/>
              <a:t>de Almeida </a:t>
            </a:r>
            <a:r>
              <a:rPr lang="en-US" sz="1600" dirty="0" smtClean="0"/>
              <a:t>Martins</a:t>
            </a:r>
          </a:p>
          <a:p>
            <a:pPr lvl="1"/>
            <a:r>
              <a:rPr lang="en-US" sz="1600" dirty="0"/>
              <a:t>Karin </a:t>
            </a:r>
            <a:r>
              <a:rPr lang="en-US" sz="1600" dirty="0" err="1"/>
              <a:t>Rathsman</a:t>
            </a:r>
            <a:r>
              <a:rPr lang="en-US" sz="1600" dirty="0"/>
              <a:t> </a:t>
            </a:r>
            <a:endParaRPr lang="en-US" sz="1600" dirty="0" smtClean="0"/>
          </a:p>
          <a:p>
            <a:pPr lvl="1"/>
            <a:r>
              <a:rPr lang="en-US" sz="1600" dirty="0" smtClean="0"/>
              <a:t>David </a:t>
            </a:r>
            <a:r>
              <a:rPr lang="en-US" sz="1600" dirty="0"/>
              <a:t>McGinnis</a:t>
            </a:r>
          </a:p>
          <a:p>
            <a:endParaRPr lang="en-US" sz="1800" dirty="0" smtClean="0"/>
          </a:p>
          <a:p>
            <a:r>
              <a:rPr lang="en-US" sz="1800" dirty="0" smtClean="0"/>
              <a:t>CERN</a:t>
            </a:r>
          </a:p>
          <a:p>
            <a:pPr lvl="1"/>
            <a:r>
              <a:rPr lang="en-US" sz="1600" dirty="0" smtClean="0"/>
              <a:t>Sven Putz</a:t>
            </a:r>
          </a:p>
          <a:p>
            <a:pPr lvl="1"/>
            <a:r>
              <a:rPr lang="en-US" sz="1600" dirty="0" smtClean="0"/>
              <a:t>Julien Parra-Lopez</a:t>
            </a:r>
          </a:p>
          <a:p>
            <a:pPr lvl="1"/>
            <a:r>
              <a:rPr lang="en-US" sz="1600" dirty="0" smtClean="0"/>
              <a:t>Azmat Tanvir</a:t>
            </a:r>
          </a:p>
          <a:p>
            <a:endParaRPr lang="en-US" sz="1800" dirty="0"/>
          </a:p>
          <a:p>
            <a:endParaRPr lang="en-GB" sz="18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b="0" dirty="0">
                <a:solidFill>
                  <a:schemeClr val="tx1">
                    <a:tint val="75000"/>
                  </a:schemeClr>
                </a:solidFill>
              </a:rPr>
              <a:t>SM18 Klystron Modulator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fld id="{798B5F49-FA1D-4744-A65C-C56D1627F160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marL="0" indent="0">
                <a:buNone/>
              </a:pPr>
              <a:t>17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/>
            <a:fld id="{6894E832-EC99-4C41-B433-D7F30F129C57}" type="datetime1">
              <a:rPr lang="en-GB" sz="1200">
                <a:solidFill>
                  <a:schemeClr val="tx1">
                    <a:tint val="75000"/>
                  </a:schemeClr>
                </a:solidFill>
              </a:rPr>
              <a:pPr marL="0"/>
              <a:t>19/03/2015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4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19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ESS </a:t>
            </a:r>
            <a:r>
              <a:rPr lang="en-US" sz="3600" dirty="0"/>
              <a:t>klystron modulator: tests at CERN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David Nisbet (CERN)</a:t>
            </a:r>
          </a:p>
          <a:p>
            <a:r>
              <a:rPr lang="en-US" dirty="0" smtClean="0"/>
              <a:t>Sven Putz (CERN, now GSI)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7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outline</a:t>
            </a:r>
          </a:p>
          <a:p>
            <a:r>
              <a:rPr lang="en-US" dirty="0" smtClean="0"/>
              <a:t>Design &amp; construction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Feedback</a:t>
            </a:r>
          </a:p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dirty="0" smtClean="0"/>
              <a:t>SM18 Klystron Modulator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798B5F49-FA1D-4744-A65C-C56D1627F160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F000344C-FB31-4137-AFFE-1CA012B25635}" type="datetime1">
              <a:rPr lang="en-GB" sz="1200">
                <a:solidFill>
                  <a:schemeClr val="tx1">
                    <a:tint val="75000"/>
                  </a:schemeClr>
                </a:solidFill>
              </a:rPr>
              <a:pPr/>
              <a:t>19/03/2015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cern.ch\dfs\Users\v\vparma\Documents\Private\future activities\Industrial Work shop\Axono CM SPL_CS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3000" r="699" b="1801"/>
          <a:stretch>
            <a:fillRect/>
          </a:stretch>
        </p:blipFill>
        <p:spPr bwMode="auto">
          <a:xfrm>
            <a:off x="4497562" y="1325606"/>
            <a:ext cx="4396873" cy="17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 smtClean="0"/>
              <a:t>Modulator requirement identified for a high power 704MHz </a:t>
            </a:r>
            <a:r>
              <a:rPr lang="en-GB" sz="1800" dirty="0" err="1" smtClean="0"/>
              <a:t>teststand</a:t>
            </a:r>
            <a:r>
              <a:rPr lang="en-GB" sz="1800" dirty="0" smtClean="0"/>
              <a:t> at CERN</a:t>
            </a:r>
          </a:p>
          <a:p>
            <a:pPr lvl="1"/>
            <a:r>
              <a:rPr lang="en-GB" sz="1400" dirty="0" smtClean="0"/>
              <a:t>Deliver 2.8MW electrical pulsed power to a klystron</a:t>
            </a:r>
          </a:p>
          <a:p>
            <a:pPr lvl="1"/>
            <a:r>
              <a:rPr lang="en-GB" sz="1400" dirty="0" smtClean="0"/>
              <a:t>Flexible enough to adapt to several specifications, including ESS and SPL parameters</a:t>
            </a:r>
          </a:p>
          <a:p>
            <a:r>
              <a:rPr lang="en-GB" sz="1800" dirty="0" smtClean="0"/>
              <a:t>Modulator supplied by ESS through superconducting cavity collaboration</a:t>
            </a:r>
          </a:p>
          <a:p>
            <a:pPr lvl="1"/>
            <a:r>
              <a:rPr lang="en-GB" sz="1400" dirty="0" smtClean="0"/>
              <a:t>Contract prepared and managed by ESS with some CERN input </a:t>
            </a:r>
          </a:p>
          <a:p>
            <a:pPr lvl="1"/>
            <a:r>
              <a:rPr lang="en-GB" sz="1400" dirty="0" smtClean="0"/>
              <a:t>Selection of best offer which was based on simple LR bouncer topology</a:t>
            </a:r>
          </a:p>
          <a:p>
            <a:pPr lvl="1"/>
            <a:r>
              <a:rPr lang="en-GB" sz="1400" dirty="0" smtClean="0"/>
              <a:t>Contract placed in 2011</a:t>
            </a:r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344C-FB31-4137-AFFE-1CA012B25635}" type="datetime1">
              <a:rPr lang="en-GB" smtClean="0"/>
              <a:t>19/03/2015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Description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57" y="3091127"/>
            <a:ext cx="3218919" cy="239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0903" y="5278842"/>
            <a:ext cx="6206450" cy="828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535F-6C79-4270-B43D-33D788BB5651}" type="datetime1">
              <a:rPr lang="en-GB" smtClean="0"/>
              <a:t>19/03/2015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Modulator specifications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7" y="3101682"/>
            <a:ext cx="2418192" cy="10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38209" y="5327546"/>
                <a:ext cx="4181016" cy="7328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𝑎𝑣𝑔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𝑃𝑅𝑅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≤161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𝑘𝑊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&lt;14 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209" y="5327546"/>
                <a:ext cx="4181016" cy="732829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2638209" y="3368533"/>
            <a:ext cx="375306" cy="1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>
            <a:off x="3737893" y="3368534"/>
            <a:ext cx="109059" cy="315745"/>
          </a:xfrm>
          <a:prstGeom prst="bentConnector2">
            <a:avLst/>
          </a:prstGeom>
          <a:ln>
            <a:solidFill>
              <a:schemeClr val="accent1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3713017" y="3654783"/>
            <a:ext cx="267869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65405" y="3707171"/>
            <a:ext cx="155627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05885" y="3759558"/>
            <a:ext cx="62252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3" y="1885395"/>
            <a:ext cx="2861008" cy="11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3" y="4481466"/>
            <a:ext cx="2811145" cy="6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ggGERAPBxIUFBEVGRoYFxgWFhcRGRQWFRYVFx8SHhoaGyYfGBolGhUVHy8gJCcpLCw4FR4xNTAqNSYtLCkBCQoKDgwOGg8PGjUkHiQ1NTUsNDM1LDMuNTQuLDQsNSw0KTUpLCwqNS8uLCksNC0sLyw0LjQsLC8sKTUsLCwsKf/AABEIAKAA+AMBIgACEQEDEQH/xAAbAAEAAgMBAQAAAAAAAAAAAAAABgcCBAUDAf/EAEYQAAIBAwIDAwYICgoDAAAAAAABAgMEEQUGEiExQVFhBxMicYGSFBVCVJGTwdEWMzZSU2JysuHiI0Njc3SCobGz0hckMv/EABkBAQADAQEAAAAAAAAAAAAAAAABAgMEBf/EAC4RAAICAQIDBQcFAAAAAAAAAAABAhEDBDESIVETQWFxgSIykbLB0fCSobHh8f/aAAwDAQACEQMRAD8AvEAAAAAAAAAAAAAAAAAAAAAAAAAAAAAAAAAAAAAAAAAAAAAAAAAAAAAAAAAAAAAAAAAAAAAAAAAAAAAAAAAAAAAAAAAAAAAAAAAAAAAAAAAAAAAAAAAAAAAAAAAAAAAAAAAAAAAAAAAAAAAAAAAAAAAAAAAAAAAAAAAAAAAAAAAAAAAAAAAAAAAAAAAAAAAAAAAAAxnUhSTlUaSXNtvCS78mRAN4XtfdV1DR9MeILE7qa58MU0/N/wAO3K7MlZSpG+DD2squkubfRE8pVadZKVJqUX0aeU/ajMr3bdxLYt7LS7yT+DVnx20n8lyePNZ8Xy9fjIsIRlZOow9lLk7T5p9Uec7ilTlGE5RUpdE2k5Y7l2noVX5SLC51PVbSlYPFZ0VKm+mJ05V6iw+x+h1Jfsndi3LSlG5XBc0Xw1YeK5caXc2mvBprxdVO20bZdG4YY5Yu7VvwvYkphWr0rdZrSUV0y2orL7OYq1YUYylVaUYptt8kkubb8Cl996tdbvp1rujysbeSpU8/1lSXWp6+a9SfixOfCiNHpHqZ1dLr57L1Lryaz1OyjydWnn9uP3i1/Ew/YX7qKz8n20NH3BTuqmp0lOSrSSeWuXXHL1kyk00kVw4IShOc20o1sr39UWX8aWP6an78fvNiFSFRZptNd6eURd+THa/zZe9L7yPaNY0dr62rPSHKNCpS4pw4nJKXDJ9vb6Mfe9RHFJVaLxwYcil2cnaV80u7xtllmvPULSm8TqQT7nKK+0iPlWvK9va0qdGTgqtWMJtPD4erWe7vPC12JsalFKTpSeOblXy2+/8A+sL2Byd0hj08OzWTI3zuqV7eqJotSsn0q0/fj95s5IStkbF7FR+u/mJjUfmoN0+yLx7EWTfeYZYY41wN+qr6s+1bilQ/HSjH1tL/AHPP4xs/0tP34/eVnsnaembypVb7cHHVqyqSWZTklFL1NcvB8kdv8Cdhf2P1/wDMUUpPnX58DqnpsOOThKTbW9RVfMTWlc0a+fMyjLHXDTx9B6Ef2zoe3dHlU+IfN8UkuLhqeceIvuy8LLNXykVNXjZ8OhRnKpOajLzeeJQ4ZttY5rnGKz+sX4qVs51hjPKscXyfe+X1ZJp3NGk8VJxT8WkKdelV/Fyi/U0yHW3kk2zGEfhFOc549KTqTTk+14TSXM1ta8lmiW1CrU0inUhcQi5U3CpOT4lzSw32+HPuaK3Pp+fA1WLTN8Km/wBKr5ifGDrU1JQclxPmllZaXbg5Gz6l/Vs6HxspKsliXGsSeHhN+OCC7v0m61nWo09PqearRt4zhPulBzfDnsznGefqYlOkmkVw6ZTyShKVcN891yLUMKtelQWa0lFdMtpLL7OZEdp72nfVJWOvw8zew5YfKNXHau59uO3qm+eOf5aknY0c/p1/w1xKdR4kTDRyeeOGfK+/f1XUsEHxH00OIAAAAAAjm+N1Q2vb8VPnXqZjSj1bly9LHallfSl2kY2/sbdWkRlUtLqjTnVxKpxQdSeebw5dry3nxZYN1plnfSpzuqcZzpPNNySbg3jmu7ovoRsmbhbtnbj1XZYuCC5v3rp30XoVxr2xd067CKv7uhUdNuUEqbg+LHRS7M8v9O47+wt0y3DRlTvfRuqD4KsX1bXLjx4tNPxTJQa1DTbO2qVK1CnGNSpjjkkk546ZfaFCnaJnq+1xPHkW3u1Srr8SE69+UOm/3T/dujPfGi3WjVVrOh8qlNf08OypTXWTx4Ln6k/k85lV0uyr1YXFWnF1oJqE2vSinnKT7Or+lmy0n1HBuStZwuDS2jTXXm/uVrq+4q3lDlR0/QlKNKcYzuZv5Ec86fj9rwuiZueU7TrfSdI8xZx4YQlTSX+br62+ftJlp2jafpHEtOpQp8TzLgSjl956ahptpqsHSv6cakG0+GSysroyOBtO92XWshDJDgVQi7rvfj9BbfiYfsL91FV7I2Xbbmp3FSvXuKbjVlFKlNQTWE8vMXz5luKEYrCXLp7O41rDS7LSlKNhTjTUpOUlFYzJ/KfjyLOFtWZYNU8MJqPJuv2Ij/4nsPnd79bH/odrbuydI2y3Oxi3UksOc3xyw+bXhnC6HeBKhFc6KZNZnyR4ZSdED8r1P/1rec16Ea0ePwi01/A+W+h+T25jGUPg+Gvz8faTqtRp3EXGtFSi+qayn7GcWexttzbcrSjl/qIpKFuzfFq1HEsbclV7eJw1tvyf91v9YvvJnVinTkqf5rS+jkcf8A9tfM6PuI7sYqKSXRFoxruMM+VTqpSddf8ASt/JhrGmWNrVtdQqwhUVSfFCbUeT5dvtR1noWwV1ja+9H7zv3+1tF1SXHfW1Kcu9xWX7TV/APbXzOj7iK8DqqTOmepxzm8icouW9V90Q3ZVCw+O7t6Io/Bo0mk4L0U38H5Z8ZKf0MlHlE17UtuWiuNKUeJVIqblHiShKM+fVY9PgWfE72n6ZZaVHgsKcKce6KUTYnCNRNVEmnyafNNdxKg1Fozy6qM80cjjaVKn3118zk2e7dEvIRnTuaWGk+clF+rD6M09xb00zTLetUtrik6qi/NriU8zxyWE+ZsVNj7crNyqWlFt9fQRlb7M2/aSU6FpRUl28CHtlE9MpX7Xly/n+j7tHUbzVrOhX1DHnKkeJ4XCsN8ml3YwRup+Ucf8AC/bInmMGt8V2brfCXTj57h4OPHpcP5ue4lxtIrjzxjKcq95NLws5O7dn2m6qa4/Qrw506q6xfc++Oez2rDKw3trWru3Wnbgh/TUpqcaueVWmqdWGfF5nHmvHOO27zT1HR7DV1FahShU4XmPFFS4X3orPHxbHRo9d2LSyLiS26ry+xto+gGp5o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ggGERAPBxIUFBEVGRoYFxgWFhcRGRQWFRYVFx8SHhoaGyYfGBolGhUVHy8gJCcpLCw4FR4xNTAqNSYtLCkBCQoKDgwOGg8PGjUkHiQ1NTUsNDM1LDMuNTQuLDQsNSw0KTUpLCwqNS8uLCksNC0sLyw0LjQsLC8sKTUsLCwsKf/AABEIAKAA+AMBIgACEQEDEQH/xAAbAAEAAgMBAQAAAAAAAAAAAAAABgcCBAUDAf/EAEYQAAIBAwIDAwYICgoDAAAAAAABAgMEEQUGEiExQVFhBxMicYGSFBVCVJGTwdEWMzZSU2JysuHiI0Njc3SCobGz0hckMv/EABkBAQADAQEAAAAAAAAAAAAAAAABAgMEBf/EAC4RAAICAQIDBQcFAAAAAAAAAAABAhEDBDESIVETQWFxgSIykbLB0fCSobHh8f/aAAwDAQACEQMRAD8AvEAAAAAAAAAAAAAAAAAAAAAAAAAAAAAAAAAAAAAAAAAAAAAAAAAAAAAAAAAAAAAAAAAAAAAAAAAAAAAAAAAAAAAAAAAAAAAAAAAAAAAAAAAAAAAAAAAAAAAAAAAAAAAAAAAAAAAAAAAAAAAAAAAAAAAAAAAAAAAAAAAAAAAAAAAAAAAAAAAAAAAAAAAAAAAAAAAAAxnUhSTlUaSXNtvCS78mRAN4XtfdV1DR9MeILE7qa58MU0/N/wAO3K7MlZSpG+DD2squkubfRE8pVadZKVJqUX0aeU/ajMr3bdxLYt7LS7yT+DVnx20n8lyePNZ8Xy9fjIsIRlZOow9lLk7T5p9Uec7ilTlGE5RUpdE2k5Y7l2noVX5SLC51PVbSlYPFZ0VKm+mJ05V6iw+x+h1Jfsndi3LSlG5XBc0Xw1YeK5caXc2mvBprxdVO20bZdG4YY5Yu7VvwvYkphWr0rdZrSUV0y2orL7OYq1YUYylVaUYptt8kkubb8Cl996tdbvp1rujysbeSpU8/1lSXWp6+a9SfixOfCiNHpHqZ1dLr57L1Lryaz1OyjydWnn9uP3i1/Ew/YX7qKz8n20NH3BTuqmp0lOSrSSeWuXXHL1kyk00kVw4IShOc20o1sr39UWX8aWP6an78fvNiFSFRZptNd6eURd+THa/zZe9L7yPaNY0dr62rPSHKNCpS4pw4nJKXDJ9vb6Mfe9RHFJVaLxwYcil2cnaV80u7xtllmvPULSm8TqQT7nKK+0iPlWvK9va0qdGTgqtWMJtPD4erWe7vPC12JsalFKTpSeOblXy2+/8A+sL2Byd0hj08OzWTI3zuqV7eqJotSsn0q0/fj95s5IStkbF7FR+u/mJjUfmoN0+yLx7EWTfeYZYY41wN+qr6s+1bilQ/HSjH1tL/AHPP4xs/0tP34/eVnsnaembypVb7cHHVqyqSWZTklFL1NcvB8kdv8Cdhf2P1/wDMUUpPnX58DqnpsOOThKTbW9RVfMTWlc0a+fMyjLHXDTx9B6Ef2zoe3dHlU+IfN8UkuLhqeceIvuy8LLNXykVNXjZ8OhRnKpOajLzeeJQ4ZttY5rnGKz+sX4qVs51hjPKscXyfe+X1ZJp3NGk8VJxT8WkKdelV/Fyi/U0yHW3kk2zGEfhFOc549KTqTTk+14TSXM1ta8lmiW1CrU0inUhcQi5U3CpOT4lzSw32+HPuaK3Pp+fA1WLTN8Km/wBKr5ifGDrU1JQclxPmllZaXbg5Gz6l/Vs6HxspKsliXGsSeHhN+OCC7v0m61nWo09PqearRt4zhPulBzfDnsznGefqYlOkmkVw6ZTyShKVcN891yLUMKtelQWa0lFdMtpLL7OZEdp72nfVJWOvw8zew5YfKNXHau59uO3qm+eOf5aknY0c/p1/w1xKdR4kTDRyeeOGfK+/f1XUsEHxH00OIAAAAAAjm+N1Q2vb8VPnXqZjSj1bly9LHallfSl2kY2/sbdWkRlUtLqjTnVxKpxQdSeebw5dry3nxZYN1plnfSpzuqcZzpPNNySbg3jmu7ovoRsmbhbtnbj1XZYuCC5v3rp30XoVxr2xd067CKv7uhUdNuUEqbg+LHRS7M8v9O47+wt0y3DRlTvfRuqD4KsX1bXLjx4tNPxTJQa1DTbO2qVK1CnGNSpjjkkk546ZfaFCnaJnq+1xPHkW3u1Srr8SE69+UOm/3T/dujPfGi3WjVVrOh8qlNf08OypTXWTx4Ln6k/k85lV0uyr1YXFWnF1oJqE2vSinnKT7Or+lmy0n1HBuStZwuDS2jTXXm/uVrq+4q3lDlR0/QlKNKcYzuZv5Ec86fj9rwuiZueU7TrfSdI8xZx4YQlTSX+br62+ftJlp2jafpHEtOpQp8TzLgSjl956ahptpqsHSv6cakG0+GSysroyOBtO92XWshDJDgVQi7rvfj9BbfiYfsL91FV7I2Xbbmp3FSvXuKbjVlFKlNQTWE8vMXz5luKEYrCXLp7O41rDS7LSlKNhTjTUpOUlFYzJ/KfjyLOFtWZYNU8MJqPJuv2Ij/4nsPnd79bH/odrbuydI2y3Oxi3UksOc3xyw+bXhnC6HeBKhFc6KZNZnyR4ZSdED8r1P/1rec16Ea0ePwi01/A+W+h+T25jGUPg+Gvz8faTqtRp3EXGtFSi+qayn7GcWexttzbcrSjl/qIpKFuzfFq1HEsbclV7eJw1tvyf91v9YvvJnVinTkqf5rS+jkcf8A9tfM6PuI7sYqKSXRFoxruMM+VTqpSddf8ASt/JhrGmWNrVtdQqwhUVSfFCbUeT5dvtR1noWwV1ja+9H7zv3+1tF1SXHfW1Kcu9xWX7TV/APbXzOj7iK8DqqTOmepxzm8icouW9V90Q3ZVCw+O7t6Io/Bo0mk4L0U38H5Z8ZKf0MlHlE17UtuWiuNKUeJVIqblHiShKM+fVY9PgWfE72n6ZZaVHgsKcKce6KUTYnCNRNVEmnyafNNdxKg1Fozy6qM80cjjaVKn3118zk2e7dEvIRnTuaWGk+clF+rD6M09xb00zTLetUtrik6qi/NriU8zxyWE+ZsVNj7crNyqWlFt9fQRlb7M2/aSU6FpRUl28CHtlE9MpX7Xly/n+j7tHUbzVrOhX1DHnKkeJ4XCsN8ml3YwRup+Ucf8AC/bInmMGt8V2brfCXTj57h4OPHpcP5ue4lxtIrjzxjKcq95NLws5O7dn2m6qa4/Qrw506q6xfc++Oez2rDKw3trWru3Wnbgh/TUpqcaueVWmqdWGfF5nHmvHOO27zT1HR7DV1FahShU4XmPFFS4X3orPHxbHRo9d2LSyLiS26ry+xto+gGp5o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ggGERAPBxIUFBEVGRoYFxgWFhcRGRQWFRYVFx8SHhoaGyYfGBolGhUVHy8gJCcpLCw4FR4xNTAqNSYtLCkBCQoKDgwOGg8PGjUkHiQ1NTUsNDM1LDMuNTQuLDQsNSw0KTUpLCwqNS8uLCksNC0sLyw0LjQsLC8sKTUsLCwsKf/AABEIAKAA+AMBIgACEQEDEQH/xAAbAAEAAgMBAQAAAAAAAAAAAAAABgcCBAUDAf/EAEYQAAIBAwIDAwYICgoDAAAAAAABAgMEEQUGEiExQVFhBxMicYGSFBVCVJGTwdEWMzZSU2JysuHiI0Njc3SCobGz0hckMv/EABkBAQADAQEAAAAAAAAAAAAAAAABAgMEBf/EAC4RAAICAQIDBQcFAAAAAAAAAAABAhEDBDESIVETQWFxgSIykbLB0fCSobHh8f/aAAwDAQACEQMRAD8AvEAAAAAAAAAAAAAAAAAAAAAAAAAAAAAAAAAAAAAAAAAAAAAAAAAAAAAAAAAAAAAAAAAAAAAAAAAAAAAAAAAAAAAAAAAAAAAAAAAAAAAAAAAAAAAAAAAAAAAAAAAAAAAAAAAAAAAAAAAAAAAAAAAAAAAAAAAAAAAAAAAAAAAAAAAAAAAAAAAAAAAAAAAAAAAAAAAAAxnUhSTlUaSXNtvCS78mRAN4XtfdV1DR9MeILE7qa58MU0/N/wAO3K7MlZSpG+DD2squkubfRE8pVadZKVJqUX0aeU/ajMr3bdxLYt7LS7yT+DVnx20n8lyePNZ8Xy9fjIsIRlZOow9lLk7T5p9Uec7ilTlGE5RUpdE2k5Y7l2noVX5SLC51PVbSlYPFZ0VKm+mJ05V6iw+x+h1Jfsndi3LSlG5XBc0Xw1YeK5caXc2mvBprxdVO20bZdG4YY5Yu7VvwvYkphWr0rdZrSUV0y2orL7OYq1YUYylVaUYptt8kkubb8Cl996tdbvp1rujysbeSpU8/1lSXWp6+a9SfixOfCiNHpHqZ1dLr57L1Lryaz1OyjydWnn9uP3i1/Ew/YX7qKz8n20NH3BTuqmp0lOSrSSeWuXXHL1kyk00kVw4IShOc20o1sr39UWX8aWP6an78fvNiFSFRZptNd6eURd+THa/zZe9L7yPaNY0dr62rPSHKNCpS4pw4nJKXDJ9vb6Mfe9RHFJVaLxwYcil2cnaV80u7xtllmvPULSm8TqQT7nKK+0iPlWvK9va0qdGTgqtWMJtPD4erWe7vPC12JsalFKTpSeOblXy2+/8A+sL2Byd0hj08OzWTI3zuqV7eqJotSsn0q0/fj95s5IStkbF7FR+u/mJjUfmoN0+yLx7EWTfeYZYY41wN+qr6s+1bilQ/HSjH1tL/AHPP4xs/0tP34/eVnsnaembypVb7cHHVqyqSWZTklFL1NcvB8kdv8Cdhf2P1/wDMUUpPnX58DqnpsOOThKTbW9RVfMTWlc0a+fMyjLHXDTx9B6Ef2zoe3dHlU+IfN8UkuLhqeceIvuy8LLNXykVNXjZ8OhRnKpOajLzeeJQ4ZttY5rnGKz+sX4qVs51hjPKscXyfe+X1ZJp3NGk8VJxT8WkKdelV/Fyi/U0yHW3kk2zGEfhFOc549KTqTTk+14TSXM1ta8lmiW1CrU0inUhcQi5U3CpOT4lzSw32+HPuaK3Pp+fA1WLTN8Km/wBKr5ifGDrU1JQclxPmllZaXbg5Gz6l/Vs6HxspKsliXGsSeHhN+OCC7v0m61nWo09PqearRt4zhPulBzfDnsznGefqYlOkmkVw6ZTyShKVcN891yLUMKtelQWa0lFdMtpLL7OZEdp72nfVJWOvw8zew5YfKNXHau59uO3qm+eOf5aknY0c/p1/w1xKdR4kTDRyeeOGfK+/f1XUsEHxH00OIAAAAAAjm+N1Q2vb8VPnXqZjSj1bly9LHallfSl2kY2/sbdWkRlUtLqjTnVxKpxQdSeebw5dry3nxZYN1plnfSpzuqcZzpPNNySbg3jmu7ovoRsmbhbtnbj1XZYuCC5v3rp30XoVxr2xd067CKv7uhUdNuUEqbg+LHRS7M8v9O47+wt0y3DRlTvfRuqD4KsX1bXLjx4tNPxTJQa1DTbO2qVK1CnGNSpjjkkk546ZfaFCnaJnq+1xPHkW3u1Srr8SE69+UOm/3T/dujPfGi3WjVVrOh8qlNf08OypTXWTx4Ln6k/k85lV0uyr1YXFWnF1oJqE2vSinnKT7Or+lmy0n1HBuStZwuDS2jTXXm/uVrq+4q3lDlR0/QlKNKcYzuZv5Ec86fj9rwuiZueU7TrfSdI8xZx4YQlTSX+br62+ftJlp2jafpHEtOpQp8TzLgSjl956ahptpqsHSv6cakG0+GSysroyOBtO92XWshDJDgVQi7rvfj9BbfiYfsL91FV7I2Xbbmp3FSvXuKbjVlFKlNQTWE8vMXz5luKEYrCXLp7O41rDS7LSlKNhTjTUpOUlFYzJ/KfjyLOFtWZYNU8MJqPJuv2Ij/4nsPnd79bH/odrbuydI2y3Oxi3UksOc3xyw+bXhnC6HeBKhFc6KZNZnyR4ZSdED8r1P/1rec16Ea0ePwi01/A+W+h+T25jGUPg+Gvz8faTqtRp3EXGtFSi+qayn7GcWexttzbcrSjl/qIpKFuzfFq1HEsbclV7eJw1tvyf91v9YvvJnVinTkqf5rS+jkcf8A9tfM6PuI7sYqKSXRFoxruMM+VTqpSddf8ASt/JhrGmWNrVtdQqwhUVSfFCbUeT5dvtR1noWwV1ja+9H7zv3+1tF1SXHfW1Kcu9xWX7TV/APbXzOj7iK8DqqTOmepxzm8icouW9V90Q3ZVCw+O7t6Io/Bo0mk4L0U38H5Z8ZKf0MlHlE17UtuWiuNKUeJVIqblHiShKM+fVY9PgWfE72n6ZZaVHgsKcKce6KUTYnCNRNVEmnyafNNdxKg1Fozy6qM80cjjaVKn3118zk2e7dEvIRnTuaWGk+clF+rD6M09xb00zTLetUtrik6qi/NriU8zxyWE+ZsVNj7crNyqWlFt9fQRlb7M2/aSU6FpRUl28CHtlE9MpX7Xly/n+j7tHUbzVrOhX1DHnKkeJ4XCsN8ml3YwRup+Ucf8AC/bInmMGt8V2brfCXTj57h4OPHpcP5ue4lxtIrjzxjKcq95NLws5O7dn2m6qa4/Qrw506q6xfc++Oez2rDKw3trWru3Wnbgh/TUpqcaueVWmqdWGfF5nHmvHOO27zT1HR7DV1FahShU4XmPFFS4X3orPHxbHRo9d2LSyLiS26ry+xto+gGp5o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5529602"/>
              </p:ext>
            </p:extLst>
          </p:nvPr>
        </p:nvGraphicFramePr>
        <p:xfrm>
          <a:off x="4341091" y="1325563"/>
          <a:ext cx="4342645" cy="38881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0800"/>
                <a:gridCol w="750422"/>
                <a:gridCol w="764664"/>
                <a:gridCol w="1015328"/>
                <a:gridCol w="491431"/>
              </a:tblGrid>
              <a:tr h="1984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SM18 /</a:t>
                      </a:r>
                    </a:p>
                    <a:p>
                      <a:pPr algn="ctr"/>
                      <a:r>
                        <a:rPr lang="en-GB" sz="1400" dirty="0" smtClean="0"/>
                        <a:t>ESS</a:t>
                      </a:r>
                      <a:endParaRPr lang="en-GB" sz="1400" dirty="0"/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SPL</a:t>
                      </a:r>
                      <a:endParaRPr lang="en-GB" dirty="0"/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LINAC4</a:t>
                      </a:r>
                      <a:endParaRPr lang="en-GB" dirty="0"/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U</a:t>
                      </a:r>
                      <a:r>
                        <a:rPr lang="en-GB" sz="1200" baseline="-25000" dirty="0" smtClean="0">
                          <a:latin typeface="+mn-lt"/>
                        </a:rPr>
                        <a:t>k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-115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-110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-110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kV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I</a:t>
                      </a:r>
                      <a:r>
                        <a:rPr lang="en-GB" sz="1200" baseline="-25000" dirty="0" smtClean="0">
                          <a:latin typeface="+mn-lt"/>
                        </a:rPr>
                        <a:t>k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50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A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414391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P</a:t>
                      </a:r>
                      <a:r>
                        <a:rPr lang="en-GB" sz="1200" baseline="-25000" dirty="0" smtClean="0">
                          <a:latin typeface="+mn-lt"/>
                        </a:rPr>
                        <a:t>pulse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2.88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2.6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5.5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MW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P</a:t>
                      </a:r>
                      <a:r>
                        <a:rPr lang="en-GB" sz="1200" baseline="-25000" dirty="0" smtClean="0">
                          <a:latin typeface="+mn-lt"/>
                        </a:rPr>
                        <a:t>avg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161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kW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PRR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50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Hz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Z</a:t>
                      </a:r>
                      <a:r>
                        <a:rPr lang="en-GB" sz="1200" baseline="-25000" dirty="0" smtClean="0">
                          <a:latin typeface="+mn-lt"/>
                        </a:rPr>
                        <a:t>k</a:t>
                      </a:r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4.6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4.4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2.2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k</a:t>
                      </a:r>
                      <a:r>
                        <a:rPr lang="el-GR" sz="1200" dirty="0" smtClean="0">
                          <a:latin typeface="+mn-lt"/>
                        </a:rPr>
                        <a:t>Ω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359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+mn-lt"/>
                          <a:cs typeface="Times New Roman"/>
                        </a:rPr>
                        <a:t>τ</a:t>
                      </a:r>
                      <a:r>
                        <a:rPr lang="en-GB" sz="1200" baseline="-25000" dirty="0" smtClean="0">
                          <a:latin typeface="+mn-lt"/>
                          <a:cs typeface="Times New Roman"/>
                        </a:rPr>
                        <a:t>pulse</a:t>
                      </a:r>
                      <a:r>
                        <a:rPr lang="en-GB" sz="1200" dirty="0" smtClean="0">
                          <a:latin typeface="+mn-lt"/>
                          <a:cs typeface="Times New Roman"/>
                        </a:rPr>
                        <a:t> / </a:t>
                      </a:r>
                      <a:r>
                        <a:rPr lang="el-GR" sz="1200" dirty="0" smtClean="0">
                          <a:latin typeface="+mn-lt"/>
                          <a:cs typeface="Times New Roman"/>
                        </a:rPr>
                        <a:t>τ</a:t>
                      </a:r>
                      <a:r>
                        <a:rPr lang="en-GB" sz="1200" baseline="-25000" dirty="0" smtClean="0">
                          <a:latin typeface="+mn-lt"/>
                          <a:cs typeface="Times New Roman"/>
                        </a:rPr>
                        <a:t>flat-top</a:t>
                      </a:r>
                      <a:endParaRPr lang="en-GB" sz="1200" baseline="-25000" dirty="0" smtClean="0">
                        <a:latin typeface="+mn-lt"/>
                      </a:endParaRPr>
                    </a:p>
                    <a:p>
                      <a:pPr algn="l"/>
                      <a:endParaRPr lang="en-GB" sz="1200" baseline="-250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2.8 / 2.5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1.0 / 0.8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1.8 / 1.5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>
                          <a:latin typeface="+mn-lt"/>
                        </a:rPr>
                        <a:t>ms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droop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3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248635"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latin typeface="+mn-lt"/>
                        </a:rPr>
                        <a:t>droop</a:t>
                      </a:r>
                      <a:r>
                        <a:rPr lang="en-GB" sz="800" baseline="0" dirty="0" smtClean="0">
                          <a:latin typeface="+mn-lt"/>
                        </a:rPr>
                        <a:t> compensation type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LR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LC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303887"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latin typeface="+mn-lt"/>
                        </a:rPr>
                        <a:t>Design / Production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AMPEGON</a:t>
                      </a:r>
                    </a:p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PPT GmbH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CERN</a:t>
                      </a:r>
                      <a:r>
                        <a:rPr lang="en-GB" sz="800" baseline="0" dirty="0" smtClean="0">
                          <a:latin typeface="+mn-lt"/>
                        </a:rPr>
                        <a:t> </a:t>
                      </a:r>
                      <a:r>
                        <a:rPr lang="en-GB" sz="800" dirty="0" smtClean="0">
                          <a:latin typeface="+mn-lt"/>
                        </a:rPr>
                        <a:t>/ JEMA </a:t>
                      </a:r>
                      <a:r>
                        <a:rPr lang="en-GB" sz="800" dirty="0" err="1" smtClean="0">
                          <a:latin typeface="+mn-lt"/>
                        </a:rPr>
                        <a:t>sa</a:t>
                      </a:r>
                      <a:endParaRPr lang="en-GB" sz="8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  <a:tr h="30388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Average Power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161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138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20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n-lt"/>
                        </a:rPr>
                        <a:t>kW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75827" marR="75827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4746" y="5369203"/>
            <a:ext cx="206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power specification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707626" y="1870647"/>
            <a:ext cx="648929" cy="208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464715" y="3114425"/>
            <a:ext cx="648929" cy="208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712546" y="2141031"/>
            <a:ext cx="648929" cy="208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702718" y="3719925"/>
            <a:ext cx="648929" cy="208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725246" y="2852231"/>
            <a:ext cx="648929" cy="208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962715" y="3189246"/>
            <a:ext cx="749366" cy="3159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3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execution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471416"/>
              </p:ext>
            </p:extLst>
          </p:nvPr>
        </p:nvGraphicFramePr>
        <p:xfrm>
          <a:off x="457200" y="1325563"/>
          <a:ext cx="8226425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761B5B-E988-4F9B-87D3-BA8B898108DB}" type="datetime1">
              <a:rPr lang="en-GB" smtClean="0"/>
              <a:t>19/03/2015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Schematic &amp;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94E832-EC99-4C41-B433-D7F30F129C57}" type="datetime1">
              <a:rPr lang="en-GB" smtClean="0"/>
              <a:t>19/03/2015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7" y="2481003"/>
            <a:ext cx="5455512" cy="247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r="1513"/>
          <a:stretch/>
        </p:blipFill>
        <p:spPr bwMode="auto">
          <a:xfrm>
            <a:off x="5598805" y="2225564"/>
            <a:ext cx="3266488" cy="20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87" y="4305640"/>
            <a:ext cx="3080206" cy="13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5892800" y="4410076"/>
            <a:ext cx="576580" cy="1079500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6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Modulator testing at CERN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SM18 Klystron Modulator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8B5F49-FA1D-4744-A65C-C56D1627F160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94E832-EC99-4C41-B433-D7F30F129C57}" type="datetime1">
              <a:rPr lang="en-GB" smtClean="0"/>
              <a:t>19/03/2015</a:t>
            </a:fld>
            <a:endParaRPr lang="en-US" dirty="0"/>
          </a:p>
        </p:txBody>
      </p:sp>
      <p:pic>
        <p:nvPicPr>
          <p:cNvPr id="1026" name="Picture 2" descr="G:\Departments\TE\Groups\EPC\Sections\FPC\Projects\RF\ESS\Testing\2014-03-12_14 - 25% reception test\Pictures\20140515_0909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8" b="9491"/>
          <a:stretch/>
        </p:blipFill>
        <p:spPr bwMode="auto">
          <a:xfrm>
            <a:off x="457880" y="1350355"/>
            <a:ext cx="8228240" cy="464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800" dirty="0" smtClean="0"/>
              <a:t>air insulated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800" dirty="0" smtClean="0"/>
              <a:t>water cooled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800" dirty="0" smtClean="0"/>
              <a:t>P</a:t>
            </a:r>
            <a:r>
              <a:rPr lang="en-GB" sz="1800" baseline="-25000" dirty="0" smtClean="0"/>
              <a:t>avg</a:t>
            </a:r>
            <a:r>
              <a:rPr lang="en-GB" sz="1800" dirty="0" smtClean="0"/>
              <a:t> 161 kW</a:t>
            </a:r>
            <a:endParaRPr lang="en-GB" sz="1800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4294967295"/>
          </p:nvPr>
        </p:nvSpPr>
        <p:spPr>
          <a:xfrm>
            <a:off x="457200" y="1269777"/>
            <a:ext cx="4040188" cy="3686655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</p:txBody>
      </p:sp>
      <p:pic>
        <p:nvPicPr>
          <p:cNvPr id="13" name="Picture 2" descr="G:\Departments\TE\Groups\EPC\Sections\FPC\Projects\RF\ESS\Testing\2014-03-12_14 - 25% reception test\Pictures\20140508_115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3350"/>
            <a:ext cx="4044109" cy="303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366" y="4082770"/>
            <a:ext cx="38859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LeftDown">
                <a:rot lat="1818620" lon="2400000" rev="139959"/>
              </a:camera>
              <a:lightRig rig="threePt" dir="t"/>
            </a:scene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m</a:t>
            </a:r>
            <a:r>
              <a:rPr lang="en-US" sz="4000" b="0" cap="none" spc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/ 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 m</a:t>
            </a:r>
            <a:r>
              <a:rPr lang="en-US" sz="4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090021" y="2180348"/>
            <a:ext cx="87519" cy="27760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941181" y="2166636"/>
            <a:ext cx="2255520" cy="3440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3196701" y="2166636"/>
            <a:ext cx="924716" cy="4116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 rot="21065305">
            <a:off x="1902963" y="2297696"/>
            <a:ext cx="7344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2400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300771">
            <a:off x="3236375" y="2379052"/>
            <a:ext cx="8071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2300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929250" y="3505857"/>
            <a:ext cx="7844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2000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Resistive Dummy Load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108346" y="5101967"/>
            <a:ext cx="2263561" cy="83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Load resistors and rating plate</a:t>
            </a:r>
            <a:endParaRPr lang="en-GB" sz="1800" dirty="0"/>
          </a:p>
        </p:txBody>
      </p:sp>
      <p:pic>
        <p:nvPicPr>
          <p:cNvPr id="33" name="Picture 2" descr="G:\Departments\TE\Groups\EPC\Sections\FPC\Projects\RF\ESS\Testing\2014-03-12_14 - 25% reception test\Pictures\20140515_0908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96" y="1352644"/>
            <a:ext cx="3088080" cy="23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28795" r="9688" b="20415"/>
          <a:stretch/>
        </p:blipFill>
        <p:spPr>
          <a:xfrm>
            <a:off x="6375828" y="3690522"/>
            <a:ext cx="2768172" cy="2370137"/>
          </a:xfrm>
          <a:prstGeom prst="rect">
            <a:avLst/>
          </a:prstGeom>
        </p:spPr>
      </p:pic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457200">
              <a:buChar char="•"/>
            </a:pPr>
            <a:r>
              <a:rPr lang="en-US" sz="1200" b="0">
                <a:solidFill>
                  <a:schemeClr val="tx1">
                    <a:tint val="75000"/>
                  </a:schemeClr>
                </a:solidFill>
              </a:rPr>
              <a:t>SM18 Klystron Modulator</a:t>
            </a:r>
            <a:endParaRPr lang="en-US" sz="1200" b="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fld id="{798B5F49-FA1D-4744-A65C-C56D1627F160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marL="0" indent="0">
                <a:buNone/>
              </a:pPr>
              <a:t>9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Date Placeholder 5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/>
            <a:fld id="{6894E832-EC99-4C41-B433-D7F30F129C57}" type="datetime1">
              <a:rPr lang="en-GB" sz="1200">
                <a:solidFill>
                  <a:schemeClr val="tx1">
                    <a:tint val="75000"/>
                  </a:schemeClr>
                </a:solidFill>
              </a:rPr>
              <a:pPr marL="0"/>
              <a:t>19/03/2015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2917</TotalTime>
  <Words>850</Words>
  <Application>Microsoft Office PowerPoint</Application>
  <PresentationFormat>On-screen Show (4:3)</PresentationFormat>
  <Paragraphs>218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CERNCorporate4-3</vt:lpstr>
      <vt:lpstr>PowerPoint Presentation</vt:lpstr>
      <vt:lpstr>ESS klystron modulator: tests at CERN</vt:lpstr>
      <vt:lpstr>Introduction</vt:lpstr>
      <vt:lpstr>Project Description</vt:lpstr>
      <vt:lpstr>Modulator specifications</vt:lpstr>
      <vt:lpstr>Project execution</vt:lpstr>
      <vt:lpstr>Electrical Schematic &amp; Layout</vt:lpstr>
      <vt:lpstr>Modulator testing at CERN</vt:lpstr>
      <vt:lpstr>Resistive Dummy Load</vt:lpstr>
      <vt:lpstr>Uk measurements</vt:lpstr>
      <vt:lpstr>Uk measurements</vt:lpstr>
      <vt:lpstr>AC Power Quality</vt:lpstr>
      <vt:lpstr>Project feedback</vt:lpstr>
      <vt:lpstr>Project feedback</vt:lpstr>
      <vt:lpstr>Status</vt:lpstr>
      <vt:lpstr>Conclusion</vt:lpstr>
      <vt:lpstr>Acknowledgements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Nisbet</dc:creator>
  <cp:lastModifiedBy>Caroline Prabert</cp:lastModifiedBy>
  <cp:revision>62</cp:revision>
  <dcterms:created xsi:type="dcterms:W3CDTF">2014-01-20T21:42:21Z</dcterms:created>
  <dcterms:modified xsi:type="dcterms:W3CDTF">2015-03-19T06:28:08Z</dcterms:modified>
</cp:coreProperties>
</file>