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34" r:id="rId3"/>
    <p:sldId id="336" r:id="rId4"/>
    <p:sldId id="338" r:id="rId5"/>
    <p:sldId id="326" r:id="rId6"/>
    <p:sldId id="313" r:id="rId7"/>
    <p:sldId id="318" r:id="rId8"/>
    <p:sldId id="314" r:id="rId9"/>
    <p:sldId id="315" r:id="rId10"/>
    <p:sldId id="316" r:id="rId11"/>
    <p:sldId id="320" r:id="rId12"/>
    <p:sldId id="317" r:id="rId13"/>
    <p:sldId id="311" r:id="rId14"/>
    <p:sldId id="321" r:id="rId15"/>
    <p:sldId id="329" r:id="rId16"/>
    <p:sldId id="323" r:id="rId17"/>
    <p:sldId id="328" r:id="rId18"/>
    <p:sldId id="325" r:id="rId19"/>
    <p:sldId id="327" r:id="rId20"/>
    <p:sldId id="332" r:id="rId21"/>
    <p:sldId id="330" r:id="rId22"/>
    <p:sldId id="331" r:id="rId23"/>
    <p:sldId id="333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C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43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1C95-1ACC-4DD0-8A0E-56C46A6326A5}" type="datetimeFigureOut">
              <a:rPr lang="sv-SE" smtClean="0"/>
              <a:t>2015-03-18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546CE-DCB3-46DB-9BFC-39BA695942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537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91227-D63E-4EE5-80FD-7A91533A4198}" type="slidenum">
              <a:rPr lang="sv-SE" smtClean="0">
                <a:ea typeface="ＭＳ Ｐゴシック" charset="-128"/>
              </a:rPr>
              <a:pPr/>
              <a:t>3</a:t>
            </a:fld>
            <a:endParaRPr lang="sv-SE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D4C62D-8EB2-4CA5-9EC1-10B5299599DF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2581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46CE-DCB3-46DB-9BFC-39BA695942B9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775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2663825"/>
            <a:ext cx="34512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C987-A8FC-4C97-945C-399BEAB6DB44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ED8-91C0-4A93-8005-4EB16E316D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75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C987-A8FC-4C97-945C-399BEAB6DB44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ED8-91C0-4A93-8005-4EB16E316D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529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C987-A8FC-4C97-945C-399BEAB6DB44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ED8-91C0-4A93-8005-4EB16E316D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90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>
            <a:no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>
            <a:lvl1pPr>
              <a:defRPr sz="2400">
                <a:latin typeface="Bookman Old Style" pitchFamily="18" charset="0"/>
              </a:defRPr>
            </a:lvl1pPr>
            <a:lvl2pPr>
              <a:defRPr sz="2400">
                <a:latin typeface="Bookman Old Style" pitchFamily="18" charset="0"/>
              </a:defRPr>
            </a:lvl2pPr>
            <a:lvl3pPr>
              <a:defRPr sz="2400">
                <a:latin typeface="Bookman Old Style" pitchFamily="18" charset="0"/>
              </a:defRPr>
            </a:lvl3pPr>
            <a:lvl4pPr>
              <a:defRPr sz="2400">
                <a:latin typeface="Bookman Old Style" pitchFamily="18" charset="0"/>
              </a:defRPr>
            </a:lvl4pPr>
            <a:lvl5pPr>
              <a:defRPr sz="2400">
                <a:latin typeface="Bookman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7" name="AutoShape 2" descr="data:image/jpeg;base64,/9j/4AAQSkZJRgABAQAAAQABAAD/2wCEAAkGBhQREBQTEhIWFBMRGR0aFxgWFRgWGBwZGxcVGB4YHhgZHCYeGxokGhYXITIgJicpLCwsGR4xNTMqOCYrLSkBCQoKDgwOGg8PGi0kHyQuLCwqNS4sLSwvKSwsLi0sMSwpLiwtLywvMDUsMDUpLDIpLC4qMiktNS4tLC0uKiosKf/AABEIANsA5gMBIgACEQEDEQH/xAAbAAEAAwEBAQEAAAAAAAAAAAAABAUGBwMCAf/EAFAQAAIBAwIFAgIFBQwIAgsBAAECAwAEERIhBQYTMUEiURRhByMycYFCUpGxshUkM1NicnN0gpKhsxYlJjQ1NmPRg6JDRFRkk6PBw9Lw8Rf/xAAZAQEAAwEBAAAAAAAAAAAAAAAAAQIEAwX/xAAtEQACAQIEBAUEAwEAAAAAAAAAARECIQMSMUEEUWFxgZGhsfATIsHRFCMy0v/aAAwDAQACEQMRAD8A7jSlKAUpSgFKUoBSlKAUpSgFK/CcVTSc0xsxW3R7p12PRAKA+xlYiMfdqJ+VQ3BemiqvRF1SsVxnmGZdp7y2sR+Yn75n+7cAD8FP31WfFQyDaXi10T5jEiL+AARRVc5rp4KpqW/JN+unqdIpXNYeHxqdQh4yp+THP+D5r7PGREfTe39ufIu7YzJ+JKZH96oz8y38Kf8AL9P1J0elYjhXNd13/e9+g7m1k0zAe5ifv9wxWj4RzJBc5WN8SL9qNwUkX70bf8e1WVSZnxOGxMPVSun53XiWlKUqxnFKUoBSlKAUpSgFKUoBSlKAUpSgFKUoBSlKAUpSgFVXGeYktyqBWlnk+xDGNTt8z4Vf5RwK+uL8TZCkUIDTzZ0A50qo+1K+N9C5G3klRtnIx8dyJJ+hFKyJOxEt2FLTXDKQpVGUERxAnSH2Udl7HNKqoNnD8Pn+6rT58td+bXvdmS4k0T/vmUf+pwNpt489viJvyjt9k/PCmoHMbPE6Q3VxHErRMyKokjtVwcCMLEQ8rZ3JYgAY9JzirPjPB34e0d3bZaC3BElvgABGxqkXAyX2yWbJPvjavXmfmKCaGHouJJXYPEgtxO7KM5xG4GkH87K9jg7VR7yb8Or7qXQppvps/Jxz0vu2TODTWSWnxNtBGwUb/Dw5cvsCoBUOTkjvjY5O1Z7inHTfEBluLbolx0WgeQSSlQyKdBHqABOk42OQfI+fg+J2tu0iKkavIZJgmh5zqI1MAR0lwAAFXOPnvVRdzGdZBBK7iWXW4ZXkmYABVRekkvT0qD6jpJLHAAAzDqtB1wcCnO605vZzMd7R82NBeT/vC3nkll6dwYgIyWdYy/2m9P1koAB0qzNuRs2wr24NxqG2l6VsLq7WZgSdmRBnQWVcAhNWQTgDKkAkgiqic3pj0iKYxlVCxCCSJYTHgxtE+Wk1KQMll9X6vHg3G7rrBSzQ3bpGjfEKqo/Td8u3UAc+iQelDq1DyCSE3JeDmoqunrvbxtNt37ybPm3gdl0XuLiPR0hnqxDTKDkAYZe5yQN8jestEzyAiRZLoW+DuBFxCFWAZXVkYiVcHPfJ8jbFT+Zrm4yRcwgxvE0RHUItssVIl6gXMbAqNpAAPyW75sonubOwtxFCt1O2hXKHAxpwGLd2wqqur8al3Znw3Vh4aTctu17Ls9ut1qup58L5neJVeWQXNk5wtyq6XjP5s6Dt7awBjyBmtgrZGRuDWW49y68btdWYAkYfXQH+CnXyCOwfGfV589zUPlzjSQoGjJ+CdtBV/t2kpOOm+e0RY4B/JJHg7WTaszNiYVOLT9TD+dO/KLPo7PbUpSuh54pSlAKUpQClKUApSlAKUpQClKUApSlAKj8Qv1gieWQ4WMZPv9wHkk7AeSRUiqHjJEtxHExxFbgXExPb0k9JT8tSu5/oh71DOmFSqqr6b/PTuZ/jd2YYm67ET3K9S5KEZitlziBD2BZmEQPlndvun8b5biniW4hkmREg06LV1HUiALCMeD3OPfNV6Xt702uoLQStd/WEuQdMSkiKNY9QLEKNZ7bybZ8QOHcQMRaSzudcs7BPhRbGGPrMG7qzHQV0lnKnwM9xXKUewqKomlw14rs4nLGib2W2o4crr17K1R8XOkhLg6xBFo9UkgBIBcnaPOSBkjBwbXgkgQsnD4zcyscTXk2RHqHf1DeTHhE2G2/mlnwXWTZRuWRTrv5+zSyN6uiGG++ct7Lgdyap+IWUtlexj0FlJlSdmaKMQKhVoGSNSqKrFcEAA5HlqjQu3Tit0p3iY521fvE9WneL3mPl3EBluZ5J5NcQzpBRA00aHp2+CpbSxxqDnNTeWeJSES2t0jBoRtIVCK8bfZLFDpSTT3XPzHnGRn47dXcCw6lCpjMsiKssjDJDxrLpQAHAHqDbZ2O1RuIWUWkCQPLMxCdJ2eSYuUYB1jmw2lifUpGkHSysdJBZryiP49VVH08V3m0LTTtC6ezNHyzwK3+NucQ9NY3ja32xsiMrFWPcFskjO+Qam8WIvOIJag/VQxs9wjrqV8soVArjGe51ruAdjWZveAtEY5Z7ARwIuZSoilIYANq0IQdBaOPO/bXk4Y1OhLwPiK7WGRRjpzyIYVGQSDrPULHY5iVE7AbDeU9oIrozVfUVUuIW6Vo1U337uS34jG3Dyi204YSHSlpOxbV/Jik3ZPbDZXcdqjWd0HieThxZCMie0wodG8tGjjSkgIPp+w+CNjvVZYQs9/bBi5+sMkjs7ukjKkmgxtIi5ChiNA3AOcNu1XHO0CQyRXULrFeagqAkATD+LcZ3BwAG8EqNtiHUo6UqqcN3qamdnrapfnVa9FTNbPeXNtBJcNdLJiaRtLxKqR7NGIgAh1SEKScspDKcVf8ANHCxA5vI01Iw03kQGRJCRgvp8ugOfmM/jCfieALy0X03qOmhgPRdafT37F2jEbDszLGfNedlywklkLmAyTXzqCJWlIYS7alZWIUIpyGQg7AjBNCanDpdThaR1es6JabcpSL/AJauypNsz6wih4JCc9S3bGk58sh9JPkaD+VV/XPirWjSwqPVYEXNuB5tnJE0I9wvrA+ej2Fb6KUMoZTkMAQR5B3BrpS9jz+Kw4eZaP56+8rY+6UpVjIKUpQClKUApSlAKUpQClKUApSlAKwfGJtdtMc4/dG5MOod1gjJRj93Tglb+2a3Uj4BPsM/orCcKsVuDYQuSVFnJK+CRkzhI+/jaSTeqVcjdwkKant+E37pFpY81n4MyCKPXHAs4iSRtIh3wDJ09KvpVhp33X9FXaXMfVveI6MJbIRGp7mUxI8jH+Vnpx/cpqdxT6NrRlYwqYH8lXfSRkagVzggrkfjVG/E0Tg0bvv8Tcq8gXBOHuDMRjPmNMYNUc7mvDpwqlOFP3NJ9E783yfmfKwzWBz05Wmmt16UqRdbE7u0kwZc41OxXc+FXvjFQr3jD8TkCSF9FsE1JDbPOskuPWTpYAIGBAy24387aXjX0hQtbSiATGZkIQdCVcEjGclcbZz38VheXbpkiEMq3Kxlj+TN0FHuUhAklJPgsoqrjRM2YFNdVLxa6IqWnPq0n8mYuaSKbQ2nDLoGWXqNGwHzSCaUxj5voFe/FZIjPZy3JYWjxOgYuzqsjODhpGJOHQY1Z7diBVdBxS36ggQlET1F5oSFX+hs0TRr/lupI/lefp+PRMcq7KrZJV1dmKIQ2htQIknnZUBzkKi6R80lfp1Zph+u625Pf03U6Tj9vapBM5uX+sV9KpP9ovGkelVydRJRT5Ook9iap1nFvEkQdS4RSWhupdGMLligeNFBzsepjyPaqZBCraulrdUO8dqVVmEVswB0RjZ3+JTV3GoHbSpFkl2mrQYpmjPqV5LWVlJIOUkXRqWYduvF9rYtqIqZkqsF0UpS3v8APlz2kt1ljBkuXQZDJI6XbojjswkW7eHI8HUa/eVOCJcTzM/TkK6o5XSZicPHp9AwwMbDDL6lKMXHYAV5x3MK5eNZg4O6GOaKf+xcog6o22EoJPkipPDr3o34uFNzJHPGUlD2cqupXdGPTiAc5JXIHnz4WkirPkqSnS36suXWJ0kkrYiO8ubBjpivlM8J8rKPtYP5wZQ49tI96lWHMlyEEjxxNHIQpJkERjlRWWVT6SCokibBJB9ajt2redOYY9dnOkc4aCcep4JYl0MMOuqRRuQBt8jX2OBRTX08c8uIY5jJ0i+lZDJHBIMjOGCsJDj3P35mb2OOVVUKrFW17crONLv7T9l42Lie0vFhZEWU2zM2CsiTAgFSPtIHUb4G7ffWj5Sytv0WOWtXaH+yh9H/AMoxn8ared+IwiyZUkTUmiRFUg4EUsbZAHYACrLhZxe3i+G6Mn95Gj/+yKsrMz4v3YMxCWng1/0y6pSldDzRSlKAUpSgFKUoBSlKAUpSgFKUoDxvB9W/80/qNYAcPec2kMcphaSwhKyDOR05oXOMedNdEYZGPesNBL0f3MlcEdMSWr4GTqCFQMe5eDH3mqVG/hKmk4127w3+CXLydc5jP7oTSqjqzJLgKyhgSMrvnG4zkZ/TXPUtWgtrK5+ECLBKpeXWD1SJCQCngroYb+SPetjzLzvaXEGLeWVrlRrh6SShg+xAbAAKnsRuMZqM0QuOH8QgUZ6bfFQj/pygXKjH39Ra51JPQ9Lh68XDpTxVEtTbLbSbROu/4RK5j5jtpWjltLqBblcx6nOnEcnpLZbG6HDD+0MHODH5kktFtbS3tpYnWOZCdJWX0hW1O6qwLZJGRkE71o5OV7W5s8RwQx9ePKssagqWUEMCBnYkGsLy1bWEdvOl/CpuYJCpUljI+dlVACNXqBG3yJ70qnzKYDw3TNOb7HpZu/lo/fqaDj1/DJw6OOEKMSxhY3cEhFl7sNTFUKg9+wbHyqVytxZYo5IZsYBkcnqRvDhnysUR1EsuknAIBGCCBkVBtuSLa2tZLi5tlaRsssOpmCFjhIV39TElV1e522qBPy3bQiGxW0W6vpAHkbWyKnkkuNwngKO4x5IyunJEYNdDw021Lc28XObRdeZdclz24sminKJrlkLJI6gsC2V/K3GjSv8AZIpyZLbwwySsFSXXLgEqJDGX1KoGdxpC4HjGPeq6X6NenHIfh4ZiwOFjeZHUkbaC7srYPYMBn38VUWHKFsbaxupEbpSHRc4YjDMzIsn8lQ4AIHuPY5XUWLOnBxFU1W4qfLeG4130NDwHi0iXQmk0BL0HrATK3TZWbplhsFxGQhAJzgHwaJxKBeJGXqxYaQ6jK0YKAQlNccofOgnA6TA9y23evC75GtbKbqvAJrN8ByxZmgP5+x9URzvnJXv2zUjgvLFpLxGSWCJDbW6BNvVG05ySQDkEKhUe2T8qm+hWp4LzYimHTGlu2rvou3Q/fpB43bXFk0UVxFJKZI9KJIrMTrUYGCfBO9VacAaZriR7eWZYJ01QTSh5WAgII1gkEgyq4GewxV9xvh8T8Rs4VjRVhDXEpCquAvpTJA7a87fKqvh/ErturNbFRlXuTE6MxmWWR1QLp3ysUMfbzJg1Du7jBqyYKWHbe75vS3PL66lfxPgyLbXFxHYtZosRjAc+t3klhGdOThVCkfPV8q3XDt+IXZ8LHAn4/Xv+px+msxxji9zcKLW4hjjLy26nQ5fJeQSY3+zpjiYkHJ9SnbzqeXfU91L/ABlwwB+USpD+1G1WpibHHiaqvpff13nXK1e/Jl1SlK6nkClKUApSlAKUpQClKUApSlAKUpQCsdxeyYreQp/CRMl3b/zs6yPxlik/+IK2NU3HlMbRXS/+gJEvzgfGs/2CqP8Acre9VqVjRw9eWu3h3V1+vE9OFXVutqs8YSKFk6hIAUAH1HOPYk1kI+YCZ4uIGJkgdjA7FcK0DselKe+CrhgfkR7ivccEUyPw2WR0hZ/iLbTpwyZLNCQ6kMEc6tPkEHxVjc8moiEyXbmEFzIsvSWIrJ/CfYVNP5wOcKwBxVLs3UrCw28znN3/AMv8+zRCk4rNZwzWqBE+ESR1kc5PQG8WlMes79POcAxnIOQDSLwWVxb3sFvI81qkbMZe1xpHqKgnWGXwSPUAMZ0gG0sAZlFt1Ea6tBqtpjho54DtpbGzKQArDwVDdxX7xbm65MVw4CQrbIeogYC4VyCAMN6dGrSda/aVhp3yBVxuaKM1LihKXr1n9+jtCdybwbmCPilwmkMiWgEjI+AzTHUq7DusYDHP5zL2xVRynxQHjVyz7C6UmFjtrRWwunPcFUJH8yvfmflSJbaOdlmFwqDqzQsoO0RLyPqYBs6cdwzFu5qqhhnlgUNDBeQ2yrpZ9VnPGugMvqOkAadJyCw7HJo25uTRRhVUVZNGsva/PRy+bR0vi3FI7aF5pThEGT8/ZR7knYCs5ybY9bh0lvcJpy8qOnleoepj5ECQfdWS4MJxOHa0FwXObYXF+kmkLnJTLESbj7QG2PxqTaT3E91Is1y9uk8yrItspwJTGoCGR8MpZUHqAZT71OaXJyXCZKHSqltVPbkk293ruXP+kMxhawVTLexho5H06kEYGBOfziyEYT84kHHmBwbizcNDQvG6FQCsUjoFK6zqdGRW1MEy7sWAB2wAARP4pZfufJGlnIsAeN2bXpaNjGVLPMzev7LEAgjfbzt9fEm4ijur8KkEX2EVWDTuSCMK3q6ZZV0p3cqGIAwKX8SyyOm1M0VX6t9vRJaLfU8JleUNsyz8WbGMeqKzjG5I8MUJ2/OlA8VfcC48gVIZoxbSD0IhZWXA2CBwSNQUAFDhsg7EVV2HC1vWnMs7R3ZZC6xMuqFF9ccOSCNmw7Ed3GPFQLnllLZ7i44hFDcRaQ4lC6HaQYXQ0Y2LPt22yCTjUam6uc6lh1/11O+yWs2SiYTUW6xK1JPFxFDeO8UaqlhE87hRjXcTDRGp/lFVP94VreB2Bgt44ycsq+s+7n1O34uWP41k+AWEjyrHMPrJGF3dDGynIFvB/Z06sf8AT+dbqrU8zNxdUJYczHz3bfZoUpSrmAUpSgFKUoBSlKAUpSgFKUoBSlKAV+MuRg7g1+0oDGcT4OcLbB9EsLdSwlb+TuYCfOkbY8ppO5VqrOY+ZGurSWB4WRjHpZVV3dbpXVhEQo2RgAVY7MCdxpOd3xThaXERjfONirKcMrDdXU+GB3BrLX8cizJrkEF6BpiuMYguV8RSDwx/N7g7oT2rlUoPV4fFpqadSur9nz7c+TurNxF4xy1FDH8RLMLQ/VmPpRbpPoAJUKTq1YIZAACFB8EmCePxXAX44GCVfQl5CCEOR9hwRlMg7xSLjc7DNSOYeMyzPBHJHJBJbsZXjRVkdnQfVyQltpYw2dQHqGdxjJFhy3YRx2cl/d4kluVMkxOWGg7rEEJwcAABcZztVd7GiXThqrFu9FGvKFbSFu2nyvJ8cV4bdz2nRDRXEBxh4CsbMowQpR8oV2GdMi1arzUvqie3uI3C7gQGTGR3xCXwKyy8BMFzbKSbR77VtaO6dNlUNpZXLpIN8EgLv4xXvxzlGS3L37zrcNCpLh4lidkAGcSxEMJAAAG77AdtqmXqUdGFVFNVSvLUKG3MbTTqo28j85Z44I+iJUbFlCYcxxXEhZyYsk/VDp4WMbHf1V68TtGu7sXEFrcZ0KFZj8MA6sSsutiScIzLjptkGvLmLk+OWWG2tkWJp0aWSSQyOSEKbYLHU5MmS3fHneryXlKUwlGuWZUUhIYVFrDkDZToy+nOB9ukPQmrEwqWsSlw3NnOk9ObnVopelFAyRzyNf3SfwdrFllU5LanyTkhiTrkO2chRXk/HOoTctLFLcxOESJNUkduhKh5RgfWMobeQkJsQD4Mjg0vwXE0tiVEMiFRoh6KdfCPjJyZDoIwSzEawNvM7nTgdqsRm6y2kmhkDKBh1YYMZjH8JkHxuNj4psTmpWJTTVLzKU++0RZPeL9WSuYuVEP75titvdQ6mV1Cord2Ik8FTvkn3PftVNFxB7rp3E/1kMDabdAuj4m5JIDhCTiNd8E9gCxxggePEb+W5SIXYdIWA6drGCLi6YAep1B+rjzvgnbyexrV8F4O+oT3AUSBdMUSbxwJgelfdyAMvjwAMDvOrscm3g4f9jl3j9J/Er76S+CcLMKEuweaVtcrjsXOBgZ7IoAVR7KPnVjSldTyqqnU5YpSlCopSlAKUpQClKUApSlAKUpQClKUApSlAK8L6xjmjaOVA6NsVYZH/wDfnXvShKbTlGTvOX5I06ZT461ByIpGxPHj+LlONWPGSrDw1VrwmbEcVz1CjBhbXrPFOrKQww4w7AED7ayL23rfVFv+FxTrpmiSQDsHUNj7sjY/dVHSbKOLa/188PyofUxdxdOvEYrq7hniWJGUKIutGuoEFhLCSff7Sjb7qr+ZedzdIsKfDxxlwXMtymGCsGClR6gpIGdskbbVtf8ARdFx0ZZ4cdtEzMv9yXWn+FfDcHuc/wC+Kw9pLZG/ZZaq6WaaOIwcyqaVrKZUdkk/VswvEeMSroccTtLmVDrQghGjY7Mq6AQ8bKSCrYPYjBFaDgnP8joerbySyZ2FrDIyYwNy0mBnOexIxir1eGXI7XMS/wAy1x+uU0PAZGH1t7Ow8hOnCP0xoH/81FS0RXj4FdMVJeq9qUvYyPGLFpnMt3ptoidSC7mExXIGenbqdJYkdmLYzgL4qVw7gTs2u2hZWxgXd4MyADb6m3wNAx2yEA9jWs4fy9bwHVHEofy5y8h++Rssf01Y1Ko5nOvjbZaNPTyl+ra6FZwfgCW+Wy0kz/bmkOqRvlnwvsowBVnSldIgwVVutzUKUpQqKUpQClKUApSlAKUpQClKUApSlAKUpQClKUApSlAKUpQClKUApSlAKUpQClKUApSlAKUpQClKUApSlAKUpQClKUApSlAKx3GOdJ4eKwWCQRsLlQyyGRl0riTVlQpyR02xg75HatjXM+ZP+aeHf0Lfs3dAdMrJy813K8VWw+Hj0unVEvVb+CBKnKaPt5GMZxuDmtZWIu/+ZIPnYv8A51ASvpC5yl4ZEkyQJNG7BDmQowYhmGwQgjCnz3r44lzBxK2heeSxtnjiUs4iu3LhRuSA0ABwATjPiqj6d/8Ahsf9YT9iWpvGuf4p7aWK0guZ55UZFT4WZAC6lcs7qFVRnJ3oDS8M42LuzS5tQD1V1IJCVGc4KsVBwQQQcA7jzWV5W55v+IxPLBZWyrG5jPUupAdQCscaYTthhvWg5E4C1lw63t5CC8aktjcBmdnIB84LYz8q559FPOFvZ29xHMJdTXLsOnBLKCCsY7xqRnKnbv2oDd8tc5NcXM9ncQfD3VuAxUSdRGQ49avpH5y7EflD5geXEubpnvXsbGBJJYVDTSTOUij1bquFUszEEHbH68V3KlhLc8WuOJPC8ELRCGFZV0SOMqTIUO6j07Z9x7VB5i4ZfcP4lLxCyh+KhulUTxD7YKgDIA38ZBAbu2R2NAaTgPGr03bW17bxJ9WZI5YXZkfDIpGGAII1jv7j3rT1kOUvpMtb9+l6oLkZ+qlGGJG5CnsSMdtm27bVqL68SGJ5ZDpSJSzH2VQST+gUBmuN8+Jb8UtbE4/fAOtvKltoh/aZWH4rWsrj/E+AG74RcXzkLezyC8T1DUiRjEcQ+6DJx+ca6Tylx4XtlBcDGZFGoDw49Lj8GBoCq5u5xmsrm1hS3SUXr9NC0rJpfUg9QEben1g5G+x2rVrnAz384rn/ANJY/f3Bj/72P1xf9q6AKA/az3PnNI4dYyTgAybLErdmkbsDjwACx+SmtDWFuOnxDirrIVNtw1ChBIw9xMpVvv0RHHyLmgNfwjiaXMEU8ZykyB1+5hnB+Y7fhUuud/RLeGH4rhkjamsZD0zn7UTkkEfjv/4grolAKUpQClKUApSlAKUpQClKUArmPPkotePcNu5fTAVaIufsqx6o3Pj+FB+5WPg106onFOFRXMTRTxrJG3dWGR9/yI9xuKAlKwIyOxrCWFyt3zC8sJ1xWVr0ndd16ry6tAPYkLnPzBFSl+iTh420S6P4v4mfR92nX2rTcK4RDaxCK3iWKNeyoMDPufc/M70Bhfp1bHDov6wn7Eprooqm5j5Ptr8KLpWdY91USOi5O2cIwycHGT86tba3EaKgLEKMAsxZvxY7k/M0B6muc/Qc2bK5/rcn+KQ10G6txIjISwDDBKsVb8GG4PzFVXLnKFtYBhaqyK+7KZHdc7DVh2ODgAZHyoC6qHYcWjmaVUbLQOUkXyrYB3HsQQQfNTKynEfoysprh7grKk0pyzRzyxknAH5Lbdh2oCg+krhkT8Q4aYQBfNcJ9n7RhQ6mZseF07E+NQ96tee5vip7bhaH/eW6txjuLaM6iPlrcBQfkauuB8m2tm7SQxfWuMNI7PLIR7a5CWx22HsK/bXk+2jujdqr/ENkM5mlbIP5JUvp07DC4wMDHYUBXf8A+WcM/wDYYv8Azf8A5Vn/AKPJfgOJXvCmOE1de2yfyWAJXfv6Sv4o5rpdUN5yPay3Xxbo5uBjEgmmUrgEAAK4AGCdsb5PuaAzH0pXKx3nCGdgqrdZJOwABi3J8AZ710MtgZPYVRcf5FtL5w91G0hUYXM0qqBtnCq4UZwMnG+BVefoo4cRpML6fb4i4x+jqYoCfzBzhFb8PkvEYSLp+qx2dySqAe4LeR4yapuB/RVZ/Dxm8t0numGqaR9RLSOS7djjAZiPwq4vuQrOaOGKSNjHbKFiQTTKq6dgcK4y2Pyjk/Or9EwAN9ttzk/pPegOVczcJh4HxCyvbaMRW0hMFwq50gNvq3J8Zb/wh711YGqvmDle3vkVLlDIiHUF1ug1Yxk6GGcAnv7mpnDuHJBEsUerQgwoZ2cgeBqck4H30BJpSlAKUpQClKUApSsjw7naWXis3D/hkX4ddbSdYnKYjIITp/aPUXbO2+5xuBrqUrK8A5unuL64tHtFi+Ex1HE+sHWMppXpLnUN9yMfftQGqpWOb6RI4uKyWFxhAQnRk7AlkU6Gz2JYnB7Ht3xnY0ApWc5v5lmsuh07dZhcSrDvMY9LucLn0Nldjk+PY1684cwS2Nm1ykSS9IAyKZCmxKr6ToOdz2ONv0UBfUrM23MdzJwxbxLaNpHTqiHqtumnUAH6f8IR4xjxmvrkLm7907T4jQsZ1smhXL4wF7kqu5Bz9xH4AaSlQOPcSNvazTgKxhRnwzaQdI1EagDjYHx3xUHlrjU93ZLcNAkTyrqjjMjMNJHpLNoBGe+wOxH3UBe0rB8rc9XvEY5HgsrdRE5jbqXbg6gATgLbnb1CtLwHiFzIZVurZYGjI0lJTKjqQdwxRcYIxgjNAW9KxHMfPVzb8RisYrWOZrhdUbGcx7evIb6s4I6beT4rz4rz/dWJje/sFjt3YKZYbjq6Cc91ManGAf0e+AQN3So17xBIYXmdsRxoXY9/SoLE/PYVkOH8x8TvIBc21rapC4zGk8snVdfB9C6Fz4BJ+/zQG4pVTy7xWS5tElkiEUx1BoySQro7oQTj3WqPlLnSe8vLq3kt4oxZHS7LKz5Yl1GkFBt6CcnHigNlSsvHxviEskohsoOjHIyI8tyyF9DFSwVYWwNQI39qqOGc+X1xeXFmllbiW1+2Wu3C74xpIgJPceBQG/pWc4Zx27N4Le6tI4leJpFkjnMqko0alMGNCD9YDv8AhnfFZf8APFynE/3PjtIncp1EdrhkUpv3xCxDbEY3++gNtSs9a8TvxcRJPZwiGTUGkhuGk0EIzDKtEhwSoXPuRXnLxi/e4njt7WAwwsFEktw8ZY9NHOFWJtgXxn5UBpaVgLfnm+fiElgLO260Ka2JuZNGnEZ2PQzn6xdse9XNrx29W7hgubSJI5w2JYp2kAZVLaSGiU5IB/QaA01KUoBXNOXv+auIf0C/s2ldLrmNnMLbmqfq+kXkCiInYMdMIwD75hcfeB7igOnVi+Wf+N8X+61/yWrZswAydgKw/Ik4uOI8Uu4zqgleKKNx2YwxlWIPkZI385oCn4nydDxPivE4pdnWK2Mcg+0jFH3x5U7ZXz8iAR6coc4z2NwOGcVOHG0E5OVkXsoLHvnsGO+fS2/e25ek/wBf8TH/AErb9g/96u+buUIeJW5hmG43RwPUje4+XuOxH4YEld9IXaw/r9t+01ff0o/8Iu/5g/bSueS8VvLeay4ZfKXaK8t3gn7h41k04JPfGofMdj4J6F9KZxwe7/mD/MSgJ3In/C7L+rxf5a1jOAr+5PHZbX7NtxIdSH2EgydI9t9a4/o62fIh/wBV2X9Xi/y1ql+lrl9p7HrxZFxYt1oyO+FwWA/ABvvQUIP36SHNx8Nw1D6r+T63HcW8WHkPyzhQPfcVs4ogqhVACqAAB2AGwFYL6OLh+ITTcUmTTqRbeFe4CoA0rD5NKT/dxW/NAci+i/mYW0N2vwt1Nqu5GzBA0qgYQYLA/a27exHvXR+XuYxeCUrDND0WCFZ06b5Kq32TuBhhv5rH/Qe4NndDIyLpyR5wUiwf8D+g10E3SdQR6hrKltPnSCBn7ssP/wBBoDl3PXEVt+Y7CVw7KkJyI0aR9/iV2Rdz38eM1+84cw/u5E1hw+KR21oZpJF6SxKGPcOQ2dS9seD3NTOYf+aeHf0Dfs3dfv0g8Nk4fdR8YtVzowl3GNtcZwNR+ewBPghD+SaEm2v+BrLZPaFjpeIxavOCmjV9/muccJ5pvuCRLb39m0trD6UuIdwFycZztj2DFD43rov+k0HwYvA+bfQH1Adl8kjxjfI7jBqwDLImchkcd9ipUj9BBFCCDwDmKC+hE1tIHTse4Kt3Ksp3B3/xzWM+jj/i3Gv6ZP2p6+foysI0v+KNa/7nrRI9P2C6qxcKe2lSxAx4K+KfRs3+tuNf0y/t3FCTpFc15LH+0PFj8o/1L/2rpVc05JkH+kPFh7hP8NI/+tCDpdct5h4mLfmaKTpSy4tMaYYzI+7S76R4+ddSrnEsgHNigkb2eB8zqY4HzwCfwNAaPh/OyzXEcHwl3EZdWGngMS4VSx3J3Ow2+efFaSvG5uUjAZyACyqD/Kdgij7yzAfjXtQHNuDj/au8+Vqv6rWuk1zbgz/7V3o97Zf1WprpNAKUpQCqnmHla2v0CXMQcKcqclWU+6spBHjzg4FW1KAxo+im0O0kl1Mn8XJdysn3aQRkVq7GxjgjWKJFjjQYVVAAA+4V70oCmsuUbeG5a6jVxPJs7maVtQ22ZWYqQMDG22BjFXNKUBB4rwSK56fVQMYZFkjPYq6MGBB/DBHkbV88c4FFeQmGcMY2ILKrsmrByASpBIyAcfKrClAQeDcGjtIVhhDCNPsqzu+B7AuSQPl2qaRnY+a/aUBE4VwuO2hSGFdEcYwq+wyT+sk17zwh1KkkBhjKsVP4MNwfmK9KUBkIPoo4dGSUikQnuVubhSfvIk3q04HybbWcjywI4kkUKzPLLKSoOQPrGPmrulAUl5ybbS3IunRzcJ9mQTTKVG+ygOAF9TbAYOo+5q4mhV1KsoZWBDAjIIIwQQdiCPFfdKAz9ryJaxQzQIji3uAQ8XVk0DPcqC2UJ/kkVWw/RLw9RpCS6D3T4mfQfvUPg1sqUBFsOGRQRLFDGscajAVBpA/R585qt4TyXa2s7zwo6yyZ1sZpW15JJ1BnIbck7jarylAfjDIx7/hVBw3kS0t7g3MSSLM2dTmeZi2o5OoM5DAnB3zuBWgpQCsxxT6OLK5nM80bvKfyuvMCMdgNLgKB4AxWnpQGZh+jiyWSOTRKzxOrprubhwGUgg4eQg4IrTUpQGft+Q7NLn4pY3FxnJk685Y+N8yYIwAMHbG1aClKAUpSgP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4" descr="data:image/jpeg;base64,/9j/4AAQSkZJRgABAQAAAQABAAD/2wCEAAkGBhQREBQTEhIWFBMRGR0aFxgWFRgWGBwZGxcVGB4YHhgZHCYeGxokGhYXITIgJicpLCwsGR4xNTMqOCYrLSkBCQoKDgwOGg8PGi0kHyQuLCwqNS4sLSwvKSwsLi0sMSwpLiwtLywvMDUsMDUpLDIpLC4qMiktNS4tLC0uKiosKf/AABEIANsA5gMBIgACEQEDEQH/xAAbAAEAAwEBAQEAAAAAAAAAAAAABAUGBwMCAf/EAFAQAAIBAwIFAgIFBQwIAgsBAAECAwAEERIhBQYTMUEiURRhByMycYFCUpGxshUkM1NicnN0gpKhsxYlJjQ1NmPRg6JDRFRkk6PBw9Lw8Rf/xAAZAQEAAwEBAAAAAAAAAAAAAAAAAQIEAwX/xAAtEQACAQIEBAUEAwEAAAAAAAAAARECIQMSMUEEUWFxgZGhsfATIsHRFCMy0v/aAAwDAQACEQMRAD8A7jSlKAUpSgFKUoBSlKAUpSgFK/CcVTSc0xsxW3R7p12PRAKA+xlYiMfdqJ+VQ3BemiqvRF1SsVxnmGZdp7y2sR+Yn75n+7cAD8FP31WfFQyDaXi10T5jEiL+AARRVc5rp4KpqW/JN+unqdIpXNYeHxqdQh4yp+THP+D5r7PGREfTe39ufIu7YzJ+JKZH96oz8y38Kf8AL9P1J0elYjhXNd13/e9+g7m1k0zAe5ifv9wxWj4RzJBc5WN8SL9qNwUkX70bf8e1WVSZnxOGxMPVSun53XiWlKUqxnFKUoBSlKAUpSgFKUoBSlKAUpSgFKUoBSlKAUpSgFVXGeYktyqBWlnk+xDGNTt8z4Vf5RwK+uL8TZCkUIDTzZ0A50qo+1K+N9C5G3klRtnIx8dyJJ+hFKyJOxEt2FLTXDKQpVGUERxAnSH2Udl7HNKqoNnD8Pn+6rT58td+bXvdmS4k0T/vmUf+pwNpt489viJvyjt9k/PCmoHMbPE6Q3VxHErRMyKokjtVwcCMLEQ8rZ3JYgAY9JzirPjPB34e0d3bZaC3BElvgABGxqkXAyX2yWbJPvjavXmfmKCaGHouJJXYPEgtxO7KM5xG4GkH87K9jg7VR7yb8Or7qXQppvps/Jxz0vu2TODTWSWnxNtBGwUb/Dw5cvsCoBUOTkjvjY5O1Z7inHTfEBluLbolx0WgeQSSlQyKdBHqABOk42OQfI+fg+J2tu0iKkavIZJgmh5zqI1MAR0lwAAFXOPnvVRdzGdZBBK7iWXW4ZXkmYABVRekkvT0qD6jpJLHAAAzDqtB1wcCnO605vZzMd7R82NBeT/vC3nkll6dwYgIyWdYy/2m9P1koAB0qzNuRs2wr24NxqG2l6VsLq7WZgSdmRBnQWVcAhNWQTgDKkAkgiqic3pj0iKYxlVCxCCSJYTHgxtE+Wk1KQMll9X6vHg3G7rrBSzQ3bpGjfEKqo/Td8u3UAc+iQelDq1DyCSE3JeDmoqunrvbxtNt37ybPm3gdl0XuLiPR0hnqxDTKDkAYZe5yQN8jestEzyAiRZLoW+DuBFxCFWAZXVkYiVcHPfJ8jbFT+Zrm4yRcwgxvE0RHUItssVIl6gXMbAqNpAAPyW75sonubOwtxFCt1O2hXKHAxpwGLd2wqqur8al3Znw3Vh4aTctu17Ls9ut1qup58L5neJVeWQXNk5wtyq6XjP5s6Dt7awBjyBmtgrZGRuDWW49y68btdWYAkYfXQH+CnXyCOwfGfV589zUPlzjSQoGjJ+CdtBV/t2kpOOm+e0RY4B/JJHg7WTaszNiYVOLT9TD+dO/KLPo7PbUpSuh54pSlAKUpQClKUApSlAKUpQClKUApSlAKj8Qv1gieWQ4WMZPv9wHkk7AeSRUiqHjJEtxHExxFbgXExPb0k9JT8tSu5/oh71DOmFSqqr6b/PTuZ/jd2YYm67ET3K9S5KEZitlziBD2BZmEQPlndvun8b5biniW4hkmREg06LV1HUiALCMeD3OPfNV6Xt702uoLQStd/WEuQdMSkiKNY9QLEKNZ7bybZ8QOHcQMRaSzudcs7BPhRbGGPrMG7qzHQV0lnKnwM9xXKUewqKomlw14rs4nLGib2W2o4crr17K1R8XOkhLg6xBFo9UkgBIBcnaPOSBkjBwbXgkgQsnD4zcyscTXk2RHqHf1DeTHhE2G2/mlnwXWTZRuWRTrv5+zSyN6uiGG++ct7Lgdyap+IWUtlexj0FlJlSdmaKMQKhVoGSNSqKrFcEAA5HlqjQu3Tit0p3iY521fvE9WneL3mPl3EBluZ5J5NcQzpBRA00aHp2+CpbSxxqDnNTeWeJSES2t0jBoRtIVCK8bfZLFDpSTT3XPzHnGRn47dXcCw6lCpjMsiKssjDJDxrLpQAHAHqDbZ2O1RuIWUWkCQPLMxCdJ2eSYuUYB1jmw2lifUpGkHSysdJBZryiP49VVH08V3m0LTTtC6ezNHyzwK3+NucQ9NY3ja32xsiMrFWPcFskjO+Qam8WIvOIJag/VQxs9wjrqV8soVArjGe51ruAdjWZveAtEY5Z7ARwIuZSoilIYANq0IQdBaOPO/bXk4Y1OhLwPiK7WGRRjpzyIYVGQSDrPULHY5iVE7AbDeU9oIrozVfUVUuIW6Vo1U337uS34jG3Dyi204YSHSlpOxbV/Jik3ZPbDZXcdqjWd0HieThxZCMie0wodG8tGjjSkgIPp+w+CNjvVZYQs9/bBi5+sMkjs7ukjKkmgxtIi5ChiNA3AOcNu1XHO0CQyRXULrFeagqAkATD+LcZ3BwAG8EqNtiHUo6UqqcN3qamdnrapfnVa9FTNbPeXNtBJcNdLJiaRtLxKqR7NGIgAh1SEKScspDKcVf8ANHCxA5vI01Iw03kQGRJCRgvp8ugOfmM/jCfieALy0X03qOmhgPRdafT37F2jEbDszLGfNedlywklkLmAyTXzqCJWlIYS7alZWIUIpyGQg7AjBNCanDpdThaR1es6JabcpSL/AJauypNsz6wih4JCc9S3bGk58sh9JPkaD+VV/XPirWjSwqPVYEXNuB5tnJE0I9wvrA+ej2Fb6KUMoZTkMAQR5B3BrpS9jz+Kw4eZaP56+8rY+6UpVjIKUpQClKUApSlAKUpQClKUApSlAKwfGJtdtMc4/dG5MOod1gjJRj93Tglb+2a3Uj4BPsM/orCcKsVuDYQuSVFnJK+CRkzhI+/jaSTeqVcjdwkKant+E37pFpY81n4MyCKPXHAs4iSRtIh3wDJ09KvpVhp33X9FXaXMfVveI6MJbIRGp7mUxI8jH+Vnpx/cpqdxT6NrRlYwqYH8lXfSRkagVzggrkfjVG/E0Tg0bvv8Tcq8gXBOHuDMRjPmNMYNUc7mvDpwqlOFP3NJ9E783yfmfKwzWBz05Wmmt16UqRdbE7u0kwZc41OxXc+FXvjFQr3jD8TkCSF9FsE1JDbPOskuPWTpYAIGBAy24387aXjX0hQtbSiATGZkIQdCVcEjGclcbZz38VheXbpkiEMq3Kxlj+TN0FHuUhAklJPgsoqrjRM2YFNdVLxa6IqWnPq0n8mYuaSKbQ2nDLoGWXqNGwHzSCaUxj5voFe/FZIjPZy3JYWjxOgYuzqsjODhpGJOHQY1Z7diBVdBxS36ggQlET1F5oSFX+hs0TRr/lupI/lefp+PRMcq7KrZJV1dmKIQ2htQIknnZUBzkKi6R80lfp1Zph+u625Pf03U6Tj9vapBM5uX+sV9KpP9ovGkelVydRJRT5Ook9iap1nFvEkQdS4RSWhupdGMLligeNFBzsepjyPaqZBCraulrdUO8dqVVmEVswB0RjZ3+JTV3GoHbSpFkl2mrQYpmjPqV5LWVlJIOUkXRqWYduvF9rYtqIqZkqsF0UpS3v8APlz2kt1ljBkuXQZDJI6XbojjswkW7eHI8HUa/eVOCJcTzM/TkK6o5XSZicPHp9AwwMbDDL6lKMXHYAV5x3MK5eNZg4O6GOaKf+xcog6o22EoJPkipPDr3o34uFNzJHPGUlD2cqupXdGPTiAc5JXIHnz4WkirPkqSnS36suXWJ0kkrYiO8ubBjpivlM8J8rKPtYP5wZQ49tI96lWHMlyEEjxxNHIQpJkERjlRWWVT6SCokibBJB9ajt2redOYY9dnOkc4aCcep4JYl0MMOuqRRuQBt8jX2OBRTX08c8uIY5jJ0i+lZDJHBIMjOGCsJDj3P35mb2OOVVUKrFW17crONLv7T9l42Lie0vFhZEWU2zM2CsiTAgFSPtIHUb4G7ffWj5Sytv0WOWtXaH+yh9H/AMoxn8ared+IwiyZUkTUmiRFUg4EUsbZAHYACrLhZxe3i+G6Mn95Gj/+yKsrMz4v3YMxCWng1/0y6pSldDzRSlKAUpSgFKUoBSlKAUpSgFKUoDxvB9W/80/qNYAcPec2kMcphaSwhKyDOR05oXOMedNdEYZGPesNBL0f3MlcEdMSWr4GTqCFQMe5eDH3mqVG/hKmk4127w3+CXLydc5jP7oTSqjqzJLgKyhgSMrvnG4zkZ/TXPUtWgtrK5+ECLBKpeXWD1SJCQCngroYb+SPetjzLzvaXEGLeWVrlRrh6SShg+xAbAAKnsRuMZqM0QuOH8QgUZ6bfFQj/pygXKjH39Ra51JPQ9Lh68XDpTxVEtTbLbSbROu/4RK5j5jtpWjltLqBblcx6nOnEcnpLZbG6HDD+0MHODH5kktFtbS3tpYnWOZCdJWX0hW1O6qwLZJGRkE71o5OV7W5s8RwQx9ePKssagqWUEMCBnYkGsLy1bWEdvOl/CpuYJCpUljI+dlVACNXqBG3yJ70qnzKYDw3TNOb7HpZu/lo/fqaDj1/DJw6OOEKMSxhY3cEhFl7sNTFUKg9+wbHyqVytxZYo5IZsYBkcnqRvDhnysUR1EsuknAIBGCCBkVBtuSLa2tZLi5tlaRsssOpmCFjhIV39TElV1e522qBPy3bQiGxW0W6vpAHkbWyKnkkuNwngKO4x5IyunJEYNdDw021Lc28XObRdeZdclz24sminKJrlkLJI6gsC2V/K3GjSv8AZIpyZLbwwySsFSXXLgEqJDGX1KoGdxpC4HjGPeq6X6NenHIfh4ZiwOFjeZHUkbaC7srYPYMBn38VUWHKFsbaxupEbpSHRc4YjDMzIsn8lQ4AIHuPY5XUWLOnBxFU1W4qfLeG4130NDwHi0iXQmk0BL0HrATK3TZWbplhsFxGQhAJzgHwaJxKBeJGXqxYaQ6jK0YKAQlNccofOgnA6TA9y23evC75GtbKbqvAJrN8ByxZmgP5+x9URzvnJXv2zUjgvLFpLxGSWCJDbW6BNvVG05ySQDkEKhUe2T8qm+hWp4LzYimHTGlu2rvou3Q/fpB43bXFk0UVxFJKZI9KJIrMTrUYGCfBO9VacAaZriR7eWZYJ01QTSh5WAgII1gkEgyq4GewxV9xvh8T8Rs4VjRVhDXEpCquAvpTJA7a87fKqvh/ErturNbFRlXuTE6MxmWWR1QLp3ysUMfbzJg1Du7jBqyYKWHbe75vS3PL66lfxPgyLbXFxHYtZosRjAc+t3klhGdOThVCkfPV8q3XDt+IXZ8LHAn4/Xv+px+msxxji9zcKLW4hjjLy26nQ5fJeQSY3+zpjiYkHJ9SnbzqeXfU91L/ABlwwB+USpD+1G1WpibHHiaqvpff13nXK1e/Jl1SlK6nkClKUApSlAKUpQClKUApSlAKUpQCsdxeyYreQp/CRMl3b/zs6yPxlik/+IK2NU3HlMbRXS/+gJEvzgfGs/2CqP8Acre9VqVjRw9eWu3h3V1+vE9OFXVutqs8YSKFk6hIAUAH1HOPYk1kI+YCZ4uIGJkgdjA7FcK0DselKe+CrhgfkR7ivccEUyPw2WR0hZ/iLbTpwyZLNCQ6kMEc6tPkEHxVjc8moiEyXbmEFzIsvSWIrJ/CfYVNP5wOcKwBxVLs3UrCw28znN3/AMv8+zRCk4rNZwzWqBE+ESR1kc5PQG8WlMes79POcAxnIOQDSLwWVxb3sFvI81qkbMZe1xpHqKgnWGXwSPUAMZ0gG0sAZlFt1Ea6tBqtpjho54DtpbGzKQArDwVDdxX7xbm65MVw4CQrbIeogYC4VyCAMN6dGrSda/aVhp3yBVxuaKM1LihKXr1n9+jtCdybwbmCPilwmkMiWgEjI+AzTHUq7DusYDHP5zL2xVRynxQHjVyz7C6UmFjtrRWwunPcFUJH8yvfmflSJbaOdlmFwqDqzQsoO0RLyPqYBs6cdwzFu5qqhhnlgUNDBeQ2yrpZ9VnPGugMvqOkAadJyCw7HJo25uTRRhVUVZNGsva/PRy+bR0vi3FI7aF5pThEGT8/ZR7knYCs5ybY9bh0lvcJpy8qOnleoepj5ECQfdWS4MJxOHa0FwXObYXF+kmkLnJTLESbj7QG2PxqTaT3E91Is1y9uk8yrItspwJTGoCGR8MpZUHqAZT71OaXJyXCZKHSqltVPbkk293ruXP+kMxhawVTLexho5H06kEYGBOfziyEYT84kHHmBwbizcNDQvG6FQCsUjoFK6zqdGRW1MEy7sWAB2wAARP4pZfufJGlnIsAeN2bXpaNjGVLPMzev7LEAgjfbzt9fEm4ijur8KkEX2EVWDTuSCMK3q6ZZV0p3cqGIAwKX8SyyOm1M0VX6t9vRJaLfU8JleUNsyz8WbGMeqKzjG5I8MUJ2/OlA8VfcC48gVIZoxbSD0IhZWXA2CBwSNQUAFDhsg7EVV2HC1vWnMs7R3ZZC6xMuqFF9ccOSCNmw7Ed3GPFQLnllLZ7i44hFDcRaQ4lC6HaQYXQ0Y2LPt22yCTjUam6uc6lh1/11O+yWs2SiYTUW6xK1JPFxFDeO8UaqlhE87hRjXcTDRGp/lFVP94VreB2Bgt44ycsq+s+7n1O34uWP41k+AWEjyrHMPrJGF3dDGynIFvB/Z06sf8AT+dbqrU8zNxdUJYczHz3bfZoUpSrmAUpSgFKUoBSlKAUpSgFKUoBSlKAV+MuRg7g1+0oDGcT4OcLbB9EsLdSwlb+TuYCfOkbY8ppO5VqrOY+ZGurSWB4WRjHpZVV3dbpXVhEQo2RgAVY7MCdxpOd3xThaXERjfONirKcMrDdXU+GB3BrLX8cizJrkEF6BpiuMYguV8RSDwx/N7g7oT2rlUoPV4fFpqadSur9nz7c+TurNxF4xy1FDH8RLMLQ/VmPpRbpPoAJUKTq1YIZAACFB8EmCePxXAX44GCVfQl5CCEOR9hwRlMg7xSLjc7DNSOYeMyzPBHJHJBJbsZXjRVkdnQfVyQltpYw2dQHqGdxjJFhy3YRx2cl/d4kluVMkxOWGg7rEEJwcAABcZztVd7GiXThqrFu9FGvKFbSFu2nyvJ8cV4bdz2nRDRXEBxh4CsbMowQpR8oV2GdMi1arzUvqie3uI3C7gQGTGR3xCXwKyy8BMFzbKSbR77VtaO6dNlUNpZXLpIN8EgLv4xXvxzlGS3L37zrcNCpLh4lidkAGcSxEMJAAAG77AdtqmXqUdGFVFNVSvLUKG3MbTTqo28j85Z44I+iJUbFlCYcxxXEhZyYsk/VDp4WMbHf1V68TtGu7sXEFrcZ0KFZj8MA6sSsutiScIzLjptkGvLmLk+OWWG2tkWJp0aWSSQyOSEKbYLHU5MmS3fHneryXlKUwlGuWZUUhIYVFrDkDZToy+nOB9ukPQmrEwqWsSlw3NnOk9ObnVopelFAyRzyNf3SfwdrFllU5LanyTkhiTrkO2chRXk/HOoTctLFLcxOESJNUkduhKh5RgfWMobeQkJsQD4Mjg0vwXE0tiVEMiFRoh6KdfCPjJyZDoIwSzEawNvM7nTgdqsRm6y2kmhkDKBh1YYMZjH8JkHxuNj4psTmpWJTTVLzKU++0RZPeL9WSuYuVEP75titvdQ6mV1Cord2Ik8FTvkn3PftVNFxB7rp3E/1kMDabdAuj4m5JIDhCTiNd8E9gCxxggePEb+W5SIXYdIWA6drGCLi6YAep1B+rjzvgnbyexrV8F4O+oT3AUSBdMUSbxwJgelfdyAMvjwAMDvOrscm3g4f9jl3j9J/Er76S+CcLMKEuweaVtcrjsXOBgZ7IoAVR7KPnVjSldTyqqnU5YpSlCopSlAKUpQClKUApSlAKUpQClKUApSlAK8L6xjmjaOVA6NsVYZH/wDfnXvShKbTlGTvOX5I06ZT461ByIpGxPHj+LlONWPGSrDw1VrwmbEcVz1CjBhbXrPFOrKQww4w7AED7ayL23rfVFv+FxTrpmiSQDsHUNj7sjY/dVHSbKOLa/188PyofUxdxdOvEYrq7hniWJGUKIutGuoEFhLCSff7Sjb7qr+ZedzdIsKfDxxlwXMtymGCsGClR6gpIGdskbbVtf8ARdFx0ZZ4cdtEzMv9yXWn+FfDcHuc/wC+Kw9pLZG/ZZaq6WaaOIwcyqaVrKZUdkk/VswvEeMSroccTtLmVDrQghGjY7Mq6AQ8bKSCrYPYjBFaDgnP8joerbySyZ2FrDIyYwNy0mBnOexIxir1eGXI7XMS/wAy1x+uU0PAZGH1t7Ow8hOnCP0xoH/81FS0RXj4FdMVJeq9qUvYyPGLFpnMt3ptoidSC7mExXIGenbqdJYkdmLYzgL4qVw7gTs2u2hZWxgXd4MyADb6m3wNAx2yEA9jWs4fy9bwHVHEofy5y8h++Rssf01Y1Ko5nOvjbZaNPTyl+ra6FZwfgCW+Wy0kz/bmkOqRvlnwvsowBVnSldIgwVVutzUKUpQqKUpQClKUApSlAKUpQClKUApSlAKUpQClKUApSlAKUpQClKUApSlAKUpQClKUApSlAKUpQClKUApSlAKUpQClKUApSlAKx3GOdJ4eKwWCQRsLlQyyGRl0riTVlQpyR02xg75HatjXM+ZP+aeHf0Lfs3dAdMrJy813K8VWw+Hj0unVEvVb+CBKnKaPt5GMZxuDmtZWIu/+ZIPnYv8A51ASvpC5yl4ZEkyQJNG7BDmQowYhmGwQgjCnz3r44lzBxK2heeSxtnjiUs4iu3LhRuSA0ABwATjPiqj6d/8Ahsf9YT9iWpvGuf4p7aWK0guZ55UZFT4WZAC6lcs7qFVRnJ3oDS8M42LuzS5tQD1V1IJCVGc4KsVBwQQQcA7jzWV5W55v+IxPLBZWyrG5jPUupAdQCscaYTthhvWg5E4C1lw63t5CC8aktjcBmdnIB84LYz8q559FPOFvZ29xHMJdTXLsOnBLKCCsY7xqRnKnbv2oDd8tc5NcXM9ncQfD3VuAxUSdRGQ49avpH5y7EflD5geXEubpnvXsbGBJJYVDTSTOUij1bquFUszEEHbH68V3KlhLc8WuOJPC8ELRCGFZV0SOMqTIUO6j07Z9x7VB5i4ZfcP4lLxCyh+KhulUTxD7YKgDIA38ZBAbu2R2NAaTgPGr03bW17bxJ9WZI5YXZkfDIpGGAII1jv7j3rT1kOUvpMtb9+l6oLkZ+qlGGJG5CnsSMdtm27bVqL68SGJ5ZDpSJSzH2VQST+gUBmuN8+Jb8UtbE4/fAOtvKltoh/aZWH4rWsrj/E+AG74RcXzkLezyC8T1DUiRjEcQ+6DJx+ca6Tylx4XtlBcDGZFGoDw49Lj8GBoCq5u5xmsrm1hS3SUXr9NC0rJpfUg9QEben1g5G+x2rVrnAz384rn/ANJY/f3Bj/72P1xf9q6AKA/az3PnNI4dYyTgAybLErdmkbsDjwACx+SmtDWFuOnxDirrIVNtw1ChBIw9xMpVvv0RHHyLmgNfwjiaXMEU8ZykyB1+5hnB+Y7fhUuud/RLeGH4rhkjamsZD0zn7UTkkEfjv/4grolAKUpQClKUApSlAKUpQClKUArmPPkotePcNu5fTAVaIufsqx6o3Pj+FB+5WPg106onFOFRXMTRTxrJG3dWGR9/yI9xuKAlKwIyOxrCWFyt3zC8sJ1xWVr0ndd16ry6tAPYkLnPzBFSl+iTh420S6P4v4mfR92nX2rTcK4RDaxCK3iWKNeyoMDPufc/M70Bhfp1bHDov6wn7Eprooqm5j5Ptr8KLpWdY91USOi5O2cIwycHGT86tba3EaKgLEKMAsxZvxY7k/M0B6muc/Qc2bK5/rcn+KQ10G6txIjISwDDBKsVb8GG4PzFVXLnKFtYBhaqyK+7KZHdc7DVh2ODgAZHyoC6qHYcWjmaVUbLQOUkXyrYB3HsQQQfNTKynEfoysprh7grKk0pyzRzyxknAH5Lbdh2oCg+krhkT8Q4aYQBfNcJ9n7RhQ6mZseF07E+NQ96tee5vip7bhaH/eW6txjuLaM6iPlrcBQfkauuB8m2tm7SQxfWuMNI7PLIR7a5CWx22HsK/bXk+2jujdqr/ENkM5mlbIP5JUvp07DC4wMDHYUBXf8A+WcM/wDYYv8Azf8A5Vn/AKPJfgOJXvCmOE1de2yfyWAJXfv6Sv4o5rpdUN5yPay3Xxbo5uBjEgmmUrgEAAK4AGCdsb5PuaAzH0pXKx3nCGdgqrdZJOwABi3J8AZ710MtgZPYVRcf5FtL5w91G0hUYXM0qqBtnCq4UZwMnG+BVefoo4cRpML6fb4i4x+jqYoCfzBzhFb8PkvEYSLp+qx2dySqAe4LeR4yapuB/RVZ/Dxm8t0numGqaR9RLSOS7djjAZiPwq4vuQrOaOGKSNjHbKFiQTTKq6dgcK4y2Pyjk/Or9EwAN9ttzk/pPegOVczcJh4HxCyvbaMRW0hMFwq50gNvq3J8Zb/wh711YGqvmDle3vkVLlDIiHUF1ug1Yxk6GGcAnv7mpnDuHJBEsUerQgwoZ2cgeBqck4H30BJpSlAKUpQClKUApSsjw7naWXis3D/hkX4ddbSdYnKYjIITp/aPUXbO2+5xuBrqUrK8A5unuL64tHtFi+Ex1HE+sHWMppXpLnUN9yMfftQGqpWOb6RI4uKyWFxhAQnRk7AlkU6Gz2JYnB7Ht3xnY0ApWc5v5lmsuh07dZhcSrDvMY9LucLn0Nldjk+PY1684cwS2Nm1ykSS9IAyKZCmxKr6ToOdz2ONv0UBfUrM23MdzJwxbxLaNpHTqiHqtumnUAH6f8IR4xjxmvrkLm7907T4jQsZ1smhXL4wF7kqu5Bz9xH4AaSlQOPcSNvazTgKxhRnwzaQdI1EagDjYHx3xUHlrjU93ZLcNAkTyrqjjMjMNJHpLNoBGe+wOxH3UBe0rB8rc9XvEY5HgsrdRE5jbqXbg6gATgLbnb1CtLwHiFzIZVurZYGjI0lJTKjqQdwxRcYIxgjNAW9KxHMfPVzb8RisYrWOZrhdUbGcx7evIb6s4I6beT4rz4rz/dWJje/sFjt3YKZYbjq6Cc91ManGAf0e+AQN3So17xBIYXmdsRxoXY9/SoLE/PYVkOH8x8TvIBc21rapC4zGk8snVdfB9C6Fz4BJ+/zQG4pVTy7xWS5tElkiEUx1BoySQro7oQTj3WqPlLnSe8vLq3kt4oxZHS7LKz5Yl1GkFBt6CcnHigNlSsvHxviEskohsoOjHIyI8tyyF9DFSwVYWwNQI39qqOGc+X1xeXFmllbiW1+2Wu3C74xpIgJPceBQG/pWc4Zx27N4Le6tI4leJpFkjnMqko0alMGNCD9YDv8AhnfFZf8APFynE/3PjtIncp1EdrhkUpv3xCxDbEY3++gNtSs9a8TvxcRJPZwiGTUGkhuGk0EIzDKtEhwSoXPuRXnLxi/e4njt7WAwwsFEktw8ZY9NHOFWJtgXxn5UBpaVgLfnm+fiElgLO260Ka2JuZNGnEZ2PQzn6xdse9XNrx29W7hgubSJI5w2JYp2kAZVLaSGiU5IB/QaA01KUoBXNOXv+auIf0C/s2ldLrmNnMLbmqfq+kXkCiInYMdMIwD75hcfeB7igOnVi+Wf+N8X+61/yWrZswAydgKw/Ik4uOI8Uu4zqgleKKNx2YwxlWIPkZI385oCn4nydDxPivE4pdnWK2Mcg+0jFH3x5U7ZXz8iAR6coc4z2NwOGcVOHG0E5OVkXsoLHvnsGO+fS2/e25ek/wBf8TH/AErb9g/96u+buUIeJW5hmG43RwPUje4+XuOxH4YEld9IXaw/r9t+01ff0o/8Iu/5g/bSueS8VvLeay4ZfKXaK8t3gn7h41k04JPfGofMdj4J6F9KZxwe7/mD/MSgJ3In/C7L+rxf5a1jOAr+5PHZbX7NtxIdSH2EgydI9t9a4/o62fIh/wBV2X9Xi/y1ql+lrl9p7HrxZFxYt1oyO+FwWA/ABvvQUIP36SHNx8Nw1D6r+T63HcW8WHkPyzhQPfcVs4ogqhVACqAAB2AGwFYL6OLh+ITTcUmTTqRbeFe4CoA0rD5NKT/dxW/NAci+i/mYW0N2vwt1Nqu5GzBA0qgYQYLA/a27exHvXR+XuYxeCUrDND0WCFZ06b5Kq32TuBhhv5rH/Qe4NndDIyLpyR5wUiwf8D+g10E3SdQR6hrKltPnSCBn7ssP/wBBoDl3PXEVt+Y7CVw7KkJyI0aR9/iV2Rdz38eM1+84cw/u5E1hw+KR21oZpJF6SxKGPcOQ2dS9seD3NTOYf+aeHf0Dfs3dfv0g8Nk4fdR8YtVzowl3GNtcZwNR+ewBPghD+SaEm2v+BrLZPaFjpeIxavOCmjV9/muccJ5pvuCRLb39m0trD6UuIdwFycZztj2DFD43rov+k0HwYvA+bfQH1Adl8kjxjfI7jBqwDLImchkcd9ipUj9BBFCCDwDmKC+hE1tIHTse4Kt3Ksp3B3/xzWM+jj/i3Gv6ZP2p6+foysI0v+KNa/7nrRI9P2C6qxcKe2lSxAx4K+KfRs3+tuNf0y/t3FCTpFc15LH+0PFj8o/1L/2rpVc05JkH+kPFh7hP8NI/+tCDpdct5h4mLfmaKTpSy4tMaYYzI+7S76R4+ddSrnEsgHNigkb2eB8zqY4HzwCfwNAaPh/OyzXEcHwl3EZdWGngMS4VSx3J3Ow2+efFaSvG5uUjAZyACyqD/Kdgij7yzAfjXtQHNuDj/au8+Vqv6rWuk1zbgz/7V3o97Zf1WprpNAKUpQCqnmHla2v0CXMQcKcqclWU+6spBHjzg4FW1KAxo+im0O0kl1Mn8XJdysn3aQRkVq7GxjgjWKJFjjQYVVAAA+4V70oCmsuUbeG5a6jVxPJs7maVtQ22ZWYqQMDG22BjFXNKUBB4rwSK56fVQMYZFkjPYq6MGBB/DBHkbV88c4FFeQmGcMY2ILKrsmrByASpBIyAcfKrClAQeDcGjtIVhhDCNPsqzu+B7AuSQPl2qaRnY+a/aUBE4VwuO2hSGFdEcYwq+wyT+sk17zwh1KkkBhjKsVP4MNwfmK9KUBkIPoo4dGSUikQnuVubhSfvIk3q04HybbWcjywI4kkUKzPLLKSoOQPrGPmrulAUl5ybbS3IunRzcJ9mQTTKVG+ygOAF9TbAYOo+5q4mhV1KsoZWBDAjIIIwQQdiCPFfdKAz9ryJaxQzQIji3uAQ8XVk0DPcqC2UJ/kkVWw/RLw9RpCS6D3T4mfQfvUPg1sqUBFsOGRQRLFDGscajAVBpA/R585qt4TyXa2s7zwo6yyZ1sZpW15JJ1BnIbck7jarylAfjDIx7/hVBw3kS0t7g3MSSLM2dTmeZi2o5OoM5DAnB3zuBWgpQCsxxT6OLK5nM80bvKfyuvMCMdgNLgKB4AxWnpQGZh+jiyWSOTRKzxOrprubhwGUgg4eQg4IrTUpQGft+Q7NLn4pY3FxnJk685Y+N8yYIwAMHbG1aClKAUpSgP/Z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1520" y="6453336"/>
            <a:ext cx="85689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R. Santiago Kern, 19th </a:t>
            </a:r>
            <a:r>
              <a:rPr lang="es-ES" sz="800" dirty="0" err="1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March</a:t>
            </a:r>
            <a:r>
              <a:rPr lang="es-ES" sz="800" baseline="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s-ES" sz="8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2015				SLHiPP-5</a:t>
            </a:r>
            <a:r>
              <a:rPr lang="es-ES" sz="800" baseline="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				</a:t>
            </a:r>
            <a:fld id="{21AC7C7F-B043-457D-8D56-DAB010C76941}" type="slidenum">
              <a:rPr lang="es-ES" sz="80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‹#›</a:t>
            </a:fld>
            <a:endParaRPr lang="es-ES" sz="800" dirty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8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C987-A8FC-4C97-945C-399BEAB6DB44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ED8-91C0-4A93-8005-4EB16E316D7E}" type="slidenum">
              <a:rPr lang="es-ES" smtClean="0"/>
              <a:t>‹#›</a:t>
            </a:fld>
            <a:endParaRPr lang="es-ES"/>
          </a:p>
        </p:txBody>
      </p:sp>
      <p:sp>
        <p:nvSpPr>
          <p:cNvPr id="7" name="AutoShape 2" descr="data:image/jpeg;base64,/9j/4AAQSkZJRgABAQAAAQABAAD/2wCEAAkGBhQREBQTEhIWFBMRGR0aFxgWFRgWGBwZGxcVGB4YHhgZHCYeGxokGhYXITIgJicpLCwsGR4xNTMqOCYrLSkBCQoKDgwOGg8PGi0kHyQuLCwqNS4sLSwvKSwsLi0sMSwpLiwtLywvMDUsMDUpLDIpLC4qMiktNS4tLC0uKiosKf/AABEIANsA5gMBIgACEQEDEQH/xAAbAAEAAwEBAQEAAAAAAAAAAAAABAUGBwMCAf/EAFAQAAIBAwIFAgIFBQwIAgsBAAECAwAEERIhBQYTMUEiURRhByMycYFCUpGxshUkM1NicnN0gpKhsxYlJjQ1NmPRg6JDRFRkk6PBw9Lw8Rf/xAAZAQEAAwEBAAAAAAAAAAAAAAAAAQIEAwX/xAAtEQACAQIEBAUEAwEAAAAAAAAAARECIQMSMUEEUWFxgZGhsfATIsHRFCMy0v/aAAwDAQACEQMRAD8A7jSlKAUpSgFKUoBSlKAUpSgFK/CcVTSc0xsxW3R7p12PRAKA+xlYiMfdqJ+VQ3BemiqvRF1SsVxnmGZdp7y2sR+Yn75n+7cAD8FP31WfFQyDaXi10T5jEiL+AARRVc5rp4KpqW/JN+unqdIpXNYeHxqdQh4yp+THP+D5r7PGREfTe39ufIu7YzJ+JKZH96oz8y38Kf8AL9P1J0elYjhXNd13/e9+g7m1k0zAe5ifv9wxWj4RzJBc5WN8SL9qNwUkX70bf8e1WVSZnxOGxMPVSun53XiWlKUqxnFKUoBSlKAUpSgFKUoBSlKAUpSgFKUoBSlKAUpSgFVXGeYktyqBWlnk+xDGNTt8z4Vf5RwK+uL8TZCkUIDTzZ0A50qo+1K+N9C5G3klRtnIx8dyJJ+hFKyJOxEt2FLTXDKQpVGUERxAnSH2Udl7HNKqoNnD8Pn+6rT58td+bXvdmS4k0T/vmUf+pwNpt489viJvyjt9k/PCmoHMbPE6Q3VxHErRMyKokjtVwcCMLEQ8rZ3JYgAY9JzirPjPB34e0d3bZaC3BElvgABGxqkXAyX2yWbJPvjavXmfmKCaGHouJJXYPEgtxO7KM5xG4GkH87K9jg7VR7yb8Or7qXQppvps/Jxz0vu2TODTWSWnxNtBGwUb/Dw5cvsCoBUOTkjvjY5O1Z7inHTfEBluLbolx0WgeQSSlQyKdBHqABOk42OQfI+fg+J2tu0iKkavIZJgmh5zqI1MAR0lwAAFXOPnvVRdzGdZBBK7iWXW4ZXkmYABVRekkvT0qD6jpJLHAAAzDqtB1wcCnO605vZzMd7R82NBeT/vC3nkll6dwYgIyWdYy/2m9P1koAB0qzNuRs2wr24NxqG2l6VsLq7WZgSdmRBnQWVcAhNWQTgDKkAkgiqic3pj0iKYxlVCxCCSJYTHgxtE+Wk1KQMll9X6vHg3G7rrBSzQ3bpGjfEKqo/Td8u3UAc+iQelDq1DyCSE3JeDmoqunrvbxtNt37ybPm3gdl0XuLiPR0hnqxDTKDkAYZe5yQN8jestEzyAiRZLoW+DuBFxCFWAZXVkYiVcHPfJ8jbFT+Zrm4yRcwgxvE0RHUItssVIl6gXMbAqNpAAPyW75sonubOwtxFCt1O2hXKHAxpwGLd2wqqur8al3Znw3Vh4aTctu17Ls9ut1qup58L5neJVeWQXNk5wtyq6XjP5s6Dt7awBjyBmtgrZGRuDWW49y68btdWYAkYfXQH+CnXyCOwfGfV589zUPlzjSQoGjJ+CdtBV/t2kpOOm+e0RY4B/JJHg7WTaszNiYVOLT9TD+dO/KLPo7PbUpSuh54pSlAKUpQClKUApSlAKUpQClKUApSlAKj8Qv1gieWQ4WMZPv9wHkk7AeSRUiqHjJEtxHExxFbgXExPb0k9JT8tSu5/oh71DOmFSqqr6b/PTuZ/jd2YYm67ET3K9S5KEZitlziBD2BZmEQPlndvun8b5biniW4hkmREg06LV1HUiALCMeD3OPfNV6Xt702uoLQStd/WEuQdMSkiKNY9QLEKNZ7bybZ8QOHcQMRaSzudcs7BPhRbGGPrMG7qzHQV0lnKnwM9xXKUewqKomlw14rs4nLGib2W2o4crr17K1R8XOkhLg6xBFo9UkgBIBcnaPOSBkjBwbXgkgQsnD4zcyscTXk2RHqHf1DeTHhE2G2/mlnwXWTZRuWRTrv5+zSyN6uiGG++ct7Lgdyap+IWUtlexj0FlJlSdmaKMQKhVoGSNSqKrFcEAA5HlqjQu3Tit0p3iY521fvE9WneL3mPl3EBluZ5J5NcQzpBRA00aHp2+CpbSxxqDnNTeWeJSES2t0jBoRtIVCK8bfZLFDpSTT3XPzHnGRn47dXcCw6lCpjMsiKssjDJDxrLpQAHAHqDbZ2O1RuIWUWkCQPLMxCdJ2eSYuUYB1jmw2lifUpGkHSysdJBZryiP49VVH08V3m0LTTtC6ezNHyzwK3+NucQ9NY3ja32xsiMrFWPcFskjO+Qam8WIvOIJag/VQxs9wjrqV8soVArjGe51ruAdjWZveAtEY5Z7ARwIuZSoilIYANq0IQdBaOPO/bXk4Y1OhLwPiK7WGRRjpzyIYVGQSDrPULHY5iVE7AbDeU9oIrozVfUVUuIW6Vo1U337uS34jG3Dyi204YSHSlpOxbV/Jik3ZPbDZXcdqjWd0HieThxZCMie0wodG8tGjjSkgIPp+w+CNjvVZYQs9/bBi5+sMkjs7ukjKkmgxtIi5ChiNA3AOcNu1XHO0CQyRXULrFeagqAkATD+LcZ3BwAG8EqNtiHUo6UqqcN3qamdnrapfnVa9FTNbPeXNtBJcNdLJiaRtLxKqR7NGIgAh1SEKScspDKcVf8ANHCxA5vI01Iw03kQGRJCRgvp8ugOfmM/jCfieALy0X03qOmhgPRdafT37F2jEbDszLGfNedlywklkLmAyTXzqCJWlIYS7alZWIUIpyGQg7AjBNCanDpdThaR1es6JabcpSL/AJauypNsz6wih4JCc9S3bGk58sh9JPkaD+VV/XPirWjSwqPVYEXNuB5tnJE0I9wvrA+ej2Fb6KUMoZTkMAQR5B3BrpS9jz+Kw4eZaP56+8rY+6UpVjIKUpQClKUApSlAKUpQClKUApSlAKwfGJtdtMc4/dG5MOod1gjJRj93Tglb+2a3Uj4BPsM/orCcKsVuDYQuSVFnJK+CRkzhI+/jaSTeqVcjdwkKant+E37pFpY81n4MyCKPXHAs4iSRtIh3wDJ09KvpVhp33X9FXaXMfVveI6MJbIRGp7mUxI8jH+Vnpx/cpqdxT6NrRlYwqYH8lXfSRkagVzggrkfjVG/E0Tg0bvv8Tcq8gXBOHuDMRjPmNMYNUc7mvDpwqlOFP3NJ9E783yfmfKwzWBz05Wmmt16UqRdbE7u0kwZc41OxXc+FXvjFQr3jD8TkCSF9FsE1JDbPOskuPWTpYAIGBAy24387aXjX0hQtbSiATGZkIQdCVcEjGclcbZz38VheXbpkiEMq3Kxlj+TN0FHuUhAklJPgsoqrjRM2YFNdVLxa6IqWnPq0n8mYuaSKbQ2nDLoGWXqNGwHzSCaUxj5voFe/FZIjPZy3JYWjxOgYuzqsjODhpGJOHQY1Z7diBVdBxS36ggQlET1F5oSFX+hs0TRr/lupI/lefp+PRMcq7KrZJV1dmKIQ2htQIknnZUBzkKi6R80lfp1Zph+u625Pf03U6Tj9vapBM5uX+sV9KpP9ovGkelVydRJRT5Ook9iap1nFvEkQdS4RSWhupdGMLligeNFBzsepjyPaqZBCraulrdUO8dqVVmEVswB0RjZ3+JTV3GoHbSpFkl2mrQYpmjPqV5LWVlJIOUkXRqWYduvF9rYtqIqZkqsF0UpS3v8APlz2kt1ljBkuXQZDJI6XbojjswkW7eHI8HUa/eVOCJcTzM/TkK6o5XSZicPHp9AwwMbDDL6lKMXHYAV5x3MK5eNZg4O6GOaKf+xcog6o22EoJPkipPDr3o34uFNzJHPGUlD2cqupXdGPTiAc5JXIHnz4WkirPkqSnS36suXWJ0kkrYiO8ubBjpivlM8J8rKPtYP5wZQ49tI96lWHMlyEEjxxNHIQpJkERjlRWWVT6SCokibBJB9ajt2redOYY9dnOkc4aCcep4JYl0MMOuqRRuQBt8jX2OBRTX08c8uIY5jJ0i+lZDJHBIMjOGCsJDj3P35mb2OOVVUKrFW17crONLv7T9l42Lie0vFhZEWU2zM2CsiTAgFSPtIHUb4G7ffWj5Sytv0WOWtXaH+yh9H/AMoxn8ared+IwiyZUkTUmiRFUg4EUsbZAHYACrLhZxe3i+G6Mn95Gj/+yKsrMz4v3YMxCWng1/0y6pSldDzRSlKAUpSgFKUoBSlKAUpSgFKUoDxvB9W/80/qNYAcPec2kMcphaSwhKyDOR05oXOMedNdEYZGPesNBL0f3MlcEdMSWr4GTqCFQMe5eDH3mqVG/hKmk4127w3+CXLydc5jP7oTSqjqzJLgKyhgSMrvnG4zkZ/TXPUtWgtrK5+ECLBKpeXWD1SJCQCngroYb+SPetjzLzvaXEGLeWVrlRrh6SShg+xAbAAKnsRuMZqM0QuOH8QgUZ6bfFQj/pygXKjH39Ra51JPQ9Lh68XDpTxVEtTbLbSbROu/4RK5j5jtpWjltLqBblcx6nOnEcnpLZbG6HDD+0MHODH5kktFtbS3tpYnWOZCdJWX0hW1O6qwLZJGRkE71o5OV7W5s8RwQx9ePKssagqWUEMCBnYkGsLy1bWEdvOl/CpuYJCpUljI+dlVACNXqBG3yJ70qnzKYDw3TNOb7HpZu/lo/fqaDj1/DJw6OOEKMSxhY3cEhFl7sNTFUKg9+wbHyqVytxZYo5IZsYBkcnqRvDhnysUR1EsuknAIBGCCBkVBtuSLa2tZLi5tlaRsssOpmCFjhIV39TElV1e522qBPy3bQiGxW0W6vpAHkbWyKnkkuNwngKO4x5IyunJEYNdDw021Lc28XObRdeZdclz24sminKJrlkLJI6gsC2V/K3GjSv8AZIpyZLbwwySsFSXXLgEqJDGX1KoGdxpC4HjGPeq6X6NenHIfh4ZiwOFjeZHUkbaC7srYPYMBn38VUWHKFsbaxupEbpSHRc4YjDMzIsn8lQ4AIHuPY5XUWLOnBxFU1W4qfLeG4130NDwHi0iXQmk0BL0HrATK3TZWbplhsFxGQhAJzgHwaJxKBeJGXqxYaQ6jK0YKAQlNccofOgnA6TA9y23evC75GtbKbqvAJrN8ByxZmgP5+x9URzvnJXv2zUjgvLFpLxGSWCJDbW6BNvVG05ySQDkEKhUe2T8qm+hWp4LzYimHTGlu2rvou3Q/fpB43bXFk0UVxFJKZI9KJIrMTrUYGCfBO9VacAaZriR7eWZYJ01QTSh5WAgII1gkEgyq4GewxV9xvh8T8Rs4VjRVhDXEpCquAvpTJA7a87fKqvh/ErturNbFRlXuTE6MxmWWR1QLp3ysUMfbzJg1Du7jBqyYKWHbe75vS3PL66lfxPgyLbXFxHYtZosRjAc+t3klhGdOThVCkfPV8q3XDt+IXZ8LHAn4/Xv+px+msxxji9zcKLW4hjjLy26nQ5fJeQSY3+zpjiYkHJ9SnbzqeXfU91L/ABlwwB+USpD+1G1WpibHHiaqvpff13nXK1e/Jl1SlK6nkClKUApSlAKUpQClKUApSlAKUpQCsdxeyYreQp/CRMl3b/zs6yPxlik/+IK2NU3HlMbRXS/+gJEvzgfGs/2CqP8Acre9VqVjRw9eWu3h3V1+vE9OFXVutqs8YSKFk6hIAUAH1HOPYk1kI+YCZ4uIGJkgdjA7FcK0DselKe+CrhgfkR7ivccEUyPw2WR0hZ/iLbTpwyZLNCQ6kMEc6tPkEHxVjc8moiEyXbmEFzIsvSWIrJ/CfYVNP5wOcKwBxVLs3UrCw28znN3/AMv8+zRCk4rNZwzWqBE+ESR1kc5PQG8WlMes79POcAxnIOQDSLwWVxb3sFvI81qkbMZe1xpHqKgnWGXwSPUAMZ0gG0sAZlFt1Ea6tBqtpjho54DtpbGzKQArDwVDdxX7xbm65MVw4CQrbIeogYC4VyCAMN6dGrSda/aVhp3yBVxuaKM1LihKXr1n9+jtCdybwbmCPilwmkMiWgEjI+AzTHUq7DusYDHP5zL2xVRynxQHjVyz7C6UmFjtrRWwunPcFUJH8yvfmflSJbaOdlmFwqDqzQsoO0RLyPqYBs6cdwzFu5qqhhnlgUNDBeQ2yrpZ9VnPGugMvqOkAadJyCw7HJo25uTRRhVUVZNGsva/PRy+bR0vi3FI7aF5pThEGT8/ZR7knYCs5ybY9bh0lvcJpy8qOnleoepj5ECQfdWS4MJxOHa0FwXObYXF+kmkLnJTLESbj7QG2PxqTaT3E91Is1y9uk8yrItspwJTGoCGR8MpZUHqAZT71OaXJyXCZKHSqltVPbkk293ruXP+kMxhawVTLexho5H06kEYGBOfziyEYT84kHHmBwbizcNDQvG6FQCsUjoFK6zqdGRW1MEy7sWAB2wAARP4pZfufJGlnIsAeN2bXpaNjGVLPMzev7LEAgjfbzt9fEm4ijur8KkEX2EVWDTuSCMK3q6ZZV0p3cqGIAwKX8SyyOm1M0VX6t9vRJaLfU8JleUNsyz8WbGMeqKzjG5I8MUJ2/OlA8VfcC48gVIZoxbSD0IhZWXA2CBwSNQUAFDhsg7EVV2HC1vWnMs7R3ZZC6xMuqFF9ccOSCNmw7Ed3GPFQLnllLZ7i44hFDcRaQ4lC6HaQYXQ0Y2LPt22yCTjUam6uc6lh1/11O+yWs2SiYTUW6xK1JPFxFDeO8UaqlhE87hRjXcTDRGp/lFVP94VreB2Bgt44ycsq+s+7n1O34uWP41k+AWEjyrHMPrJGF3dDGynIFvB/Z06sf8AT+dbqrU8zNxdUJYczHz3bfZoUpSrmAUpSgFKUoBSlKAUpSgFKUoBSlKAV+MuRg7g1+0oDGcT4OcLbB9EsLdSwlb+TuYCfOkbY8ppO5VqrOY+ZGurSWB4WRjHpZVV3dbpXVhEQo2RgAVY7MCdxpOd3xThaXERjfONirKcMrDdXU+GB3BrLX8cizJrkEF6BpiuMYguV8RSDwx/N7g7oT2rlUoPV4fFpqadSur9nz7c+TurNxF4xy1FDH8RLMLQ/VmPpRbpPoAJUKTq1YIZAACFB8EmCePxXAX44GCVfQl5CCEOR9hwRlMg7xSLjc7DNSOYeMyzPBHJHJBJbsZXjRVkdnQfVyQltpYw2dQHqGdxjJFhy3YRx2cl/d4kluVMkxOWGg7rEEJwcAABcZztVd7GiXThqrFu9FGvKFbSFu2nyvJ8cV4bdz2nRDRXEBxh4CsbMowQpR8oV2GdMi1arzUvqie3uI3C7gQGTGR3xCXwKyy8BMFzbKSbR77VtaO6dNlUNpZXLpIN8EgLv4xXvxzlGS3L37zrcNCpLh4lidkAGcSxEMJAAAG77AdtqmXqUdGFVFNVSvLUKG3MbTTqo28j85Z44I+iJUbFlCYcxxXEhZyYsk/VDp4WMbHf1V68TtGu7sXEFrcZ0KFZj8MA6sSsutiScIzLjptkGvLmLk+OWWG2tkWJp0aWSSQyOSEKbYLHU5MmS3fHneryXlKUwlGuWZUUhIYVFrDkDZToy+nOB9ukPQmrEwqWsSlw3NnOk9ObnVopelFAyRzyNf3SfwdrFllU5LanyTkhiTrkO2chRXk/HOoTctLFLcxOESJNUkduhKh5RgfWMobeQkJsQD4Mjg0vwXE0tiVEMiFRoh6KdfCPjJyZDoIwSzEawNvM7nTgdqsRm6y2kmhkDKBh1YYMZjH8JkHxuNj4psTmpWJTTVLzKU++0RZPeL9WSuYuVEP75titvdQ6mV1Cord2Ik8FTvkn3PftVNFxB7rp3E/1kMDabdAuj4m5JIDhCTiNd8E9gCxxggePEb+W5SIXYdIWA6drGCLi6YAep1B+rjzvgnbyexrV8F4O+oT3AUSBdMUSbxwJgelfdyAMvjwAMDvOrscm3g4f9jl3j9J/Er76S+CcLMKEuweaVtcrjsXOBgZ7IoAVR7KPnVjSldTyqqnU5YpSlCopSlAKUpQClKUApSlAKUpQClKUApSlAK8L6xjmjaOVA6NsVYZH/wDfnXvShKbTlGTvOX5I06ZT461ByIpGxPHj+LlONWPGSrDw1VrwmbEcVz1CjBhbXrPFOrKQww4w7AED7ayL23rfVFv+FxTrpmiSQDsHUNj7sjY/dVHSbKOLa/188PyofUxdxdOvEYrq7hniWJGUKIutGuoEFhLCSff7Sjb7qr+ZedzdIsKfDxxlwXMtymGCsGClR6gpIGdskbbVtf8ARdFx0ZZ4cdtEzMv9yXWn+FfDcHuc/wC+Kw9pLZG/ZZaq6WaaOIwcyqaVrKZUdkk/VswvEeMSroccTtLmVDrQghGjY7Mq6AQ8bKSCrYPYjBFaDgnP8joerbySyZ2FrDIyYwNy0mBnOexIxir1eGXI7XMS/wAy1x+uU0PAZGH1t7Ow8hOnCP0xoH/81FS0RXj4FdMVJeq9qUvYyPGLFpnMt3ptoidSC7mExXIGenbqdJYkdmLYzgL4qVw7gTs2u2hZWxgXd4MyADb6m3wNAx2yEA9jWs4fy9bwHVHEofy5y8h++Rssf01Y1Ko5nOvjbZaNPTyl+ra6FZwfgCW+Wy0kz/bmkOqRvlnwvsowBVnSldIgwVVutzUKUpQqKUpQClKUApSlAKUpQClKUApSlAKUpQClKUApSlAKUpQClKUApSlAKUpQClKUApSlAKUpQClKUApSlAKUpQClKUApSlAKx3GOdJ4eKwWCQRsLlQyyGRl0riTVlQpyR02xg75HatjXM+ZP+aeHf0Lfs3dAdMrJy813K8VWw+Hj0unVEvVb+CBKnKaPt5GMZxuDmtZWIu/+ZIPnYv8A51ASvpC5yl4ZEkyQJNG7BDmQowYhmGwQgjCnz3r44lzBxK2heeSxtnjiUs4iu3LhRuSA0ABwATjPiqj6d/8Ahsf9YT9iWpvGuf4p7aWK0guZ55UZFT4WZAC6lcs7qFVRnJ3oDS8M42LuzS5tQD1V1IJCVGc4KsVBwQQQcA7jzWV5W55v+IxPLBZWyrG5jPUupAdQCscaYTthhvWg5E4C1lw63t5CC8aktjcBmdnIB84LYz8q559FPOFvZ29xHMJdTXLsOnBLKCCsY7xqRnKnbv2oDd8tc5NcXM9ncQfD3VuAxUSdRGQ49avpH5y7EflD5geXEubpnvXsbGBJJYVDTSTOUij1bquFUszEEHbH68V3KlhLc8WuOJPC8ELRCGFZV0SOMqTIUO6j07Z9x7VB5i4ZfcP4lLxCyh+KhulUTxD7YKgDIA38ZBAbu2R2NAaTgPGr03bW17bxJ9WZI5YXZkfDIpGGAII1jv7j3rT1kOUvpMtb9+l6oLkZ+qlGGJG5CnsSMdtm27bVqL68SGJ5ZDpSJSzH2VQST+gUBmuN8+Jb8UtbE4/fAOtvKltoh/aZWH4rWsrj/E+AG74RcXzkLezyC8T1DUiRjEcQ+6DJx+ca6Tylx4XtlBcDGZFGoDw49Lj8GBoCq5u5xmsrm1hS3SUXr9NC0rJpfUg9QEben1g5G+x2rVrnAz384rn/ANJY/f3Bj/72P1xf9q6AKA/az3PnNI4dYyTgAybLErdmkbsDjwACx+SmtDWFuOnxDirrIVNtw1ChBIw9xMpVvv0RHHyLmgNfwjiaXMEU8ZykyB1+5hnB+Y7fhUuud/RLeGH4rhkjamsZD0zn7UTkkEfjv/4grolAKUpQClKUApSlAKUpQClKUArmPPkotePcNu5fTAVaIufsqx6o3Pj+FB+5WPg106onFOFRXMTRTxrJG3dWGR9/yI9xuKAlKwIyOxrCWFyt3zC8sJ1xWVr0ndd16ry6tAPYkLnPzBFSl+iTh420S6P4v4mfR92nX2rTcK4RDaxCK3iWKNeyoMDPufc/M70Bhfp1bHDov6wn7Eprooqm5j5Ptr8KLpWdY91USOi5O2cIwycHGT86tba3EaKgLEKMAsxZvxY7k/M0B6muc/Qc2bK5/rcn+KQ10G6txIjISwDDBKsVb8GG4PzFVXLnKFtYBhaqyK+7KZHdc7DVh2ODgAZHyoC6qHYcWjmaVUbLQOUkXyrYB3HsQQQfNTKynEfoysprh7grKk0pyzRzyxknAH5Lbdh2oCg+krhkT8Q4aYQBfNcJ9n7RhQ6mZseF07E+NQ96tee5vip7bhaH/eW6txjuLaM6iPlrcBQfkauuB8m2tm7SQxfWuMNI7PLIR7a5CWx22HsK/bXk+2jujdqr/ENkM5mlbIP5JUvp07DC4wMDHYUBXf8A+WcM/wDYYv8Azf8A5Vn/AKPJfgOJXvCmOE1de2yfyWAJXfv6Sv4o5rpdUN5yPay3Xxbo5uBjEgmmUrgEAAK4AGCdsb5PuaAzH0pXKx3nCGdgqrdZJOwABi3J8AZ710MtgZPYVRcf5FtL5w91G0hUYXM0qqBtnCq4UZwMnG+BVefoo4cRpML6fb4i4x+jqYoCfzBzhFb8PkvEYSLp+qx2dySqAe4LeR4yapuB/RVZ/Dxm8t0numGqaR9RLSOS7djjAZiPwq4vuQrOaOGKSNjHbKFiQTTKq6dgcK4y2Pyjk/Or9EwAN9ttzk/pPegOVczcJh4HxCyvbaMRW0hMFwq50gNvq3J8Zb/wh711YGqvmDle3vkVLlDIiHUF1ug1Yxk6GGcAnv7mpnDuHJBEsUerQgwoZ2cgeBqck4H30BJpSlAKUpQClKUApSsjw7naWXis3D/hkX4ddbSdYnKYjIITp/aPUXbO2+5xuBrqUrK8A5unuL64tHtFi+Ex1HE+sHWMppXpLnUN9yMfftQGqpWOb6RI4uKyWFxhAQnRk7AlkU6Gz2JYnB7Ht3xnY0ApWc5v5lmsuh07dZhcSrDvMY9LucLn0Nldjk+PY1684cwS2Nm1ykSS9IAyKZCmxKr6ToOdz2ONv0UBfUrM23MdzJwxbxLaNpHTqiHqtumnUAH6f8IR4xjxmvrkLm7907T4jQsZ1smhXL4wF7kqu5Bz9xH4AaSlQOPcSNvazTgKxhRnwzaQdI1EagDjYHx3xUHlrjU93ZLcNAkTyrqjjMjMNJHpLNoBGe+wOxH3UBe0rB8rc9XvEY5HgsrdRE5jbqXbg6gATgLbnb1CtLwHiFzIZVurZYGjI0lJTKjqQdwxRcYIxgjNAW9KxHMfPVzb8RisYrWOZrhdUbGcx7evIb6s4I6beT4rz4rz/dWJje/sFjt3YKZYbjq6Cc91ManGAf0e+AQN3So17xBIYXmdsRxoXY9/SoLE/PYVkOH8x8TvIBc21rapC4zGk8snVdfB9C6Fz4BJ+/zQG4pVTy7xWS5tElkiEUx1BoySQro7oQTj3WqPlLnSe8vLq3kt4oxZHS7LKz5Yl1GkFBt6CcnHigNlSsvHxviEskohsoOjHIyI8tyyF9DFSwVYWwNQI39qqOGc+X1xeXFmllbiW1+2Wu3C74xpIgJPceBQG/pWc4Zx27N4Le6tI4leJpFkjnMqko0alMGNCD9YDv8AhnfFZf8APFynE/3PjtIncp1EdrhkUpv3xCxDbEY3++gNtSs9a8TvxcRJPZwiGTUGkhuGk0EIzDKtEhwSoXPuRXnLxi/e4njt7WAwwsFEktw8ZY9NHOFWJtgXxn5UBpaVgLfnm+fiElgLO260Ka2JuZNGnEZ2PQzn6xdse9XNrx29W7hgubSJI5w2JYp2kAZVLaSGiU5IB/QaA01KUoBXNOXv+auIf0C/s2ldLrmNnMLbmqfq+kXkCiInYMdMIwD75hcfeB7igOnVi+Wf+N8X+61/yWrZswAydgKw/Ik4uOI8Uu4zqgleKKNx2YwxlWIPkZI385oCn4nydDxPivE4pdnWK2Mcg+0jFH3x5U7ZXz8iAR6coc4z2NwOGcVOHG0E5OVkXsoLHvnsGO+fS2/e25ek/wBf8TH/AErb9g/96u+buUIeJW5hmG43RwPUje4+XuOxH4YEld9IXaw/r9t+01ff0o/8Iu/5g/bSueS8VvLeay4ZfKXaK8t3gn7h41k04JPfGofMdj4J6F9KZxwe7/mD/MSgJ3In/C7L+rxf5a1jOAr+5PHZbX7NtxIdSH2EgydI9t9a4/o62fIh/wBV2X9Xi/y1ql+lrl9p7HrxZFxYt1oyO+FwWA/ABvvQUIP36SHNx8Nw1D6r+T63HcW8WHkPyzhQPfcVs4ogqhVACqAAB2AGwFYL6OLh+ITTcUmTTqRbeFe4CoA0rD5NKT/dxW/NAci+i/mYW0N2vwt1Nqu5GzBA0qgYQYLA/a27exHvXR+XuYxeCUrDND0WCFZ06b5Kq32TuBhhv5rH/Qe4NndDIyLpyR5wUiwf8D+g10E3SdQR6hrKltPnSCBn7ssP/wBBoDl3PXEVt+Y7CVw7KkJyI0aR9/iV2Rdz38eM1+84cw/u5E1hw+KR21oZpJF6SxKGPcOQ2dS9seD3NTOYf+aeHf0Dfs3dfv0g8Nk4fdR8YtVzowl3GNtcZwNR+ewBPghD+SaEm2v+BrLZPaFjpeIxavOCmjV9/muccJ5pvuCRLb39m0trD6UuIdwFycZztj2DFD43rov+k0HwYvA+bfQH1Adl8kjxjfI7jBqwDLImchkcd9ipUj9BBFCCDwDmKC+hE1tIHTse4Kt3Ksp3B3/xzWM+jj/i3Gv6ZP2p6+foysI0v+KNa/7nrRI9P2C6qxcKe2lSxAx4K+KfRs3+tuNf0y/t3FCTpFc15LH+0PFj8o/1L/2rpVc05JkH+kPFh7hP8NI/+tCDpdct5h4mLfmaKTpSy4tMaYYzI+7S76R4+ddSrnEsgHNigkb2eB8zqY4HzwCfwNAaPh/OyzXEcHwl3EZdWGngMS4VSx3J3Ow2+efFaSvG5uUjAZyACyqD/Kdgij7yzAfjXtQHNuDj/au8+Vqv6rWuk1zbgz/7V3o97Zf1WprpNAKUpQCqnmHla2v0CXMQcKcqclWU+6spBHjzg4FW1KAxo+im0O0kl1Mn8XJdysn3aQRkVq7GxjgjWKJFjjQYVVAAA+4V70oCmsuUbeG5a6jVxPJs7maVtQ22ZWYqQMDG22BjFXNKUBB4rwSK56fVQMYZFkjPYq6MGBB/DBHkbV88c4FFeQmGcMY2ILKrsmrByASpBIyAcfKrClAQeDcGjtIVhhDCNPsqzu+B7AuSQPl2qaRnY+a/aUBE4VwuO2hSGFdEcYwq+wyT+sk17zwh1KkkBhjKsVP4MNwfmK9KUBkIPoo4dGSUikQnuVubhSfvIk3q04HybbWcjywI4kkUKzPLLKSoOQPrGPmrulAUl5ybbS3IunRzcJ9mQTTKVG+ygOAF9TbAYOo+5q4mhV1KsoZWBDAjIIIwQQdiCPFfdKAz9ryJaxQzQIji3uAQ8XVk0DPcqC2UJ/kkVWw/RLw9RpCS6D3T4mfQfvUPg1sqUBFsOGRQRLFDGscajAVBpA/R585qt4TyXa2s7zwo6yyZ1sZpW15JJ1BnIbck7jarylAfjDIx7/hVBw3kS0t7g3MSSLM2dTmeZi2o5OoM5DAnB3zuBWgpQCsxxT6OLK5nM80bvKfyuvMCMdgNLgKB4AxWnpQGZh+jiyWSOTRKzxOrprubhwGUgg4eQg4IrTUpQGft+Q7NLn4pY3FxnJk685Y+N8yYIwAMHbG1aClKAUpSgP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22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C987-A8FC-4C97-945C-399BEAB6DB44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ED8-91C0-4A93-8005-4EB16E316D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85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C987-A8FC-4C97-945C-399BEAB6DB44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ED8-91C0-4A93-8005-4EB16E316D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89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C987-A8FC-4C97-945C-399BEAB6DB44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ED8-91C0-4A93-8005-4EB16E316D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26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C987-A8FC-4C97-945C-399BEAB6DB44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ED8-91C0-4A93-8005-4EB16E316D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41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C987-A8FC-4C97-945C-399BEAB6DB44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ED8-91C0-4A93-8005-4EB16E316D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35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C987-A8FC-4C97-945C-399BEAB6DB44}" type="datetimeFigureOut">
              <a:rPr lang="es-ES" smtClean="0"/>
              <a:t>18/03/2015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ED8-91C0-4A93-8005-4EB16E316D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04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27384"/>
            <a:ext cx="9144000" cy="8765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smtClean="0"/>
              <a:t>RSK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smtClean="0"/>
              <a:t>Horizontal Test </a:t>
            </a:r>
            <a:r>
              <a:rPr lang="es-ES" dirty="0" err="1" smtClean="0"/>
              <a:t>Cryostat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36370-BEA0-456D-9775-5FFFFC8D18DB}" type="slidenum">
              <a:rPr lang="es-ES" smtClean="0"/>
              <a:t>‹#›</a:t>
            </a:fld>
            <a:endParaRPr lang="es-E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5729"/>
            <a:ext cx="6889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79" y="116632"/>
            <a:ext cx="14573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62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0943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HNOSS: first results </a:t>
            </a:r>
            <a:r>
              <a:rPr lang="en-US" sz="4800" b="1" dirty="0" smtClean="0">
                <a:latin typeface="Cambria" panose="02040503050406030204" pitchFamily="18" charset="0"/>
              </a:rPr>
              <a:t/>
            </a:r>
            <a:br>
              <a:rPr lang="en-US" sz="4800" b="1" dirty="0" smtClean="0">
                <a:latin typeface="Cambria" panose="02040503050406030204" pitchFamily="18" charset="0"/>
              </a:rPr>
            </a:br>
            <a:r>
              <a:rPr lang="en-US" sz="3200" b="1" dirty="0" smtClean="0">
                <a:latin typeface="Cambria" panose="02040503050406030204" pitchFamily="18" charset="0"/>
              </a:rPr>
              <a:t>and</a:t>
            </a:r>
            <a:r>
              <a:rPr lang="en-US" sz="4800" b="1" dirty="0" smtClean="0">
                <a:latin typeface="Cambria" panose="02040503050406030204" pitchFamily="18" charset="0"/>
              </a:rPr>
              <a:t> </a:t>
            </a:r>
            <a:br>
              <a:rPr lang="en-US" sz="4800" b="1" dirty="0" smtClean="0">
                <a:latin typeface="Cambria" panose="02040503050406030204" pitchFamily="18" charset="0"/>
              </a:rPr>
            </a:br>
            <a:r>
              <a:rPr lang="en-US" sz="4800" b="1" dirty="0" smtClean="0">
                <a:latin typeface="Cambria" panose="02040503050406030204" pitchFamily="18" charset="0"/>
              </a:rPr>
              <a:t>FREIA </a:t>
            </a:r>
            <a:r>
              <a:rPr lang="en-US" sz="4800" b="1" dirty="0">
                <a:latin typeface="Cambria" panose="02040503050406030204" pitchFamily="18" charset="0"/>
              </a:rPr>
              <a:t>status</a:t>
            </a:r>
            <a:endParaRPr lang="es-ES" sz="48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9858"/>
            <a:ext cx="6400800" cy="25202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1800" dirty="0" smtClean="0">
                <a:latin typeface="Bookman Old Style" pitchFamily="18" charset="0"/>
              </a:rPr>
              <a:t>Rocío Santiago Kern</a:t>
            </a:r>
          </a:p>
          <a:p>
            <a:pPr>
              <a:lnSpc>
                <a:spcPct val="150000"/>
              </a:lnSpc>
            </a:pPr>
            <a:r>
              <a:rPr lang="es-ES" sz="1800" dirty="0" smtClean="0">
                <a:latin typeface="Bookman Old Style" pitchFamily="18" charset="0"/>
              </a:rPr>
              <a:t>FREIA </a:t>
            </a:r>
            <a:r>
              <a:rPr lang="es-ES" sz="1800" dirty="0" err="1" smtClean="0">
                <a:latin typeface="Bookman Old Style" pitchFamily="18" charset="0"/>
              </a:rPr>
              <a:t>Laboratory</a:t>
            </a:r>
            <a:r>
              <a:rPr lang="es-ES" sz="1800" dirty="0" smtClean="0">
                <a:latin typeface="Bookman Old Style" pitchFamily="18" charset="0"/>
              </a:rPr>
              <a:t>, Uppsala </a:t>
            </a:r>
            <a:r>
              <a:rPr lang="es-ES" sz="1800" dirty="0" err="1" smtClean="0">
                <a:latin typeface="Bookman Old Style" pitchFamily="18" charset="0"/>
              </a:rPr>
              <a:t>University</a:t>
            </a:r>
            <a:endParaRPr lang="es-ES" sz="1800" dirty="0" smtClean="0">
              <a:latin typeface="Bookman Old Style" pitchFamily="18" charset="0"/>
            </a:endParaRPr>
          </a:p>
          <a:p>
            <a:endParaRPr lang="es-ES" sz="1800" dirty="0" smtClean="0">
              <a:latin typeface="Bookman Old Style" pitchFamily="18" charset="0"/>
            </a:endParaRPr>
          </a:p>
          <a:p>
            <a:r>
              <a:rPr lang="es-ES" sz="1800" dirty="0" smtClean="0">
                <a:latin typeface="Bookman Old Style" pitchFamily="18" charset="0"/>
              </a:rPr>
              <a:t>19th of </a:t>
            </a:r>
            <a:r>
              <a:rPr lang="es-ES" sz="1800" dirty="0" err="1" smtClean="0">
                <a:latin typeface="Bookman Old Style" pitchFamily="18" charset="0"/>
              </a:rPr>
              <a:t>March</a:t>
            </a:r>
            <a:r>
              <a:rPr lang="es-ES" sz="1800" dirty="0" smtClean="0">
                <a:latin typeface="Bookman Old Style" pitchFamily="18" charset="0"/>
              </a:rPr>
              <a:t> 2015</a:t>
            </a:r>
            <a:endParaRPr lang="es-ES" sz="1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Dummy </a:t>
            </a:r>
            <a:r>
              <a:rPr lang="sv-SE" dirty="0" err="1" smtClean="0"/>
              <a:t>Cavity</a:t>
            </a:r>
            <a:r>
              <a:rPr lang="sv-SE" dirty="0" smtClean="0"/>
              <a:t> Installation</a:t>
            </a:r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1" y="1074957"/>
            <a:ext cx="3315532" cy="442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4" t="4390" r="14981" b="6246"/>
          <a:stretch/>
        </p:blipFill>
        <p:spPr bwMode="auto">
          <a:xfrm>
            <a:off x="5709676" y="4408626"/>
            <a:ext cx="1956390" cy="194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b="19718"/>
          <a:stretch/>
        </p:blipFill>
        <p:spPr>
          <a:xfrm>
            <a:off x="4954772" y="1339701"/>
            <a:ext cx="3349255" cy="2701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9" y="5582086"/>
            <a:ext cx="372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Insert</a:t>
            </a:r>
            <a:r>
              <a:rPr lang="sv-SE" dirty="0" smtClean="0"/>
              <a:t> </a:t>
            </a:r>
            <a:r>
              <a:rPr lang="sv-SE" dirty="0" err="1" smtClean="0"/>
              <a:t>cavity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support table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4380617" y="917939"/>
            <a:ext cx="452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Connect</a:t>
            </a:r>
            <a:r>
              <a:rPr lang="sv-SE" dirty="0" smtClean="0"/>
              <a:t> </a:t>
            </a:r>
            <a:r>
              <a:rPr lang="sv-SE" dirty="0" err="1" smtClean="0"/>
              <a:t>tie-beams</a:t>
            </a:r>
            <a:r>
              <a:rPr lang="sv-SE" dirty="0" smtClean="0"/>
              <a:t>, lift and </a:t>
            </a:r>
            <a:r>
              <a:rPr lang="sv-SE" dirty="0" err="1" smtClean="0"/>
              <a:t>remove</a:t>
            </a:r>
            <a:r>
              <a:rPr lang="sv-SE" dirty="0" smtClean="0"/>
              <a:t> table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4852003" y="3990748"/>
            <a:ext cx="372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Connect</a:t>
            </a:r>
            <a:r>
              <a:rPr lang="sv-SE" dirty="0" smtClean="0"/>
              <a:t> rest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cryogenic</a:t>
            </a:r>
            <a:r>
              <a:rPr lang="sv-SE" dirty="0" smtClean="0"/>
              <a:t> </a:t>
            </a:r>
            <a:r>
              <a:rPr lang="sv-SE" dirty="0" err="1" smtClean="0"/>
              <a:t>piping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6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51520" y="1137651"/>
            <a:ext cx="8158820" cy="3306757"/>
            <a:chOff x="251520" y="1137651"/>
            <a:chExt cx="8158820" cy="330675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8" t="22147" b="9384"/>
            <a:stretch/>
          </p:blipFill>
          <p:spPr>
            <a:xfrm>
              <a:off x="556797" y="1137651"/>
              <a:ext cx="7853543" cy="330675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16200000">
              <a:off x="-60030" y="2372398"/>
              <a:ext cx="900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 smtClean="0"/>
                <a:t>P [</a:t>
              </a:r>
              <a:r>
                <a:rPr lang="sv-SE" sz="1200" b="1" dirty="0" err="1" smtClean="0"/>
                <a:t>mbar</a:t>
              </a:r>
              <a:r>
                <a:rPr lang="sv-SE" sz="1200" b="1" dirty="0" smtClean="0"/>
                <a:t>]</a:t>
              </a:r>
              <a:endParaRPr lang="sv-SE" sz="12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ICB Vacuum</a:t>
            </a:r>
            <a:endParaRPr lang="sv-SE" dirty="0"/>
          </a:p>
        </p:txBody>
      </p:sp>
      <p:grpSp>
        <p:nvGrpSpPr>
          <p:cNvPr id="3" name="Group 2"/>
          <p:cNvGrpSpPr/>
          <p:nvPr/>
        </p:nvGrpSpPr>
        <p:grpSpPr>
          <a:xfrm>
            <a:off x="4593265" y="2360421"/>
            <a:ext cx="2317898" cy="414678"/>
            <a:chOff x="4593265" y="2360421"/>
            <a:chExt cx="3976586" cy="414678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4593265" y="2604978"/>
              <a:ext cx="265814" cy="1701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848456" y="2360421"/>
              <a:ext cx="3721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LN</a:t>
              </a:r>
              <a:r>
                <a:rPr lang="sv-SE" baseline="-25000" dirty="0" smtClean="0"/>
                <a:t>2</a:t>
              </a:r>
              <a:r>
                <a:rPr lang="sv-SE" dirty="0" smtClean="0"/>
                <a:t> </a:t>
              </a:r>
              <a:r>
                <a:rPr lang="sv-SE" dirty="0" err="1" smtClean="0"/>
                <a:t>cooling</a:t>
              </a:r>
              <a:r>
                <a:rPr lang="sv-SE" dirty="0" smtClean="0"/>
                <a:t> start</a:t>
              </a:r>
              <a:endParaRPr lang="sv-SE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18223" y="5489974"/>
            <a:ext cx="687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Pump down </a:t>
            </a:r>
            <a:r>
              <a:rPr lang="sv-SE" dirty="0" err="1" smtClean="0"/>
              <a:t>time</a:t>
            </a:r>
            <a:r>
              <a:rPr lang="sv-SE" dirty="0" smtClean="0"/>
              <a:t> from 1000 </a:t>
            </a:r>
            <a:r>
              <a:rPr lang="sv-SE" dirty="0" err="1" smtClean="0"/>
              <a:t>mbar</a:t>
            </a:r>
            <a:r>
              <a:rPr lang="sv-SE" dirty="0" smtClean="0"/>
              <a:t>  </a:t>
            </a:r>
            <a:r>
              <a:rPr lang="sv-SE" dirty="0" err="1" smtClean="0"/>
              <a:t>to</a:t>
            </a:r>
            <a:r>
              <a:rPr lang="sv-SE" dirty="0" smtClean="0"/>
              <a:t> 1x10</a:t>
            </a:r>
            <a:r>
              <a:rPr lang="sv-SE" baseline="30000" dirty="0" smtClean="0"/>
              <a:t>-3</a:t>
            </a:r>
            <a:r>
              <a:rPr lang="sv-SE" dirty="0" smtClean="0"/>
              <a:t> </a:t>
            </a:r>
            <a:r>
              <a:rPr lang="sv-SE" dirty="0" err="1" smtClean="0"/>
              <a:t>mbar</a:t>
            </a:r>
            <a:r>
              <a:rPr lang="sv-SE" dirty="0" smtClean="0"/>
              <a:t> : 15h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2222205" y="2137144"/>
            <a:ext cx="2052083" cy="75491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129518" y="2884970"/>
            <a:ext cx="2322" cy="328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27793" y="3108243"/>
            <a:ext cx="159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Outgassing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13" name="Rectangle 12"/>
          <p:cNvSpPr/>
          <p:nvPr/>
        </p:nvSpPr>
        <p:spPr>
          <a:xfrm>
            <a:off x="5160335" y="3317359"/>
            <a:ext cx="2718391" cy="31188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6" name="Group 15"/>
          <p:cNvGrpSpPr/>
          <p:nvPr/>
        </p:nvGrpSpPr>
        <p:grpSpPr>
          <a:xfrm>
            <a:off x="6730410" y="2385228"/>
            <a:ext cx="1701209" cy="886059"/>
            <a:chOff x="6730410" y="2385228"/>
            <a:chExt cx="1701209" cy="886059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7141537" y="2764465"/>
              <a:ext cx="109868" cy="5068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730410" y="2385228"/>
              <a:ext cx="1701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LN</a:t>
              </a:r>
              <a:r>
                <a:rPr lang="sv-SE" baseline="-25000" dirty="0" smtClean="0"/>
                <a:t>2</a:t>
              </a:r>
              <a:r>
                <a:rPr lang="sv-SE" dirty="0" smtClean="0"/>
                <a:t> </a:t>
              </a:r>
              <a:r>
                <a:rPr lang="sv-SE" dirty="0" err="1" smtClean="0"/>
                <a:t>leak</a:t>
              </a:r>
              <a:r>
                <a:rPr lang="sv-SE" dirty="0" smtClean="0"/>
                <a:t> in ICB</a:t>
              </a:r>
              <a:endParaRPr lang="sv-SE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32593" y="5036330"/>
            <a:ext cx="687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Pumping</a:t>
            </a:r>
            <a:r>
              <a:rPr lang="sv-SE" dirty="0" smtClean="0"/>
              <a:t> </a:t>
            </a:r>
            <a:r>
              <a:rPr lang="sv-SE" dirty="0" err="1" smtClean="0"/>
              <a:t>group</a:t>
            </a:r>
            <a:r>
              <a:rPr lang="sv-SE" dirty="0" smtClean="0"/>
              <a:t>: 80 l/s turbo pump </a:t>
            </a:r>
            <a:r>
              <a:rPr lang="sv-SE" dirty="0" err="1" smtClean="0"/>
              <a:t>backed</a:t>
            </a:r>
            <a:r>
              <a:rPr lang="sv-SE" dirty="0" smtClean="0"/>
              <a:t> by a 5 m</a:t>
            </a:r>
            <a:r>
              <a:rPr lang="sv-SE" baseline="30000" dirty="0" smtClean="0"/>
              <a:t>3</a:t>
            </a:r>
            <a:r>
              <a:rPr lang="sv-SE" dirty="0" smtClean="0"/>
              <a:t>/h </a:t>
            </a:r>
            <a:r>
              <a:rPr lang="sv-SE" dirty="0" err="1" smtClean="0"/>
              <a:t>scroll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9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7504" y="1201479"/>
            <a:ext cx="8664355" cy="3593805"/>
            <a:chOff x="107504" y="1201479"/>
            <a:chExt cx="8664355" cy="359380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4" t="21990" b="8140"/>
            <a:stretch/>
          </p:blipFill>
          <p:spPr>
            <a:xfrm>
              <a:off x="414668" y="1201479"/>
              <a:ext cx="8357191" cy="359380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16200000">
              <a:off x="-204046" y="2372398"/>
              <a:ext cx="900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 smtClean="0"/>
                <a:t>P [</a:t>
              </a:r>
              <a:r>
                <a:rPr lang="sv-SE" sz="1200" b="1" dirty="0" err="1" smtClean="0"/>
                <a:t>mbar</a:t>
              </a:r>
              <a:r>
                <a:rPr lang="sv-SE" sz="1200" b="1" dirty="0" smtClean="0"/>
                <a:t>]</a:t>
              </a:r>
              <a:endParaRPr lang="sv-SE" sz="12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44157" y="1775637"/>
            <a:ext cx="3110616" cy="584792"/>
            <a:chOff x="1844157" y="1775637"/>
            <a:chExt cx="3110616" cy="584792"/>
          </a:xfrm>
        </p:grpSpPr>
        <p:sp>
          <p:nvSpPr>
            <p:cNvPr id="5" name="TextBox 4"/>
            <p:cNvSpPr txBox="1"/>
            <p:nvPr/>
          </p:nvSpPr>
          <p:spPr>
            <a:xfrm>
              <a:off x="1844157" y="1775637"/>
              <a:ext cx="2727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Pressure</a:t>
              </a:r>
              <a:r>
                <a:rPr lang="sv-SE" dirty="0" smtClean="0"/>
                <a:t> </a:t>
              </a:r>
              <a:r>
                <a:rPr lang="sv-SE" dirty="0" err="1" smtClean="0"/>
                <a:t>bursts</a:t>
              </a:r>
              <a:r>
                <a:rPr lang="sv-SE" dirty="0" smtClean="0"/>
                <a:t> from LN</a:t>
              </a:r>
              <a:r>
                <a:rPr lang="sv-SE" baseline="-25000" dirty="0" smtClean="0"/>
                <a:t>2</a:t>
              </a:r>
              <a:endParaRPr lang="sv-SE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4444409" y="2169042"/>
              <a:ext cx="510364" cy="1913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18223" y="5625244"/>
            <a:ext cx="687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For </a:t>
            </a:r>
            <a:r>
              <a:rPr lang="sv-SE" dirty="0" err="1" smtClean="0"/>
              <a:t>next</a:t>
            </a:r>
            <a:r>
              <a:rPr lang="sv-SE" dirty="0" smtClean="0"/>
              <a:t> </a:t>
            </a:r>
            <a:r>
              <a:rPr lang="sv-SE" dirty="0" err="1" smtClean="0"/>
              <a:t>run</a:t>
            </a:r>
            <a:r>
              <a:rPr lang="sv-SE" dirty="0" smtClean="0"/>
              <a:t>: </a:t>
            </a:r>
            <a:r>
              <a:rPr lang="sv-SE" dirty="0" err="1" smtClean="0"/>
              <a:t>regulated</a:t>
            </a:r>
            <a:r>
              <a:rPr lang="sv-SE" dirty="0" smtClean="0"/>
              <a:t> </a:t>
            </a:r>
            <a:r>
              <a:rPr lang="sv-SE" dirty="0" err="1" smtClean="0"/>
              <a:t>pressure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1.5 bar and 2 bar</a:t>
            </a:r>
            <a:endParaRPr lang="sv-SE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/>
          <a:lstStyle/>
          <a:p>
            <a:r>
              <a:rPr lang="sv-SE" dirty="0" smtClean="0"/>
              <a:t>ICB Vacuum</a:t>
            </a:r>
            <a:endParaRPr lang="sv-SE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5193196"/>
            <a:ext cx="817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Pressure</a:t>
            </a:r>
            <a:r>
              <a:rPr lang="sv-SE" dirty="0" smtClean="0"/>
              <a:t> </a:t>
            </a:r>
            <a:r>
              <a:rPr lang="sv-SE" dirty="0" err="1" smtClean="0"/>
              <a:t>bursts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1.5 and 4.5 bar </a:t>
            </a:r>
            <a:r>
              <a:rPr lang="sv-SE" dirty="0" err="1" smtClean="0"/>
              <a:t>generated</a:t>
            </a:r>
            <a:r>
              <a:rPr lang="sv-SE" dirty="0" smtClean="0"/>
              <a:t> in the </a:t>
            </a:r>
            <a:r>
              <a:rPr lang="sv-SE" dirty="0" err="1" smtClean="0"/>
              <a:t>phase</a:t>
            </a:r>
            <a:r>
              <a:rPr lang="sv-SE" dirty="0" smtClean="0"/>
              <a:t> separator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855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1500" y="1084523"/>
            <a:ext cx="8928992" cy="3657598"/>
            <a:chOff x="71500" y="1084523"/>
            <a:chExt cx="8928992" cy="36575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0" t="22421" r="1275" b="9315"/>
            <a:stretch/>
          </p:blipFill>
          <p:spPr>
            <a:xfrm>
              <a:off x="393758" y="1084523"/>
              <a:ext cx="8606734" cy="365759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16200000">
              <a:off x="-240050" y="2372398"/>
              <a:ext cx="900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 smtClean="0"/>
                <a:t>P [</a:t>
              </a:r>
              <a:r>
                <a:rPr lang="sv-SE" sz="1200" b="1" dirty="0" err="1" smtClean="0"/>
                <a:t>mbar</a:t>
              </a:r>
              <a:r>
                <a:rPr lang="sv-SE" sz="1200" b="1" dirty="0" smtClean="0"/>
                <a:t>]</a:t>
              </a:r>
              <a:endParaRPr lang="sv-SE" sz="12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32399" y="5110744"/>
            <a:ext cx="770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Pumping</a:t>
            </a:r>
            <a:r>
              <a:rPr lang="sv-SE" dirty="0" smtClean="0"/>
              <a:t> </a:t>
            </a:r>
            <a:r>
              <a:rPr lang="sv-SE" dirty="0" err="1" smtClean="0"/>
              <a:t>group</a:t>
            </a:r>
            <a:r>
              <a:rPr lang="sv-SE" dirty="0" smtClean="0"/>
              <a:t>:  1000 l/s turbo pump </a:t>
            </a:r>
            <a:r>
              <a:rPr lang="sv-SE" dirty="0" err="1" smtClean="0"/>
              <a:t>backed</a:t>
            </a:r>
            <a:r>
              <a:rPr lang="sv-SE" dirty="0" smtClean="0"/>
              <a:t> by a </a:t>
            </a:r>
            <a:r>
              <a:rPr lang="sv-SE" dirty="0"/>
              <a:t>30 m</a:t>
            </a:r>
            <a:r>
              <a:rPr lang="sv-SE" baseline="30000" dirty="0"/>
              <a:t>3</a:t>
            </a:r>
            <a:r>
              <a:rPr lang="sv-SE" dirty="0"/>
              <a:t>/h </a:t>
            </a:r>
            <a:r>
              <a:rPr lang="sv-SE" dirty="0" smtClean="0"/>
              <a:t> </a:t>
            </a:r>
            <a:r>
              <a:rPr lang="sv-SE" dirty="0" err="1" smtClean="0"/>
              <a:t>scroll</a:t>
            </a:r>
            <a:endParaRPr lang="sv-SE" dirty="0"/>
          </a:p>
        </p:txBody>
      </p:sp>
      <p:grpSp>
        <p:nvGrpSpPr>
          <p:cNvPr id="21" name="Group 20"/>
          <p:cNvGrpSpPr/>
          <p:nvPr/>
        </p:nvGrpSpPr>
        <p:grpSpPr>
          <a:xfrm>
            <a:off x="4846390" y="3009007"/>
            <a:ext cx="2317898" cy="414678"/>
            <a:chOff x="4593265" y="2360421"/>
            <a:chExt cx="3976586" cy="414678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4593265" y="2604978"/>
              <a:ext cx="265814" cy="1701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848456" y="2360421"/>
              <a:ext cx="3721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LN</a:t>
              </a:r>
              <a:r>
                <a:rPr lang="sv-SE" baseline="-25000" dirty="0" smtClean="0"/>
                <a:t>2</a:t>
              </a:r>
              <a:r>
                <a:rPr lang="sv-SE" dirty="0" smtClean="0"/>
                <a:t> </a:t>
              </a:r>
              <a:r>
                <a:rPr lang="sv-SE" dirty="0" err="1" smtClean="0"/>
                <a:t>cooling</a:t>
              </a:r>
              <a:r>
                <a:rPr lang="sv-SE" dirty="0" smtClean="0"/>
                <a:t> start</a:t>
              </a:r>
              <a:endParaRPr lang="sv-SE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8223" y="5606937"/>
            <a:ext cx="687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Pump down </a:t>
            </a:r>
            <a:r>
              <a:rPr lang="sv-SE" dirty="0" err="1" smtClean="0"/>
              <a:t>time</a:t>
            </a:r>
            <a:r>
              <a:rPr lang="sv-SE" dirty="0" smtClean="0"/>
              <a:t> from 1000 </a:t>
            </a:r>
            <a:r>
              <a:rPr lang="sv-SE" dirty="0" err="1" smtClean="0"/>
              <a:t>mbar</a:t>
            </a:r>
            <a:r>
              <a:rPr lang="sv-SE" dirty="0" smtClean="0"/>
              <a:t>  </a:t>
            </a:r>
            <a:r>
              <a:rPr lang="sv-SE" dirty="0" err="1" smtClean="0"/>
              <a:t>to</a:t>
            </a:r>
            <a:r>
              <a:rPr lang="sv-SE" dirty="0" smtClean="0"/>
              <a:t> 1x10</a:t>
            </a:r>
            <a:r>
              <a:rPr lang="sv-SE" baseline="30000" dirty="0" smtClean="0"/>
              <a:t>-4</a:t>
            </a:r>
            <a:r>
              <a:rPr lang="sv-SE" dirty="0" smtClean="0"/>
              <a:t> </a:t>
            </a:r>
            <a:r>
              <a:rPr lang="sv-SE" dirty="0" err="1" smtClean="0"/>
              <a:t>mbar</a:t>
            </a:r>
            <a:r>
              <a:rPr lang="sv-SE" dirty="0" smtClean="0"/>
              <a:t> : 24h</a:t>
            </a:r>
            <a:endParaRPr lang="sv-SE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/>
          <a:lstStyle/>
          <a:p>
            <a:r>
              <a:rPr lang="sv-SE" dirty="0" smtClean="0"/>
              <a:t>HNOSS Vacuum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05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0544" y="1268760"/>
            <a:ext cx="8700537" cy="2988332"/>
            <a:chOff x="190544" y="1268760"/>
            <a:chExt cx="8700537" cy="29883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8" t="22482" r="713" b="20024"/>
            <a:stretch/>
          </p:blipFill>
          <p:spPr>
            <a:xfrm>
              <a:off x="483404" y="1268760"/>
              <a:ext cx="8407677" cy="298833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16200000">
              <a:off x="-121006" y="2264387"/>
              <a:ext cx="900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 smtClean="0"/>
                <a:t>T [K]</a:t>
              </a:r>
              <a:endParaRPr lang="sv-SE" sz="12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Thermal</a:t>
            </a:r>
            <a:r>
              <a:rPr lang="sv-SE" dirty="0" smtClean="0"/>
              <a:t> Shields</a:t>
            </a:r>
            <a:endParaRPr lang="sv-SE" dirty="0"/>
          </a:p>
        </p:txBody>
      </p:sp>
      <p:grpSp>
        <p:nvGrpSpPr>
          <p:cNvPr id="36" name="Group 35"/>
          <p:cNvGrpSpPr/>
          <p:nvPr/>
        </p:nvGrpSpPr>
        <p:grpSpPr>
          <a:xfrm>
            <a:off x="935596" y="2960948"/>
            <a:ext cx="864096" cy="369332"/>
            <a:chOff x="935596" y="2960948"/>
            <a:chExt cx="864096" cy="369332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935596" y="3140968"/>
              <a:ext cx="288032" cy="360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160081" y="2960948"/>
              <a:ext cx="639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ICB</a:t>
              </a:r>
              <a:endParaRPr lang="sv-SE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23628" y="1232756"/>
            <a:ext cx="2556284" cy="612068"/>
            <a:chOff x="1223628" y="1232756"/>
            <a:chExt cx="2556284" cy="612068"/>
          </a:xfrm>
        </p:grpSpPr>
        <p:sp>
          <p:nvSpPr>
            <p:cNvPr id="16" name="Oval 15"/>
            <p:cNvSpPr/>
            <p:nvPr/>
          </p:nvSpPr>
          <p:spPr>
            <a:xfrm rot="20504989">
              <a:off x="1223628" y="1448780"/>
              <a:ext cx="1152128" cy="396044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339752" y="1412776"/>
              <a:ext cx="288032" cy="360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27784" y="123275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HNOSS</a:t>
              </a:r>
              <a:endParaRPr lang="sv-SE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10577" y="3074842"/>
            <a:ext cx="1869335" cy="723490"/>
            <a:chOff x="1910577" y="3074842"/>
            <a:chExt cx="1869335" cy="723490"/>
          </a:xfrm>
        </p:grpSpPr>
        <p:sp>
          <p:nvSpPr>
            <p:cNvPr id="21" name="Oval 20"/>
            <p:cNvSpPr/>
            <p:nvPr/>
          </p:nvSpPr>
          <p:spPr>
            <a:xfrm rot="20504989">
              <a:off x="1910577" y="3074842"/>
              <a:ext cx="1000812" cy="27084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627784" y="3284984"/>
              <a:ext cx="216024" cy="1800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807804" y="3429000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VB</a:t>
              </a:r>
              <a:endParaRPr lang="sv-SE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52020" y="1772816"/>
            <a:ext cx="2376264" cy="1188132"/>
            <a:chOff x="4752020" y="1772816"/>
            <a:chExt cx="2376264" cy="1188132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4752020" y="2276872"/>
              <a:ext cx="504056" cy="720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752020" y="2060848"/>
              <a:ext cx="648072" cy="900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364088" y="1772816"/>
              <a:ext cx="1764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HNOSS’ doors</a:t>
              </a:r>
              <a:endParaRPr lang="sv-SE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128284" y="3140968"/>
            <a:ext cx="1764196" cy="504056"/>
            <a:chOff x="7128284" y="3140968"/>
            <a:chExt cx="1764196" cy="504056"/>
          </a:xfrm>
        </p:grpSpPr>
        <p:sp>
          <p:nvSpPr>
            <p:cNvPr id="34" name="TextBox 33"/>
            <p:cNvSpPr txBox="1"/>
            <p:nvPr/>
          </p:nvSpPr>
          <p:spPr>
            <a:xfrm>
              <a:off x="7128284" y="3140968"/>
              <a:ext cx="1764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VB </a:t>
              </a:r>
              <a:r>
                <a:rPr lang="sv-SE" dirty="0" err="1" smtClean="0"/>
                <a:t>top</a:t>
              </a:r>
              <a:r>
                <a:rPr lang="sv-SE" dirty="0" smtClean="0"/>
                <a:t> </a:t>
              </a:r>
              <a:r>
                <a:rPr lang="sv-SE" dirty="0" err="1" smtClean="0"/>
                <a:t>flange</a:t>
              </a:r>
              <a:endParaRPr lang="sv-SE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7452320" y="3465004"/>
              <a:ext cx="36004" cy="1800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432399" y="4545124"/>
            <a:ext cx="687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Cool down </a:t>
            </a:r>
            <a:r>
              <a:rPr lang="sv-SE" dirty="0" err="1" smtClean="0"/>
              <a:t>time</a:t>
            </a:r>
            <a:r>
              <a:rPr lang="sv-SE" dirty="0" smtClean="0"/>
              <a:t> for ICB (290K </a:t>
            </a:r>
            <a:r>
              <a:rPr lang="sv-SE" dirty="0" err="1" smtClean="0"/>
              <a:t>to</a:t>
            </a:r>
            <a:r>
              <a:rPr lang="sv-SE" dirty="0" smtClean="0"/>
              <a:t> 100K)      :   1.5h</a:t>
            </a:r>
            <a:endParaRPr lang="sv-SE" dirty="0"/>
          </a:p>
        </p:txBody>
      </p:sp>
      <p:sp>
        <p:nvSpPr>
          <p:cNvPr id="43" name="TextBox 42"/>
          <p:cNvSpPr txBox="1"/>
          <p:nvPr/>
        </p:nvSpPr>
        <p:spPr>
          <a:xfrm>
            <a:off x="431540" y="4895872"/>
            <a:ext cx="687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Cool down </a:t>
            </a:r>
            <a:r>
              <a:rPr lang="sv-SE" dirty="0" err="1" smtClean="0"/>
              <a:t>time</a:t>
            </a:r>
            <a:r>
              <a:rPr lang="sv-SE" dirty="0" smtClean="0"/>
              <a:t> for HNOSS (290K </a:t>
            </a:r>
            <a:r>
              <a:rPr lang="sv-SE" dirty="0" err="1" smtClean="0"/>
              <a:t>to</a:t>
            </a:r>
            <a:r>
              <a:rPr lang="sv-SE" dirty="0" smtClean="0"/>
              <a:t> 100K):  26h</a:t>
            </a:r>
            <a:endParaRPr lang="sv-SE" dirty="0"/>
          </a:p>
        </p:txBody>
      </p:sp>
      <p:sp>
        <p:nvSpPr>
          <p:cNvPr id="44" name="TextBox 43"/>
          <p:cNvSpPr txBox="1"/>
          <p:nvPr/>
        </p:nvSpPr>
        <p:spPr>
          <a:xfrm>
            <a:off x="431540" y="5255912"/>
            <a:ext cx="781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be </a:t>
            </a:r>
            <a:r>
              <a:rPr lang="sv-SE" dirty="0" err="1" smtClean="0"/>
              <a:t>reduced</a:t>
            </a:r>
            <a:r>
              <a:rPr lang="sv-SE" dirty="0" smtClean="0"/>
              <a:t> </a:t>
            </a:r>
            <a:r>
              <a:rPr lang="sv-SE" dirty="0" err="1" smtClean="0"/>
              <a:t>once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no </a:t>
            </a:r>
            <a:r>
              <a:rPr lang="sv-SE" dirty="0" err="1" smtClean="0"/>
              <a:t>pressure</a:t>
            </a:r>
            <a:r>
              <a:rPr lang="sv-SE" dirty="0" smtClean="0"/>
              <a:t> </a:t>
            </a:r>
            <a:r>
              <a:rPr lang="sv-SE" dirty="0" err="1" smtClean="0"/>
              <a:t>bursts</a:t>
            </a:r>
            <a:r>
              <a:rPr lang="sv-SE" dirty="0" smtClean="0"/>
              <a:t> in the LN</a:t>
            </a:r>
            <a:r>
              <a:rPr lang="sv-SE" baseline="-25000" dirty="0" smtClean="0"/>
              <a:t>2</a:t>
            </a:r>
            <a:r>
              <a:rPr lang="sv-SE" dirty="0" smtClean="0"/>
              <a:t> </a:t>
            </a:r>
            <a:r>
              <a:rPr lang="sv-SE" dirty="0" err="1" smtClean="0"/>
              <a:t>circuit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433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Heat </a:t>
            </a:r>
            <a:r>
              <a:rPr lang="sv-SE" dirty="0" err="1" smtClean="0"/>
              <a:t>loads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4929411"/>
          </a:xfrm>
        </p:spPr>
        <p:txBody>
          <a:bodyPr>
            <a:normAutofit/>
          </a:bodyPr>
          <a:lstStyle/>
          <a:p>
            <a:r>
              <a:rPr lang="sv-SE" sz="1900" dirty="0" err="1" smtClean="0">
                <a:latin typeface="+mn-lt"/>
              </a:rPr>
              <a:t>Validating</a:t>
            </a:r>
            <a:r>
              <a:rPr lang="sv-SE" sz="1900" dirty="0" smtClean="0">
                <a:latin typeface="+mn-lt"/>
              </a:rPr>
              <a:t> </a:t>
            </a:r>
            <a:r>
              <a:rPr lang="sv-SE" sz="1900" dirty="0" err="1" smtClean="0">
                <a:latin typeface="+mn-lt"/>
              </a:rPr>
              <a:t>sequences</a:t>
            </a:r>
            <a:r>
              <a:rPr lang="sv-SE" sz="1900" dirty="0" smtClean="0">
                <a:latin typeface="+mn-lt"/>
              </a:rPr>
              <a:t> </a:t>
            </a:r>
            <a:r>
              <a:rPr lang="sv-SE" sz="1900" dirty="0" err="1" smtClean="0">
                <a:latin typeface="+mn-lt"/>
              </a:rPr>
              <a:t>of</a:t>
            </a:r>
            <a:r>
              <a:rPr lang="sv-SE" sz="1900" dirty="0" smtClean="0">
                <a:latin typeface="+mn-lt"/>
              </a:rPr>
              <a:t> the </a:t>
            </a:r>
            <a:r>
              <a:rPr lang="sv-SE" sz="1900" dirty="0" err="1" smtClean="0">
                <a:latin typeface="+mn-lt"/>
              </a:rPr>
              <a:t>control</a:t>
            </a:r>
            <a:r>
              <a:rPr lang="sv-SE" sz="1900" dirty="0" smtClean="0">
                <a:latin typeface="+mn-lt"/>
              </a:rPr>
              <a:t> system for HNOSS </a:t>
            </a:r>
            <a:r>
              <a:rPr lang="sv-SE" sz="19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sv-SE" sz="1900" dirty="0" smtClean="0">
                <a:latin typeface="+mn-lt"/>
              </a:rPr>
              <a:t>not </a:t>
            </a:r>
            <a:r>
              <a:rPr lang="sv-SE" sz="1900" dirty="0" err="1" smtClean="0">
                <a:latin typeface="+mn-lt"/>
              </a:rPr>
              <a:t>possible</a:t>
            </a:r>
            <a:r>
              <a:rPr lang="sv-SE" sz="1900" dirty="0" smtClean="0">
                <a:latin typeface="+mn-lt"/>
              </a:rPr>
              <a:t> </a:t>
            </a:r>
            <a:r>
              <a:rPr lang="sv-SE" sz="1900" dirty="0" err="1" smtClean="0">
                <a:latin typeface="+mn-lt"/>
              </a:rPr>
              <a:t>to</a:t>
            </a:r>
            <a:r>
              <a:rPr lang="sv-SE" sz="1900" dirty="0" smtClean="0">
                <a:latin typeface="+mn-lt"/>
              </a:rPr>
              <a:t> </a:t>
            </a:r>
            <a:r>
              <a:rPr lang="sv-SE" sz="1900" dirty="0" err="1" smtClean="0">
                <a:latin typeface="+mn-lt"/>
              </a:rPr>
              <a:t>give</a:t>
            </a:r>
            <a:r>
              <a:rPr lang="sv-SE" sz="1900" dirty="0" smtClean="0">
                <a:latin typeface="+mn-lt"/>
              </a:rPr>
              <a:t> proper </a:t>
            </a:r>
            <a:r>
              <a:rPr lang="sv-SE" sz="1900" dirty="0" err="1" smtClean="0">
                <a:latin typeface="+mn-lt"/>
              </a:rPr>
              <a:t>values</a:t>
            </a:r>
            <a:r>
              <a:rPr lang="sv-SE" sz="1900" dirty="0" smtClean="0">
                <a:latin typeface="+mn-lt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0968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dirty="0" smtClean="0">
                <a:latin typeface="+mn-lt"/>
              </a:rPr>
              <a:t>A </a:t>
            </a:r>
            <a:r>
              <a:rPr lang="sv-SE" sz="1900" dirty="0" err="1" smtClean="0">
                <a:latin typeface="+mn-lt"/>
              </a:rPr>
              <a:t>very</a:t>
            </a:r>
            <a:r>
              <a:rPr lang="sv-SE" sz="1900" dirty="0" smtClean="0">
                <a:latin typeface="+mn-lt"/>
              </a:rPr>
              <a:t> </a:t>
            </a:r>
            <a:r>
              <a:rPr lang="sv-SE" sz="1900" dirty="0" err="1" smtClean="0">
                <a:latin typeface="+mn-lt"/>
              </a:rPr>
              <a:t>coarse</a:t>
            </a:r>
            <a:r>
              <a:rPr lang="sv-SE" sz="1900" dirty="0" smtClean="0">
                <a:latin typeface="+mn-lt"/>
              </a:rPr>
              <a:t> approximation: 10h from LN</a:t>
            </a:r>
            <a:r>
              <a:rPr lang="sv-SE" sz="1900" baseline="-25000" dirty="0" smtClean="0">
                <a:latin typeface="+mn-lt"/>
              </a:rPr>
              <a:t>2</a:t>
            </a:r>
            <a:r>
              <a:rPr lang="sv-SE" sz="1900" dirty="0" smtClean="0">
                <a:latin typeface="+mn-lt"/>
              </a:rPr>
              <a:t> </a:t>
            </a:r>
            <a:r>
              <a:rPr lang="sv-SE" sz="1900" dirty="0" err="1" smtClean="0">
                <a:latin typeface="+mn-lt"/>
              </a:rPr>
              <a:t>temperatures</a:t>
            </a:r>
            <a:r>
              <a:rPr lang="sv-SE" sz="1900" dirty="0" smtClean="0">
                <a:latin typeface="+mn-lt"/>
              </a:rPr>
              <a:t> </a:t>
            </a:r>
            <a:r>
              <a:rPr lang="sv-SE" sz="1900" dirty="0" err="1" smtClean="0">
                <a:latin typeface="+mn-lt"/>
              </a:rPr>
              <a:t>to</a:t>
            </a:r>
            <a:r>
              <a:rPr lang="sv-SE" sz="1900" dirty="0" smtClean="0">
                <a:latin typeface="+mn-lt"/>
              </a:rPr>
              <a:t> the </a:t>
            </a:r>
            <a:r>
              <a:rPr lang="sv-SE" sz="1900" dirty="0" err="1" smtClean="0">
                <a:latin typeface="+mn-lt"/>
              </a:rPr>
              <a:t>steady</a:t>
            </a:r>
            <a:r>
              <a:rPr lang="sv-SE" sz="1900" dirty="0" smtClean="0">
                <a:latin typeface="+mn-lt"/>
              </a:rPr>
              <a:t> </a:t>
            </a:r>
            <a:r>
              <a:rPr lang="sv-SE" sz="1900" dirty="0" err="1" smtClean="0">
                <a:latin typeface="+mn-lt"/>
              </a:rPr>
              <a:t>state</a:t>
            </a:r>
            <a:r>
              <a:rPr lang="sv-SE" sz="1900" dirty="0" smtClean="0">
                <a:latin typeface="+mn-lt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852936"/>
            <a:ext cx="8229600" cy="1869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dirty="0" smtClean="0">
                <a:latin typeface="+mn-lt"/>
              </a:rPr>
              <a:t>The </a:t>
            </a:r>
            <a:r>
              <a:rPr lang="sv-SE" sz="1900" dirty="0" err="1" smtClean="0">
                <a:latin typeface="+mn-lt"/>
              </a:rPr>
              <a:t>steady</a:t>
            </a:r>
            <a:r>
              <a:rPr lang="sv-SE" sz="1900" dirty="0" smtClean="0">
                <a:latin typeface="+mn-lt"/>
              </a:rPr>
              <a:t> </a:t>
            </a:r>
            <a:r>
              <a:rPr lang="sv-SE" sz="1900" dirty="0" err="1" smtClean="0">
                <a:latin typeface="+mn-lt"/>
              </a:rPr>
              <a:t>state</a:t>
            </a:r>
            <a:r>
              <a:rPr lang="sv-SE" sz="1900" dirty="0" smtClean="0">
                <a:latin typeface="+mn-lt"/>
              </a:rPr>
              <a:t> is </a:t>
            </a:r>
            <a:r>
              <a:rPr lang="sv-SE" sz="1900" dirty="0" err="1" smtClean="0">
                <a:latin typeface="+mn-lt"/>
              </a:rPr>
              <a:t>defined</a:t>
            </a:r>
            <a:r>
              <a:rPr lang="sv-SE" sz="1900" dirty="0" smtClean="0">
                <a:latin typeface="+mn-lt"/>
              </a:rPr>
              <a:t> as:</a:t>
            </a:r>
          </a:p>
          <a:p>
            <a:pPr lvl="1"/>
            <a:r>
              <a:rPr lang="sv-SE" sz="1900" dirty="0" smtClean="0">
                <a:latin typeface="+mn-lt"/>
              </a:rPr>
              <a:t>Table </a:t>
            </a:r>
            <a:r>
              <a:rPr lang="sv-SE" sz="1900" dirty="0" err="1" smtClean="0">
                <a:latin typeface="+mn-lt"/>
              </a:rPr>
              <a:t>temperature</a:t>
            </a:r>
            <a:r>
              <a:rPr lang="sv-SE" sz="1900" dirty="0" smtClean="0">
                <a:latin typeface="+mn-lt"/>
              </a:rPr>
              <a:t> </a:t>
            </a:r>
            <a:r>
              <a:rPr lang="sv-SE" sz="1900" dirty="0" err="1" smtClean="0">
                <a:latin typeface="+mn-lt"/>
              </a:rPr>
              <a:t>stable</a:t>
            </a:r>
            <a:r>
              <a:rPr lang="sv-SE" sz="1900" dirty="0" smtClean="0">
                <a:latin typeface="+mn-lt"/>
              </a:rPr>
              <a:t>, </a:t>
            </a:r>
          </a:p>
          <a:p>
            <a:pPr lvl="1"/>
            <a:r>
              <a:rPr lang="sv-SE" sz="1900" dirty="0" err="1" smtClean="0">
                <a:latin typeface="+mn-lt"/>
              </a:rPr>
              <a:t>Flow</a:t>
            </a:r>
            <a:r>
              <a:rPr lang="sv-SE" sz="1900" dirty="0" smtClean="0">
                <a:latin typeface="+mn-lt"/>
              </a:rPr>
              <a:t> from the 2K tank &lt; 5 m</a:t>
            </a:r>
            <a:r>
              <a:rPr lang="sv-SE" sz="1900" baseline="30000" dirty="0" smtClean="0">
                <a:latin typeface="+mn-lt"/>
              </a:rPr>
              <a:t>3</a:t>
            </a:r>
            <a:r>
              <a:rPr lang="sv-SE" sz="1900" dirty="0" smtClean="0">
                <a:latin typeface="+mn-lt"/>
              </a:rPr>
              <a:t>/h and</a:t>
            </a:r>
          </a:p>
          <a:p>
            <a:pPr lvl="1"/>
            <a:r>
              <a:rPr lang="sv-SE" sz="1900" dirty="0" smtClean="0">
                <a:latin typeface="+mn-lt"/>
              </a:rPr>
              <a:t>Dummy </a:t>
            </a:r>
            <a:r>
              <a:rPr lang="sv-SE" sz="1900" dirty="0" err="1" smtClean="0">
                <a:latin typeface="+mn-lt"/>
              </a:rPr>
              <a:t>cavity</a:t>
            </a:r>
            <a:r>
              <a:rPr lang="sv-SE" sz="1900" dirty="0" smtClean="0">
                <a:latin typeface="+mn-lt"/>
              </a:rPr>
              <a:t>, 4K and 2K tanks </a:t>
            </a:r>
            <a:r>
              <a:rPr lang="sv-SE" sz="1900" dirty="0" err="1" smtClean="0">
                <a:latin typeface="+mn-lt"/>
              </a:rPr>
              <a:t>filled</a:t>
            </a:r>
            <a:r>
              <a:rPr lang="sv-SE" sz="1900" dirty="0" smtClean="0">
                <a:latin typeface="+mn-lt"/>
              </a:rPr>
              <a:t> </a:t>
            </a:r>
            <a:r>
              <a:rPr lang="sv-SE" sz="1900" dirty="0" err="1" smtClean="0">
                <a:latin typeface="+mn-lt"/>
              </a:rPr>
              <a:t>with</a:t>
            </a:r>
            <a:r>
              <a:rPr lang="sv-SE" sz="1900" dirty="0" smtClean="0">
                <a:latin typeface="+mn-lt"/>
              </a:rPr>
              <a:t> </a:t>
            </a:r>
            <a:r>
              <a:rPr lang="sv-SE" sz="1900" dirty="0" err="1" smtClean="0">
                <a:latin typeface="+mn-lt"/>
              </a:rPr>
              <a:t>LHe</a:t>
            </a:r>
            <a:r>
              <a:rPr lang="sv-SE" sz="1900" dirty="0" smtClean="0">
                <a:latin typeface="+mn-lt"/>
              </a:rPr>
              <a:t> at 4.5K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8864" y="4512257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dirty="0" err="1" smtClean="0">
                <a:latin typeface="+mn-lt"/>
              </a:rPr>
              <a:t>Preliminary</a:t>
            </a:r>
            <a:r>
              <a:rPr lang="sv-SE" sz="1900" dirty="0" smtClean="0">
                <a:latin typeface="+mn-lt"/>
              </a:rPr>
              <a:t> </a:t>
            </a:r>
            <a:r>
              <a:rPr lang="sv-SE" sz="1900" dirty="0" err="1" smtClean="0">
                <a:latin typeface="+mn-lt"/>
              </a:rPr>
              <a:t>values</a:t>
            </a:r>
            <a:r>
              <a:rPr lang="sv-SE" sz="1900" dirty="0" smtClean="0">
                <a:latin typeface="+mn-lt"/>
              </a:rPr>
              <a:t> for the heat </a:t>
            </a:r>
            <a:r>
              <a:rPr lang="sv-SE" sz="1900" dirty="0" err="1" smtClean="0">
                <a:latin typeface="+mn-lt"/>
              </a:rPr>
              <a:t>loads</a:t>
            </a:r>
            <a:r>
              <a:rPr lang="sv-SE" sz="1900" dirty="0" smtClean="0">
                <a:latin typeface="+mn-lt"/>
              </a:rPr>
              <a:t>:</a:t>
            </a:r>
          </a:p>
          <a:p>
            <a:pPr lvl="1"/>
            <a:r>
              <a:rPr lang="sv-SE" sz="1900" dirty="0" smtClean="0">
                <a:latin typeface="+mn-lt"/>
              </a:rPr>
              <a:t>7.2 W for the 4K tank,</a:t>
            </a:r>
          </a:p>
          <a:p>
            <a:pPr lvl="1"/>
            <a:r>
              <a:rPr lang="sv-SE" sz="1900" dirty="0" smtClean="0">
                <a:latin typeface="+mn-lt"/>
              </a:rPr>
              <a:t>4 W from table (at 4K), </a:t>
            </a:r>
          </a:p>
          <a:p>
            <a:pPr lvl="1"/>
            <a:r>
              <a:rPr lang="sv-SE" sz="1900" dirty="0" smtClean="0">
                <a:latin typeface="+mn-lt"/>
              </a:rPr>
              <a:t>1 W at 2K for the 2K tank and dummy </a:t>
            </a:r>
            <a:r>
              <a:rPr lang="sv-SE" sz="1900" dirty="0" err="1" smtClean="0">
                <a:latin typeface="+mn-lt"/>
              </a:rPr>
              <a:t>cavity</a:t>
            </a:r>
            <a:endParaRPr lang="sv-SE" sz="1900" dirty="0" smtClean="0">
              <a:latin typeface="+mn-lt"/>
            </a:endParaRPr>
          </a:p>
          <a:p>
            <a:pPr marL="0" indent="0">
              <a:buNone/>
            </a:pPr>
            <a:endParaRPr lang="sv-SE" sz="1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16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2K pumps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1484784"/>
            <a:ext cx="3159351" cy="4212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5876" y="1448780"/>
            <a:ext cx="56881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1700" dirty="0" err="1" smtClean="0"/>
              <a:t>Two</a:t>
            </a:r>
            <a:r>
              <a:rPr lang="sv-SE" sz="1700" dirty="0" smtClean="0"/>
              <a:t> modes </a:t>
            </a:r>
            <a:r>
              <a:rPr lang="sv-SE" sz="1700" dirty="0" err="1" smtClean="0"/>
              <a:t>of</a:t>
            </a:r>
            <a:r>
              <a:rPr lang="sv-SE" sz="1700" dirty="0" smtClean="0"/>
              <a:t> operation</a:t>
            </a:r>
          </a:p>
          <a:p>
            <a:pPr marL="742950" lvl="1" indent="-285750" algn="just">
              <a:buFont typeface="Cambria" panose="02040503050406030204" pitchFamily="18" charset="0"/>
              <a:buChar char="‐"/>
            </a:pPr>
            <a:r>
              <a:rPr lang="sv-SE" sz="1700" dirty="0" err="1" smtClean="0"/>
              <a:t>Pressure</a:t>
            </a:r>
            <a:r>
              <a:rPr lang="sv-SE" sz="1700" dirty="0" smtClean="0"/>
              <a:t> </a:t>
            </a:r>
            <a:r>
              <a:rPr lang="sv-SE" sz="1700" dirty="0" err="1" smtClean="0"/>
              <a:t>regulation</a:t>
            </a:r>
            <a:r>
              <a:rPr lang="sv-SE" sz="1700" dirty="0" smtClean="0"/>
              <a:t>: not </a:t>
            </a:r>
            <a:r>
              <a:rPr lang="sv-SE" sz="1700" dirty="0" err="1" smtClean="0"/>
              <a:t>used</a:t>
            </a:r>
            <a:r>
              <a:rPr lang="sv-SE" sz="1700" dirty="0" smtClean="0"/>
              <a:t> (butterfly </a:t>
            </a:r>
            <a:r>
              <a:rPr lang="sv-SE" sz="1700" dirty="0" err="1" smtClean="0"/>
              <a:t>valve</a:t>
            </a:r>
            <a:r>
              <a:rPr lang="sv-SE" sz="1700" dirty="0" smtClean="0"/>
              <a:t> in </a:t>
            </a:r>
            <a:r>
              <a:rPr lang="sv-SE" sz="1700" dirty="0" err="1" smtClean="0"/>
              <a:t>place</a:t>
            </a:r>
            <a:r>
              <a:rPr lang="sv-SE" sz="1700" dirty="0" smtClean="0"/>
              <a:t>)</a:t>
            </a:r>
          </a:p>
          <a:p>
            <a:pPr marL="742950" lvl="1" indent="-285750" algn="just">
              <a:buFont typeface="Cambria" panose="02040503050406030204" pitchFamily="18" charset="0"/>
              <a:buChar char="‐"/>
            </a:pPr>
            <a:r>
              <a:rPr lang="sv-SE" sz="1700" dirty="0" smtClean="0"/>
              <a:t>”Maximum speed”: normal mode </a:t>
            </a:r>
            <a:r>
              <a:rPr lang="sv-SE" sz="1700" dirty="0" err="1" smtClean="0"/>
              <a:t>of</a:t>
            </a:r>
            <a:r>
              <a:rPr lang="sv-SE" sz="1700" dirty="0" smtClean="0"/>
              <a:t> operation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5876" y="2463274"/>
            <a:ext cx="56881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v-SE" sz="1700" dirty="0" err="1" smtClean="0"/>
              <a:t>Have</a:t>
            </a:r>
            <a:r>
              <a:rPr lang="sv-SE" sz="1700" dirty="0" smtClean="0"/>
              <a:t> </a:t>
            </a:r>
            <a:r>
              <a:rPr lang="sv-SE" sz="1700" dirty="0" err="1" smtClean="0"/>
              <a:t>reached</a:t>
            </a:r>
            <a:r>
              <a:rPr lang="sv-SE" sz="1700" dirty="0" smtClean="0"/>
              <a:t> 2K in the dummy </a:t>
            </a:r>
            <a:r>
              <a:rPr lang="sv-SE" sz="1700" dirty="0" err="1" smtClean="0"/>
              <a:t>cavity</a:t>
            </a:r>
            <a:r>
              <a:rPr lang="sv-SE" sz="17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5876" y="2775119"/>
            <a:ext cx="56881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v-SE" sz="17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1700" dirty="0" err="1" smtClean="0"/>
              <a:t>Pumping</a:t>
            </a:r>
            <a:r>
              <a:rPr lang="sv-SE" sz="1700" dirty="0" smtClean="0"/>
              <a:t> speeds</a:t>
            </a:r>
            <a:endParaRPr lang="sv-SE" sz="1700" dirty="0"/>
          </a:p>
          <a:p>
            <a:pPr marL="742950" lvl="1" indent="-285750" algn="just">
              <a:buFont typeface="Cambria" panose="02040503050406030204" pitchFamily="18" charset="0"/>
              <a:buChar char="‐"/>
            </a:pPr>
            <a:r>
              <a:rPr lang="sv-SE" sz="1700" dirty="0" smtClean="0"/>
              <a:t>7250 m</a:t>
            </a:r>
            <a:r>
              <a:rPr lang="sv-SE" sz="1700" baseline="30000" dirty="0" smtClean="0"/>
              <a:t>3</a:t>
            </a:r>
            <a:r>
              <a:rPr lang="sv-SE" sz="1700" dirty="0" smtClean="0"/>
              <a:t>/h at 10 </a:t>
            </a:r>
            <a:r>
              <a:rPr lang="sv-SE" sz="1700" dirty="0" err="1" smtClean="0"/>
              <a:t>mbar</a:t>
            </a:r>
            <a:r>
              <a:rPr lang="sv-SE" sz="1700" dirty="0" smtClean="0"/>
              <a:t> (</a:t>
            </a:r>
            <a:r>
              <a:rPr lang="sv-SE" sz="1700" dirty="0" err="1" smtClean="0"/>
              <a:t>required</a:t>
            </a:r>
            <a:r>
              <a:rPr lang="sv-SE" sz="1700" dirty="0" smtClean="0"/>
              <a:t> 7180 m</a:t>
            </a:r>
            <a:r>
              <a:rPr lang="sv-SE" sz="1700" baseline="30000" dirty="0" smtClean="0"/>
              <a:t>3</a:t>
            </a:r>
            <a:r>
              <a:rPr lang="sv-SE" sz="1700" dirty="0" smtClean="0"/>
              <a:t>/h, 3.2 g/s)</a:t>
            </a:r>
          </a:p>
          <a:p>
            <a:pPr marL="742950" lvl="1" indent="-285750" algn="just">
              <a:buFont typeface="Cambria" panose="02040503050406030204" pitchFamily="18" charset="0"/>
              <a:buChar char="‐"/>
            </a:pPr>
            <a:r>
              <a:rPr lang="sv-SE" sz="1700" dirty="0" smtClean="0"/>
              <a:t>6747 m</a:t>
            </a:r>
            <a:r>
              <a:rPr lang="sv-SE" sz="1700" baseline="30000" dirty="0" smtClean="0"/>
              <a:t>3</a:t>
            </a:r>
            <a:r>
              <a:rPr lang="sv-SE" sz="1700" dirty="0" smtClean="0"/>
              <a:t>/h at 15 </a:t>
            </a:r>
            <a:r>
              <a:rPr lang="sv-SE" sz="1700" dirty="0" err="1" smtClean="0"/>
              <a:t>mbar</a:t>
            </a:r>
            <a:r>
              <a:rPr lang="sv-SE" sz="1700" dirty="0" smtClean="0"/>
              <a:t> (</a:t>
            </a:r>
            <a:r>
              <a:rPr lang="sv-SE" sz="1700" dirty="0" err="1" smtClean="0"/>
              <a:t>required</a:t>
            </a:r>
            <a:r>
              <a:rPr lang="sv-SE" sz="1700" dirty="0" smtClean="0"/>
              <a:t> 5900 m</a:t>
            </a:r>
            <a:r>
              <a:rPr lang="sv-SE" sz="1700" baseline="30000" dirty="0" smtClean="0"/>
              <a:t>3</a:t>
            </a:r>
            <a:r>
              <a:rPr lang="sv-SE" sz="1700" dirty="0" smtClean="0"/>
              <a:t>/h, 4 g/s)</a:t>
            </a:r>
          </a:p>
          <a:p>
            <a:pPr marL="742950" lvl="1" indent="-285750" algn="just">
              <a:buFont typeface="Cambria" panose="02040503050406030204" pitchFamily="18" charset="0"/>
              <a:buChar char="‐"/>
            </a:pPr>
            <a:r>
              <a:rPr lang="sv-SE" sz="1700" dirty="0" smtClean="0"/>
              <a:t>1120 m</a:t>
            </a:r>
            <a:r>
              <a:rPr lang="sv-SE" sz="1700" baseline="30000" dirty="0" smtClean="0"/>
              <a:t>3</a:t>
            </a:r>
            <a:r>
              <a:rPr lang="sv-SE" sz="1700" dirty="0" smtClean="0"/>
              <a:t>/h at P &gt; 200 </a:t>
            </a:r>
            <a:r>
              <a:rPr lang="sv-SE" sz="1700" dirty="0" err="1" smtClean="0"/>
              <a:t>mbar</a:t>
            </a:r>
            <a:r>
              <a:rPr lang="sv-SE" sz="1700" dirty="0" smtClean="0"/>
              <a:t> </a:t>
            </a:r>
          </a:p>
          <a:p>
            <a:pPr lvl="1" algn="just"/>
            <a:r>
              <a:rPr lang="sv-SE" sz="1700" dirty="0"/>
              <a:t> </a:t>
            </a:r>
            <a:r>
              <a:rPr lang="sv-SE" sz="1700" dirty="0" smtClean="0"/>
              <a:t>     (</a:t>
            </a:r>
            <a:r>
              <a:rPr lang="sv-SE" sz="1700" dirty="0" err="1" smtClean="0"/>
              <a:t>required</a:t>
            </a:r>
            <a:r>
              <a:rPr lang="sv-SE" sz="1700" dirty="0" smtClean="0"/>
              <a:t>, not </a:t>
            </a:r>
            <a:r>
              <a:rPr lang="sv-SE" sz="1700" dirty="0" err="1" smtClean="0"/>
              <a:t>measured</a:t>
            </a:r>
            <a:r>
              <a:rPr lang="sv-SE" sz="1700" dirty="0" smtClean="0"/>
              <a:t>, 10 g/s</a:t>
            </a:r>
            <a:r>
              <a:rPr lang="sv-SE" sz="1700" dirty="0"/>
              <a:t>)</a:t>
            </a:r>
            <a:endParaRPr lang="sv-SE" sz="17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55876" y="4347388"/>
            <a:ext cx="56881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sv-SE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v-SE" sz="1700" dirty="0" smtClean="0"/>
              <a:t>Ultimate </a:t>
            </a:r>
            <a:r>
              <a:rPr lang="sv-SE" sz="1700" dirty="0" err="1" smtClean="0"/>
              <a:t>pressure</a:t>
            </a:r>
            <a:r>
              <a:rPr lang="sv-SE" sz="1700" dirty="0" smtClean="0"/>
              <a:t> 0.19 </a:t>
            </a:r>
            <a:r>
              <a:rPr lang="sv-SE" sz="1700" dirty="0" err="1" smtClean="0"/>
              <a:t>mbar</a:t>
            </a:r>
            <a:endParaRPr lang="sv-SE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4869160"/>
            <a:ext cx="56881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v-SE" sz="1700" b="1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1700" b="1" dirty="0"/>
              <a:t>Maximum </a:t>
            </a:r>
            <a:r>
              <a:rPr lang="sv-SE" sz="1700" b="1" dirty="0" err="1"/>
              <a:t>capacity</a:t>
            </a:r>
            <a:r>
              <a:rPr lang="sv-SE" sz="1700" b="1" dirty="0"/>
              <a:t> at 2K: 110W</a:t>
            </a:r>
          </a:p>
          <a:p>
            <a:pPr algn="just"/>
            <a:r>
              <a:rPr lang="sv-SE" sz="1700" b="1" dirty="0"/>
              <a:t> </a:t>
            </a:r>
            <a:r>
              <a:rPr lang="sv-SE" sz="1700" dirty="0"/>
              <a:t>   (by </a:t>
            </a:r>
            <a:r>
              <a:rPr lang="sv-SE" sz="1700" dirty="0" err="1"/>
              <a:t>means</a:t>
            </a:r>
            <a:r>
              <a:rPr lang="sv-SE" sz="1700" dirty="0"/>
              <a:t> </a:t>
            </a:r>
            <a:r>
              <a:rPr lang="sv-SE" sz="1700" dirty="0" err="1"/>
              <a:t>of</a:t>
            </a:r>
            <a:r>
              <a:rPr lang="sv-SE" sz="1700" dirty="0"/>
              <a:t> </a:t>
            </a:r>
            <a:r>
              <a:rPr lang="sv-SE" sz="1700" dirty="0" err="1"/>
              <a:t>power</a:t>
            </a:r>
            <a:r>
              <a:rPr lang="sv-SE" sz="1700" dirty="0"/>
              <a:t> </a:t>
            </a:r>
            <a:r>
              <a:rPr lang="sv-SE" sz="1700" dirty="0" err="1"/>
              <a:t>applied</a:t>
            </a:r>
            <a:r>
              <a:rPr lang="sv-SE" sz="1700" dirty="0"/>
              <a:t> </a:t>
            </a:r>
            <a:r>
              <a:rPr lang="sv-SE" sz="1700" dirty="0" err="1"/>
              <a:t>to</a:t>
            </a:r>
            <a:r>
              <a:rPr lang="sv-SE" sz="1700" dirty="0"/>
              <a:t> the </a:t>
            </a:r>
            <a:r>
              <a:rPr lang="sv-SE" sz="1700" dirty="0" err="1"/>
              <a:t>heaters</a:t>
            </a:r>
            <a:r>
              <a:rPr lang="sv-SE" sz="1700" dirty="0" smtClean="0"/>
              <a:t>)</a:t>
            </a:r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62414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Details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/>
              <a:t>C</a:t>
            </a:r>
            <a:r>
              <a:rPr lang="sv-SE" dirty="0" err="1" smtClean="0"/>
              <a:t>onsider</a:t>
            </a:r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503548" y="1124744"/>
            <a:ext cx="7452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Loss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temperature</a:t>
            </a:r>
            <a:r>
              <a:rPr lang="sv-SE" sz="2000" dirty="0"/>
              <a:t> </a:t>
            </a:r>
            <a:r>
              <a:rPr lang="sv-SE" sz="2000" dirty="0" smtClean="0"/>
              <a:t>sensors at </a:t>
            </a:r>
            <a:r>
              <a:rPr lang="sv-SE" sz="2000" dirty="0" err="1" smtClean="0"/>
              <a:t>low</a:t>
            </a:r>
            <a:r>
              <a:rPr lang="sv-SE" sz="2000" dirty="0" smtClean="0"/>
              <a:t> T</a:t>
            </a:r>
            <a:endParaRPr lang="sv-SE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5556" y="2381979"/>
            <a:ext cx="7452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Long </a:t>
            </a:r>
            <a:r>
              <a:rPr lang="sv-SE" sz="2000" dirty="0" err="1"/>
              <a:t>cooling</a:t>
            </a:r>
            <a:r>
              <a:rPr lang="sv-SE" sz="2000" dirty="0"/>
              <a:t> </a:t>
            </a:r>
            <a:r>
              <a:rPr lang="sv-SE" sz="2000" dirty="0" err="1" smtClean="0"/>
              <a:t>times</a:t>
            </a:r>
            <a:endParaRPr lang="sv-S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3548" y="3992867"/>
            <a:ext cx="745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P</a:t>
            </a:r>
            <a:r>
              <a:rPr lang="sv-SE" sz="2000" dirty="0" smtClean="0"/>
              <a:t>roblems </a:t>
            </a:r>
            <a:r>
              <a:rPr lang="sv-SE" sz="2000" dirty="0" err="1"/>
              <a:t>with</a:t>
            </a:r>
            <a:r>
              <a:rPr lang="sv-SE" sz="2000" dirty="0"/>
              <a:t> </a:t>
            </a:r>
            <a:r>
              <a:rPr lang="sv-SE" sz="2000" dirty="0" err="1"/>
              <a:t>pressure</a:t>
            </a:r>
            <a:r>
              <a:rPr lang="sv-SE" sz="2000" dirty="0"/>
              <a:t> </a:t>
            </a:r>
            <a:r>
              <a:rPr lang="sv-SE" sz="2000" dirty="0" err="1"/>
              <a:t>regulation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the 2K </a:t>
            </a:r>
            <a:r>
              <a:rPr lang="sv-SE" sz="2000" dirty="0" smtClean="0"/>
              <a:t>tank </a:t>
            </a:r>
            <a:r>
              <a:rPr lang="sv-SE" sz="2000" dirty="0" smtClean="0">
                <a:sym typeface="Wingdings" panose="05000000000000000000" pitchFamily="2" charset="2"/>
              </a:rPr>
              <a:t> coming from </a:t>
            </a:r>
            <a:r>
              <a:rPr lang="sv-SE" sz="2000" dirty="0" err="1" smtClean="0">
                <a:sym typeface="Wingdings" panose="05000000000000000000" pitchFamily="2" charset="2"/>
              </a:rPr>
              <a:t>Taconis</a:t>
            </a:r>
            <a:r>
              <a:rPr lang="sv-SE" sz="2000" dirty="0" smtClean="0">
                <a:sym typeface="Wingdings" panose="05000000000000000000" pitchFamily="2" charset="2"/>
              </a:rPr>
              <a:t> </a:t>
            </a:r>
            <a:r>
              <a:rPr lang="sv-SE" sz="2000" dirty="0" err="1" smtClean="0">
                <a:sym typeface="Wingdings" panose="05000000000000000000" pitchFamily="2" charset="2"/>
              </a:rPr>
              <a:t>effect</a:t>
            </a:r>
            <a:endParaRPr lang="sv-SE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655676" y="1700808"/>
            <a:ext cx="3924436" cy="400110"/>
            <a:chOff x="1655676" y="1736812"/>
            <a:chExt cx="3924436" cy="400110"/>
          </a:xfrm>
        </p:grpSpPr>
        <p:sp>
          <p:nvSpPr>
            <p:cNvPr id="8" name="TextBox 7"/>
            <p:cNvSpPr txBox="1"/>
            <p:nvPr/>
          </p:nvSpPr>
          <p:spPr>
            <a:xfrm>
              <a:off x="2087724" y="1736812"/>
              <a:ext cx="3492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err="1" smtClean="0"/>
                <a:t>Redundancy</a:t>
              </a:r>
              <a:r>
                <a:rPr lang="sv-SE" sz="2000" dirty="0" smtClean="0"/>
                <a:t> is </a:t>
              </a:r>
              <a:r>
                <a:rPr lang="sv-SE" sz="2000" dirty="0" err="1" smtClean="0"/>
                <a:t>neccesary</a:t>
              </a:r>
              <a:endParaRPr lang="sv-SE" sz="2000" dirty="0"/>
            </a:p>
          </p:txBody>
        </p:sp>
        <p:sp>
          <p:nvSpPr>
            <p:cNvPr id="9" name="Notched Right Arrow 8"/>
            <p:cNvSpPr/>
            <p:nvPr/>
          </p:nvSpPr>
          <p:spPr>
            <a:xfrm>
              <a:off x="1655676" y="1880828"/>
              <a:ext cx="360040" cy="216024"/>
            </a:xfrm>
            <a:prstGeom prst="notched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55676" y="2996952"/>
            <a:ext cx="7164796" cy="707886"/>
            <a:chOff x="1655676" y="3111351"/>
            <a:chExt cx="7164796" cy="707886"/>
          </a:xfrm>
        </p:grpSpPr>
        <p:sp>
          <p:nvSpPr>
            <p:cNvPr id="11" name="Notched Right Arrow 10"/>
            <p:cNvSpPr/>
            <p:nvPr/>
          </p:nvSpPr>
          <p:spPr>
            <a:xfrm>
              <a:off x="1655676" y="3248980"/>
              <a:ext cx="360040" cy="216024"/>
            </a:xfrm>
            <a:prstGeom prst="notched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87724" y="3111351"/>
              <a:ext cx="67327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err="1" smtClean="0">
                  <a:sym typeface="Wingdings" panose="05000000000000000000" pitchFamily="2" charset="2"/>
                </a:rPr>
                <a:t>Hopefully</a:t>
              </a:r>
              <a:r>
                <a:rPr lang="sv-SE" sz="2000" dirty="0" smtClean="0">
                  <a:sym typeface="Wingdings" panose="05000000000000000000" pitchFamily="2" charset="2"/>
                </a:rPr>
                <a:t> </a:t>
              </a:r>
              <a:r>
                <a:rPr lang="sv-SE" sz="2000" dirty="0" err="1">
                  <a:sym typeface="Wingdings" panose="05000000000000000000" pitchFamily="2" charset="2"/>
                </a:rPr>
                <a:t>to</a:t>
              </a:r>
              <a:r>
                <a:rPr lang="sv-SE" sz="2000" dirty="0">
                  <a:sym typeface="Wingdings" panose="05000000000000000000" pitchFamily="2" charset="2"/>
                </a:rPr>
                <a:t> be </a:t>
              </a:r>
              <a:r>
                <a:rPr lang="sv-SE" sz="2000" dirty="0" err="1">
                  <a:sym typeface="Wingdings" panose="05000000000000000000" pitchFamily="2" charset="2"/>
                </a:rPr>
                <a:t>solved</a:t>
              </a:r>
              <a:r>
                <a:rPr lang="sv-SE" sz="2000" dirty="0">
                  <a:sym typeface="Wingdings" panose="05000000000000000000" pitchFamily="2" charset="2"/>
                </a:rPr>
                <a:t> by the </a:t>
              </a:r>
              <a:r>
                <a:rPr lang="sv-SE" sz="2000" dirty="0" err="1">
                  <a:sym typeface="Wingdings" panose="05000000000000000000" pitchFamily="2" charset="2"/>
                </a:rPr>
                <a:t>pressure</a:t>
              </a:r>
              <a:r>
                <a:rPr lang="sv-SE" sz="2000" dirty="0">
                  <a:sym typeface="Wingdings" panose="05000000000000000000" pitchFamily="2" charset="2"/>
                </a:rPr>
                <a:t> </a:t>
              </a:r>
              <a:r>
                <a:rPr lang="sv-SE" sz="2000" dirty="0" err="1">
                  <a:sym typeface="Wingdings" panose="05000000000000000000" pitchFamily="2" charset="2"/>
                </a:rPr>
                <a:t>changes</a:t>
              </a:r>
              <a:r>
                <a:rPr lang="sv-SE" sz="2000" dirty="0">
                  <a:sym typeface="Wingdings" panose="05000000000000000000" pitchFamily="2" charset="2"/>
                </a:rPr>
                <a:t> in the </a:t>
              </a:r>
              <a:r>
                <a:rPr lang="sv-SE" sz="2000" dirty="0" smtClean="0">
                  <a:sym typeface="Wingdings" panose="05000000000000000000" pitchFamily="2" charset="2"/>
                </a:rPr>
                <a:t>LN</a:t>
              </a:r>
              <a:r>
                <a:rPr lang="sv-SE" sz="2000" baseline="-25000" dirty="0" smtClean="0">
                  <a:sym typeface="Wingdings" panose="05000000000000000000" pitchFamily="2" charset="2"/>
                </a:rPr>
                <a:t>2</a:t>
              </a:r>
              <a:r>
                <a:rPr lang="sv-SE" sz="2000" dirty="0" smtClean="0">
                  <a:sym typeface="Wingdings" panose="05000000000000000000" pitchFamily="2" charset="2"/>
                </a:rPr>
                <a:t> </a:t>
              </a:r>
              <a:r>
                <a:rPr lang="sv-SE" sz="2000" dirty="0" err="1" smtClean="0">
                  <a:sym typeface="Wingdings" panose="05000000000000000000" pitchFamily="2" charset="2"/>
                </a:rPr>
                <a:t>phase</a:t>
              </a:r>
              <a:r>
                <a:rPr lang="sv-SE" sz="2000" dirty="0" smtClean="0">
                  <a:sym typeface="Wingdings" panose="05000000000000000000" pitchFamily="2" charset="2"/>
                </a:rPr>
                <a:t> </a:t>
              </a:r>
              <a:r>
                <a:rPr lang="sv-SE" sz="2000" dirty="0">
                  <a:sym typeface="Wingdings" panose="05000000000000000000" pitchFamily="2" charset="2"/>
                </a:rPr>
                <a:t>separator</a:t>
              </a:r>
              <a:endParaRPr lang="sv-SE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55676" y="4964975"/>
            <a:ext cx="7164796" cy="1015663"/>
            <a:chOff x="1655676" y="3111351"/>
            <a:chExt cx="7164796" cy="1015663"/>
          </a:xfrm>
        </p:grpSpPr>
        <p:sp>
          <p:nvSpPr>
            <p:cNvPr id="15" name="Notched Right Arrow 14"/>
            <p:cNvSpPr/>
            <p:nvPr/>
          </p:nvSpPr>
          <p:spPr>
            <a:xfrm>
              <a:off x="1655676" y="3248980"/>
              <a:ext cx="360040" cy="216024"/>
            </a:xfrm>
            <a:prstGeom prst="notched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87724" y="3111351"/>
              <a:ext cx="6732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>
                  <a:sym typeface="Wingdings" panose="05000000000000000000" pitchFamily="2" charset="2"/>
                </a:rPr>
                <a:t>Most </a:t>
              </a:r>
              <a:r>
                <a:rPr lang="sv-SE" sz="2000" dirty="0" err="1">
                  <a:sym typeface="Wingdings" panose="05000000000000000000" pitchFamily="2" charset="2"/>
                </a:rPr>
                <a:t>probably</a:t>
              </a:r>
              <a:r>
                <a:rPr lang="sv-SE" sz="2000" dirty="0">
                  <a:sym typeface="Wingdings" panose="05000000000000000000" pitchFamily="2" charset="2"/>
                </a:rPr>
                <a:t> </a:t>
              </a:r>
              <a:r>
                <a:rPr lang="sv-SE" sz="2000" dirty="0" err="1">
                  <a:sym typeface="Wingdings" panose="05000000000000000000" pitchFamily="2" charset="2"/>
                </a:rPr>
                <a:t>due</a:t>
              </a:r>
              <a:r>
                <a:rPr lang="sv-SE" sz="2000" dirty="0">
                  <a:sym typeface="Wingdings" panose="05000000000000000000" pitchFamily="2" charset="2"/>
                </a:rPr>
                <a:t> </a:t>
              </a:r>
              <a:r>
                <a:rPr lang="sv-SE" sz="2000" dirty="0" err="1">
                  <a:sym typeface="Wingdings" panose="05000000000000000000" pitchFamily="2" charset="2"/>
                </a:rPr>
                <a:t>to</a:t>
              </a:r>
              <a:r>
                <a:rPr lang="sv-SE" sz="2000" dirty="0">
                  <a:sym typeface="Wingdings" panose="05000000000000000000" pitchFamily="2" charset="2"/>
                </a:rPr>
                <a:t> the </a:t>
              </a:r>
              <a:r>
                <a:rPr lang="sv-SE" sz="2000" dirty="0" err="1">
                  <a:sym typeface="Wingdings" panose="05000000000000000000" pitchFamily="2" charset="2"/>
                </a:rPr>
                <a:t>safety</a:t>
              </a:r>
              <a:r>
                <a:rPr lang="sv-SE" sz="2000" dirty="0">
                  <a:sym typeface="Wingdings" panose="05000000000000000000" pitchFamily="2" charset="2"/>
                </a:rPr>
                <a:t> </a:t>
              </a:r>
              <a:r>
                <a:rPr lang="sv-SE" sz="2000" dirty="0" err="1">
                  <a:sym typeface="Wingdings" panose="05000000000000000000" pitchFamily="2" charset="2"/>
                </a:rPr>
                <a:t>valve</a:t>
              </a:r>
              <a:r>
                <a:rPr lang="sv-SE" sz="2000" dirty="0">
                  <a:sym typeface="Wingdings" panose="05000000000000000000" pitchFamily="2" charset="2"/>
                </a:rPr>
                <a:t> </a:t>
              </a:r>
              <a:r>
                <a:rPr lang="sv-SE" sz="2000" dirty="0" err="1">
                  <a:sym typeface="Wingdings" panose="05000000000000000000" pitchFamily="2" charset="2"/>
                </a:rPr>
                <a:t>of</a:t>
              </a:r>
              <a:r>
                <a:rPr lang="sv-SE" sz="2000" dirty="0">
                  <a:sym typeface="Wingdings" panose="05000000000000000000" pitchFamily="2" charset="2"/>
                </a:rPr>
                <a:t> the 2K </a:t>
              </a:r>
              <a:r>
                <a:rPr lang="sv-SE" sz="2000" dirty="0" smtClean="0">
                  <a:sym typeface="Wingdings" panose="05000000000000000000" pitchFamily="2" charset="2"/>
                </a:rPr>
                <a:t>tank. Will </a:t>
              </a:r>
              <a:r>
                <a:rPr lang="sv-SE" sz="2000" dirty="0" err="1" smtClean="0">
                  <a:sym typeface="Wingdings" panose="05000000000000000000" pitchFamily="2" charset="2"/>
                </a:rPr>
                <a:t>add</a:t>
              </a:r>
              <a:r>
                <a:rPr lang="sv-SE" sz="2000" dirty="0" smtClean="0">
                  <a:sym typeface="Wingdings" panose="05000000000000000000" pitchFamily="2" charset="2"/>
                </a:rPr>
                <a:t> a </a:t>
              </a:r>
              <a:r>
                <a:rPr lang="sv-SE" sz="2000" dirty="0" err="1" smtClean="0">
                  <a:sym typeface="Wingdings" panose="05000000000000000000" pitchFamily="2" charset="2"/>
                </a:rPr>
                <a:t>heater</a:t>
              </a:r>
              <a:r>
                <a:rPr lang="sv-SE" sz="2000" dirty="0" smtClean="0">
                  <a:sym typeface="Wingdings" panose="05000000000000000000" pitchFamily="2" charset="2"/>
                </a:rPr>
                <a:t> </a:t>
              </a:r>
              <a:r>
                <a:rPr lang="sv-SE" sz="2000" dirty="0" err="1" smtClean="0">
                  <a:sym typeface="Wingdings" panose="05000000000000000000" pitchFamily="2" charset="2"/>
                </a:rPr>
                <a:t>close</a:t>
              </a:r>
              <a:r>
                <a:rPr lang="sv-SE" sz="2000" dirty="0" smtClean="0">
                  <a:sym typeface="Wingdings" panose="05000000000000000000" pitchFamily="2" charset="2"/>
                </a:rPr>
                <a:t> </a:t>
              </a:r>
              <a:r>
                <a:rPr lang="sv-SE" sz="2000" dirty="0" err="1" smtClean="0">
                  <a:sym typeface="Wingdings" panose="05000000000000000000" pitchFamily="2" charset="2"/>
                </a:rPr>
                <a:t>to</a:t>
              </a:r>
              <a:r>
                <a:rPr lang="sv-SE" sz="2000" dirty="0" smtClean="0">
                  <a:sym typeface="Wingdings" panose="05000000000000000000" pitchFamily="2" charset="2"/>
                </a:rPr>
                <a:t> 2K tank, </a:t>
              </a:r>
              <a:r>
                <a:rPr lang="sv-SE" sz="2000" dirty="0" err="1" smtClean="0">
                  <a:sym typeface="Wingdings" panose="05000000000000000000" pitchFamily="2" charset="2"/>
                </a:rPr>
                <a:t>where</a:t>
              </a:r>
              <a:r>
                <a:rPr lang="sv-SE" sz="2000" dirty="0" smtClean="0">
                  <a:sym typeface="Wingdings" panose="05000000000000000000" pitchFamily="2" charset="2"/>
                </a:rPr>
                <a:t> the </a:t>
              </a:r>
              <a:r>
                <a:rPr lang="sv-SE" sz="2000" dirty="0" err="1" smtClean="0">
                  <a:sym typeface="Wingdings" panose="05000000000000000000" pitchFamily="2" charset="2"/>
                </a:rPr>
                <a:t>safety</a:t>
              </a:r>
              <a:r>
                <a:rPr lang="sv-SE" sz="2000" dirty="0" smtClean="0">
                  <a:sym typeface="Wingdings" panose="05000000000000000000" pitchFamily="2" charset="2"/>
                </a:rPr>
                <a:t> </a:t>
              </a:r>
              <a:r>
                <a:rPr lang="sv-SE" sz="2000" dirty="0" err="1" smtClean="0">
                  <a:sym typeface="Wingdings" panose="05000000000000000000" pitchFamily="2" charset="2"/>
                </a:rPr>
                <a:t>valve</a:t>
              </a:r>
              <a:r>
                <a:rPr lang="sv-SE" sz="2000" dirty="0" smtClean="0">
                  <a:sym typeface="Wingdings" panose="05000000000000000000" pitchFamily="2" charset="2"/>
                </a:rPr>
                <a:t> </a:t>
              </a:r>
              <a:r>
                <a:rPr lang="sv-SE" sz="2000" dirty="0" err="1" smtClean="0">
                  <a:sym typeface="Wingdings" panose="05000000000000000000" pitchFamily="2" charset="2"/>
                </a:rPr>
                <a:t>line</a:t>
              </a:r>
              <a:r>
                <a:rPr lang="sv-SE" sz="2000" dirty="0" smtClean="0">
                  <a:sym typeface="Wingdings" panose="05000000000000000000" pitchFamily="2" charset="2"/>
                </a:rPr>
                <a:t> starts</a:t>
              </a:r>
              <a:endParaRPr lang="sv-SE" sz="2000" dirty="0"/>
            </a:p>
            <a:p>
              <a:endParaRPr lang="sv-SE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84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7524" y="308295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sv-SE" dirty="0" smtClean="0">
                <a:latin typeface="Cambria" panose="02040503050406030204" pitchFamily="18" charset="0"/>
              </a:rPr>
              <a:t>FREIA Status</a:t>
            </a:r>
            <a:endParaRPr lang="sv-SE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604956" cy="5400600"/>
          </a:xfrm>
        </p:spPr>
        <p:txBody>
          <a:bodyPr>
            <a:noAutofit/>
          </a:bodyPr>
          <a:lstStyle/>
          <a:p>
            <a:pPr indent="-285750"/>
            <a:r>
              <a:rPr lang="en-GB" sz="1700" b="1" dirty="0">
                <a:latin typeface="+mn-lt"/>
              </a:rPr>
              <a:t>4 systems foreseen to come in operation during </a:t>
            </a:r>
            <a:r>
              <a:rPr lang="en-GB" sz="1700" b="1" dirty="0" smtClean="0">
                <a:latin typeface="+mn-lt"/>
              </a:rPr>
              <a:t>2015</a:t>
            </a:r>
          </a:p>
          <a:p>
            <a:pPr lvl="1"/>
            <a:r>
              <a:rPr lang="en-GB" sz="1700" dirty="0" smtClean="0">
                <a:latin typeface="+mn-lt"/>
              </a:rPr>
              <a:t>1</a:t>
            </a:r>
            <a:r>
              <a:rPr lang="en-GB" sz="1700" baseline="30000" dirty="0" smtClean="0">
                <a:latin typeface="+mn-lt"/>
              </a:rPr>
              <a:t>st</a:t>
            </a:r>
            <a:r>
              <a:rPr lang="en-GB" sz="1700" dirty="0" smtClean="0">
                <a:latin typeface="+mn-lt"/>
              </a:rPr>
              <a:t> contract with </a:t>
            </a:r>
            <a:r>
              <a:rPr lang="en-GB" sz="1700" dirty="0" err="1" smtClean="0">
                <a:latin typeface="+mn-lt"/>
              </a:rPr>
              <a:t>Electrosys</a:t>
            </a:r>
            <a:r>
              <a:rPr lang="en-GB" sz="1700" dirty="0" smtClean="0">
                <a:latin typeface="+mn-lt"/>
              </a:rPr>
              <a:t> (target delivery end May)</a:t>
            </a:r>
          </a:p>
          <a:p>
            <a:pPr lvl="2"/>
            <a:r>
              <a:rPr lang="en-GB" sz="1700" dirty="0">
                <a:latin typeface="+mn-lt"/>
              </a:rPr>
              <a:t>long delays (bankrupt Spring 2014)</a:t>
            </a:r>
            <a:endParaRPr lang="en-GB" sz="1700" dirty="0" smtClean="0">
              <a:latin typeface="+mn-lt"/>
            </a:endParaRPr>
          </a:p>
          <a:p>
            <a:pPr lvl="2"/>
            <a:r>
              <a:rPr lang="en-GB" sz="1700" dirty="0" smtClean="0">
                <a:latin typeface="+mn-lt"/>
              </a:rPr>
              <a:t>company </a:t>
            </a:r>
            <a:r>
              <a:rPr lang="en-GB" sz="1700" dirty="0">
                <a:latin typeface="+mn-lt"/>
              </a:rPr>
              <a:t>has finally </a:t>
            </a:r>
            <a:r>
              <a:rPr lang="en-GB" sz="1700" dirty="0" smtClean="0">
                <a:latin typeface="+mn-lt"/>
              </a:rPr>
              <a:t>restarted (new name: </a:t>
            </a:r>
            <a:r>
              <a:rPr lang="en-GB" sz="1700" dirty="0" err="1" smtClean="0">
                <a:latin typeface="+mn-lt"/>
              </a:rPr>
              <a:t>Itelco</a:t>
            </a:r>
            <a:r>
              <a:rPr lang="en-GB" sz="1700" dirty="0" smtClean="0">
                <a:latin typeface="+mn-lt"/>
              </a:rPr>
              <a:t> Broadcast)</a:t>
            </a:r>
          </a:p>
          <a:p>
            <a:pPr lvl="2"/>
            <a:r>
              <a:rPr lang="en-GB" sz="1700" dirty="0" smtClean="0">
                <a:latin typeface="+mn-lt"/>
              </a:rPr>
              <a:t>legal </a:t>
            </a:r>
            <a:r>
              <a:rPr lang="en-GB" sz="1700" dirty="0">
                <a:latin typeface="+mn-lt"/>
              </a:rPr>
              <a:t>problems regarding ownership of Thales tubes (could again delay </a:t>
            </a:r>
            <a:r>
              <a:rPr lang="en-GB" sz="1700" dirty="0" smtClean="0">
                <a:latin typeface="+mn-lt"/>
              </a:rPr>
              <a:t>project)</a:t>
            </a:r>
          </a:p>
          <a:p>
            <a:pPr lvl="1"/>
            <a:r>
              <a:rPr lang="en-GB" sz="1700" dirty="0" smtClean="0">
                <a:latin typeface="+mn-lt"/>
              </a:rPr>
              <a:t>2nd </a:t>
            </a:r>
            <a:r>
              <a:rPr lang="en-GB" sz="1700" dirty="0">
                <a:latin typeface="+mn-lt"/>
              </a:rPr>
              <a:t>contract with DB Electronica (target delivery </a:t>
            </a:r>
            <a:r>
              <a:rPr lang="en-GB" sz="1700" dirty="0" smtClean="0">
                <a:latin typeface="+mn-lt"/>
              </a:rPr>
              <a:t>end May)</a:t>
            </a:r>
          </a:p>
          <a:p>
            <a:pPr lvl="2"/>
            <a:r>
              <a:rPr lang="en-GB" sz="1700" dirty="0" smtClean="0">
                <a:latin typeface="+mn-lt"/>
              </a:rPr>
              <a:t>different concept regarding power supplies: in-house design as compared to </a:t>
            </a:r>
            <a:r>
              <a:rPr lang="en-GB" sz="1700" dirty="0" err="1" smtClean="0">
                <a:latin typeface="+mn-lt"/>
              </a:rPr>
              <a:t>Electrosys</a:t>
            </a:r>
            <a:r>
              <a:rPr lang="en-GB" sz="1700" dirty="0" smtClean="0">
                <a:latin typeface="+mn-lt"/>
              </a:rPr>
              <a:t> using standard catalogue items from sub-contractors</a:t>
            </a:r>
          </a:p>
          <a:p>
            <a:pPr lvl="2"/>
            <a:r>
              <a:rPr lang="en-GB" sz="1700" dirty="0" smtClean="0">
                <a:latin typeface="+mn-lt"/>
              </a:rPr>
              <a:t>same solid-state pre-amplifier as CERN </a:t>
            </a:r>
            <a:r>
              <a:rPr lang="en-GB" sz="1700" dirty="0" err="1" smtClean="0">
                <a:latin typeface="+mn-lt"/>
              </a:rPr>
              <a:t>Linac</a:t>
            </a:r>
            <a:r>
              <a:rPr lang="en-GB" sz="1700" dirty="0" smtClean="0">
                <a:latin typeface="+mn-lt"/>
              </a:rPr>
              <a:t> 4 design</a:t>
            </a:r>
          </a:p>
          <a:p>
            <a:pPr lvl="1"/>
            <a:r>
              <a:rPr lang="en-GB" sz="1700" dirty="0">
                <a:latin typeface="+mn-lt"/>
              </a:rPr>
              <a:t>B</a:t>
            </a:r>
            <a:r>
              <a:rPr lang="en-GB" sz="1700" dirty="0" smtClean="0">
                <a:latin typeface="+mn-lt"/>
              </a:rPr>
              <a:t>orrowed </a:t>
            </a:r>
            <a:r>
              <a:rPr lang="en-GB" sz="1700" dirty="0">
                <a:latin typeface="+mn-lt"/>
              </a:rPr>
              <a:t>50 kW amplifier from CERN (arrived </a:t>
            </a:r>
            <a:r>
              <a:rPr lang="en-GB" sz="1700" dirty="0" smtClean="0">
                <a:latin typeface="+mn-lt"/>
              </a:rPr>
              <a:t>18-Feb-2015)</a:t>
            </a:r>
          </a:p>
          <a:p>
            <a:pPr lvl="2"/>
            <a:r>
              <a:rPr lang="en-GB" sz="1700" dirty="0" smtClean="0">
                <a:latin typeface="+mn-lt"/>
              </a:rPr>
              <a:t>commissioning </a:t>
            </a:r>
            <a:r>
              <a:rPr lang="en-GB" sz="1700" dirty="0">
                <a:latin typeface="+mn-lt"/>
              </a:rPr>
              <a:t>start </a:t>
            </a:r>
            <a:r>
              <a:rPr lang="en-GB" sz="1700" dirty="0" smtClean="0">
                <a:latin typeface="+mn-lt"/>
              </a:rPr>
              <a:t>next week</a:t>
            </a:r>
          </a:p>
          <a:p>
            <a:pPr lvl="2"/>
            <a:r>
              <a:rPr lang="en-GB" sz="1700" dirty="0" smtClean="0">
                <a:latin typeface="+mn-lt"/>
              </a:rPr>
              <a:t>to test RF equipment &amp; procedures</a:t>
            </a:r>
          </a:p>
          <a:p>
            <a:pPr lvl="1"/>
            <a:r>
              <a:rPr lang="en-GB" sz="1700" dirty="0" smtClean="0">
                <a:latin typeface="+mn-lt"/>
              </a:rPr>
              <a:t>Siemens solid-state </a:t>
            </a:r>
            <a:br>
              <a:rPr lang="en-GB" sz="1700" dirty="0" smtClean="0">
                <a:latin typeface="+mn-lt"/>
              </a:rPr>
            </a:br>
            <a:r>
              <a:rPr lang="en-GB" sz="1700" dirty="0" smtClean="0">
                <a:latin typeface="+mn-lt"/>
              </a:rPr>
              <a:t>(target delivery end May)</a:t>
            </a:r>
          </a:p>
          <a:p>
            <a:pPr lvl="2"/>
            <a:r>
              <a:rPr lang="en-GB" sz="1700" dirty="0" smtClean="0">
                <a:latin typeface="+mn-lt"/>
              </a:rPr>
              <a:t>R&amp;D by Siemens itself</a:t>
            </a:r>
          </a:p>
          <a:p>
            <a:pPr lvl="2"/>
            <a:r>
              <a:rPr lang="en-GB" sz="1700" dirty="0" smtClean="0">
                <a:latin typeface="+mn-lt"/>
              </a:rPr>
              <a:t>4 racks of 100 kW amplifiers</a:t>
            </a:r>
          </a:p>
          <a:p>
            <a:pPr lvl="2"/>
            <a:r>
              <a:rPr lang="en-GB" sz="1700" dirty="0" smtClean="0">
                <a:latin typeface="+mn-lt"/>
              </a:rPr>
              <a:t>testing start foreseen in April</a:t>
            </a:r>
          </a:p>
          <a:p>
            <a:pPr marL="914400" lvl="2" indent="0">
              <a:buNone/>
            </a:pPr>
            <a:endParaRPr lang="en-GB" sz="1700" dirty="0">
              <a:latin typeface="+mn-lt"/>
            </a:endParaRPr>
          </a:p>
          <a:p>
            <a:endParaRPr lang="sv-SE" sz="1700" dirty="0">
              <a:latin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/>
          <a:lstStyle/>
          <a:p>
            <a:r>
              <a:rPr lang="sv-SE" dirty="0" err="1" smtClean="0"/>
              <a:t>High</a:t>
            </a:r>
            <a:r>
              <a:rPr lang="sv-SE" dirty="0" smtClean="0"/>
              <a:t> Power RF </a:t>
            </a:r>
            <a:r>
              <a:rPr lang="sv-SE" dirty="0" err="1" smtClean="0"/>
              <a:t>Amplifiers</a:t>
            </a:r>
            <a:endParaRPr lang="sv-SE" dirty="0"/>
          </a:p>
        </p:txBody>
      </p:sp>
      <p:grpSp>
        <p:nvGrpSpPr>
          <p:cNvPr id="2" name="Group 1"/>
          <p:cNvGrpSpPr/>
          <p:nvPr/>
        </p:nvGrpSpPr>
        <p:grpSpPr>
          <a:xfrm>
            <a:off x="4752020" y="3969060"/>
            <a:ext cx="4172845" cy="2504800"/>
            <a:chOff x="4572000" y="3753036"/>
            <a:chExt cx="4352865" cy="2612859"/>
          </a:xfrm>
        </p:grpSpPr>
        <p:pic>
          <p:nvPicPr>
            <p:cNvPr id="13" name="Picture 12" descr="C:\Users\ruber\Documents\Work\20150223\2015-02-25 Progress\P100089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917623"/>
              <a:ext cx="4352865" cy="2448272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5794334" y="3753036"/>
              <a:ext cx="829894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904148" y="3861048"/>
              <a:ext cx="1260140" cy="6326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62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and </a:t>
            </a:r>
            <a:r>
              <a:rPr lang="sv-SE" dirty="0" err="1" smtClean="0"/>
              <a:t>Whom</a:t>
            </a:r>
            <a:r>
              <a:rPr lang="sv-SE" dirty="0" smtClean="0"/>
              <a:t>?</a:t>
            </a:r>
            <a:endParaRPr lang="sv-SE" dirty="0"/>
          </a:p>
        </p:txBody>
      </p:sp>
      <p:grpSp>
        <p:nvGrpSpPr>
          <p:cNvPr id="4" name="Group 3"/>
          <p:cNvGrpSpPr/>
          <p:nvPr/>
        </p:nvGrpSpPr>
        <p:grpSpPr>
          <a:xfrm>
            <a:off x="1952370" y="1708463"/>
            <a:ext cx="7040392" cy="4598337"/>
            <a:chOff x="1977084" y="1755269"/>
            <a:chExt cx="7040392" cy="4598337"/>
          </a:xfrm>
        </p:grpSpPr>
        <p:pic>
          <p:nvPicPr>
            <p:cNvPr id="5" name="Picture 3" descr="\\cern.ch\dfs\Users\r\ruber\Documents\FREIA\Documentation\Illustrations\Hall\freia-hall-layout-2014031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084" y="1755269"/>
              <a:ext cx="7040392" cy="4598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267599" y="2391471"/>
              <a:ext cx="1401159" cy="671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cryogenics</a:t>
              </a:r>
            </a:p>
            <a:p>
              <a:r>
                <a:rPr lang="en-GB" sz="1200" dirty="0" smtClean="0"/>
                <a:t>- liquid helium</a:t>
              </a:r>
            </a:p>
            <a:p>
              <a:r>
                <a:rPr lang="en-GB" sz="1200" dirty="0" smtClean="0"/>
                <a:t>- liquid nitrogen</a:t>
              </a:r>
              <a:endParaRPr lang="en-GB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90286" y="2400622"/>
              <a:ext cx="1653491" cy="671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control room</a:t>
              </a:r>
            </a:p>
            <a:p>
              <a:r>
                <a:rPr lang="en-GB" sz="1200" dirty="0" smtClean="0"/>
                <a:t>- equipment controls</a:t>
              </a:r>
            </a:p>
            <a:p>
              <a:r>
                <a:rPr lang="en-GB" sz="1200" dirty="0"/>
                <a:t>- data </a:t>
              </a:r>
              <a:r>
                <a:rPr lang="en-GB" sz="1200" dirty="0" smtClean="0"/>
                <a:t>acquisition</a:t>
              </a:r>
              <a:endParaRPr lang="en-GB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88135" y="5859360"/>
              <a:ext cx="1557823" cy="27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RF power sources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283" y="5489311"/>
              <a:ext cx="1557823" cy="671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 smtClean="0"/>
                <a:t>3 bunkers</a:t>
              </a:r>
            </a:p>
            <a:p>
              <a:pPr algn="r"/>
              <a:r>
                <a:rPr lang="en-GB" sz="1200" dirty="0" smtClean="0"/>
                <a:t>with test stands</a:t>
              </a:r>
            </a:p>
            <a:p>
              <a:pPr algn="r"/>
              <a:r>
                <a:rPr lang="en-GB" sz="1200" dirty="0" smtClean="0"/>
                <a:t>horizontal cryostat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4757" y="5147656"/>
              <a:ext cx="1557823" cy="27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vertical cryostat</a:t>
              </a:r>
            </a:p>
          </p:txBody>
        </p:sp>
      </p:grpSp>
      <p:pic>
        <p:nvPicPr>
          <p:cNvPr id="11" name="Picture 2" descr="C:\Users\ruber\Documents\Work\20150223\20150216\P1000777_crop.jpg" title="P10007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1" y="1353497"/>
            <a:ext cx="2274400" cy="22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3711" y="953387"/>
            <a:ext cx="8515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Facility for Research Instrumentation and Accelerator </a:t>
            </a:r>
            <a:r>
              <a:rPr lang="en-US" sz="2000" b="1" dirty="0" smtClean="0">
                <a:solidFill>
                  <a:srgbClr val="FF0000"/>
                </a:solidFill>
              </a:rPr>
              <a:t>Development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375" y="3582811"/>
            <a:ext cx="29543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Competent and motivated staff</a:t>
            </a:r>
            <a:endParaRPr lang="en-GB" sz="1400" dirty="0" smtClean="0"/>
          </a:p>
          <a:p>
            <a:r>
              <a:rPr lang="en-GB" sz="1200" dirty="0"/>
              <a:t>c</a:t>
            </a:r>
            <a:r>
              <a:rPr lang="en-GB" sz="1200" dirty="0" smtClean="0"/>
              <a:t>ollaboration with physics (IFA),</a:t>
            </a:r>
            <a:br>
              <a:rPr lang="en-GB" sz="1200" dirty="0" smtClean="0"/>
            </a:br>
            <a:r>
              <a:rPr lang="en-GB" sz="1200" dirty="0" smtClean="0"/>
              <a:t>engineering (</a:t>
            </a:r>
            <a:r>
              <a:rPr lang="en-GB" sz="1200" dirty="0" err="1" smtClean="0"/>
              <a:t>Teknikum</a:t>
            </a:r>
            <a:r>
              <a:rPr lang="en-GB" sz="1200" dirty="0" smtClean="0"/>
              <a:t>), TSL</a:t>
            </a:r>
          </a:p>
          <a:p>
            <a:r>
              <a:rPr lang="en-GB" sz="1200" dirty="0" smtClean="0"/>
              <a:t>and </a:t>
            </a:r>
            <a:r>
              <a:rPr lang="en-GB" sz="1200" dirty="0" err="1" smtClean="0"/>
              <a:t>Ångström</a:t>
            </a:r>
            <a:r>
              <a:rPr lang="en-GB" sz="1200" dirty="0" smtClean="0"/>
              <a:t> workshop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57273" y="4929795"/>
            <a:ext cx="1891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Funded by </a:t>
            </a:r>
            <a:b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KAWS, Government, Uppsala Univ.</a:t>
            </a:r>
            <a:endParaRPr lang="en-GB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5432" y="2010465"/>
            <a:ext cx="295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State-of-the-art Equipment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8420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RF </a:t>
            </a:r>
            <a:r>
              <a:rPr lang="sv-SE" dirty="0" err="1" smtClean="0"/>
              <a:t>Measurements</a:t>
            </a:r>
            <a:endParaRPr lang="sv-SE" dirty="0"/>
          </a:p>
        </p:txBody>
      </p:sp>
      <p:pic>
        <p:nvPicPr>
          <p:cNvPr id="5" name="Picture 4" descr="C:\Users\hanli725\Documents\documents of Han Li\Self-exited-loop\calibration\P1000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14090"/>
            <a:ext cx="3774593" cy="21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999309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zh-CN" sz="1600" dirty="0" smtClean="0"/>
              <a:t>Typical measurements with the bare cavity: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zh-CN" sz="1600" dirty="0" smtClean="0"/>
              <a:t>Loaded </a:t>
            </a:r>
            <a:r>
              <a:rPr lang="sv-SE" altLang="zh-CN" sz="1600" i="1" dirty="0" smtClean="0">
                <a:cs typeface="Times New Roman" panose="02020603050405020304" pitchFamily="18" charset="0"/>
              </a:rPr>
              <a:t>Q</a:t>
            </a:r>
            <a:r>
              <a:rPr lang="sv-SE" altLang="zh-CN" sz="1600" dirty="0" smtClean="0"/>
              <a:t>-factor,eigen and external </a:t>
            </a:r>
            <a:r>
              <a:rPr lang="sv-SE" altLang="zh-CN" sz="1600" i="1" dirty="0">
                <a:cs typeface="Times New Roman" panose="02020603050405020304" pitchFamily="18" charset="0"/>
              </a:rPr>
              <a:t>Q, </a:t>
            </a:r>
            <a:r>
              <a:rPr lang="sv-SE" altLang="zh-CN" sz="1600" i="1" dirty="0" smtClean="0">
                <a:cs typeface="Times New Roman" panose="02020603050405020304" pitchFamily="18" charset="0"/>
              </a:rPr>
              <a:t>Q0=f(E)</a:t>
            </a:r>
            <a:r>
              <a:rPr lang="sv-SE" altLang="zh-CN" sz="1600" dirty="0" smtClean="0"/>
              <a:t>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zh-CN" sz="1600" dirty="0" smtClean="0"/>
              <a:t>Lorentz detuning and microphonics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zh-CN" sz="1600" dirty="0" smtClean="0"/>
              <a:t>Sensitivity to helium pressure fluctuations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zh-CN" sz="1600" dirty="0" smtClean="0"/>
              <a:t>Achieve nominal gradient and nominal </a:t>
            </a:r>
            <a:r>
              <a:rPr lang="sv-SE" altLang="zh-CN" sz="1600" i="1" dirty="0" smtClean="0">
                <a:cs typeface="Times New Roman" panose="02020603050405020304" pitchFamily="18" charset="0"/>
              </a:rPr>
              <a:t>Q0</a:t>
            </a:r>
            <a:endParaRPr lang="sv-SE" altLang="zh-CN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1500" y="2924944"/>
            <a:ext cx="5454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RF </a:t>
            </a:r>
            <a:r>
              <a:rPr lang="sv-SE" sz="1600" b="1" dirty="0" err="1" smtClean="0"/>
              <a:t>measurements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with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self-excited</a:t>
            </a:r>
            <a:r>
              <a:rPr lang="sv-SE" sz="1600" b="1" dirty="0" smtClean="0"/>
              <a:t> 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altLang="zh-CN" sz="1600" dirty="0" err="1"/>
              <a:t>Complete</a:t>
            </a:r>
            <a:r>
              <a:rPr lang="sv-SE" altLang="zh-CN" sz="1600" dirty="0"/>
              <a:t> the design and </a:t>
            </a:r>
            <a:r>
              <a:rPr lang="sv-SE" altLang="zh-CN" sz="1600" dirty="0" err="1" smtClean="0"/>
              <a:t>setting</a:t>
            </a:r>
            <a:r>
              <a:rPr lang="sv-SE" altLang="zh-CN" sz="1600" dirty="0" smtClean="0"/>
              <a:t> </a:t>
            </a:r>
            <a:r>
              <a:rPr lang="sv-SE" altLang="zh-CN" sz="1600" dirty="0" err="1"/>
              <a:t>up</a:t>
            </a:r>
            <a:r>
              <a:rPr lang="sv-SE" altLang="zh-CN" sz="1600" dirty="0"/>
              <a:t> </a:t>
            </a:r>
            <a:r>
              <a:rPr lang="sv-SE" altLang="zh-CN" sz="1600" dirty="0" err="1"/>
              <a:t>of</a:t>
            </a:r>
            <a:r>
              <a:rPr lang="sv-SE" altLang="zh-CN" sz="1600" dirty="0"/>
              <a:t> the </a:t>
            </a:r>
            <a:r>
              <a:rPr lang="sv-SE" altLang="zh-CN" sz="1600" dirty="0" err="1"/>
              <a:t>self</a:t>
            </a:r>
            <a:r>
              <a:rPr lang="sv-SE" altLang="zh-CN" sz="1600" dirty="0"/>
              <a:t> </a:t>
            </a:r>
            <a:r>
              <a:rPr lang="sv-SE" altLang="zh-CN" sz="1600" dirty="0" err="1"/>
              <a:t>exited</a:t>
            </a:r>
            <a:r>
              <a:rPr lang="sv-SE" altLang="zh-CN" sz="1600" dirty="0"/>
              <a:t> </a:t>
            </a:r>
            <a:r>
              <a:rPr lang="sv-SE" altLang="zh-CN" sz="1600" dirty="0" smtClean="0"/>
              <a:t>loop </a:t>
            </a:r>
          </a:p>
          <a:p>
            <a:r>
              <a:rPr lang="sv-SE" altLang="zh-CN" sz="1600" dirty="0" smtClean="0"/>
              <a:t>       (</a:t>
            </a:r>
            <a:r>
              <a:rPr lang="sv-SE" altLang="zh-CN" sz="1600" dirty="0" err="1" smtClean="0"/>
              <a:t>now</a:t>
            </a:r>
            <a:r>
              <a:rPr lang="sv-SE" altLang="zh-CN" sz="1600" dirty="0" smtClean="0"/>
              <a:t> </a:t>
            </a:r>
            <a:r>
              <a:rPr lang="sv-SE" altLang="zh-CN" sz="1600" dirty="0" err="1" smtClean="0"/>
              <a:t>hooked</a:t>
            </a:r>
            <a:r>
              <a:rPr lang="sv-SE" altLang="zh-CN" sz="1600" dirty="0" smtClean="0"/>
              <a:t> </a:t>
            </a:r>
            <a:r>
              <a:rPr lang="sv-SE" altLang="zh-CN" sz="1600" dirty="0" err="1" smtClean="0"/>
              <a:t>to</a:t>
            </a:r>
            <a:r>
              <a:rPr lang="sv-SE" altLang="zh-CN" sz="1600" dirty="0" smtClean="0"/>
              <a:t> a </a:t>
            </a:r>
            <a:r>
              <a:rPr lang="sv-SE" altLang="zh-CN" sz="1600" dirty="0" err="1" smtClean="0"/>
              <a:t>home-made</a:t>
            </a:r>
            <a:r>
              <a:rPr lang="sv-SE" altLang="zh-CN" sz="1600" dirty="0" smtClean="0"/>
              <a:t> </a:t>
            </a:r>
            <a:r>
              <a:rPr lang="sv-SE" altLang="zh-CN" sz="1600" dirty="0" err="1" smtClean="0"/>
              <a:t>copper</a:t>
            </a:r>
            <a:r>
              <a:rPr lang="sv-SE" altLang="zh-CN" sz="1600" dirty="0" smtClean="0"/>
              <a:t> </a:t>
            </a:r>
            <a:r>
              <a:rPr lang="sv-SE" altLang="zh-CN" sz="1600" dirty="0" err="1" smtClean="0"/>
              <a:t>cavity</a:t>
            </a:r>
            <a:r>
              <a:rPr lang="sv-SE" altLang="zh-CN" sz="1600" dirty="0" smtClean="0"/>
              <a:t>)</a:t>
            </a:r>
            <a:endParaRPr lang="sv-SE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 smtClean="0"/>
              <a:t>Calibration</a:t>
            </a:r>
            <a:r>
              <a:rPr lang="sv-SE" sz="1600" dirty="0" smtClean="0"/>
              <a:t>  and digital </a:t>
            </a:r>
            <a:r>
              <a:rPr lang="sv-SE" sz="1600" dirty="0" err="1" smtClean="0"/>
              <a:t>phase</a:t>
            </a:r>
            <a:r>
              <a:rPr lang="sv-SE" sz="1600" dirty="0" smtClean="0"/>
              <a:t> </a:t>
            </a:r>
            <a:r>
              <a:rPr lang="sv-SE" sz="1600" dirty="0" err="1" smtClean="0"/>
              <a:t>shifter</a:t>
            </a:r>
            <a:r>
              <a:rPr lang="sv-SE" sz="1600" dirty="0" smtClean="0"/>
              <a:t> under </a:t>
            </a:r>
            <a:r>
              <a:rPr lang="sv-SE" sz="1600" dirty="0" err="1" smtClean="0"/>
              <a:t>development</a:t>
            </a:r>
            <a:endParaRPr lang="sv-SE" sz="1600" dirty="0"/>
          </a:p>
          <a:p>
            <a:endParaRPr lang="sv-SE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15516" y="4595644"/>
            <a:ext cx="5292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/>
              <a:t>Stub-Tuner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o </a:t>
            </a:r>
            <a:r>
              <a:rPr lang="en-US" sz="1600" dirty="0"/>
              <a:t>reduce required RF </a:t>
            </a:r>
            <a:r>
              <a:rPr lang="en-US" sz="1600" dirty="0" smtClean="0"/>
              <a:t>power by increasing </a:t>
            </a:r>
            <a:r>
              <a:rPr lang="en-US" altLang="en-US" sz="1600" i="1" dirty="0" err="1"/>
              <a:t>Q</a:t>
            </a:r>
            <a:r>
              <a:rPr lang="en-US" altLang="en-US" sz="1600" i="1" baseline="-25000" dirty="0" err="1"/>
              <a:t>ext</a:t>
            </a:r>
            <a:r>
              <a:rPr lang="en-US" altLang="en-US" sz="1600" i="1" baseline="-25000" dirty="0"/>
              <a:t> 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: </a:t>
            </a:r>
            <a:r>
              <a:rPr lang="en-US" sz="1600" dirty="0" smtClean="0"/>
              <a:t>present </a:t>
            </a:r>
            <a:r>
              <a:rPr lang="en-US" sz="1600" dirty="0"/>
              <a:t>RF source </a:t>
            </a:r>
            <a:r>
              <a:rPr lang="en-US" sz="1600" dirty="0" smtClean="0"/>
              <a:t>is</a:t>
            </a:r>
            <a:r>
              <a:rPr lang="en-US" sz="1600" dirty="0"/>
              <a:t> </a:t>
            </a:r>
            <a:r>
              <a:rPr lang="en-US" sz="1600" dirty="0" smtClean="0"/>
              <a:t>50 </a:t>
            </a:r>
            <a:r>
              <a:rPr lang="en-US" sz="1600" dirty="0"/>
              <a:t>kW compared to min. required 100kW </a:t>
            </a:r>
            <a:r>
              <a:rPr lang="en-US" sz="1600" dirty="0" smtClean="0"/>
              <a:t>(large </a:t>
            </a:r>
            <a:r>
              <a:rPr lang="en-US" sz="1600" i="1" dirty="0" smtClean="0"/>
              <a:t>Q</a:t>
            </a:r>
            <a:r>
              <a:rPr lang="en-US" sz="1600" i="1" baseline="-25000" dirty="0" smtClean="0"/>
              <a:t>0</a:t>
            </a:r>
            <a:r>
              <a:rPr lang="en-US" sz="1600" dirty="0" smtClean="0"/>
              <a:t>)</a:t>
            </a:r>
            <a:endParaRPr lang="en-US" alt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A </a:t>
            </a:r>
            <a:r>
              <a:rPr lang="en-US" altLang="en-US" sz="1600" dirty="0"/>
              <a:t>matching network in the form of </a:t>
            </a:r>
            <a:r>
              <a:rPr lang="en-US" altLang="en-US" sz="1600" dirty="0" smtClean="0"/>
              <a:t>a </a:t>
            </a:r>
            <a:r>
              <a:rPr lang="en-US" altLang="en-US" sz="1600" dirty="0"/>
              <a:t>waveguide-based stub </a:t>
            </a:r>
            <a:r>
              <a:rPr lang="en-US" altLang="en-US" sz="1600" dirty="0" smtClean="0"/>
              <a:t>tuners is under development</a:t>
            </a:r>
            <a:endParaRPr lang="en-GB" altLang="en-US" sz="16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5904148" y="4689140"/>
            <a:ext cx="2308789" cy="1458893"/>
            <a:chOff x="1903171" y="2960948"/>
            <a:chExt cx="2308789" cy="1458893"/>
          </a:xfrm>
        </p:grpSpPr>
        <p:grpSp>
          <p:nvGrpSpPr>
            <p:cNvPr id="70" name="Group 69"/>
            <p:cNvGrpSpPr/>
            <p:nvPr/>
          </p:nvGrpSpPr>
          <p:grpSpPr>
            <a:xfrm>
              <a:off x="1903171" y="2960948"/>
              <a:ext cx="2308789" cy="1458893"/>
              <a:chOff x="5689254" y="4869160"/>
              <a:chExt cx="2308789" cy="1458893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5868144" y="5009195"/>
                <a:ext cx="1817995" cy="1318858"/>
                <a:chOff x="1906598" y="1710269"/>
                <a:chExt cx="2024052" cy="1435529"/>
              </a:xfrm>
            </p:grpSpPr>
            <p:grpSp>
              <p:nvGrpSpPr>
                <p:cNvPr id="38" name="Group 21"/>
                <p:cNvGrpSpPr>
                  <a:grpSpLocks/>
                </p:cNvGrpSpPr>
                <p:nvPr/>
              </p:nvGrpSpPr>
              <p:grpSpPr bwMode="auto">
                <a:xfrm>
                  <a:off x="1906598" y="1710269"/>
                  <a:ext cx="2024052" cy="1435529"/>
                  <a:chOff x="3649163" y="2163825"/>
                  <a:chExt cx="4047037" cy="2663137"/>
                </a:xfrm>
              </p:grpSpPr>
              <p:pic>
                <p:nvPicPr>
                  <p:cNvPr id="41" name="Picture 22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49163" y="2163825"/>
                    <a:ext cx="4047037" cy="26631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43" name="Straight Arrow Connector 42"/>
                  <p:cNvCxnSpPr/>
                  <p:nvPr/>
                </p:nvCxnSpPr>
                <p:spPr>
                  <a:xfrm>
                    <a:off x="4566832" y="3698605"/>
                    <a:ext cx="284558" cy="58393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91093" y="3880538"/>
                    <a:ext cx="596804" cy="3996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800" dirty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altLang="en-US" sz="800" i="1" dirty="0"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</a:p>
                </p:txBody>
              </p:sp>
              <p:sp>
                <p:nvSpPr>
                  <p:cNvPr id="46" name="Text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11687" y="3044287"/>
                    <a:ext cx="484620" cy="3996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800" i="1" dirty="0">
                        <a:latin typeface="Times New Roman" pitchFamily="18" charset="0"/>
                        <a:cs typeface="Times New Roman" pitchFamily="18" charset="0"/>
                      </a:rPr>
                      <a:t>L</a:t>
                    </a:r>
                  </a:p>
                </p:txBody>
              </p:sp>
              <p:sp>
                <p:nvSpPr>
                  <p:cNvPr id="47" name="Text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52875" y="2608076"/>
                    <a:ext cx="484620" cy="3996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800" i="1" dirty="0">
                        <a:latin typeface="Times New Roman" pitchFamily="18" charset="0"/>
                        <a:cs typeface="Times New Roman" pitchFamily="18" charset="0"/>
                      </a:rPr>
                      <a:t>L</a:t>
                    </a:r>
                  </a:p>
                </p:txBody>
              </p:sp>
            </p:grpSp>
            <p:sp>
              <p:nvSpPr>
                <p:cNvPr id="40" name="Right Arrow 39"/>
                <p:cNvSpPr/>
                <p:nvPr/>
              </p:nvSpPr>
              <p:spPr>
                <a:xfrm rot="8841541" flipV="1">
                  <a:off x="2065259" y="2681360"/>
                  <a:ext cx="301634" cy="225574"/>
                </a:xfrm>
                <a:prstGeom prst="rightArrow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  <p:sp>
            <p:nvSpPr>
              <p:cNvPr id="53" name="TextBox 3"/>
              <p:cNvSpPr txBox="1">
                <a:spLocks noChangeArrowheads="1"/>
              </p:cNvSpPr>
              <p:nvPr/>
            </p:nvSpPr>
            <p:spPr bwMode="auto">
              <a:xfrm>
                <a:off x="5689254" y="6093876"/>
                <a:ext cx="53893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800" dirty="0">
                    <a:latin typeface="+mn-lt"/>
                  </a:rPr>
                  <a:t>to cavity</a:t>
                </a:r>
                <a:endParaRPr lang="en-GB" altLang="en-US" sz="800" dirty="0">
                  <a:latin typeface="+mn-lt"/>
                </a:endParaRPr>
              </a:p>
            </p:txBody>
          </p:sp>
          <p:sp>
            <p:nvSpPr>
              <p:cNvPr id="54" name="TextBox 37"/>
              <p:cNvSpPr txBox="1">
                <a:spLocks noChangeArrowheads="1"/>
              </p:cNvSpPr>
              <p:nvPr/>
            </p:nvSpPr>
            <p:spPr bwMode="auto">
              <a:xfrm>
                <a:off x="7236296" y="4869160"/>
                <a:ext cx="76174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800" dirty="0">
                    <a:latin typeface="+mn-lt"/>
                  </a:rPr>
                  <a:t>from a source</a:t>
                </a:r>
                <a:endParaRPr lang="en-GB" altLang="en-US" sz="800" dirty="0">
                  <a:latin typeface="+mn-lt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 bwMode="auto">
              <a:xfrm flipH="1">
                <a:off x="6876256" y="5373216"/>
                <a:ext cx="144017" cy="10801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 bwMode="auto">
              <a:xfrm flipH="1">
                <a:off x="6588224" y="5589240"/>
                <a:ext cx="144017" cy="10801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 bwMode="auto">
              <a:xfrm rot="10800000">
                <a:off x="6604412" y="5841268"/>
                <a:ext cx="127828" cy="28918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ight Arrow 68"/>
              <p:cNvSpPr/>
              <p:nvPr/>
            </p:nvSpPr>
            <p:spPr>
              <a:xfrm rot="8841541" flipV="1">
                <a:off x="7198783" y="5069876"/>
                <a:ext cx="270926" cy="207241"/>
              </a:xfrm>
              <a:prstGeom prst="rightArrow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55" name="TextBox 36"/>
            <p:cNvSpPr txBox="1">
              <a:spLocks noChangeArrowheads="1"/>
            </p:cNvSpPr>
            <p:nvPr/>
          </p:nvSpPr>
          <p:spPr bwMode="auto">
            <a:xfrm>
              <a:off x="2987824" y="3681608"/>
              <a:ext cx="7296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latin typeface="+mn-lt"/>
                </a:rPr>
                <a:t>L = lambda/8</a:t>
              </a:r>
              <a:endParaRPr lang="en-GB" altLang="en-US" sz="800" dirty="0">
                <a:latin typeface="+mn-lt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72716"/>
            <a:ext cx="1999455" cy="122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Solid State </a:t>
            </a:r>
            <a:r>
              <a:rPr lang="sv-SE" dirty="0" err="1" smtClean="0"/>
              <a:t>Amplifier</a:t>
            </a:r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944724"/>
            <a:ext cx="918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Single</a:t>
            </a:r>
            <a:r>
              <a:rPr lang="sv-SE" dirty="0" smtClean="0"/>
              <a:t> </a:t>
            </a:r>
            <a:r>
              <a:rPr lang="sv-SE" dirty="0" err="1" smtClean="0"/>
              <a:t>ended</a:t>
            </a:r>
            <a:r>
              <a:rPr lang="sv-SE" dirty="0" smtClean="0"/>
              <a:t> RF Power </a:t>
            </a:r>
            <a:r>
              <a:rPr lang="sv-SE" dirty="0" err="1" smtClean="0"/>
              <a:t>Amplifier</a:t>
            </a:r>
            <a:r>
              <a:rPr lang="sv-SE" dirty="0" smtClean="0"/>
              <a:t> </a:t>
            </a:r>
            <a:r>
              <a:rPr lang="en-US" altLang="sv-SE" dirty="0">
                <a:solidFill>
                  <a:srgbClr val="000000"/>
                </a:solidFill>
              </a:rPr>
              <a:t>(BLF188XR) tested in pulsed mode </a:t>
            </a:r>
            <a:r>
              <a:rPr lang="en-US" altLang="sv-SE" dirty="0" smtClean="0">
                <a:solidFill>
                  <a:srgbClr val="000000"/>
                </a:solidFill>
              </a:rPr>
              <a:t>at </a:t>
            </a:r>
            <a:r>
              <a:rPr lang="en-US" dirty="0" smtClean="0"/>
              <a:t>14 Hz and </a:t>
            </a:r>
            <a:r>
              <a:rPr lang="en-US" dirty="0"/>
              <a:t>3.5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35496" y="3083478"/>
            <a:ext cx="4212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 smtClean="0"/>
              <a:t>amplifier </a:t>
            </a:r>
            <a:r>
              <a:rPr lang="en-US" sz="1600" kern="0" dirty="0"/>
              <a:t>slightly </a:t>
            </a:r>
            <a:r>
              <a:rPr lang="en-US" sz="1600" kern="0" dirty="0" smtClean="0"/>
              <a:t>modified on RO3003 for series production</a:t>
            </a:r>
            <a:endParaRPr lang="en-US" sz="16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sv-SE" sz="1600" dirty="0" smtClean="0">
                <a:solidFill>
                  <a:srgbClr val="000000"/>
                </a:solidFill>
              </a:rPr>
              <a:t>Max efficiency: 67% (pulsed)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sv-SE" sz="1600" dirty="0" smtClean="0">
                <a:solidFill>
                  <a:srgbClr val="000000"/>
                </a:solidFill>
              </a:rPr>
              <a:t>Gain: 19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I</a:t>
            </a:r>
            <a:r>
              <a:rPr lang="sv-SE" sz="1600" dirty="0" smtClean="0"/>
              <a:t>ndependent measurements at NXP</a:t>
            </a:r>
            <a:endParaRPr lang="en-US" altLang="sv-SE" sz="1600" dirty="0" smtClean="0">
              <a:solidFill>
                <a:srgbClr val="000000"/>
              </a:solidFill>
            </a:endParaRPr>
          </a:p>
        </p:txBody>
      </p:sp>
      <p:pic>
        <p:nvPicPr>
          <p:cNvPr id="9" name="Picture 4" descr="C:\Dragos\DATA\WORK\UU\1 projects\FREIA\3 NXP\141022 - tests at NXP\Mod transistor moun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823209"/>
            <a:ext cx="2240479" cy="12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ragos\DATA\WORK\UU\1 projects\FREIA\3 NXP\141022 - tests at NXP\atNXP-UU_single_ended_amplifier_BLF188XR_#9_pulsed10pt_55V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1909" r="13038" b="2377"/>
          <a:stretch/>
        </p:blipFill>
        <p:spPr bwMode="auto">
          <a:xfrm>
            <a:off x="2591780" y="1895346"/>
            <a:ext cx="1439652" cy="109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1540" y="1412776"/>
            <a:ext cx="3708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sv-SE" sz="1600" b="1" dirty="0" smtClean="0"/>
              <a:t>Individually: delivering up to </a:t>
            </a:r>
            <a:r>
              <a:rPr lang="en-US" altLang="sv-SE" sz="1600" b="1" dirty="0" smtClean="0">
                <a:solidFill>
                  <a:srgbClr val="000000"/>
                </a:solidFill>
              </a:rPr>
              <a:t>1500 W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076056" y="1772816"/>
            <a:ext cx="3132348" cy="1980220"/>
            <a:chOff x="1655676" y="5121188"/>
            <a:chExt cx="2162409" cy="1076064"/>
          </a:xfrm>
        </p:grpSpPr>
        <p:pic>
          <p:nvPicPr>
            <p:cNvPr id="13" name="Picture 2" descr="C:\Users\Dragos\Dropbox\Jobb (2)\Measurements\14 06 11 - combination\IMG_20140611_13405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2" b="25321"/>
            <a:stretch/>
          </p:blipFill>
          <p:spPr bwMode="auto">
            <a:xfrm>
              <a:off x="1655676" y="5121188"/>
              <a:ext cx="2149963" cy="10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Dragos\Dropbox\Jobb (2)\FLIR\20140611\IR_0149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76"/>
            <a:stretch/>
          </p:blipFill>
          <p:spPr bwMode="auto">
            <a:xfrm>
              <a:off x="1655676" y="5121188"/>
              <a:ext cx="614237" cy="519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Dragos\Dropbox\Jobb (2)\FLIR\20140611\IR_0162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01"/>
            <a:stretch/>
          </p:blipFill>
          <p:spPr bwMode="auto">
            <a:xfrm>
              <a:off x="3203848" y="5121188"/>
              <a:ext cx="614237" cy="515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7" t="4707"/>
            <a:stretch/>
          </p:blipFill>
          <p:spPr bwMode="auto">
            <a:xfrm>
              <a:off x="1691680" y="5877272"/>
              <a:ext cx="680779" cy="3071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18" name="TextBox 17"/>
          <p:cNvSpPr txBox="1"/>
          <p:nvPr/>
        </p:nvSpPr>
        <p:spPr>
          <a:xfrm>
            <a:off x="4860032" y="1412776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sv-SE" sz="1600" b="1" dirty="0" smtClean="0"/>
              <a:t>Two combined: Delivering up to </a:t>
            </a:r>
            <a:r>
              <a:rPr lang="en-US" altLang="sv-SE" sz="1600" b="1" dirty="0" smtClean="0">
                <a:solidFill>
                  <a:srgbClr val="000000"/>
                </a:solidFill>
              </a:rPr>
              <a:t>1700 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55976" y="3789040"/>
            <a:ext cx="493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Max </a:t>
            </a:r>
            <a:r>
              <a:rPr lang="sv-SE" sz="1600" dirty="0" err="1" smtClean="0"/>
              <a:t>efficiency</a:t>
            </a:r>
            <a:r>
              <a:rPr lang="sv-SE" sz="1600" dirty="0" smtClean="0"/>
              <a:t>: 50% (1 </a:t>
            </a:r>
            <a:r>
              <a:rPr lang="sv-SE" sz="1600" dirty="0"/>
              <a:t>dB IL in the output </a:t>
            </a:r>
            <a:r>
              <a:rPr lang="sv-SE" sz="1600" dirty="0" smtClean="0"/>
              <a:t>combiner)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 smtClean="0"/>
              <a:t>Working</a:t>
            </a:r>
            <a:r>
              <a:rPr lang="sv-SE" sz="1600" dirty="0" smtClean="0"/>
              <a:t> on </a:t>
            </a:r>
            <a:r>
              <a:rPr lang="sv-SE" sz="1600" dirty="0" err="1" smtClean="0"/>
              <a:t>improving</a:t>
            </a:r>
            <a:r>
              <a:rPr lang="sv-SE" sz="1600" dirty="0" smtClean="0"/>
              <a:t> </a:t>
            </a:r>
            <a:r>
              <a:rPr lang="sv-SE" sz="1600" dirty="0" err="1" smtClean="0"/>
              <a:t>values</a:t>
            </a:r>
            <a:endParaRPr lang="sv-SE" sz="16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45124"/>
            <a:ext cx="271225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023828" y="5877272"/>
            <a:ext cx="248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1 kW </a:t>
            </a:r>
            <a:r>
              <a:rPr lang="sv-SE" sz="1400" b="1" dirty="0" err="1" smtClean="0"/>
              <a:t>level</a:t>
            </a:r>
            <a:r>
              <a:rPr lang="sv-SE" sz="1400" b="1" dirty="0" smtClean="0"/>
              <a:t> hot-S </a:t>
            </a:r>
          </a:p>
          <a:p>
            <a:r>
              <a:rPr lang="sv-SE" sz="1400" b="1" dirty="0" smtClean="0"/>
              <a:t>parameter </a:t>
            </a:r>
            <a:r>
              <a:rPr lang="sv-SE" sz="1400" b="1" dirty="0" err="1" smtClean="0"/>
              <a:t>measurements</a:t>
            </a:r>
            <a:endParaRPr lang="sv-SE" sz="1400" b="1" dirty="0"/>
          </a:p>
        </p:txBody>
      </p:sp>
      <p:pic>
        <p:nvPicPr>
          <p:cNvPr id="22" name="Picture 9" descr="C:\Science\ESS\R&amp;D\simulations\!CST\non-resonant_power_combiner\photo_combiner\DSC0096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977953"/>
            <a:ext cx="1390769" cy="10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652120" y="4653917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100 kW radial </a:t>
            </a:r>
            <a:r>
              <a:rPr lang="sv-SE" sz="1400" b="1" dirty="0" err="1" smtClean="0"/>
              <a:t>power</a:t>
            </a:r>
            <a:r>
              <a:rPr lang="sv-SE" sz="1400" b="1" dirty="0" smtClean="0"/>
              <a:t> combiner</a:t>
            </a:r>
            <a:endParaRPr lang="sv-SE" sz="1400" dirty="0"/>
          </a:p>
          <a:p>
            <a:endParaRPr lang="sv-SE" sz="1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4499992" y="5086545"/>
            <a:ext cx="3168352" cy="755504"/>
            <a:chOff x="323528" y="5193196"/>
            <a:chExt cx="3168352" cy="755504"/>
          </a:xfrm>
        </p:grpSpPr>
        <p:pic>
          <p:nvPicPr>
            <p:cNvPr id="25" name="Picture 8" descr="C:\Science\ESS\!CST\!Cavity_combiner_results\non-resonant\12_inputs\Cav_12_2.bm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229200"/>
              <a:ext cx="2929596" cy="680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4"/>
            <p:cNvSpPr txBox="1">
              <a:spLocks noChangeArrowheads="1"/>
            </p:cNvSpPr>
            <p:nvPr/>
          </p:nvSpPr>
          <p:spPr bwMode="auto">
            <a:xfrm>
              <a:off x="539552" y="5301208"/>
              <a:ext cx="49885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800" dirty="0"/>
                <a:t>30 mm</a:t>
              </a:r>
              <a:endParaRPr lang="en-GB" altLang="en-US" sz="800" dirty="0"/>
            </a:p>
          </p:txBody>
        </p:sp>
        <p:sp>
          <p:nvSpPr>
            <p:cNvPr id="27" name="TextBox 7"/>
            <p:cNvSpPr txBox="1">
              <a:spLocks noChangeArrowheads="1"/>
            </p:cNvSpPr>
            <p:nvPr/>
          </p:nvSpPr>
          <p:spPr bwMode="auto">
            <a:xfrm>
              <a:off x="2555776" y="5301208"/>
              <a:ext cx="9361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800" dirty="0" smtClean="0"/>
                <a:t>500 mm</a:t>
              </a:r>
              <a:endParaRPr lang="en-GB" altLang="en-US" sz="800" dirty="0"/>
            </a:p>
          </p:txBody>
        </p:sp>
        <p:sp>
          <p:nvSpPr>
            <p:cNvPr id="28" name="TextBox 14"/>
            <p:cNvSpPr txBox="1">
              <a:spLocks noChangeArrowheads="1"/>
            </p:cNvSpPr>
            <p:nvPr/>
          </p:nvSpPr>
          <p:spPr bwMode="auto">
            <a:xfrm>
              <a:off x="683568" y="5193196"/>
              <a:ext cx="2483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800" dirty="0"/>
                <a:t>output coupler connected to 3-1/8 inch coaxial line</a:t>
              </a:r>
              <a:endParaRPr lang="en-GB" altLang="en-US" sz="800" dirty="0"/>
            </a:p>
          </p:txBody>
        </p:sp>
        <p:sp>
          <p:nvSpPr>
            <p:cNvPr id="29" name="TextBox 14"/>
            <p:cNvSpPr txBox="1">
              <a:spLocks noChangeArrowheads="1"/>
            </p:cNvSpPr>
            <p:nvPr/>
          </p:nvSpPr>
          <p:spPr bwMode="auto">
            <a:xfrm>
              <a:off x="1475656" y="5733256"/>
              <a:ext cx="134043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800" dirty="0"/>
                <a:t>7/16 inch input connector</a:t>
              </a:r>
              <a:endParaRPr lang="en-GB" altLang="en-US" sz="800" dirty="0"/>
            </a:p>
          </p:txBody>
        </p:sp>
        <p:cxnSp>
          <p:nvCxnSpPr>
            <p:cNvPr id="30" name="Straight Arrow Connector 2"/>
            <p:cNvCxnSpPr>
              <a:cxnSpLocks noChangeShapeType="1"/>
            </p:cNvCxnSpPr>
            <p:nvPr/>
          </p:nvCxnSpPr>
          <p:spPr bwMode="auto">
            <a:xfrm flipV="1">
              <a:off x="539552" y="5706330"/>
              <a:ext cx="1849" cy="1349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2"/>
            <p:cNvCxnSpPr>
              <a:cxnSpLocks noChangeShapeType="1"/>
            </p:cNvCxnSpPr>
            <p:nvPr/>
          </p:nvCxnSpPr>
          <p:spPr bwMode="auto">
            <a:xfrm>
              <a:off x="539552" y="5301208"/>
              <a:ext cx="1849" cy="1349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2"/>
            <p:cNvCxnSpPr>
              <a:cxnSpLocks noChangeShapeType="1"/>
            </p:cNvCxnSpPr>
            <p:nvPr/>
          </p:nvCxnSpPr>
          <p:spPr bwMode="auto">
            <a:xfrm rot="16200000">
              <a:off x="390073" y="5484842"/>
              <a:ext cx="1849" cy="1349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2"/>
            <p:cNvCxnSpPr>
              <a:cxnSpLocks noChangeShapeType="1"/>
            </p:cNvCxnSpPr>
            <p:nvPr/>
          </p:nvCxnSpPr>
          <p:spPr bwMode="auto">
            <a:xfrm rot="5400000" flipH="1">
              <a:off x="3171458" y="5486692"/>
              <a:ext cx="1849" cy="1349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2"/>
            <p:cNvCxnSpPr>
              <a:cxnSpLocks noChangeShapeType="1"/>
            </p:cNvCxnSpPr>
            <p:nvPr/>
          </p:nvCxnSpPr>
          <p:spPr bwMode="auto">
            <a:xfrm flipV="1">
              <a:off x="2699792" y="5697252"/>
              <a:ext cx="109862" cy="7200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9321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8" grpId="0"/>
      <p:bldP spid="19" grpId="0"/>
      <p:bldP spid="21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Control Systems</a:t>
            </a:r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indent="-285750"/>
            <a:r>
              <a:rPr lang="en-GB" sz="1800" dirty="0" smtClean="0">
                <a:latin typeface="+mn-lt"/>
              </a:rPr>
              <a:t>Control system and </a:t>
            </a:r>
            <a:r>
              <a:rPr lang="en-GB" sz="1800" dirty="0">
                <a:latin typeface="+mn-lt"/>
              </a:rPr>
              <a:t>interlock </a:t>
            </a:r>
            <a:r>
              <a:rPr lang="en-GB" sz="1800" dirty="0" smtClean="0">
                <a:latin typeface="+mn-lt"/>
              </a:rPr>
              <a:t>development ongoing</a:t>
            </a:r>
          </a:p>
          <a:p>
            <a:pPr lvl="1"/>
            <a:r>
              <a:rPr lang="en-GB" sz="1800" dirty="0" smtClean="0">
                <a:latin typeface="+mn-lt"/>
              </a:rPr>
              <a:t>EPICS </a:t>
            </a:r>
            <a:r>
              <a:rPr lang="en-GB" sz="1800" dirty="0">
                <a:latin typeface="+mn-lt"/>
              </a:rPr>
              <a:t>as main </a:t>
            </a:r>
            <a:r>
              <a:rPr lang="en-GB" sz="1800" dirty="0" smtClean="0">
                <a:latin typeface="+mn-lt"/>
              </a:rPr>
              <a:t>interface</a:t>
            </a:r>
          </a:p>
          <a:p>
            <a:pPr lvl="1"/>
            <a:r>
              <a:rPr lang="en-GB" sz="1800" dirty="0" smtClean="0">
                <a:latin typeface="+mn-lt"/>
              </a:rPr>
              <a:t>Siemens </a:t>
            </a:r>
            <a:r>
              <a:rPr lang="en-GB" sz="1800" dirty="0">
                <a:latin typeface="+mn-lt"/>
              </a:rPr>
              <a:t>PLC and </a:t>
            </a:r>
            <a:r>
              <a:rPr lang="en-GB" sz="1800" dirty="0" err="1">
                <a:latin typeface="+mn-lt"/>
              </a:rPr>
              <a:t>Nat.Instr</a:t>
            </a:r>
            <a:r>
              <a:rPr lang="en-GB" sz="1800" dirty="0">
                <a:latin typeface="+mn-lt"/>
              </a:rPr>
              <a:t>. </a:t>
            </a:r>
            <a:r>
              <a:rPr lang="en-GB" sz="1800" dirty="0" err="1">
                <a:latin typeface="+mn-lt"/>
              </a:rPr>
              <a:t>cRIO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hardware</a:t>
            </a:r>
          </a:p>
          <a:p>
            <a:pPr lvl="1"/>
            <a:r>
              <a:rPr lang="en-GB" sz="1800" dirty="0" smtClean="0">
                <a:latin typeface="+mn-lt"/>
              </a:rPr>
              <a:t>connects all sub-systems to one user interface and archive database</a:t>
            </a:r>
          </a:p>
          <a:p>
            <a:pPr lvl="1"/>
            <a:r>
              <a:rPr lang="en-GB" sz="1800" dirty="0" smtClean="0">
                <a:latin typeface="+mn-lt"/>
              </a:rPr>
              <a:t>safety interlocks for all sub-systems</a:t>
            </a:r>
          </a:p>
          <a:p>
            <a:pPr lvl="2"/>
            <a:endParaRPr lang="en-GB" sz="1800" dirty="0">
              <a:latin typeface="+mn-lt"/>
            </a:endParaRPr>
          </a:p>
          <a:p>
            <a:pPr indent="-285750"/>
            <a:r>
              <a:rPr lang="en-GB" sz="1800" dirty="0" smtClean="0">
                <a:latin typeface="+mn-lt"/>
              </a:rPr>
              <a:t>(Radiation</a:t>
            </a:r>
            <a:r>
              <a:rPr lang="en-GB" sz="1800" dirty="0">
                <a:latin typeface="+mn-lt"/>
              </a:rPr>
              <a:t>) safety system installation </a:t>
            </a:r>
            <a:r>
              <a:rPr lang="en-GB" sz="1800" dirty="0" smtClean="0">
                <a:latin typeface="+mn-lt"/>
              </a:rPr>
              <a:t>ongoing</a:t>
            </a:r>
          </a:p>
          <a:p>
            <a:pPr lvl="1"/>
            <a:r>
              <a:rPr lang="en-GB" sz="1800" dirty="0" err="1" smtClean="0">
                <a:latin typeface="+mn-lt"/>
              </a:rPr>
              <a:t>Rotem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MediSmarts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hardware</a:t>
            </a:r>
          </a:p>
          <a:p>
            <a:pPr marL="457200" lvl="1" indent="0">
              <a:buNone/>
            </a:pPr>
            <a:endParaRPr lang="en-GB" sz="1800" dirty="0" smtClean="0">
              <a:latin typeface="+mn-lt"/>
            </a:endParaRPr>
          </a:p>
          <a:p>
            <a:r>
              <a:rPr lang="en-GB" sz="1800" dirty="0" smtClean="0">
                <a:latin typeface="+mn-lt"/>
              </a:rPr>
              <a:t>LLRF</a:t>
            </a:r>
            <a:endParaRPr lang="en-GB" sz="1800" dirty="0">
              <a:latin typeface="+mn-lt"/>
            </a:endParaRPr>
          </a:p>
          <a:p>
            <a:pPr lvl="1"/>
            <a:r>
              <a:rPr lang="en-GB" sz="1800" dirty="0" smtClean="0">
                <a:latin typeface="+mn-lt"/>
              </a:rPr>
              <a:t>in-house </a:t>
            </a:r>
            <a:r>
              <a:rPr lang="en-GB" sz="1800" dirty="0">
                <a:latin typeface="+mn-lt"/>
              </a:rPr>
              <a:t>development </a:t>
            </a:r>
            <a:r>
              <a:rPr lang="en-GB" sz="1800" dirty="0" smtClean="0">
                <a:latin typeface="+mn-lt"/>
              </a:rPr>
              <a:t>LLRF (Nat</a:t>
            </a:r>
            <a:r>
              <a:rPr lang="en-GB" sz="1800" dirty="0">
                <a:latin typeface="+mn-lt"/>
              </a:rPr>
              <a:t>. Instr. PXI </a:t>
            </a:r>
            <a:r>
              <a:rPr lang="en-GB" sz="1800" dirty="0" smtClean="0">
                <a:latin typeface="+mn-lt"/>
              </a:rPr>
              <a:t>based with LabVIEW)</a:t>
            </a:r>
          </a:p>
          <a:p>
            <a:pPr lvl="1"/>
            <a:r>
              <a:rPr lang="en-GB" sz="1800" dirty="0" smtClean="0">
                <a:latin typeface="+mn-lt"/>
              </a:rPr>
              <a:t>digital phase control of Self-excited Loop</a:t>
            </a:r>
          </a:p>
          <a:p>
            <a:pPr lvl="1"/>
            <a:r>
              <a:rPr lang="en-GB" sz="1800" dirty="0" smtClean="0">
                <a:latin typeface="+mn-lt"/>
              </a:rPr>
              <a:t>RF power measurement  and control</a:t>
            </a:r>
          </a:p>
          <a:p>
            <a:pPr lvl="2"/>
            <a:r>
              <a:rPr lang="en-GB" sz="1800" dirty="0" smtClean="0">
                <a:latin typeface="+mn-lt"/>
              </a:rPr>
              <a:t>complementary to Lund Univ./ESS LLRF (minimal system as required in accelerator)</a:t>
            </a:r>
          </a:p>
          <a:p>
            <a:pPr lvl="2"/>
            <a:endParaRPr lang="en-GB" sz="1800" dirty="0">
              <a:latin typeface="+mn-lt"/>
            </a:endParaRPr>
          </a:p>
          <a:p>
            <a:endParaRPr lang="sv-S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4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04956" cy="5364596"/>
          </a:xfrm>
        </p:spPr>
        <p:txBody>
          <a:bodyPr>
            <a:noAutofit/>
          </a:bodyPr>
          <a:lstStyle/>
          <a:p>
            <a:r>
              <a:rPr lang="sv-SE" sz="1800" dirty="0" err="1" smtClean="0">
                <a:latin typeface="+mn-lt"/>
              </a:rPr>
              <a:t>Received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dirty="0" err="1">
                <a:latin typeface="+mn-lt"/>
              </a:rPr>
              <a:t>s</a:t>
            </a:r>
            <a:r>
              <a:rPr lang="sv-SE" sz="1800" dirty="0" err="1" smtClean="0">
                <a:latin typeface="+mn-lt"/>
              </a:rPr>
              <a:t>ingle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dirty="0" err="1" smtClean="0">
                <a:latin typeface="+mn-lt"/>
              </a:rPr>
              <a:t>spoke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dirty="0" err="1" smtClean="0">
                <a:latin typeface="+mn-lt"/>
              </a:rPr>
              <a:t>cavity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i="1" dirty="0" smtClean="0">
                <a:latin typeface="+mn-lt"/>
              </a:rPr>
              <a:t>Hélène</a:t>
            </a:r>
            <a:r>
              <a:rPr lang="sv-SE" sz="1800" dirty="0" smtClean="0">
                <a:latin typeface="+mn-lt"/>
              </a:rPr>
              <a:t> (</a:t>
            </a:r>
            <a:r>
              <a:rPr lang="sv-SE" sz="1800" dirty="0" err="1" smtClean="0">
                <a:latin typeface="+mn-lt"/>
              </a:rPr>
              <a:t>courtesy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dirty="0" err="1" smtClean="0">
                <a:latin typeface="+mn-lt"/>
              </a:rPr>
              <a:t>of</a:t>
            </a:r>
            <a:r>
              <a:rPr lang="sv-SE" sz="1800" dirty="0" smtClean="0">
                <a:latin typeface="+mn-lt"/>
              </a:rPr>
              <a:t> IPNO)  </a:t>
            </a:r>
          </a:p>
          <a:p>
            <a:pPr lvl="1"/>
            <a:r>
              <a:rPr lang="sv-SE" sz="1800" b="1" dirty="0" smtClean="0">
                <a:latin typeface="+mn-lt"/>
              </a:rPr>
              <a:t>To test </a:t>
            </a:r>
            <a:r>
              <a:rPr lang="sv-SE" sz="1800" b="1" dirty="0" err="1" smtClean="0">
                <a:latin typeface="+mn-lt"/>
              </a:rPr>
              <a:t>our</a:t>
            </a:r>
            <a:r>
              <a:rPr lang="sv-SE" sz="1800" b="1" dirty="0" smtClean="0">
                <a:latin typeface="+mn-lt"/>
              </a:rPr>
              <a:t> </a:t>
            </a:r>
            <a:r>
              <a:rPr lang="sv-SE" sz="1800" b="1" dirty="0" err="1" smtClean="0">
                <a:latin typeface="+mn-lt"/>
              </a:rPr>
              <a:t>procedures</a:t>
            </a:r>
            <a:r>
              <a:rPr lang="sv-SE" sz="1800" b="1" dirty="0" smtClean="0">
                <a:latin typeface="+mn-lt"/>
              </a:rPr>
              <a:t> </a:t>
            </a:r>
            <a:r>
              <a:rPr lang="sv-SE" sz="1800" dirty="0" err="1" smtClean="0">
                <a:latin typeface="+mn-lt"/>
              </a:rPr>
              <a:t>until</a:t>
            </a:r>
            <a:r>
              <a:rPr lang="sv-SE" sz="1800" dirty="0" smtClean="0">
                <a:latin typeface="+mn-lt"/>
              </a:rPr>
              <a:t> the double </a:t>
            </a:r>
            <a:r>
              <a:rPr lang="sv-SE" sz="1800" dirty="0" err="1" smtClean="0">
                <a:latin typeface="+mn-lt"/>
              </a:rPr>
              <a:t>spoke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dirty="0" err="1" smtClean="0">
                <a:latin typeface="+mn-lt"/>
              </a:rPr>
              <a:t>comes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dirty="0" err="1" smtClean="0">
                <a:latin typeface="+mn-lt"/>
              </a:rPr>
              <a:t>to</a:t>
            </a:r>
            <a:r>
              <a:rPr lang="sv-SE" sz="1800" dirty="0" smtClean="0">
                <a:latin typeface="+mn-lt"/>
              </a:rPr>
              <a:t> FREIA</a:t>
            </a:r>
            <a:endParaRPr lang="sv-SE" sz="1800" dirty="0">
              <a:latin typeface="+mn-lt"/>
            </a:endParaRPr>
          </a:p>
          <a:p>
            <a:pPr lvl="1"/>
            <a:r>
              <a:rPr lang="sv-SE" sz="1800" dirty="0" smtClean="0">
                <a:latin typeface="+mn-lt"/>
              </a:rPr>
              <a:t>RF </a:t>
            </a:r>
            <a:r>
              <a:rPr lang="sv-SE" sz="1800" dirty="0" err="1" smtClean="0">
                <a:latin typeface="+mn-lt"/>
              </a:rPr>
              <a:t>measurements</a:t>
            </a:r>
            <a:r>
              <a:rPr lang="sv-SE" sz="1800" dirty="0" smtClean="0">
                <a:latin typeface="+mn-lt"/>
              </a:rPr>
              <a:t> at </a:t>
            </a:r>
            <a:r>
              <a:rPr lang="sv-SE" sz="1800" dirty="0" err="1" smtClean="0">
                <a:latin typeface="+mn-lt"/>
              </a:rPr>
              <a:t>room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dirty="0" err="1" smtClean="0">
                <a:latin typeface="+mn-lt"/>
              </a:rPr>
              <a:t>temperature</a:t>
            </a:r>
            <a:r>
              <a:rPr lang="sv-SE" sz="1800" dirty="0" smtClean="0">
                <a:latin typeface="+mn-lt"/>
              </a:rPr>
              <a:t>: </a:t>
            </a:r>
            <a:r>
              <a:rPr lang="en-US" sz="1800" dirty="0" smtClean="0">
                <a:latin typeface="+mn-lt"/>
              </a:rPr>
              <a:t>resonance </a:t>
            </a:r>
            <a:r>
              <a:rPr lang="en-US" sz="1800" dirty="0">
                <a:latin typeface="+mn-lt"/>
              </a:rPr>
              <a:t>frequency at 360.04 MHz and bandwidth of 100 </a:t>
            </a:r>
            <a:r>
              <a:rPr lang="en-US" sz="1800" dirty="0" smtClean="0">
                <a:latin typeface="+mn-lt"/>
              </a:rPr>
              <a:t>KHz = IPNO measurements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Conclusions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22099" b="3683"/>
          <a:stretch/>
        </p:blipFill>
        <p:spPr bwMode="auto">
          <a:xfrm>
            <a:off x="6264188" y="3446783"/>
            <a:ext cx="2354451" cy="2754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5516" y="2528900"/>
            <a:ext cx="8604956" cy="5364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 smtClean="0">
                <a:latin typeface="+mn-lt"/>
              </a:rPr>
              <a:t>Right </a:t>
            </a:r>
            <a:r>
              <a:rPr lang="sv-SE" sz="1800" dirty="0" err="1" smtClean="0">
                <a:latin typeface="+mn-lt"/>
              </a:rPr>
              <a:t>now</a:t>
            </a:r>
            <a:r>
              <a:rPr lang="sv-SE" sz="1800" dirty="0" smtClean="0">
                <a:latin typeface="+mn-lt"/>
              </a:rPr>
              <a:t>:</a:t>
            </a:r>
          </a:p>
          <a:p>
            <a:pPr lvl="1"/>
            <a:r>
              <a:rPr lang="sv-SE" sz="1800" i="1" dirty="0" smtClean="0">
                <a:latin typeface="+mn-lt"/>
              </a:rPr>
              <a:t>Hélène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dirty="0" err="1" smtClean="0">
                <a:latin typeface="+mn-lt"/>
              </a:rPr>
              <a:t>almost</a:t>
            </a:r>
            <a:r>
              <a:rPr lang="sv-SE" sz="1800" dirty="0" smtClean="0">
                <a:latin typeface="+mn-lt"/>
              </a:rPr>
              <a:t> ready </a:t>
            </a:r>
            <a:r>
              <a:rPr lang="sv-SE" sz="1800" dirty="0" err="1" smtClean="0">
                <a:latin typeface="+mn-lt"/>
              </a:rPr>
              <a:t>to</a:t>
            </a:r>
            <a:r>
              <a:rPr lang="sv-SE" sz="1800" dirty="0" smtClean="0">
                <a:latin typeface="+mn-lt"/>
              </a:rPr>
              <a:t> be </a:t>
            </a:r>
            <a:r>
              <a:rPr lang="sv-SE" sz="1800" b="1" dirty="0" err="1" smtClean="0">
                <a:latin typeface="+mn-lt"/>
              </a:rPr>
              <a:t>cooled</a:t>
            </a:r>
            <a:r>
              <a:rPr lang="sv-SE" sz="1800" b="1" dirty="0" smtClean="0">
                <a:latin typeface="+mn-lt"/>
              </a:rPr>
              <a:t> and </a:t>
            </a:r>
            <a:r>
              <a:rPr lang="sv-SE" sz="1800" b="1" dirty="0" err="1" smtClean="0">
                <a:latin typeface="+mn-lt"/>
              </a:rPr>
              <a:t>tested</a:t>
            </a:r>
            <a:r>
              <a:rPr lang="sv-SE" sz="1800" b="1" dirty="0" smtClean="0">
                <a:latin typeface="+mn-lt"/>
              </a:rPr>
              <a:t> </a:t>
            </a:r>
            <a:r>
              <a:rPr lang="sv-SE" sz="1800" b="1" dirty="0" err="1" smtClean="0">
                <a:latin typeface="+mn-lt"/>
              </a:rPr>
              <a:t>next</a:t>
            </a:r>
            <a:r>
              <a:rPr lang="sv-SE" sz="1800" b="1" dirty="0" smtClean="0">
                <a:latin typeface="+mn-lt"/>
              </a:rPr>
              <a:t> </a:t>
            </a:r>
            <a:r>
              <a:rPr lang="sv-SE" sz="1800" b="1" dirty="0" err="1" smtClean="0">
                <a:latin typeface="+mn-lt"/>
              </a:rPr>
              <a:t>week</a:t>
            </a:r>
            <a:endParaRPr lang="sv-SE" sz="1800" dirty="0" smtClean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5516" y="3501008"/>
            <a:ext cx="8604956" cy="5364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 smtClean="0">
                <a:latin typeface="+mn-lt"/>
              </a:rPr>
              <a:t>Planning:</a:t>
            </a:r>
          </a:p>
          <a:p>
            <a:pPr lvl="1"/>
            <a:r>
              <a:rPr lang="sv-SE" sz="1800" dirty="0" smtClean="0">
                <a:latin typeface="+mn-lt"/>
              </a:rPr>
              <a:t>Bare double </a:t>
            </a:r>
            <a:r>
              <a:rPr lang="sv-SE" sz="1800" dirty="0" err="1" smtClean="0">
                <a:latin typeface="+mn-lt"/>
              </a:rPr>
              <a:t>spoke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dirty="0" err="1" smtClean="0">
                <a:latin typeface="+mn-lt"/>
              </a:rPr>
              <a:t>prototype</a:t>
            </a:r>
            <a:r>
              <a:rPr lang="sv-SE" sz="1800" dirty="0" smtClean="0">
                <a:latin typeface="+mn-lt"/>
              </a:rPr>
              <a:t> : </a:t>
            </a:r>
            <a:r>
              <a:rPr lang="sv-SE" sz="1800" b="1" dirty="0" smtClean="0">
                <a:latin typeface="+mn-lt"/>
              </a:rPr>
              <a:t>approx. mid April</a:t>
            </a:r>
          </a:p>
          <a:p>
            <a:pPr lvl="1"/>
            <a:r>
              <a:rPr lang="sv-SE" sz="1800" dirty="0" err="1" smtClean="0">
                <a:latin typeface="+mn-lt"/>
              </a:rPr>
              <a:t>Dressed</a:t>
            </a:r>
            <a:r>
              <a:rPr lang="sv-SE" sz="1800" dirty="0" smtClean="0">
                <a:latin typeface="+mn-lt"/>
              </a:rPr>
              <a:t> double </a:t>
            </a:r>
            <a:r>
              <a:rPr lang="sv-SE" sz="1800" dirty="0" err="1" smtClean="0">
                <a:latin typeface="+mn-lt"/>
              </a:rPr>
              <a:t>spoke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dirty="0" err="1" smtClean="0">
                <a:latin typeface="+mn-lt"/>
              </a:rPr>
              <a:t>prototype</a:t>
            </a:r>
            <a:r>
              <a:rPr lang="sv-SE" sz="1800" dirty="0" smtClean="0">
                <a:latin typeface="+mn-lt"/>
              </a:rPr>
              <a:t>: </a:t>
            </a:r>
            <a:r>
              <a:rPr lang="sv-SE" sz="1800" b="1" dirty="0" smtClean="0">
                <a:latin typeface="+mn-lt"/>
              </a:rPr>
              <a:t>approx. end May </a:t>
            </a:r>
          </a:p>
          <a:p>
            <a:pPr lvl="1"/>
            <a:r>
              <a:rPr lang="sv-SE" sz="1800" dirty="0" smtClean="0">
                <a:latin typeface="+mn-lt"/>
              </a:rPr>
              <a:t>Double </a:t>
            </a:r>
            <a:r>
              <a:rPr lang="sv-SE" sz="1800" dirty="0" err="1" smtClean="0">
                <a:latin typeface="+mn-lt"/>
              </a:rPr>
              <a:t>spoke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dirty="0" err="1" smtClean="0">
                <a:latin typeface="+mn-lt"/>
              </a:rPr>
              <a:t>cryomodule</a:t>
            </a:r>
            <a:r>
              <a:rPr lang="sv-SE" sz="1800" dirty="0" smtClean="0">
                <a:latin typeface="+mn-lt"/>
              </a:rPr>
              <a:t>:  </a:t>
            </a:r>
            <a:r>
              <a:rPr lang="sv-SE" sz="1800" b="1" dirty="0" smtClean="0">
                <a:latin typeface="+mn-lt"/>
              </a:rPr>
              <a:t>approx. end </a:t>
            </a:r>
            <a:r>
              <a:rPr lang="sv-SE" sz="1800" b="1" dirty="0" err="1" smtClean="0">
                <a:latin typeface="+mn-lt"/>
              </a:rPr>
              <a:t>of</a:t>
            </a:r>
            <a:r>
              <a:rPr lang="sv-SE" sz="1800" b="1" dirty="0" smtClean="0">
                <a:latin typeface="+mn-lt"/>
              </a:rPr>
              <a:t> the </a:t>
            </a:r>
            <a:r>
              <a:rPr lang="sv-SE" sz="1800" b="1" dirty="0" err="1" smtClean="0">
                <a:latin typeface="+mn-lt"/>
              </a:rPr>
              <a:t>year</a:t>
            </a:r>
            <a:r>
              <a:rPr lang="sv-SE" sz="1800" b="1" dirty="0" smtClean="0">
                <a:latin typeface="+mn-lt"/>
              </a:rPr>
              <a:t>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4761148"/>
            <a:ext cx="8604956" cy="5364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sv-SE" sz="1800" b="1" dirty="0" smtClean="0">
              <a:latin typeface="+mn-lt"/>
            </a:endParaRPr>
          </a:p>
          <a:p>
            <a:r>
              <a:rPr lang="sv-SE" sz="1800" dirty="0" err="1" smtClean="0">
                <a:latin typeface="+mn-lt"/>
              </a:rPr>
              <a:t>This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dirty="0" err="1" smtClean="0">
                <a:latin typeface="+mn-lt"/>
              </a:rPr>
              <a:t>means</a:t>
            </a:r>
            <a:r>
              <a:rPr lang="sv-SE" sz="1800" dirty="0" smtClean="0">
                <a:latin typeface="+mn-lt"/>
              </a:rPr>
              <a:t> </a:t>
            </a:r>
            <a:r>
              <a:rPr lang="sv-SE" sz="1800" dirty="0" err="1" smtClean="0">
                <a:latin typeface="+mn-lt"/>
              </a:rPr>
              <a:t>that</a:t>
            </a:r>
            <a:r>
              <a:rPr lang="sv-SE" sz="1800" dirty="0" smtClean="0">
                <a:latin typeface="+mn-lt"/>
              </a:rPr>
              <a:t>:</a:t>
            </a:r>
          </a:p>
          <a:p>
            <a:pPr marL="457200" lvl="1" indent="0">
              <a:buFont typeface="Arial" pitchFamily="34" charset="0"/>
              <a:buNone/>
            </a:pPr>
            <a:r>
              <a:rPr lang="sv-SE" sz="2800" b="1" dirty="0" err="1" smtClean="0">
                <a:solidFill>
                  <a:srgbClr val="C00000"/>
                </a:solidFill>
                <a:latin typeface="+mn-lt"/>
              </a:rPr>
              <a:t>We</a:t>
            </a:r>
            <a:r>
              <a:rPr lang="sv-SE" sz="2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sv-SE" sz="2800" b="1" dirty="0" err="1" smtClean="0">
                <a:solidFill>
                  <a:srgbClr val="C00000"/>
                </a:solidFill>
                <a:latin typeface="+mn-lt"/>
              </a:rPr>
              <a:t>won’t</a:t>
            </a:r>
            <a:r>
              <a:rPr lang="sv-SE" sz="2800" b="1" dirty="0" smtClean="0">
                <a:solidFill>
                  <a:srgbClr val="C00000"/>
                </a:solidFill>
                <a:latin typeface="+mn-lt"/>
              </a:rPr>
              <a:t> be </a:t>
            </a:r>
            <a:r>
              <a:rPr lang="sv-SE" sz="2800" b="1" dirty="0" err="1" smtClean="0">
                <a:solidFill>
                  <a:srgbClr val="C00000"/>
                </a:solidFill>
                <a:latin typeface="+mn-lt"/>
              </a:rPr>
              <a:t>bored</a:t>
            </a:r>
            <a:r>
              <a:rPr lang="sv-SE" sz="2800" b="1" dirty="0" smtClean="0">
                <a:solidFill>
                  <a:srgbClr val="C00000"/>
                </a:solidFill>
                <a:latin typeface="+mn-lt"/>
              </a:rPr>
              <a:t>  </a:t>
            </a:r>
            <a:endParaRPr lang="sv-SE" sz="2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635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FS\Users\Ruber\Documents\FREIA\Equipment\RFsource\Companies\Thales\ESS_B20727(352MHz,400kWPA,TH595x2,diagram,draft)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7" y="2290333"/>
            <a:ext cx="3176905" cy="95864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16732"/>
            <a:ext cx="8229600" cy="492941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 smtClean="0">
              <a:latin typeface="+mn-lt"/>
            </a:endParaRPr>
          </a:p>
          <a:p>
            <a:pPr marL="363538" indent="-371475">
              <a:buFontTx/>
              <a:buAutoNum type="arabicParenR"/>
            </a:pPr>
            <a:r>
              <a:rPr lang="en-US" sz="1600" b="1" dirty="0" smtClean="0">
                <a:latin typeface="+mn-lt"/>
              </a:rPr>
              <a:t>Development power station for spoke cavities</a:t>
            </a:r>
          </a:p>
          <a:p>
            <a:pPr lvl="1"/>
            <a:r>
              <a:rPr lang="en-US" sz="1600" dirty="0" smtClean="0">
                <a:latin typeface="+mn-lt"/>
              </a:rPr>
              <a:t>soak test with water cooled load, then accelerating cavity, incl. controls</a:t>
            </a:r>
          </a:p>
          <a:p>
            <a:pPr lvl="1"/>
            <a:r>
              <a:rPr lang="en-US" sz="1600" dirty="0" smtClean="0">
                <a:latin typeface="+mn-lt"/>
              </a:rPr>
              <a:t>collaboration with industry to develop vacuum tube and solid-state based prototypes</a:t>
            </a:r>
          </a:p>
          <a:p>
            <a:pPr marL="457200" lvl="1" indent="0">
              <a:buNone/>
            </a:pPr>
            <a:endParaRPr lang="en-US" sz="1600" dirty="0" smtClean="0">
              <a:latin typeface="+mn-lt"/>
            </a:endParaRPr>
          </a:p>
          <a:p>
            <a:pPr marL="363538" indent="-371475">
              <a:buFontTx/>
              <a:buAutoNum type="arabicParenR"/>
            </a:pPr>
            <a:r>
              <a:rPr lang="en-US" sz="1600" b="1" dirty="0" smtClean="0">
                <a:latin typeface="+mn-lt"/>
              </a:rPr>
              <a:t>System test, power station with</a:t>
            </a:r>
            <a:br>
              <a:rPr lang="en-US" sz="1600" b="1" dirty="0" smtClean="0">
                <a:latin typeface="+mn-lt"/>
              </a:rPr>
            </a:br>
            <a:r>
              <a:rPr lang="en-US" sz="1600" b="1" dirty="0" smtClean="0">
                <a:latin typeface="+mn-lt"/>
              </a:rPr>
              <a:t>spoke cavity and cryostat-module</a:t>
            </a:r>
          </a:p>
          <a:p>
            <a:pPr lvl="1"/>
            <a:r>
              <a:rPr lang="en-US" sz="1600" dirty="0" smtClean="0">
                <a:latin typeface="+mn-lt"/>
              </a:rPr>
              <a:t>fully dressed prototype cavity (in test cryostat)</a:t>
            </a:r>
          </a:p>
          <a:p>
            <a:pPr lvl="1"/>
            <a:r>
              <a:rPr lang="en-US" sz="1600" dirty="0" smtClean="0">
                <a:latin typeface="+mn-lt"/>
              </a:rPr>
              <a:t>complete prototype module (2 spoke cavities)</a:t>
            </a:r>
          </a:p>
          <a:p>
            <a:pPr lvl="1"/>
            <a:r>
              <a:rPr lang="en-US" sz="1600" dirty="0" smtClean="0">
                <a:latin typeface="+mn-lt"/>
              </a:rPr>
              <a:t>test of switch-on procedures &amp; LLRF</a:t>
            </a:r>
          </a:p>
          <a:p>
            <a:pPr lvl="1"/>
            <a:endParaRPr lang="en-US" sz="1600" dirty="0" smtClean="0">
              <a:latin typeface="+mn-lt"/>
            </a:endParaRPr>
          </a:p>
          <a:p>
            <a:pPr marL="363538" indent="-371475">
              <a:buFontTx/>
              <a:buAutoNum type="arabicParenR"/>
            </a:pPr>
            <a:r>
              <a:rPr lang="en-US" sz="1600" b="1" dirty="0" smtClean="0">
                <a:latin typeface="+mn-lt"/>
              </a:rPr>
              <a:t>Acceptance test spoke cryostat-modules</a:t>
            </a:r>
          </a:p>
          <a:p>
            <a:pPr lvl="1"/>
            <a:r>
              <a:rPr lang="en-US" sz="1600" dirty="0" smtClean="0">
                <a:latin typeface="+mn-lt"/>
              </a:rPr>
              <a:t>all spoke </a:t>
            </a:r>
            <a:r>
              <a:rPr lang="en-US" sz="1600" dirty="0" err="1" smtClean="0">
                <a:latin typeface="+mn-lt"/>
              </a:rPr>
              <a:t>cryomodules</a:t>
            </a:r>
            <a:r>
              <a:rPr lang="en-US" sz="1600" dirty="0" smtClean="0">
                <a:latin typeface="+mn-lt"/>
              </a:rPr>
              <a:t> before installation</a:t>
            </a:r>
          </a:p>
          <a:p>
            <a:pPr lvl="1"/>
            <a:endParaRPr lang="en-US" sz="1600" dirty="0" smtClean="0">
              <a:latin typeface="+mn-lt"/>
            </a:endParaRPr>
          </a:p>
          <a:p>
            <a:pPr marL="363538" indent="-371475">
              <a:buFontTx/>
              <a:buAutoNum type="arabicParenR"/>
            </a:pPr>
            <a:r>
              <a:rPr lang="en-US" sz="1600" b="1" dirty="0" smtClean="0">
                <a:latin typeface="+mn-lt"/>
              </a:rPr>
              <a:t>Test of 704 MHz modulator and klystron</a:t>
            </a:r>
          </a:p>
          <a:p>
            <a:pPr marL="763588" lvl="1" indent="-371475"/>
            <a:r>
              <a:rPr lang="en-US" sz="1600" dirty="0">
                <a:latin typeface="+mn-lt"/>
              </a:rPr>
              <a:t>p</a:t>
            </a:r>
            <a:r>
              <a:rPr lang="en-US" sz="1600" dirty="0" smtClean="0">
                <a:latin typeface="+mn-lt"/>
              </a:rPr>
              <a:t>rototype and pre-series</a:t>
            </a:r>
          </a:p>
          <a:p>
            <a:pPr marL="763588" lvl="1" indent="-371475">
              <a:buFontTx/>
              <a:buAutoNum type="arabicParenR"/>
            </a:pPr>
            <a:endParaRPr lang="en-US" sz="1600" b="1" dirty="0" smtClean="0"/>
          </a:p>
          <a:p>
            <a:pPr marL="363538" indent="-371475">
              <a:buFontTx/>
              <a:buAutoNum type="arabicParenR"/>
            </a:pPr>
            <a:endParaRPr lang="en-US" sz="1600" b="1" dirty="0"/>
          </a:p>
          <a:p>
            <a:pPr marL="457200" lvl="1" indent="0">
              <a:buNone/>
            </a:pPr>
            <a:endParaRPr lang="en-US" sz="1600" dirty="0">
              <a:latin typeface="+mn-lt"/>
            </a:endParaRPr>
          </a:p>
          <a:p>
            <a:pPr marL="457200" lvl="1" indent="0">
              <a:buNone/>
            </a:pPr>
            <a:endParaRPr lang="en-GB" sz="1600" dirty="0" smtClean="0">
              <a:latin typeface="+mn-lt"/>
            </a:endParaRPr>
          </a:p>
          <a:p>
            <a:pPr marL="363538" indent="-371475"/>
            <a:endParaRPr lang="en-US" sz="1600" dirty="0" smtClean="0">
              <a:latin typeface="+mn-lt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Responsibility for ESS Accelerator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5192785" y="3558117"/>
            <a:ext cx="3690409" cy="2874809"/>
            <a:chOff x="5192785" y="3558117"/>
            <a:chExt cx="3690409" cy="2874809"/>
          </a:xfrm>
        </p:grpSpPr>
        <p:pic>
          <p:nvPicPr>
            <p:cNvPr id="2051" name="Picture 3" descr="\\cern.ch\dfs\Users\r\ruber\Documents\ESS\Linac\TestStands\ESS_test_stands-matrix-20130530.jpg"/>
            <p:cNvPicPr>
              <a:picLocks noChangeAspect="1" noChangeArrowheads="1"/>
            </p:cNvPicPr>
            <p:nvPr/>
          </p:nvPicPr>
          <p:blipFill>
            <a:blip r:embed="rId4"/>
            <a:srcRect l="3579" t="6484" r="21117" b="17601"/>
            <a:stretch>
              <a:fillRect/>
            </a:stretch>
          </p:blipFill>
          <p:spPr bwMode="auto">
            <a:xfrm>
              <a:off x="5192785" y="3558117"/>
              <a:ext cx="3690409" cy="2874809"/>
            </a:xfrm>
            <a:prstGeom prst="rect">
              <a:avLst/>
            </a:prstGeom>
            <a:noFill/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7070830" y="4343039"/>
              <a:ext cx="302480" cy="150823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7088541" y="6052160"/>
              <a:ext cx="302480" cy="113325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271091" y="6052160"/>
              <a:ext cx="301646" cy="113325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7082018" y="5606066"/>
              <a:ext cx="302480" cy="113325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</p:grpSp>
      <p:pic>
        <p:nvPicPr>
          <p:cNvPr id="14" name="Picture 5" descr="photo TH18795A 8"/>
          <p:cNvPicPr>
            <a:picLocks noChangeAspect="1" noChangeArrowheads="1"/>
          </p:cNvPicPr>
          <p:nvPr/>
        </p:nvPicPr>
        <p:blipFill>
          <a:blip r:embed="rId5"/>
          <a:srcRect l="8465" r="10581" b="2652"/>
          <a:stretch>
            <a:fillRect/>
          </a:stretch>
        </p:blipFill>
        <p:spPr bwMode="auto">
          <a:xfrm>
            <a:off x="8460432" y="1160748"/>
            <a:ext cx="473643" cy="905794"/>
          </a:xfrm>
          <a:prstGeom prst="rect">
            <a:avLst/>
          </a:prstGeom>
          <a:noFill/>
        </p:spPr>
      </p:pic>
      <p:pic>
        <p:nvPicPr>
          <p:cNvPr id="13" name="Picture 5" descr="\\cern.ch\dfs\Users\r\ruber\Documents\Scratch\ESS\04_SCRF_spokes_Sébastien_Bouss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00292" y="980728"/>
            <a:ext cx="1009549" cy="89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166030" y="806805"/>
            <a:ext cx="1891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Funded by </a:t>
            </a:r>
            <a:b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</a:t>
            </a:r>
            <a:endParaRPr lang="en-GB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3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Test </a:t>
            </a:r>
            <a:r>
              <a:rPr lang="sv-SE" dirty="0" err="1" smtClean="0"/>
              <a:t>Stand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 smtClean="0">
                <a:latin typeface="+mn-lt"/>
              </a:rPr>
              <a:t>Three </a:t>
            </a:r>
            <a:r>
              <a:rPr lang="sv-SE" sz="2000" dirty="0" err="1" smtClean="0">
                <a:latin typeface="+mn-lt"/>
              </a:rPr>
              <a:t>main</a:t>
            </a:r>
            <a:r>
              <a:rPr lang="sv-SE" sz="2000" dirty="0" smtClean="0">
                <a:latin typeface="+mn-lt"/>
              </a:rPr>
              <a:t> subsystems </a:t>
            </a:r>
            <a:r>
              <a:rPr lang="sv-SE" sz="2000" dirty="0" err="1" smtClean="0">
                <a:latin typeface="+mn-lt"/>
              </a:rPr>
              <a:t>needed</a:t>
            </a:r>
            <a:endParaRPr lang="sv-SE" sz="2000" dirty="0" smtClean="0">
              <a:latin typeface="+mn-lt"/>
            </a:endParaRPr>
          </a:p>
          <a:p>
            <a:endParaRPr lang="sv-SE" sz="2000" dirty="0">
              <a:latin typeface="+mn-lt"/>
            </a:endParaRPr>
          </a:p>
        </p:txBody>
      </p:sp>
      <p:pic>
        <p:nvPicPr>
          <p:cNvPr id="4" name="Image 24" descr="geom_meca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64688" y="3387176"/>
            <a:ext cx="1290103" cy="11644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0" b="16110"/>
          <a:stretch/>
        </p:blipFill>
        <p:spPr bwMode="auto">
          <a:xfrm>
            <a:off x="422812" y="1760557"/>
            <a:ext cx="2888756" cy="124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6216" y="2962664"/>
            <a:ext cx="2605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smtClean="0">
                <a:latin typeface="+mn-lt"/>
              </a:rPr>
              <a:t>RF Power Station</a:t>
            </a:r>
            <a:endParaRPr lang="sv-SE" sz="16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0880" y="5779367"/>
            <a:ext cx="1664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err="1" smtClean="0">
                <a:latin typeface="+mn-lt"/>
              </a:rPr>
              <a:t>Cryostat</a:t>
            </a:r>
            <a:endParaRPr lang="sv-SE" sz="16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3504" y="3024792"/>
            <a:ext cx="2451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err="1" smtClean="0">
                <a:latin typeface="+mn-lt"/>
              </a:rPr>
              <a:t>Cryogenics</a:t>
            </a:r>
            <a:endParaRPr lang="sv-SE" sz="1600" b="1" dirty="0">
              <a:latin typeface="+mn-lt"/>
            </a:endParaRPr>
          </a:p>
        </p:txBody>
      </p:sp>
      <p:sp>
        <p:nvSpPr>
          <p:cNvPr id="15" name="Right Arrow 14"/>
          <p:cNvSpPr/>
          <p:nvPr/>
        </p:nvSpPr>
        <p:spPr>
          <a:xfrm rot="2244840">
            <a:off x="3402993" y="2982075"/>
            <a:ext cx="689000" cy="372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ight Arrow 15"/>
          <p:cNvSpPr/>
          <p:nvPr/>
        </p:nvSpPr>
        <p:spPr>
          <a:xfrm rot="7644840">
            <a:off x="5101664" y="2987476"/>
            <a:ext cx="689000" cy="372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ight Arrow 16"/>
          <p:cNvSpPr/>
          <p:nvPr/>
        </p:nvSpPr>
        <p:spPr>
          <a:xfrm rot="19149058">
            <a:off x="3182602" y="4359196"/>
            <a:ext cx="689000" cy="372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Box 18"/>
          <p:cNvSpPr txBox="1"/>
          <p:nvPr/>
        </p:nvSpPr>
        <p:spPr>
          <a:xfrm>
            <a:off x="3720671" y="4478909"/>
            <a:ext cx="187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err="1" smtClean="0">
                <a:latin typeface="+mn-lt"/>
              </a:rPr>
              <a:t>Spoke</a:t>
            </a:r>
            <a:r>
              <a:rPr lang="sv-SE" sz="1600" b="1" dirty="0" smtClean="0">
                <a:latin typeface="+mn-lt"/>
              </a:rPr>
              <a:t> </a:t>
            </a:r>
            <a:r>
              <a:rPr lang="sv-SE" sz="1600" b="1" dirty="0" err="1" smtClean="0">
                <a:latin typeface="+mn-lt"/>
              </a:rPr>
              <a:t>Cavity</a:t>
            </a:r>
            <a:endParaRPr lang="sv-SE" sz="1600" b="1" dirty="0" smtClean="0">
              <a:latin typeface="+mn-lt"/>
            </a:endParaRPr>
          </a:p>
          <a:p>
            <a:pPr algn="ctr"/>
            <a:r>
              <a:rPr lang="sv-SE" sz="1600" dirty="0" smtClean="0">
                <a:latin typeface="+mn-lt"/>
              </a:rPr>
              <a:t>(</a:t>
            </a:r>
            <a:r>
              <a:rPr lang="sv-SE" sz="1600" dirty="0" err="1" smtClean="0">
                <a:latin typeface="+mn-lt"/>
              </a:rPr>
              <a:t>superconducting</a:t>
            </a:r>
            <a:r>
              <a:rPr lang="sv-SE" sz="1600" dirty="0" smtClean="0">
                <a:latin typeface="+mn-lt"/>
              </a:rPr>
              <a:t>)</a:t>
            </a:r>
            <a:endParaRPr lang="sv-SE" sz="1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1563" y="3231948"/>
            <a:ext cx="9440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 dirty="0" err="1" smtClean="0">
                <a:latin typeface="+mn-lt"/>
              </a:rPr>
              <a:t>Courtesy</a:t>
            </a:r>
            <a:r>
              <a:rPr lang="sv-SE" sz="600" dirty="0" smtClean="0">
                <a:latin typeface="+mn-lt"/>
              </a:rPr>
              <a:t> </a:t>
            </a:r>
            <a:r>
              <a:rPr lang="sv-SE" sz="600" dirty="0" err="1" smtClean="0">
                <a:latin typeface="+mn-lt"/>
              </a:rPr>
              <a:t>of</a:t>
            </a:r>
            <a:r>
              <a:rPr lang="sv-SE" sz="600" dirty="0" smtClean="0">
                <a:latin typeface="+mn-lt"/>
              </a:rPr>
              <a:t> P. </a:t>
            </a:r>
            <a:r>
              <a:rPr lang="sv-SE" sz="600" dirty="0" err="1" smtClean="0">
                <a:latin typeface="+mn-lt"/>
              </a:rPr>
              <a:t>Duthil</a:t>
            </a:r>
            <a:endParaRPr lang="sv-SE" sz="600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08904" y="1512624"/>
            <a:ext cx="2446092" cy="1526073"/>
            <a:chOff x="5877144" y="1853824"/>
            <a:chExt cx="2446092" cy="1526073"/>
          </a:xfrm>
        </p:grpSpPr>
        <p:pic>
          <p:nvPicPr>
            <p:cNvPr id="6" name="Picture 111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144" y="1853824"/>
              <a:ext cx="2446092" cy="1526073"/>
            </a:xfrm>
            <a:prstGeom prst="rect">
              <a:avLst/>
            </a:prstGeom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663" y="3151759"/>
              <a:ext cx="292107" cy="145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320880" y="4123183"/>
            <a:ext cx="1664617" cy="1720428"/>
            <a:chOff x="1484656" y="4014064"/>
            <a:chExt cx="1664617" cy="17204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656" y="4014064"/>
              <a:ext cx="1664617" cy="1720428"/>
            </a:xfrm>
            <a:prstGeom prst="rect">
              <a:avLst/>
            </a:prstGeom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613" y="4087906"/>
              <a:ext cx="568350" cy="21235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5622520" y="3910992"/>
            <a:ext cx="3096344" cy="2210762"/>
            <a:chOff x="5445096" y="3870048"/>
            <a:chExt cx="3096344" cy="221076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144" y="4446112"/>
              <a:ext cx="2374972" cy="129614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877144" y="5742256"/>
              <a:ext cx="23749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b="1" dirty="0" smtClean="0">
                  <a:latin typeface="+mn-lt"/>
                </a:rPr>
                <a:t>Bunker </a:t>
              </a:r>
              <a:endParaRPr lang="sv-SE" sz="1600" b="1" dirty="0">
                <a:latin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45096" y="3870048"/>
              <a:ext cx="3096344" cy="216024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17104" y="3891232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>
                  <a:latin typeface="+mn-lt"/>
                </a:rPr>
                <a:t>To </a:t>
              </a:r>
              <a:r>
                <a:rPr lang="sv-SE" sz="1600" dirty="0" err="1" smtClean="0">
                  <a:latin typeface="+mn-lt"/>
                </a:rPr>
                <a:t>avoid</a:t>
              </a:r>
              <a:r>
                <a:rPr lang="sv-SE" sz="1600" dirty="0" smtClean="0">
                  <a:latin typeface="+mn-lt"/>
                </a:rPr>
                <a:t> </a:t>
              </a:r>
              <a:r>
                <a:rPr lang="sv-SE" sz="1600" dirty="0" err="1" smtClean="0">
                  <a:latin typeface="+mn-lt"/>
                </a:rPr>
                <a:t>radiation</a:t>
              </a:r>
              <a:r>
                <a:rPr lang="sv-SE" sz="1600" dirty="0" smtClean="0">
                  <a:latin typeface="+mn-lt"/>
                </a:rPr>
                <a:t> in public areas:</a:t>
              </a:r>
              <a:endParaRPr lang="sv-SE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33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7524" y="308295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HNOSS: 1</a:t>
            </a:r>
            <a:r>
              <a:rPr lang="sv-SE" baseline="30000" dirty="0" smtClean="0"/>
              <a:t>st</a:t>
            </a:r>
            <a:r>
              <a:rPr lang="sv-SE" dirty="0" smtClean="0"/>
              <a:t> </a:t>
            </a:r>
            <a:r>
              <a:rPr lang="sv-SE" dirty="0" err="1" smtClean="0"/>
              <a:t>Results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78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Flow</a:t>
            </a:r>
            <a:r>
              <a:rPr lang="sv-SE" dirty="0" smtClean="0"/>
              <a:t> </a:t>
            </a:r>
            <a:r>
              <a:rPr lang="sv-SE" dirty="0" err="1" smtClean="0"/>
              <a:t>Scheme</a:t>
            </a:r>
            <a:r>
              <a:rPr lang="sv-SE" dirty="0" smtClean="0"/>
              <a:t> &amp; Vacuum </a:t>
            </a:r>
            <a:r>
              <a:rPr lang="sv-SE" dirty="0" err="1" smtClean="0"/>
              <a:t>Barriers</a:t>
            </a:r>
            <a:endParaRPr lang="sv-SE" dirty="0"/>
          </a:p>
        </p:txBody>
      </p:sp>
      <p:grpSp>
        <p:nvGrpSpPr>
          <p:cNvPr id="126" name="Group 125"/>
          <p:cNvGrpSpPr>
            <a:grpSpLocks noChangeAspect="1"/>
          </p:cNvGrpSpPr>
          <p:nvPr/>
        </p:nvGrpSpPr>
        <p:grpSpPr>
          <a:xfrm>
            <a:off x="737574" y="1068642"/>
            <a:ext cx="7668852" cy="4720716"/>
            <a:chOff x="737574" y="1068642"/>
            <a:chExt cx="7668852" cy="4720716"/>
          </a:xfrm>
        </p:grpSpPr>
        <p:sp>
          <p:nvSpPr>
            <p:cNvPr id="61" name="Rectangle 60"/>
            <p:cNvSpPr/>
            <p:nvPr/>
          </p:nvSpPr>
          <p:spPr>
            <a:xfrm>
              <a:off x="4013938" y="3476718"/>
              <a:ext cx="1224136" cy="1008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000" b="1" dirty="0" smtClean="0">
                  <a:solidFill>
                    <a:schemeClr val="tx1"/>
                  </a:solidFill>
                </a:rPr>
                <a:t>Valve box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13938" y="4484830"/>
              <a:ext cx="1224136" cy="1008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1" dirty="0" smtClean="0">
                  <a:solidFill>
                    <a:schemeClr val="tx1"/>
                  </a:solidFill>
                </a:rPr>
                <a:t>Horizontal Cryostat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13938" y="2180574"/>
              <a:ext cx="1224136" cy="72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 err="1" smtClean="0">
                  <a:solidFill>
                    <a:schemeClr val="tx1"/>
                  </a:solidFill>
                </a:rPr>
                <a:t>Supercritical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 Circulation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213738" y="3476718"/>
              <a:ext cx="1152128" cy="864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b="1" dirty="0" smtClean="0">
                  <a:solidFill>
                    <a:schemeClr val="tx1"/>
                  </a:solidFill>
                </a:rPr>
                <a:t>Inter</a:t>
              </a:r>
            </a:p>
            <a:p>
              <a:pPr algn="ctr"/>
              <a:r>
                <a:rPr lang="fr-FR" sz="1600" b="1" dirty="0" err="1" smtClean="0">
                  <a:solidFill>
                    <a:schemeClr val="tx1"/>
                  </a:solidFill>
                </a:rPr>
                <a:t>Connection</a:t>
              </a:r>
              <a:endParaRPr lang="fr-FR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1600" b="1" dirty="0" smtClean="0">
                  <a:solidFill>
                    <a:schemeClr val="tx1"/>
                  </a:solidFill>
                </a:rPr>
                <a:t> Box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069722" y="4700854"/>
              <a:ext cx="1512168" cy="79208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2000" b="1" dirty="0" smtClean="0">
                  <a:solidFill>
                    <a:schemeClr val="tx1"/>
                  </a:solidFill>
                </a:rPr>
                <a:t>Valve box &amp;</a:t>
              </a:r>
            </a:p>
            <a:p>
              <a:pPr algn="ctr"/>
              <a:r>
                <a:rPr lang="fr-FR" sz="2000" b="1" dirty="0" err="1" smtClean="0">
                  <a:solidFill>
                    <a:schemeClr val="tx1"/>
                  </a:solidFill>
                </a:rPr>
                <a:t>Cryomodule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958154" y="3476718"/>
              <a:ext cx="720080" cy="10081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2K and 10 K </a:t>
              </a:r>
            </a:p>
            <a:p>
              <a:pPr algn="ctr"/>
              <a:r>
                <a:rPr lang="fr-FR" sz="1400" b="1" dirty="0" err="1" smtClean="0">
                  <a:solidFill>
                    <a:schemeClr val="tx1"/>
                  </a:solidFill>
                </a:rPr>
                <a:t>Heater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26306" y="3476718"/>
              <a:ext cx="720080" cy="792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2K </a:t>
              </a:r>
              <a:r>
                <a:rPr lang="fr-FR" sz="1400" b="1" dirty="0" err="1" smtClean="0">
                  <a:solidFill>
                    <a:schemeClr val="tx1"/>
                  </a:solidFill>
                </a:rPr>
                <a:t>pumps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254298" y="4772862"/>
              <a:ext cx="864096" cy="72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b="1" dirty="0" err="1" smtClean="0">
                  <a:solidFill>
                    <a:schemeClr val="tx1"/>
                  </a:solidFill>
                </a:rPr>
                <a:t>Gasbag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85746" y="1100454"/>
              <a:ext cx="1080120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1" dirty="0" smtClean="0">
                  <a:solidFill>
                    <a:schemeClr val="tx1"/>
                  </a:solidFill>
                </a:rPr>
                <a:t>Storage Dewar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37574" y="1068642"/>
              <a:ext cx="936104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1" dirty="0" smtClean="0">
                  <a:solidFill>
                    <a:schemeClr val="tx1"/>
                  </a:solidFill>
                </a:rPr>
                <a:t>Cold Box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cxnSp>
          <p:nvCxnSpPr>
            <p:cNvPr id="71" name="Connecteur droit 15"/>
            <p:cNvCxnSpPr/>
            <p:nvPr/>
          </p:nvCxnSpPr>
          <p:spPr>
            <a:xfrm>
              <a:off x="2861810" y="1748526"/>
              <a:ext cx="0" cy="17281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16"/>
            <p:cNvCxnSpPr/>
            <p:nvPr/>
          </p:nvCxnSpPr>
          <p:spPr>
            <a:xfrm>
              <a:off x="3221850" y="1748526"/>
              <a:ext cx="0" cy="17281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17"/>
            <p:cNvCxnSpPr/>
            <p:nvPr/>
          </p:nvCxnSpPr>
          <p:spPr>
            <a:xfrm flipH="1">
              <a:off x="3329862" y="3804946"/>
              <a:ext cx="6480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18"/>
            <p:cNvCxnSpPr/>
            <p:nvPr/>
          </p:nvCxnSpPr>
          <p:spPr>
            <a:xfrm flipH="1">
              <a:off x="3329862" y="4092978"/>
              <a:ext cx="6480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riangle isocèle 21"/>
            <p:cNvSpPr/>
            <p:nvPr/>
          </p:nvSpPr>
          <p:spPr>
            <a:xfrm rot="10800000">
              <a:off x="2789802" y="3116678"/>
              <a:ext cx="144016" cy="216024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6" name="Triangle isocèle 22"/>
            <p:cNvSpPr/>
            <p:nvPr/>
          </p:nvSpPr>
          <p:spPr>
            <a:xfrm rot="10800000">
              <a:off x="3149842" y="3116678"/>
              <a:ext cx="144016" cy="216024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77" name="Connecteur droit 23"/>
            <p:cNvCxnSpPr/>
            <p:nvPr/>
          </p:nvCxnSpPr>
          <p:spPr>
            <a:xfrm flipV="1">
              <a:off x="5238074" y="2612622"/>
              <a:ext cx="576064" cy="8640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riangle isocèle 24"/>
            <p:cNvSpPr/>
            <p:nvPr/>
          </p:nvSpPr>
          <p:spPr>
            <a:xfrm rot="1796500">
              <a:off x="5435942" y="2929270"/>
              <a:ext cx="185643" cy="265428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79" name="Connecteur droit 25"/>
            <p:cNvCxnSpPr/>
            <p:nvPr/>
          </p:nvCxnSpPr>
          <p:spPr>
            <a:xfrm>
              <a:off x="4229962" y="2900654"/>
              <a:ext cx="0" cy="5760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26"/>
            <p:cNvCxnSpPr/>
            <p:nvPr/>
          </p:nvCxnSpPr>
          <p:spPr>
            <a:xfrm>
              <a:off x="5022050" y="2900654"/>
              <a:ext cx="0" cy="5760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riangle isocèle 27"/>
            <p:cNvSpPr/>
            <p:nvPr/>
          </p:nvSpPr>
          <p:spPr>
            <a:xfrm>
              <a:off x="4157954" y="3044670"/>
              <a:ext cx="144016" cy="216024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2" name="Triangle isocèle 28"/>
            <p:cNvSpPr/>
            <p:nvPr/>
          </p:nvSpPr>
          <p:spPr>
            <a:xfrm rot="10800000">
              <a:off x="4950042" y="3044670"/>
              <a:ext cx="144016" cy="216024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3" name="Triangle isocèle 30"/>
            <p:cNvSpPr/>
            <p:nvPr/>
          </p:nvSpPr>
          <p:spPr>
            <a:xfrm rot="5400000">
              <a:off x="3509882" y="3984966"/>
              <a:ext cx="144016" cy="216024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4" name="Triangle isocèle 31"/>
            <p:cNvSpPr/>
            <p:nvPr/>
          </p:nvSpPr>
          <p:spPr>
            <a:xfrm rot="5400000">
              <a:off x="3581890" y="3696934"/>
              <a:ext cx="144016" cy="216024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85" name="Connecteur droit 32"/>
            <p:cNvCxnSpPr/>
            <p:nvPr/>
          </p:nvCxnSpPr>
          <p:spPr>
            <a:xfrm flipH="1">
              <a:off x="5238074" y="3908766"/>
              <a:ext cx="7200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riangle isocèle 33"/>
            <p:cNvSpPr/>
            <p:nvPr/>
          </p:nvSpPr>
          <p:spPr>
            <a:xfrm rot="5400000">
              <a:off x="5634118" y="3800754"/>
              <a:ext cx="144016" cy="216024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87" name="Connecteur droit 34"/>
            <p:cNvCxnSpPr/>
            <p:nvPr/>
          </p:nvCxnSpPr>
          <p:spPr>
            <a:xfrm flipH="1">
              <a:off x="5274078" y="4164986"/>
              <a:ext cx="7200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35"/>
            <p:cNvCxnSpPr/>
            <p:nvPr/>
          </p:nvCxnSpPr>
          <p:spPr>
            <a:xfrm flipH="1">
              <a:off x="6498214" y="5029082"/>
              <a:ext cx="7920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36"/>
            <p:cNvCxnSpPr/>
            <p:nvPr/>
          </p:nvCxnSpPr>
          <p:spPr>
            <a:xfrm>
              <a:off x="6498214" y="4453018"/>
              <a:ext cx="0" cy="5760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37"/>
            <p:cNvCxnSpPr/>
            <p:nvPr/>
          </p:nvCxnSpPr>
          <p:spPr>
            <a:xfrm flipH="1">
              <a:off x="1673678" y="1428682"/>
              <a:ext cx="6480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38"/>
            <p:cNvCxnSpPr/>
            <p:nvPr/>
          </p:nvCxnSpPr>
          <p:spPr>
            <a:xfrm flipH="1">
              <a:off x="6678234" y="3908766"/>
              <a:ext cx="6480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riangle isocèle 39"/>
            <p:cNvSpPr/>
            <p:nvPr/>
          </p:nvSpPr>
          <p:spPr>
            <a:xfrm rot="5400000">
              <a:off x="6930262" y="3800754"/>
              <a:ext cx="144016" cy="216024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93" name="Connecteur droit 40"/>
            <p:cNvCxnSpPr/>
            <p:nvPr/>
          </p:nvCxnSpPr>
          <p:spPr>
            <a:xfrm>
              <a:off x="7686346" y="4268806"/>
              <a:ext cx="0" cy="5040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riangle isocèle 41"/>
            <p:cNvSpPr/>
            <p:nvPr/>
          </p:nvSpPr>
          <p:spPr>
            <a:xfrm rot="10800000">
              <a:off x="7614338" y="4412822"/>
              <a:ext cx="144016" cy="216024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5" name="Triangle isocèle 42"/>
            <p:cNvSpPr/>
            <p:nvPr/>
          </p:nvSpPr>
          <p:spPr>
            <a:xfrm rot="5400000">
              <a:off x="6750242" y="4921070"/>
              <a:ext cx="144016" cy="216024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96" name="Connecteur droit 43"/>
            <p:cNvCxnSpPr/>
            <p:nvPr/>
          </p:nvCxnSpPr>
          <p:spPr>
            <a:xfrm>
              <a:off x="2573778" y="4340814"/>
              <a:ext cx="0" cy="36004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44"/>
            <p:cNvCxnSpPr/>
            <p:nvPr/>
          </p:nvCxnSpPr>
          <p:spPr>
            <a:xfrm>
              <a:off x="2789802" y="4340814"/>
              <a:ext cx="0" cy="36004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45"/>
            <p:cNvCxnSpPr/>
            <p:nvPr/>
          </p:nvCxnSpPr>
          <p:spPr>
            <a:xfrm>
              <a:off x="3005826" y="4340814"/>
              <a:ext cx="0" cy="36004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ZoneTexte 94"/>
            <p:cNvSpPr txBox="1"/>
            <p:nvPr/>
          </p:nvSpPr>
          <p:spPr>
            <a:xfrm>
              <a:off x="5814138" y="2180574"/>
              <a:ext cx="72008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 err="1" smtClean="0"/>
                <a:t>Outside</a:t>
              </a:r>
              <a:r>
                <a:rPr lang="fr-FR" sz="1200" dirty="0" smtClean="0"/>
                <a:t> </a:t>
              </a:r>
            </a:p>
            <a:p>
              <a:r>
                <a:rPr lang="fr-FR" sz="1200" dirty="0" smtClean="0"/>
                <a:t>building</a:t>
              </a:r>
              <a:endParaRPr lang="fr-FR" sz="1200" dirty="0"/>
            </a:p>
          </p:txBody>
        </p:sp>
        <p:sp>
          <p:nvSpPr>
            <p:cNvPr id="100" name="ZoneTexte 97"/>
            <p:cNvSpPr txBox="1"/>
            <p:nvPr/>
          </p:nvSpPr>
          <p:spPr>
            <a:xfrm>
              <a:off x="6426206" y="5101090"/>
              <a:ext cx="6480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 smtClean="0"/>
                <a:t>300 K</a:t>
              </a:r>
            </a:p>
            <a:p>
              <a:r>
                <a:rPr lang="fr-FR" sz="1200" dirty="0" smtClean="0"/>
                <a:t>1.1 bar</a:t>
              </a:r>
            </a:p>
          </p:txBody>
        </p:sp>
        <p:sp>
          <p:nvSpPr>
            <p:cNvPr id="101" name="ZoneTexte 98"/>
            <p:cNvSpPr txBox="1"/>
            <p:nvPr/>
          </p:nvSpPr>
          <p:spPr>
            <a:xfrm>
              <a:off x="5418094" y="4309002"/>
              <a:ext cx="72559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050" dirty="0" smtClean="0"/>
                <a:t>He 10 K 1.1bar</a:t>
              </a:r>
            </a:p>
          </p:txBody>
        </p:sp>
        <p:sp>
          <p:nvSpPr>
            <p:cNvPr id="102" name="ZoneTexte 102"/>
            <p:cNvSpPr txBox="1"/>
            <p:nvPr/>
          </p:nvSpPr>
          <p:spPr>
            <a:xfrm rot="16200000">
              <a:off x="2388243" y="2294102"/>
              <a:ext cx="10801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 smtClean="0"/>
                <a:t>He 4 K 1.2bar</a:t>
              </a:r>
            </a:p>
          </p:txBody>
        </p:sp>
        <p:sp>
          <p:nvSpPr>
            <p:cNvPr id="103" name="ZoneTexte 103"/>
            <p:cNvSpPr txBox="1"/>
            <p:nvPr/>
          </p:nvSpPr>
          <p:spPr>
            <a:xfrm rot="16200000">
              <a:off x="2676275" y="2222094"/>
              <a:ext cx="12241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 smtClean="0"/>
                <a:t>LN2 80K 1.4 bar </a:t>
              </a:r>
            </a:p>
          </p:txBody>
        </p:sp>
        <p:sp>
          <p:nvSpPr>
            <p:cNvPr id="104" name="ZoneTexte 104"/>
            <p:cNvSpPr txBox="1"/>
            <p:nvPr/>
          </p:nvSpPr>
          <p:spPr>
            <a:xfrm>
              <a:off x="4301970" y="2972662"/>
              <a:ext cx="72008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50" dirty="0" smtClean="0"/>
                <a:t>He 300 K</a:t>
              </a:r>
            </a:p>
            <a:p>
              <a:pPr algn="ctr"/>
              <a:r>
                <a:rPr lang="fr-FR" sz="1050" dirty="0" smtClean="0"/>
                <a:t>3 bar</a:t>
              </a:r>
            </a:p>
          </p:txBody>
        </p:sp>
        <p:sp>
          <p:nvSpPr>
            <p:cNvPr id="105" name="ZoneTexte 106"/>
            <p:cNvSpPr txBox="1"/>
            <p:nvPr/>
          </p:nvSpPr>
          <p:spPr>
            <a:xfrm>
              <a:off x="5598114" y="2756638"/>
              <a:ext cx="7920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 smtClean="0"/>
                <a:t>N2 300 K</a:t>
              </a:r>
            </a:p>
            <a:p>
              <a:r>
                <a:rPr lang="fr-FR" sz="1200" dirty="0" smtClean="0"/>
                <a:t>1.1 bar</a:t>
              </a:r>
            </a:p>
          </p:txBody>
        </p:sp>
        <p:sp>
          <p:nvSpPr>
            <p:cNvPr id="106" name="ZoneTexte 113"/>
            <p:cNvSpPr txBox="1"/>
            <p:nvPr/>
          </p:nvSpPr>
          <p:spPr>
            <a:xfrm>
              <a:off x="5274078" y="3372898"/>
              <a:ext cx="72008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50" dirty="0" smtClean="0"/>
                <a:t>He 5 K</a:t>
              </a:r>
            </a:p>
            <a:p>
              <a:pPr algn="ctr"/>
              <a:r>
                <a:rPr lang="fr-FR" sz="1050" dirty="0" smtClean="0"/>
                <a:t>16 mbar</a:t>
              </a:r>
            </a:p>
          </p:txBody>
        </p:sp>
        <p:sp>
          <p:nvSpPr>
            <p:cNvPr id="107" name="ZoneTexte 114"/>
            <p:cNvSpPr txBox="1"/>
            <p:nvPr/>
          </p:nvSpPr>
          <p:spPr>
            <a:xfrm>
              <a:off x="6678234" y="3980774"/>
              <a:ext cx="72008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50" dirty="0" smtClean="0"/>
                <a:t>He 300 K</a:t>
              </a:r>
            </a:p>
            <a:p>
              <a:pPr algn="ctr"/>
              <a:r>
                <a:rPr lang="fr-FR" sz="1050" dirty="0" smtClean="0"/>
                <a:t>17 mbar</a:t>
              </a:r>
            </a:p>
          </p:txBody>
        </p:sp>
        <p:sp>
          <p:nvSpPr>
            <p:cNvPr id="108" name="ZoneTexte 115"/>
            <p:cNvSpPr txBox="1"/>
            <p:nvPr/>
          </p:nvSpPr>
          <p:spPr>
            <a:xfrm>
              <a:off x="7686346" y="4340814"/>
              <a:ext cx="720080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50" dirty="0" smtClean="0"/>
                <a:t>He 300 K</a:t>
              </a:r>
            </a:p>
            <a:p>
              <a:pPr algn="ctr"/>
              <a:r>
                <a:rPr lang="fr-FR" sz="1050" dirty="0" smtClean="0"/>
                <a:t>1.1 bar</a:t>
              </a:r>
            </a:p>
          </p:txBody>
        </p:sp>
        <p:sp>
          <p:nvSpPr>
            <p:cNvPr id="109" name="Triangle isocèle 56"/>
            <p:cNvSpPr/>
            <p:nvPr/>
          </p:nvSpPr>
          <p:spPr>
            <a:xfrm rot="5400000">
              <a:off x="1925706" y="1320670"/>
              <a:ext cx="144016" cy="216024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10" name="Connecteur droit 57"/>
            <p:cNvCxnSpPr/>
            <p:nvPr/>
          </p:nvCxnSpPr>
          <p:spPr>
            <a:xfrm>
              <a:off x="5382090" y="1820534"/>
              <a:ext cx="0" cy="396044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58"/>
            <p:cNvCxnSpPr/>
            <p:nvPr/>
          </p:nvCxnSpPr>
          <p:spPr>
            <a:xfrm>
              <a:off x="1925706" y="3044670"/>
              <a:ext cx="0" cy="2736304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59"/>
            <p:cNvCxnSpPr/>
            <p:nvPr/>
          </p:nvCxnSpPr>
          <p:spPr>
            <a:xfrm flipH="1">
              <a:off x="1925706" y="5780974"/>
              <a:ext cx="3456384" cy="8384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60"/>
            <p:cNvCxnSpPr/>
            <p:nvPr/>
          </p:nvCxnSpPr>
          <p:spPr>
            <a:xfrm flipH="1">
              <a:off x="1925706" y="3044670"/>
              <a:ext cx="1800200" cy="8384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61"/>
            <p:cNvCxnSpPr/>
            <p:nvPr/>
          </p:nvCxnSpPr>
          <p:spPr>
            <a:xfrm>
              <a:off x="3725906" y="1820534"/>
              <a:ext cx="0" cy="1224136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62"/>
            <p:cNvCxnSpPr/>
            <p:nvPr/>
          </p:nvCxnSpPr>
          <p:spPr>
            <a:xfrm>
              <a:off x="3725906" y="1820534"/>
              <a:ext cx="165618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ZoneTexte 142"/>
            <p:cNvSpPr txBox="1"/>
            <p:nvPr/>
          </p:nvSpPr>
          <p:spPr>
            <a:xfrm>
              <a:off x="3725906" y="1460494"/>
              <a:ext cx="8456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 smtClean="0"/>
                <a:t>Bunker</a:t>
              </a:r>
              <a:endParaRPr lang="fr-FR" dirty="0"/>
            </a:p>
          </p:txBody>
        </p:sp>
        <p:sp>
          <p:nvSpPr>
            <p:cNvPr id="117" name="Triangle isocèle 20"/>
            <p:cNvSpPr/>
            <p:nvPr/>
          </p:nvSpPr>
          <p:spPr>
            <a:xfrm rot="5400000">
              <a:off x="5670122" y="4056974"/>
              <a:ext cx="144016" cy="216024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18" name="Connecteur droit 67"/>
            <p:cNvCxnSpPr/>
            <p:nvPr/>
          </p:nvCxnSpPr>
          <p:spPr>
            <a:xfrm>
              <a:off x="2609782" y="1860730"/>
              <a:ext cx="8640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71"/>
            <p:cNvCxnSpPr/>
            <p:nvPr/>
          </p:nvCxnSpPr>
          <p:spPr>
            <a:xfrm>
              <a:off x="2609782" y="3372898"/>
              <a:ext cx="8640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72"/>
            <p:cNvCxnSpPr/>
            <p:nvPr/>
          </p:nvCxnSpPr>
          <p:spPr>
            <a:xfrm>
              <a:off x="2393758" y="4597034"/>
              <a:ext cx="86409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73"/>
            <p:cNvCxnSpPr/>
            <p:nvPr/>
          </p:nvCxnSpPr>
          <p:spPr>
            <a:xfrm>
              <a:off x="3905926" y="3516914"/>
              <a:ext cx="0" cy="93610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/>
            <p:cNvSpPr/>
            <p:nvPr/>
          </p:nvSpPr>
          <p:spPr>
            <a:xfrm>
              <a:off x="2465766" y="1860730"/>
              <a:ext cx="1152128" cy="151216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033718" y="3372898"/>
              <a:ext cx="1872208" cy="122413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033718" y="4597034"/>
              <a:ext cx="1872208" cy="100811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905926" y="3372898"/>
              <a:ext cx="1368152" cy="223224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998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ICB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9"/>
          <a:stretch/>
        </p:blipFill>
        <p:spPr>
          <a:xfrm>
            <a:off x="431540" y="1160748"/>
            <a:ext cx="3384376" cy="5062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9983" y="3572533"/>
            <a:ext cx="348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Total </a:t>
            </a:r>
            <a:r>
              <a:rPr lang="sv-SE" b="1" dirty="0" err="1"/>
              <a:t>v</a:t>
            </a:r>
            <a:r>
              <a:rPr lang="sv-SE" b="1" dirty="0" err="1" smtClean="0"/>
              <a:t>olume</a:t>
            </a:r>
            <a:r>
              <a:rPr lang="sv-SE" b="1" dirty="0" smtClean="0"/>
              <a:t> ICB+ TL &lt; 1 m</a:t>
            </a:r>
            <a:r>
              <a:rPr lang="sv-SE" b="1" baseline="30000" dirty="0" smtClean="0"/>
              <a:t>3</a:t>
            </a:r>
            <a:endParaRPr lang="sv-SE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997623" y="1247498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1600" dirty="0" smtClean="0"/>
              <a:t>The </a:t>
            </a:r>
            <a:r>
              <a:rPr lang="sv-SE" sz="1600" dirty="0" err="1" smtClean="0"/>
              <a:t>interconnection</a:t>
            </a:r>
            <a:r>
              <a:rPr lang="sv-SE" sz="1600" dirty="0" smtClean="0"/>
              <a:t> box (ICB) is </a:t>
            </a:r>
            <a:r>
              <a:rPr lang="sv-SE" sz="1600" dirty="0" err="1" smtClean="0"/>
              <a:t>to</a:t>
            </a:r>
            <a:r>
              <a:rPr lang="sv-SE" sz="1600" dirty="0" smtClean="0"/>
              <a:t> switch </a:t>
            </a:r>
            <a:r>
              <a:rPr lang="sv-SE" sz="1600" dirty="0" err="1" smtClean="0"/>
              <a:t>cryogens</a:t>
            </a:r>
            <a:r>
              <a:rPr lang="sv-SE" sz="1600" dirty="0" smtClean="0"/>
              <a:t> </a:t>
            </a:r>
            <a:r>
              <a:rPr lang="sv-SE" sz="1600" dirty="0" err="1" smtClean="0"/>
              <a:t>between</a:t>
            </a:r>
            <a:r>
              <a:rPr lang="sv-SE" sz="1600" dirty="0" smtClean="0"/>
              <a:t> HNOSS and the </a:t>
            </a:r>
            <a:r>
              <a:rPr lang="sv-SE" sz="1600" dirty="0" err="1" smtClean="0"/>
              <a:t>cryomodule</a:t>
            </a:r>
            <a:r>
              <a:rPr lang="sv-SE" sz="1600" dirty="0" smtClean="0"/>
              <a:t>. </a:t>
            </a:r>
          </a:p>
          <a:p>
            <a:pPr algn="just"/>
            <a:endParaRPr lang="sv-SE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1600" dirty="0" smtClean="0"/>
              <a:t>The ICB has a </a:t>
            </a:r>
            <a:r>
              <a:rPr lang="sv-SE" sz="1600" dirty="0" err="1" smtClean="0"/>
              <a:t>thermal</a:t>
            </a:r>
            <a:r>
              <a:rPr lang="sv-SE" sz="1600" dirty="0" smtClean="0"/>
              <a:t> </a:t>
            </a:r>
            <a:r>
              <a:rPr lang="sv-SE" sz="1600" dirty="0" err="1" smtClean="0"/>
              <a:t>shield</a:t>
            </a:r>
            <a:r>
              <a:rPr lang="sv-SE" sz="1600" dirty="0" smtClean="0"/>
              <a:t> </a:t>
            </a:r>
            <a:r>
              <a:rPr lang="sv-SE" sz="1600" dirty="0" err="1" smtClean="0"/>
              <a:t>cooled</a:t>
            </a:r>
            <a:r>
              <a:rPr lang="sv-SE" sz="1600" dirty="0" smtClean="0"/>
              <a:t> by LN</a:t>
            </a:r>
            <a:r>
              <a:rPr lang="sv-SE" sz="1600" baseline="-25000" dirty="0" smtClean="0"/>
              <a:t>2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1600" dirty="0" smtClean="0"/>
              <a:t>The ICB </a:t>
            </a:r>
            <a:r>
              <a:rPr lang="sv-SE" sz="1600" dirty="0"/>
              <a:t>v</a:t>
            </a:r>
            <a:r>
              <a:rPr lang="sv-SE" sz="1600" dirty="0" smtClean="0"/>
              <a:t>acuum </a:t>
            </a:r>
            <a:r>
              <a:rPr lang="sv-SE" sz="1600" dirty="0" err="1" smtClean="0"/>
              <a:t>includes</a:t>
            </a:r>
            <a:r>
              <a:rPr lang="sv-SE" sz="1600" dirty="0" smtClean="0"/>
              <a:t> </a:t>
            </a:r>
            <a:r>
              <a:rPr lang="sv-SE" sz="1600" dirty="0" err="1" smtClean="0"/>
              <a:t>also</a:t>
            </a:r>
            <a:r>
              <a:rPr lang="sv-SE" sz="1600" dirty="0" smtClean="0"/>
              <a:t> the transfer </a:t>
            </a:r>
            <a:r>
              <a:rPr lang="sv-SE" sz="1600" dirty="0" err="1" smtClean="0"/>
              <a:t>line</a:t>
            </a:r>
            <a:r>
              <a:rPr lang="sv-SE" sz="1600" dirty="0" smtClean="0"/>
              <a:t> (TL) </a:t>
            </a:r>
            <a:r>
              <a:rPr lang="sv-SE" sz="1600" dirty="0" err="1" smtClean="0"/>
              <a:t>to</a:t>
            </a:r>
            <a:r>
              <a:rPr lang="sv-SE" sz="1600" dirty="0" smtClean="0"/>
              <a:t> the VB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sv-SE" sz="1600" dirty="0" smtClean="0"/>
          </a:p>
        </p:txBody>
      </p:sp>
    </p:spTree>
    <p:extLst>
      <p:ext uri="{BB962C8B-B14F-4D97-AF65-F5344CB8AC3E}">
        <p14:creationId xmlns:p14="http://schemas.microsoft.com/office/powerpoint/2010/main" val="178675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63888" y="1131126"/>
            <a:ext cx="5246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Has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two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parts:</a:t>
            </a:r>
          </a:p>
          <a:p>
            <a:pPr marL="742950" lvl="1" indent="-285750" algn="just">
              <a:buFont typeface="Cambria" panose="02040503050406030204" pitchFamily="18" charset="0"/>
              <a:buChar char="‐"/>
            </a:pP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Valvebox (VB):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contains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all the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valves</a:t>
            </a:r>
            <a:r>
              <a:rPr lang="sv-S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and tanks and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most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the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piping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742950" lvl="1" indent="-285750" algn="just">
              <a:buFont typeface="Cambria" panose="02040503050406030204" pitchFamily="18" charset="0"/>
              <a:buChar char="‐"/>
            </a:pP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cryostat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itself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(HCS): houses the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cavities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and the table</a:t>
            </a:r>
          </a:p>
          <a:p>
            <a:pPr lvl="1" algn="just"/>
            <a:endParaRPr lang="sv-SE" sz="16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Both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parts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have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sv-S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 algn="just">
              <a:buFont typeface="Cambria" panose="02040503050406030204" pitchFamily="18" charset="0"/>
              <a:buChar char="‐"/>
            </a:pPr>
            <a:r>
              <a:rPr lang="sv-S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Magnetic </a:t>
            </a:r>
            <a:r>
              <a:rPr lang="sv-SE" sz="16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shield</a:t>
            </a:r>
            <a:r>
              <a:rPr lang="sv-S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sv-SE" sz="16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room</a:t>
            </a:r>
            <a:r>
              <a:rPr lang="sv-S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v-SE" sz="16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temperature</a:t>
            </a:r>
            <a:r>
              <a:rPr lang="sv-S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endParaRPr lang="sv-SE" sz="16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 algn="just">
              <a:buFont typeface="Cambria" panose="02040503050406030204" pitchFamily="18" charset="0"/>
              <a:buChar char="‐"/>
            </a:pPr>
            <a:r>
              <a:rPr lang="sv-SE" sz="16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Thermal</a:t>
            </a:r>
            <a:r>
              <a:rPr lang="sv-S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v-SE" sz="16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shield</a:t>
            </a:r>
            <a:r>
              <a:rPr lang="sv-S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(LN</a:t>
            </a:r>
            <a:r>
              <a:rPr lang="sv-SE" sz="1600" baseline="-25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sv-SE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v-SE" sz="16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temperature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marL="742950" lvl="1" indent="-285750" algn="just">
              <a:buFont typeface="Cambria" panose="02040503050406030204" pitchFamily="18" charset="0"/>
              <a:buChar char="‐"/>
            </a:pPr>
            <a:endParaRPr lang="sv-S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 algn="just">
              <a:buFont typeface="Cambria" panose="02040503050406030204" pitchFamily="18" charset="0"/>
              <a:buChar char="‐"/>
            </a:pPr>
            <a:endParaRPr lang="sv-SE" sz="16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 algn="just">
              <a:buFont typeface="Cambria" panose="02040503050406030204" pitchFamily="18" charset="0"/>
              <a:buChar char="‐"/>
            </a:pPr>
            <a:endParaRPr lang="sv-S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 algn="just">
              <a:buFont typeface="Cambria" panose="02040503050406030204" pitchFamily="18" charset="0"/>
              <a:buChar char="‐"/>
            </a:pPr>
            <a:endParaRPr lang="sv-SE" sz="16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 algn="just">
              <a:buFont typeface="Cambria" panose="02040503050406030204" pitchFamily="18" charset="0"/>
              <a:buChar char="‐"/>
            </a:pPr>
            <a:endParaRPr lang="sv-S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/>
            <a:endParaRPr lang="sv-S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HNOSS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r="13246" b="7943"/>
          <a:stretch/>
        </p:blipFill>
        <p:spPr>
          <a:xfrm>
            <a:off x="287524" y="1268760"/>
            <a:ext cx="3069676" cy="4643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3490249"/>
            <a:ext cx="4572508" cy="177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0357" y="5913276"/>
            <a:ext cx="264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Total </a:t>
            </a:r>
            <a:r>
              <a:rPr lang="sv-SE" b="1" dirty="0" err="1"/>
              <a:t>v</a:t>
            </a:r>
            <a:r>
              <a:rPr lang="sv-SE" b="1" dirty="0" err="1" smtClean="0"/>
              <a:t>olume</a:t>
            </a:r>
            <a:r>
              <a:rPr lang="sv-SE" b="1" dirty="0" smtClean="0"/>
              <a:t> ca. 7 m</a:t>
            </a:r>
            <a:r>
              <a:rPr lang="sv-SE" b="1" baseline="30000" dirty="0" smtClean="0"/>
              <a:t>3</a:t>
            </a:r>
            <a:endParaRPr lang="sv-SE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4985881"/>
            <a:ext cx="5246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sv-S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GHe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outputs (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low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high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pressure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),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can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be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independently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connected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to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sv-S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 algn="just">
              <a:buFont typeface="Cambria" panose="02040503050406030204" pitchFamily="18" charset="0"/>
              <a:buChar char="‐"/>
            </a:pP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main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compressor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the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LHe</a:t>
            </a: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plant </a:t>
            </a:r>
            <a:endParaRPr lang="sv-S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 algn="just">
              <a:buFont typeface="Cambria" panose="02040503050406030204" pitchFamily="18" charset="0"/>
              <a:buChar char="‐"/>
            </a:pPr>
            <a:r>
              <a:rPr lang="sv-SE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sv-SE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gasbag</a:t>
            </a:r>
            <a:endParaRPr lang="sv-S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Cavities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0" r="2455" b="6047"/>
          <a:stretch/>
        </p:blipFill>
        <p:spPr>
          <a:xfrm>
            <a:off x="1378842" y="1124744"/>
            <a:ext cx="2401070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5996" y="1016732"/>
            <a:ext cx="37213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Simple double-</a:t>
            </a:r>
            <a:r>
              <a:rPr lang="sv-SE" dirty="0" err="1" smtClean="0"/>
              <a:t>wall</a:t>
            </a:r>
            <a:r>
              <a:rPr lang="sv-SE" dirty="0" smtClean="0"/>
              <a:t> cylinder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Approx. same </a:t>
            </a:r>
            <a:r>
              <a:rPr lang="sv-SE" dirty="0" err="1" smtClean="0"/>
              <a:t>LHe</a:t>
            </a:r>
            <a:r>
              <a:rPr lang="sv-SE" dirty="0" smtClean="0"/>
              <a:t> </a:t>
            </a:r>
            <a:r>
              <a:rPr lang="sv-SE" dirty="0" err="1" smtClean="0"/>
              <a:t>volume</a:t>
            </a:r>
            <a:r>
              <a:rPr lang="sv-SE" dirty="0" smtClean="0"/>
              <a:t> as double </a:t>
            </a:r>
            <a:r>
              <a:rPr lang="sv-SE" dirty="0" err="1" smtClean="0"/>
              <a:t>spoke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No </a:t>
            </a:r>
            <a:r>
              <a:rPr lang="sv-SE" dirty="0" err="1" smtClean="0"/>
              <a:t>beam</a:t>
            </a:r>
            <a:r>
              <a:rPr lang="sv-SE" dirty="0" smtClean="0"/>
              <a:t> vacuum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CF 40 </a:t>
            </a:r>
            <a:r>
              <a:rPr lang="sv-SE" dirty="0" err="1" smtClean="0"/>
              <a:t>connection</a:t>
            </a:r>
            <a:r>
              <a:rPr lang="sv-SE" dirty="0" smtClean="0"/>
              <a:t> for 2K tank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CF16 </a:t>
            </a:r>
            <a:r>
              <a:rPr lang="sv-SE" dirty="0" err="1" smtClean="0"/>
              <a:t>connections</a:t>
            </a:r>
            <a:r>
              <a:rPr lang="sv-SE" dirty="0" smtClean="0"/>
              <a:t> for </a:t>
            </a:r>
            <a:r>
              <a:rPr lang="sv-SE" dirty="0" err="1" smtClean="0"/>
              <a:t>cooling</a:t>
            </a:r>
            <a:r>
              <a:rPr lang="sv-SE" dirty="0" smtClean="0"/>
              <a:t> and </a:t>
            </a:r>
            <a:r>
              <a:rPr lang="sv-SE" dirty="0" err="1" smtClean="0"/>
              <a:t>LHe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 </a:t>
            </a:r>
            <a:r>
              <a:rPr lang="sv-SE" dirty="0" err="1" smtClean="0"/>
              <a:t>probe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3</a:t>
            </a:r>
            <a:r>
              <a:rPr lang="sv-SE" dirty="0" smtClean="0"/>
              <a:t> </a:t>
            </a:r>
            <a:r>
              <a:rPr lang="sv-SE" dirty="0" err="1" smtClean="0"/>
              <a:t>heaters</a:t>
            </a:r>
            <a:r>
              <a:rPr lang="sv-SE" dirty="0" smtClean="0"/>
              <a:t> </a:t>
            </a:r>
            <a:r>
              <a:rPr lang="sv-SE" dirty="0" err="1" smtClean="0"/>
              <a:t>installed</a:t>
            </a:r>
            <a:r>
              <a:rPr lang="sv-SE" dirty="0" smtClean="0"/>
              <a:t> for RF </a:t>
            </a:r>
            <a:r>
              <a:rPr lang="sv-SE" dirty="0" err="1" smtClean="0"/>
              <a:t>power</a:t>
            </a:r>
            <a:r>
              <a:rPr lang="sv-SE" dirty="0" smtClean="0"/>
              <a:t> simulation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8" t="6325" r="26653" b="6751"/>
          <a:stretch/>
        </p:blipFill>
        <p:spPr>
          <a:xfrm>
            <a:off x="1403648" y="3753036"/>
            <a:ext cx="2304256" cy="2585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62460" y="2070772"/>
            <a:ext cx="204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Dummy </a:t>
            </a:r>
            <a:r>
              <a:rPr lang="sv-SE" b="1" dirty="0" err="1" smtClean="0"/>
              <a:t>Cavity</a:t>
            </a:r>
            <a:endParaRPr lang="sv-SE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59017" y="4401108"/>
            <a:ext cx="3721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Single</a:t>
            </a:r>
            <a:r>
              <a:rPr lang="sv-SE" dirty="0" smtClean="0"/>
              <a:t> </a:t>
            </a:r>
            <a:r>
              <a:rPr lang="sv-SE" dirty="0" err="1" smtClean="0"/>
              <a:t>spoke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Courtesy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IPNO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beam</a:t>
            </a:r>
            <a:r>
              <a:rPr lang="sv-SE" dirty="0" smtClean="0"/>
              <a:t> vacuum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Two</a:t>
            </a:r>
            <a:r>
              <a:rPr lang="sv-SE" dirty="0" smtClean="0"/>
              <a:t> RF antennas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Preparing</a:t>
            </a:r>
            <a:r>
              <a:rPr lang="sv-SE" dirty="0" smtClean="0"/>
              <a:t> for tests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262459" y="4591052"/>
            <a:ext cx="204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Hélène</a:t>
            </a:r>
          </a:p>
        </p:txBody>
      </p:sp>
    </p:spTree>
    <p:extLst>
      <p:ext uri="{BB962C8B-B14F-4D97-AF65-F5344CB8AC3E}">
        <p14:creationId xmlns:p14="http://schemas.microsoft.com/office/powerpoint/2010/main" val="314512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</TotalTime>
  <Words>1355</Words>
  <Application>Microsoft Office PowerPoint</Application>
  <PresentationFormat>On-screen Show (4:3)</PresentationFormat>
  <Paragraphs>275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HNOSS: first results  and  FREIA status</vt:lpstr>
      <vt:lpstr>What and Whom?</vt:lpstr>
      <vt:lpstr>Responsibility for ESS Accelerator</vt:lpstr>
      <vt:lpstr>The Test Stand</vt:lpstr>
      <vt:lpstr> </vt:lpstr>
      <vt:lpstr>Flow Scheme &amp; Vacuum Barriers</vt:lpstr>
      <vt:lpstr>ICB</vt:lpstr>
      <vt:lpstr>HNOSS</vt:lpstr>
      <vt:lpstr>Cavities</vt:lpstr>
      <vt:lpstr>Dummy Cavity Installation</vt:lpstr>
      <vt:lpstr>ICB Vacuum</vt:lpstr>
      <vt:lpstr>ICB Vacuum</vt:lpstr>
      <vt:lpstr>HNOSS Vacuum</vt:lpstr>
      <vt:lpstr>Thermal Shields</vt:lpstr>
      <vt:lpstr>Heat loads</vt:lpstr>
      <vt:lpstr>2K pumps</vt:lpstr>
      <vt:lpstr>Details to Consider</vt:lpstr>
      <vt:lpstr>PowerPoint Presentation</vt:lpstr>
      <vt:lpstr>High Power RF Amplifiers</vt:lpstr>
      <vt:lpstr>RF Measurements</vt:lpstr>
      <vt:lpstr>Solid State Amplifier</vt:lpstr>
      <vt:lpstr>Control Systems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Horizontal Test Cryostat HNOSS</dc:title>
  <dc:creator>Kern</dc:creator>
  <cp:lastModifiedBy>Caroline Prabert</cp:lastModifiedBy>
  <cp:revision>456</cp:revision>
  <dcterms:created xsi:type="dcterms:W3CDTF">2013-03-24T08:56:33Z</dcterms:created>
  <dcterms:modified xsi:type="dcterms:W3CDTF">2015-03-18T22:24:27Z</dcterms:modified>
</cp:coreProperties>
</file>