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272" r:id="rId3"/>
    <p:sldId id="257" r:id="rId4"/>
    <p:sldId id="259" r:id="rId5"/>
    <p:sldId id="261" r:id="rId6"/>
    <p:sldId id="269" r:id="rId7"/>
    <p:sldId id="262" r:id="rId8"/>
    <p:sldId id="273" r:id="rId9"/>
    <p:sldId id="271" r:id="rId10"/>
    <p:sldId id="270" r:id="rId11"/>
    <p:sldId id="263" r:id="rId12"/>
    <p:sldId id="264" r:id="rId13"/>
    <p:sldId id="274" r:id="rId14"/>
    <p:sldId id="275" r:id="rId15"/>
    <p:sldId id="266" r:id="rId16"/>
    <p:sldId id="265" r:id="rId17"/>
    <p:sldId id="267" r:id="rId18"/>
    <p:sldId id="268" r:id="rId19"/>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8" autoAdjust="0"/>
    <p:restoredTop sz="85577" autoAdjust="0"/>
  </p:normalViewPr>
  <p:slideViewPr>
    <p:cSldViewPr>
      <p:cViewPr>
        <p:scale>
          <a:sx n="108" d="100"/>
          <a:sy n="108" d="100"/>
        </p:scale>
        <p:origin x="-62" y="-3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2015-03-18</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RF-Interlock System is in charge of preventing damage to the RF equipment within each cell and RF chain and will also prevent any damage to other equipment related to the RF station where agreed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2225162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signals considered in terms of the required time-of-response are divided two systems, Fast Interlock Module (FIM) and Slow Interlock Module (SIM). The Fast Interlock functions are critical and should be performed in a FPGA module, in order to get the reaction time requirements, the system should be deterministic and reliable.</a:t>
            </a:r>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175147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156231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conditions</a:t>
            </a:r>
            <a:r>
              <a:rPr lang="en-US" baseline="0" dirty="0" smtClean="0"/>
              <a:t> about the Klystron protective interlocks.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dirty="0"/>
          </a:p>
        </p:txBody>
      </p:sp>
    </p:spTree>
    <p:extLst>
      <p:ext uri="{BB962C8B-B14F-4D97-AF65-F5344CB8AC3E}">
        <p14:creationId xmlns:p14="http://schemas.microsoft.com/office/powerpoint/2010/main" val="1562316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Siemens</a:t>
            </a:r>
            <a:r>
              <a:rPr lang="en-US" baseline="0" dirty="0" smtClean="0"/>
              <a:t> FM352-5, CPUS7 compatible and 24VDC supported with 1 us of execution time.</a:t>
            </a:r>
          </a:p>
          <a:p>
            <a:r>
              <a:rPr lang="en-US" baseline="0" dirty="0" smtClean="0"/>
              <a:t>NI cRIO FPGA based with many I/O types, different internal clocks may be configured </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1729209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15</a:t>
            </a:fld>
            <a:endParaRPr lang="sv-SE" dirty="0"/>
          </a:p>
        </p:txBody>
      </p:sp>
    </p:spTree>
    <p:extLst>
      <p:ext uri="{BB962C8B-B14F-4D97-AF65-F5344CB8AC3E}">
        <p14:creationId xmlns:p14="http://schemas.microsoft.com/office/powerpoint/2010/main" val="4068867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2015-03-18</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2015-03-18</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2015-03-18</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2015-03-18</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2015-03-18</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9592" y="2636912"/>
            <a:ext cx="7772400" cy="722511"/>
          </a:xfrm>
        </p:spPr>
        <p:txBody>
          <a:bodyPr>
            <a:normAutofit/>
          </a:bodyPr>
          <a:lstStyle/>
          <a:p>
            <a:pPr algn="r"/>
            <a:r>
              <a:rPr lang="en-GB" sz="4000" noProof="0" dirty="0" smtClean="0">
                <a:latin typeface="Helvetica"/>
                <a:cs typeface="Helvetica"/>
              </a:rPr>
              <a:t>RF Local Protection System</a:t>
            </a:r>
            <a:endParaRPr lang="en-GB" sz="4000" noProof="0" dirty="0">
              <a:latin typeface="Helvetica"/>
              <a:cs typeface="Helvetica"/>
            </a:endParaRPr>
          </a:p>
        </p:txBody>
      </p:sp>
      <p:sp>
        <p:nvSpPr>
          <p:cNvPr id="3" name="Subtitle 2"/>
          <p:cNvSpPr>
            <a:spLocks noGrp="1"/>
          </p:cNvSpPr>
          <p:nvPr>
            <p:ph type="subTitle" idx="1"/>
          </p:nvPr>
        </p:nvSpPr>
        <p:spPr>
          <a:xfrm>
            <a:off x="3635896" y="3356992"/>
            <a:ext cx="5000600" cy="478904"/>
          </a:xfrm>
        </p:spPr>
        <p:txBody>
          <a:bodyPr>
            <a:noAutofit/>
          </a:bodyPr>
          <a:lstStyle/>
          <a:p>
            <a:pPr algn="r"/>
            <a:r>
              <a:rPr lang="en-GB" sz="2000" noProof="0" dirty="0" smtClean="0">
                <a:solidFill>
                  <a:schemeClr val="bg1"/>
                </a:solidFill>
                <a:latin typeface="Helvetica"/>
                <a:cs typeface="Helvetica"/>
              </a:rPr>
              <a:t>Rafael Montaño</a:t>
            </a:r>
          </a:p>
          <a:p>
            <a:pPr algn="r"/>
            <a:endParaRPr lang="en-GB" sz="2000" noProof="0" dirty="0">
              <a:solidFill>
                <a:schemeClr val="bg1"/>
              </a:solidFill>
              <a:latin typeface="Helvetica"/>
              <a:cs typeface="Helvetica"/>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dirty="0" smtClean="0">
              <a:solidFill>
                <a:srgbClr val="FFFFFF"/>
              </a:solidFill>
            </a:endParaRPr>
          </a:p>
          <a:p>
            <a:pPr algn="ctr"/>
            <a:fld id="{656E358F-28A8-D04A-99E6-206C49444CD4}" type="datetime3">
              <a:rPr lang="sv-SE" sz="1400" smtClean="0">
                <a:solidFill>
                  <a:srgbClr val="FFFFFF"/>
                </a:solidFill>
              </a:rPr>
              <a:t>15-03-18</a:t>
            </a:fld>
            <a:endParaRPr lang="en-GB" sz="1400" dirty="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10</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a:latin typeface="Helvetica"/>
                <a:cs typeface="Helvetica"/>
              </a:rPr>
              <a:t>RF-LPS prototype </a:t>
            </a:r>
            <a:r>
              <a:rPr lang="en-US" sz="2800" b="1" dirty="0" smtClean="0">
                <a:latin typeface="Helvetica"/>
                <a:cs typeface="Helvetica"/>
              </a:rPr>
              <a:t>design – signal types</a:t>
            </a:r>
            <a:endParaRPr lang="en-GB" sz="2800" b="1" dirty="0">
              <a:latin typeface="Helvetica"/>
              <a:cs typeface="Helvetica"/>
            </a:endParaRPr>
          </a:p>
        </p:txBody>
      </p:sp>
      <p:sp>
        <p:nvSpPr>
          <p:cNvPr id="3" name="TextBox 2"/>
          <p:cNvSpPr txBox="1"/>
          <p:nvPr/>
        </p:nvSpPr>
        <p:spPr>
          <a:xfrm>
            <a:off x="323528" y="1772816"/>
            <a:ext cx="8587905" cy="4401205"/>
          </a:xfrm>
          <a:prstGeom prst="rect">
            <a:avLst/>
          </a:prstGeom>
          <a:noFill/>
        </p:spPr>
        <p:txBody>
          <a:bodyPr wrap="square" rtlCol="0">
            <a:spAutoFit/>
          </a:bodyPr>
          <a:lstStyle/>
          <a:p>
            <a:r>
              <a:rPr lang="en-US" sz="2000" dirty="0" smtClean="0">
                <a:latin typeface="Helvetica Light"/>
                <a:cs typeface="Helvetica Light"/>
              </a:rPr>
              <a:t>The PLC shall collect and process more than 40 signals according to the preliminary signal list requirements</a:t>
            </a:r>
          </a:p>
          <a:p>
            <a:pPr marL="800100" lvl="1" indent="-342900">
              <a:buFont typeface="Arial"/>
              <a:buChar char="•"/>
            </a:pPr>
            <a:r>
              <a:rPr lang="en-US" sz="2000" dirty="0" smtClean="0">
                <a:latin typeface="Helvetica Light"/>
                <a:cs typeface="Helvetica Light"/>
              </a:rPr>
              <a:t>Temperature</a:t>
            </a:r>
          </a:p>
          <a:p>
            <a:pPr marL="800100" lvl="1" indent="-342900">
              <a:buFont typeface="Arial"/>
              <a:buChar char="•"/>
            </a:pPr>
            <a:r>
              <a:rPr lang="en-US" sz="2000" dirty="0" smtClean="0">
                <a:latin typeface="Helvetica Light"/>
                <a:cs typeface="Helvetica Light"/>
              </a:rPr>
              <a:t>Cooling flow-rates</a:t>
            </a:r>
          </a:p>
          <a:p>
            <a:pPr marL="800100" lvl="1" indent="-342900">
              <a:buFont typeface="Arial"/>
              <a:buChar char="•"/>
            </a:pPr>
            <a:r>
              <a:rPr lang="en-US" sz="2000" dirty="0" smtClean="0">
                <a:latin typeface="Helvetica Light"/>
                <a:cs typeface="Helvetica Light"/>
              </a:rPr>
              <a:t>Cooling water pressure</a:t>
            </a:r>
          </a:p>
          <a:p>
            <a:pPr marL="800100" lvl="1" indent="-342900">
              <a:buFont typeface="Arial"/>
              <a:buChar char="•"/>
            </a:pPr>
            <a:r>
              <a:rPr lang="en-US" sz="2000" dirty="0" smtClean="0">
                <a:latin typeface="Helvetica Light"/>
                <a:cs typeface="Helvetica Light"/>
              </a:rPr>
              <a:t>Solenoid PS interlock signals</a:t>
            </a:r>
          </a:p>
          <a:p>
            <a:pPr marL="800100" lvl="1" indent="-342900">
              <a:buFont typeface="Arial"/>
              <a:buChar char="•"/>
            </a:pPr>
            <a:r>
              <a:rPr lang="en-US" sz="2000" dirty="0" smtClean="0">
                <a:latin typeface="Helvetica Light"/>
                <a:cs typeface="Helvetica Light"/>
              </a:rPr>
              <a:t>Vacuum</a:t>
            </a:r>
          </a:p>
          <a:p>
            <a:pPr marL="800100" lvl="1" indent="-342900">
              <a:buFont typeface="Arial"/>
              <a:buChar char="•"/>
            </a:pPr>
            <a:r>
              <a:rPr lang="en-US" sz="2000" dirty="0" err="1" smtClean="0">
                <a:latin typeface="Helvetica Light"/>
                <a:cs typeface="Helvetica Light"/>
              </a:rPr>
              <a:t>Cryomodule</a:t>
            </a:r>
            <a:r>
              <a:rPr lang="en-US" sz="2000" dirty="0" smtClean="0">
                <a:latin typeface="Helvetica Light"/>
                <a:cs typeface="Helvetica Light"/>
              </a:rPr>
              <a:t> system ready</a:t>
            </a:r>
          </a:p>
          <a:p>
            <a:r>
              <a:rPr lang="en-US" sz="2000" dirty="0" smtClean="0">
                <a:latin typeface="Helvetica Light"/>
                <a:cs typeface="Helvetica Light"/>
              </a:rPr>
              <a:t>Fast Interlock Module (FIM)</a:t>
            </a:r>
          </a:p>
          <a:p>
            <a:pPr marL="800100" lvl="1" indent="-342900">
              <a:buFont typeface="Arial"/>
              <a:buChar char="•"/>
            </a:pPr>
            <a:r>
              <a:rPr lang="en-US" sz="2000" dirty="0" smtClean="0">
                <a:latin typeface="Helvetica Light"/>
                <a:cs typeface="Helvetica Light"/>
              </a:rPr>
              <a:t>Power forward/reflecting</a:t>
            </a:r>
          </a:p>
          <a:p>
            <a:pPr marL="800100" lvl="1" indent="-342900">
              <a:buFont typeface="Arial"/>
              <a:buChar char="•"/>
            </a:pPr>
            <a:r>
              <a:rPr lang="en-US" sz="2000" dirty="0" smtClean="0">
                <a:latin typeface="Helvetica Light"/>
                <a:cs typeface="Helvetica Light"/>
              </a:rPr>
              <a:t>Arc detectors</a:t>
            </a:r>
          </a:p>
          <a:p>
            <a:pPr marL="800100" lvl="1" indent="-342900">
              <a:buFont typeface="Arial"/>
              <a:buChar char="•"/>
            </a:pPr>
            <a:r>
              <a:rPr lang="en-US" sz="2000" dirty="0" smtClean="0">
                <a:latin typeface="Helvetica Light"/>
                <a:cs typeface="Helvetica Light"/>
              </a:rPr>
              <a:t>Modulator remote interlocks</a:t>
            </a:r>
          </a:p>
          <a:p>
            <a:pPr marL="800100" lvl="1" indent="-342900">
              <a:buFont typeface="Arial"/>
              <a:buChar char="•"/>
            </a:pPr>
            <a:r>
              <a:rPr lang="en-US" sz="2000" dirty="0" smtClean="0">
                <a:latin typeface="Helvetica Light"/>
                <a:cs typeface="Helvetica Light"/>
              </a:rPr>
              <a:t>LLRF monitor alarm</a:t>
            </a:r>
          </a:p>
          <a:p>
            <a:pPr marL="800100" lvl="1" indent="-342900">
              <a:buFont typeface="Arial"/>
              <a:buChar char="•"/>
            </a:pPr>
            <a:r>
              <a:rPr lang="en-US" sz="2000" dirty="0" smtClean="0">
                <a:latin typeface="Helvetica Light"/>
                <a:cs typeface="Helvetica Light"/>
              </a:rPr>
              <a:t>Pin diode</a:t>
            </a:r>
            <a:endParaRPr lang="en-US" sz="2200" dirty="0">
              <a:latin typeface="Helvetica Light"/>
              <a:cs typeface="Helvetica Light"/>
            </a:endParaRPr>
          </a:p>
        </p:txBody>
      </p:sp>
      <p:pic>
        <p:nvPicPr>
          <p:cNvPr id="5" name="Picture 4"/>
          <p:cNvPicPr>
            <a:picLocks noChangeAspect="1"/>
          </p:cNvPicPr>
          <p:nvPr/>
        </p:nvPicPr>
        <p:blipFill>
          <a:blip r:embed="rId2"/>
          <a:stretch>
            <a:fillRect/>
          </a:stretch>
        </p:blipFill>
        <p:spPr>
          <a:xfrm>
            <a:off x="4572000" y="3717032"/>
            <a:ext cx="5067300" cy="2095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61847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11</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b="1" dirty="0"/>
              <a:t>RF-LPS prototype design</a:t>
            </a:r>
            <a:endParaRPr lang="en-GB" b="1" dirty="0">
              <a:latin typeface="Helvetica"/>
              <a:cs typeface="Helvetica"/>
            </a:endParaRPr>
          </a:p>
        </p:txBody>
      </p:sp>
      <p:pic>
        <p:nvPicPr>
          <p:cNvPr id="9" name="Picture 8"/>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52377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12</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b="1" dirty="0"/>
              <a:t>RF-LPS prototype design</a:t>
            </a:r>
            <a:endParaRPr lang="en-GB" b="1" dirty="0">
              <a:latin typeface="Helvetica"/>
              <a:cs typeface="Helvetica"/>
            </a:endParaRPr>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606501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pic>
        <p:nvPicPr>
          <p:cNvPr id="5" name="Picture 4"/>
          <p:cNvPicPr>
            <a:picLocks noChangeAspect="1"/>
          </p:cNvPicPr>
          <p:nvPr/>
        </p:nvPicPr>
        <p:blipFill>
          <a:blip r:embed="rId2"/>
          <a:stretch>
            <a:fillRect/>
          </a:stretch>
        </p:blipFill>
        <p:spPr>
          <a:xfrm>
            <a:off x="611560" y="1844824"/>
            <a:ext cx="8100392" cy="4505843"/>
          </a:xfrm>
          <a:prstGeom prst="rect">
            <a:avLst/>
          </a:prstGeom>
        </p:spPr>
      </p:pic>
      <p:sp>
        <p:nvSpPr>
          <p:cNvPr id="6" name="Title 1"/>
          <p:cNvSpPr txBox="1">
            <a:spLocks/>
          </p:cNvSpPr>
          <p:nvPr/>
        </p:nvSpPr>
        <p:spPr>
          <a:xfrm>
            <a:off x="251520" y="274638"/>
            <a:ext cx="734481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latin typeface="Helvetica"/>
                <a:cs typeface="Helvetica"/>
              </a:rPr>
              <a:t>Siemens FM352-5 response time – 3.14 us</a:t>
            </a:r>
            <a:endParaRPr lang="en-GB" sz="2800" b="1" dirty="0">
              <a:latin typeface="Helvetica"/>
              <a:cs typeface="Helvetica"/>
            </a:endParaRPr>
          </a:p>
        </p:txBody>
      </p:sp>
    </p:spTree>
    <p:extLst>
      <p:ext uri="{BB962C8B-B14F-4D97-AF65-F5344CB8AC3E}">
        <p14:creationId xmlns:p14="http://schemas.microsoft.com/office/powerpoint/2010/main" val="3995359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latin typeface="Helvetica"/>
                <a:cs typeface="Helvetica"/>
              </a:rPr>
              <a:t>NI cRIO TTL response time – 39 ns</a:t>
            </a:r>
            <a:endParaRPr lang="en-GB" sz="2800" b="1" dirty="0">
              <a:latin typeface="Helvetica"/>
              <a:cs typeface="Helvetica"/>
            </a:endParaRPr>
          </a:p>
        </p:txBody>
      </p:sp>
      <p:pic>
        <p:nvPicPr>
          <p:cNvPr id="2" name="Picture 1"/>
          <p:cNvPicPr>
            <a:picLocks noChangeAspect="1"/>
          </p:cNvPicPr>
          <p:nvPr/>
        </p:nvPicPr>
        <p:blipFill>
          <a:blip r:embed="rId2"/>
          <a:stretch>
            <a:fillRect/>
          </a:stretch>
        </p:blipFill>
        <p:spPr>
          <a:xfrm>
            <a:off x="1619672" y="1557433"/>
            <a:ext cx="6074544" cy="5300567"/>
          </a:xfrm>
          <a:prstGeom prst="rect">
            <a:avLst/>
          </a:prstGeom>
        </p:spPr>
      </p:pic>
    </p:spTree>
    <p:extLst>
      <p:ext uri="{BB962C8B-B14F-4D97-AF65-F5344CB8AC3E}">
        <p14:creationId xmlns:p14="http://schemas.microsoft.com/office/powerpoint/2010/main" val="4148660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15</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a:latin typeface="Helvetica"/>
                <a:cs typeface="Helvetica"/>
              </a:rPr>
              <a:t>RF-LPS prototype design</a:t>
            </a:r>
            <a:endParaRPr lang="en-GB" sz="2800" b="1" dirty="0">
              <a:latin typeface="Helvetica"/>
              <a:cs typeface="Helvetica"/>
            </a:endParaRPr>
          </a:p>
        </p:txBody>
      </p:sp>
      <p:sp>
        <p:nvSpPr>
          <p:cNvPr id="2" name="TextBox 1"/>
          <p:cNvSpPr txBox="1"/>
          <p:nvPr/>
        </p:nvSpPr>
        <p:spPr>
          <a:xfrm>
            <a:off x="323528" y="2636912"/>
            <a:ext cx="8555337" cy="2800766"/>
          </a:xfrm>
          <a:prstGeom prst="rect">
            <a:avLst/>
          </a:prstGeom>
          <a:noFill/>
        </p:spPr>
        <p:txBody>
          <a:bodyPr wrap="square" rtlCol="0">
            <a:spAutoFit/>
          </a:bodyPr>
          <a:lstStyle/>
          <a:p>
            <a:r>
              <a:rPr lang="en-US" sz="2200" dirty="0" smtClean="0">
                <a:latin typeface="Helvetica Light"/>
                <a:cs typeface="Helvetica Light"/>
              </a:rPr>
              <a:t>To protect the RF system efficiently it is necessary to design the protection system by focusing on the following facts:</a:t>
            </a:r>
          </a:p>
          <a:p>
            <a:endParaRPr lang="en-US" sz="2200" dirty="0" smtClean="0">
              <a:latin typeface="Helvetica Light"/>
              <a:cs typeface="Helvetica Light"/>
            </a:endParaRPr>
          </a:p>
          <a:p>
            <a:pPr marL="285750" indent="-285750">
              <a:buFont typeface="Arial"/>
              <a:buChar char="•"/>
            </a:pPr>
            <a:r>
              <a:rPr lang="en-US" sz="2200" dirty="0" smtClean="0">
                <a:latin typeface="Helvetica Light"/>
                <a:cs typeface="Helvetica Light"/>
              </a:rPr>
              <a:t>The PLC </a:t>
            </a:r>
            <a:r>
              <a:rPr lang="en-US" sz="2200" smtClean="0">
                <a:latin typeface="Helvetica Light"/>
                <a:cs typeface="Helvetica Light"/>
              </a:rPr>
              <a:t>and FPGA program </a:t>
            </a:r>
            <a:r>
              <a:rPr lang="en-US" sz="2200" dirty="0" smtClean="0">
                <a:latin typeface="Helvetica Light"/>
                <a:cs typeface="Helvetica Light"/>
              </a:rPr>
              <a:t>should be flexible for the future upgradeability.</a:t>
            </a:r>
          </a:p>
          <a:p>
            <a:pPr marL="285750" indent="-285750">
              <a:buFont typeface="Arial"/>
              <a:buChar char="•"/>
            </a:pPr>
            <a:r>
              <a:rPr lang="en-US" sz="2200" dirty="0" smtClean="0">
                <a:latin typeface="Helvetica Light"/>
                <a:cs typeface="Helvetica Light"/>
              </a:rPr>
              <a:t>It should be modular, in order to debugging easily with less time.</a:t>
            </a:r>
          </a:p>
          <a:p>
            <a:pPr marL="285750" indent="-285750">
              <a:buFont typeface="Arial"/>
              <a:buChar char="•"/>
            </a:pPr>
            <a:r>
              <a:rPr lang="en-US" sz="2200" dirty="0" smtClean="0">
                <a:latin typeface="Helvetica Light"/>
                <a:cs typeface="Helvetica Light"/>
              </a:rPr>
              <a:t>The post-mortem data should be archived on EPICS for future analysis.</a:t>
            </a:r>
          </a:p>
        </p:txBody>
      </p:sp>
    </p:spTree>
    <p:extLst>
      <p:ext uri="{BB962C8B-B14F-4D97-AF65-F5344CB8AC3E}">
        <p14:creationId xmlns:p14="http://schemas.microsoft.com/office/powerpoint/2010/main" val="3690825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16</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latin typeface="Helvetica"/>
                <a:cs typeface="Helvetica"/>
              </a:rPr>
              <a:t>Block diagram</a:t>
            </a:r>
            <a:endParaRPr lang="en-GB" sz="2800" b="1" dirty="0">
              <a:latin typeface="Helvetica"/>
              <a:cs typeface="Helvetica"/>
            </a:endParaRPr>
          </a:p>
        </p:txBody>
      </p:sp>
      <p:pic>
        <p:nvPicPr>
          <p:cNvPr id="8" name="Picture 7"/>
          <p:cNvPicPr>
            <a:picLocks noChangeAspect="1"/>
          </p:cNvPicPr>
          <p:nvPr/>
        </p:nvPicPr>
        <p:blipFill>
          <a:blip r:embed="rId2"/>
          <a:stretch>
            <a:fillRect/>
          </a:stretch>
        </p:blipFill>
        <p:spPr>
          <a:xfrm>
            <a:off x="179512" y="1556792"/>
            <a:ext cx="8750259" cy="4949642"/>
          </a:xfrm>
          <a:prstGeom prst="rect">
            <a:avLst/>
          </a:prstGeom>
        </p:spPr>
      </p:pic>
    </p:spTree>
    <p:extLst>
      <p:ext uri="{BB962C8B-B14F-4D97-AF65-F5344CB8AC3E}">
        <p14:creationId xmlns:p14="http://schemas.microsoft.com/office/powerpoint/2010/main" val="722729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17</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latin typeface="Helvetica"/>
                <a:cs typeface="Helvetica"/>
              </a:rPr>
              <a:t>RF-LPS DAQ</a:t>
            </a:r>
            <a:endParaRPr lang="en-GB" sz="2800" b="1" dirty="0">
              <a:latin typeface="Helvetica"/>
              <a:cs typeface="Helvetica"/>
            </a:endParaRPr>
          </a:p>
        </p:txBody>
      </p:sp>
      <p:pic>
        <p:nvPicPr>
          <p:cNvPr id="3" name="Picture 2"/>
          <p:cNvPicPr>
            <a:picLocks noChangeAspect="1"/>
          </p:cNvPicPr>
          <p:nvPr/>
        </p:nvPicPr>
        <p:blipFill>
          <a:blip r:embed="rId2"/>
          <a:stretch>
            <a:fillRect/>
          </a:stretch>
        </p:blipFill>
        <p:spPr>
          <a:xfrm>
            <a:off x="2123728" y="4365104"/>
            <a:ext cx="5464448" cy="2183748"/>
          </a:xfrm>
          <a:prstGeom prst="rect">
            <a:avLst/>
          </a:prstGeom>
        </p:spPr>
      </p:pic>
      <p:sp>
        <p:nvSpPr>
          <p:cNvPr id="8" name="TextBox 7"/>
          <p:cNvSpPr txBox="1"/>
          <p:nvPr/>
        </p:nvSpPr>
        <p:spPr>
          <a:xfrm>
            <a:off x="323528" y="1700808"/>
            <a:ext cx="8424935" cy="2546851"/>
          </a:xfrm>
          <a:prstGeom prst="rect">
            <a:avLst/>
          </a:prstGeom>
          <a:noFill/>
        </p:spPr>
        <p:txBody>
          <a:bodyPr wrap="square" rtlCol="0">
            <a:spAutoFit/>
          </a:bodyPr>
          <a:lstStyle/>
          <a:p>
            <a:pPr marL="457200" indent="-457200" algn="just">
              <a:lnSpc>
                <a:spcPct val="110000"/>
              </a:lnSpc>
              <a:buFont typeface="+mj-lt"/>
              <a:buAutoNum type="arabicPeriod"/>
            </a:pPr>
            <a:r>
              <a:rPr lang="en-US" sz="2100" dirty="0" smtClean="0">
                <a:latin typeface="Helvetica Light"/>
                <a:cs typeface="Helvetica Light"/>
              </a:rPr>
              <a:t>Signal conditioning interfaces (digital/analogue).</a:t>
            </a:r>
          </a:p>
          <a:p>
            <a:pPr marL="457200" indent="-457200" algn="just">
              <a:lnSpc>
                <a:spcPct val="110000"/>
              </a:lnSpc>
              <a:buFont typeface="+mj-lt"/>
              <a:buAutoNum type="arabicPeriod"/>
            </a:pPr>
            <a:r>
              <a:rPr lang="en-US" sz="2100" dirty="0" smtClean="0">
                <a:latin typeface="Helvetica Light"/>
                <a:cs typeface="Helvetica Light"/>
              </a:rPr>
              <a:t>FIM analogue/digital signal processing (RF-LPS interlock logic).</a:t>
            </a:r>
          </a:p>
          <a:p>
            <a:pPr marL="457200" indent="-457200" algn="just">
              <a:lnSpc>
                <a:spcPct val="110000"/>
              </a:lnSpc>
              <a:buFont typeface="+mj-lt"/>
              <a:buAutoNum type="arabicPeriod"/>
            </a:pPr>
            <a:r>
              <a:rPr lang="en-US" sz="2100" dirty="0" smtClean="0">
                <a:latin typeface="Helvetica Light"/>
                <a:cs typeface="Helvetica Light"/>
              </a:rPr>
              <a:t>EPICS IOC DAQ interface (up to 100MHz).</a:t>
            </a:r>
          </a:p>
          <a:p>
            <a:pPr algn="just">
              <a:lnSpc>
                <a:spcPct val="110000"/>
              </a:lnSpc>
            </a:pPr>
            <a:endParaRPr lang="en-US" sz="2100" dirty="0" smtClean="0">
              <a:latin typeface="Helvetica Light"/>
              <a:cs typeface="Helvetica Light"/>
            </a:endParaRPr>
          </a:p>
          <a:p>
            <a:pPr algn="just"/>
            <a:r>
              <a:rPr lang="en-US" sz="2100" dirty="0" smtClean="0">
                <a:latin typeface="Helvetica Light"/>
                <a:cs typeface="Helvetica Light"/>
              </a:rPr>
              <a:t>All AI/DI signals shall be connected through the conditioning box to the IOC DAQ on EPICS adding the time-stamp when a fault is detected.</a:t>
            </a:r>
            <a:endParaRPr lang="en-US" sz="2100" dirty="0">
              <a:latin typeface="Helvetica Light"/>
              <a:cs typeface="Helvetica Light"/>
            </a:endParaRPr>
          </a:p>
        </p:txBody>
      </p:sp>
      <p:grpSp>
        <p:nvGrpSpPr>
          <p:cNvPr id="18" name="Group 17"/>
          <p:cNvGrpSpPr/>
          <p:nvPr/>
        </p:nvGrpSpPr>
        <p:grpSpPr>
          <a:xfrm>
            <a:off x="1691680" y="5157192"/>
            <a:ext cx="478036" cy="478036"/>
            <a:chOff x="707232" y="4941168"/>
            <a:chExt cx="478036" cy="478036"/>
          </a:xfrm>
        </p:grpSpPr>
        <p:pic>
          <p:nvPicPr>
            <p:cNvPr id="12" name="Picture 11"/>
            <p:cNvPicPr>
              <a:picLocks noChangeAspect="1"/>
            </p:cNvPicPr>
            <p:nvPr/>
          </p:nvPicPr>
          <p:blipFill>
            <a:blip r:embed="rId3"/>
            <a:stretch>
              <a:fillRect/>
            </a:stretch>
          </p:blipFill>
          <p:spPr>
            <a:xfrm>
              <a:off x="707232" y="4941168"/>
              <a:ext cx="478036" cy="478036"/>
            </a:xfrm>
            <a:prstGeom prst="rect">
              <a:avLst/>
            </a:prstGeom>
          </p:spPr>
        </p:pic>
        <p:sp>
          <p:nvSpPr>
            <p:cNvPr id="10" name="TextBox 9"/>
            <p:cNvSpPr txBox="1"/>
            <p:nvPr/>
          </p:nvSpPr>
          <p:spPr>
            <a:xfrm>
              <a:off x="788786" y="4985485"/>
              <a:ext cx="313009" cy="369332"/>
            </a:xfrm>
            <a:prstGeom prst="rect">
              <a:avLst/>
            </a:prstGeom>
            <a:noFill/>
          </p:spPr>
          <p:txBody>
            <a:bodyPr wrap="none" rtlCol="0">
              <a:spAutoFit/>
            </a:bodyPr>
            <a:lstStyle/>
            <a:p>
              <a:r>
                <a:rPr lang="en-US" dirty="0" smtClean="0">
                  <a:solidFill>
                    <a:srgbClr val="7F7F7F"/>
                  </a:solidFill>
                  <a:latin typeface="Helvetica Light"/>
                  <a:cs typeface="Helvetica Light"/>
                </a:rPr>
                <a:t>1</a:t>
              </a:r>
              <a:endParaRPr lang="en-US" dirty="0">
                <a:solidFill>
                  <a:srgbClr val="7F7F7F"/>
                </a:solidFill>
                <a:latin typeface="Helvetica Light"/>
                <a:cs typeface="Helvetica Light"/>
              </a:endParaRPr>
            </a:p>
          </p:txBody>
        </p:sp>
      </p:grpSp>
      <p:grpSp>
        <p:nvGrpSpPr>
          <p:cNvPr id="19" name="Group 18"/>
          <p:cNvGrpSpPr/>
          <p:nvPr/>
        </p:nvGrpSpPr>
        <p:grpSpPr>
          <a:xfrm>
            <a:off x="4211960" y="4725144"/>
            <a:ext cx="478036" cy="478036"/>
            <a:chOff x="1250086" y="4392795"/>
            <a:chExt cx="478036" cy="478036"/>
          </a:xfrm>
        </p:grpSpPr>
        <p:pic>
          <p:nvPicPr>
            <p:cNvPr id="14" name="Picture 13"/>
            <p:cNvPicPr>
              <a:picLocks noChangeAspect="1"/>
            </p:cNvPicPr>
            <p:nvPr/>
          </p:nvPicPr>
          <p:blipFill>
            <a:blip r:embed="rId3"/>
            <a:stretch>
              <a:fillRect/>
            </a:stretch>
          </p:blipFill>
          <p:spPr>
            <a:xfrm>
              <a:off x="1250086" y="4392795"/>
              <a:ext cx="478036" cy="478036"/>
            </a:xfrm>
            <a:prstGeom prst="rect">
              <a:avLst/>
            </a:prstGeom>
          </p:spPr>
        </p:pic>
        <p:sp>
          <p:nvSpPr>
            <p:cNvPr id="13" name="TextBox 12"/>
            <p:cNvSpPr txBox="1"/>
            <p:nvPr/>
          </p:nvSpPr>
          <p:spPr>
            <a:xfrm>
              <a:off x="1331640" y="4437112"/>
              <a:ext cx="313009" cy="369332"/>
            </a:xfrm>
            <a:prstGeom prst="rect">
              <a:avLst/>
            </a:prstGeom>
            <a:noFill/>
          </p:spPr>
          <p:txBody>
            <a:bodyPr wrap="none" rtlCol="0">
              <a:spAutoFit/>
            </a:bodyPr>
            <a:lstStyle/>
            <a:p>
              <a:r>
                <a:rPr lang="en-US" dirty="0" smtClean="0">
                  <a:solidFill>
                    <a:schemeClr val="tx1">
                      <a:lumMod val="50000"/>
                      <a:lumOff val="50000"/>
                    </a:schemeClr>
                  </a:solidFill>
                  <a:latin typeface="Helvetica Light"/>
                  <a:cs typeface="Helvetica Light"/>
                </a:rPr>
                <a:t>2</a:t>
              </a:r>
              <a:endParaRPr lang="en-US" dirty="0">
                <a:solidFill>
                  <a:schemeClr val="tx1">
                    <a:lumMod val="50000"/>
                    <a:lumOff val="50000"/>
                  </a:schemeClr>
                </a:solidFill>
                <a:latin typeface="Helvetica Light"/>
                <a:cs typeface="Helvetica Light"/>
              </a:endParaRPr>
            </a:p>
          </p:txBody>
        </p:sp>
      </p:grpSp>
      <p:grpSp>
        <p:nvGrpSpPr>
          <p:cNvPr id="17" name="Group 16"/>
          <p:cNvGrpSpPr/>
          <p:nvPr/>
        </p:nvGrpSpPr>
        <p:grpSpPr>
          <a:xfrm>
            <a:off x="2797820" y="4365104"/>
            <a:ext cx="478036" cy="478036"/>
            <a:chOff x="1178078" y="5472915"/>
            <a:chExt cx="478036" cy="478036"/>
          </a:xfrm>
        </p:grpSpPr>
        <p:pic>
          <p:nvPicPr>
            <p:cNvPr id="15" name="Picture 14"/>
            <p:cNvPicPr>
              <a:picLocks noChangeAspect="1"/>
            </p:cNvPicPr>
            <p:nvPr/>
          </p:nvPicPr>
          <p:blipFill>
            <a:blip r:embed="rId3"/>
            <a:stretch>
              <a:fillRect/>
            </a:stretch>
          </p:blipFill>
          <p:spPr>
            <a:xfrm>
              <a:off x="1178078" y="5472915"/>
              <a:ext cx="478036" cy="478036"/>
            </a:xfrm>
            <a:prstGeom prst="rect">
              <a:avLst/>
            </a:prstGeom>
          </p:spPr>
        </p:pic>
        <p:sp>
          <p:nvSpPr>
            <p:cNvPr id="16" name="TextBox 15"/>
            <p:cNvSpPr txBox="1"/>
            <p:nvPr/>
          </p:nvSpPr>
          <p:spPr>
            <a:xfrm>
              <a:off x="1259632" y="5517232"/>
              <a:ext cx="313009" cy="369332"/>
            </a:xfrm>
            <a:prstGeom prst="rect">
              <a:avLst/>
            </a:prstGeom>
            <a:noFill/>
          </p:spPr>
          <p:txBody>
            <a:bodyPr wrap="none" rtlCol="0">
              <a:spAutoFit/>
            </a:bodyPr>
            <a:lstStyle/>
            <a:p>
              <a:r>
                <a:rPr lang="en-US" dirty="0" smtClean="0">
                  <a:solidFill>
                    <a:srgbClr val="7F7F7F"/>
                  </a:solidFill>
                  <a:latin typeface="Helvetica Light"/>
                  <a:cs typeface="Helvetica Light"/>
                </a:rPr>
                <a:t>3</a:t>
              </a:r>
              <a:endParaRPr lang="en-US" dirty="0">
                <a:solidFill>
                  <a:srgbClr val="7F7F7F"/>
                </a:solidFill>
                <a:latin typeface="Helvetica Light"/>
                <a:cs typeface="Helvetica Light"/>
              </a:endParaRPr>
            </a:p>
          </p:txBody>
        </p:sp>
      </p:grpSp>
    </p:spTree>
    <p:extLst>
      <p:ext uri="{BB962C8B-B14F-4D97-AF65-F5344CB8AC3E}">
        <p14:creationId xmlns:p14="http://schemas.microsoft.com/office/powerpoint/2010/main" val="14669705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18</a:t>
            </a:fld>
            <a:endParaRPr lang="en-GB"/>
          </a:p>
        </p:txBody>
      </p:sp>
      <p:sp>
        <p:nvSpPr>
          <p:cNvPr id="2" name="TextBox 1"/>
          <p:cNvSpPr txBox="1"/>
          <p:nvPr/>
        </p:nvSpPr>
        <p:spPr>
          <a:xfrm>
            <a:off x="3563888" y="3789040"/>
            <a:ext cx="1661457" cy="523220"/>
          </a:xfrm>
          <a:prstGeom prst="rect">
            <a:avLst/>
          </a:prstGeom>
          <a:noFill/>
        </p:spPr>
        <p:txBody>
          <a:bodyPr wrap="none" rtlCol="0">
            <a:spAutoFit/>
          </a:bodyPr>
          <a:lstStyle/>
          <a:p>
            <a:r>
              <a:rPr lang="en-US" sz="2800" dirty="0" smtClean="0">
                <a:latin typeface="Helvetica"/>
                <a:cs typeface="Helvetica"/>
              </a:rPr>
              <a:t>Thanks!!!</a:t>
            </a:r>
            <a:endParaRPr lang="en-US" sz="2800" dirty="0">
              <a:latin typeface="Helvetica"/>
              <a:cs typeface="Helvetica"/>
            </a:endParaRPr>
          </a:p>
        </p:txBody>
      </p:sp>
      <p:pic>
        <p:nvPicPr>
          <p:cNvPr id="5" name="Picture 4"/>
          <p:cNvPicPr>
            <a:picLocks noChangeAspect="1"/>
          </p:cNvPicPr>
          <p:nvPr/>
        </p:nvPicPr>
        <p:blipFill>
          <a:blip r:embed="rId2"/>
          <a:stretch>
            <a:fillRect/>
          </a:stretch>
        </p:blipFill>
        <p:spPr>
          <a:xfrm>
            <a:off x="6732240" y="4284590"/>
            <a:ext cx="2404598" cy="2564904"/>
          </a:xfrm>
          <a:prstGeom prst="rect">
            <a:avLst/>
          </a:prstGeom>
        </p:spPr>
      </p:pic>
    </p:spTree>
    <p:extLst>
      <p:ext uri="{BB962C8B-B14F-4D97-AF65-F5344CB8AC3E}">
        <p14:creationId xmlns:p14="http://schemas.microsoft.com/office/powerpoint/2010/main" val="3899220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636912"/>
            <a:ext cx="8229600" cy="2664296"/>
          </a:xfrm>
        </p:spPr>
        <p:txBody>
          <a:bodyPr>
            <a:noAutofit/>
          </a:bodyPr>
          <a:lstStyle/>
          <a:p>
            <a:pPr>
              <a:buFont typeface="Arial"/>
              <a:buChar char="•"/>
            </a:pPr>
            <a:r>
              <a:rPr lang="en-US" dirty="0" smtClean="0">
                <a:solidFill>
                  <a:srgbClr val="000000"/>
                </a:solidFill>
                <a:latin typeface="Helvetica Light"/>
                <a:cs typeface="Helvetica Light"/>
              </a:rPr>
              <a:t>Interlock concepts</a:t>
            </a:r>
          </a:p>
          <a:p>
            <a:pPr>
              <a:buFont typeface="Arial"/>
              <a:buChar char="•"/>
            </a:pPr>
            <a:r>
              <a:rPr lang="en-US" dirty="0" smtClean="0">
                <a:solidFill>
                  <a:srgbClr val="000000"/>
                </a:solidFill>
                <a:latin typeface="Helvetica Light"/>
                <a:cs typeface="Helvetica Light"/>
              </a:rPr>
              <a:t>RF-LPS architecture</a:t>
            </a:r>
          </a:p>
          <a:p>
            <a:pPr>
              <a:buFont typeface="Arial"/>
              <a:buChar char="•"/>
            </a:pPr>
            <a:r>
              <a:rPr lang="en-US" dirty="0" smtClean="0">
                <a:solidFill>
                  <a:srgbClr val="000000"/>
                </a:solidFill>
                <a:latin typeface="Helvetica Light"/>
                <a:cs typeface="Helvetica Light"/>
              </a:rPr>
              <a:t>LPS Prototype design</a:t>
            </a:r>
          </a:p>
          <a:p>
            <a:pPr>
              <a:buFont typeface="Arial"/>
              <a:buChar char="•"/>
            </a:pPr>
            <a:r>
              <a:rPr lang="en-US" dirty="0" smtClean="0">
                <a:solidFill>
                  <a:srgbClr val="000000"/>
                </a:solidFill>
                <a:latin typeface="Helvetica Light"/>
                <a:cs typeface="Helvetica Light"/>
              </a:rPr>
              <a:t>RF-LPS Block diagram</a:t>
            </a:r>
          </a:p>
          <a:p>
            <a:pPr>
              <a:buFont typeface="Arial"/>
              <a:buChar char="•"/>
            </a:pPr>
            <a:r>
              <a:rPr lang="en-US" dirty="0" smtClean="0">
                <a:solidFill>
                  <a:srgbClr val="000000"/>
                </a:solidFill>
                <a:latin typeface="Helvetica Light"/>
                <a:cs typeface="Helvetica Light"/>
              </a:rPr>
              <a:t>RF-LPS DAQ</a:t>
            </a:r>
          </a:p>
          <a:p>
            <a:endParaRPr lang="en-US" dirty="0">
              <a:latin typeface="Helvetica Light"/>
              <a:cs typeface="Helvetica Light"/>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sp>
        <p:nvSpPr>
          <p:cNvPr id="5" name="Title 1"/>
          <p:cNvSpPr>
            <a:spLocks noGrp="1"/>
          </p:cNvSpPr>
          <p:nvPr>
            <p:ph type="title"/>
          </p:nvPr>
        </p:nvSpPr>
        <p:spPr>
          <a:xfrm>
            <a:off x="457200" y="274638"/>
            <a:ext cx="7139136" cy="850106"/>
          </a:xfrm>
        </p:spPr>
        <p:txBody>
          <a:bodyPr>
            <a:normAutofit/>
          </a:bodyPr>
          <a:lstStyle/>
          <a:p>
            <a:r>
              <a:rPr lang="en-US" sz="2800" b="1" dirty="0" smtClean="0">
                <a:latin typeface="Helvetica"/>
                <a:cs typeface="Helvetica"/>
              </a:rPr>
              <a:t>Contents</a:t>
            </a:r>
            <a:endParaRPr lang="en-GB" sz="2800" b="1" noProof="0" dirty="0">
              <a:latin typeface="Helvetica"/>
              <a:cs typeface="Helvetica"/>
            </a:endParaRPr>
          </a:p>
        </p:txBody>
      </p:sp>
    </p:spTree>
    <p:extLst>
      <p:ext uri="{BB962C8B-B14F-4D97-AF65-F5344CB8AC3E}">
        <p14:creationId xmlns:p14="http://schemas.microsoft.com/office/powerpoint/2010/main" val="2932092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850106"/>
          </a:xfrm>
        </p:spPr>
        <p:txBody>
          <a:bodyPr>
            <a:normAutofit/>
          </a:bodyPr>
          <a:lstStyle/>
          <a:p>
            <a:r>
              <a:rPr lang="en-US" sz="2800" b="1" dirty="0">
                <a:latin typeface="Helvetica"/>
                <a:cs typeface="Helvetica"/>
              </a:rPr>
              <a:t>Interlock concepts</a:t>
            </a:r>
            <a:endParaRPr lang="en-GB" sz="2800" b="1" noProof="0" dirty="0">
              <a:latin typeface="Helvetica"/>
              <a:cs typeface="Helvetica"/>
            </a:endParaRPr>
          </a:p>
        </p:txBody>
      </p:sp>
      <p:sp>
        <p:nvSpPr>
          <p:cNvPr id="4" name="Slide Number Placeholder 3"/>
          <p:cNvSpPr>
            <a:spLocks noGrp="1"/>
          </p:cNvSpPr>
          <p:nvPr>
            <p:ph type="sldNum" sz="quarter" idx="12"/>
          </p:nvPr>
        </p:nvSpPr>
        <p:spPr/>
        <p:txBody>
          <a:bodyPr/>
          <a:lstStyle/>
          <a:p>
            <a:fld id="{551115BC-487E-4422-894C-CB7CD3E79223}" type="slidenum">
              <a:rPr lang="en-GB" smtClean="0"/>
              <a:t>3</a:t>
            </a:fld>
            <a:endParaRPr lang="en-GB"/>
          </a:p>
        </p:txBody>
      </p:sp>
      <p:sp>
        <p:nvSpPr>
          <p:cNvPr id="5" name="TextBox 4"/>
          <p:cNvSpPr txBox="1"/>
          <p:nvPr/>
        </p:nvSpPr>
        <p:spPr>
          <a:xfrm>
            <a:off x="323528" y="2708920"/>
            <a:ext cx="8568952" cy="2185214"/>
          </a:xfrm>
          <a:prstGeom prst="rect">
            <a:avLst/>
          </a:prstGeom>
          <a:noFill/>
        </p:spPr>
        <p:txBody>
          <a:bodyPr wrap="square" rtlCol="0">
            <a:spAutoFit/>
          </a:bodyPr>
          <a:lstStyle/>
          <a:p>
            <a:r>
              <a:rPr lang="en-US" sz="2800" dirty="0" smtClean="0">
                <a:latin typeface="Helvetica"/>
                <a:cs typeface="Helvetica"/>
              </a:rPr>
              <a:t>Interlock system, main tasks</a:t>
            </a:r>
          </a:p>
          <a:p>
            <a:pPr>
              <a:lnSpc>
                <a:spcPct val="110000"/>
              </a:lnSpc>
            </a:pPr>
            <a:endParaRPr lang="en-US" sz="2000" dirty="0" smtClean="0">
              <a:latin typeface="Helvetica Light"/>
              <a:cs typeface="Helvetica Light"/>
            </a:endParaRPr>
          </a:p>
          <a:p>
            <a:pPr marL="285750" indent="-285750">
              <a:lnSpc>
                <a:spcPct val="110000"/>
              </a:lnSpc>
              <a:buFont typeface="Arial"/>
              <a:buChar char="•"/>
            </a:pPr>
            <a:r>
              <a:rPr lang="en-US" sz="2000" dirty="0" smtClean="0">
                <a:latin typeface="Helvetica Light"/>
                <a:cs typeface="Helvetica Light"/>
              </a:rPr>
              <a:t>Prevent any damage related to the RF Station equipment</a:t>
            </a:r>
          </a:p>
          <a:p>
            <a:pPr marL="285750" indent="-285750">
              <a:lnSpc>
                <a:spcPct val="110000"/>
              </a:lnSpc>
              <a:buFont typeface="Arial"/>
              <a:buChar char="•"/>
            </a:pPr>
            <a:r>
              <a:rPr lang="en-US" sz="2000" dirty="0" smtClean="0">
                <a:latin typeface="Helvetica Light"/>
                <a:cs typeface="Helvetica Light"/>
              </a:rPr>
              <a:t>Prevent also any damage to other equipment related to the RF systems</a:t>
            </a:r>
          </a:p>
          <a:p>
            <a:pPr marL="285750" indent="-285750">
              <a:lnSpc>
                <a:spcPct val="110000"/>
              </a:lnSpc>
              <a:buFont typeface="Arial"/>
              <a:buChar char="•"/>
            </a:pPr>
            <a:r>
              <a:rPr lang="en-US" sz="2000" dirty="0" smtClean="0">
                <a:latin typeface="Helvetica Light"/>
                <a:cs typeface="Helvetica Light"/>
              </a:rPr>
              <a:t>Provide a secure operation on the startup and operation modes</a:t>
            </a:r>
          </a:p>
          <a:p>
            <a:endParaRPr lang="en-US" sz="2000" dirty="0">
              <a:latin typeface="Helvetica Light"/>
              <a:cs typeface="Helvetica Light"/>
            </a:endParaRPr>
          </a:p>
        </p:txBody>
      </p:sp>
    </p:spTree>
    <p:extLst>
      <p:ext uri="{BB962C8B-B14F-4D97-AF65-F5344CB8AC3E}">
        <p14:creationId xmlns:p14="http://schemas.microsoft.com/office/powerpoint/2010/main" val="1489028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850106"/>
          </a:xfrm>
        </p:spPr>
        <p:txBody>
          <a:bodyPr>
            <a:normAutofit/>
          </a:bodyPr>
          <a:lstStyle/>
          <a:p>
            <a:r>
              <a:rPr lang="en-US" sz="2800" b="1" dirty="0">
                <a:latin typeface="Helvetica"/>
                <a:cs typeface="Helvetica"/>
              </a:rPr>
              <a:t>Interlock concepts</a:t>
            </a:r>
            <a:endParaRPr lang="en-GB" sz="2800" b="1" noProof="0" dirty="0">
              <a:latin typeface="Helvetica"/>
              <a:cs typeface="Helvetica"/>
            </a:endParaRPr>
          </a:p>
        </p:txBody>
      </p:sp>
      <p:sp>
        <p:nvSpPr>
          <p:cNvPr id="4" name="Slide Number Placeholder 3"/>
          <p:cNvSpPr>
            <a:spLocks noGrp="1"/>
          </p:cNvSpPr>
          <p:nvPr>
            <p:ph type="sldNum" sz="quarter" idx="12"/>
          </p:nvPr>
        </p:nvSpPr>
        <p:spPr/>
        <p:txBody>
          <a:bodyPr/>
          <a:lstStyle/>
          <a:p>
            <a:fld id="{551115BC-487E-4422-894C-CB7CD3E79223}" type="slidenum">
              <a:rPr lang="en-GB" smtClean="0"/>
              <a:t>4</a:t>
            </a:fld>
            <a:endParaRPr lang="en-GB"/>
          </a:p>
        </p:txBody>
      </p:sp>
      <p:sp>
        <p:nvSpPr>
          <p:cNvPr id="7" name="TextBox 6"/>
          <p:cNvSpPr txBox="1"/>
          <p:nvPr/>
        </p:nvSpPr>
        <p:spPr>
          <a:xfrm>
            <a:off x="251520" y="2420888"/>
            <a:ext cx="8640960" cy="2662267"/>
          </a:xfrm>
          <a:prstGeom prst="rect">
            <a:avLst/>
          </a:prstGeom>
          <a:noFill/>
        </p:spPr>
        <p:txBody>
          <a:bodyPr wrap="square" rtlCol="0">
            <a:spAutoFit/>
          </a:bodyPr>
          <a:lstStyle/>
          <a:p>
            <a:r>
              <a:rPr lang="en-US" sz="3000" dirty="0" smtClean="0">
                <a:latin typeface="Helvetica"/>
                <a:cs typeface="Helvetica"/>
              </a:rPr>
              <a:t>Sources of Interlock error signals</a:t>
            </a:r>
          </a:p>
          <a:p>
            <a:endParaRPr lang="en-US" dirty="0" smtClean="0">
              <a:latin typeface="Helvetica Light"/>
              <a:cs typeface="Helvetica Light"/>
            </a:endParaRPr>
          </a:p>
          <a:p>
            <a:pPr marL="285750" indent="-285750">
              <a:buFont typeface="Arial"/>
              <a:buChar char="•"/>
            </a:pPr>
            <a:r>
              <a:rPr lang="en-US" sz="2200" dirty="0" smtClean="0">
                <a:latin typeface="Helvetica Light"/>
                <a:cs typeface="Helvetica Light"/>
              </a:rPr>
              <a:t>Hardware failure (an intervention is required)</a:t>
            </a:r>
          </a:p>
          <a:p>
            <a:pPr marL="742950" lvl="1" indent="-285750">
              <a:buFont typeface="Lucida Grande"/>
              <a:buChar char="-"/>
            </a:pPr>
            <a:r>
              <a:rPr lang="en-US" sz="1700" i="1" dirty="0" smtClean="0">
                <a:latin typeface="Helvetica Light"/>
                <a:cs typeface="Helvetica Light"/>
              </a:rPr>
              <a:t>i.e. components broken or malfunction, etc.</a:t>
            </a:r>
          </a:p>
          <a:p>
            <a:pPr marL="285750" indent="-285750">
              <a:buFont typeface="Arial"/>
              <a:buChar char="•"/>
            </a:pPr>
            <a:r>
              <a:rPr lang="en-US" sz="2200" dirty="0" smtClean="0">
                <a:latin typeface="Helvetica Light"/>
                <a:cs typeface="Helvetica Light"/>
              </a:rPr>
              <a:t>Fault interrupt (an operator reset is required)</a:t>
            </a:r>
          </a:p>
          <a:p>
            <a:pPr marL="742950" lvl="1" indent="-285750">
              <a:buFont typeface="Lucida Grande"/>
              <a:buChar char="-"/>
            </a:pPr>
            <a:r>
              <a:rPr lang="en-US" sz="1700" i="1" dirty="0" smtClean="0">
                <a:latin typeface="Helvetica Light"/>
                <a:cs typeface="Helvetica Light"/>
              </a:rPr>
              <a:t>i.e. Arcing detection, power detection, cooling interlocks, etc</a:t>
            </a:r>
            <a:r>
              <a:rPr lang="en-US" i="1" dirty="0" smtClean="0">
                <a:latin typeface="Helvetica Light"/>
                <a:cs typeface="Helvetica Light"/>
              </a:rPr>
              <a:t>.</a:t>
            </a:r>
          </a:p>
          <a:p>
            <a:pPr marL="285750" indent="-285750">
              <a:buFont typeface="Arial"/>
              <a:buChar char="•"/>
            </a:pPr>
            <a:r>
              <a:rPr lang="en-US" sz="2200" dirty="0" smtClean="0">
                <a:latin typeface="Helvetica Light"/>
                <a:cs typeface="Helvetica Light"/>
              </a:rPr>
              <a:t>General safety conditions (status changing)</a:t>
            </a:r>
          </a:p>
          <a:p>
            <a:pPr marL="742950" lvl="1" indent="-285750">
              <a:buFont typeface="Lucida Grande"/>
              <a:buChar char="-"/>
            </a:pPr>
            <a:r>
              <a:rPr lang="en-US" sz="1700" i="1" dirty="0" smtClean="0">
                <a:latin typeface="Helvetica Light"/>
                <a:cs typeface="Helvetica Light"/>
              </a:rPr>
              <a:t>i.e. Emergency push button, PSS permissions, Klystron safety conditions, etc.</a:t>
            </a:r>
            <a:endParaRPr lang="en-US" sz="1700" i="1" dirty="0">
              <a:latin typeface="Helvetica Light"/>
              <a:cs typeface="Helvetica Light"/>
            </a:endParaRPr>
          </a:p>
        </p:txBody>
      </p:sp>
    </p:spTree>
    <p:extLst>
      <p:ext uri="{BB962C8B-B14F-4D97-AF65-F5344CB8AC3E}">
        <p14:creationId xmlns:p14="http://schemas.microsoft.com/office/powerpoint/2010/main" val="1167468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544961" y="4121696"/>
            <a:ext cx="5599039" cy="2736304"/>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en-GB" smtClean="0"/>
              <a:t>5</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latin typeface="Helvetica"/>
                <a:cs typeface="Helvetica"/>
              </a:rPr>
              <a:t>RF Systems</a:t>
            </a:r>
            <a:endParaRPr lang="en-GB" sz="2800" b="1" dirty="0">
              <a:latin typeface="Helvetica"/>
              <a:cs typeface="Helvetica"/>
            </a:endParaRPr>
          </a:p>
        </p:txBody>
      </p:sp>
      <p:sp>
        <p:nvSpPr>
          <p:cNvPr id="10" name="TextBox 9"/>
          <p:cNvSpPr txBox="1"/>
          <p:nvPr/>
        </p:nvSpPr>
        <p:spPr>
          <a:xfrm>
            <a:off x="395536" y="1772816"/>
            <a:ext cx="8554319" cy="2308324"/>
          </a:xfrm>
          <a:prstGeom prst="rect">
            <a:avLst/>
          </a:prstGeom>
          <a:noFill/>
        </p:spPr>
        <p:txBody>
          <a:bodyPr wrap="square" rtlCol="0">
            <a:spAutoFit/>
          </a:bodyPr>
          <a:lstStyle/>
          <a:p>
            <a:r>
              <a:rPr lang="en-US" dirty="0" smtClean="0">
                <a:latin typeface="Helvetica"/>
                <a:cs typeface="Helvetica"/>
              </a:rPr>
              <a:t>Modulator </a:t>
            </a:r>
            <a:r>
              <a:rPr lang="en-US" dirty="0" smtClean="0">
                <a:latin typeface="Helvetica Light"/>
                <a:cs typeface="Helvetica Light"/>
              </a:rPr>
              <a:t>Converts conventional AC power into pulse power</a:t>
            </a:r>
          </a:p>
          <a:p>
            <a:r>
              <a:rPr lang="en-US" dirty="0" smtClean="0">
                <a:latin typeface="Helvetica"/>
                <a:cs typeface="Helvetica"/>
              </a:rPr>
              <a:t>RF Power Amplifier</a:t>
            </a:r>
            <a:r>
              <a:rPr lang="en-US" dirty="0" smtClean="0">
                <a:latin typeface="Helvetica Light"/>
                <a:cs typeface="Helvetica Light"/>
              </a:rPr>
              <a:t> takes pulse power from modulator and converts the power into RF waves at 352 or 704 </a:t>
            </a:r>
            <a:r>
              <a:rPr lang="en-US" dirty="0" err="1" smtClean="0">
                <a:latin typeface="Helvetica Light"/>
                <a:cs typeface="Helvetica Light"/>
              </a:rPr>
              <a:t>MHz.</a:t>
            </a:r>
            <a:r>
              <a:rPr lang="en-US" dirty="0" smtClean="0">
                <a:latin typeface="Helvetica Light"/>
                <a:cs typeface="Helvetica Light"/>
              </a:rPr>
              <a:t> Klystron are typically RF power amplifier.</a:t>
            </a:r>
          </a:p>
          <a:p>
            <a:r>
              <a:rPr lang="en-US" dirty="0" smtClean="0">
                <a:latin typeface="Helvetica"/>
                <a:cs typeface="Helvetica"/>
              </a:rPr>
              <a:t>RF Distribution </a:t>
            </a:r>
            <a:r>
              <a:rPr lang="en-US" dirty="0" smtClean="0">
                <a:latin typeface="Helvetica Light"/>
                <a:cs typeface="Helvetica Light"/>
              </a:rPr>
              <a:t>transports the RF from power amplifier to cavity coupler, which are typically waveguides with other components (circulators, directional couplers, etc..)</a:t>
            </a:r>
          </a:p>
          <a:p>
            <a:r>
              <a:rPr lang="en-US" dirty="0" smtClean="0">
                <a:latin typeface="Helvetica"/>
                <a:cs typeface="Helvetica"/>
              </a:rPr>
              <a:t>Low Level RF </a:t>
            </a:r>
            <a:r>
              <a:rPr lang="en-US" dirty="0" smtClean="0">
                <a:latin typeface="Helvetica Light"/>
                <a:cs typeface="Helvetica Light"/>
              </a:rPr>
              <a:t>LLRF takes the cavity field from probe, control it in digital domain with feedback and feed-forward, and generates an input signal to the amplifier.</a:t>
            </a:r>
            <a:endParaRPr lang="en-US" dirty="0">
              <a:latin typeface="Helvetica Light"/>
              <a:cs typeface="Helvetica Light"/>
            </a:endParaRPr>
          </a:p>
        </p:txBody>
      </p:sp>
    </p:spTree>
    <p:extLst>
      <p:ext uri="{BB962C8B-B14F-4D97-AF65-F5344CB8AC3E}">
        <p14:creationId xmlns:p14="http://schemas.microsoft.com/office/powerpoint/2010/main" val="1350781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6</a:t>
            </a:fld>
            <a:endParaRPr lang="en-GB"/>
          </a:p>
        </p:txBody>
      </p:sp>
      <p:pic>
        <p:nvPicPr>
          <p:cNvPr id="5" name="Picture 4"/>
          <p:cNvPicPr>
            <a:picLocks noChangeAspect="1"/>
          </p:cNvPicPr>
          <p:nvPr/>
        </p:nvPicPr>
        <p:blipFill>
          <a:blip r:embed="rId3"/>
          <a:stretch>
            <a:fillRect/>
          </a:stretch>
        </p:blipFill>
        <p:spPr>
          <a:xfrm>
            <a:off x="899592" y="1628800"/>
            <a:ext cx="7596336" cy="4850048"/>
          </a:xfrm>
          <a:prstGeom prst="rect">
            <a:avLst/>
          </a:prstGeom>
        </p:spPr>
      </p:pic>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a:latin typeface="Helvetica"/>
                <a:cs typeface="Helvetica"/>
              </a:rPr>
              <a:t>RF-LPS architecture</a:t>
            </a:r>
            <a:endParaRPr lang="en-GB" sz="2800" b="1" dirty="0">
              <a:latin typeface="Helvetica"/>
              <a:cs typeface="Helvetica"/>
            </a:endParaRPr>
          </a:p>
        </p:txBody>
      </p:sp>
    </p:spTree>
    <p:extLst>
      <p:ext uri="{BB962C8B-B14F-4D97-AF65-F5344CB8AC3E}">
        <p14:creationId xmlns:p14="http://schemas.microsoft.com/office/powerpoint/2010/main" val="1787923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7</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latin typeface="Helvetica"/>
                <a:cs typeface="Helvetica"/>
              </a:rPr>
              <a:t>ESS RF-LPS</a:t>
            </a:r>
            <a:endParaRPr lang="en-GB" sz="2800" b="1" dirty="0">
              <a:latin typeface="Helvetica"/>
              <a:cs typeface="Helvetica"/>
            </a:endParaRPr>
          </a:p>
        </p:txBody>
      </p:sp>
      <p:sp>
        <p:nvSpPr>
          <p:cNvPr id="3" name="TextBox 2"/>
          <p:cNvSpPr txBox="1"/>
          <p:nvPr/>
        </p:nvSpPr>
        <p:spPr>
          <a:xfrm>
            <a:off x="323528" y="1844824"/>
            <a:ext cx="8587905" cy="4401205"/>
          </a:xfrm>
          <a:prstGeom prst="rect">
            <a:avLst/>
          </a:prstGeom>
          <a:noFill/>
        </p:spPr>
        <p:txBody>
          <a:bodyPr wrap="square" rtlCol="0">
            <a:spAutoFit/>
          </a:bodyPr>
          <a:lstStyle/>
          <a:p>
            <a:r>
              <a:rPr lang="en-US" sz="2000" dirty="0" smtClean="0">
                <a:latin typeface="Helvetica"/>
                <a:cs typeface="Helvetica"/>
              </a:rPr>
              <a:t>SC cavities</a:t>
            </a:r>
          </a:p>
          <a:p>
            <a:endParaRPr lang="en-US" sz="2000" dirty="0" smtClean="0">
              <a:latin typeface="Helvetica"/>
              <a:cs typeface="Helvetica"/>
            </a:endParaRPr>
          </a:p>
          <a:p>
            <a:r>
              <a:rPr lang="en-US" sz="2000" dirty="0" smtClean="0">
                <a:latin typeface="Helvetica Light"/>
                <a:cs typeface="Helvetica Light"/>
              </a:rPr>
              <a:t>26 – Spokes</a:t>
            </a:r>
          </a:p>
          <a:p>
            <a:r>
              <a:rPr lang="en-US" sz="2000" dirty="0" smtClean="0">
                <a:latin typeface="Helvetica Light"/>
                <a:cs typeface="Helvetica Light"/>
              </a:rPr>
              <a:t>36 – Medium </a:t>
            </a:r>
            <a:r>
              <a:rPr lang="el-GR" sz="2000" dirty="0" smtClean="0">
                <a:latin typeface="Helvetica Light"/>
                <a:cs typeface="Helvetica Light"/>
              </a:rPr>
              <a:t>β</a:t>
            </a:r>
            <a:endParaRPr lang="en-US" sz="2000" dirty="0" smtClean="0">
              <a:latin typeface="Helvetica Light"/>
              <a:cs typeface="Helvetica Light"/>
            </a:endParaRPr>
          </a:p>
          <a:p>
            <a:r>
              <a:rPr lang="en-US" sz="2000" dirty="0" smtClean="0">
                <a:latin typeface="Helvetica Light"/>
                <a:cs typeface="Helvetica Light"/>
              </a:rPr>
              <a:t>84 – High </a:t>
            </a:r>
            <a:r>
              <a:rPr lang="el-GR" sz="2000" dirty="0" smtClean="0">
                <a:latin typeface="Helvetica Light"/>
                <a:cs typeface="Helvetica Light"/>
              </a:rPr>
              <a:t>β</a:t>
            </a:r>
            <a:endParaRPr lang="en-US" sz="2000" dirty="0" smtClean="0">
              <a:latin typeface="Helvetica Light"/>
              <a:cs typeface="Helvetica Light"/>
            </a:endParaRPr>
          </a:p>
          <a:p>
            <a:endParaRPr lang="en-US" sz="2000" dirty="0" smtClean="0">
              <a:latin typeface="Helvetica Light"/>
              <a:cs typeface="Helvetica Light"/>
            </a:endParaRPr>
          </a:p>
          <a:p>
            <a:r>
              <a:rPr lang="en-US" sz="2000" dirty="0" smtClean="0">
                <a:latin typeface="Helvetica"/>
                <a:cs typeface="Helvetica"/>
              </a:rPr>
              <a:t>NC cavities</a:t>
            </a:r>
          </a:p>
          <a:p>
            <a:endParaRPr lang="en-US" sz="2000" dirty="0" smtClean="0">
              <a:latin typeface="Helvetica"/>
              <a:cs typeface="Helvetica"/>
            </a:endParaRPr>
          </a:p>
          <a:p>
            <a:r>
              <a:rPr lang="en-US" sz="2000" dirty="0" smtClean="0">
                <a:latin typeface="Helvetica Light"/>
                <a:cs typeface="Helvetica Light"/>
              </a:rPr>
              <a:t>1 – RFQ</a:t>
            </a:r>
          </a:p>
          <a:p>
            <a:r>
              <a:rPr lang="en-US" sz="2000" dirty="0" smtClean="0">
                <a:latin typeface="Helvetica Light"/>
                <a:cs typeface="Helvetica Light"/>
              </a:rPr>
              <a:t>3 – MEBT</a:t>
            </a:r>
          </a:p>
          <a:p>
            <a:r>
              <a:rPr lang="en-US" sz="2000" dirty="0" smtClean="0">
                <a:latin typeface="Helvetica Light"/>
                <a:cs typeface="Helvetica Light"/>
              </a:rPr>
              <a:t>5 – DTL</a:t>
            </a:r>
          </a:p>
          <a:p>
            <a:endParaRPr lang="en-US" sz="2000" dirty="0" smtClean="0">
              <a:latin typeface="Helvetica Light"/>
              <a:cs typeface="Helvetica Light"/>
            </a:endParaRPr>
          </a:p>
          <a:p>
            <a:r>
              <a:rPr lang="en-US" sz="2000" dirty="0" smtClean="0">
                <a:latin typeface="Helvetica Light"/>
                <a:cs typeface="Helvetica Light"/>
              </a:rPr>
              <a:t>According to this information, the total system would be installed at ESS are155 RF-LPS. </a:t>
            </a:r>
          </a:p>
        </p:txBody>
      </p:sp>
    </p:spTree>
    <p:extLst>
      <p:ext uri="{BB962C8B-B14F-4D97-AF65-F5344CB8AC3E}">
        <p14:creationId xmlns:p14="http://schemas.microsoft.com/office/powerpoint/2010/main" val="1665906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8</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latin typeface="Helvetica"/>
                <a:cs typeface="Helvetica"/>
              </a:rPr>
              <a:t>Klystron protective interlocks</a:t>
            </a:r>
            <a:endParaRPr lang="en-GB" sz="2800" b="1" dirty="0">
              <a:latin typeface="Helvetica"/>
              <a:cs typeface="Helvetica"/>
            </a:endParaRPr>
          </a:p>
        </p:txBody>
      </p:sp>
      <p:sp>
        <p:nvSpPr>
          <p:cNvPr id="3" name="TextBox 2"/>
          <p:cNvSpPr txBox="1"/>
          <p:nvPr/>
        </p:nvSpPr>
        <p:spPr>
          <a:xfrm>
            <a:off x="323528" y="1844824"/>
            <a:ext cx="8587905" cy="4401205"/>
          </a:xfrm>
          <a:prstGeom prst="rect">
            <a:avLst/>
          </a:prstGeom>
          <a:noFill/>
        </p:spPr>
        <p:txBody>
          <a:bodyPr wrap="square" rtlCol="0">
            <a:spAutoFit/>
          </a:bodyPr>
          <a:lstStyle/>
          <a:p>
            <a:r>
              <a:rPr lang="en-US" sz="2000" dirty="0" smtClean="0">
                <a:latin typeface="Helvetica"/>
                <a:cs typeface="Helvetica"/>
              </a:rPr>
              <a:t>Intermediate protection </a:t>
            </a:r>
            <a:r>
              <a:rPr lang="en-US" sz="2000" dirty="0" smtClean="0">
                <a:latin typeface="Helvetica Light"/>
                <a:cs typeface="Helvetica Light"/>
              </a:rPr>
              <a:t>– The Klystron beam voltage must be interrupted within 100 ms, of following conditions:</a:t>
            </a:r>
          </a:p>
          <a:p>
            <a:pPr marL="800100" lvl="1" indent="-342900">
              <a:buFont typeface="Arial"/>
              <a:buChar char="•"/>
            </a:pPr>
            <a:r>
              <a:rPr lang="en-US" sz="2000" dirty="0" smtClean="0">
                <a:latin typeface="Helvetica Light"/>
                <a:cs typeface="Helvetica Light"/>
              </a:rPr>
              <a:t>Beam voltage</a:t>
            </a:r>
          </a:p>
          <a:p>
            <a:pPr marL="800100" lvl="1" indent="-342900">
              <a:buFont typeface="Arial"/>
              <a:buChar char="•"/>
            </a:pPr>
            <a:r>
              <a:rPr lang="en-US" sz="2000" dirty="0" smtClean="0">
                <a:latin typeface="Helvetica Light"/>
                <a:cs typeface="Helvetica Light"/>
              </a:rPr>
              <a:t>Beam current</a:t>
            </a:r>
          </a:p>
          <a:p>
            <a:pPr marL="800100" lvl="1" indent="-342900">
              <a:buFont typeface="Arial"/>
              <a:buChar char="•"/>
            </a:pPr>
            <a:r>
              <a:rPr lang="en-US" sz="2000" dirty="0" smtClean="0">
                <a:latin typeface="Helvetica Light"/>
                <a:cs typeface="Helvetica Light"/>
              </a:rPr>
              <a:t>Ion-pump current</a:t>
            </a:r>
          </a:p>
          <a:p>
            <a:pPr marL="800100" lvl="1" indent="-342900">
              <a:buFont typeface="Arial"/>
              <a:buChar char="•"/>
            </a:pPr>
            <a:r>
              <a:rPr lang="en-US" sz="2000" dirty="0" smtClean="0">
                <a:latin typeface="Helvetica Light"/>
                <a:cs typeface="Helvetica Light"/>
              </a:rPr>
              <a:t>Collector flow rate</a:t>
            </a:r>
          </a:p>
          <a:p>
            <a:pPr marL="800100" lvl="1" indent="-342900">
              <a:buFont typeface="Arial"/>
              <a:buChar char="•"/>
            </a:pPr>
            <a:r>
              <a:rPr lang="en-US" sz="2000" dirty="0" smtClean="0">
                <a:latin typeface="Helvetica Light"/>
                <a:cs typeface="Helvetica Light"/>
              </a:rPr>
              <a:t>Body flow rate</a:t>
            </a:r>
          </a:p>
          <a:p>
            <a:pPr marL="800100" lvl="1" indent="-342900">
              <a:buFont typeface="Arial"/>
              <a:buChar char="•"/>
            </a:pPr>
            <a:r>
              <a:rPr lang="en-US" sz="2000" dirty="0" smtClean="0">
                <a:latin typeface="Helvetica Light"/>
                <a:cs typeface="Helvetica Light"/>
              </a:rPr>
              <a:t>Window air flow rate</a:t>
            </a:r>
          </a:p>
          <a:p>
            <a:r>
              <a:rPr lang="en-US" sz="2000" dirty="0" smtClean="0">
                <a:latin typeface="Helvetica"/>
                <a:cs typeface="Helvetica"/>
              </a:rPr>
              <a:t>RF Drive Interruption </a:t>
            </a:r>
            <a:r>
              <a:rPr lang="en-US" sz="2000" dirty="0" smtClean="0">
                <a:latin typeface="Helvetica Light"/>
                <a:cs typeface="Helvetica Light"/>
              </a:rPr>
              <a:t>– The RF Drive must be removed within 10 </a:t>
            </a:r>
            <a:r>
              <a:rPr lang="en-GB" sz="2000" dirty="0" err="1">
                <a:latin typeface="Helvetica Light"/>
                <a:cs typeface="Helvetica Light"/>
              </a:rPr>
              <a:t>μs</a:t>
            </a:r>
            <a:r>
              <a:rPr lang="en-US" sz="2000" dirty="0">
                <a:latin typeface="Helvetica Light"/>
                <a:cs typeface="Helvetica Light"/>
              </a:rPr>
              <a:t> </a:t>
            </a:r>
            <a:r>
              <a:rPr lang="en-US" sz="2000" dirty="0" smtClean="0">
                <a:latin typeface="Helvetica Light"/>
                <a:cs typeface="Helvetica Light"/>
              </a:rPr>
              <a:t>under any of the conditions listed below:</a:t>
            </a:r>
          </a:p>
          <a:p>
            <a:pPr marL="800100" lvl="1" indent="-342900">
              <a:buFont typeface="Arial"/>
              <a:buChar char="•"/>
            </a:pPr>
            <a:r>
              <a:rPr lang="en-US" sz="2000" dirty="0" smtClean="0">
                <a:latin typeface="Helvetica Light"/>
                <a:cs typeface="Helvetica Light"/>
              </a:rPr>
              <a:t>Arc detectors</a:t>
            </a:r>
          </a:p>
          <a:p>
            <a:pPr marL="800100" lvl="1" indent="-342900">
              <a:buFont typeface="Arial"/>
              <a:buChar char="•"/>
            </a:pPr>
            <a:r>
              <a:rPr lang="en-US" sz="2000" dirty="0" smtClean="0">
                <a:latin typeface="Helvetica Light"/>
                <a:cs typeface="Helvetica Light"/>
              </a:rPr>
              <a:t>Reflecting power</a:t>
            </a:r>
          </a:p>
          <a:p>
            <a:r>
              <a:rPr lang="en-US" sz="2000" dirty="0" smtClean="0">
                <a:latin typeface="Helvetica"/>
                <a:cs typeface="Helvetica"/>
              </a:rPr>
              <a:t>Filament interruption </a:t>
            </a:r>
            <a:r>
              <a:rPr lang="en-US" sz="2000" dirty="0" smtClean="0">
                <a:latin typeface="Helvetica Light"/>
                <a:cs typeface="Helvetica Light"/>
              </a:rPr>
              <a:t>– In order to protect the filament from poor vacuum conditions, a protective circuit shall switch off the filament. </a:t>
            </a:r>
          </a:p>
        </p:txBody>
      </p:sp>
    </p:spTree>
    <p:extLst>
      <p:ext uri="{BB962C8B-B14F-4D97-AF65-F5344CB8AC3E}">
        <p14:creationId xmlns:p14="http://schemas.microsoft.com/office/powerpoint/2010/main" val="3743674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9</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a:latin typeface="Helvetica"/>
                <a:cs typeface="Helvetica"/>
              </a:rPr>
              <a:t>RF-LPS prototype design</a:t>
            </a:r>
            <a:endParaRPr lang="en-GB" sz="2800" b="1" dirty="0">
              <a:latin typeface="Helvetica"/>
              <a:cs typeface="Helvetica"/>
            </a:endParaRPr>
          </a:p>
        </p:txBody>
      </p:sp>
      <p:sp>
        <p:nvSpPr>
          <p:cNvPr id="3" name="TextBox 2"/>
          <p:cNvSpPr txBox="1"/>
          <p:nvPr/>
        </p:nvSpPr>
        <p:spPr>
          <a:xfrm>
            <a:off x="323528" y="2564904"/>
            <a:ext cx="8587905" cy="2462212"/>
          </a:xfrm>
          <a:prstGeom prst="rect">
            <a:avLst/>
          </a:prstGeom>
          <a:noFill/>
        </p:spPr>
        <p:txBody>
          <a:bodyPr wrap="square" rtlCol="0">
            <a:spAutoFit/>
          </a:bodyPr>
          <a:lstStyle/>
          <a:p>
            <a:r>
              <a:rPr lang="en-US" sz="2200" dirty="0" smtClean="0">
                <a:latin typeface="Helvetica Light"/>
                <a:cs typeface="Helvetica Light"/>
              </a:rPr>
              <a:t>Two FIM (Fast Interlock Module) are being designing in parallel:</a:t>
            </a:r>
          </a:p>
          <a:p>
            <a:pPr algn="just"/>
            <a:endParaRPr lang="en-US" sz="2200" dirty="0" smtClean="0">
              <a:latin typeface="Helvetica Light"/>
              <a:cs typeface="Helvetica Light"/>
            </a:endParaRPr>
          </a:p>
          <a:p>
            <a:pPr algn="just"/>
            <a:r>
              <a:rPr lang="en-US" sz="2200" dirty="0" smtClean="0">
                <a:latin typeface="Helvetica Light"/>
                <a:cs typeface="Helvetica Light"/>
              </a:rPr>
              <a:t>Siemens FM352-5 Fast Boolean Processor (FPGA based) – 12 Inputs / 8 outputs per module. Only 24VDC digital inputs/outputs are available.</a:t>
            </a:r>
          </a:p>
          <a:p>
            <a:pPr algn="just"/>
            <a:r>
              <a:rPr lang="en-US" sz="2200" dirty="0" smtClean="0">
                <a:latin typeface="Helvetica Light"/>
                <a:cs typeface="Helvetica Light"/>
              </a:rPr>
              <a:t>NI cRIO like fast interlock module connected to the main controller PLC CPU. Different signal types I/O are available.</a:t>
            </a:r>
            <a:endParaRPr lang="en-US" sz="2200" dirty="0">
              <a:latin typeface="Helvetica Light"/>
              <a:cs typeface="Helvetica Light"/>
            </a:endParaRPr>
          </a:p>
        </p:txBody>
      </p:sp>
    </p:spTree>
    <p:extLst>
      <p:ext uri="{BB962C8B-B14F-4D97-AF65-F5344CB8AC3E}">
        <p14:creationId xmlns:p14="http://schemas.microsoft.com/office/powerpoint/2010/main" val="1189131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Powerpoint.pptx</Template>
  <TotalTime>2197</TotalTime>
  <Words>781</Words>
  <Application>Microsoft Office PowerPoint</Application>
  <PresentationFormat>On-screen Show (4:3)</PresentationFormat>
  <Paragraphs>126</Paragraphs>
  <Slides>18</Slides>
  <Notes>6</Notes>
  <HiddenSlides>1</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ESS Core Powerpoint</vt:lpstr>
      <vt:lpstr>RF Local Protection System</vt:lpstr>
      <vt:lpstr>Contents</vt:lpstr>
      <vt:lpstr>Interlock concepts</vt:lpstr>
      <vt:lpstr>Interlock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Caroline Prabert</cp:lastModifiedBy>
  <cp:revision>66</cp:revision>
  <dcterms:created xsi:type="dcterms:W3CDTF">2013-10-29T16:05:10Z</dcterms:created>
  <dcterms:modified xsi:type="dcterms:W3CDTF">2015-03-18T13:55:12Z</dcterms:modified>
</cp:coreProperties>
</file>