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  <p:sldMasterId id="2147483669" r:id="rId2"/>
    <p:sldMasterId id="2147483672" r:id="rId3"/>
    <p:sldMasterId id="2147483674" r:id="rId4"/>
  </p:sldMasterIdLst>
  <p:notesMasterIdLst>
    <p:notesMasterId r:id="rId15"/>
  </p:notesMasterIdLst>
  <p:sldIdLst>
    <p:sldId id="264" r:id="rId5"/>
    <p:sldId id="265" r:id="rId6"/>
    <p:sldId id="269" r:id="rId7"/>
    <p:sldId id="270" r:id="rId8"/>
    <p:sldId id="271" r:id="rId9"/>
    <p:sldId id="275" r:id="rId10"/>
    <p:sldId id="272" r:id="rId11"/>
    <p:sldId id="273" r:id="rId12"/>
    <p:sldId id="274" r:id="rId13"/>
    <p:sldId id="266" r:id="rId14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528" userDrawn="1">
          <p15:clr>
            <a:srgbClr val="A4A3A4"/>
          </p15:clr>
        </p15:guide>
        <p15:guide id="4" orient="horz" pos="1008" userDrawn="1">
          <p15:clr>
            <a:srgbClr val="A4A3A4"/>
          </p15:clr>
        </p15:guide>
        <p15:guide id="5" pos="288" userDrawn="1">
          <p15:clr>
            <a:srgbClr val="A4A3A4"/>
          </p15:clr>
        </p15:guide>
        <p15:guide id="6" pos="1056" userDrawn="1">
          <p15:clr>
            <a:srgbClr val="A4A3A4"/>
          </p15:clr>
        </p15:guide>
        <p15:guide id="7" pos="39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72A0"/>
    <a:srgbClr val="AD6D87"/>
    <a:srgbClr val="4A4E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64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880"/>
        <p:guide pos="2160"/>
        <p:guide pos="528"/>
        <p:guide orient="horz" pos="1008"/>
        <p:guide pos="288"/>
        <p:guide pos="1056"/>
        <p:guide pos="39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39749-5F7E-5648-9CD6-00744CE904A7}" type="datetimeFigureOut">
              <a:t>11/28/2021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A7EEF-0713-214A-8A97-49F34C15B593}" type="slidenum"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70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2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3500" b="1">
                <a:solidFill>
                  <a:srgbClr val="4A4E4F"/>
                </a:solidFill>
                <a:latin typeface="Muli" pitchFamily="2" charset="77"/>
              </a:defRPr>
            </a:lvl1pPr>
          </a:lstStyle>
          <a:p>
            <a:endParaRPr dirty="0"/>
          </a:p>
        </p:txBody>
      </p:sp>
      <p:sp>
        <p:nvSpPr>
          <p:cNvPr id="8" name="Holder 3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rgbClr val="4A4E4F"/>
                </a:solidFill>
                <a:latin typeface="Muli" pitchFamily="2" charset="77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1464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14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1">
                <a:latin typeface="Muli" pitchFamily="2" charset="77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4626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2776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2776" y="1194561"/>
            <a:ext cx="10130713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9555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29433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0763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037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16" name="Segnaposto numero diapositiva 16">
            <a:extLst>
              <a:ext uri="{FF2B5EF4-FFF2-40B4-BE49-F238E27FC236}">
                <a16:creationId xmlns:a16="http://schemas.microsoft.com/office/drawing/2014/main" id="{3F14C0E4-6232-D542-BA79-E689284628BD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972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15" name="Segnaposto numero diapositiva 16">
            <a:extLst>
              <a:ext uri="{FF2B5EF4-FFF2-40B4-BE49-F238E27FC236}">
                <a16:creationId xmlns:a16="http://schemas.microsoft.com/office/drawing/2014/main" id="{7D97418D-D037-F84F-BA6E-B7EF0EFCB541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745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626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2776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2776" y="1194561"/>
            <a:ext cx="10130713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9555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29433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76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2"/>
          <p:cNvSpPr>
            <a:spLocks noGrp="1"/>
          </p:cNvSpPr>
          <p:nvPr>
            <p:ph type="ctrTitle"/>
          </p:nvPr>
        </p:nvSpPr>
        <p:spPr>
          <a:xfrm>
            <a:off x="2667000" y="2895600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3500" b="1">
                <a:solidFill>
                  <a:srgbClr val="4A4E4F"/>
                </a:solidFill>
                <a:latin typeface="Muli" pitchFamily="2" charset="77"/>
              </a:defRPr>
            </a:lvl1pPr>
          </a:lstStyle>
          <a:p>
            <a:endParaRPr dirty="0"/>
          </a:p>
        </p:txBody>
      </p:sp>
      <p:sp>
        <p:nvSpPr>
          <p:cNvPr id="8" name="Holder 3"/>
          <p:cNvSpPr>
            <a:spLocks noGrp="1"/>
          </p:cNvSpPr>
          <p:nvPr>
            <p:ph type="subTitle" idx="4"/>
          </p:nvPr>
        </p:nvSpPr>
        <p:spPr>
          <a:xfrm>
            <a:off x="2667001" y="4284077"/>
            <a:ext cx="697170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sz="2400" b="1">
                <a:solidFill>
                  <a:srgbClr val="4A4E4F"/>
                </a:solidFill>
                <a:latin typeface="Muli" pitchFamily="2" charset="77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4324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15" name="Segnaposto numero diapositiva 16">
            <a:extLst>
              <a:ext uri="{FF2B5EF4-FFF2-40B4-BE49-F238E27FC236}">
                <a16:creationId xmlns:a16="http://schemas.microsoft.com/office/drawing/2014/main" id="{7D97418D-D037-F84F-BA6E-B7EF0EFCB541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745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16" name="Segnaposto numero diapositiva 16">
            <a:extLst>
              <a:ext uri="{FF2B5EF4-FFF2-40B4-BE49-F238E27FC236}">
                <a16:creationId xmlns:a16="http://schemas.microsoft.com/office/drawing/2014/main" id="{3F14C0E4-6232-D542-BA79-E689284628BD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9726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03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588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51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2776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2776" y="1194561"/>
            <a:ext cx="10130713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80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29433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74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2E85EB29-7773-EA41-86EF-AB27DEA494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44122" y="64166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9831E0E-B4B9-804C-B32F-14C6EC15B13E}" type="datetime1">
              <a:t>11/28/2021</a:t>
            </a:fld>
            <a:endParaRPr lang="it-IT"/>
          </a:p>
        </p:txBody>
      </p:sp>
      <p:sp>
        <p:nvSpPr>
          <p:cNvPr id="15" name="Segnaposto numero diapositiva 16">
            <a:extLst>
              <a:ext uri="{FF2B5EF4-FFF2-40B4-BE49-F238E27FC236}">
                <a16:creationId xmlns:a16="http://schemas.microsoft.com/office/drawing/2014/main" id="{7D97418D-D037-F84F-BA6E-B7EF0EFCB541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54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16" name="Segnaposto numero diapositiva 16">
            <a:extLst>
              <a:ext uri="{FF2B5EF4-FFF2-40B4-BE49-F238E27FC236}">
                <a16:creationId xmlns:a16="http://schemas.microsoft.com/office/drawing/2014/main" id="{3F14C0E4-6232-D542-BA79-E689284628BD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871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330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7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7.jpeg"/><Relationship Id="rId4" Type="http://schemas.openxmlformats.org/officeDocument/2006/relationships/slideLayout" Target="../slideLayouts/slideLayout18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48">
            <a:extLst>
              <a:ext uri="{FF2B5EF4-FFF2-40B4-BE49-F238E27FC236}">
                <a16:creationId xmlns:a16="http://schemas.microsoft.com/office/drawing/2014/main" id="{1EB0BE17-4406-2547-BD41-BBF8482A0E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object 17"/>
          <p:cNvSpPr txBox="1"/>
          <p:nvPr/>
        </p:nvSpPr>
        <p:spPr>
          <a:xfrm>
            <a:off x="2332113" y="6340712"/>
            <a:ext cx="9097887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This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project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has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received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rgbClr val="FFFFFF"/>
                </a:solidFill>
                <a:latin typeface="Muli" pitchFamily="2" charset="77"/>
                <a:cs typeface="Arial"/>
              </a:rPr>
              <a:t>funding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rgbClr val="FFFFFF"/>
                </a:solidFill>
                <a:latin typeface="Muli" pitchFamily="2" charset="77"/>
                <a:cs typeface="Arial"/>
              </a:rPr>
              <a:t>from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rgbClr val="FFFFFF"/>
                </a:solidFill>
                <a:latin typeface="Muli" pitchFamily="2" charset="77"/>
                <a:cs typeface="Arial"/>
              </a:rPr>
              <a:t>the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European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Union’s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Horizon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rgbClr val="FFFFFF"/>
                </a:solidFill>
                <a:latin typeface="Muli" pitchFamily="2" charset="77"/>
                <a:cs typeface="Arial"/>
              </a:rPr>
              <a:t>2020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research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rgbClr val="FFFFFF"/>
                </a:solidFill>
                <a:latin typeface="Muli" pitchFamily="2" charset="77"/>
                <a:cs typeface="Arial"/>
              </a:rPr>
              <a:t>and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rgbClr val="FFFFFF"/>
                </a:solidFill>
                <a:latin typeface="Muli" pitchFamily="2" charset="77"/>
                <a:cs typeface="Arial"/>
              </a:rPr>
              <a:t>innovation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rgbClr val="FFFFFF"/>
                </a:solidFill>
                <a:latin typeface="Muli" pitchFamily="2" charset="77"/>
                <a:cs typeface="Arial"/>
              </a:rPr>
              <a:t>programme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under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rgbClr val="FFFFFF"/>
                </a:solidFill>
                <a:latin typeface="Muli" pitchFamily="2" charset="77"/>
                <a:cs typeface="Arial"/>
              </a:rPr>
              <a:t>grant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agreement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No. </a:t>
            </a:r>
            <a:r>
              <a:rPr sz="750" spc="30" dirty="0">
                <a:solidFill>
                  <a:srgbClr val="FFFFFF"/>
                </a:solidFill>
                <a:latin typeface="Muli" pitchFamily="2" charset="77"/>
                <a:cs typeface="Arial"/>
              </a:rPr>
              <a:t>823852</a:t>
            </a:r>
            <a:endParaRPr sz="750">
              <a:latin typeface="Muli" pitchFamily="2" charset="77"/>
              <a:cs typeface="Arial"/>
            </a:endParaRPr>
          </a:p>
        </p:txBody>
      </p:sp>
      <p:grpSp>
        <p:nvGrpSpPr>
          <p:cNvPr id="11" name="Gruppo 49">
            <a:extLst>
              <a:ext uri="{FF2B5EF4-FFF2-40B4-BE49-F238E27FC236}">
                <a16:creationId xmlns:a16="http://schemas.microsoft.com/office/drawing/2014/main" id="{7D04B1C9-7F08-9D47-BE96-BA7CF7910F57}"/>
              </a:ext>
            </a:extLst>
          </p:cNvPr>
          <p:cNvGrpSpPr/>
          <p:nvPr/>
        </p:nvGrpSpPr>
        <p:grpSpPr>
          <a:xfrm>
            <a:off x="1681163" y="6228257"/>
            <a:ext cx="486409" cy="345440"/>
            <a:chOff x="995362" y="6228257"/>
            <a:chExt cx="486409" cy="345440"/>
          </a:xfrm>
        </p:grpSpPr>
        <p:sp>
          <p:nvSpPr>
            <p:cNvPr id="12" name="object 18"/>
            <p:cNvSpPr/>
            <p:nvPr/>
          </p:nvSpPr>
          <p:spPr>
            <a:xfrm>
              <a:off x="995362" y="6228257"/>
              <a:ext cx="486409" cy="345440"/>
            </a:xfrm>
            <a:custGeom>
              <a:avLst/>
              <a:gdLst/>
              <a:ahLst/>
              <a:cxnLst/>
              <a:rect l="l" t="t" r="r" b="b"/>
              <a:pathLst>
                <a:path w="486409" h="345440">
                  <a:moveTo>
                    <a:pt x="0" y="345097"/>
                  </a:moveTo>
                  <a:lnTo>
                    <a:pt x="486282" y="345097"/>
                  </a:lnTo>
                  <a:lnTo>
                    <a:pt x="486282" y="0"/>
                  </a:lnTo>
                  <a:lnTo>
                    <a:pt x="0" y="0"/>
                  </a:lnTo>
                  <a:lnTo>
                    <a:pt x="0" y="345097"/>
                  </a:lnTo>
                  <a:close/>
                </a:path>
              </a:pathLst>
            </a:custGeom>
            <a:solidFill>
              <a:srgbClr val="09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9"/>
            <p:cNvSpPr/>
            <p:nvPr/>
          </p:nvSpPr>
          <p:spPr>
            <a:xfrm>
              <a:off x="1097493" y="6259376"/>
              <a:ext cx="86594" cy="8523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20"/>
            <p:cNvSpPr/>
            <p:nvPr/>
          </p:nvSpPr>
          <p:spPr>
            <a:xfrm>
              <a:off x="1219894" y="6240415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23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6" y="25438"/>
                  </a:lnTo>
                  <a:lnTo>
                    <a:pt x="24117" y="20523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6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6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1"/>
            <p:cNvSpPr/>
            <p:nvPr/>
          </p:nvSpPr>
          <p:spPr>
            <a:xfrm>
              <a:off x="1290485" y="6259376"/>
              <a:ext cx="86715" cy="8523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22"/>
            <p:cNvSpPr/>
            <p:nvPr/>
          </p:nvSpPr>
          <p:spPr>
            <a:xfrm>
              <a:off x="1361198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839"/>
                  </a:moveTo>
                  <a:lnTo>
                    <a:pt x="0" y="12839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552"/>
                  </a:lnTo>
                  <a:lnTo>
                    <a:pt x="25704" y="25552"/>
                  </a:lnTo>
                  <a:lnTo>
                    <a:pt x="24117" y="20650"/>
                  </a:lnTo>
                  <a:lnTo>
                    <a:pt x="34899" y="12839"/>
                  </a:lnTo>
                  <a:close/>
                </a:path>
                <a:path w="34925" h="33654">
                  <a:moveTo>
                    <a:pt x="25704" y="25552"/>
                  </a:moveTo>
                  <a:lnTo>
                    <a:pt x="17449" y="25552"/>
                  </a:lnTo>
                  <a:lnTo>
                    <a:pt x="28232" y="33362"/>
                  </a:lnTo>
                  <a:lnTo>
                    <a:pt x="25704" y="25552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839"/>
                  </a:lnTo>
                  <a:lnTo>
                    <a:pt x="21564" y="1283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23"/>
            <p:cNvSpPr/>
            <p:nvPr/>
          </p:nvSpPr>
          <p:spPr>
            <a:xfrm>
              <a:off x="1290485" y="6453160"/>
              <a:ext cx="86601" cy="8523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4"/>
            <p:cNvSpPr/>
            <p:nvPr/>
          </p:nvSpPr>
          <p:spPr>
            <a:xfrm>
              <a:off x="1219782" y="6524114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35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4" y="25438"/>
                  </a:lnTo>
                  <a:lnTo>
                    <a:pt x="24117" y="20535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4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4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25"/>
            <p:cNvSpPr/>
            <p:nvPr/>
          </p:nvSpPr>
          <p:spPr>
            <a:xfrm>
              <a:off x="1097382" y="6453161"/>
              <a:ext cx="86705" cy="8523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6"/>
            <p:cNvSpPr/>
            <p:nvPr/>
          </p:nvSpPr>
          <p:spPr>
            <a:xfrm>
              <a:off x="1078483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438"/>
                  </a:lnTo>
                  <a:lnTo>
                    <a:pt x="25667" y="25438"/>
                  </a:lnTo>
                  <a:lnTo>
                    <a:pt x="24117" y="20650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667" y="25438"/>
                  </a:moveTo>
                  <a:lnTo>
                    <a:pt x="17449" y="25438"/>
                  </a:lnTo>
                  <a:lnTo>
                    <a:pt x="28232" y="33362"/>
                  </a:lnTo>
                  <a:lnTo>
                    <a:pt x="25667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1" name="Immagine 2">
            <a:extLst>
              <a:ext uri="{FF2B5EF4-FFF2-40B4-BE49-F238E27FC236}">
                <a16:creationId xmlns:a16="http://schemas.microsoft.com/office/drawing/2014/main" id="{59ED750F-C77A-F24E-8961-FB46DDD5A1B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62000"/>
            <a:ext cx="2743200" cy="130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31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1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8" name="object 17"/>
          <p:cNvSpPr txBox="1"/>
          <p:nvPr/>
        </p:nvSpPr>
        <p:spPr>
          <a:xfrm>
            <a:off x="914400" y="6360855"/>
            <a:ext cx="9097887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This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project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has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received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funding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from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the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European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Union’s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Horizon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2020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research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and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innovation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programme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under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grant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agreement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No.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823852</a:t>
            </a:r>
            <a:endParaRPr sz="750" dirty="0">
              <a:solidFill>
                <a:schemeClr val="tx1"/>
              </a:solidFill>
              <a:latin typeface="Muli" pitchFamily="2" charset="77"/>
              <a:cs typeface="Arial"/>
            </a:endParaRPr>
          </a:p>
        </p:txBody>
      </p:sp>
      <p:grpSp>
        <p:nvGrpSpPr>
          <p:cNvPr id="9" name="Gruppo 49">
            <a:extLst>
              <a:ext uri="{FF2B5EF4-FFF2-40B4-BE49-F238E27FC236}">
                <a16:creationId xmlns:a16="http://schemas.microsoft.com/office/drawing/2014/main" id="{7D04B1C9-7F08-9D47-BE96-BA7CF7910F57}"/>
              </a:ext>
            </a:extLst>
          </p:cNvPr>
          <p:cNvGrpSpPr/>
          <p:nvPr/>
        </p:nvGrpSpPr>
        <p:grpSpPr>
          <a:xfrm>
            <a:off x="263450" y="6248400"/>
            <a:ext cx="486409" cy="345440"/>
            <a:chOff x="995362" y="6228257"/>
            <a:chExt cx="486409" cy="345440"/>
          </a:xfrm>
        </p:grpSpPr>
        <p:sp>
          <p:nvSpPr>
            <p:cNvPr id="10" name="object 18"/>
            <p:cNvSpPr/>
            <p:nvPr/>
          </p:nvSpPr>
          <p:spPr>
            <a:xfrm>
              <a:off x="995362" y="6228257"/>
              <a:ext cx="486409" cy="345440"/>
            </a:xfrm>
            <a:custGeom>
              <a:avLst/>
              <a:gdLst/>
              <a:ahLst/>
              <a:cxnLst/>
              <a:rect l="l" t="t" r="r" b="b"/>
              <a:pathLst>
                <a:path w="486409" h="345440">
                  <a:moveTo>
                    <a:pt x="0" y="345097"/>
                  </a:moveTo>
                  <a:lnTo>
                    <a:pt x="486282" y="345097"/>
                  </a:lnTo>
                  <a:lnTo>
                    <a:pt x="486282" y="0"/>
                  </a:lnTo>
                  <a:lnTo>
                    <a:pt x="0" y="0"/>
                  </a:lnTo>
                  <a:lnTo>
                    <a:pt x="0" y="345097"/>
                  </a:lnTo>
                  <a:close/>
                </a:path>
              </a:pathLst>
            </a:custGeom>
            <a:solidFill>
              <a:srgbClr val="09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9"/>
            <p:cNvSpPr/>
            <p:nvPr/>
          </p:nvSpPr>
          <p:spPr>
            <a:xfrm>
              <a:off x="1097493" y="6259376"/>
              <a:ext cx="86594" cy="8523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20"/>
            <p:cNvSpPr/>
            <p:nvPr/>
          </p:nvSpPr>
          <p:spPr>
            <a:xfrm>
              <a:off x="1219894" y="6240415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23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6" y="25438"/>
                  </a:lnTo>
                  <a:lnTo>
                    <a:pt x="24117" y="20523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6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6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21"/>
            <p:cNvSpPr/>
            <p:nvPr/>
          </p:nvSpPr>
          <p:spPr>
            <a:xfrm>
              <a:off x="1290485" y="6259376"/>
              <a:ext cx="86715" cy="85239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22"/>
            <p:cNvSpPr/>
            <p:nvPr/>
          </p:nvSpPr>
          <p:spPr>
            <a:xfrm>
              <a:off x="1361198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839"/>
                  </a:moveTo>
                  <a:lnTo>
                    <a:pt x="0" y="12839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552"/>
                  </a:lnTo>
                  <a:lnTo>
                    <a:pt x="25704" y="25552"/>
                  </a:lnTo>
                  <a:lnTo>
                    <a:pt x="24117" y="20650"/>
                  </a:lnTo>
                  <a:lnTo>
                    <a:pt x="34899" y="12839"/>
                  </a:lnTo>
                  <a:close/>
                </a:path>
                <a:path w="34925" h="33654">
                  <a:moveTo>
                    <a:pt x="25704" y="25552"/>
                  </a:moveTo>
                  <a:lnTo>
                    <a:pt x="17449" y="25552"/>
                  </a:lnTo>
                  <a:lnTo>
                    <a:pt x="28232" y="33362"/>
                  </a:lnTo>
                  <a:lnTo>
                    <a:pt x="25704" y="25552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839"/>
                  </a:lnTo>
                  <a:lnTo>
                    <a:pt x="21564" y="1283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3"/>
            <p:cNvSpPr/>
            <p:nvPr/>
          </p:nvSpPr>
          <p:spPr>
            <a:xfrm>
              <a:off x="1290485" y="6453160"/>
              <a:ext cx="86601" cy="8523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24"/>
            <p:cNvSpPr/>
            <p:nvPr/>
          </p:nvSpPr>
          <p:spPr>
            <a:xfrm>
              <a:off x="1219782" y="6524114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35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4" y="25438"/>
                  </a:lnTo>
                  <a:lnTo>
                    <a:pt x="24117" y="20535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4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4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25"/>
            <p:cNvSpPr/>
            <p:nvPr/>
          </p:nvSpPr>
          <p:spPr>
            <a:xfrm>
              <a:off x="1097382" y="6453161"/>
              <a:ext cx="86705" cy="85236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6"/>
            <p:cNvSpPr/>
            <p:nvPr/>
          </p:nvSpPr>
          <p:spPr>
            <a:xfrm>
              <a:off x="1078483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438"/>
                  </a:lnTo>
                  <a:lnTo>
                    <a:pt x="25667" y="25438"/>
                  </a:lnTo>
                  <a:lnTo>
                    <a:pt x="24117" y="20650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667" y="25438"/>
                  </a:moveTo>
                  <a:lnTo>
                    <a:pt x="17449" y="25438"/>
                  </a:lnTo>
                  <a:lnTo>
                    <a:pt x="28232" y="33362"/>
                  </a:lnTo>
                  <a:lnTo>
                    <a:pt x="25667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11/28/2021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203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7">
            <a:extLst>
              <a:ext uri="{FF2B5EF4-FFF2-40B4-BE49-F238E27FC236}">
                <a16:creationId xmlns:a16="http://schemas.microsoft.com/office/drawing/2014/main" id="{3DA76E71-90F4-594C-8F95-9C1B8B8402A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867400"/>
            <a:ext cx="12179300" cy="990600"/>
          </a:xfrm>
          <a:prstGeom prst="rect">
            <a:avLst/>
          </a:prstGeom>
        </p:spPr>
      </p:pic>
      <p:sp>
        <p:nvSpPr>
          <p:cNvPr id="8" name="object 17"/>
          <p:cNvSpPr txBox="1"/>
          <p:nvPr userDrawn="1"/>
        </p:nvSpPr>
        <p:spPr>
          <a:xfrm>
            <a:off x="1108150" y="6589455"/>
            <a:ext cx="9097887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This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project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has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received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funding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from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the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European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Union’s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Horizon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2020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research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and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innovation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programme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under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grant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agreement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No.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823852</a:t>
            </a:r>
            <a:endParaRPr sz="750" dirty="0">
              <a:solidFill>
                <a:schemeClr val="tx1"/>
              </a:solidFill>
              <a:latin typeface="Muli" pitchFamily="2" charset="77"/>
              <a:cs typeface="Arial"/>
            </a:endParaRPr>
          </a:p>
        </p:txBody>
      </p:sp>
      <p:grpSp>
        <p:nvGrpSpPr>
          <p:cNvPr id="9" name="Gruppo 49">
            <a:extLst>
              <a:ext uri="{FF2B5EF4-FFF2-40B4-BE49-F238E27FC236}">
                <a16:creationId xmlns:a16="http://schemas.microsoft.com/office/drawing/2014/main" id="{7D04B1C9-7F08-9D47-BE96-BA7CF7910F57}"/>
              </a:ext>
            </a:extLst>
          </p:cNvPr>
          <p:cNvGrpSpPr/>
          <p:nvPr userDrawn="1"/>
        </p:nvGrpSpPr>
        <p:grpSpPr>
          <a:xfrm>
            <a:off x="457200" y="6477000"/>
            <a:ext cx="486409" cy="345440"/>
            <a:chOff x="995362" y="6228257"/>
            <a:chExt cx="486409" cy="345440"/>
          </a:xfrm>
        </p:grpSpPr>
        <p:sp>
          <p:nvSpPr>
            <p:cNvPr id="10" name="object 18"/>
            <p:cNvSpPr/>
            <p:nvPr/>
          </p:nvSpPr>
          <p:spPr>
            <a:xfrm>
              <a:off x="995362" y="6228257"/>
              <a:ext cx="486409" cy="345440"/>
            </a:xfrm>
            <a:custGeom>
              <a:avLst/>
              <a:gdLst/>
              <a:ahLst/>
              <a:cxnLst/>
              <a:rect l="l" t="t" r="r" b="b"/>
              <a:pathLst>
                <a:path w="486409" h="345440">
                  <a:moveTo>
                    <a:pt x="0" y="345097"/>
                  </a:moveTo>
                  <a:lnTo>
                    <a:pt x="486282" y="345097"/>
                  </a:lnTo>
                  <a:lnTo>
                    <a:pt x="486282" y="0"/>
                  </a:lnTo>
                  <a:lnTo>
                    <a:pt x="0" y="0"/>
                  </a:lnTo>
                  <a:lnTo>
                    <a:pt x="0" y="345097"/>
                  </a:lnTo>
                  <a:close/>
                </a:path>
              </a:pathLst>
            </a:custGeom>
            <a:solidFill>
              <a:srgbClr val="09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9"/>
            <p:cNvSpPr/>
            <p:nvPr/>
          </p:nvSpPr>
          <p:spPr>
            <a:xfrm>
              <a:off x="1097493" y="6259376"/>
              <a:ext cx="86594" cy="8523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20"/>
            <p:cNvSpPr/>
            <p:nvPr/>
          </p:nvSpPr>
          <p:spPr>
            <a:xfrm>
              <a:off x="1219894" y="6240415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23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6" y="25438"/>
                  </a:lnTo>
                  <a:lnTo>
                    <a:pt x="24117" y="20523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6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6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21"/>
            <p:cNvSpPr/>
            <p:nvPr/>
          </p:nvSpPr>
          <p:spPr>
            <a:xfrm>
              <a:off x="1290485" y="6259376"/>
              <a:ext cx="86715" cy="8523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22"/>
            <p:cNvSpPr/>
            <p:nvPr/>
          </p:nvSpPr>
          <p:spPr>
            <a:xfrm>
              <a:off x="1361198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839"/>
                  </a:moveTo>
                  <a:lnTo>
                    <a:pt x="0" y="12839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552"/>
                  </a:lnTo>
                  <a:lnTo>
                    <a:pt x="25704" y="25552"/>
                  </a:lnTo>
                  <a:lnTo>
                    <a:pt x="24117" y="20650"/>
                  </a:lnTo>
                  <a:lnTo>
                    <a:pt x="34899" y="12839"/>
                  </a:lnTo>
                  <a:close/>
                </a:path>
                <a:path w="34925" h="33654">
                  <a:moveTo>
                    <a:pt x="25704" y="25552"/>
                  </a:moveTo>
                  <a:lnTo>
                    <a:pt x="17449" y="25552"/>
                  </a:lnTo>
                  <a:lnTo>
                    <a:pt x="28232" y="33362"/>
                  </a:lnTo>
                  <a:lnTo>
                    <a:pt x="25704" y="25552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839"/>
                  </a:lnTo>
                  <a:lnTo>
                    <a:pt x="21564" y="1283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3"/>
            <p:cNvSpPr/>
            <p:nvPr/>
          </p:nvSpPr>
          <p:spPr>
            <a:xfrm>
              <a:off x="1290485" y="6453160"/>
              <a:ext cx="86601" cy="8523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24"/>
            <p:cNvSpPr/>
            <p:nvPr/>
          </p:nvSpPr>
          <p:spPr>
            <a:xfrm>
              <a:off x="1219782" y="6524114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35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4" y="25438"/>
                  </a:lnTo>
                  <a:lnTo>
                    <a:pt x="24117" y="20535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4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4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25"/>
            <p:cNvSpPr/>
            <p:nvPr/>
          </p:nvSpPr>
          <p:spPr>
            <a:xfrm>
              <a:off x="1097382" y="6453161"/>
              <a:ext cx="86705" cy="8523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6"/>
            <p:cNvSpPr/>
            <p:nvPr/>
          </p:nvSpPr>
          <p:spPr>
            <a:xfrm>
              <a:off x="1078483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438"/>
                  </a:lnTo>
                  <a:lnTo>
                    <a:pt x="25667" y="25438"/>
                  </a:lnTo>
                  <a:lnTo>
                    <a:pt x="24117" y="20650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667" y="25438"/>
                  </a:moveTo>
                  <a:lnTo>
                    <a:pt x="17449" y="25438"/>
                  </a:lnTo>
                  <a:lnTo>
                    <a:pt x="28232" y="33362"/>
                  </a:lnTo>
                  <a:lnTo>
                    <a:pt x="25667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5305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8" r:id="rId2"/>
    <p:sldLayoutId id="2147483689" r:id="rId3"/>
    <p:sldLayoutId id="2147483690" r:id="rId4"/>
    <p:sldLayoutId id="2147483693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2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</p:spPr>
        <p:txBody>
          <a:bodyPr/>
          <a:lstStyle/>
          <a:p>
            <a:r>
              <a:rPr lang="en-US" spc="90" dirty="0"/>
              <a:t>WP2 at M36 and until M48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69249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90"/>
              </a:spcBef>
            </a:pPr>
            <a:r>
              <a:rPr lang="en-US" spc="50" dirty="0">
                <a:solidFill>
                  <a:srgbClr val="4C4D4F"/>
                </a:solidFill>
                <a:cs typeface="Arial"/>
              </a:rPr>
              <a:t>29 November 2021</a:t>
            </a:r>
            <a:endParaRPr lang="en-US" dirty="0">
              <a:cs typeface="Arial"/>
            </a:endParaRPr>
          </a:p>
          <a:p>
            <a:pPr>
              <a:lnSpc>
                <a:spcPct val="100000"/>
              </a:lnSpc>
              <a:spcBef>
                <a:spcPts val="590"/>
              </a:spcBef>
            </a:pPr>
            <a:r>
              <a:rPr lang="en-US" spc="-5" dirty="0">
                <a:solidFill>
                  <a:srgbClr val="4C4D4F"/>
                </a:solidFill>
                <a:cs typeface="Arial"/>
              </a:rPr>
              <a:t>Author: </a:t>
            </a:r>
            <a:r>
              <a:rPr lang="en-US" spc="25" dirty="0">
                <a:solidFill>
                  <a:srgbClr val="4C4D4F"/>
                </a:solidFill>
                <a:cs typeface="Arial"/>
              </a:rPr>
              <a:t>Andy </a:t>
            </a:r>
            <a:r>
              <a:rPr lang="en-US" spc="25" dirty="0" err="1">
                <a:solidFill>
                  <a:srgbClr val="4C4D4F"/>
                </a:solidFill>
                <a:cs typeface="Arial"/>
              </a:rPr>
              <a:t>Götz</a:t>
            </a:r>
            <a:r>
              <a:rPr lang="en-US" spc="25" dirty="0">
                <a:solidFill>
                  <a:srgbClr val="4C4D4F"/>
                </a:solidFill>
                <a:cs typeface="Arial"/>
              </a:rPr>
              <a:t> – WP2 leader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7523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438400"/>
            <a:ext cx="10363200" cy="3231654"/>
          </a:xfrm>
        </p:spPr>
        <p:txBody>
          <a:bodyPr/>
          <a:lstStyle/>
          <a:p>
            <a:r>
              <a:rPr lang="en-US" dirty="0"/>
              <a:t>It has been great working together with everyone on WP2!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WP2 activities will need to continue on a permanent way to really change the culture around research data at our facilities … </a:t>
            </a:r>
          </a:p>
        </p:txBody>
      </p:sp>
    </p:spTree>
    <p:extLst>
      <p:ext uri="{BB962C8B-B14F-4D97-AF65-F5344CB8AC3E}">
        <p14:creationId xmlns:p14="http://schemas.microsoft.com/office/powerpoint/2010/main" val="80078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8F188-2952-44E1-B6FC-C5AB0A7F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D6D87"/>
                </a:solidFill>
              </a:rPr>
              <a:t>Status of WP2 in M36</a:t>
            </a:r>
            <a:endParaRPr lang="en-GB" dirty="0">
              <a:solidFill>
                <a:srgbClr val="AD6D87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C41A9-0A16-4AC4-98FF-1DA3178F9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776" y="1194560"/>
            <a:ext cx="11119624" cy="4368040"/>
          </a:xfrm>
        </p:spPr>
        <p:txBody>
          <a:bodyPr/>
          <a:lstStyle/>
          <a:p>
            <a:r>
              <a:rPr lang="en-US" dirty="0">
                <a:solidFill>
                  <a:srgbClr val="7272A0"/>
                </a:solidFill>
              </a:rPr>
              <a:t>According to planning in proposal WP2 finished in M36 with FAIR data policies updated and DMPs implemented and all Deliverables and Milestones achieved</a:t>
            </a:r>
          </a:p>
          <a:p>
            <a:endParaRPr lang="en-US" dirty="0"/>
          </a:p>
          <a:p>
            <a:r>
              <a:rPr lang="en-US" dirty="0"/>
              <a:t>In reality:</a:t>
            </a:r>
          </a:p>
          <a:p>
            <a:pPr lvl="1"/>
            <a:r>
              <a:rPr lang="en-US" dirty="0"/>
              <a:t>All deliverables have been achieved, 3 milestones achieved</a:t>
            </a:r>
          </a:p>
          <a:p>
            <a:pPr lvl="1"/>
            <a:r>
              <a:rPr lang="en-US" dirty="0"/>
              <a:t>Last Milestone not achieved because</a:t>
            </a:r>
          </a:p>
          <a:p>
            <a:pPr lvl="2"/>
            <a:r>
              <a:rPr lang="en-US" dirty="0"/>
              <a:t>not all facilities producing DOIs and Open Data</a:t>
            </a:r>
          </a:p>
          <a:p>
            <a:pPr lvl="1"/>
            <a:r>
              <a:rPr lang="en-US" dirty="0"/>
              <a:t>Data policies have not been updated (yet) at ESRF, ESS, </a:t>
            </a:r>
            <a:r>
              <a:rPr lang="en-US" dirty="0" err="1"/>
              <a:t>EuXFEL</a:t>
            </a:r>
            <a:r>
              <a:rPr lang="en-US" dirty="0"/>
              <a:t> and ILL</a:t>
            </a:r>
          </a:p>
          <a:p>
            <a:pPr lvl="1"/>
            <a:r>
              <a:rPr lang="en-US" dirty="0"/>
              <a:t>DMP templates have only been implemented by ESS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0922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8F188-2952-44E1-B6FC-C5AB0A7F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D6D87"/>
                </a:solidFill>
              </a:rPr>
              <a:t>Status of FAIR Data Policies in M36</a:t>
            </a:r>
            <a:endParaRPr lang="en-GB" dirty="0">
              <a:solidFill>
                <a:srgbClr val="AD6D87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C41A9-0A16-4AC4-98FF-1DA3178F9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776" y="1371600"/>
            <a:ext cx="10891024" cy="4368040"/>
          </a:xfrm>
        </p:spPr>
        <p:txBody>
          <a:bodyPr/>
          <a:lstStyle/>
          <a:p>
            <a:r>
              <a:rPr lang="en-US" dirty="0"/>
              <a:t>In reality:</a:t>
            </a:r>
          </a:p>
          <a:p>
            <a:endParaRPr lang="en-US" dirty="0"/>
          </a:p>
          <a:p>
            <a:pPr lvl="1"/>
            <a:r>
              <a:rPr lang="en-US" dirty="0"/>
              <a:t>Situation at ESRF is</a:t>
            </a:r>
          </a:p>
          <a:p>
            <a:pPr lvl="2"/>
            <a:r>
              <a:rPr lang="en-US" dirty="0"/>
              <a:t>submitted an updated policy to the research directors but it is stalled and the discussion needs to be reactivated</a:t>
            </a:r>
          </a:p>
          <a:p>
            <a:pPr lvl="2"/>
            <a:r>
              <a:rPr lang="en-US" dirty="0"/>
              <a:t>in the meantime ESRF is minting DOIs for raw and processed data</a:t>
            </a:r>
          </a:p>
          <a:p>
            <a:pPr lvl="1"/>
            <a:r>
              <a:rPr lang="en-US" dirty="0"/>
              <a:t>ESS discussion has started (AFAIK) but not been formalized yet</a:t>
            </a:r>
          </a:p>
          <a:p>
            <a:pPr lvl="1"/>
            <a:r>
              <a:rPr lang="en-US" dirty="0" err="1"/>
              <a:t>EuXFEL</a:t>
            </a:r>
            <a:r>
              <a:rPr lang="en-US" dirty="0"/>
              <a:t> and ILL formal discussions have not started yet (AFAIK)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345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8F188-2952-44E1-B6FC-C5AB0A7F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D6D87"/>
                </a:solidFill>
              </a:rPr>
              <a:t>Status of DMP templates in M36</a:t>
            </a:r>
            <a:endParaRPr lang="en-GB" dirty="0">
              <a:solidFill>
                <a:srgbClr val="AD6D87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C41A9-0A16-4AC4-98FF-1DA3178F9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776" y="1194560"/>
            <a:ext cx="10205224" cy="4825240"/>
          </a:xfrm>
        </p:spPr>
        <p:txBody>
          <a:bodyPr/>
          <a:lstStyle/>
          <a:p>
            <a:r>
              <a:rPr lang="en-US" dirty="0"/>
              <a:t>In reality:</a:t>
            </a:r>
          </a:p>
          <a:p>
            <a:pPr lvl="1"/>
            <a:r>
              <a:rPr lang="en-US" dirty="0"/>
              <a:t>Lots of discussion and work has gone into the DMP questions (with </a:t>
            </a:r>
            <a:r>
              <a:rPr lang="en-US" dirty="0" err="1"/>
              <a:t>ExPaNDS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 DMP template tool has been chosen (DS Wizard)</a:t>
            </a:r>
          </a:p>
          <a:p>
            <a:pPr lvl="1"/>
            <a:r>
              <a:rPr lang="en-US" dirty="0"/>
              <a:t>DMP templates have been implemented by ESS and source code and knowledge base are shared</a:t>
            </a:r>
          </a:p>
          <a:p>
            <a:pPr lvl="1"/>
            <a:r>
              <a:rPr lang="en-US" dirty="0"/>
              <a:t>ESRF has a prototype of the DMP template using the ESS code</a:t>
            </a:r>
          </a:p>
          <a:p>
            <a:pPr lvl="1"/>
            <a:r>
              <a:rPr lang="en-US" dirty="0"/>
              <a:t>CERIC, </a:t>
            </a:r>
            <a:r>
              <a:rPr lang="en-US" dirty="0" err="1"/>
              <a:t>EuXFEL</a:t>
            </a:r>
            <a:r>
              <a:rPr lang="en-US" dirty="0"/>
              <a:t>, ELI and ILL have not started implementing DMPs </a:t>
            </a:r>
          </a:p>
          <a:p>
            <a:pPr lvl="1"/>
            <a:r>
              <a:rPr lang="en-US" dirty="0"/>
              <a:t>Not sure who will actually integrate DMPs in their operations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8240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8F188-2952-44E1-B6FC-C5AB0A7F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D6D87"/>
                </a:solidFill>
              </a:rPr>
              <a:t>WP2 Issues in M36</a:t>
            </a:r>
            <a:endParaRPr lang="en-GB" dirty="0">
              <a:solidFill>
                <a:srgbClr val="AD6D87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C41A9-0A16-4AC4-98FF-1DA3178F9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776" y="1194560"/>
            <a:ext cx="10205224" cy="4368040"/>
          </a:xfrm>
        </p:spPr>
        <p:txBody>
          <a:bodyPr/>
          <a:lstStyle/>
          <a:p>
            <a:r>
              <a:rPr lang="en-US" dirty="0">
                <a:solidFill>
                  <a:srgbClr val="7272A0"/>
                </a:solidFill>
              </a:rPr>
              <a:t>According to planning in proposal WP2 finished in M36 with FAIR data policies and DMPs implemented</a:t>
            </a:r>
          </a:p>
          <a:p>
            <a:endParaRPr lang="en-US" dirty="0"/>
          </a:p>
          <a:p>
            <a:r>
              <a:rPr lang="en-US" dirty="0"/>
              <a:t>In reality:</a:t>
            </a:r>
          </a:p>
          <a:p>
            <a:endParaRPr lang="en-US" dirty="0"/>
          </a:p>
          <a:p>
            <a:pPr lvl="1"/>
            <a:r>
              <a:rPr lang="en-US" dirty="0"/>
              <a:t>Data policies have not been updated at ESRF, ESS, </a:t>
            </a:r>
            <a:r>
              <a:rPr lang="en-US" dirty="0" err="1"/>
              <a:t>EuXFEL</a:t>
            </a:r>
            <a:r>
              <a:rPr lang="en-US" dirty="0"/>
              <a:t> and ILL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DMP templates have only been implemented by 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335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8F188-2952-44E1-B6FC-C5AB0A7F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D6D87"/>
                </a:solidFill>
              </a:rPr>
              <a:t>WP2 expected and actual KPIs</a:t>
            </a:r>
            <a:endParaRPr lang="en-GB" dirty="0">
              <a:solidFill>
                <a:srgbClr val="AD6D87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C41A9-0A16-4AC4-98FF-1DA3178F9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776" y="1194560"/>
            <a:ext cx="10205224" cy="4368040"/>
          </a:xfrm>
        </p:spPr>
        <p:txBody>
          <a:bodyPr/>
          <a:lstStyle/>
          <a:p>
            <a:r>
              <a:rPr lang="en-US" dirty="0">
                <a:solidFill>
                  <a:srgbClr val="7272A0"/>
                </a:solidFill>
              </a:rPr>
              <a:t>KPIs track how many sites are producing DOIs and open data and their use via DOIs</a:t>
            </a:r>
          </a:p>
          <a:p>
            <a:endParaRPr lang="en-US" dirty="0"/>
          </a:p>
          <a:p>
            <a:r>
              <a:rPr lang="en-US" dirty="0"/>
              <a:t>In reality:</a:t>
            </a:r>
          </a:p>
          <a:p>
            <a:endParaRPr lang="en-US" dirty="0"/>
          </a:p>
          <a:p>
            <a:pPr lvl="1"/>
            <a:r>
              <a:rPr lang="en-US" dirty="0"/>
              <a:t>DOIs are not being produced at all sites (CERIC, ELI, ESS?)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Open Data is not available at all sites yet (CERIC, ELI?)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 of DOIs is still not </a:t>
            </a:r>
            <a:r>
              <a:rPr lang="en-US" dirty="0" err="1"/>
              <a:t>generalised</a:t>
            </a:r>
            <a:r>
              <a:rPr lang="en-US" dirty="0"/>
              <a:t> and is not growing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770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8F188-2952-44E1-B6FC-C5AB0A7F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D6D87"/>
                </a:solidFill>
              </a:rPr>
              <a:t>WP2 activities in M36 to M48</a:t>
            </a:r>
            <a:endParaRPr lang="en-GB" dirty="0">
              <a:solidFill>
                <a:srgbClr val="AD6D87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C41A9-0A16-4AC4-98FF-1DA3178F9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776" y="1194560"/>
            <a:ext cx="10891024" cy="436804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In reality:</a:t>
            </a:r>
          </a:p>
          <a:p>
            <a:endParaRPr lang="en-US" dirty="0"/>
          </a:p>
          <a:p>
            <a:pPr lvl="1"/>
            <a:r>
              <a:rPr lang="en-US" dirty="0"/>
              <a:t>Data policies will be updated at ESRF, ESS, </a:t>
            </a:r>
            <a:r>
              <a:rPr lang="en-US" dirty="0" err="1"/>
              <a:t>EuXFEL</a:t>
            </a:r>
            <a:r>
              <a:rPr lang="en-US" dirty="0"/>
              <a:t> and ILL</a:t>
            </a:r>
          </a:p>
          <a:p>
            <a:pPr lvl="1"/>
            <a:r>
              <a:rPr lang="en-US" dirty="0"/>
              <a:t>DMP templates will be implemented at CERIC, ELI, ESRF, </a:t>
            </a:r>
            <a:r>
              <a:rPr lang="en-US" dirty="0" err="1"/>
              <a:t>EuXFEL</a:t>
            </a:r>
            <a:r>
              <a:rPr lang="en-US" dirty="0"/>
              <a:t>, ILL</a:t>
            </a:r>
          </a:p>
          <a:p>
            <a:pPr lvl="1"/>
            <a:r>
              <a:rPr lang="en-US" dirty="0"/>
              <a:t>D</a:t>
            </a:r>
            <a:r>
              <a:rPr lang="en-GB" dirty="0"/>
              <a:t>OIs will be implemented at all sites (CERIC, ELI </a:t>
            </a:r>
            <a:r>
              <a:rPr lang="en-GB" dirty="0" err="1"/>
              <a:t>todo</a:t>
            </a:r>
            <a:r>
              <a:rPr lang="en-GB" dirty="0"/>
              <a:t>)</a:t>
            </a:r>
          </a:p>
          <a:p>
            <a:pPr lvl="1"/>
            <a:r>
              <a:rPr lang="en-US" dirty="0"/>
              <a:t>Users</a:t>
            </a:r>
            <a:r>
              <a:rPr lang="en-GB" dirty="0"/>
              <a:t> will be trained / incited to cite data DOIs</a:t>
            </a:r>
          </a:p>
          <a:p>
            <a:pPr lvl="1"/>
            <a:r>
              <a:rPr lang="en-US" dirty="0"/>
              <a:t>Open Data will be available at all sites (CERIC, ELI, ESS </a:t>
            </a:r>
            <a:r>
              <a:rPr lang="en-US" dirty="0" err="1"/>
              <a:t>todo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9809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8F188-2952-44E1-B6FC-C5AB0A7F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D6D87"/>
                </a:solidFill>
              </a:rPr>
              <a:t>WP2 activities after </a:t>
            </a:r>
            <a:r>
              <a:rPr lang="en-US" dirty="0" err="1">
                <a:solidFill>
                  <a:srgbClr val="AD6D87"/>
                </a:solidFill>
              </a:rPr>
              <a:t>PaNOSC</a:t>
            </a:r>
            <a:endParaRPr lang="en-GB" dirty="0">
              <a:solidFill>
                <a:srgbClr val="AD6D87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C41A9-0A16-4AC4-98FF-1DA3178F9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776" y="1194560"/>
            <a:ext cx="11043424" cy="436804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In reality:</a:t>
            </a:r>
          </a:p>
          <a:p>
            <a:endParaRPr lang="en-US" dirty="0"/>
          </a:p>
          <a:p>
            <a:pPr lvl="1"/>
            <a:r>
              <a:rPr lang="en-US" dirty="0"/>
              <a:t>Continue following Data policies and sharing best practices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Certify data catalogues with </a:t>
            </a:r>
            <a:r>
              <a:rPr lang="en-US" dirty="0" err="1"/>
              <a:t>CoreTrustSeal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Work on a common campaign to promote data DOIs in publications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Register data repositories with publishers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20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8F188-2952-44E1-B6FC-C5AB0A7F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D6D87"/>
                </a:solidFill>
              </a:rPr>
              <a:t>WP2 collaboration with </a:t>
            </a:r>
            <a:r>
              <a:rPr lang="en-US" dirty="0" err="1">
                <a:solidFill>
                  <a:srgbClr val="AD6D87"/>
                </a:solidFill>
              </a:rPr>
              <a:t>ExPaNDS</a:t>
            </a:r>
            <a:endParaRPr lang="en-GB" dirty="0">
              <a:solidFill>
                <a:srgbClr val="AD6D87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C41A9-0A16-4AC4-98FF-1DA3178F9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776" y="1371600"/>
            <a:ext cx="11043424" cy="4749040"/>
          </a:xfrm>
        </p:spPr>
        <p:txBody>
          <a:bodyPr/>
          <a:lstStyle/>
          <a:p>
            <a:r>
              <a:rPr lang="en-US" dirty="0">
                <a:solidFill>
                  <a:srgbClr val="7272A0"/>
                </a:solidFill>
              </a:rPr>
              <a:t>The plan was to work closely with </a:t>
            </a:r>
            <a:r>
              <a:rPr lang="en-US" dirty="0" err="1">
                <a:solidFill>
                  <a:srgbClr val="7272A0"/>
                </a:solidFill>
              </a:rPr>
              <a:t>ExPaNDS</a:t>
            </a:r>
            <a:r>
              <a:rPr lang="en-US" dirty="0">
                <a:solidFill>
                  <a:srgbClr val="7272A0"/>
                </a:solidFill>
              </a:rPr>
              <a:t> WP2</a:t>
            </a:r>
          </a:p>
          <a:p>
            <a:endParaRPr lang="en-US" dirty="0"/>
          </a:p>
          <a:p>
            <a:r>
              <a:rPr lang="en-US" dirty="0"/>
              <a:t>In reality:</a:t>
            </a:r>
          </a:p>
          <a:p>
            <a:pPr lvl="1"/>
            <a:r>
              <a:rPr lang="en-US" dirty="0"/>
              <a:t>Despite good intentions and no blocking issues close collaboration did not really happen with the exception of the </a:t>
            </a:r>
            <a:r>
              <a:rPr lang="en-US" dirty="0" err="1"/>
              <a:t>PaNOSC</a:t>
            </a:r>
            <a:r>
              <a:rPr lang="en-US" dirty="0"/>
              <a:t> DP and DMPs</a:t>
            </a:r>
          </a:p>
          <a:p>
            <a:pPr lvl="2"/>
            <a:r>
              <a:rPr lang="en-US" dirty="0" err="1"/>
              <a:t>ExPaNDS</a:t>
            </a:r>
            <a:r>
              <a:rPr lang="en-US" dirty="0"/>
              <a:t> members contributed to </a:t>
            </a:r>
            <a:r>
              <a:rPr lang="en-US" dirty="0" err="1"/>
              <a:t>PaNOSC</a:t>
            </a:r>
            <a:r>
              <a:rPr lang="en-US" dirty="0"/>
              <a:t> Data Policy</a:t>
            </a:r>
          </a:p>
          <a:p>
            <a:pPr lvl="2"/>
            <a:r>
              <a:rPr lang="en-US" dirty="0"/>
              <a:t>DMPs were discussed in joint meetings however implementations are diverging (DS Wizard vs RDMO)</a:t>
            </a:r>
          </a:p>
          <a:p>
            <a:pPr lvl="1"/>
            <a:r>
              <a:rPr lang="en-US" dirty="0"/>
              <a:t>Meetings are not attended regularly by both projects</a:t>
            </a:r>
          </a:p>
          <a:p>
            <a:pPr lvl="1"/>
            <a:r>
              <a:rPr lang="en-US" dirty="0"/>
              <a:t>Two projects should aim to organize joint events for remaining 12M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640015"/>
      </p:ext>
    </p:extLst>
  </p:cSld>
  <p:clrMapOvr>
    <a:masterClrMapping/>
  </p:clrMapOvr>
</p:sld>
</file>

<file path=ppt/theme/theme1.xml><?xml version="1.0" encoding="utf-8"?>
<a:theme xmlns:a="http://schemas.openxmlformats.org/drawingml/2006/main" name="Firs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ogo+EUtex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aNOSC_EUflag+b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PaNOSC_LOGO-onl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PaNOSC_ppt_template_DEF.potx</Template>
  <TotalTime>1550</TotalTime>
  <Words>584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Muli</vt:lpstr>
      <vt:lpstr>First Slide</vt:lpstr>
      <vt:lpstr>Logo+EUtext</vt:lpstr>
      <vt:lpstr>PaNOSC_EUflag+bar</vt:lpstr>
      <vt:lpstr>PaNOSC_LOGO-only</vt:lpstr>
      <vt:lpstr>WP2 at M36 and until M48</vt:lpstr>
      <vt:lpstr>Status of WP2 in M36</vt:lpstr>
      <vt:lpstr>Status of FAIR Data Policies in M36</vt:lpstr>
      <vt:lpstr>Status of DMP templates in M36</vt:lpstr>
      <vt:lpstr>WP2 Issues in M36</vt:lpstr>
      <vt:lpstr>WP2 expected and actual KPIs</vt:lpstr>
      <vt:lpstr>WP2 activities in M36 to M48</vt:lpstr>
      <vt:lpstr>WP2 activities after PaNOSC</vt:lpstr>
      <vt:lpstr>WP2 collaboration with ExPaNDS</vt:lpstr>
      <vt:lpstr>It has been great working together with everyone on WP2!  WP2 activities will need to continue on a permanent way to really change the culture around research data at our facilities …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  on one or more lines</dc:title>
  <dc:subject/>
  <dc:creator>GOETZ Andrew</dc:creator>
  <cp:keywords/>
  <dc:description/>
  <cp:lastModifiedBy>GOETZ Andrew</cp:lastModifiedBy>
  <cp:revision>47</cp:revision>
  <dcterms:created xsi:type="dcterms:W3CDTF">2019-04-23T08:59:57Z</dcterms:created>
  <dcterms:modified xsi:type="dcterms:W3CDTF">2021-11-29T12:05:37Z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2019-04-19T10:00:00Z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2019-04-23T10:00:00Z</vt:filetime>
  </property>
</Properties>
</file>