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69" r:id="rId2"/>
    <p:sldMasterId id="2147483672" r:id="rId3"/>
    <p:sldMasterId id="2147483674" r:id="rId4"/>
  </p:sldMasterIdLst>
  <p:notesMasterIdLst>
    <p:notesMasterId r:id="rId15"/>
  </p:notesMasterIdLst>
  <p:sldIdLst>
    <p:sldId id="264" r:id="rId5"/>
    <p:sldId id="265" r:id="rId6"/>
    <p:sldId id="269" r:id="rId7"/>
    <p:sldId id="270" r:id="rId8"/>
    <p:sldId id="271" r:id="rId9"/>
    <p:sldId id="275" r:id="rId10"/>
    <p:sldId id="272" r:id="rId11"/>
    <p:sldId id="273" r:id="rId12"/>
    <p:sldId id="274" r:id="rId13"/>
    <p:sldId id="266" r:id="rId14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2A0"/>
    <a:srgbClr val="AD6D87"/>
    <a:srgbClr val="4A4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64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t>11/28/2021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5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0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46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14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462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0763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037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7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45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626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76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2667000" y="2895600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35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2667001" y="4284077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24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432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45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72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03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88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51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80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74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9831E0E-B4B9-804C-B32F-14C6EC15B13E}" type="datetime1">
              <a:t>11/28/2021</a:t>
            </a:fld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4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71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30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7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11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2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8" name="object 17"/>
          <p:cNvSpPr txBox="1"/>
          <p:nvPr/>
        </p:nvSpPr>
        <p:spPr>
          <a:xfrm>
            <a:off x="914400" y="63608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Arial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263450" y="62484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11/28/2021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20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8" name="object 17"/>
          <p:cNvSpPr txBox="1"/>
          <p:nvPr userDrawn="1"/>
        </p:nvSpPr>
        <p:spPr>
          <a:xfrm>
            <a:off x="1108150" y="65894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Arial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 userDrawn="1"/>
        </p:nvGrpSpPr>
        <p:grpSpPr>
          <a:xfrm>
            <a:off x="457200" y="64770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530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8" r:id="rId2"/>
    <p:sldLayoutId id="2147483689" r:id="rId3"/>
    <p:sldLayoutId id="2147483690" r:id="rId4"/>
    <p:sldLayoutId id="214748369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</p:spPr>
        <p:txBody>
          <a:bodyPr/>
          <a:lstStyle/>
          <a:p>
            <a:r>
              <a:rPr lang="en-US" spc="90" dirty="0"/>
              <a:t>WP2 at M36 and until M48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6924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US" spc="50" dirty="0">
                <a:solidFill>
                  <a:srgbClr val="4C4D4F"/>
                </a:solidFill>
                <a:cs typeface="Arial"/>
              </a:rPr>
              <a:t>29 November 2021</a:t>
            </a:r>
            <a:endParaRPr lang="en-US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r>
              <a:rPr lang="en-US" spc="-5" dirty="0">
                <a:solidFill>
                  <a:srgbClr val="4C4D4F"/>
                </a:solidFill>
                <a:cs typeface="Arial"/>
              </a:rPr>
              <a:t>Author: </a:t>
            </a:r>
            <a:r>
              <a:rPr lang="en-US" spc="25" dirty="0">
                <a:solidFill>
                  <a:srgbClr val="4C4D4F"/>
                </a:solidFill>
                <a:cs typeface="Arial"/>
              </a:rPr>
              <a:t>Andy </a:t>
            </a:r>
            <a:r>
              <a:rPr lang="en-US" spc="25" dirty="0" err="1">
                <a:solidFill>
                  <a:srgbClr val="4C4D4F"/>
                </a:solidFill>
                <a:cs typeface="Arial"/>
              </a:rPr>
              <a:t>Götz</a:t>
            </a:r>
            <a:r>
              <a:rPr lang="en-US" spc="25" dirty="0">
                <a:solidFill>
                  <a:srgbClr val="4C4D4F"/>
                </a:solidFill>
                <a:cs typeface="Arial"/>
              </a:rPr>
              <a:t> – WP2 leader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52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438400"/>
            <a:ext cx="10363200" cy="3231654"/>
          </a:xfrm>
        </p:spPr>
        <p:txBody>
          <a:bodyPr/>
          <a:lstStyle/>
          <a:p>
            <a:r>
              <a:rPr lang="en-US" dirty="0"/>
              <a:t>It has been great working together with everyone on WP2!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WP2 activities will need to continue on a permanent way to really change the culture around research data at our facilities … </a:t>
            </a:r>
          </a:p>
        </p:txBody>
      </p:sp>
    </p:spTree>
    <p:extLst>
      <p:ext uri="{BB962C8B-B14F-4D97-AF65-F5344CB8AC3E}">
        <p14:creationId xmlns:p14="http://schemas.microsoft.com/office/powerpoint/2010/main" val="8007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188-2952-44E1-B6FC-C5AB0A7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D6D87"/>
                </a:solidFill>
              </a:rPr>
              <a:t>Status of WP2 in M36</a:t>
            </a:r>
            <a:endParaRPr lang="en-GB" dirty="0">
              <a:solidFill>
                <a:srgbClr val="AD6D8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C41A9-0A16-4AC4-98FF-1DA3178F9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1119624" cy="4368040"/>
          </a:xfrm>
        </p:spPr>
        <p:txBody>
          <a:bodyPr/>
          <a:lstStyle/>
          <a:p>
            <a:r>
              <a:rPr lang="en-US" dirty="0">
                <a:solidFill>
                  <a:srgbClr val="7272A0"/>
                </a:solidFill>
              </a:rPr>
              <a:t>According to planning in proposal WP2 finished in M36 with FAIR data policies updated and DMPs implemented and all Deliverables and Milestones achieved</a:t>
            </a:r>
          </a:p>
          <a:p>
            <a:endParaRPr lang="en-US" dirty="0"/>
          </a:p>
          <a:p>
            <a:r>
              <a:rPr lang="en-US" dirty="0"/>
              <a:t>In reality:</a:t>
            </a:r>
          </a:p>
          <a:p>
            <a:pPr lvl="1"/>
            <a:r>
              <a:rPr lang="en-US" dirty="0"/>
              <a:t>All deliverables have been achieved, 3 milestones achieved</a:t>
            </a:r>
          </a:p>
          <a:p>
            <a:pPr lvl="1"/>
            <a:r>
              <a:rPr lang="en-US" dirty="0"/>
              <a:t>Last Milestone not achieved because</a:t>
            </a:r>
          </a:p>
          <a:p>
            <a:pPr lvl="2"/>
            <a:r>
              <a:rPr lang="en-US" dirty="0"/>
              <a:t>not all facilities producing DOIs and Open Data</a:t>
            </a:r>
          </a:p>
          <a:p>
            <a:pPr lvl="1"/>
            <a:r>
              <a:rPr lang="en-US" dirty="0"/>
              <a:t>Data policies have not been updated (yet) at ESRF, ESS, </a:t>
            </a:r>
            <a:r>
              <a:rPr lang="en-US" dirty="0" err="1"/>
              <a:t>EuXFEL</a:t>
            </a:r>
            <a:r>
              <a:rPr lang="en-US" dirty="0"/>
              <a:t> and ILL</a:t>
            </a:r>
          </a:p>
          <a:p>
            <a:pPr lvl="1"/>
            <a:r>
              <a:rPr lang="en-US" dirty="0"/>
              <a:t>DMP templates have only been implemented by ESS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92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188-2952-44E1-B6FC-C5AB0A7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D6D87"/>
                </a:solidFill>
              </a:rPr>
              <a:t>Status of FAIR Data Policies in M36</a:t>
            </a:r>
            <a:endParaRPr lang="en-GB" dirty="0">
              <a:solidFill>
                <a:srgbClr val="AD6D8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C41A9-0A16-4AC4-98FF-1DA3178F9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371600"/>
            <a:ext cx="10891024" cy="4368040"/>
          </a:xfrm>
        </p:spPr>
        <p:txBody>
          <a:bodyPr/>
          <a:lstStyle/>
          <a:p>
            <a:r>
              <a:rPr lang="en-US" dirty="0"/>
              <a:t>In reality:</a:t>
            </a:r>
          </a:p>
          <a:p>
            <a:endParaRPr lang="en-US" dirty="0"/>
          </a:p>
          <a:p>
            <a:pPr lvl="1"/>
            <a:r>
              <a:rPr lang="en-US" dirty="0"/>
              <a:t>Situation at ESRF is</a:t>
            </a:r>
          </a:p>
          <a:p>
            <a:pPr lvl="2"/>
            <a:r>
              <a:rPr lang="en-US" dirty="0"/>
              <a:t>submitted an updated policy to the research directors but it is stalled and the discussion needs to be reactivated</a:t>
            </a:r>
          </a:p>
          <a:p>
            <a:pPr lvl="2"/>
            <a:r>
              <a:rPr lang="en-US" dirty="0"/>
              <a:t>in the meantime ESRF is minting DOIs for raw and processed data</a:t>
            </a:r>
          </a:p>
          <a:p>
            <a:pPr lvl="1"/>
            <a:r>
              <a:rPr lang="en-US" dirty="0"/>
              <a:t>ESS discussion has started (AFAIK) but not been formalized yet</a:t>
            </a:r>
          </a:p>
          <a:p>
            <a:pPr lvl="1"/>
            <a:r>
              <a:rPr lang="en-US" dirty="0" err="1"/>
              <a:t>EuXFEL</a:t>
            </a:r>
            <a:r>
              <a:rPr lang="en-US" dirty="0"/>
              <a:t> and ILL formal discussions have not started yet (AFAIK)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4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188-2952-44E1-B6FC-C5AB0A7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D6D87"/>
                </a:solidFill>
              </a:rPr>
              <a:t>Status of DMP templates in M36</a:t>
            </a:r>
            <a:endParaRPr lang="en-GB" dirty="0">
              <a:solidFill>
                <a:srgbClr val="AD6D8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C41A9-0A16-4AC4-98FF-1DA3178F9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0205224" cy="4825240"/>
          </a:xfrm>
        </p:spPr>
        <p:txBody>
          <a:bodyPr/>
          <a:lstStyle/>
          <a:p>
            <a:r>
              <a:rPr lang="en-US" dirty="0"/>
              <a:t>In reality:</a:t>
            </a:r>
          </a:p>
          <a:p>
            <a:pPr lvl="1"/>
            <a:r>
              <a:rPr lang="en-US" dirty="0"/>
              <a:t>Lots of discussion and work has gone into the DMP questions (with </a:t>
            </a:r>
            <a:r>
              <a:rPr lang="en-US" dirty="0" err="1"/>
              <a:t>ExPaNDS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DMP template tool has been chosen (DS Wizard)</a:t>
            </a:r>
          </a:p>
          <a:p>
            <a:pPr lvl="1"/>
            <a:r>
              <a:rPr lang="en-US" dirty="0"/>
              <a:t>DMP templates have been implemented by ESS and source code and knowledge base are shared</a:t>
            </a:r>
          </a:p>
          <a:p>
            <a:pPr lvl="1"/>
            <a:r>
              <a:rPr lang="en-US" dirty="0"/>
              <a:t>ESRF has a prototype of the DMP template using the ESS code</a:t>
            </a:r>
          </a:p>
          <a:p>
            <a:pPr lvl="1"/>
            <a:r>
              <a:rPr lang="en-US" dirty="0"/>
              <a:t>CERIC, </a:t>
            </a:r>
            <a:r>
              <a:rPr lang="en-US" dirty="0" err="1"/>
              <a:t>EuXFEL</a:t>
            </a:r>
            <a:r>
              <a:rPr lang="en-US" dirty="0"/>
              <a:t>, ELI and ILL have not started implementing DMPs </a:t>
            </a:r>
          </a:p>
          <a:p>
            <a:pPr lvl="1"/>
            <a:r>
              <a:rPr lang="en-US" dirty="0"/>
              <a:t>Not sure who will actually integrate DMPs in their operations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24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188-2952-44E1-B6FC-C5AB0A7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D6D87"/>
                </a:solidFill>
              </a:rPr>
              <a:t>WP2 Issues in M36</a:t>
            </a:r>
            <a:endParaRPr lang="en-GB" dirty="0">
              <a:solidFill>
                <a:srgbClr val="AD6D8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C41A9-0A16-4AC4-98FF-1DA3178F9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0205224" cy="4368040"/>
          </a:xfrm>
        </p:spPr>
        <p:txBody>
          <a:bodyPr/>
          <a:lstStyle/>
          <a:p>
            <a:r>
              <a:rPr lang="en-US" dirty="0">
                <a:solidFill>
                  <a:srgbClr val="7272A0"/>
                </a:solidFill>
              </a:rPr>
              <a:t>According to planning in proposal WP2 finished in M36 with FAIR data policies and DMPs implemented</a:t>
            </a:r>
          </a:p>
          <a:p>
            <a:endParaRPr lang="en-US" dirty="0"/>
          </a:p>
          <a:p>
            <a:r>
              <a:rPr lang="en-US" dirty="0"/>
              <a:t>In reality:</a:t>
            </a:r>
          </a:p>
          <a:p>
            <a:endParaRPr lang="en-US" dirty="0"/>
          </a:p>
          <a:p>
            <a:pPr lvl="1"/>
            <a:r>
              <a:rPr lang="en-US" dirty="0"/>
              <a:t>Data policies have not been updated at ESRF, ESS, </a:t>
            </a:r>
            <a:r>
              <a:rPr lang="en-US" dirty="0" err="1"/>
              <a:t>EuXFEL</a:t>
            </a:r>
            <a:r>
              <a:rPr lang="en-US" dirty="0"/>
              <a:t> and ILL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DMP templates have only been implemented by 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33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188-2952-44E1-B6FC-C5AB0A7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D6D87"/>
                </a:solidFill>
              </a:rPr>
              <a:t>WP2 expected and actual KPIs</a:t>
            </a:r>
            <a:endParaRPr lang="en-GB" dirty="0">
              <a:solidFill>
                <a:srgbClr val="AD6D8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C41A9-0A16-4AC4-98FF-1DA3178F9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0205224" cy="4368040"/>
          </a:xfrm>
        </p:spPr>
        <p:txBody>
          <a:bodyPr/>
          <a:lstStyle/>
          <a:p>
            <a:r>
              <a:rPr lang="en-US" dirty="0">
                <a:solidFill>
                  <a:srgbClr val="7272A0"/>
                </a:solidFill>
              </a:rPr>
              <a:t>KPIs track how many sites are producing DOIs and open data and their use via DOIs</a:t>
            </a:r>
          </a:p>
          <a:p>
            <a:endParaRPr lang="en-US" dirty="0"/>
          </a:p>
          <a:p>
            <a:r>
              <a:rPr lang="en-US" dirty="0"/>
              <a:t>In reality:</a:t>
            </a:r>
          </a:p>
          <a:p>
            <a:endParaRPr lang="en-US" dirty="0"/>
          </a:p>
          <a:p>
            <a:pPr lvl="1"/>
            <a:r>
              <a:rPr lang="en-US" dirty="0"/>
              <a:t>DOIs are not being produced at all sites (CERIC, ELI, ESS?)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Open Data is not available at all sites yet (CERIC, ELI?)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 of DOIs is still not </a:t>
            </a:r>
            <a:r>
              <a:rPr lang="en-US" dirty="0" err="1"/>
              <a:t>generalised</a:t>
            </a:r>
            <a:r>
              <a:rPr lang="en-US" dirty="0"/>
              <a:t> and is not growing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77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188-2952-44E1-B6FC-C5AB0A7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D6D87"/>
                </a:solidFill>
              </a:rPr>
              <a:t>WP2 activities in M36 to M48</a:t>
            </a:r>
            <a:endParaRPr lang="en-GB" dirty="0">
              <a:solidFill>
                <a:srgbClr val="AD6D8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C41A9-0A16-4AC4-98FF-1DA3178F9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0891024" cy="436804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In reality:</a:t>
            </a:r>
          </a:p>
          <a:p>
            <a:endParaRPr lang="en-US" dirty="0"/>
          </a:p>
          <a:p>
            <a:pPr lvl="1"/>
            <a:r>
              <a:rPr lang="en-US" dirty="0"/>
              <a:t>Data policies will be updated at ESRF, ESS, </a:t>
            </a:r>
            <a:r>
              <a:rPr lang="en-US" dirty="0" err="1"/>
              <a:t>EuXFEL</a:t>
            </a:r>
            <a:r>
              <a:rPr lang="en-US" dirty="0"/>
              <a:t> and ILL</a:t>
            </a:r>
          </a:p>
          <a:p>
            <a:pPr lvl="1"/>
            <a:r>
              <a:rPr lang="en-US" dirty="0"/>
              <a:t>DMP templates will be implemented at CERIC, ELI, ESRF, </a:t>
            </a:r>
            <a:r>
              <a:rPr lang="en-US" dirty="0" err="1"/>
              <a:t>EuXFEL</a:t>
            </a:r>
            <a:r>
              <a:rPr lang="en-US" dirty="0"/>
              <a:t>, ILL</a:t>
            </a:r>
          </a:p>
          <a:p>
            <a:pPr lvl="1"/>
            <a:r>
              <a:rPr lang="en-US" dirty="0"/>
              <a:t>D</a:t>
            </a:r>
            <a:r>
              <a:rPr lang="en-GB" dirty="0"/>
              <a:t>OIs will be implemented at all sites (CERIC, ELI </a:t>
            </a:r>
            <a:r>
              <a:rPr lang="en-GB" dirty="0" err="1"/>
              <a:t>todo</a:t>
            </a:r>
            <a:r>
              <a:rPr lang="en-GB" dirty="0"/>
              <a:t>)</a:t>
            </a:r>
          </a:p>
          <a:p>
            <a:pPr lvl="1"/>
            <a:r>
              <a:rPr lang="en-US" dirty="0"/>
              <a:t>Users</a:t>
            </a:r>
            <a:r>
              <a:rPr lang="en-GB" dirty="0"/>
              <a:t> will be trained / incited to cite data DOIs</a:t>
            </a:r>
          </a:p>
          <a:p>
            <a:pPr lvl="1"/>
            <a:r>
              <a:rPr lang="en-US" dirty="0"/>
              <a:t>Open Data will be available at all sites (CERIC, ELI, ESS </a:t>
            </a:r>
            <a:r>
              <a:rPr lang="en-US" dirty="0" err="1"/>
              <a:t>todo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809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188-2952-44E1-B6FC-C5AB0A7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D6D87"/>
                </a:solidFill>
              </a:rPr>
              <a:t>WP2 activities after </a:t>
            </a:r>
            <a:r>
              <a:rPr lang="en-US" dirty="0" err="1">
                <a:solidFill>
                  <a:srgbClr val="AD6D87"/>
                </a:solidFill>
              </a:rPr>
              <a:t>PaNOSC</a:t>
            </a:r>
            <a:endParaRPr lang="en-GB" dirty="0">
              <a:solidFill>
                <a:srgbClr val="AD6D8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C41A9-0A16-4AC4-98FF-1DA3178F9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1043424" cy="436804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In reality:</a:t>
            </a:r>
          </a:p>
          <a:p>
            <a:endParaRPr lang="en-US" dirty="0"/>
          </a:p>
          <a:p>
            <a:pPr lvl="1"/>
            <a:r>
              <a:rPr lang="en-US" dirty="0"/>
              <a:t>Continue following Data policies and sharing best practices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Certify data catalogues with </a:t>
            </a:r>
            <a:r>
              <a:rPr lang="en-US" dirty="0" err="1"/>
              <a:t>CoreTrustSeal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Work on a common campaign to promote data DOIs in publications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Register data repositories with publishers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0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188-2952-44E1-B6FC-C5AB0A7F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D6D87"/>
                </a:solidFill>
              </a:rPr>
              <a:t>WP2 collaboration with </a:t>
            </a:r>
            <a:r>
              <a:rPr lang="en-US" dirty="0" err="1">
                <a:solidFill>
                  <a:srgbClr val="AD6D87"/>
                </a:solidFill>
              </a:rPr>
              <a:t>ExPaNDS</a:t>
            </a:r>
            <a:endParaRPr lang="en-GB" dirty="0">
              <a:solidFill>
                <a:srgbClr val="AD6D8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C41A9-0A16-4AC4-98FF-1DA3178F9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371600"/>
            <a:ext cx="11043424" cy="4749040"/>
          </a:xfrm>
        </p:spPr>
        <p:txBody>
          <a:bodyPr/>
          <a:lstStyle/>
          <a:p>
            <a:r>
              <a:rPr lang="en-US" dirty="0">
                <a:solidFill>
                  <a:srgbClr val="7272A0"/>
                </a:solidFill>
              </a:rPr>
              <a:t>The plan was to work closely with </a:t>
            </a:r>
            <a:r>
              <a:rPr lang="en-US" dirty="0" err="1">
                <a:solidFill>
                  <a:srgbClr val="7272A0"/>
                </a:solidFill>
              </a:rPr>
              <a:t>ExPaNDS</a:t>
            </a:r>
            <a:r>
              <a:rPr lang="en-US" dirty="0">
                <a:solidFill>
                  <a:srgbClr val="7272A0"/>
                </a:solidFill>
              </a:rPr>
              <a:t> WP2</a:t>
            </a:r>
          </a:p>
          <a:p>
            <a:endParaRPr lang="en-US" dirty="0"/>
          </a:p>
          <a:p>
            <a:r>
              <a:rPr lang="en-US" dirty="0"/>
              <a:t>In reality:</a:t>
            </a:r>
          </a:p>
          <a:p>
            <a:pPr lvl="1"/>
            <a:r>
              <a:rPr lang="en-US" dirty="0"/>
              <a:t>Despite good intentions and no blocking issues close collaboration did not really happen with the exception of the </a:t>
            </a:r>
            <a:r>
              <a:rPr lang="en-US" dirty="0" err="1"/>
              <a:t>PaNOSC</a:t>
            </a:r>
            <a:r>
              <a:rPr lang="en-US" dirty="0"/>
              <a:t> DP and DMPs</a:t>
            </a:r>
          </a:p>
          <a:p>
            <a:pPr lvl="2"/>
            <a:r>
              <a:rPr lang="en-US" dirty="0" err="1"/>
              <a:t>ExPaNDS</a:t>
            </a:r>
            <a:r>
              <a:rPr lang="en-US" dirty="0"/>
              <a:t> members contributed to </a:t>
            </a:r>
            <a:r>
              <a:rPr lang="en-US" dirty="0" err="1"/>
              <a:t>PaNOSC</a:t>
            </a:r>
            <a:r>
              <a:rPr lang="en-US" dirty="0"/>
              <a:t> Data Policy</a:t>
            </a:r>
          </a:p>
          <a:p>
            <a:pPr lvl="2"/>
            <a:r>
              <a:rPr lang="en-US" dirty="0"/>
              <a:t>DMPs were discussed in joint meetings however implementations are diverging (DS Wizard vs RDMO)</a:t>
            </a:r>
          </a:p>
          <a:p>
            <a:pPr lvl="1"/>
            <a:r>
              <a:rPr lang="en-US" dirty="0"/>
              <a:t>Meetings are not attended regularly by both projects</a:t>
            </a:r>
          </a:p>
          <a:p>
            <a:pPr lvl="1"/>
            <a:r>
              <a:rPr lang="en-US" dirty="0"/>
              <a:t>Two projects should aim to organize joint events for remaining 12M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640015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ogo+EU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NOSC_EUflag+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NOSC_LOGO-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PaNOSC_ppt_template_DEF.potx</Template>
  <TotalTime>1550</TotalTime>
  <Words>584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Muli</vt:lpstr>
      <vt:lpstr>First Slide</vt:lpstr>
      <vt:lpstr>Logo+EUtext</vt:lpstr>
      <vt:lpstr>PaNOSC_EUflag+bar</vt:lpstr>
      <vt:lpstr>PaNOSC_LOGO-only</vt:lpstr>
      <vt:lpstr>WP2 at M36 and until M48</vt:lpstr>
      <vt:lpstr>Status of WP2 in M36</vt:lpstr>
      <vt:lpstr>Status of FAIR Data Policies in M36</vt:lpstr>
      <vt:lpstr>Status of DMP templates in M36</vt:lpstr>
      <vt:lpstr>WP2 Issues in M36</vt:lpstr>
      <vt:lpstr>WP2 expected and actual KPIs</vt:lpstr>
      <vt:lpstr>WP2 activities in M36 to M48</vt:lpstr>
      <vt:lpstr>WP2 activities after PaNOSC</vt:lpstr>
      <vt:lpstr>WP2 collaboration with ExPaNDS</vt:lpstr>
      <vt:lpstr>It has been great working together with everyone on WP2!  WP2 activities will need to continue on a permanent way to really change the culture around research data at our facilities …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 on one or more lines</dc:title>
  <dc:subject/>
  <dc:creator>GOETZ Andrew</dc:creator>
  <cp:keywords/>
  <dc:description/>
  <cp:lastModifiedBy>GOETZ Andrew</cp:lastModifiedBy>
  <cp:revision>47</cp:revision>
  <dcterms:created xsi:type="dcterms:W3CDTF">2019-04-23T08:59:57Z</dcterms:created>
  <dcterms:modified xsi:type="dcterms:W3CDTF">2021-11-29T12:05:37Z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2019-04-19T10:00:00Z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2019-04-23T10:00:00Z</vt:filetime>
  </property>
</Properties>
</file>