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  <p:sldMasterId id="2147483669" r:id="rId2"/>
    <p:sldMasterId id="2147483672" r:id="rId3"/>
    <p:sldMasterId id="2147483674" r:id="rId4"/>
  </p:sldMasterIdLst>
  <p:notesMasterIdLst>
    <p:notesMasterId r:id="rId19"/>
  </p:notesMasterIdLst>
  <p:sldIdLst>
    <p:sldId id="264" r:id="rId5"/>
    <p:sldId id="290" r:id="rId6"/>
    <p:sldId id="284" r:id="rId7"/>
    <p:sldId id="269" r:id="rId8"/>
    <p:sldId id="293" r:id="rId9"/>
    <p:sldId id="292" r:id="rId10"/>
    <p:sldId id="291" r:id="rId11"/>
    <p:sldId id="294" r:id="rId12"/>
    <p:sldId id="288" r:id="rId13"/>
    <p:sldId id="272" r:id="rId14"/>
    <p:sldId id="268" r:id="rId15"/>
    <p:sldId id="286" r:id="rId16"/>
    <p:sldId id="295" r:id="rId17"/>
    <p:sldId id="266" r:id="rId18"/>
  </p:sldIdLst>
  <p:sldSz cx="12192000" cy="6858000"/>
  <p:notesSz cx="12192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pos="528" userDrawn="1">
          <p15:clr>
            <a:srgbClr val="A4A3A4"/>
          </p15:clr>
        </p15:guide>
        <p15:guide id="4" orient="horz" pos="1008" userDrawn="1">
          <p15:clr>
            <a:srgbClr val="A4A3A4"/>
          </p15:clr>
        </p15:guide>
        <p15:guide id="5" pos="288" userDrawn="1">
          <p15:clr>
            <a:srgbClr val="A4A3A4"/>
          </p15:clr>
        </p15:guide>
        <p15:guide id="6" pos="1056" userDrawn="1">
          <p15:clr>
            <a:srgbClr val="A4A3A4"/>
          </p15:clr>
        </p15:guide>
        <p15:guide id="7" pos="39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97B"/>
    <a:srgbClr val="953062"/>
    <a:srgbClr val="4A4E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/>
    <p:restoredTop sz="95884" autoAdjust="0"/>
  </p:normalViewPr>
  <p:slideViewPr>
    <p:cSldViewPr>
      <p:cViewPr>
        <p:scale>
          <a:sx n="50" d="100"/>
          <a:sy n="50" d="100"/>
        </p:scale>
        <p:origin x="-1832" y="-1152"/>
      </p:cViewPr>
      <p:guideLst>
        <p:guide orient="horz" pos="2880"/>
        <p:guide orient="horz" pos="1008"/>
        <p:guide pos="2160"/>
        <p:guide pos="528"/>
        <p:guide pos="288"/>
        <p:guide pos="1056"/>
        <p:guide pos="39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39749-5F7E-5648-9CD6-00744CE904A7}" type="datetimeFigureOut">
              <a:t>28.11.21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A7EEF-0713-214A-8A97-49F34C15B593}" type="slidenum"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701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Original title: "access challenge" </a:t>
            </a:r>
            <a:r>
              <a:rPr lang="mr-IN"/>
              <a:t>–</a:t>
            </a:r>
            <a:r>
              <a:rPr lang="en-US"/>
              <a:t> technical meaning:</a:t>
            </a:r>
            <a:r>
              <a:rPr lang="en-US" baseline="0"/>
              <a:t> authentication and authorization aspects</a:t>
            </a:r>
          </a:p>
          <a:p>
            <a:r>
              <a:rPr lang="en-US" baseline="0"/>
              <a:t>more generic meaning : granting data and computation - but also knowledge - access to whom, to which extent and for which purpose?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7EEF-0713-214A-8A97-49F34C15B593}" type="slidenum">
              <a:rPr lang="uk-UA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6990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7EEF-0713-214A-8A97-49F34C15B593}" type="slidenum">
              <a:rPr lang="uk-UA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8292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7EEF-0713-214A-8A97-49F34C15B593}" type="slidenum">
              <a:rPr lang="uk-UA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0395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7EEF-0713-214A-8A97-49F34C15B593}" type="slidenum">
              <a:rPr lang="uk-UA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0395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2"/>
          <p:cNvSpPr>
            <a:spLocks noGrp="1"/>
          </p:cNvSpPr>
          <p:nvPr>
            <p:ph type="ctrTitle"/>
          </p:nvPr>
        </p:nvSpPr>
        <p:spPr>
          <a:xfrm>
            <a:off x="1638896" y="2890391"/>
            <a:ext cx="6971704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500" b="1">
                <a:solidFill>
                  <a:srgbClr val="4A4E4F"/>
                </a:solidFill>
                <a:latin typeface="Muli" pitchFamily="2" charset="77"/>
              </a:defRPr>
            </a:lvl1pPr>
          </a:lstStyle>
          <a:p>
            <a:endParaRPr dirty="0"/>
          </a:p>
        </p:txBody>
      </p:sp>
      <p:sp>
        <p:nvSpPr>
          <p:cNvPr id="8" name="Holder 3"/>
          <p:cNvSpPr>
            <a:spLocks noGrp="1"/>
          </p:cNvSpPr>
          <p:nvPr>
            <p:ph type="subTitle" idx="4"/>
          </p:nvPr>
        </p:nvSpPr>
        <p:spPr>
          <a:xfrm>
            <a:off x="1638897" y="4278868"/>
            <a:ext cx="697170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000" b="1">
                <a:solidFill>
                  <a:srgbClr val="4A4E4F"/>
                </a:solidFill>
                <a:latin typeface="Muli" pitchFamily="2" charset="77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464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142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38896" y="2890391"/>
            <a:ext cx="6971704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>
                <a:latin typeface="Muli" pitchFamily="2" charset="77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38897" y="4278868"/>
            <a:ext cx="697170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1">
                <a:latin typeface="Muli" pitchFamily="2" charset="77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4626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2776" y="527964"/>
            <a:ext cx="7310043" cy="446276"/>
          </a:xfrm>
          <a:prstGeom prst="rect">
            <a:avLst/>
          </a:prstGeom>
        </p:spPr>
        <p:txBody>
          <a:bodyPr lIns="0" tIns="0" rIns="0" bIns="0"/>
          <a:lstStyle>
            <a:lvl1pPr>
              <a:defRPr sz="2900" b="1" i="0">
                <a:solidFill>
                  <a:srgbClr val="4C4D4F"/>
                </a:solidFill>
                <a:latin typeface="Muli" pitchFamily="2" charset="77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2776" y="1194561"/>
            <a:ext cx="10130713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i="0">
                <a:solidFill>
                  <a:srgbClr val="4C4D4F"/>
                </a:solidFill>
                <a:latin typeface="Muli" pitchFamily="2" charset="77"/>
                <a:cs typeface="Arial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9555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527964"/>
            <a:ext cx="7310043" cy="446276"/>
          </a:xfrm>
          <a:prstGeom prst="rect">
            <a:avLst/>
          </a:prstGeom>
        </p:spPr>
        <p:txBody>
          <a:bodyPr lIns="0" tIns="0" rIns="0" bIns="0"/>
          <a:lstStyle>
            <a:lvl1pPr>
              <a:defRPr sz="2900" b="1" i="0">
                <a:solidFill>
                  <a:srgbClr val="4C4D4F"/>
                </a:solidFill>
                <a:latin typeface="Muli" pitchFamily="2" charset="77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530628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Muli" pitchFamily="2" charset="77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29433" y="1577340"/>
            <a:ext cx="530628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Muli" pitchFamily="2" charset="77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0763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037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2528A25B-B3ED-E542-825D-E47ADBA26C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5778500"/>
            <a:ext cx="12179300" cy="1079500"/>
          </a:xfrm>
          <a:prstGeom prst="rect">
            <a:avLst/>
          </a:prstGeom>
        </p:spPr>
      </p:pic>
      <p:sp>
        <p:nvSpPr>
          <p:cNvPr id="16" name="Segnaposto numero diapositiva 16">
            <a:extLst>
              <a:ext uri="{FF2B5EF4-FFF2-40B4-BE49-F238E27FC236}">
                <a16:creationId xmlns:a16="http://schemas.microsoft.com/office/drawing/2014/main" xmlns="" id="{3F14C0E4-6232-D542-BA79-E689284628BD}"/>
              </a:ext>
            </a:extLst>
          </p:cNvPr>
          <p:cNvSpPr txBox="1">
            <a:spLocks/>
          </p:cNvSpPr>
          <p:nvPr userDrawn="1"/>
        </p:nvSpPr>
        <p:spPr>
          <a:xfrm>
            <a:off x="381000" y="6416675"/>
            <a:ext cx="683339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xmlns="" id="{D30CDEB2-DA54-DE45-AD6C-F8DC9C60A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8600" y="6629400"/>
            <a:ext cx="2743200" cy="1524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uli" pitchFamily="2" charset="77"/>
              </a:defRPr>
            </a:lvl1pPr>
          </a:lstStyle>
          <a:p>
            <a:fld id="{95B7B0B5-0B63-3644-99A4-AB904A50937F}" type="datetime1">
              <a:t>28.11.21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6972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2528A25B-B3ED-E542-825D-E47ADBA26C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5778500"/>
            <a:ext cx="12179300" cy="1079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7310043" cy="446276"/>
          </a:xfrm>
          <a:prstGeom prst="rect">
            <a:avLst/>
          </a:prstGeom>
        </p:spPr>
        <p:txBody>
          <a:bodyPr lIns="0" tIns="0" rIns="0" bIns="0"/>
          <a:lstStyle>
            <a:lvl1pPr>
              <a:defRPr sz="2900" b="1" i="0">
                <a:solidFill>
                  <a:srgbClr val="4C4D4F"/>
                </a:solidFill>
                <a:latin typeface="Muli" pitchFamily="2" charset="77"/>
                <a:cs typeface="Arial"/>
              </a:defRPr>
            </a:lvl1pPr>
          </a:lstStyle>
          <a:p>
            <a:endParaRPr/>
          </a:p>
        </p:txBody>
      </p:sp>
      <p:sp>
        <p:nvSpPr>
          <p:cNvPr id="15" name="Segnaposto numero diapositiva 16">
            <a:extLst>
              <a:ext uri="{FF2B5EF4-FFF2-40B4-BE49-F238E27FC236}">
                <a16:creationId xmlns:a16="http://schemas.microsoft.com/office/drawing/2014/main" xmlns="" id="{7D97418D-D037-F84F-BA6E-B7EF0EFCB541}"/>
              </a:ext>
            </a:extLst>
          </p:cNvPr>
          <p:cNvSpPr txBox="1">
            <a:spLocks/>
          </p:cNvSpPr>
          <p:nvPr userDrawn="1"/>
        </p:nvSpPr>
        <p:spPr>
          <a:xfrm>
            <a:off x="381000" y="6416675"/>
            <a:ext cx="683339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" name="Segnaposto data 3">
            <a:extLst>
              <a:ext uri="{FF2B5EF4-FFF2-40B4-BE49-F238E27FC236}">
                <a16:creationId xmlns:a16="http://schemas.microsoft.com/office/drawing/2014/main" xmlns="" id="{D30CDEB2-DA54-DE45-AD6C-F8DC9C60A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8600" y="6629400"/>
            <a:ext cx="2743200" cy="1524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uli" pitchFamily="2" charset="77"/>
              </a:defRPr>
            </a:lvl1pPr>
          </a:lstStyle>
          <a:p>
            <a:fld id="{95B7B0B5-0B63-3644-99A4-AB904A50937F}" type="datetime1">
              <a:t>28.11.21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6745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38896" y="2890391"/>
            <a:ext cx="6971704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>
                <a:latin typeface="Muli" pitchFamily="2" charset="77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38897" y="4278868"/>
            <a:ext cx="697170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1">
                <a:latin typeface="Muli" pitchFamily="2" charset="77"/>
              </a:defRPr>
            </a:lvl1pPr>
          </a:lstStyle>
          <a:p>
            <a:endParaRPr/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xmlns="" id="{D30CDEB2-DA54-DE45-AD6C-F8DC9C60A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8600" y="6629400"/>
            <a:ext cx="2743200" cy="1524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uli" pitchFamily="2" charset="77"/>
              </a:defRPr>
            </a:lvl1pPr>
          </a:lstStyle>
          <a:p>
            <a:fld id="{95B7B0B5-0B63-3644-99A4-AB904A50937F}" type="datetime1">
              <a:t>28.11.21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4626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2776" y="527964"/>
            <a:ext cx="7310043" cy="446276"/>
          </a:xfrm>
          <a:prstGeom prst="rect">
            <a:avLst/>
          </a:prstGeom>
        </p:spPr>
        <p:txBody>
          <a:bodyPr lIns="0" tIns="0" rIns="0" bIns="0"/>
          <a:lstStyle>
            <a:lvl1pPr>
              <a:defRPr sz="2900" b="1" i="0">
                <a:solidFill>
                  <a:srgbClr val="4C4D4F"/>
                </a:solidFill>
                <a:latin typeface="Muli" pitchFamily="2" charset="77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2776" y="1194561"/>
            <a:ext cx="10130713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i="0">
                <a:solidFill>
                  <a:srgbClr val="4C4D4F"/>
                </a:solidFill>
                <a:latin typeface="Muli" pitchFamily="2" charset="77"/>
                <a:cs typeface="Arial"/>
              </a:defRPr>
            </a:lvl1pPr>
          </a:lstStyle>
          <a:p>
            <a:endParaRPr/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xmlns="" id="{D30CDEB2-DA54-DE45-AD6C-F8DC9C60A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8600" y="6629400"/>
            <a:ext cx="2743200" cy="1524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uli" pitchFamily="2" charset="77"/>
              </a:defRPr>
            </a:lvl1pPr>
          </a:lstStyle>
          <a:p>
            <a:fld id="{95B7B0B5-0B63-3644-99A4-AB904A50937F}" type="datetime1">
              <a:t>28.11.21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9555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527964"/>
            <a:ext cx="7310043" cy="446276"/>
          </a:xfrm>
          <a:prstGeom prst="rect">
            <a:avLst/>
          </a:prstGeom>
        </p:spPr>
        <p:txBody>
          <a:bodyPr lIns="0" tIns="0" rIns="0" bIns="0"/>
          <a:lstStyle>
            <a:lvl1pPr>
              <a:defRPr sz="2900" b="1" i="0">
                <a:solidFill>
                  <a:srgbClr val="4C4D4F"/>
                </a:solidFill>
                <a:latin typeface="Muli" pitchFamily="2" charset="77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530628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Muli" pitchFamily="2" charset="77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29433" y="1577340"/>
            <a:ext cx="530628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Muli" pitchFamily="2" charset="77"/>
              </a:defRPr>
            </a:lvl1pPr>
          </a:lstStyle>
          <a:p>
            <a:endParaRPr/>
          </a:p>
        </p:txBody>
      </p:sp>
      <p:sp>
        <p:nvSpPr>
          <p:cNvPr id="6" name="Segnaposto data 3">
            <a:extLst>
              <a:ext uri="{FF2B5EF4-FFF2-40B4-BE49-F238E27FC236}">
                <a16:creationId xmlns:a16="http://schemas.microsoft.com/office/drawing/2014/main" xmlns="" id="{D30CDEB2-DA54-DE45-AD6C-F8DC9C60A9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8600" y="6629400"/>
            <a:ext cx="2743200" cy="1524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uli" pitchFamily="2" charset="77"/>
              </a:defRPr>
            </a:lvl1pPr>
          </a:lstStyle>
          <a:p>
            <a:fld id="{95B7B0B5-0B63-3644-99A4-AB904A50937F}" type="datetime1">
              <a:t>28.11.21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076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2"/>
          <p:cNvSpPr>
            <a:spLocks noGrp="1"/>
          </p:cNvSpPr>
          <p:nvPr>
            <p:ph type="ctrTitle"/>
          </p:nvPr>
        </p:nvSpPr>
        <p:spPr>
          <a:xfrm>
            <a:off x="2667000" y="2895600"/>
            <a:ext cx="6971704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3500" b="1">
                <a:solidFill>
                  <a:srgbClr val="4A4E4F"/>
                </a:solidFill>
                <a:latin typeface="Muli" pitchFamily="2" charset="77"/>
              </a:defRPr>
            </a:lvl1pPr>
          </a:lstStyle>
          <a:p>
            <a:endParaRPr dirty="0"/>
          </a:p>
        </p:txBody>
      </p:sp>
      <p:sp>
        <p:nvSpPr>
          <p:cNvPr id="8" name="Holder 3"/>
          <p:cNvSpPr>
            <a:spLocks noGrp="1"/>
          </p:cNvSpPr>
          <p:nvPr>
            <p:ph type="subTitle" idx="4"/>
          </p:nvPr>
        </p:nvSpPr>
        <p:spPr>
          <a:xfrm>
            <a:off x="2667001" y="4284077"/>
            <a:ext cx="697170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400" b="1">
                <a:solidFill>
                  <a:srgbClr val="4A4E4F"/>
                </a:solidFill>
                <a:latin typeface="Muli" pitchFamily="2" charset="77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64324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2528A25B-B3ED-E542-825D-E47ADBA26C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5778500"/>
            <a:ext cx="12179300" cy="1079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7310043" cy="446276"/>
          </a:xfrm>
          <a:prstGeom prst="rect">
            <a:avLst/>
          </a:prstGeom>
        </p:spPr>
        <p:txBody>
          <a:bodyPr lIns="0" tIns="0" rIns="0" bIns="0"/>
          <a:lstStyle>
            <a:lvl1pPr>
              <a:defRPr sz="2900" b="1" i="0">
                <a:solidFill>
                  <a:srgbClr val="4C4D4F"/>
                </a:solidFill>
                <a:latin typeface="Muli" pitchFamily="2" charset="77"/>
                <a:cs typeface="Arial"/>
              </a:defRPr>
            </a:lvl1pPr>
          </a:lstStyle>
          <a:p>
            <a:endParaRPr/>
          </a:p>
        </p:txBody>
      </p:sp>
      <p:sp>
        <p:nvSpPr>
          <p:cNvPr id="15" name="Segnaposto numero diapositiva 16">
            <a:extLst>
              <a:ext uri="{FF2B5EF4-FFF2-40B4-BE49-F238E27FC236}">
                <a16:creationId xmlns:a16="http://schemas.microsoft.com/office/drawing/2014/main" xmlns="" id="{7D97418D-D037-F84F-BA6E-B7EF0EFCB541}"/>
              </a:ext>
            </a:extLst>
          </p:cNvPr>
          <p:cNvSpPr txBox="1">
            <a:spLocks/>
          </p:cNvSpPr>
          <p:nvPr userDrawn="1"/>
        </p:nvSpPr>
        <p:spPr>
          <a:xfrm>
            <a:off x="381000" y="6416675"/>
            <a:ext cx="683339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" name="Segnaposto data 3">
            <a:extLst>
              <a:ext uri="{FF2B5EF4-FFF2-40B4-BE49-F238E27FC236}">
                <a16:creationId xmlns:a16="http://schemas.microsoft.com/office/drawing/2014/main" xmlns="" id="{D30CDEB2-DA54-DE45-AD6C-F8DC9C60A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8600" y="6629400"/>
            <a:ext cx="2743200" cy="1524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uli" pitchFamily="2" charset="77"/>
              </a:defRPr>
            </a:lvl1pPr>
          </a:lstStyle>
          <a:p>
            <a:fld id="{95B7B0B5-0B63-3644-99A4-AB904A50937F}" type="datetime1">
              <a:t>28.11.21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6745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2528A25B-B3ED-E542-825D-E47ADBA26C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5778500"/>
            <a:ext cx="12179300" cy="1079500"/>
          </a:xfrm>
          <a:prstGeom prst="rect">
            <a:avLst/>
          </a:prstGeom>
        </p:spPr>
      </p:pic>
      <p:sp>
        <p:nvSpPr>
          <p:cNvPr id="16" name="Segnaposto numero diapositiva 16">
            <a:extLst>
              <a:ext uri="{FF2B5EF4-FFF2-40B4-BE49-F238E27FC236}">
                <a16:creationId xmlns:a16="http://schemas.microsoft.com/office/drawing/2014/main" xmlns="" id="{3F14C0E4-6232-D542-BA79-E689284628BD}"/>
              </a:ext>
            </a:extLst>
          </p:cNvPr>
          <p:cNvSpPr txBox="1">
            <a:spLocks/>
          </p:cNvSpPr>
          <p:nvPr userDrawn="1"/>
        </p:nvSpPr>
        <p:spPr>
          <a:xfrm>
            <a:off x="381000" y="6416675"/>
            <a:ext cx="683339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xmlns="" id="{D30CDEB2-DA54-DE45-AD6C-F8DC9C60A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8600" y="6629400"/>
            <a:ext cx="2743200" cy="1524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uli" pitchFamily="2" charset="77"/>
              </a:defRPr>
            </a:lvl1pPr>
          </a:lstStyle>
          <a:p>
            <a:fld id="{95B7B0B5-0B63-3644-99A4-AB904A50937F}" type="datetime1">
              <a:t>28.11.21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6972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3">
            <a:extLst>
              <a:ext uri="{FF2B5EF4-FFF2-40B4-BE49-F238E27FC236}">
                <a16:creationId xmlns:a16="http://schemas.microsoft.com/office/drawing/2014/main" xmlns="" id="{D30CDEB2-DA54-DE45-AD6C-F8DC9C60A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8600" y="6629400"/>
            <a:ext cx="2743200" cy="1524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uli" pitchFamily="2" charset="77"/>
              </a:defRPr>
            </a:lvl1pPr>
          </a:lstStyle>
          <a:p>
            <a:fld id="{95B7B0B5-0B63-3644-99A4-AB904A50937F}" type="datetime1">
              <a:t>28.11.21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6037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xmlns="" id="{D30CDEB2-DA54-DE45-AD6C-F8DC9C60A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8600" y="6629400"/>
            <a:ext cx="2743200" cy="1524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uli" pitchFamily="2" charset="77"/>
              </a:defRPr>
            </a:lvl1pPr>
          </a:lstStyle>
          <a:p>
            <a:fld id="{95B7B0B5-0B63-3644-99A4-AB904A50937F}" type="datetime1">
              <a:t>28.11.21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5884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38896" y="2890391"/>
            <a:ext cx="6971704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>
                <a:latin typeface="Muli" pitchFamily="2" charset="77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38897" y="4278868"/>
            <a:ext cx="697170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1">
                <a:latin typeface="Muli" pitchFamily="2" charset="77"/>
              </a:defRPr>
            </a:lvl1pPr>
          </a:lstStyle>
          <a:p>
            <a:endParaRPr/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xmlns="" id="{D30CDEB2-DA54-DE45-AD6C-F8DC9C60A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8600" y="6629400"/>
            <a:ext cx="2743200" cy="1524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uli" pitchFamily="2" charset="77"/>
              </a:defRPr>
            </a:lvl1pPr>
          </a:lstStyle>
          <a:p>
            <a:fld id="{95B7B0B5-0B63-3644-99A4-AB904A50937F}" type="datetime1">
              <a:t>28.11.21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3510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2776" y="527964"/>
            <a:ext cx="7310043" cy="446276"/>
          </a:xfrm>
          <a:prstGeom prst="rect">
            <a:avLst/>
          </a:prstGeom>
        </p:spPr>
        <p:txBody>
          <a:bodyPr lIns="0" tIns="0" rIns="0" bIns="0"/>
          <a:lstStyle>
            <a:lvl1pPr>
              <a:defRPr sz="2900" b="1" i="0">
                <a:solidFill>
                  <a:srgbClr val="4C4D4F"/>
                </a:solidFill>
                <a:latin typeface="Muli" pitchFamily="2" charset="77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2776" y="1194561"/>
            <a:ext cx="10130713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i="0">
                <a:solidFill>
                  <a:srgbClr val="4C4D4F"/>
                </a:solidFill>
                <a:latin typeface="Muli" pitchFamily="2" charset="77"/>
                <a:cs typeface="Arial"/>
              </a:defRPr>
            </a:lvl1pPr>
          </a:lstStyle>
          <a:p>
            <a:endParaRPr/>
          </a:p>
        </p:txBody>
      </p:sp>
      <p:sp>
        <p:nvSpPr>
          <p:cNvPr id="14" name="Segnaposto data 3">
            <a:extLst>
              <a:ext uri="{FF2B5EF4-FFF2-40B4-BE49-F238E27FC236}">
                <a16:creationId xmlns:a16="http://schemas.microsoft.com/office/drawing/2014/main" xmlns="" id="{D30CDEB2-DA54-DE45-AD6C-F8DC9C60A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8600" y="6629400"/>
            <a:ext cx="2743200" cy="1524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uli" pitchFamily="2" charset="77"/>
              </a:defRPr>
            </a:lvl1pPr>
          </a:lstStyle>
          <a:p>
            <a:fld id="{95B7B0B5-0B63-3644-99A4-AB904A50937F}" type="datetime1">
              <a:t>28.11.21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9800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527964"/>
            <a:ext cx="7310043" cy="446276"/>
          </a:xfrm>
          <a:prstGeom prst="rect">
            <a:avLst/>
          </a:prstGeom>
        </p:spPr>
        <p:txBody>
          <a:bodyPr lIns="0" tIns="0" rIns="0" bIns="0"/>
          <a:lstStyle>
            <a:lvl1pPr>
              <a:defRPr sz="2900" b="1" i="0">
                <a:solidFill>
                  <a:srgbClr val="4C4D4F"/>
                </a:solidFill>
                <a:latin typeface="Muli" pitchFamily="2" charset="77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530628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Muli" pitchFamily="2" charset="77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29433" y="1577340"/>
            <a:ext cx="530628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Muli" pitchFamily="2" charset="77"/>
              </a:defRPr>
            </a:lvl1pPr>
          </a:lstStyle>
          <a:p>
            <a:endParaRPr/>
          </a:p>
        </p:txBody>
      </p:sp>
      <p:sp>
        <p:nvSpPr>
          <p:cNvPr id="6" name="Segnaposto data 3">
            <a:extLst>
              <a:ext uri="{FF2B5EF4-FFF2-40B4-BE49-F238E27FC236}">
                <a16:creationId xmlns:a16="http://schemas.microsoft.com/office/drawing/2014/main" xmlns="" id="{D30CDEB2-DA54-DE45-AD6C-F8DC9C60A9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8600" y="6629400"/>
            <a:ext cx="2743200" cy="1524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uli" pitchFamily="2" charset="77"/>
              </a:defRPr>
            </a:lvl1pPr>
          </a:lstStyle>
          <a:p>
            <a:fld id="{95B7B0B5-0B63-3644-99A4-AB904A50937F}" type="datetime1">
              <a:t>28.11.21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774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2528A25B-B3ED-E542-825D-E47ADBA26C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5778500"/>
            <a:ext cx="12179300" cy="1079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7310043" cy="446276"/>
          </a:xfrm>
          <a:prstGeom prst="rect">
            <a:avLst/>
          </a:prstGeom>
        </p:spPr>
        <p:txBody>
          <a:bodyPr lIns="0" tIns="0" rIns="0" bIns="0"/>
          <a:lstStyle>
            <a:lvl1pPr>
              <a:defRPr sz="2900" b="1" i="0">
                <a:solidFill>
                  <a:srgbClr val="4C4D4F"/>
                </a:solidFill>
                <a:latin typeface="Muli" pitchFamily="2" charset="77"/>
                <a:cs typeface="Arial"/>
              </a:defRPr>
            </a:lvl1pPr>
          </a:lstStyle>
          <a:p>
            <a:endParaRPr/>
          </a:p>
        </p:txBody>
      </p:sp>
      <p:sp>
        <p:nvSpPr>
          <p:cNvPr id="14" name="Segnaposto data 3">
            <a:extLst>
              <a:ext uri="{FF2B5EF4-FFF2-40B4-BE49-F238E27FC236}">
                <a16:creationId xmlns:a16="http://schemas.microsoft.com/office/drawing/2014/main" xmlns="" id="{2E85EB29-7773-EA41-86EF-AB27DEA494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44122" y="64166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uli" pitchFamily="2" charset="77"/>
              </a:defRPr>
            </a:lvl1pPr>
          </a:lstStyle>
          <a:p>
            <a:fld id="{99831E0E-B4B9-804C-B32F-14C6EC15B13E}" type="datetime1">
              <a:t>28.11.21</a:t>
            </a:fld>
            <a:endParaRPr lang="it-IT"/>
          </a:p>
        </p:txBody>
      </p:sp>
      <p:sp>
        <p:nvSpPr>
          <p:cNvPr id="15" name="Segnaposto numero diapositiva 16">
            <a:extLst>
              <a:ext uri="{FF2B5EF4-FFF2-40B4-BE49-F238E27FC236}">
                <a16:creationId xmlns:a16="http://schemas.microsoft.com/office/drawing/2014/main" xmlns="" id="{7D97418D-D037-F84F-BA6E-B7EF0EFCB541}"/>
              </a:ext>
            </a:extLst>
          </p:cNvPr>
          <p:cNvSpPr txBox="1">
            <a:spLocks/>
          </p:cNvSpPr>
          <p:nvPr userDrawn="1"/>
        </p:nvSpPr>
        <p:spPr>
          <a:xfrm>
            <a:off x="381000" y="6416675"/>
            <a:ext cx="683339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544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2528A25B-B3ED-E542-825D-E47ADBA26C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5778500"/>
            <a:ext cx="12179300" cy="1079500"/>
          </a:xfrm>
          <a:prstGeom prst="rect">
            <a:avLst/>
          </a:prstGeom>
        </p:spPr>
      </p:pic>
      <p:sp>
        <p:nvSpPr>
          <p:cNvPr id="16" name="Segnaposto numero diapositiva 16">
            <a:extLst>
              <a:ext uri="{FF2B5EF4-FFF2-40B4-BE49-F238E27FC236}">
                <a16:creationId xmlns:a16="http://schemas.microsoft.com/office/drawing/2014/main" xmlns="" id="{3F14C0E4-6232-D542-BA79-E689284628BD}"/>
              </a:ext>
            </a:extLst>
          </p:cNvPr>
          <p:cNvSpPr txBox="1">
            <a:spLocks/>
          </p:cNvSpPr>
          <p:nvPr userDrawn="1"/>
        </p:nvSpPr>
        <p:spPr>
          <a:xfrm>
            <a:off x="381000" y="6416675"/>
            <a:ext cx="683339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xmlns="" id="{D30CDEB2-DA54-DE45-AD6C-F8DC9C60A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8600" y="6629400"/>
            <a:ext cx="2743200" cy="1524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uli" pitchFamily="2" charset="77"/>
              </a:defRPr>
            </a:lvl1pPr>
          </a:lstStyle>
          <a:p>
            <a:fld id="{95B7B0B5-0B63-3644-99A4-AB904A50937F}" type="datetime1">
              <a:t>28.11.21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8712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3">
            <a:extLst>
              <a:ext uri="{FF2B5EF4-FFF2-40B4-BE49-F238E27FC236}">
                <a16:creationId xmlns:a16="http://schemas.microsoft.com/office/drawing/2014/main" xmlns="" id="{D30CDEB2-DA54-DE45-AD6C-F8DC9C60A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8600" y="6629400"/>
            <a:ext cx="2743200" cy="1524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uli" pitchFamily="2" charset="77"/>
              </a:defRPr>
            </a:lvl1pPr>
          </a:lstStyle>
          <a:p>
            <a:fld id="{95B7B0B5-0B63-3644-99A4-AB904A50937F}" type="datetime1">
              <a:t>28.11.21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3306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png"/><Relationship Id="rId12" Type="http://schemas.openxmlformats.org/officeDocument/2006/relationships/image" Target="../media/image4.png"/><Relationship Id="rId13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theme" Target="../theme/theme2.xml"/><Relationship Id="rId9" Type="http://schemas.openxmlformats.org/officeDocument/2006/relationships/image" Target="../media/image7.jpg"/><Relationship Id="rId10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theme" Target="../theme/theme3.xml"/><Relationship Id="rId7" Type="http://schemas.openxmlformats.org/officeDocument/2006/relationships/image" Target="../media/image8.jp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theme" Target="../theme/theme4.xml"/><Relationship Id="rId10" Type="http://schemas.openxmlformats.org/officeDocument/2006/relationships/image" Target="../media/image7.jp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48">
            <a:extLst>
              <a:ext uri="{FF2B5EF4-FFF2-40B4-BE49-F238E27FC236}">
                <a16:creationId xmlns:a16="http://schemas.microsoft.com/office/drawing/2014/main" xmlns="" id="{1EB0BE17-4406-2547-BD41-BBF8482A0E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object 17"/>
          <p:cNvSpPr txBox="1"/>
          <p:nvPr/>
        </p:nvSpPr>
        <p:spPr>
          <a:xfrm>
            <a:off x="2332113" y="6340712"/>
            <a:ext cx="9097887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5" dirty="0">
                <a:solidFill>
                  <a:srgbClr val="FFFFFF"/>
                </a:solidFill>
                <a:latin typeface="Muli" pitchFamily="2" charset="77"/>
                <a:cs typeface="Arial"/>
              </a:rPr>
              <a:t>This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15" dirty="0">
                <a:solidFill>
                  <a:srgbClr val="FFFFFF"/>
                </a:solidFill>
                <a:latin typeface="Muli" pitchFamily="2" charset="77"/>
                <a:cs typeface="Arial"/>
              </a:rPr>
              <a:t>project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15" dirty="0">
                <a:solidFill>
                  <a:srgbClr val="FFFFFF"/>
                </a:solidFill>
                <a:latin typeface="Muli" pitchFamily="2" charset="77"/>
                <a:cs typeface="Arial"/>
              </a:rPr>
              <a:t>has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5" dirty="0">
                <a:solidFill>
                  <a:srgbClr val="FFFFFF"/>
                </a:solidFill>
                <a:latin typeface="Muli" pitchFamily="2" charset="77"/>
                <a:cs typeface="Arial"/>
              </a:rPr>
              <a:t>received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25" dirty="0">
                <a:solidFill>
                  <a:srgbClr val="FFFFFF"/>
                </a:solidFill>
                <a:latin typeface="Muli" pitchFamily="2" charset="77"/>
                <a:cs typeface="Arial"/>
              </a:rPr>
              <a:t>funding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25" dirty="0">
                <a:solidFill>
                  <a:srgbClr val="FFFFFF"/>
                </a:solidFill>
                <a:latin typeface="Muli" pitchFamily="2" charset="77"/>
                <a:cs typeface="Arial"/>
              </a:rPr>
              <a:t>from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20" dirty="0">
                <a:solidFill>
                  <a:srgbClr val="FFFFFF"/>
                </a:solidFill>
                <a:latin typeface="Muli" pitchFamily="2" charset="77"/>
                <a:cs typeface="Arial"/>
              </a:rPr>
              <a:t>the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5" dirty="0">
                <a:solidFill>
                  <a:srgbClr val="FFFFFF"/>
                </a:solidFill>
                <a:latin typeface="Muli" pitchFamily="2" charset="77"/>
                <a:cs typeface="Arial"/>
              </a:rPr>
              <a:t>European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5" dirty="0">
                <a:solidFill>
                  <a:srgbClr val="FFFFFF"/>
                </a:solidFill>
                <a:latin typeface="Muli" pitchFamily="2" charset="77"/>
                <a:cs typeface="Arial"/>
              </a:rPr>
              <a:t>Union’s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15" dirty="0">
                <a:solidFill>
                  <a:srgbClr val="FFFFFF"/>
                </a:solidFill>
                <a:latin typeface="Muli" pitchFamily="2" charset="77"/>
                <a:cs typeface="Arial"/>
              </a:rPr>
              <a:t>Horizon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30" dirty="0">
                <a:solidFill>
                  <a:srgbClr val="FFFFFF"/>
                </a:solidFill>
                <a:latin typeface="Muli" pitchFamily="2" charset="77"/>
                <a:cs typeface="Arial"/>
              </a:rPr>
              <a:t>2020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5" dirty="0">
                <a:solidFill>
                  <a:srgbClr val="FFFFFF"/>
                </a:solidFill>
                <a:latin typeface="Muli" pitchFamily="2" charset="77"/>
                <a:cs typeface="Arial"/>
              </a:rPr>
              <a:t>research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25" dirty="0">
                <a:solidFill>
                  <a:srgbClr val="FFFFFF"/>
                </a:solidFill>
                <a:latin typeface="Muli" pitchFamily="2" charset="77"/>
                <a:cs typeface="Arial"/>
              </a:rPr>
              <a:t>and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20" dirty="0">
                <a:solidFill>
                  <a:srgbClr val="FFFFFF"/>
                </a:solidFill>
                <a:latin typeface="Muli" pitchFamily="2" charset="77"/>
                <a:cs typeface="Arial"/>
              </a:rPr>
              <a:t>innovation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20" dirty="0">
                <a:solidFill>
                  <a:srgbClr val="FFFFFF"/>
                </a:solidFill>
                <a:latin typeface="Muli" pitchFamily="2" charset="77"/>
                <a:cs typeface="Arial"/>
              </a:rPr>
              <a:t>programme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15" dirty="0">
                <a:solidFill>
                  <a:srgbClr val="FFFFFF"/>
                </a:solidFill>
                <a:latin typeface="Muli" pitchFamily="2" charset="77"/>
                <a:cs typeface="Arial"/>
              </a:rPr>
              <a:t>under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30" dirty="0">
                <a:solidFill>
                  <a:srgbClr val="FFFFFF"/>
                </a:solidFill>
                <a:latin typeface="Muli" pitchFamily="2" charset="77"/>
                <a:cs typeface="Arial"/>
              </a:rPr>
              <a:t>grant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15" dirty="0">
                <a:solidFill>
                  <a:srgbClr val="FFFFFF"/>
                </a:solidFill>
                <a:latin typeface="Muli" pitchFamily="2" charset="77"/>
                <a:cs typeface="Arial"/>
              </a:rPr>
              <a:t>agreement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No. </a:t>
            </a:r>
            <a:r>
              <a:rPr sz="750" spc="30" dirty="0">
                <a:solidFill>
                  <a:srgbClr val="FFFFFF"/>
                </a:solidFill>
                <a:latin typeface="Muli" pitchFamily="2" charset="77"/>
                <a:cs typeface="Arial"/>
              </a:rPr>
              <a:t>823852</a:t>
            </a:r>
            <a:endParaRPr sz="750">
              <a:latin typeface="Muli" pitchFamily="2" charset="77"/>
              <a:cs typeface="Arial"/>
            </a:endParaRPr>
          </a:p>
        </p:txBody>
      </p:sp>
      <p:grpSp>
        <p:nvGrpSpPr>
          <p:cNvPr id="11" name="Gruppo 49">
            <a:extLst>
              <a:ext uri="{FF2B5EF4-FFF2-40B4-BE49-F238E27FC236}">
                <a16:creationId xmlns:a16="http://schemas.microsoft.com/office/drawing/2014/main" xmlns="" id="{7D04B1C9-7F08-9D47-BE96-BA7CF7910F57}"/>
              </a:ext>
            </a:extLst>
          </p:cNvPr>
          <p:cNvGrpSpPr/>
          <p:nvPr/>
        </p:nvGrpSpPr>
        <p:grpSpPr>
          <a:xfrm>
            <a:off x="1681163" y="6228257"/>
            <a:ext cx="486409" cy="345440"/>
            <a:chOff x="995362" y="6228257"/>
            <a:chExt cx="486409" cy="345440"/>
          </a:xfrm>
        </p:grpSpPr>
        <p:sp>
          <p:nvSpPr>
            <p:cNvPr id="12" name="object 18"/>
            <p:cNvSpPr/>
            <p:nvPr/>
          </p:nvSpPr>
          <p:spPr>
            <a:xfrm>
              <a:off x="995362" y="6228257"/>
              <a:ext cx="486409" cy="345440"/>
            </a:xfrm>
            <a:custGeom>
              <a:avLst/>
              <a:gdLst/>
              <a:ahLst/>
              <a:cxnLst/>
              <a:rect l="l" t="t" r="r" b="b"/>
              <a:pathLst>
                <a:path w="486409" h="345440">
                  <a:moveTo>
                    <a:pt x="0" y="345097"/>
                  </a:moveTo>
                  <a:lnTo>
                    <a:pt x="486282" y="345097"/>
                  </a:lnTo>
                  <a:lnTo>
                    <a:pt x="486282" y="0"/>
                  </a:lnTo>
                  <a:lnTo>
                    <a:pt x="0" y="0"/>
                  </a:lnTo>
                  <a:lnTo>
                    <a:pt x="0" y="345097"/>
                  </a:lnTo>
                  <a:close/>
                </a:path>
              </a:pathLst>
            </a:custGeom>
            <a:solidFill>
              <a:srgbClr val="094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9"/>
            <p:cNvSpPr/>
            <p:nvPr/>
          </p:nvSpPr>
          <p:spPr>
            <a:xfrm>
              <a:off x="1097493" y="6259376"/>
              <a:ext cx="86594" cy="852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20"/>
            <p:cNvSpPr/>
            <p:nvPr/>
          </p:nvSpPr>
          <p:spPr>
            <a:xfrm>
              <a:off x="1219894" y="6240415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725"/>
                  </a:moveTo>
                  <a:lnTo>
                    <a:pt x="0" y="12725"/>
                  </a:lnTo>
                  <a:lnTo>
                    <a:pt x="10782" y="20523"/>
                  </a:lnTo>
                  <a:lnTo>
                    <a:pt x="6667" y="33248"/>
                  </a:lnTo>
                  <a:lnTo>
                    <a:pt x="17449" y="25438"/>
                  </a:lnTo>
                  <a:lnTo>
                    <a:pt x="25706" y="25438"/>
                  </a:lnTo>
                  <a:lnTo>
                    <a:pt x="24117" y="20523"/>
                  </a:lnTo>
                  <a:lnTo>
                    <a:pt x="34899" y="12725"/>
                  </a:lnTo>
                  <a:close/>
                </a:path>
                <a:path w="34925" h="33654">
                  <a:moveTo>
                    <a:pt x="25706" y="25438"/>
                  </a:moveTo>
                  <a:lnTo>
                    <a:pt x="17449" y="25438"/>
                  </a:lnTo>
                  <a:lnTo>
                    <a:pt x="28232" y="33248"/>
                  </a:lnTo>
                  <a:lnTo>
                    <a:pt x="25706" y="25438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725"/>
                  </a:lnTo>
                  <a:lnTo>
                    <a:pt x="21564" y="12725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1"/>
            <p:cNvSpPr/>
            <p:nvPr/>
          </p:nvSpPr>
          <p:spPr>
            <a:xfrm>
              <a:off x="1290485" y="6259376"/>
              <a:ext cx="86715" cy="852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2"/>
            <p:cNvSpPr/>
            <p:nvPr/>
          </p:nvSpPr>
          <p:spPr>
            <a:xfrm>
              <a:off x="1361198" y="6382207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839"/>
                  </a:moveTo>
                  <a:lnTo>
                    <a:pt x="0" y="12839"/>
                  </a:lnTo>
                  <a:lnTo>
                    <a:pt x="10782" y="20650"/>
                  </a:lnTo>
                  <a:lnTo>
                    <a:pt x="6667" y="33362"/>
                  </a:lnTo>
                  <a:lnTo>
                    <a:pt x="17449" y="25552"/>
                  </a:lnTo>
                  <a:lnTo>
                    <a:pt x="25704" y="25552"/>
                  </a:lnTo>
                  <a:lnTo>
                    <a:pt x="24117" y="20650"/>
                  </a:lnTo>
                  <a:lnTo>
                    <a:pt x="34899" y="12839"/>
                  </a:lnTo>
                  <a:close/>
                </a:path>
                <a:path w="34925" h="33654">
                  <a:moveTo>
                    <a:pt x="25704" y="25552"/>
                  </a:moveTo>
                  <a:lnTo>
                    <a:pt x="17449" y="25552"/>
                  </a:lnTo>
                  <a:lnTo>
                    <a:pt x="28232" y="33362"/>
                  </a:lnTo>
                  <a:lnTo>
                    <a:pt x="25704" y="25552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839"/>
                  </a:lnTo>
                  <a:lnTo>
                    <a:pt x="21564" y="12839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3"/>
            <p:cNvSpPr/>
            <p:nvPr/>
          </p:nvSpPr>
          <p:spPr>
            <a:xfrm>
              <a:off x="1290485" y="6453160"/>
              <a:ext cx="86601" cy="8523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4"/>
            <p:cNvSpPr/>
            <p:nvPr/>
          </p:nvSpPr>
          <p:spPr>
            <a:xfrm>
              <a:off x="1219782" y="6524114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725"/>
                  </a:moveTo>
                  <a:lnTo>
                    <a:pt x="0" y="12725"/>
                  </a:lnTo>
                  <a:lnTo>
                    <a:pt x="10782" y="20535"/>
                  </a:lnTo>
                  <a:lnTo>
                    <a:pt x="6667" y="33248"/>
                  </a:lnTo>
                  <a:lnTo>
                    <a:pt x="17449" y="25438"/>
                  </a:lnTo>
                  <a:lnTo>
                    <a:pt x="25704" y="25438"/>
                  </a:lnTo>
                  <a:lnTo>
                    <a:pt x="24117" y="20535"/>
                  </a:lnTo>
                  <a:lnTo>
                    <a:pt x="34899" y="12725"/>
                  </a:lnTo>
                  <a:close/>
                </a:path>
                <a:path w="34925" h="33654">
                  <a:moveTo>
                    <a:pt x="25704" y="25438"/>
                  </a:moveTo>
                  <a:lnTo>
                    <a:pt x="17449" y="25438"/>
                  </a:lnTo>
                  <a:lnTo>
                    <a:pt x="28232" y="33248"/>
                  </a:lnTo>
                  <a:lnTo>
                    <a:pt x="25704" y="25438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725"/>
                  </a:lnTo>
                  <a:lnTo>
                    <a:pt x="21564" y="12725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5"/>
            <p:cNvSpPr/>
            <p:nvPr/>
          </p:nvSpPr>
          <p:spPr>
            <a:xfrm>
              <a:off x="1097382" y="6453161"/>
              <a:ext cx="86705" cy="852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6"/>
            <p:cNvSpPr/>
            <p:nvPr/>
          </p:nvSpPr>
          <p:spPr>
            <a:xfrm>
              <a:off x="1078483" y="6382207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725"/>
                  </a:moveTo>
                  <a:lnTo>
                    <a:pt x="0" y="12725"/>
                  </a:lnTo>
                  <a:lnTo>
                    <a:pt x="10782" y="20650"/>
                  </a:lnTo>
                  <a:lnTo>
                    <a:pt x="6667" y="33362"/>
                  </a:lnTo>
                  <a:lnTo>
                    <a:pt x="17449" y="25438"/>
                  </a:lnTo>
                  <a:lnTo>
                    <a:pt x="25667" y="25438"/>
                  </a:lnTo>
                  <a:lnTo>
                    <a:pt x="24117" y="20650"/>
                  </a:lnTo>
                  <a:lnTo>
                    <a:pt x="34899" y="12725"/>
                  </a:lnTo>
                  <a:close/>
                </a:path>
                <a:path w="34925" h="33654">
                  <a:moveTo>
                    <a:pt x="25667" y="25438"/>
                  </a:moveTo>
                  <a:lnTo>
                    <a:pt x="17449" y="25438"/>
                  </a:lnTo>
                  <a:lnTo>
                    <a:pt x="28232" y="33362"/>
                  </a:lnTo>
                  <a:lnTo>
                    <a:pt x="25667" y="25438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725"/>
                  </a:lnTo>
                  <a:lnTo>
                    <a:pt x="21564" y="12725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1" name="Immagine 2">
            <a:extLst>
              <a:ext uri="{FF2B5EF4-FFF2-40B4-BE49-F238E27FC236}">
                <a16:creationId xmlns:a16="http://schemas.microsoft.com/office/drawing/2014/main" xmlns="" id="{59ED750F-C77A-F24E-8961-FB46DDD5A1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62000"/>
            <a:ext cx="2743200" cy="130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1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1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2528A25B-B3ED-E542-825D-E47ADBA26C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5778500"/>
            <a:ext cx="12179300" cy="1079500"/>
          </a:xfrm>
          <a:prstGeom prst="rect">
            <a:avLst/>
          </a:prstGeom>
        </p:spPr>
      </p:pic>
      <p:sp>
        <p:nvSpPr>
          <p:cNvPr id="8" name="object 17"/>
          <p:cNvSpPr txBox="1"/>
          <p:nvPr/>
        </p:nvSpPr>
        <p:spPr>
          <a:xfrm>
            <a:off x="914400" y="6360855"/>
            <a:ext cx="9097887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This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project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has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received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25" dirty="0">
                <a:solidFill>
                  <a:schemeClr val="tx1"/>
                </a:solidFill>
                <a:latin typeface="Muli" pitchFamily="2" charset="77"/>
                <a:cs typeface="Arial"/>
              </a:rPr>
              <a:t>funding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25" dirty="0">
                <a:solidFill>
                  <a:schemeClr val="tx1"/>
                </a:solidFill>
                <a:latin typeface="Muli" pitchFamily="2" charset="77"/>
                <a:cs typeface="Arial"/>
              </a:rPr>
              <a:t>from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20" dirty="0">
                <a:solidFill>
                  <a:schemeClr val="tx1"/>
                </a:solidFill>
                <a:latin typeface="Muli" pitchFamily="2" charset="77"/>
                <a:cs typeface="Arial"/>
              </a:rPr>
              <a:t>the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European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Union’s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Horizon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30" dirty="0">
                <a:solidFill>
                  <a:schemeClr val="tx1"/>
                </a:solidFill>
                <a:latin typeface="Muli" pitchFamily="2" charset="77"/>
                <a:cs typeface="Arial"/>
              </a:rPr>
              <a:t>2020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research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25" dirty="0">
                <a:solidFill>
                  <a:schemeClr val="tx1"/>
                </a:solidFill>
                <a:latin typeface="Muli" pitchFamily="2" charset="77"/>
                <a:cs typeface="Arial"/>
              </a:rPr>
              <a:t>and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20" dirty="0">
                <a:solidFill>
                  <a:schemeClr val="tx1"/>
                </a:solidFill>
                <a:latin typeface="Muli" pitchFamily="2" charset="77"/>
                <a:cs typeface="Arial"/>
              </a:rPr>
              <a:t>innovation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20" dirty="0">
                <a:solidFill>
                  <a:schemeClr val="tx1"/>
                </a:solidFill>
                <a:latin typeface="Muli" pitchFamily="2" charset="77"/>
                <a:cs typeface="Arial"/>
              </a:rPr>
              <a:t>programme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under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30" dirty="0">
                <a:solidFill>
                  <a:schemeClr val="tx1"/>
                </a:solidFill>
                <a:latin typeface="Muli" pitchFamily="2" charset="77"/>
                <a:cs typeface="Arial"/>
              </a:rPr>
              <a:t>grant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agreement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No. </a:t>
            </a:r>
            <a:r>
              <a:rPr sz="750" spc="30" dirty="0">
                <a:solidFill>
                  <a:schemeClr val="tx1"/>
                </a:solidFill>
                <a:latin typeface="Muli" pitchFamily="2" charset="77"/>
                <a:cs typeface="Arial"/>
              </a:rPr>
              <a:t>823852</a:t>
            </a:r>
            <a:endParaRPr sz="750" dirty="0">
              <a:solidFill>
                <a:schemeClr val="tx1"/>
              </a:solidFill>
              <a:latin typeface="Muli" pitchFamily="2" charset="77"/>
              <a:cs typeface="Arial"/>
            </a:endParaRPr>
          </a:p>
        </p:txBody>
      </p:sp>
      <p:grpSp>
        <p:nvGrpSpPr>
          <p:cNvPr id="9" name="Gruppo 49">
            <a:extLst>
              <a:ext uri="{FF2B5EF4-FFF2-40B4-BE49-F238E27FC236}">
                <a16:creationId xmlns:a16="http://schemas.microsoft.com/office/drawing/2014/main" xmlns="" id="{7D04B1C9-7F08-9D47-BE96-BA7CF7910F57}"/>
              </a:ext>
            </a:extLst>
          </p:cNvPr>
          <p:cNvGrpSpPr/>
          <p:nvPr/>
        </p:nvGrpSpPr>
        <p:grpSpPr>
          <a:xfrm>
            <a:off x="263450" y="6248400"/>
            <a:ext cx="486409" cy="345440"/>
            <a:chOff x="995362" y="6228257"/>
            <a:chExt cx="486409" cy="345440"/>
          </a:xfrm>
        </p:grpSpPr>
        <p:sp>
          <p:nvSpPr>
            <p:cNvPr id="10" name="object 18"/>
            <p:cNvSpPr/>
            <p:nvPr/>
          </p:nvSpPr>
          <p:spPr>
            <a:xfrm>
              <a:off x="995362" y="6228257"/>
              <a:ext cx="486409" cy="345440"/>
            </a:xfrm>
            <a:custGeom>
              <a:avLst/>
              <a:gdLst/>
              <a:ahLst/>
              <a:cxnLst/>
              <a:rect l="l" t="t" r="r" b="b"/>
              <a:pathLst>
                <a:path w="486409" h="345440">
                  <a:moveTo>
                    <a:pt x="0" y="345097"/>
                  </a:moveTo>
                  <a:lnTo>
                    <a:pt x="486282" y="345097"/>
                  </a:lnTo>
                  <a:lnTo>
                    <a:pt x="486282" y="0"/>
                  </a:lnTo>
                  <a:lnTo>
                    <a:pt x="0" y="0"/>
                  </a:lnTo>
                  <a:lnTo>
                    <a:pt x="0" y="345097"/>
                  </a:lnTo>
                  <a:close/>
                </a:path>
              </a:pathLst>
            </a:custGeom>
            <a:solidFill>
              <a:srgbClr val="094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9"/>
            <p:cNvSpPr/>
            <p:nvPr/>
          </p:nvSpPr>
          <p:spPr>
            <a:xfrm>
              <a:off x="1097493" y="6259376"/>
              <a:ext cx="86594" cy="8523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20"/>
            <p:cNvSpPr/>
            <p:nvPr/>
          </p:nvSpPr>
          <p:spPr>
            <a:xfrm>
              <a:off x="1219894" y="6240415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725"/>
                  </a:moveTo>
                  <a:lnTo>
                    <a:pt x="0" y="12725"/>
                  </a:lnTo>
                  <a:lnTo>
                    <a:pt x="10782" y="20523"/>
                  </a:lnTo>
                  <a:lnTo>
                    <a:pt x="6667" y="33248"/>
                  </a:lnTo>
                  <a:lnTo>
                    <a:pt x="17449" y="25438"/>
                  </a:lnTo>
                  <a:lnTo>
                    <a:pt x="25706" y="25438"/>
                  </a:lnTo>
                  <a:lnTo>
                    <a:pt x="24117" y="20523"/>
                  </a:lnTo>
                  <a:lnTo>
                    <a:pt x="34899" y="12725"/>
                  </a:lnTo>
                  <a:close/>
                </a:path>
                <a:path w="34925" h="33654">
                  <a:moveTo>
                    <a:pt x="25706" y="25438"/>
                  </a:moveTo>
                  <a:lnTo>
                    <a:pt x="17449" y="25438"/>
                  </a:lnTo>
                  <a:lnTo>
                    <a:pt x="28232" y="33248"/>
                  </a:lnTo>
                  <a:lnTo>
                    <a:pt x="25706" y="25438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725"/>
                  </a:lnTo>
                  <a:lnTo>
                    <a:pt x="21564" y="12725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21"/>
            <p:cNvSpPr/>
            <p:nvPr/>
          </p:nvSpPr>
          <p:spPr>
            <a:xfrm>
              <a:off x="1290485" y="6259376"/>
              <a:ext cx="86715" cy="8523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22"/>
            <p:cNvSpPr/>
            <p:nvPr/>
          </p:nvSpPr>
          <p:spPr>
            <a:xfrm>
              <a:off x="1361198" y="6382207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839"/>
                  </a:moveTo>
                  <a:lnTo>
                    <a:pt x="0" y="12839"/>
                  </a:lnTo>
                  <a:lnTo>
                    <a:pt x="10782" y="20650"/>
                  </a:lnTo>
                  <a:lnTo>
                    <a:pt x="6667" y="33362"/>
                  </a:lnTo>
                  <a:lnTo>
                    <a:pt x="17449" y="25552"/>
                  </a:lnTo>
                  <a:lnTo>
                    <a:pt x="25704" y="25552"/>
                  </a:lnTo>
                  <a:lnTo>
                    <a:pt x="24117" y="20650"/>
                  </a:lnTo>
                  <a:lnTo>
                    <a:pt x="34899" y="12839"/>
                  </a:lnTo>
                  <a:close/>
                </a:path>
                <a:path w="34925" h="33654">
                  <a:moveTo>
                    <a:pt x="25704" y="25552"/>
                  </a:moveTo>
                  <a:lnTo>
                    <a:pt x="17449" y="25552"/>
                  </a:lnTo>
                  <a:lnTo>
                    <a:pt x="28232" y="33362"/>
                  </a:lnTo>
                  <a:lnTo>
                    <a:pt x="25704" y="25552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839"/>
                  </a:lnTo>
                  <a:lnTo>
                    <a:pt x="21564" y="12839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3"/>
            <p:cNvSpPr/>
            <p:nvPr/>
          </p:nvSpPr>
          <p:spPr>
            <a:xfrm>
              <a:off x="1290485" y="6453160"/>
              <a:ext cx="86601" cy="8523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4"/>
            <p:cNvSpPr/>
            <p:nvPr/>
          </p:nvSpPr>
          <p:spPr>
            <a:xfrm>
              <a:off x="1219782" y="6524114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725"/>
                  </a:moveTo>
                  <a:lnTo>
                    <a:pt x="0" y="12725"/>
                  </a:lnTo>
                  <a:lnTo>
                    <a:pt x="10782" y="20535"/>
                  </a:lnTo>
                  <a:lnTo>
                    <a:pt x="6667" y="33248"/>
                  </a:lnTo>
                  <a:lnTo>
                    <a:pt x="17449" y="25438"/>
                  </a:lnTo>
                  <a:lnTo>
                    <a:pt x="25704" y="25438"/>
                  </a:lnTo>
                  <a:lnTo>
                    <a:pt x="24117" y="20535"/>
                  </a:lnTo>
                  <a:lnTo>
                    <a:pt x="34899" y="12725"/>
                  </a:lnTo>
                  <a:close/>
                </a:path>
                <a:path w="34925" h="33654">
                  <a:moveTo>
                    <a:pt x="25704" y="25438"/>
                  </a:moveTo>
                  <a:lnTo>
                    <a:pt x="17449" y="25438"/>
                  </a:lnTo>
                  <a:lnTo>
                    <a:pt x="28232" y="33248"/>
                  </a:lnTo>
                  <a:lnTo>
                    <a:pt x="25704" y="25438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725"/>
                  </a:lnTo>
                  <a:lnTo>
                    <a:pt x="21564" y="12725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5"/>
            <p:cNvSpPr/>
            <p:nvPr/>
          </p:nvSpPr>
          <p:spPr>
            <a:xfrm>
              <a:off x="1097382" y="6453161"/>
              <a:ext cx="86705" cy="8523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6"/>
            <p:cNvSpPr/>
            <p:nvPr/>
          </p:nvSpPr>
          <p:spPr>
            <a:xfrm>
              <a:off x="1078483" y="6382207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725"/>
                  </a:moveTo>
                  <a:lnTo>
                    <a:pt x="0" y="12725"/>
                  </a:lnTo>
                  <a:lnTo>
                    <a:pt x="10782" y="20650"/>
                  </a:lnTo>
                  <a:lnTo>
                    <a:pt x="6667" y="33362"/>
                  </a:lnTo>
                  <a:lnTo>
                    <a:pt x="17449" y="25438"/>
                  </a:lnTo>
                  <a:lnTo>
                    <a:pt x="25667" y="25438"/>
                  </a:lnTo>
                  <a:lnTo>
                    <a:pt x="24117" y="20650"/>
                  </a:lnTo>
                  <a:lnTo>
                    <a:pt x="34899" y="12725"/>
                  </a:lnTo>
                  <a:close/>
                </a:path>
                <a:path w="34925" h="33654">
                  <a:moveTo>
                    <a:pt x="25667" y="25438"/>
                  </a:moveTo>
                  <a:lnTo>
                    <a:pt x="17449" y="25438"/>
                  </a:lnTo>
                  <a:lnTo>
                    <a:pt x="28232" y="33362"/>
                  </a:lnTo>
                  <a:lnTo>
                    <a:pt x="25667" y="25438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725"/>
                  </a:lnTo>
                  <a:lnTo>
                    <a:pt x="21564" y="12725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Segnaposto data 3">
            <a:extLst>
              <a:ext uri="{FF2B5EF4-FFF2-40B4-BE49-F238E27FC236}">
                <a16:creationId xmlns:a16="http://schemas.microsoft.com/office/drawing/2014/main" xmlns="" id="{D30CDEB2-DA54-DE45-AD6C-F8DC9C60A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8600" y="6629400"/>
            <a:ext cx="2743200" cy="1524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uli" pitchFamily="2" charset="77"/>
              </a:defRPr>
            </a:lvl1pPr>
          </a:lstStyle>
          <a:p>
            <a:fld id="{95B7B0B5-0B63-3644-99A4-AB904A50937F}" type="datetime1">
              <a:t>28.11.21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6203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7">
            <a:extLst>
              <a:ext uri="{FF2B5EF4-FFF2-40B4-BE49-F238E27FC236}">
                <a16:creationId xmlns:a16="http://schemas.microsoft.com/office/drawing/2014/main" xmlns="" id="{3DA76E71-90F4-594C-8F95-9C1B8B8402A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5867400"/>
            <a:ext cx="12179300" cy="990600"/>
          </a:xfrm>
          <a:prstGeom prst="rect">
            <a:avLst/>
          </a:prstGeom>
        </p:spPr>
      </p:pic>
      <p:sp>
        <p:nvSpPr>
          <p:cNvPr id="8" name="object 17"/>
          <p:cNvSpPr txBox="1"/>
          <p:nvPr userDrawn="1"/>
        </p:nvSpPr>
        <p:spPr>
          <a:xfrm>
            <a:off x="1108150" y="6589455"/>
            <a:ext cx="9097887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This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project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has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received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25" dirty="0">
                <a:solidFill>
                  <a:schemeClr val="tx1"/>
                </a:solidFill>
                <a:latin typeface="Muli" pitchFamily="2" charset="77"/>
                <a:cs typeface="Arial"/>
              </a:rPr>
              <a:t>funding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25" dirty="0">
                <a:solidFill>
                  <a:schemeClr val="tx1"/>
                </a:solidFill>
                <a:latin typeface="Muli" pitchFamily="2" charset="77"/>
                <a:cs typeface="Arial"/>
              </a:rPr>
              <a:t>from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20" dirty="0">
                <a:solidFill>
                  <a:schemeClr val="tx1"/>
                </a:solidFill>
                <a:latin typeface="Muli" pitchFamily="2" charset="77"/>
                <a:cs typeface="Arial"/>
              </a:rPr>
              <a:t>the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European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Union’s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Horizon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30" dirty="0">
                <a:solidFill>
                  <a:schemeClr val="tx1"/>
                </a:solidFill>
                <a:latin typeface="Muli" pitchFamily="2" charset="77"/>
                <a:cs typeface="Arial"/>
              </a:rPr>
              <a:t>2020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research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25" dirty="0">
                <a:solidFill>
                  <a:schemeClr val="tx1"/>
                </a:solidFill>
                <a:latin typeface="Muli" pitchFamily="2" charset="77"/>
                <a:cs typeface="Arial"/>
              </a:rPr>
              <a:t>and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20" dirty="0">
                <a:solidFill>
                  <a:schemeClr val="tx1"/>
                </a:solidFill>
                <a:latin typeface="Muli" pitchFamily="2" charset="77"/>
                <a:cs typeface="Arial"/>
              </a:rPr>
              <a:t>innovation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20" dirty="0">
                <a:solidFill>
                  <a:schemeClr val="tx1"/>
                </a:solidFill>
                <a:latin typeface="Muli" pitchFamily="2" charset="77"/>
                <a:cs typeface="Arial"/>
              </a:rPr>
              <a:t>programme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under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30" dirty="0">
                <a:solidFill>
                  <a:schemeClr val="tx1"/>
                </a:solidFill>
                <a:latin typeface="Muli" pitchFamily="2" charset="77"/>
                <a:cs typeface="Arial"/>
              </a:rPr>
              <a:t>grant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75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agreement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No. </a:t>
            </a:r>
            <a:r>
              <a:rPr sz="750" spc="30" dirty="0">
                <a:solidFill>
                  <a:schemeClr val="tx1"/>
                </a:solidFill>
                <a:latin typeface="Muli" pitchFamily="2" charset="77"/>
                <a:cs typeface="Arial"/>
              </a:rPr>
              <a:t>823852</a:t>
            </a:r>
            <a:endParaRPr sz="750" dirty="0">
              <a:solidFill>
                <a:schemeClr val="tx1"/>
              </a:solidFill>
              <a:latin typeface="Muli" pitchFamily="2" charset="77"/>
              <a:cs typeface="Arial"/>
            </a:endParaRPr>
          </a:p>
        </p:txBody>
      </p:sp>
      <p:grpSp>
        <p:nvGrpSpPr>
          <p:cNvPr id="9" name="Gruppo 49">
            <a:extLst>
              <a:ext uri="{FF2B5EF4-FFF2-40B4-BE49-F238E27FC236}">
                <a16:creationId xmlns:a16="http://schemas.microsoft.com/office/drawing/2014/main" xmlns="" id="{7D04B1C9-7F08-9D47-BE96-BA7CF7910F57}"/>
              </a:ext>
            </a:extLst>
          </p:cNvPr>
          <p:cNvGrpSpPr/>
          <p:nvPr userDrawn="1"/>
        </p:nvGrpSpPr>
        <p:grpSpPr>
          <a:xfrm>
            <a:off x="457200" y="6477000"/>
            <a:ext cx="486409" cy="345440"/>
            <a:chOff x="995362" y="6228257"/>
            <a:chExt cx="486409" cy="345440"/>
          </a:xfrm>
        </p:grpSpPr>
        <p:sp>
          <p:nvSpPr>
            <p:cNvPr id="10" name="object 18"/>
            <p:cNvSpPr/>
            <p:nvPr/>
          </p:nvSpPr>
          <p:spPr>
            <a:xfrm>
              <a:off x="995362" y="6228257"/>
              <a:ext cx="486409" cy="345440"/>
            </a:xfrm>
            <a:custGeom>
              <a:avLst/>
              <a:gdLst/>
              <a:ahLst/>
              <a:cxnLst/>
              <a:rect l="l" t="t" r="r" b="b"/>
              <a:pathLst>
                <a:path w="486409" h="345440">
                  <a:moveTo>
                    <a:pt x="0" y="345097"/>
                  </a:moveTo>
                  <a:lnTo>
                    <a:pt x="486282" y="345097"/>
                  </a:lnTo>
                  <a:lnTo>
                    <a:pt x="486282" y="0"/>
                  </a:lnTo>
                  <a:lnTo>
                    <a:pt x="0" y="0"/>
                  </a:lnTo>
                  <a:lnTo>
                    <a:pt x="0" y="345097"/>
                  </a:lnTo>
                  <a:close/>
                </a:path>
              </a:pathLst>
            </a:custGeom>
            <a:solidFill>
              <a:srgbClr val="094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9"/>
            <p:cNvSpPr/>
            <p:nvPr/>
          </p:nvSpPr>
          <p:spPr>
            <a:xfrm>
              <a:off x="1097493" y="6259376"/>
              <a:ext cx="86594" cy="8523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20"/>
            <p:cNvSpPr/>
            <p:nvPr/>
          </p:nvSpPr>
          <p:spPr>
            <a:xfrm>
              <a:off x="1219894" y="6240415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725"/>
                  </a:moveTo>
                  <a:lnTo>
                    <a:pt x="0" y="12725"/>
                  </a:lnTo>
                  <a:lnTo>
                    <a:pt x="10782" y="20523"/>
                  </a:lnTo>
                  <a:lnTo>
                    <a:pt x="6667" y="33248"/>
                  </a:lnTo>
                  <a:lnTo>
                    <a:pt x="17449" y="25438"/>
                  </a:lnTo>
                  <a:lnTo>
                    <a:pt x="25706" y="25438"/>
                  </a:lnTo>
                  <a:lnTo>
                    <a:pt x="24117" y="20523"/>
                  </a:lnTo>
                  <a:lnTo>
                    <a:pt x="34899" y="12725"/>
                  </a:lnTo>
                  <a:close/>
                </a:path>
                <a:path w="34925" h="33654">
                  <a:moveTo>
                    <a:pt x="25706" y="25438"/>
                  </a:moveTo>
                  <a:lnTo>
                    <a:pt x="17449" y="25438"/>
                  </a:lnTo>
                  <a:lnTo>
                    <a:pt x="28232" y="33248"/>
                  </a:lnTo>
                  <a:lnTo>
                    <a:pt x="25706" y="25438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725"/>
                  </a:lnTo>
                  <a:lnTo>
                    <a:pt x="21564" y="12725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21"/>
            <p:cNvSpPr/>
            <p:nvPr/>
          </p:nvSpPr>
          <p:spPr>
            <a:xfrm>
              <a:off x="1290485" y="6259376"/>
              <a:ext cx="86715" cy="8523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22"/>
            <p:cNvSpPr/>
            <p:nvPr/>
          </p:nvSpPr>
          <p:spPr>
            <a:xfrm>
              <a:off x="1361198" y="6382207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839"/>
                  </a:moveTo>
                  <a:lnTo>
                    <a:pt x="0" y="12839"/>
                  </a:lnTo>
                  <a:lnTo>
                    <a:pt x="10782" y="20650"/>
                  </a:lnTo>
                  <a:lnTo>
                    <a:pt x="6667" y="33362"/>
                  </a:lnTo>
                  <a:lnTo>
                    <a:pt x="17449" y="25552"/>
                  </a:lnTo>
                  <a:lnTo>
                    <a:pt x="25704" y="25552"/>
                  </a:lnTo>
                  <a:lnTo>
                    <a:pt x="24117" y="20650"/>
                  </a:lnTo>
                  <a:lnTo>
                    <a:pt x="34899" y="12839"/>
                  </a:lnTo>
                  <a:close/>
                </a:path>
                <a:path w="34925" h="33654">
                  <a:moveTo>
                    <a:pt x="25704" y="25552"/>
                  </a:moveTo>
                  <a:lnTo>
                    <a:pt x="17449" y="25552"/>
                  </a:lnTo>
                  <a:lnTo>
                    <a:pt x="28232" y="33362"/>
                  </a:lnTo>
                  <a:lnTo>
                    <a:pt x="25704" y="25552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839"/>
                  </a:lnTo>
                  <a:lnTo>
                    <a:pt x="21564" y="12839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3"/>
            <p:cNvSpPr/>
            <p:nvPr/>
          </p:nvSpPr>
          <p:spPr>
            <a:xfrm>
              <a:off x="1290485" y="6453160"/>
              <a:ext cx="86601" cy="8523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4"/>
            <p:cNvSpPr/>
            <p:nvPr/>
          </p:nvSpPr>
          <p:spPr>
            <a:xfrm>
              <a:off x="1219782" y="6524114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725"/>
                  </a:moveTo>
                  <a:lnTo>
                    <a:pt x="0" y="12725"/>
                  </a:lnTo>
                  <a:lnTo>
                    <a:pt x="10782" y="20535"/>
                  </a:lnTo>
                  <a:lnTo>
                    <a:pt x="6667" y="33248"/>
                  </a:lnTo>
                  <a:lnTo>
                    <a:pt x="17449" y="25438"/>
                  </a:lnTo>
                  <a:lnTo>
                    <a:pt x="25704" y="25438"/>
                  </a:lnTo>
                  <a:lnTo>
                    <a:pt x="24117" y="20535"/>
                  </a:lnTo>
                  <a:lnTo>
                    <a:pt x="34899" y="12725"/>
                  </a:lnTo>
                  <a:close/>
                </a:path>
                <a:path w="34925" h="33654">
                  <a:moveTo>
                    <a:pt x="25704" y="25438"/>
                  </a:moveTo>
                  <a:lnTo>
                    <a:pt x="17449" y="25438"/>
                  </a:lnTo>
                  <a:lnTo>
                    <a:pt x="28232" y="33248"/>
                  </a:lnTo>
                  <a:lnTo>
                    <a:pt x="25704" y="25438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725"/>
                  </a:lnTo>
                  <a:lnTo>
                    <a:pt x="21564" y="12725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5"/>
            <p:cNvSpPr/>
            <p:nvPr/>
          </p:nvSpPr>
          <p:spPr>
            <a:xfrm>
              <a:off x="1097382" y="6453161"/>
              <a:ext cx="86705" cy="8523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6"/>
            <p:cNvSpPr/>
            <p:nvPr/>
          </p:nvSpPr>
          <p:spPr>
            <a:xfrm>
              <a:off x="1078483" y="6382207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725"/>
                  </a:moveTo>
                  <a:lnTo>
                    <a:pt x="0" y="12725"/>
                  </a:lnTo>
                  <a:lnTo>
                    <a:pt x="10782" y="20650"/>
                  </a:lnTo>
                  <a:lnTo>
                    <a:pt x="6667" y="33362"/>
                  </a:lnTo>
                  <a:lnTo>
                    <a:pt x="17449" y="25438"/>
                  </a:lnTo>
                  <a:lnTo>
                    <a:pt x="25667" y="25438"/>
                  </a:lnTo>
                  <a:lnTo>
                    <a:pt x="24117" y="20650"/>
                  </a:lnTo>
                  <a:lnTo>
                    <a:pt x="34899" y="12725"/>
                  </a:lnTo>
                  <a:close/>
                </a:path>
                <a:path w="34925" h="33654">
                  <a:moveTo>
                    <a:pt x="25667" y="25438"/>
                  </a:moveTo>
                  <a:lnTo>
                    <a:pt x="17449" y="25438"/>
                  </a:lnTo>
                  <a:lnTo>
                    <a:pt x="28232" y="33362"/>
                  </a:lnTo>
                  <a:lnTo>
                    <a:pt x="25667" y="25438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725"/>
                  </a:lnTo>
                  <a:lnTo>
                    <a:pt x="21564" y="12725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5305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8" r:id="rId2"/>
    <p:sldLayoutId id="2147483689" r:id="rId3"/>
    <p:sldLayoutId id="2147483690" r:id="rId4"/>
    <p:sldLayoutId id="2147483693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2528A25B-B3ED-E542-825D-E47ADBA26CE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5778500"/>
            <a:ext cx="121793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2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6.png"/><Relationship Id="rId8" Type="http://schemas.openxmlformats.org/officeDocument/2006/relationships/image" Target="../media/image10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638896" y="2890391"/>
            <a:ext cx="9486304" cy="538609"/>
          </a:xfrm>
        </p:spPr>
        <p:txBody>
          <a:bodyPr/>
          <a:lstStyle/>
          <a:p>
            <a:r>
              <a:rPr lang="en-US" dirty="0"/>
              <a:t>WP4 </a:t>
            </a:r>
            <a:r>
              <a:rPr lang="mr-IN" dirty="0"/>
              <a:t>–</a:t>
            </a:r>
            <a:r>
              <a:rPr lang="en-US" dirty="0"/>
              <a:t> Future plans and issues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4"/>
          </p:nvPr>
        </p:nvSpPr>
        <p:spPr>
          <a:xfrm>
            <a:off x="1638896" y="4278868"/>
            <a:ext cx="7276503" cy="69121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90"/>
              </a:spcBef>
            </a:pPr>
            <a:r>
              <a:rPr lang="en-US" spc="10" dirty="0" err="1">
                <a:solidFill>
                  <a:srgbClr val="4C4D4F"/>
                </a:solidFill>
                <a:cs typeface="Arial"/>
              </a:rPr>
              <a:t>November 29 </a:t>
            </a:r>
            <a:r>
              <a:rPr lang="mr-IN" spc="10" dirty="0" err="1">
                <a:solidFill>
                  <a:srgbClr val="4C4D4F"/>
                </a:solidFill>
                <a:cs typeface="Arial"/>
              </a:rPr>
              <a:t>–</a:t>
            </a:r>
            <a:r>
              <a:rPr lang="en-US" spc="10" dirty="0">
                <a:solidFill>
                  <a:srgbClr val="4C4D4F"/>
                </a:solidFill>
                <a:cs typeface="Arial"/>
              </a:rPr>
              <a:t> 2021 F2F meeting,</a:t>
            </a:r>
            <a:r>
              <a:rPr lang="en-US" spc="-60" dirty="0">
                <a:solidFill>
                  <a:srgbClr val="4C4D4F"/>
                </a:solidFill>
                <a:cs typeface="Arial"/>
              </a:rPr>
              <a:t> </a:t>
            </a:r>
            <a:r>
              <a:rPr lang="en-US" spc="90" dirty="0">
                <a:solidFill>
                  <a:srgbClr val="4C4D4F"/>
                </a:solidFill>
                <a:cs typeface="Arial"/>
              </a:rPr>
              <a:t>Copenhagen (&amp; Zoom)</a:t>
            </a:r>
            <a:endParaRPr lang="en-US" dirty="0">
              <a:cs typeface="Arial"/>
            </a:endParaRPr>
          </a:p>
          <a:p>
            <a:pPr>
              <a:lnSpc>
                <a:spcPct val="100000"/>
              </a:lnSpc>
              <a:spcBef>
                <a:spcPts val="590"/>
              </a:spcBef>
            </a:pPr>
            <a:r>
              <a:rPr lang="en-US" spc="-5" dirty="0">
                <a:solidFill>
                  <a:srgbClr val="4C4D4F"/>
                </a:solidFill>
                <a:cs typeface="Arial"/>
              </a:rPr>
              <a:t>Fabio Dall'Antonia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7523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1410296" y="152400"/>
            <a:ext cx="9486304" cy="107721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FAIR data: a federated PaN Search portal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457200" y="1143000"/>
            <a:ext cx="7315200" cy="4876800"/>
            <a:chOff x="3886200" y="1232340"/>
            <a:chExt cx="5649382" cy="4445851"/>
          </a:xfrm>
        </p:grpSpPr>
        <p:grpSp>
          <p:nvGrpSpPr>
            <p:cNvPr id="3" name="Group 2"/>
            <p:cNvGrpSpPr/>
            <p:nvPr/>
          </p:nvGrpSpPr>
          <p:grpSpPr>
            <a:xfrm>
              <a:off x="3886200" y="2286000"/>
              <a:ext cx="2450687" cy="1492978"/>
              <a:chOff x="3074734" y="2211629"/>
              <a:chExt cx="3267582" cy="1990637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3074734" y="2211629"/>
                <a:ext cx="3267582" cy="1972686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 anchorCtr="0"/>
              <a:lstStyle/>
              <a:p>
                <a:pPr algn="ctr"/>
                <a:r>
                  <a:rPr lang="en-US" sz="1500">
                    <a:solidFill>
                      <a:schemeClr val="tx1"/>
                    </a:solidFill>
                  </a:rPr>
                  <a:t>Fed PaN (open-data) search portal front page</a:t>
                </a:r>
              </a:p>
            </p:txBody>
          </p:sp>
          <p:sp>
            <p:nvSpPr>
              <p:cNvPr id="5" name="Rectangle 4"/>
              <p:cNvSpPr>
                <a:spLocks noChangeAspect="1"/>
              </p:cNvSpPr>
              <p:nvPr/>
            </p:nvSpPr>
            <p:spPr>
              <a:xfrm>
                <a:off x="3543496" y="3034626"/>
                <a:ext cx="324000" cy="324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>
                <a:spLocks noChangeAspect="1"/>
              </p:cNvSpPr>
              <p:nvPr/>
            </p:nvSpPr>
            <p:spPr>
              <a:xfrm>
                <a:off x="3543496" y="3475782"/>
                <a:ext cx="324000" cy="324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4064544" y="3153315"/>
                <a:ext cx="909053" cy="0"/>
              </a:xfrm>
              <a:prstGeom prst="line">
                <a:avLst/>
              </a:prstGeom>
              <a:ln w="76200" cmpd="sng"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4069896" y="3319083"/>
                <a:ext cx="909053" cy="0"/>
              </a:xfrm>
              <a:prstGeom prst="line">
                <a:avLst/>
              </a:prstGeom>
              <a:ln w="76200" cmpd="sng"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4061880" y="3580050"/>
                <a:ext cx="909053" cy="0"/>
              </a:xfrm>
              <a:prstGeom prst="line">
                <a:avLst/>
              </a:prstGeom>
              <a:ln w="76200" cmpd="sng"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4067232" y="3745818"/>
                <a:ext cx="909053" cy="0"/>
              </a:xfrm>
              <a:prstGeom prst="line">
                <a:avLst/>
              </a:prstGeom>
              <a:ln w="76200" cmpd="sng"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5074234" y="2940381"/>
                <a:ext cx="91993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solidFill>
                      <a:srgbClr val="0000FF"/>
                    </a:solidFill>
                  </a:rPr>
                  <a:t>exp 1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064756" y="3402743"/>
                <a:ext cx="91993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solidFill>
                      <a:srgbClr val="0000FF"/>
                    </a:solidFill>
                  </a:rPr>
                  <a:t>exp 2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455110" y="3586713"/>
                <a:ext cx="932776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...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389856" y="1963268"/>
              <a:ext cx="1046234" cy="730862"/>
              <a:chOff x="2029728" y="2953876"/>
              <a:chExt cx="1632059" cy="1231691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2029728" y="3245277"/>
                <a:ext cx="1632059" cy="778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i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fed search API</a:t>
                </a:r>
              </a:p>
            </p:txBody>
          </p:sp>
          <p:sp>
            <p:nvSpPr>
              <p:cNvPr id="16" name="Arc 15"/>
              <p:cNvSpPr/>
              <p:nvPr/>
            </p:nvSpPr>
            <p:spPr>
              <a:xfrm>
                <a:off x="2226925" y="3009831"/>
                <a:ext cx="1174195" cy="1175736"/>
              </a:xfrm>
              <a:prstGeom prst="arc">
                <a:avLst>
                  <a:gd name="adj1" fmla="val 686154"/>
                  <a:gd name="adj2" fmla="val 10391750"/>
                </a:avLst>
              </a:prstGeom>
              <a:ln>
                <a:solidFill>
                  <a:srgbClr val="000000"/>
                </a:solidFill>
                <a:headEnd type="none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Arc 16"/>
              <p:cNvSpPr/>
              <p:nvPr/>
            </p:nvSpPr>
            <p:spPr>
              <a:xfrm>
                <a:off x="2225576" y="2953876"/>
                <a:ext cx="1175544" cy="1053348"/>
              </a:xfrm>
              <a:prstGeom prst="arc">
                <a:avLst>
                  <a:gd name="adj1" fmla="val 11639472"/>
                  <a:gd name="adj2" fmla="val 21124266"/>
                </a:avLst>
              </a:prstGeom>
              <a:ln>
                <a:solidFill>
                  <a:srgbClr val="000000"/>
                </a:solidFill>
                <a:headEnd type="none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4827764" y="1232340"/>
              <a:ext cx="838690" cy="870098"/>
              <a:chOff x="3056966" y="357711"/>
              <a:chExt cx="1123481" cy="1160002"/>
            </a:xfrm>
          </p:grpSpPr>
          <p:pic>
            <p:nvPicPr>
              <p:cNvPr id="19" name="Picture 18" descr="user2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35795" y="357711"/>
                <a:ext cx="948837" cy="1152000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3056966" y="1107389"/>
                <a:ext cx="1123481" cy="410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</a:rPr>
                  <a:t>PaN user</a:t>
                </a: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6440620" y="2772055"/>
              <a:ext cx="843821" cy="1177245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marL="257175" indent="-257175">
                <a:buFont typeface="Arial"/>
                <a:buChar char="•"/>
              </a:pPr>
              <a:r>
                <a:rPr lang="en-US" sz="1200">
                  <a:solidFill>
                    <a:schemeClr val="accent3">
                      <a:lumMod val="75000"/>
                    </a:schemeClr>
                  </a:solidFill>
                </a:rPr>
                <a:t>EuXFEL</a:t>
              </a:r>
            </a:p>
            <a:p>
              <a:pPr marL="257175" indent="-257175">
                <a:buFont typeface="Arial"/>
                <a:buChar char="•"/>
              </a:pPr>
              <a:r>
                <a:rPr lang="en-US" sz="1200"/>
                <a:t>ESRF</a:t>
              </a:r>
            </a:p>
            <a:p>
              <a:pPr marL="257175" indent="-257175">
                <a:buFont typeface="Arial"/>
                <a:buChar char="•"/>
              </a:pPr>
              <a:r>
                <a:rPr lang="en-US" sz="1200"/>
                <a:t>ESS</a:t>
              </a:r>
            </a:p>
            <a:p>
              <a:pPr marL="257175" indent="-257175">
                <a:buFont typeface="Arial"/>
                <a:buChar char="•"/>
              </a:pPr>
              <a:r>
                <a:rPr lang="en-US" sz="1200"/>
                <a:t>DLS</a:t>
              </a:r>
            </a:p>
            <a:p>
              <a:pPr marL="257175" indent="-257175">
                <a:buFont typeface="Arial"/>
                <a:buChar char="•"/>
              </a:pPr>
              <a:r>
                <a:rPr lang="en-US" sz="1200"/>
                <a:t>ALBA</a:t>
              </a:r>
            </a:p>
            <a:p>
              <a:pPr marL="257175" indent="-257175">
                <a:buFont typeface="Arial"/>
                <a:buChar char="•"/>
              </a:pPr>
              <a:r>
                <a:rPr lang="en-US" sz="1200"/>
                <a:t>...</a:t>
              </a:r>
            </a:p>
          </p:txBody>
        </p:sp>
        <p:pic>
          <p:nvPicPr>
            <p:cNvPr id="22" name="Picture 21" descr="globus-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2284" y="4747632"/>
              <a:ext cx="577032" cy="556785"/>
            </a:xfrm>
            <a:prstGeom prst="rect">
              <a:avLst/>
            </a:prstGeom>
          </p:spPr>
        </p:pic>
        <p:cxnSp>
          <p:nvCxnSpPr>
            <p:cNvPr id="23" name="Straight Arrow Connector 22"/>
            <p:cNvCxnSpPr/>
            <p:nvPr/>
          </p:nvCxnSpPr>
          <p:spPr>
            <a:xfrm flipH="1">
              <a:off x="5391219" y="3798168"/>
              <a:ext cx="0" cy="824540"/>
            </a:xfrm>
            <a:prstGeom prst="straightConnector1">
              <a:avLst/>
            </a:prstGeom>
            <a:ln w="38100" cmpd="sng">
              <a:solidFill>
                <a:schemeClr val="accent6">
                  <a:lumMod val="50000"/>
                </a:schemeClr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102224" y="3723691"/>
              <a:ext cx="1242138" cy="99257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r"/>
              <a:r>
                <a:rPr lang="en-US" sz="1500" i="1">
                  <a:solidFill>
                    <a:schemeClr val="accent6">
                      <a:lumMod val="50000"/>
                    </a:schemeClr>
                  </a:solidFill>
                </a:rPr>
                <a:t>select</a:t>
              </a:r>
            </a:p>
            <a:p>
              <a:pPr algn="r"/>
              <a:r>
                <a:rPr lang="en-US" sz="1500" i="1">
                  <a:solidFill>
                    <a:schemeClr val="accent6">
                      <a:lumMod val="50000"/>
                    </a:schemeClr>
                  </a:solidFill>
                </a:rPr>
                <a:t>redirect</a:t>
              </a:r>
            </a:p>
            <a:p>
              <a:pPr algn="r"/>
              <a:r>
                <a:rPr lang="en-US" sz="1500" i="1">
                  <a:solidFill>
                    <a:schemeClr val="accent6">
                      <a:lumMod val="50000"/>
                    </a:schemeClr>
                  </a:solidFill>
                </a:rPr>
                <a:t>(OID connect)</a:t>
              </a:r>
            </a:p>
            <a:p>
              <a:pPr algn="r"/>
              <a:endParaRPr lang="en-US" sz="1500" i="1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pic>
          <p:nvPicPr>
            <p:cNvPr id="25" name="Picture 24" descr="storag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4019" y="4682787"/>
              <a:ext cx="648072" cy="648072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8574710" y="4351502"/>
              <a:ext cx="960872" cy="284693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sz="1400"/>
                <a:t>Open data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7504602" y="2069976"/>
              <a:ext cx="270030" cy="378042"/>
              <a:chOff x="10620191" y="473213"/>
              <a:chExt cx="1031023" cy="1377153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0620191" y="473213"/>
                <a:ext cx="1031023" cy="13771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0704512" y="1412776"/>
                <a:ext cx="855712" cy="296416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0704512" y="1016732"/>
                <a:ext cx="855712" cy="296416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0704512" y="620688"/>
                <a:ext cx="855712" cy="296416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7504602" y="2556030"/>
              <a:ext cx="270030" cy="378042"/>
              <a:chOff x="10620191" y="473213"/>
              <a:chExt cx="1031023" cy="1377153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10620191" y="473213"/>
                <a:ext cx="1031023" cy="13771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0704512" y="1412776"/>
                <a:ext cx="855712" cy="296416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0704512" y="1016732"/>
                <a:ext cx="855712" cy="296416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0704512" y="620688"/>
                <a:ext cx="855712" cy="296416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7504602" y="3042084"/>
              <a:ext cx="270030" cy="378042"/>
              <a:chOff x="10620191" y="473213"/>
              <a:chExt cx="1031023" cy="1377153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10620191" y="473213"/>
                <a:ext cx="1031023" cy="13771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0704512" y="1412776"/>
                <a:ext cx="855712" cy="296416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10704512" y="1016732"/>
                <a:ext cx="855712" cy="296416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0704512" y="620688"/>
                <a:ext cx="855712" cy="296416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7882644" y="2069976"/>
              <a:ext cx="270030" cy="378042"/>
              <a:chOff x="10620191" y="473213"/>
              <a:chExt cx="1031023" cy="1377153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10620191" y="473213"/>
                <a:ext cx="1031023" cy="13771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0704512" y="1412776"/>
                <a:ext cx="855712" cy="296416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0704512" y="1016732"/>
                <a:ext cx="855712" cy="296416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0704512" y="620688"/>
                <a:ext cx="855712" cy="296416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7882644" y="2556030"/>
              <a:ext cx="270030" cy="378042"/>
              <a:chOff x="10620191" y="473213"/>
              <a:chExt cx="1031023" cy="1377153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10620191" y="473213"/>
                <a:ext cx="1031023" cy="13771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0704512" y="1412776"/>
                <a:ext cx="855712" cy="296416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0704512" y="1016732"/>
                <a:ext cx="855712" cy="296416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0704512" y="620688"/>
                <a:ext cx="855712" cy="296416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7882644" y="3042084"/>
              <a:ext cx="270030" cy="378042"/>
              <a:chOff x="10620191" y="473213"/>
              <a:chExt cx="1031023" cy="1377153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10620191" y="473213"/>
                <a:ext cx="1031023" cy="13771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0704512" y="1412776"/>
                <a:ext cx="855712" cy="296416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0704512" y="1016732"/>
                <a:ext cx="855712" cy="296416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0704512" y="620688"/>
                <a:ext cx="855712" cy="296416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7" name="Picture 56" descr="jupyt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3566" y="4693626"/>
              <a:ext cx="468928" cy="597714"/>
            </a:xfrm>
            <a:prstGeom prst="rect">
              <a:avLst/>
            </a:prstGeom>
          </p:spPr>
        </p:pic>
        <p:grpSp>
          <p:nvGrpSpPr>
            <p:cNvPr id="58" name="Group 57"/>
            <p:cNvGrpSpPr/>
            <p:nvPr/>
          </p:nvGrpSpPr>
          <p:grpSpPr>
            <a:xfrm>
              <a:off x="3886200" y="4693626"/>
              <a:ext cx="486054" cy="540060"/>
              <a:chOff x="10620191" y="473213"/>
              <a:chExt cx="1031023" cy="1377153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10620191" y="473213"/>
                <a:ext cx="1031023" cy="13771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0704512" y="1412776"/>
                <a:ext cx="855712" cy="296416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0704512" y="1016732"/>
                <a:ext cx="855712" cy="296416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0704512" y="620688"/>
                <a:ext cx="855712" cy="296416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3" name="Up-Down Arrow 62"/>
            <p:cNvSpPr/>
            <p:nvPr/>
          </p:nvSpPr>
          <p:spPr>
            <a:xfrm rot="5400000">
              <a:off x="7936893" y="4636107"/>
              <a:ext cx="363474" cy="540060"/>
            </a:xfrm>
            <a:prstGeom prst="upDown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85048" y="4747632"/>
              <a:ext cx="486054" cy="486054"/>
            </a:xfrm>
            <a:prstGeom prst="rect">
              <a:avLst/>
            </a:prstGeom>
          </p:spPr>
        </p:pic>
        <p:sp>
          <p:nvSpPr>
            <p:cNvPr id="66" name="TextBox 65"/>
            <p:cNvSpPr txBox="1"/>
            <p:nvPr/>
          </p:nvSpPr>
          <p:spPr>
            <a:xfrm>
              <a:off x="4201486" y="5339637"/>
              <a:ext cx="27266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/>
                <a:t>Local facility services (existing)</a:t>
              </a: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6705600" y="4648200"/>
              <a:ext cx="838200" cy="609600"/>
              <a:chOff x="10134600" y="2743200"/>
              <a:chExt cx="1143000" cy="685800"/>
            </a:xfrm>
          </p:grpSpPr>
          <p:sp>
            <p:nvSpPr>
              <p:cNvPr id="67" name="Rounded Rectangle 66"/>
              <p:cNvSpPr/>
              <p:nvPr/>
            </p:nvSpPr>
            <p:spPr>
              <a:xfrm>
                <a:off x="10134600" y="2743200"/>
                <a:ext cx="1143000" cy="6858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10236514" y="2819400"/>
                <a:ext cx="839263" cy="500137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 rtlCol="0">
                <a:spAutoFit/>
              </a:bodyPr>
              <a:lstStyle/>
              <a:p>
                <a:pPr algn="ctr"/>
                <a:r>
                  <a:rPr lang="en-US" sz="1400"/>
                  <a:t>HPC</a:t>
                </a:r>
              </a:p>
              <a:p>
                <a:pPr algn="ctr"/>
                <a:r>
                  <a:rPr lang="en-US" sz="1400"/>
                  <a:t>(Slurm)</a:t>
                </a:r>
              </a:p>
            </p:txBody>
          </p:sp>
        </p:grpSp>
      </p:grpSp>
      <p:sp>
        <p:nvSpPr>
          <p:cNvPr id="70" name="TextBox 69"/>
          <p:cNvSpPr txBox="1"/>
          <p:nvPr/>
        </p:nvSpPr>
        <p:spPr>
          <a:xfrm>
            <a:off x="6858000" y="1676400"/>
            <a:ext cx="533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/>
              <a:t>WP3 / WP4 coordination including ExPaNDS</a:t>
            </a:r>
          </a:p>
          <a:p>
            <a:pPr marL="285750" indent="-285750">
              <a:buFont typeface="Arial"/>
              <a:buChar char="•"/>
            </a:pPr>
            <a:r>
              <a:rPr lang="en-US" sz="2000"/>
              <a:t>Getting local data catalogues ready, authorization issues</a:t>
            </a:r>
          </a:p>
          <a:p>
            <a:pPr marL="285750" indent="-285750">
              <a:buFont typeface="Arial"/>
              <a:buChar char="•"/>
            </a:pPr>
            <a:r>
              <a:rPr lang="en-US" sz="2000"/>
              <a:t>Communication between web-UI and search API </a:t>
            </a:r>
            <a:r>
              <a:rPr lang="mr-IN" sz="2000"/>
              <a:t>–</a:t>
            </a:r>
            <a:r>
              <a:rPr lang="en-US" sz="2000"/>
              <a:t> open technical questions</a:t>
            </a:r>
          </a:p>
          <a:p>
            <a:pPr marL="285750" lvl="1" indent="-285750">
              <a:buFont typeface="Arial"/>
              <a:buChar char="•"/>
            </a:pPr>
            <a:r>
              <a:rPr lang="en-US" sz="2000"/>
              <a:t>account for federation: merging, scoring, pagination </a:t>
            </a:r>
            <a:r>
              <a:rPr lang="mr-IN" sz="2000"/>
              <a:t>–</a:t>
            </a:r>
            <a:r>
              <a:rPr lang="en-US" sz="2000"/>
              <a:t> important but do we want/need simplifications?</a:t>
            </a:r>
          </a:p>
          <a:p>
            <a:pPr marL="285750" lvl="1" indent="-285750">
              <a:buFont typeface="Arial"/>
              <a:buChar char="•"/>
            </a:pPr>
            <a:r>
              <a:rPr lang="en-US" sz="2000"/>
              <a:t>include re-direction endpoints (DOIs?)</a:t>
            </a:r>
          </a:p>
          <a:p>
            <a:pPr marL="285750" indent="-285750">
              <a:buFont typeface="Arial"/>
              <a:buChar char="•"/>
            </a:pPr>
            <a:endParaRPr lang="en-US" sz="2000"/>
          </a:p>
          <a:p>
            <a:pPr marL="285750" indent="-285750">
              <a:buFont typeface="Arial"/>
              <a:buChar char="•"/>
            </a:pPr>
            <a:endParaRPr lang="en-US" sz="2000"/>
          </a:p>
        </p:txBody>
      </p:sp>
      <p:sp>
        <p:nvSpPr>
          <p:cNvPr id="71" name="TextBox 70"/>
          <p:cNvSpPr txBox="1"/>
          <p:nvPr/>
        </p:nvSpPr>
        <p:spPr>
          <a:xfrm>
            <a:off x="6822408" y="1143000"/>
            <a:ext cx="155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2300288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5"/>
          <p:cNvSpPr txBox="1">
            <a:spLocks/>
          </p:cNvSpPr>
          <p:nvPr/>
        </p:nvSpPr>
        <p:spPr>
          <a:xfrm>
            <a:off x="1352848" y="65782"/>
            <a:ext cx="9486304" cy="107721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PaN search</a:t>
            </a: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portal building blocks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76" name="Google Shape;60;p14">
            <a:extLst>
              <a:ext uri="{FF2B5EF4-FFF2-40B4-BE49-F238E27FC236}">
                <a16:creationId xmlns:a16="http://schemas.microsoft.com/office/drawing/2014/main" xmlns="" id="{86FAC184-A047-894C-A1F8-559110016B0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86909" y="1524000"/>
            <a:ext cx="7605091" cy="3040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" name="Group 76"/>
          <p:cNvGrpSpPr/>
          <p:nvPr/>
        </p:nvGrpSpPr>
        <p:grpSpPr>
          <a:xfrm>
            <a:off x="551384" y="914400"/>
            <a:ext cx="3267582" cy="1540638"/>
            <a:chOff x="3074734" y="2211629"/>
            <a:chExt cx="3267582" cy="1972686"/>
          </a:xfrm>
        </p:grpSpPr>
        <p:sp>
          <p:nvSpPr>
            <p:cNvPr id="78" name="Rounded Rectangle 77"/>
            <p:cNvSpPr/>
            <p:nvPr/>
          </p:nvSpPr>
          <p:spPr>
            <a:xfrm>
              <a:off x="3074734" y="2211629"/>
              <a:ext cx="3267582" cy="197268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t" anchorCtr="0"/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Web-UI (WP4, ELI)</a:t>
              </a:r>
            </a:p>
          </p:txBody>
        </p:sp>
        <p:sp>
          <p:nvSpPr>
            <p:cNvPr id="79" name="Rectangle 78"/>
            <p:cNvSpPr>
              <a:spLocks noChangeAspect="1"/>
            </p:cNvSpPr>
            <p:nvPr/>
          </p:nvSpPr>
          <p:spPr>
            <a:xfrm>
              <a:off x="3543496" y="3034626"/>
              <a:ext cx="324000" cy="324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>
              <a:spLocks noChangeAspect="1"/>
            </p:cNvSpPr>
            <p:nvPr/>
          </p:nvSpPr>
          <p:spPr>
            <a:xfrm>
              <a:off x="3543496" y="3475782"/>
              <a:ext cx="324000" cy="324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4064544" y="3153315"/>
              <a:ext cx="909053" cy="0"/>
            </a:xfrm>
            <a:prstGeom prst="line">
              <a:avLst/>
            </a:prstGeom>
            <a:ln w="762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4069896" y="3319083"/>
              <a:ext cx="909053" cy="0"/>
            </a:xfrm>
            <a:prstGeom prst="line">
              <a:avLst/>
            </a:prstGeom>
            <a:ln w="762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4061880" y="3580050"/>
              <a:ext cx="909053" cy="0"/>
            </a:xfrm>
            <a:prstGeom prst="line">
              <a:avLst/>
            </a:prstGeom>
            <a:ln w="762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4067232" y="3745818"/>
              <a:ext cx="909053" cy="0"/>
            </a:xfrm>
            <a:prstGeom prst="line">
              <a:avLst/>
            </a:prstGeom>
            <a:ln w="762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5074234" y="2940381"/>
              <a:ext cx="886449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exp 1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064756" y="3402743"/>
              <a:ext cx="886449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exp 2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455110" y="3586712"/>
              <a:ext cx="93277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...</a:t>
              </a:r>
            </a:p>
          </p:txBody>
        </p:sp>
      </p:grpSp>
      <p:sp>
        <p:nvSpPr>
          <p:cNvPr id="88" name="Rounded Rectangle 87"/>
          <p:cNvSpPr/>
          <p:nvPr/>
        </p:nvSpPr>
        <p:spPr>
          <a:xfrm>
            <a:off x="524162" y="3290664"/>
            <a:ext cx="3267582" cy="648072"/>
          </a:xfrm>
          <a:prstGeom prst="roundRect">
            <a:avLst>
              <a:gd name="adj" fmla="val 38440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Adapter layer (WP4, ELI)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551384" y="4811216"/>
            <a:ext cx="3267582" cy="1287760"/>
          </a:xfrm>
          <a:prstGeom prst="roundRect">
            <a:avLst>
              <a:gd name="adj" fmla="val 21395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endParaRPr lang="en-US" sz="2000">
              <a:solidFill>
                <a:schemeClr val="tx1"/>
              </a:solidFill>
            </a:endParaRPr>
          </a:p>
          <a:p>
            <a:pPr algn="ctr"/>
            <a:r>
              <a:rPr lang="en-US" sz="2000">
                <a:solidFill>
                  <a:schemeClr val="tx1"/>
                </a:solidFill>
              </a:rPr>
              <a:t>Federated Search API</a:t>
            </a:r>
          </a:p>
          <a:p>
            <a:pPr algn="ctr"/>
            <a:r>
              <a:rPr lang="en-US" sz="2000">
                <a:solidFill>
                  <a:schemeClr val="tx1"/>
                </a:solidFill>
              </a:rPr>
              <a:t>(WP3, ESS)</a:t>
            </a:r>
          </a:p>
        </p:txBody>
      </p:sp>
      <p:sp>
        <p:nvSpPr>
          <p:cNvPr id="90" name="Up-Down Arrow 89"/>
          <p:cNvSpPr/>
          <p:nvPr/>
        </p:nvSpPr>
        <p:spPr>
          <a:xfrm>
            <a:off x="1847528" y="2498576"/>
            <a:ext cx="484632" cy="720080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Up-Down Arrow 90"/>
          <p:cNvSpPr/>
          <p:nvPr/>
        </p:nvSpPr>
        <p:spPr>
          <a:xfrm>
            <a:off x="1847528" y="4010744"/>
            <a:ext cx="484632" cy="720080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4029538" y="4802832"/>
            <a:ext cx="22108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meta-search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score hits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sort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return list of items</a:t>
            </a:r>
          </a:p>
        </p:txBody>
      </p:sp>
    </p:spTree>
    <p:extLst>
      <p:ext uri="{BB962C8B-B14F-4D97-AF65-F5344CB8AC3E}">
        <p14:creationId xmlns:p14="http://schemas.microsoft.com/office/powerpoint/2010/main" val="2300288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1410296" y="152400"/>
            <a:ext cx="9486304" cy="107721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EOSC integration and WP6 linkage</a:t>
            </a:r>
            <a:endParaRPr lang="de-DE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379816"/>
            <a:ext cx="10668000" cy="406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What are the plans to integrate solutions developed and/or tested within WP6?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CVMFS for software mounting / Singularity containers</a:t>
            </a:r>
          </a:p>
          <a:p>
            <a:pPr marL="742950" lvl="1" indent="-285750">
              <a:lnSpc>
                <a:spcPct val="150000"/>
              </a:lnSpc>
              <a:spcAft>
                <a:spcPts val="1200"/>
              </a:spcAft>
              <a:buFont typeface="Arial"/>
              <a:buChar char="•"/>
            </a:pP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OneData to share data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/>
              <a:buChar char="•"/>
            </a:pP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What is the EOSC registration strategy?</a:t>
            </a:r>
            <a:endParaRPr lang="de-DE" sz="2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every partner will register their VISA instance separately?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will there be a sustainable federated instance to register at EOSC?</a:t>
            </a:r>
          </a:p>
        </p:txBody>
      </p:sp>
    </p:spTree>
    <p:extLst>
      <p:ext uri="{BB962C8B-B14F-4D97-AF65-F5344CB8AC3E}">
        <p14:creationId xmlns:p14="http://schemas.microsoft.com/office/powerpoint/2010/main" val="4056245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1410296" y="152400"/>
            <a:ext cx="9486304" cy="107721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Other open questions (issues)</a:t>
            </a:r>
            <a:endParaRPr lang="de-DE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762000"/>
            <a:ext cx="11201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/>
              <a:buChar char="•"/>
            </a:pP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KPIs</a:t>
            </a:r>
          </a:p>
          <a:p>
            <a:pPr marL="742950" lvl="1" indent="-285750">
              <a:lnSpc>
                <a:spcPct val="150000"/>
              </a:lnSpc>
              <a:spcAft>
                <a:spcPts val="1200"/>
              </a:spcAft>
              <a:buFont typeface="Arial"/>
              <a:buChar char="•"/>
            </a:pP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projections on final numbers exist for WP4</a:t>
            </a:r>
          </a:p>
          <a:p>
            <a:pPr marL="742950" lvl="1" indent="-285750">
              <a:lnSpc>
                <a:spcPct val="150000"/>
              </a:lnSpc>
              <a:spcAft>
                <a:spcPts val="1200"/>
              </a:spcAft>
              <a:buFont typeface="Arial"/>
              <a:buChar char="•"/>
            </a:pP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but heterogeneous formalism wrt. how these are defined!</a:t>
            </a:r>
          </a:p>
          <a:p>
            <a:pPr marL="742950" lvl="1" indent="-285750">
              <a:lnSpc>
                <a:spcPct val="150000"/>
              </a:lnSpc>
              <a:spcAft>
                <a:spcPts val="1200"/>
              </a:spcAft>
              <a:buFont typeface="Arial"/>
              <a:buChar char="•"/>
            </a:pP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do we have target numbers in the sense of what is desired?</a:t>
            </a:r>
            <a:endParaRPr lang="de-DE" sz="2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/>
              <a:buChar char="•"/>
            </a:pP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Use cases and example/reference data</a:t>
            </a:r>
            <a:endParaRPr lang="de-DE" sz="2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transforming data belonging to use-cases into open "reference" datasets makes much sense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how shall this be shared? How does it fit into the VISA usage scheme?</a:t>
            </a:r>
          </a:p>
        </p:txBody>
      </p:sp>
    </p:spTree>
    <p:extLst>
      <p:ext uri="{BB962C8B-B14F-4D97-AF65-F5344CB8AC3E}">
        <p14:creationId xmlns:p14="http://schemas.microsoft.com/office/powerpoint/2010/main" val="2672636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728591"/>
            <a:ext cx="6971704" cy="538609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78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1352848" y="152400"/>
            <a:ext cx="9486304" cy="107721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The main tasks 2022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33600" y="1143000"/>
            <a:ext cx="2286000" cy="3505200"/>
          </a:xfrm>
          <a:prstGeom prst="roundRect">
            <a:avLst/>
          </a:prstGeom>
          <a:solidFill>
            <a:srgbClr val="9530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VISA deployment</a:t>
            </a:r>
          </a:p>
          <a:p>
            <a:pPr algn="ctr"/>
            <a:r>
              <a:rPr lang="en-US" sz="2800"/>
              <a:t>completion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876800" y="1143000"/>
            <a:ext cx="2286000" cy="3505200"/>
          </a:xfrm>
          <a:prstGeom prst="roundRect">
            <a:avLst/>
          </a:prstGeom>
          <a:solidFill>
            <a:srgbClr val="4229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Federated Search Portal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620000" y="1143000"/>
            <a:ext cx="2286000" cy="3505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EOSC integration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33600" y="4953000"/>
            <a:ext cx="7772400" cy="914400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Use case transformation to example data sets</a:t>
            </a:r>
          </a:p>
        </p:txBody>
      </p:sp>
    </p:spTree>
    <p:extLst>
      <p:ext uri="{BB962C8B-B14F-4D97-AF65-F5344CB8AC3E}">
        <p14:creationId xmlns:p14="http://schemas.microsoft.com/office/powerpoint/2010/main" val="2617431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1352848" y="152400"/>
            <a:ext cx="9486304" cy="107721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PaN portal original vision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2" name="Picture 11" descr="cloud_large_thin_out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951" y="1443335"/>
            <a:ext cx="6218310" cy="4126547"/>
          </a:xfrm>
          <a:prstGeom prst="rect">
            <a:avLst/>
          </a:prstGeom>
        </p:spPr>
      </p:pic>
      <p:pic>
        <p:nvPicPr>
          <p:cNvPr id="13" name="Picture 12" descr="user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05000"/>
            <a:ext cx="868037" cy="864000"/>
          </a:xfrm>
          <a:prstGeom prst="rect">
            <a:avLst/>
          </a:prstGeom>
        </p:spPr>
      </p:pic>
      <p:pic>
        <p:nvPicPr>
          <p:cNvPr id="14" name="Picture 13" descr="stora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965" y="3962400"/>
            <a:ext cx="955235" cy="95523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397417" y="1755994"/>
            <a:ext cx="2558699" cy="1620180"/>
            <a:chOff x="2930718" y="2211629"/>
            <a:chExt cx="3411598" cy="2160240"/>
          </a:xfrm>
          <a:solidFill>
            <a:schemeClr val="bg1"/>
          </a:solidFill>
        </p:grpSpPr>
        <p:sp>
          <p:nvSpPr>
            <p:cNvPr id="16" name="Rounded Rectangle 15"/>
            <p:cNvSpPr/>
            <p:nvPr/>
          </p:nvSpPr>
          <p:spPr>
            <a:xfrm>
              <a:off x="2930718" y="2211629"/>
              <a:ext cx="3411598" cy="216024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t" anchorCtr="0"/>
            <a:lstStyle/>
            <a:p>
              <a:pPr algn="ctr"/>
              <a:r>
                <a:rPr lang="en-US" sz="1500">
                  <a:solidFill>
                    <a:schemeClr val="tx1"/>
                  </a:solidFill>
                </a:rPr>
                <a:t>PaN portal front page with search UI</a:t>
              </a:r>
            </a:p>
          </p:txBody>
        </p:sp>
        <p:sp>
          <p:nvSpPr>
            <p:cNvPr id="17" name="Rectangle 16"/>
            <p:cNvSpPr>
              <a:spLocks noChangeAspect="1"/>
            </p:cNvSpPr>
            <p:nvPr/>
          </p:nvSpPr>
          <p:spPr>
            <a:xfrm>
              <a:off x="3173499" y="3034626"/>
              <a:ext cx="324000" cy="324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>
              <a:spLocks noChangeAspect="1"/>
            </p:cNvSpPr>
            <p:nvPr/>
          </p:nvSpPr>
          <p:spPr>
            <a:xfrm>
              <a:off x="3173499" y="3475782"/>
              <a:ext cx="324000" cy="3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3694547" y="3153316"/>
              <a:ext cx="909053" cy="0"/>
            </a:xfrm>
            <a:prstGeom prst="line">
              <a:avLst/>
            </a:prstGeom>
            <a:grpFill/>
            <a:ln w="762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99899" y="3319084"/>
              <a:ext cx="909053" cy="0"/>
            </a:xfrm>
            <a:prstGeom prst="line">
              <a:avLst/>
            </a:prstGeom>
            <a:grpFill/>
            <a:ln w="762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691883" y="3580050"/>
              <a:ext cx="909053" cy="0"/>
            </a:xfrm>
            <a:prstGeom prst="line">
              <a:avLst/>
            </a:prstGeom>
            <a:grpFill/>
            <a:ln w="762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697235" y="3745818"/>
              <a:ext cx="909053" cy="0"/>
            </a:xfrm>
            <a:prstGeom prst="line">
              <a:avLst/>
            </a:prstGeom>
            <a:grpFill/>
            <a:ln w="762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704236" y="2940381"/>
              <a:ext cx="1540594" cy="49244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exp case 1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694759" y="3402744"/>
              <a:ext cx="1540596" cy="49244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exp case 2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55110" y="3858521"/>
              <a:ext cx="627736" cy="369332"/>
            </a:xfrm>
            <a:prstGeom prst="rect">
              <a:avLst/>
            </a:prstGeom>
            <a:grpFill/>
          </p:spPr>
          <p:txBody>
            <a:bodyPr wrap="square" tIns="0" bIns="0" rtlCol="0">
              <a:spAutoFit/>
            </a:bodyPr>
            <a:lstStyle/>
            <a:p>
              <a:r>
                <a:rPr lang="en-US"/>
                <a:t>...</a:t>
              </a:r>
            </a:p>
          </p:txBody>
        </p:sp>
      </p:grpSp>
      <p:pic>
        <p:nvPicPr>
          <p:cNvPr id="26" name="Picture 25" descr="jupyt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751" y="4269215"/>
            <a:ext cx="718052" cy="83172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229702" y="3769993"/>
            <a:ext cx="1458162" cy="1226363"/>
            <a:chOff x="5742924" y="4126227"/>
            <a:chExt cx="1368893" cy="1281274"/>
          </a:xfrm>
        </p:grpSpPr>
        <p:sp>
          <p:nvSpPr>
            <p:cNvPr id="28" name="Rounded Rectangle 27"/>
            <p:cNvSpPr/>
            <p:nvPr/>
          </p:nvSpPr>
          <p:spPr>
            <a:xfrm>
              <a:off x="5742924" y="4126227"/>
              <a:ext cx="1368893" cy="1126243"/>
            </a:xfrm>
            <a:prstGeom prst="roundRect">
              <a:avLst>
                <a:gd name="adj" fmla="val 8063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06999" y="4141512"/>
              <a:ext cx="1265989" cy="1265989"/>
            </a:xfrm>
            <a:prstGeom prst="rect">
              <a:avLst/>
            </a:prstGeom>
          </p:spPr>
        </p:pic>
      </p:grpSp>
      <p:pic>
        <p:nvPicPr>
          <p:cNvPr id="30" name="Picture 29" descr="guacamol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002" y="3538193"/>
            <a:ext cx="977461" cy="818339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 rot="5400000">
            <a:off x="5235580" y="3638551"/>
            <a:ext cx="810088" cy="1473461"/>
            <a:chOff x="7122916" y="1252603"/>
            <a:chExt cx="1080119" cy="1964616"/>
          </a:xfrm>
        </p:grpSpPr>
        <p:cxnSp>
          <p:nvCxnSpPr>
            <p:cNvPr id="32" name="Straight Connector 31"/>
            <p:cNvCxnSpPr/>
            <p:nvPr/>
          </p:nvCxnSpPr>
          <p:spPr>
            <a:xfrm rot="16200000" flipH="1">
              <a:off x="7296897" y="2820628"/>
              <a:ext cx="792045" cy="1137"/>
            </a:xfrm>
            <a:prstGeom prst="line">
              <a:avLst/>
            </a:prstGeom>
            <a:ln>
              <a:solidFill>
                <a:srgbClr val="98480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7122917" y="2425174"/>
              <a:ext cx="1066593" cy="0"/>
            </a:xfrm>
            <a:prstGeom prst="line">
              <a:avLst/>
            </a:prstGeom>
            <a:ln>
              <a:solidFill>
                <a:srgbClr val="98480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16200000">
              <a:off x="7616768" y="1838870"/>
              <a:ext cx="1172533" cy="0"/>
            </a:xfrm>
            <a:prstGeom prst="straightConnector1">
              <a:avLst/>
            </a:prstGeom>
            <a:ln>
              <a:solidFill>
                <a:srgbClr val="984807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16200000" flipV="1">
              <a:off x="6835337" y="2137553"/>
              <a:ext cx="575158" cy="0"/>
            </a:xfrm>
            <a:prstGeom prst="straightConnector1">
              <a:avLst/>
            </a:prstGeom>
            <a:ln>
              <a:solidFill>
                <a:srgbClr val="984807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7364906" y="1485964"/>
            <a:ext cx="934745" cy="903263"/>
            <a:chOff x="2191145" y="2953876"/>
            <a:chExt cx="1246324" cy="1204350"/>
          </a:xfrm>
        </p:grpSpPr>
        <p:sp>
          <p:nvSpPr>
            <p:cNvPr id="37" name="TextBox 36"/>
            <p:cNvSpPr txBox="1"/>
            <p:nvPr/>
          </p:nvSpPr>
          <p:spPr>
            <a:xfrm>
              <a:off x="2191145" y="3219796"/>
              <a:ext cx="124632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federated search API</a:t>
              </a:r>
            </a:p>
          </p:txBody>
        </p:sp>
        <p:sp>
          <p:nvSpPr>
            <p:cNvPr id="38" name="Arc 37"/>
            <p:cNvSpPr/>
            <p:nvPr/>
          </p:nvSpPr>
          <p:spPr>
            <a:xfrm>
              <a:off x="2226925" y="2982491"/>
              <a:ext cx="1174195" cy="1175735"/>
            </a:xfrm>
            <a:prstGeom prst="arc">
              <a:avLst>
                <a:gd name="adj1" fmla="val 686154"/>
                <a:gd name="adj2" fmla="val 10391750"/>
              </a:avLst>
            </a:prstGeom>
            <a:ln>
              <a:solidFill>
                <a:srgbClr val="00000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/>
            <p:cNvSpPr/>
            <p:nvPr/>
          </p:nvSpPr>
          <p:spPr>
            <a:xfrm>
              <a:off x="2225576" y="2953876"/>
              <a:ext cx="1175544" cy="1053348"/>
            </a:xfrm>
            <a:prstGeom prst="arc">
              <a:avLst>
                <a:gd name="adj1" fmla="val 11639472"/>
                <a:gd name="adj2" fmla="val 21124266"/>
              </a:avLst>
            </a:prstGeom>
            <a:ln>
              <a:solidFill>
                <a:srgbClr val="00000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/>
          <p:cNvSpPr/>
          <p:nvPr/>
        </p:nvSpPr>
        <p:spPr>
          <a:xfrm rot="16200000" flipH="1" flipV="1">
            <a:off x="3459085" y="2024793"/>
            <a:ext cx="218577" cy="11931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6910751" y="4110334"/>
            <a:ext cx="1471249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100751" y="2586335"/>
            <a:ext cx="1048335" cy="0"/>
          </a:xfrm>
          <a:prstGeom prst="straightConnector1">
            <a:avLst/>
          </a:prstGeom>
          <a:ln w="38100" cmpd="sng">
            <a:solidFill>
              <a:schemeClr val="accent6">
                <a:lumMod val="50000"/>
              </a:schemeClr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7291752" y="4724400"/>
            <a:ext cx="1090248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715756" y="3214156"/>
            <a:ext cx="1" cy="534161"/>
          </a:xfrm>
          <a:prstGeom prst="straightConnector1">
            <a:avLst/>
          </a:prstGeom>
          <a:ln w="38100" cmpd="sng">
            <a:solidFill>
              <a:schemeClr val="accent6">
                <a:lumMod val="50000"/>
              </a:schemeClr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769762" y="3508139"/>
            <a:ext cx="1102556" cy="3000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500">
                <a:solidFill>
                  <a:srgbClr val="984807"/>
                </a:solidFill>
              </a:rPr>
              <a:t>OID connect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3715756" y="3214156"/>
            <a:ext cx="533772" cy="0"/>
          </a:xfrm>
          <a:prstGeom prst="straightConnector1">
            <a:avLst/>
          </a:prstGeom>
          <a:ln w="38100" cmpd="sng">
            <a:solidFill>
              <a:schemeClr val="accent6">
                <a:lumMod val="50000"/>
              </a:schemeClr>
            </a:solidFill>
            <a:headEnd type="non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8522290" y="1539970"/>
            <a:ext cx="270030" cy="378042"/>
            <a:chOff x="10620191" y="473213"/>
            <a:chExt cx="1031023" cy="1377153"/>
          </a:xfrm>
        </p:grpSpPr>
        <p:sp>
          <p:nvSpPr>
            <p:cNvPr id="49" name="Rectangle 48"/>
            <p:cNvSpPr/>
            <p:nvPr/>
          </p:nvSpPr>
          <p:spPr>
            <a:xfrm>
              <a:off x="10620191" y="473213"/>
              <a:ext cx="1031023" cy="13771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0704512" y="1412776"/>
              <a:ext cx="855712" cy="29641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0704512" y="1016732"/>
              <a:ext cx="855712" cy="29641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0704512" y="620688"/>
              <a:ext cx="855712" cy="29641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522290" y="2026024"/>
            <a:ext cx="270030" cy="378042"/>
            <a:chOff x="10620191" y="473213"/>
            <a:chExt cx="1031023" cy="1377153"/>
          </a:xfrm>
        </p:grpSpPr>
        <p:sp>
          <p:nvSpPr>
            <p:cNvPr id="54" name="Rectangle 53"/>
            <p:cNvSpPr/>
            <p:nvPr/>
          </p:nvSpPr>
          <p:spPr>
            <a:xfrm>
              <a:off x="10620191" y="473213"/>
              <a:ext cx="1031023" cy="13771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0704512" y="1412776"/>
              <a:ext cx="855712" cy="29641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0704512" y="1016732"/>
              <a:ext cx="855712" cy="29641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0704512" y="620688"/>
              <a:ext cx="855712" cy="29641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8522290" y="2512078"/>
            <a:ext cx="270030" cy="378042"/>
            <a:chOff x="10620191" y="473213"/>
            <a:chExt cx="1031023" cy="1377153"/>
          </a:xfrm>
        </p:grpSpPr>
        <p:sp>
          <p:nvSpPr>
            <p:cNvPr id="59" name="Rectangle 58"/>
            <p:cNvSpPr/>
            <p:nvPr/>
          </p:nvSpPr>
          <p:spPr>
            <a:xfrm>
              <a:off x="10620191" y="473213"/>
              <a:ext cx="1031023" cy="13771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0704512" y="1412776"/>
              <a:ext cx="855712" cy="29641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0704512" y="1016732"/>
              <a:ext cx="855712" cy="29641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0704512" y="620688"/>
              <a:ext cx="855712" cy="29641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900332" y="1539970"/>
            <a:ext cx="270030" cy="378042"/>
            <a:chOff x="10620191" y="473213"/>
            <a:chExt cx="1031023" cy="1377153"/>
          </a:xfrm>
        </p:grpSpPr>
        <p:sp>
          <p:nvSpPr>
            <p:cNvPr id="64" name="Rectangle 63"/>
            <p:cNvSpPr/>
            <p:nvPr/>
          </p:nvSpPr>
          <p:spPr>
            <a:xfrm>
              <a:off x="10620191" y="473213"/>
              <a:ext cx="1031023" cy="13771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0704512" y="1412776"/>
              <a:ext cx="855712" cy="29641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0704512" y="1016732"/>
              <a:ext cx="855712" cy="29641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0704512" y="620688"/>
              <a:ext cx="855712" cy="29641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900332" y="2026024"/>
            <a:ext cx="270030" cy="378042"/>
            <a:chOff x="10620191" y="473213"/>
            <a:chExt cx="1031023" cy="1377153"/>
          </a:xfrm>
        </p:grpSpPr>
        <p:sp>
          <p:nvSpPr>
            <p:cNvPr id="69" name="Rectangle 68"/>
            <p:cNvSpPr/>
            <p:nvPr/>
          </p:nvSpPr>
          <p:spPr>
            <a:xfrm>
              <a:off x="10620191" y="473213"/>
              <a:ext cx="1031023" cy="13771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704512" y="1412776"/>
              <a:ext cx="855712" cy="29641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0704512" y="1016732"/>
              <a:ext cx="855712" cy="29641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0704512" y="620688"/>
              <a:ext cx="855712" cy="29641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8900332" y="2512078"/>
            <a:ext cx="270030" cy="378042"/>
            <a:chOff x="10620191" y="473213"/>
            <a:chExt cx="1031023" cy="1377153"/>
          </a:xfrm>
        </p:grpSpPr>
        <p:sp>
          <p:nvSpPr>
            <p:cNvPr id="74" name="Rectangle 73"/>
            <p:cNvSpPr/>
            <p:nvPr/>
          </p:nvSpPr>
          <p:spPr>
            <a:xfrm>
              <a:off x="10620191" y="473213"/>
              <a:ext cx="1031023" cy="13771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0704512" y="1412776"/>
              <a:ext cx="855712" cy="29641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0704512" y="1016732"/>
              <a:ext cx="855712" cy="29641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0704512" y="620688"/>
              <a:ext cx="855712" cy="29641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8" name="Straight Arrow Connector 77"/>
          <p:cNvCxnSpPr/>
          <p:nvPr/>
        </p:nvCxnSpPr>
        <p:spPr>
          <a:xfrm flipV="1">
            <a:off x="3991702" y="4948535"/>
            <a:ext cx="8892" cy="612829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387671" y="5558135"/>
            <a:ext cx="1313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Software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9372600" y="1752600"/>
            <a:ext cx="1623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Local metadata</a:t>
            </a:r>
          </a:p>
          <a:p>
            <a:r>
              <a:rPr lang="en-US"/>
              <a:t>catalogues</a:t>
            </a:r>
          </a:p>
        </p:txBody>
      </p:sp>
    </p:spTree>
    <p:extLst>
      <p:ext uri="{BB962C8B-B14F-4D97-AF65-F5344CB8AC3E}">
        <p14:creationId xmlns:p14="http://schemas.microsoft.com/office/powerpoint/2010/main" val="1158012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 txBox="1">
            <a:spLocks/>
          </p:cNvSpPr>
          <p:nvPr/>
        </p:nvSpPr>
        <p:spPr>
          <a:xfrm>
            <a:off x="1410296" y="152400"/>
            <a:ext cx="9486304" cy="107721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Architectural simplification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8" name="Picture 7" descr="Bildschirmfoto 2021-11-28 um 22.30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163518"/>
            <a:ext cx="5715000" cy="4542482"/>
          </a:xfrm>
          <a:prstGeom prst="rect">
            <a:avLst/>
          </a:prstGeom>
        </p:spPr>
      </p:pic>
      <p:grpSp>
        <p:nvGrpSpPr>
          <p:cNvPr id="169" name="Group 168"/>
          <p:cNvGrpSpPr/>
          <p:nvPr/>
        </p:nvGrpSpPr>
        <p:grpSpPr>
          <a:xfrm>
            <a:off x="152400" y="1828801"/>
            <a:ext cx="6361561" cy="3962399"/>
            <a:chOff x="152400" y="1828801"/>
            <a:chExt cx="6361561" cy="3962399"/>
          </a:xfrm>
        </p:grpSpPr>
        <p:sp>
          <p:nvSpPr>
            <p:cNvPr id="81" name="Cube 80">
              <a:extLst>
                <a:ext uri="{FF2B5EF4-FFF2-40B4-BE49-F238E27FC236}">
                  <a16:creationId xmlns:a16="http://schemas.microsoft.com/office/drawing/2014/main" xmlns="" id="{4B2750A4-239A-1B4E-A4F0-B2393AB56E9B}"/>
                </a:ext>
              </a:extLst>
            </p:cNvPr>
            <p:cNvSpPr/>
            <p:nvPr/>
          </p:nvSpPr>
          <p:spPr>
            <a:xfrm>
              <a:off x="5457926" y="4458517"/>
              <a:ext cx="1056035" cy="901528"/>
            </a:xfrm>
            <a:prstGeom prst="cube">
              <a:avLst/>
            </a:prstGeom>
            <a:solidFill>
              <a:srgbClr val="ECFCE6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000" dirty="0">
                  <a:solidFill>
                    <a:schemeClr val="tx1"/>
                  </a:solidFill>
                </a:rPr>
                <a:t>OpenStack</a:t>
              </a:r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xmlns="" id="{36D5F9BD-6B1D-FA41-856C-AD16C87E04A4}"/>
                </a:ext>
              </a:extLst>
            </p:cNvPr>
            <p:cNvCxnSpPr>
              <a:stCxn id="86" idx="6"/>
              <a:endCxn id="93" idx="2"/>
            </p:cNvCxnSpPr>
            <p:nvPr/>
          </p:nvCxnSpPr>
          <p:spPr>
            <a:xfrm>
              <a:off x="2655742" y="3473617"/>
              <a:ext cx="2911392" cy="1603955"/>
            </a:xfrm>
            <a:prstGeom prst="straightConnector1">
              <a:avLst/>
            </a:prstGeom>
            <a:ln>
              <a:solidFill>
                <a:schemeClr val="accent6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D7431A78-0A11-6F49-B382-FD866B562BEE}"/>
                </a:ext>
              </a:extLst>
            </p:cNvPr>
            <p:cNvSpPr/>
            <p:nvPr/>
          </p:nvSpPr>
          <p:spPr>
            <a:xfrm>
              <a:off x="554987" y="1828801"/>
              <a:ext cx="3483065" cy="36819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Client UI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3DE7E5E7-5AEB-1A40-B9CA-B24807EF2010}"/>
                </a:ext>
              </a:extLst>
            </p:cNvPr>
            <p:cNvSpPr/>
            <p:nvPr/>
          </p:nvSpPr>
          <p:spPr>
            <a:xfrm>
              <a:off x="552710" y="2347243"/>
              <a:ext cx="3485342" cy="3681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NGINX/Apache </a:t>
              </a:r>
            </a:p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reverse proxy</a:t>
              </a: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xmlns="" id="{67952948-CA78-8E45-9A27-ABD661F68DC5}"/>
                </a:ext>
              </a:extLst>
            </p:cNvPr>
            <p:cNvSpPr/>
            <p:nvPr/>
          </p:nvSpPr>
          <p:spPr>
            <a:xfrm>
              <a:off x="722761" y="3040575"/>
              <a:ext cx="838201" cy="76942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API</a:t>
              </a:r>
            </a:p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Service</a:t>
              </a: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xmlns="" id="{3B6DB2E9-70EE-7847-BE96-132DFF24F66B}"/>
                </a:ext>
              </a:extLst>
            </p:cNvPr>
            <p:cNvSpPr/>
            <p:nvPr/>
          </p:nvSpPr>
          <p:spPr>
            <a:xfrm>
              <a:off x="1789561" y="3061034"/>
              <a:ext cx="866181" cy="82516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Desktop</a:t>
              </a:r>
            </a:p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Service</a:t>
              </a: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xmlns="" id="{0BAFC1BD-CEEE-3C4E-BE7E-32A3D507CF63}"/>
                </a:ext>
              </a:extLst>
            </p:cNvPr>
            <p:cNvSpPr/>
            <p:nvPr/>
          </p:nvSpPr>
          <p:spPr>
            <a:xfrm>
              <a:off x="2932561" y="3048000"/>
              <a:ext cx="990600" cy="8382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Notebook</a:t>
              </a:r>
            </a:p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Service</a:t>
              </a: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xmlns="" id="{6A24AFF6-FEC9-D542-82B5-83D4A6A2D7B6}"/>
                </a:ext>
              </a:extLst>
            </p:cNvPr>
            <p:cNvSpPr/>
            <p:nvPr/>
          </p:nvSpPr>
          <p:spPr>
            <a:xfrm>
              <a:off x="868959" y="4244000"/>
              <a:ext cx="720720" cy="680432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Account</a:t>
              </a:r>
            </a:p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Service</a:t>
              </a: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xmlns="" id="{AAC40B80-7A33-9B4F-BC92-A414B1629084}"/>
                </a:ext>
              </a:extLst>
            </p:cNvPr>
            <p:cNvSpPr/>
            <p:nvPr/>
          </p:nvSpPr>
          <p:spPr>
            <a:xfrm>
              <a:off x="2627761" y="4218737"/>
              <a:ext cx="847311" cy="810463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Cloud</a:t>
              </a:r>
            </a:p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Service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xmlns="" id="{8B9385A7-B406-B34C-8CF2-5A04DDE4F72A}"/>
                </a:ext>
              </a:extLst>
            </p:cNvPr>
            <p:cNvSpPr/>
            <p:nvPr/>
          </p:nvSpPr>
          <p:spPr>
            <a:xfrm>
              <a:off x="3734942" y="3888443"/>
              <a:ext cx="671094" cy="662799"/>
            </a:xfrm>
            <a:prstGeom prst="ellipse">
              <a:avLst/>
            </a:prstGeom>
            <a:solidFill>
              <a:schemeClr val="accent3">
                <a:lumMod val="20000"/>
                <a:lumOff val="80000"/>
                <a:alpha val="89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K8S</a:t>
              </a:r>
            </a:p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Provider</a:t>
              </a: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xmlns="" id="{8BA7D442-11DD-2645-9863-9D45EFC6B270}"/>
                </a:ext>
              </a:extLst>
            </p:cNvPr>
            <p:cNvSpPr/>
            <p:nvPr/>
          </p:nvSpPr>
          <p:spPr>
            <a:xfrm>
              <a:off x="3734942" y="4593466"/>
              <a:ext cx="656948" cy="66193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Open</a:t>
              </a:r>
            </a:p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Stack</a:t>
              </a:r>
            </a:p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Provider</a:t>
              </a:r>
            </a:p>
          </p:txBody>
        </p:sp>
        <p:sp>
          <p:nvSpPr>
            <p:cNvPr id="92" name="Cube 91">
              <a:extLst>
                <a:ext uri="{FF2B5EF4-FFF2-40B4-BE49-F238E27FC236}">
                  <a16:creationId xmlns:a16="http://schemas.microsoft.com/office/drawing/2014/main" xmlns="" id="{58C6CEF4-7E31-7E42-A316-7D9441F52DED}"/>
                </a:ext>
              </a:extLst>
            </p:cNvPr>
            <p:cNvSpPr/>
            <p:nvPr/>
          </p:nvSpPr>
          <p:spPr>
            <a:xfrm>
              <a:off x="5452360" y="3240688"/>
              <a:ext cx="1061601" cy="801358"/>
            </a:xfrm>
            <a:prstGeom prst="cube">
              <a:avLst/>
            </a:prstGeom>
            <a:solidFill>
              <a:srgbClr val="ECFCE6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000" dirty="0">
                  <a:solidFill>
                    <a:schemeClr val="tx1"/>
                  </a:solidFill>
                </a:rPr>
                <a:t>K8S</a:t>
              </a:r>
            </a:p>
          </p:txBody>
        </p:sp>
        <p:sp>
          <p:nvSpPr>
            <p:cNvPr id="93" name="Cube 92">
              <a:extLst>
                <a:ext uri="{FF2B5EF4-FFF2-40B4-BE49-F238E27FC236}">
                  <a16:creationId xmlns:a16="http://schemas.microsoft.com/office/drawing/2014/main" xmlns="" id="{3DDAC2EF-A2FD-824B-9846-BAEBC884667F}"/>
                </a:ext>
              </a:extLst>
            </p:cNvPr>
            <p:cNvSpPr/>
            <p:nvPr/>
          </p:nvSpPr>
          <p:spPr>
            <a:xfrm>
              <a:off x="5567134" y="4925310"/>
              <a:ext cx="192934" cy="256290"/>
            </a:xfrm>
            <a:prstGeom prst="cub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94" name="Cube 93">
              <a:extLst>
                <a:ext uri="{FF2B5EF4-FFF2-40B4-BE49-F238E27FC236}">
                  <a16:creationId xmlns:a16="http://schemas.microsoft.com/office/drawing/2014/main" xmlns="" id="{F38F67F1-16DD-A445-8D95-9E408ECF31F5}"/>
                </a:ext>
              </a:extLst>
            </p:cNvPr>
            <p:cNvSpPr/>
            <p:nvPr/>
          </p:nvSpPr>
          <p:spPr>
            <a:xfrm>
              <a:off x="6096000" y="4925310"/>
              <a:ext cx="192934" cy="256290"/>
            </a:xfrm>
            <a:prstGeom prst="cub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95" name="Cube 94">
              <a:extLst>
                <a:ext uri="{FF2B5EF4-FFF2-40B4-BE49-F238E27FC236}">
                  <a16:creationId xmlns:a16="http://schemas.microsoft.com/office/drawing/2014/main" xmlns="" id="{4F52E614-905F-724B-BCCD-5CA78E14D924}"/>
                </a:ext>
              </a:extLst>
            </p:cNvPr>
            <p:cNvSpPr/>
            <p:nvPr/>
          </p:nvSpPr>
          <p:spPr>
            <a:xfrm>
              <a:off x="5834750" y="5045548"/>
              <a:ext cx="192934" cy="256290"/>
            </a:xfrm>
            <a:prstGeom prst="cub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96" name="Cube 95">
              <a:extLst>
                <a:ext uri="{FF2B5EF4-FFF2-40B4-BE49-F238E27FC236}">
                  <a16:creationId xmlns:a16="http://schemas.microsoft.com/office/drawing/2014/main" xmlns="" id="{79CBC344-AB46-3341-B08A-CFB7785575A6}"/>
                </a:ext>
              </a:extLst>
            </p:cNvPr>
            <p:cNvSpPr/>
            <p:nvPr/>
          </p:nvSpPr>
          <p:spPr>
            <a:xfrm>
              <a:off x="5600297" y="3721006"/>
              <a:ext cx="192934" cy="256290"/>
            </a:xfrm>
            <a:prstGeom prst="cub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97" name="Cube 96">
              <a:extLst>
                <a:ext uri="{FF2B5EF4-FFF2-40B4-BE49-F238E27FC236}">
                  <a16:creationId xmlns:a16="http://schemas.microsoft.com/office/drawing/2014/main" xmlns="" id="{3CC119B0-6D6D-8A46-AC0B-0BD69653ABAC}"/>
                </a:ext>
              </a:extLst>
            </p:cNvPr>
            <p:cNvSpPr/>
            <p:nvPr/>
          </p:nvSpPr>
          <p:spPr>
            <a:xfrm>
              <a:off x="5960662" y="3517284"/>
              <a:ext cx="192934" cy="256290"/>
            </a:xfrm>
            <a:prstGeom prst="cub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xmlns="" id="{F4659626-9EEC-EF43-98E9-7566A8B73EAF}"/>
                </a:ext>
              </a:extLst>
            </p:cNvPr>
            <p:cNvCxnSpPr>
              <a:cxnSpLocks/>
              <a:stCxn id="85" idx="4"/>
              <a:endCxn id="88" idx="0"/>
            </p:cNvCxnSpPr>
            <p:nvPr/>
          </p:nvCxnSpPr>
          <p:spPr>
            <a:xfrm>
              <a:off x="1141862" y="3810000"/>
              <a:ext cx="87457" cy="434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xmlns="" id="{7E1336D8-2DA4-2C41-9E0C-9E68743C3A08}"/>
                </a:ext>
              </a:extLst>
            </p:cNvPr>
            <p:cNvCxnSpPr>
              <a:cxnSpLocks/>
              <a:stCxn id="85" idx="5"/>
              <a:endCxn id="89" idx="2"/>
            </p:cNvCxnSpPr>
            <p:nvPr/>
          </p:nvCxnSpPr>
          <p:spPr>
            <a:xfrm>
              <a:off x="1438210" y="3697320"/>
              <a:ext cx="1189551" cy="9266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xmlns="" id="{59972247-1CAA-3242-8B0F-60C70BB8BB5B}"/>
                </a:ext>
              </a:extLst>
            </p:cNvPr>
            <p:cNvCxnSpPr>
              <a:cxnSpLocks/>
              <a:stCxn id="86" idx="5"/>
              <a:endCxn id="89" idx="1"/>
            </p:cNvCxnSpPr>
            <p:nvPr/>
          </p:nvCxnSpPr>
          <p:spPr>
            <a:xfrm>
              <a:off x="2528893" y="3765357"/>
              <a:ext cx="222954" cy="5720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xmlns="" id="{90C884B5-0402-744E-BF92-5D097172D7CF}"/>
                </a:ext>
              </a:extLst>
            </p:cNvPr>
            <p:cNvCxnSpPr>
              <a:cxnSpLocks/>
              <a:stCxn id="87" idx="4"/>
              <a:endCxn id="89" idx="0"/>
            </p:cNvCxnSpPr>
            <p:nvPr/>
          </p:nvCxnSpPr>
          <p:spPr>
            <a:xfrm flipH="1">
              <a:off x="3051417" y="3886200"/>
              <a:ext cx="376444" cy="3325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xmlns="" id="{429D7A4E-A4F3-3640-950F-8DF07B6BEA53}"/>
                </a:ext>
              </a:extLst>
            </p:cNvPr>
            <p:cNvCxnSpPr>
              <a:cxnSpLocks/>
              <a:stCxn id="89" idx="7"/>
              <a:endCxn id="90" idx="2"/>
            </p:cNvCxnSpPr>
            <p:nvPr/>
          </p:nvCxnSpPr>
          <p:spPr>
            <a:xfrm flipV="1">
              <a:off x="3350986" y="4219843"/>
              <a:ext cx="383956" cy="1175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xmlns="" id="{DEEAF37C-03DB-5A44-8518-277F7DAC830A}"/>
                </a:ext>
              </a:extLst>
            </p:cNvPr>
            <p:cNvCxnSpPr>
              <a:cxnSpLocks/>
              <a:stCxn id="89" idx="5"/>
              <a:endCxn id="91" idx="2"/>
            </p:cNvCxnSpPr>
            <p:nvPr/>
          </p:nvCxnSpPr>
          <p:spPr>
            <a:xfrm>
              <a:off x="3350986" y="4910510"/>
              <a:ext cx="383956" cy="139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xmlns="" id="{5697A87B-BD3A-F54C-B396-27EB0BDAF65F}"/>
                </a:ext>
              </a:extLst>
            </p:cNvPr>
            <p:cNvCxnSpPr>
              <a:cxnSpLocks/>
              <a:stCxn id="90" idx="7"/>
              <a:endCxn id="92" idx="2"/>
            </p:cNvCxnSpPr>
            <p:nvPr/>
          </p:nvCxnSpPr>
          <p:spPr>
            <a:xfrm flipV="1">
              <a:off x="4307756" y="3741536"/>
              <a:ext cx="1144604" cy="2439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xmlns="" id="{7EF00672-B38B-1C49-8DA5-1C78C6A0B6B9}"/>
                </a:ext>
              </a:extLst>
            </p:cNvPr>
            <p:cNvCxnSpPr>
              <a:cxnSpLocks/>
              <a:stCxn id="91" idx="6"/>
            </p:cNvCxnSpPr>
            <p:nvPr/>
          </p:nvCxnSpPr>
          <p:spPr>
            <a:xfrm>
              <a:off x="4391890" y="4924432"/>
              <a:ext cx="1094510" cy="1809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xmlns="" id="{4279B99C-32F9-084E-A694-0459BDD6FE96}"/>
                </a:ext>
              </a:extLst>
            </p:cNvPr>
            <p:cNvCxnSpPr>
              <a:stCxn id="84" idx="2"/>
              <a:endCxn id="85" idx="0"/>
            </p:cNvCxnSpPr>
            <p:nvPr/>
          </p:nvCxnSpPr>
          <p:spPr>
            <a:xfrm flipH="1">
              <a:off x="1141862" y="2715435"/>
              <a:ext cx="1153519" cy="3251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xmlns="" id="{9BCC37E7-F8AC-DC43-BC1E-8AFB2BCFF140}"/>
                </a:ext>
              </a:extLst>
            </p:cNvPr>
            <p:cNvCxnSpPr>
              <a:stCxn id="84" idx="2"/>
              <a:endCxn id="86" idx="0"/>
            </p:cNvCxnSpPr>
            <p:nvPr/>
          </p:nvCxnSpPr>
          <p:spPr>
            <a:xfrm flipH="1">
              <a:off x="2222652" y="2715435"/>
              <a:ext cx="72729" cy="3455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xmlns="" id="{433FC2D8-4F3B-644F-BAAC-339BB7D49764}"/>
                </a:ext>
              </a:extLst>
            </p:cNvPr>
            <p:cNvCxnSpPr>
              <a:stCxn id="84" idx="2"/>
              <a:endCxn id="87" idx="0"/>
            </p:cNvCxnSpPr>
            <p:nvPr/>
          </p:nvCxnSpPr>
          <p:spPr>
            <a:xfrm>
              <a:off x="2295381" y="2715435"/>
              <a:ext cx="1132480" cy="3325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xmlns="" id="{773D4C71-CF54-D24F-8259-F43A1539E20A}"/>
                </a:ext>
              </a:extLst>
            </p:cNvPr>
            <p:cNvCxnSpPr>
              <a:stCxn id="83" idx="2"/>
              <a:endCxn id="84" idx="0"/>
            </p:cNvCxnSpPr>
            <p:nvPr/>
          </p:nvCxnSpPr>
          <p:spPr>
            <a:xfrm flipH="1">
              <a:off x="2295381" y="2196993"/>
              <a:ext cx="1138" cy="1502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xmlns="" id="{9A830165-CE85-424F-8282-C553BE1DD17B}"/>
                </a:ext>
              </a:extLst>
            </p:cNvPr>
            <p:cNvCxnSpPr>
              <a:cxnSpLocks/>
              <a:stCxn id="87" idx="6"/>
              <a:endCxn id="97" idx="2"/>
            </p:cNvCxnSpPr>
            <p:nvPr/>
          </p:nvCxnSpPr>
          <p:spPr>
            <a:xfrm>
              <a:off x="3923161" y="3467100"/>
              <a:ext cx="2037501" cy="202445"/>
            </a:xfrm>
            <a:prstGeom prst="straightConnector1">
              <a:avLst/>
            </a:prstGeom>
            <a:ln>
              <a:solidFill>
                <a:schemeClr val="accent6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Can 110">
              <a:extLst>
                <a:ext uri="{FF2B5EF4-FFF2-40B4-BE49-F238E27FC236}">
                  <a16:creationId xmlns:a16="http://schemas.microsoft.com/office/drawing/2014/main" xmlns="" id="{FDD384BD-671E-F542-ACF4-6A4A9B8474DF}"/>
                </a:ext>
              </a:extLst>
            </p:cNvPr>
            <p:cNvSpPr/>
            <p:nvPr/>
          </p:nvSpPr>
          <p:spPr>
            <a:xfrm>
              <a:off x="152400" y="4658857"/>
              <a:ext cx="448943" cy="528824"/>
            </a:xfrm>
            <a:prstGeom prst="can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000" dirty="0">
                  <a:solidFill>
                    <a:schemeClr val="tx1"/>
                  </a:solidFill>
                </a:rPr>
                <a:t>User</a:t>
              </a:r>
            </a:p>
          </p:txBody>
        </p:sp>
        <p:sp>
          <p:nvSpPr>
            <p:cNvPr id="112" name="Can 111">
              <a:extLst>
                <a:ext uri="{FF2B5EF4-FFF2-40B4-BE49-F238E27FC236}">
                  <a16:creationId xmlns:a16="http://schemas.microsoft.com/office/drawing/2014/main" xmlns="" id="{88C7A99A-98D1-FB49-AAF6-843BA31A4892}"/>
                </a:ext>
              </a:extLst>
            </p:cNvPr>
            <p:cNvSpPr/>
            <p:nvPr/>
          </p:nvSpPr>
          <p:spPr>
            <a:xfrm>
              <a:off x="1752601" y="4891643"/>
              <a:ext cx="671092" cy="899557"/>
            </a:xfrm>
            <a:prstGeom prst="can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000" dirty="0">
                  <a:solidFill>
                    <a:schemeClr val="tx1"/>
                  </a:solidFill>
                </a:rPr>
                <a:t>Provider</a:t>
              </a:r>
            </a:p>
            <a:p>
              <a:r>
                <a:rPr lang="en-GB" sz="1000" dirty="0">
                  <a:solidFill>
                    <a:schemeClr val="tx1"/>
                  </a:solidFill>
                </a:rPr>
                <a:t>Image</a:t>
              </a:r>
            </a:p>
            <a:p>
              <a:r>
                <a:rPr lang="en-GB" sz="1000" dirty="0">
                  <a:solidFill>
                    <a:schemeClr val="tx1"/>
                  </a:solidFill>
                </a:rPr>
                <a:t>Instance</a:t>
              </a:r>
            </a:p>
            <a:p>
              <a:r>
                <a:rPr lang="en-GB" sz="1000" dirty="0">
                  <a:solidFill>
                    <a:schemeClr val="tx1"/>
                  </a:solidFill>
                </a:rPr>
                <a:t>Flavour</a:t>
              </a:r>
            </a:p>
          </p:txBody>
        </p:sp>
        <p:sp>
          <p:nvSpPr>
            <p:cNvPr id="113" name="Can 112">
              <a:extLst>
                <a:ext uri="{FF2B5EF4-FFF2-40B4-BE49-F238E27FC236}">
                  <a16:creationId xmlns:a16="http://schemas.microsoft.com/office/drawing/2014/main" xmlns="" id="{D673D8EC-C80F-BC45-9417-4A86FB9A69EE}"/>
                </a:ext>
              </a:extLst>
            </p:cNvPr>
            <p:cNvSpPr/>
            <p:nvPr/>
          </p:nvSpPr>
          <p:spPr>
            <a:xfrm>
              <a:off x="4800600" y="4042405"/>
              <a:ext cx="615408" cy="605795"/>
            </a:xfrm>
            <a:prstGeom prst="can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000" dirty="0">
                  <a:solidFill>
                    <a:schemeClr val="tx1"/>
                  </a:solidFill>
                </a:rPr>
                <a:t>Image</a:t>
              </a:r>
            </a:p>
            <a:p>
              <a:r>
                <a:rPr lang="en-GB" sz="1000" dirty="0">
                  <a:solidFill>
                    <a:schemeClr val="tx1"/>
                  </a:solidFill>
                </a:rPr>
                <a:t>Flavour</a:t>
              </a:r>
            </a:p>
          </p:txBody>
        </p: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xmlns="" id="{844808F7-DAB8-374D-936D-90E21BCA0A57}"/>
                </a:ext>
              </a:extLst>
            </p:cNvPr>
            <p:cNvCxnSpPr>
              <a:cxnSpLocks/>
              <a:stCxn id="90" idx="6"/>
              <a:endCxn id="113" idx="2"/>
            </p:cNvCxnSpPr>
            <p:nvPr/>
          </p:nvCxnSpPr>
          <p:spPr>
            <a:xfrm>
              <a:off x="4406036" y="4219843"/>
              <a:ext cx="394564" cy="125460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xmlns="" id="{830790B9-267C-E74A-A3AD-18782400D727}"/>
                </a:ext>
              </a:extLst>
            </p:cNvPr>
            <p:cNvCxnSpPr>
              <a:stCxn id="89" idx="3"/>
              <a:endCxn id="112" idx="4"/>
            </p:cNvCxnSpPr>
            <p:nvPr/>
          </p:nvCxnSpPr>
          <p:spPr>
            <a:xfrm flipH="1">
              <a:off x="2423693" y="4910510"/>
              <a:ext cx="328154" cy="430912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xmlns="" id="{D8E38B8D-78A4-BD4D-949C-0585C971726F}"/>
                </a:ext>
              </a:extLst>
            </p:cNvPr>
            <p:cNvCxnSpPr>
              <a:stCxn id="88" idx="3"/>
              <a:endCxn id="111" idx="4"/>
            </p:cNvCxnSpPr>
            <p:nvPr/>
          </p:nvCxnSpPr>
          <p:spPr>
            <a:xfrm flipH="1">
              <a:off x="601343" y="4824785"/>
              <a:ext cx="373163" cy="98484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xmlns="" id="{0C5E33CF-49F0-BF4F-9DCA-D93D298EF36F}"/>
                </a:ext>
              </a:extLst>
            </p:cNvPr>
            <p:cNvSpPr/>
            <p:nvPr/>
          </p:nvSpPr>
          <p:spPr>
            <a:xfrm>
              <a:off x="3609723" y="3815382"/>
              <a:ext cx="954065" cy="1671018"/>
            </a:xfrm>
            <a:prstGeom prst="rect">
              <a:avLst/>
            </a:prstGeom>
            <a:solidFill>
              <a:srgbClr val="C00000">
                <a:alpha val="10000"/>
              </a:srgbClr>
            </a:solidFill>
            <a:ln>
              <a:solidFill>
                <a:srgbClr val="C00000">
                  <a:alpha val="50000"/>
                </a:srgb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GB" sz="1000" dirty="0">
                  <a:solidFill>
                    <a:schemeClr val="tx1"/>
                  </a:solidFill>
                </a:rPr>
                <a:t>Provider API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0288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1352848" y="152400"/>
            <a:ext cx="9486304" cy="107721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PaN portal change of plan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2" name="Picture 11" descr="cloud_large_thin_out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951" y="1443335"/>
            <a:ext cx="6218310" cy="4126547"/>
          </a:xfrm>
          <a:prstGeom prst="rect">
            <a:avLst/>
          </a:prstGeom>
        </p:spPr>
      </p:pic>
      <p:pic>
        <p:nvPicPr>
          <p:cNvPr id="13" name="Picture 12" descr="user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05000"/>
            <a:ext cx="868037" cy="864000"/>
          </a:xfrm>
          <a:prstGeom prst="rect">
            <a:avLst/>
          </a:prstGeom>
        </p:spPr>
      </p:pic>
      <p:pic>
        <p:nvPicPr>
          <p:cNvPr id="14" name="Picture 13" descr="stora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965" y="3962400"/>
            <a:ext cx="955235" cy="95523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397417" y="1755994"/>
            <a:ext cx="2558699" cy="1620180"/>
            <a:chOff x="2930718" y="2211629"/>
            <a:chExt cx="3411598" cy="2160240"/>
          </a:xfrm>
          <a:solidFill>
            <a:schemeClr val="bg1"/>
          </a:solidFill>
        </p:grpSpPr>
        <p:sp>
          <p:nvSpPr>
            <p:cNvPr id="16" name="Rounded Rectangle 15"/>
            <p:cNvSpPr/>
            <p:nvPr/>
          </p:nvSpPr>
          <p:spPr>
            <a:xfrm>
              <a:off x="2930718" y="2211629"/>
              <a:ext cx="3411598" cy="216024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t" anchorCtr="0"/>
            <a:lstStyle/>
            <a:p>
              <a:pPr algn="ctr"/>
              <a:r>
                <a:rPr lang="en-US" sz="1500">
                  <a:solidFill>
                    <a:schemeClr val="tx1"/>
                  </a:solidFill>
                </a:rPr>
                <a:t>PaN portal front page with search UI</a:t>
              </a:r>
            </a:p>
          </p:txBody>
        </p:sp>
        <p:sp>
          <p:nvSpPr>
            <p:cNvPr id="17" name="Rectangle 16"/>
            <p:cNvSpPr>
              <a:spLocks noChangeAspect="1"/>
            </p:cNvSpPr>
            <p:nvPr/>
          </p:nvSpPr>
          <p:spPr>
            <a:xfrm>
              <a:off x="3173499" y="3034626"/>
              <a:ext cx="324000" cy="324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>
              <a:spLocks noChangeAspect="1"/>
            </p:cNvSpPr>
            <p:nvPr/>
          </p:nvSpPr>
          <p:spPr>
            <a:xfrm>
              <a:off x="3173499" y="3475782"/>
              <a:ext cx="324000" cy="3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3694547" y="3153316"/>
              <a:ext cx="909053" cy="0"/>
            </a:xfrm>
            <a:prstGeom prst="line">
              <a:avLst/>
            </a:prstGeom>
            <a:grpFill/>
            <a:ln w="762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99899" y="3319084"/>
              <a:ext cx="909053" cy="0"/>
            </a:xfrm>
            <a:prstGeom prst="line">
              <a:avLst/>
            </a:prstGeom>
            <a:grpFill/>
            <a:ln w="762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691883" y="3580050"/>
              <a:ext cx="909053" cy="0"/>
            </a:xfrm>
            <a:prstGeom prst="line">
              <a:avLst/>
            </a:prstGeom>
            <a:grpFill/>
            <a:ln w="762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697235" y="3745818"/>
              <a:ext cx="909053" cy="0"/>
            </a:xfrm>
            <a:prstGeom prst="line">
              <a:avLst/>
            </a:prstGeom>
            <a:grpFill/>
            <a:ln w="762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704236" y="2940381"/>
              <a:ext cx="1540594" cy="49244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exp case 1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694759" y="3402744"/>
              <a:ext cx="1540596" cy="49244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exp case 2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55110" y="3858521"/>
              <a:ext cx="627736" cy="369332"/>
            </a:xfrm>
            <a:prstGeom prst="rect">
              <a:avLst/>
            </a:prstGeom>
            <a:grpFill/>
          </p:spPr>
          <p:txBody>
            <a:bodyPr wrap="square" tIns="0" bIns="0" rtlCol="0">
              <a:spAutoFit/>
            </a:bodyPr>
            <a:lstStyle/>
            <a:p>
              <a:r>
                <a:rPr lang="en-US"/>
                <a:t>...</a:t>
              </a:r>
            </a:p>
          </p:txBody>
        </p:sp>
      </p:grpSp>
      <p:pic>
        <p:nvPicPr>
          <p:cNvPr id="26" name="Picture 25" descr="jupyt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751" y="4269215"/>
            <a:ext cx="718052" cy="83172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229702" y="3769993"/>
            <a:ext cx="1458162" cy="1226363"/>
            <a:chOff x="5742924" y="4126227"/>
            <a:chExt cx="1368893" cy="1281274"/>
          </a:xfrm>
        </p:grpSpPr>
        <p:sp>
          <p:nvSpPr>
            <p:cNvPr id="28" name="Rounded Rectangle 27"/>
            <p:cNvSpPr/>
            <p:nvPr/>
          </p:nvSpPr>
          <p:spPr>
            <a:xfrm>
              <a:off x="5742924" y="4126227"/>
              <a:ext cx="1368893" cy="1126243"/>
            </a:xfrm>
            <a:prstGeom prst="roundRect">
              <a:avLst>
                <a:gd name="adj" fmla="val 8063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06999" y="4141512"/>
              <a:ext cx="1265989" cy="1265989"/>
            </a:xfrm>
            <a:prstGeom prst="rect">
              <a:avLst/>
            </a:prstGeom>
          </p:spPr>
        </p:pic>
      </p:grpSp>
      <p:pic>
        <p:nvPicPr>
          <p:cNvPr id="30" name="Picture 29" descr="guacamol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002" y="3538193"/>
            <a:ext cx="977461" cy="818339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 rot="5400000">
            <a:off x="5235580" y="3638551"/>
            <a:ext cx="810088" cy="1473461"/>
            <a:chOff x="7122916" y="1252603"/>
            <a:chExt cx="1080119" cy="1964616"/>
          </a:xfrm>
        </p:grpSpPr>
        <p:cxnSp>
          <p:nvCxnSpPr>
            <p:cNvPr id="32" name="Straight Connector 31"/>
            <p:cNvCxnSpPr/>
            <p:nvPr/>
          </p:nvCxnSpPr>
          <p:spPr>
            <a:xfrm rot="16200000" flipH="1">
              <a:off x="7296897" y="2820628"/>
              <a:ext cx="792045" cy="1137"/>
            </a:xfrm>
            <a:prstGeom prst="line">
              <a:avLst/>
            </a:prstGeom>
            <a:ln>
              <a:solidFill>
                <a:srgbClr val="98480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7122917" y="2425174"/>
              <a:ext cx="1066593" cy="0"/>
            </a:xfrm>
            <a:prstGeom prst="line">
              <a:avLst/>
            </a:prstGeom>
            <a:ln>
              <a:solidFill>
                <a:srgbClr val="98480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16200000">
              <a:off x="7616768" y="1838870"/>
              <a:ext cx="1172533" cy="0"/>
            </a:xfrm>
            <a:prstGeom prst="straightConnector1">
              <a:avLst/>
            </a:prstGeom>
            <a:ln>
              <a:solidFill>
                <a:srgbClr val="984807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16200000" flipV="1">
              <a:off x="6835337" y="2137553"/>
              <a:ext cx="575158" cy="0"/>
            </a:xfrm>
            <a:prstGeom prst="straightConnector1">
              <a:avLst/>
            </a:prstGeom>
            <a:ln>
              <a:solidFill>
                <a:srgbClr val="984807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7364906" y="1485964"/>
            <a:ext cx="934745" cy="903263"/>
            <a:chOff x="2191145" y="2953876"/>
            <a:chExt cx="1246324" cy="1204350"/>
          </a:xfrm>
        </p:grpSpPr>
        <p:sp>
          <p:nvSpPr>
            <p:cNvPr id="37" name="TextBox 36"/>
            <p:cNvSpPr txBox="1"/>
            <p:nvPr/>
          </p:nvSpPr>
          <p:spPr>
            <a:xfrm>
              <a:off x="2191145" y="3219796"/>
              <a:ext cx="124632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federated search API</a:t>
              </a:r>
            </a:p>
          </p:txBody>
        </p:sp>
        <p:sp>
          <p:nvSpPr>
            <p:cNvPr id="38" name="Arc 37"/>
            <p:cNvSpPr/>
            <p:nvPr/>
          </p:nvSpPr>
          <p:spPr>
            <a:xfrm>
              <a:off x="2226925" y="2982491"/>
              <a:ext cx="1174195" cy="1175735"/>
            </a:xfrm>
            <a:prstGeom prst="arc">
              <a:avLst>
                <a:gd name="adj1" fmla="val 686154"/>
                <a:gd name="adj2" fmla="val 10391750"/>
              </a:avLst>
            </a:prstGeom>
            <a:ln>
              <a:solidFill>
                <a:srgbClr val="00000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/>
            <p:cNvSpPr/>
            <p:nvPr/>
          </p:nvSpPr>
          <p:spPr>
            <a:xfrm>
              <a:off x="2225576" y="2953876"/>
              <a:ext cx="1175544" cy="1053348"/>
            </a:xfrm>
            <a:prstGeom prst="arc">
              <a:avLst>
                <a:gd name="adj1" fmla="val 11639472"/>
                <a:gd name="adj2" fmla="val 21124266"/>
              </a:avLst>
            </a:prstGeom>
            <a:ln>
              <a:solidFill>
                <a:srgbClr val="00000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/>
          <p:cNvSpPr/>
          <p:nvPr/>
        </p:nvSpPr>
        <p:spPr>
          <a:xfrm rot="16200000" flipH="1" flipV="1">
            <a:off x="3459085" y="2024793"/>
            <a:ext cx="218577" cy="11931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6910751" y="4110334"/>
            <a:ext cx="1471249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100751" y="2586335"/>
            <a:ext cx="1048335" cy="0"/>
          </a:xfrm>
          <a:prstGeom prst="straightConnector1">
            <a:avLst/>
          </a:prstGeom>
          <a:ln w="38100" cmpd="sng">
            <a:solidFill>
              <a:schemeClr val="accent6">
                <a:lumMod val="50000"/>
              </a:schemeClr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7291752" y="4724400"/>
            <a:ext cx="1090248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715756" y="3214156"/>
            <a:ext cx="1" cy="534161"/>
          </a:xfrm>
          <a:prstGeom prst="straightConnector1">
            <a:avLst/>
          </a:prstGeom>
          <a:ln w="38100" cmpd="sng">
            <a:solidFill>
              <a:schemeClr val="accent6">
                <a:lumMod val="50000"/>
              </a:schemeClr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769762" y="3508139"/>
            <a:ext cx="1102556" cy="3000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500">
                <a:solidFill>
                  <a:srgbClr val="984807"/>
                </a:solidFill>
              </a:rPr>
              <a:t>OID connect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3715756" y="3214156"/>
            <a:ext cx="533772" cy="0"/>
          </a:xfrm>
          <a:prstGeom prst="straightConnector1">
            <a:avLst/>
          </a:prstGeom>
          <a:ln w="38100" cmpd="sng">
            <a:solidFill>
              <a:schemeClr val="accent6">
                <a:lumMod val="50000"/>
              </a:schemeClr>
            </a:solidFill>
            <a:headEnd type="non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8522290" y="1539970"/>
            <a:ext cx="270030" cy="378042"/>
            <a:chOff x="10620191" y="473213"/>
            <a:chExt cx="1031023" cy="1377153"/>
          </a:xfrm>
        </p:grpSpPr>
        <p:sp>
          <p:nvSpPr>
            <p:cNvPr id="49" name="Rectangle 48"/>
            <p:cNvSpPr/>
            <p:nvPr/>
          </p:nvSpPr>
          <p:spPr>
            <a:xfrm>
              <a:off x="10620191" y="473213"/>
              <a:ext cx="1031023" cy="13771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0704512" y="1412776"/>
              <a:ext cx="855712" cy="29641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0704512" y="1016732"/>
              <a:ext cx="855712" cy="29641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0704512" y="620688"/>
              <a:ext cx="855712" cy="29641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522290" y="2026024"/>
            <a:ext cx="270030" cy="378042"/>
            <a:chOff x="10620191" y="473213"/>
            <a:chExt cx="1031023" cy="1377153"/>
          </a:xfrm>
        </p:grpSpPr>
        <p:sp>
          <p:nvSpPr>
            <p:cNvPr id="54" name="Rectangle 53"/>
            <p:cNvSpPr/>
            <p:nvPr/>
          </p:nvSpPr>
          <p:spPr>
            <a:xfrm>
              <a:off x="10620191" y="473213"/>
              <a:ext cx="1031023" cy="13771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0704512" y="1412776"/>
              <a:ext cx="855712" cy="29641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0704512" y="1016732"/>
              <a:ext cx="855712" cy="29641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0704512" y="620688"/>
              <a:ext cx="855712" cy="29641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8522290" y="2512078"/>
            <a:ext cx="270030" cy="378042"/>
            <a:chOff x="10620191" y="473213"/>
            <a:chExt cx="1031023" cy="1377153"/>
          </a:xfrm>
        </p:grpSpPr>
        <p:sp>
          <p:nvSpPr>
            <p:cNvPr id="59" name="Rectangle 58"/>
            <p:cNvSpPr/>
            <p:nvPr/>
          </p:nvSpPr>
          <p:spPr>
            <a:xfrm>
              <a:off x="10620191" y="473213"/>
              <a:ext cx="1031023" cy="13771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0704512" y="1412776"/>
              <a:ext cx="855712" cy="29641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0704512" y="1016732"/>
              <a:ext cx="855712" cy="29641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0704512" y="620688"/>
              <a:ext cx="855712" cy="29641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900332" y="1539970"/>
            <a:ext cx="270030" cy="378042"/>
            <a:chOff x="10620191" y="473213"/>
            <a:chExt cx="1031023" cy="1377153"/>
          </a:xfrm>
        </p:grpSpPr>
        <p:sp>
          <p:nvSpPr>
            <p:cNvPr id="64" name="Rectangle 63"/>
            <p:cNvSpPr/>
            <p:nvPr/>
          </p:nvSpPr>
          <p:spPr>
            <a:xfrm>
              <a:off x="10620191" y="473213"/>
              <a:ext cx="1031023" cy="13771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0704512" y="1412776"/>
              <a:ext cx="855712" cy="29641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0704512" y="1016732"/>
              <a:ext cx="855712" cy="29641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0704512" y="620688"/>
              <a:ext cx="855712" cy="29641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900332" y="2026024"/>
            <a:ext cx="270030" cy="378042"/>
            <a:chOff x="10620191" y="473213"/>
            <a:chExt cx="1031023" cy="1377153"/>
          </a:xfrm>
        </p:grpSpPr>
        <p:sp>
          <p:nvSpPr>
            <p:cNvPr id="69" name="Rectangle 68"/>
            <p:cNvSpPr/>
            <p:nvPr/>
          </p:nvSpPr>
          <p:spPr>
            <a:xfrm>
              <a:off x="10620191" y="473213"/>
              <a:ext cx="1031023" cy="13771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704512" y="1412776"/>
              <a:ext cx="855712" cy="29641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0704512" y="1016732"/>
              <a:ext cx="855712" cy="29641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0704512" y="620688"/>
              <a:ext cx="855712" cy="29641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8900332" y="2512078"/>
            <a:ext cx="270030" cy="378042"/>
            <a:chOff x="10620191" y="473213"/>
            <a:chExt cx="1031023" cy="1377153"/>
          </a:xfrm>
        </p:grpSpPr>
        <p:sp>
          <p:nvSpPr>
            <p:cNvPr id="74" name="Rectangle 73"/>
            <p:cNvSpPr/>
            <p:nvPr/>
          </p:nvSpPr>
          <p:spPr>
            <a:xfrm>
              <a:off x="10620191" y="473213"/>
              <a:ext cx="1031023" cy="13771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0704512" y="1412776"/>
              <a:ext cx="855712" cy="29641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0704512" y="1016732"/>
              <a:ext cx="855712" cy="29641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0704512" y="620688"/>
              <a:ext cx="855712" cy="29641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8" name="Straight Arrow Connector 77"/>
          <p:cNvCxnSpPr/>
          <p:nvPr/>
        </p:nvCxnSpPr>
        <p:spPr>
          <a:xfrm flipV="1">
            <a:off x="3991702" y="4948535"/>
            <a:ext cx="8892" cy="612829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387671" y="5558135"/>
            <a:ext cx="1313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Software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9372600" y="1752600"/>
            <a:ext cx="1623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Local metadata</a:t>
            </a:r>
          </a:p>
          <a:p>
            <a:r>
              <a:rPr lang="en-US"/>
              <a:t>catalogues</a:t>
            </a:r>
          </a:p>
        </p:txBody>
      </p:sp>
    </p:spTree>
    <p:extLst>
      <p:ext uri="{BB962C8B-B14F-4D97-AF65-F5344CB8AC3E}">
        <p14:creationId xmlns:p14="http://schemas.microsoft.com/office/powerpoint/2010/main" val="3855175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1352848" y="152400"/>
            <a:ext cx="9486304" cy="107721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PaN portal change of plan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2" name="Picture 11" descr="cloud_large_thin_out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951" y="1443335"/>
            <a:ext cx="6218310" cy="4126547"/>
          </a:xfrm>
          <a:prstGeom prst="rect">
            <a:avLst/>
          </a:prstGeom>
        </p:spPr>
      </p:pic>
      <p:pic>
        <p:nvPicPr>
          <p:cNvPr id="13" name="Picture 12" descr="user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05000"/>
            <a:ext cx="868037" cy="864000"/>
          </a:xfrm>
          <a:prstGeom prst="rect">
            <a:avLst/>
          </a:prstGeom>
        </p:spPr>
      </p:pic>
      <p:pic>
        <p:nvPicPr>
          <p:cNvPr id="14" name="Picture 13" descr="stora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965" y="3962400"/>
            <a:ext cx="955235" cy="95523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397417" y="1755994"/>
            <a:ext cx="2558699" cy="1620180"/>
            <a:chOff x="2930718" y="2211629"/>
            <a:chExt cx="3411598" cy="2160240"/>
          </a:xfrm>
          <a:solidFill>
            <a:srgbClr val="FCD5B5"/>
          </a:solidFill>
        </p:grpSpPr>
        <p:sp>
          <p:nvSpPr>
            <p:cNvPr id="16" name="Rounded Rectangle 15"/>
            <p:cNvSpPr/>
            <p:nvPr/>
          </p:nvSpPr>
          <p:spPr>
            <a:xfrm>
              <a:off x="2930718" y="2211629"/>
              <a:ext cx="3411598" cy="216024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t" anchorCtr="0"/>
            <a:lstStyle/>
            <a:p>
              <a:pPr algn="ctr"/>
              <a:r>
                <a:rPr lang="en-US" sz="1500">
                  <a:solidFill>
                    <a:schemeClr val="tx1"/>
                  </a:solidFill>
                </a:rPr>
                <a:t>PaN portal front page with search UI</a:t>
              </a:r>
            </a:p>
          </p:txBody>
        </p:sp>
        <p:sp>
          <p:nvSpPr>
            <p:cNvPr id="17" name="Rectangle 16"/>
            <p:cNvSpPr>
              <a:spLocks noChangeAspect="1"/>
            </p:cNvSpPr>
            <p:nvPr/>
          </p:nvSpPr>
          <p:spPr>
            <a:xfrm>
              <a:off x="3173499" y="3034626"/>
              <a:ext cx="324000" cy="324000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>
              <a:spLocks noChangeAspect="1"/>
            </p:cNvSpPr>
            <p:nvPr/>
          </p:nvSpPr>
          <p:spPr>
            <a:xfrm>
              <a:off x="3173499" y="3475782"/>
              <a:ext cx="324000" cy="324000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3694547" y="3153316"/>
              <a:ext cx="909053" cy="0"/>
            </a:xfrm>
            <a:prstGeom prst="line">
              <a:avLst/>
            </a:prstGeom>
            <a:grpFill/>
            <a:ln w="762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99899" y="3319084"/>
              <a:ext cx="909053" cy="0"/>
            </a:xfrm>
            <a:prstGeom prst="line">
              <a:avLst/>
            </a:prstGeom>
            <a:grpFill/>
            <a:ln w="762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691883" y="3580050"/>
              <a:ext cx="909053" cy="0"/>
            </a:xfrm>
            <a:prstGeom prst="line">
              <a:avLst/>
            </a:prstGeom>
            <a:grpFill/>
            <a:ln w="762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697235" y="3745818"/>
              <a:ext cx="909053" cy="0"/>
            </a:xfrm>
            <a:prstGeom prst="line">
              <a:avLst/>
            </a:prstGeom>
            <a:grpFill/>
            <a:ln w="762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704236" y="2940381"/>
              <a:ext cx="1540594" cy="49244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exp case 1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694759" y="3402744"/>
              <a:ext cx="1540596" cy="49244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exp case 2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55110" y="3858521"/>
              <a:ext cx="627736" cy="369332"/>
            </a:xfrm>
            <a:prstGeom prst="rect">
              <a:avLst/>
            </a:prstGeom>
            <a:grpFill/>
          </p:spPr>
          <p:txBody>
            <a:bodyPr wrap="square" tIns="0" bIns="0" rtlCol="0">
              <a:spAutoFit/>
            </a:bodyPr>
            <a:lstStyle/>
            <a:p>
              <a:r>
                <a:rPr lang="en-US"/>
                <a:t>...</a:t>
              </a:r>
            </a:p>
          </p:txBody>
        </p:sp>
      </p:grpSp>
      <p:pic>
        <p:nvPicPr>
          <p:cNvPr id="26" name="Picture 25" descr="jupyt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751" y="4269215"/>
            <a:ext cx="718052" cy="83172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229702" y="3769993"/>
            <a:ext cx="1458162" cy="1226363"/>
            <a:chOff x="5742924" y="4126227"/>
            <a:chExt cx="1368893" cy="1281274"/>
          </a:xfrm>
        </p:grpSpPr>
        <p:sp>
          <p:nvSpPr>
            <p:cNvPr id="28" name="Rounded Rectangle 27"/>
            <p:cNvSpPr/>
            <p:nvPr/>
          </p:nvSpPr>
          <p:spPr>
            <a:xfrm>
              <a:off x="5742924" y="4126227"/>
              <a:ext cx="1368893" cy="1126243"/>
            </a:xfrm>
            <a:prstGeom prst="roundRect">
              <a:avLst>
                <a:gd name="adj" fmla="val 8063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06999" y="4141512"/>
              <a:ext cx="1265989" cy="1265989"/>
            </a:xfrm>
            <a:prstGeom prst="rect">
              <a:avLst/>
            </a:prstGeom>
          </p:spPr>
        </p:pic>
      </p:grpSp>
      <p:pic>
        <p:nvPicPr>
          <p:cNvPr id="30" name="Picture 29" descr="guacamol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002" y="3538193"/>
            <a:ext cx="977461" cy="818339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 rot="5400000">
            <a:off x="5235580" y="3638551"/>
            <a:ext cx="810088" cy="1473461"/>
            <a:chOff x="7122916" y="1252603"/>
            <a:chExt cx="1080119" cy="1964616"/>
          </a:xfrm>
        </p:grpSpPr>
        <p:cxnSp>
          <p:nvCxnSpPr>
            <p:cNvPr id="32" name="Straight Connector 31"/>
            <p:cNvCxnSpPr/>
            <p:nvPr/>
          </p:nvCxnSpPr>
          <p:spPr>
            <a:xfrm rot="16200000" flipH="1">
              <a:off x="7296897" y="2820628"/>
              <a:ext cx="792045" cy="1137"/>
            </a:xfrm>
            <a:prstGeom prst="line">
              <a:avLst/>
            </a:prstGeom>
            <a:ln>
              <a:solidFill>
                <a:srgbClr val="98480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7122917" y="2425174"/>
              <a:ext cx="1066593" cy="0"/>
            </a:xfrm>
            <a:prstGeom prst="line">
              <a:avLst/>
            </a:prstGeom>
            <a:ln>
              <a:solidFill>
                <a:srgbClr val="98480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16200000">
              <a:off x="7616768" y="1838870"/>
              <a:ext cx="1172533" cy="0"/>
            </a:xfrm>
            <a:prstGeom prst="straightConnector1">
              <a:avLst/>
            </a:prstGeom>
            <a:ln>
              <a:solidFill>
                <a:srgbClr val="984807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16200000" flipV="1">
              <a:off x="6835337" y="2137553"/>
              <a:ext cx="575158" cy="0"/>
            </a:xfrm>
            <a:prstGeom prst="straightConnector1">
              <a:avLst/>
            </a:prstGeom>
            <a:ln>
              <a:solidFill>
                <a:srgbClr val="984807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7364906" y="1485964"/>
            <a:ext cx="934745" cy="903263"/>
            <a:chOff x="2191145" y="2953876"/>
            <a:chExt cx="1246324" cy="1204350"/>
          </a:xfrm>
          <a:solidFill>
            <a:srgbClr val="FCD5B5"/>
          </a:solidFill>
        </p:grpSpPr>
        <p:sp>
          <p:nvSpPr>
            <p:cNvPr id="38" name="Arc 37"/>
            <p:cNvSpPr/>
            <p:nvPr/>
          </p:nvSpPr>
          <p:spPr>
            <a:xfrm>
              <a:off x="2226925" y="2982491"/>
              <a:ext cx="1174195" cy="1175735"/>
            </a:xfrm>
            <a:prstGeom prst="arc">
              <a:avLst>
                <a:gd name="adj1" fmla="val 686154"/>
                <a:gd name="adj2" fmla="val 10391750"/>
              </a:avLst>
            </a:prstGeom>
            <a:grpFill/>
            <a:ln>
              <a:solidFill>
                <a:srgbClr val="00000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/>
            <p:cNvSpPr/>
            <p:nvPr/>
          </p:nvSpPr>
          <p:spPr>
            <a:xfrm>
              <a:off x="2225576" y="2953876"/>
              <a:ext cx="1175544" cy="1053348"/>
            </a:xfrm>
            <a:prstGeom prst="arc">
              <a:avLst>
                <a:gd name="adj1" fmla="val 11639472"/>
                <a:gd name="adj2" fmla="val 21124266"/>
              </a:avLst>
            </a:prstGeom>
            <a:grpFill/>
            <a:ln>
              <a:solidFill>
                <a:srgbClr val="00000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191145" y="3219796"/>
              <a:ext cx="1246324" cy="6155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federated search API</a:t>
              </a:r>
            </a:p>
          </p:txBody>
        </p:sp>
      </p:grpSp>
      <p:sp>
        <p:nvSpPr>
          <p:cNvPr id="40" name="Rectangle 39"/>
          <p:cNvSpPr/>
          <p:nvPr/>
        </p:nvSpPr>
        <p:spPr>
          <a:xfrm rot="16200000" flipH="1" flipV="1">
            <a:off x="3459085" y="2024793"/>
            <a:ext cx="218577" cy="11931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6910751" y="4110334"/>
            <a:ext cx="1471249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100751" y="2586335"/>
            <a:ext cx="1048335" cy="0"/>
          </a:xfrm>
          <a:prstGeom prst="straightConnector1">
            <a:avLst/>
          </a:prstGeom>
          <a:ln w="38100" cmpd="sng">
            <a:solidFill>
              <a:schemeClr val="accent6">
                <a:lumMod val="50000"/>
              </a:schemeClr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7291752" y="4724400"/>
            <a:ext cx="1090248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715756" y="3214156"/>
            <a:ext cx="1" cy="534161"/>
          </a:xfrm>
          <a:prstGeom prst="straightConnector1">
            <a:avLst/>
          </a:prstGeom>
          <a:ln w="38100" cmpd="sng">
            <a:solidFill>
              <a:schemeClr val="accent6">
                <a:lumMod val="50000"/>
              </a:schemeClr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769762" y="3508139"/>
            <a:ext cx="1102556" cy="3000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500">
                <a:solidFill>
                  <a:srgbClr val="984807"/>
                </a:solidFill>
              </a:rPr>
              <a:t>OID connect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3715756" y="3214156"/>
            <a:ext cx="533772" cy="0"/>
          </a:xfrm>
          <a:prstGeom prst="straightConnector1">
            <a:avLst/>
          </a:prstGeom>
          <a:ln w="38100" cmpd="sng">
            <a:solidFill>
              <a:schemeClr val="accent6">
                <a:lumMod val="50000"/>
              </a:schemeClr>
            </a:solidFill>
            <a:headEnd type="non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8522290" y="1539970"/>
            <a:ext cx="270030" cy="378042"/>
            <a:chOff x="10620191" y="473213"/>
            <a:chExt cx="1031023" cy="1377153"/>
          </a:xfrm>
          <a:solidFill>
            <a:srgbClr val="FCD5B5"/>
          </a:solidFill>
        </p:grpSpPr>
        <p:sp>
          <p:nvSpPr>
            <p:cNvPr id="49" name="Rectangle 48"/>
            <p:cNvSpPr/>
            <p:nvPr/>
          </p:nvSpPr>
          <p:spPr>
            <a:xfrm>
              <a:off x="10620191" y="473213"/>
              <a:ext cx="1031023" cy="137715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0704512" y="1412776"/>
              <a:ext cx="855712" cy="296416"/>
            </a:xfrm>
            <a:prstGeom prst="rect">
              <a:avLst/>
            </a:prstGeom>
            <a:grp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0704512" y="1016732"/>
              <a:ext cx="855712" cy="296416"/>
            </a:xfrm>
            <a:prstGeom prst="rect">
              <a:avLst/>
            </a:prstGeom>
            <a:grp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0704512" y="620688"/>
              <a:ext cx="855712" cy="296416"/>
            </a:xfrm>
            <a:prstGeom prst="rect">
              <a:avLst/>
            </a:prstGeom>
            <a:grp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522290" y="2026024"/>
            <a:ext cx="270030" cy="378042"/>
            <a:chOff x="10620191" y="473213"/>
            <a:chExt cx="1031023" cy="1377153"/>
          </a:xfrm>
          <a:solidFill>
            <a:srgbClr val="FCD5B5"/>
          </a:solidFill>
        </p:grpSpPr>
        <p:sp>
          <p:nvSpPr>
            <p:cNvPr id="54" name="Rectangle 53"/>
            <p:cNvSpPr/>
            <p:nvPr/>
          </p:nvSpPr>
          <p:spPr>
            <a:xfrm>
              <a:off x="10620191" y="473213"/>
              <a:ext cx="1031023" cy="137715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0704512" y="1412776"/>
              <a:ext cx="855712" cy="296416"/>
            </a:xfrm>
            <a:prstGeom prst="rect">
              <a:avLst/>
            </a:prstGeom>
            <a:grp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0704512" y="1016732"/>
              <a:ext cx="855712" cy="296416"/>
            </a:xfrm>
            <a:prstGeom prst="rect">
              <a:avLst/>
            </a:prstGeom>
            <a:grp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0704512" y="620688"/>
              <a:ext cx="855712" cy="296416"/>
            </a:xfrm>
            <a:prstGeom prst="rect">
              <a:avLst/>
            </a:prstGeom>
            <a:grp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8522290" y="2512078"/>
            <a:ext cx="270030" cy="378042"/>
            <a:chOff x="10620191" y="473213"/>
            <a:chExt cx="1031023" cy="1377153"/>
          </a:xfrm>
          <a:solidFill>
            <a:srgbClr val="FCD5B5"/>
          </a:solidFill>
        </p:grpSpPr>
        <p:sp>
          <p:nvSpPr>
            <p:cNvPr id="59" name="Rectangle 58"/>
            <p:cNvSpPr/>
            <p:nvPr/>
          </p:nvSpPr>
          <p:spPr>
            <a:xfrm>
              <a:off x="10620191" y="473213"/>
              <a:ext cx="1031023" cy="137715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0704512" y="1412776"/>
              <a:ext cx="855712" cy="296416"/>
            </a:xfrm>
            <a:prstGeom prst="rect">
              <a:avLst/>
            </a:prstGeom>
            <a:grp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0704512" y="1016732"/>
              <a:ext cx="855712" cy="296416"/>
            </a:xfrm>
            <a:prstGeom prst="rect">
              <a:avLst/>
            </a:prstGeom>
            <a:grp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0704512" y="620688"/>
              <a:ext cx="855712" cy="296416"/>
            </a:xfrm>
            <a:prstGeom prst="rect">
              <a:avLst/>
            </a:prstGeom>
            <a:grp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900332" y="1539970"/>
            <a:ext cx="270030" cy="378042"/>
            <a:chOff x="10620191" y="473213"/>
            <a:chExt cx="1031023" cy="1377153"/>
          </a:xfrm>
          <a:solidFill>
            <a:srgbClr val="FCD5B5"/>
          </a:solidFill>
        </p:grpSpPr>
        <p:sp>
          <p:nvSpPr>
            <p:cNvPr id="64" name="Rectangle 63"/>
            <p:cNvSpPr/>
            <p:nvPr/>
          </p:nvSpPr>
          <p:spPr>
            <a:xfrm>
              <a:off x="10620191" y="473213"/>
              <a:ext cx="1031023" cy="137715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0704512" y="1412776"/>
              <a:ext cx="855712" cy="296416"/>
            </a:xfrm>
            <a:prstGeom prst="rect">
              <a:avLst/>
            </a:prstGeom>
            <a:grp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0704512" y="1016732"/>
              <a:ext cx="855712" cy="296416"/>
            </a:xfrm>
            <a:prstGeom prst="rect">
              <a:avLst/>
            </a:prstGeom>
            <a:grp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0704512" y="620688"/>
              <a:ext cx="855712" cy="296416"/>
            </a:xfrm>
            <a:prstGeom prst="rect">
              <a:avLst/>
            </a:prstGeom>
            <a:grp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900332" y="2026024"/>
            <a:ext cx="270030" cy="378042"/>
            <a:chOff x="10620191" y="473213"/>
            <a:chExt cx="1031023" cy="1377153"/>
          </a:xfrm>
          <a:solidFill>
            <a:srgbClr val="FCD5B5"/>
          </a:solidFill>
        </p:grpSpPr>
        <p:sp>
          <p:nvSpPr>
            <p:cNvPr id="69" name="Rectangle 68"/>
            <p:cNvSpPr/>
            <p:nvPr/>
          </p:nvSpPr>
          <p:spPr>
            <a:xfrm>
              <a:off x="10620191" y="473213"/>
              <a:ext cx="1031023" cy="137715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704512" y="1412776"/>
              <a:ext cx="855712" cy="296416"/>
            </a:xfrm>
            <a:prstGeom prst="rect">
              <a:avLst/>
            </a:prstGeom>
            <a:grp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0704512" y="1016732"/>
              <a:ext cx="855712" cy="296416"/>
            </a:xfrm>
            <a:prstGeom prst="rect">
              <a:avLst/>
            </a:prstGeom>
            <a:grp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0704512" y="620688"/>
              <a:ext cx="855712" cy="296416"/>
            </a:xfrm>
            <a:prstGeom prst="rect">
              <a:avLst/>
            </a:prstGeom>
            <a:grp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8900332" y="2512078"/>
            <a:ext cx="270030" cy="378042"/>
            <a:chOff x="10620191" y="473213"/>
            <a:chExt cx="1031023" cy="1377153"/>
          </a:xfrm>
          <a:solidFill>
            <a:srgbClr val="FCD5B5"/>
          </a:solidFill>
        </p:grpSpPr>
        <p:sp>
          <p:nvSpPr>
            <p:cNvPr id="74" name="Rectangle 73"/>
            <p:cNvSpPr/>
            <p:nvPr/>
          </p:nvSpPr>
          <p:spPr>
            <a:xfrm>
              <a:off x="10620191" y="473213"/>
              <a:ext cx="1031023" cy="137715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0704512" y="1412776"/>
              <a:ext cx="855712" cy="296416"/>
            </a:xfrm>
            <a:prstGeom prst="rect">
              <a:avLst/>
            </a:prstGeom>
            <a:grp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0704512" y="1016732"/>
              <a:ext cx="855712" cy="296416"/>
            </a:xfrm>
            <a:prstGeom prst="rect">
              <a:avLst/>
            </a:prstGeom>
            <a:grp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0704512" y="620688"/>
              <a:ext cx="855712" cy="296416"/>
            </a:xfrm>
            <a:prstGeom prst="rect">
              <a:avLst/>
            </a:prstGeom>
            <a:grp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8" name="Straight Arrow Connector 77"/>
          <p:cNvCxnSpPr/>
          <p:nvPr/>
        </p:nvCxnSpPr>
        <p:spPr>
          <a:xfrm flipV="1">
            <a:off x="3991702" y="4948535"/>
            <a:ext cx="8892" cy="612829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387671" y="5558135"/>
            <a:ext cx="1313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Software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9372600" y="1752600"/>
            <a:ext cx="1623649" cy="646331"/>
          </a:xfrm>
          <a:prstGeom prst="rect">
            <a:avLst/>
          </a:prstGeom>
          <a:solidFill>
            <a:srgbClr val="FCD5B5"/>
          </a:solidFill>
        </p:spPr>
        <p:txBody>
          <a:bodyPr wrap="none" rtlCol="0">
            <a:spAutoFit/>
          </a:bodyPr>
          <a:lstStyle/>
          <a:p>
            <a:r>
              <a:rPr lang="en-US"/>
              <a:t>Local metadata</a:t>
            </a:r>
          </a:p>
          <a:p>
            <a:r>
              <a:rPr lang="en-US"/>
              <a:t>catalogues</a:t>
            </a:r>
          </a:p>
        </p:txBody>
      </p:sp>
    </p:spTree>
    <p:extLst>
      <p:ext uri="{BB962C8B-B14F-4D97-AF65-F5344CB8AC3E}">
        <p14:creationId xmlns:p14="http://schemas.microsoft.com/office/powerpoint/2010/main" val="1377352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 txBox="1">
            <a:spLocks/>
          </p:cNvSpPr>
          <p:nvPr/>
        </p:nvSpPr>
        <p:spPr>
          <a:xfrm>
            <a:off x="1410296" y="152400"/>
            <a:ext cx="9486304" cy="107721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Complementary data access and usage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Picture 3" descr="cloud_large_thin_out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2852936"/>
            <a:ext cx="4823140" cy="3206366"/>
          </a:xfrm>
          <a:prstGeom prst="rect">
            <a:avLst/>
          </a:prstGeom>
        </p:spPr>
      </p:pic>
      <p:pic>
        <p:nvPicPr>
          <p:cNvPr id="5" name="Picture 4" descr="stor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204864"/>
            <a:ext cx="1051921" cy="105192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569004" y="2310866"/>
            <a:ext cx="0" cy="1751253"/>
          </a:xfrm>
          <a:prstGeom prst="straightConnector1">
            <a:avLst/>
          </a:prstGeom>
          <a:ln w="38100" cmpd="sng">
            <a:solidFill>
              <a:schemeClr val="accent6">
                <a:lumMod val="50000"/>
              </a:schemeClr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312024" y="2060848"/>
            <a:ext cx="3267582" cy="1972686"/>
            <a:chOff x="3074734" y="2211629"/>
            <a:chExt cx="3267582" cy="1972686"/>
          </a:xfrm>
        </p:grpSpPr>
        <p:sp>
          <p:nvSpPr>
            <p:cNvPr id="8" name="Rounded Rectangle 7"/>
            <p:cNvSpPr/>
            <p:nvPr/>
          </p:nvSpPr>
          <p:spPr>
            <a:xfrm>
              <a:off x="3074734" y="2211629"/>
              <a:ext cx="3267582" cy="197268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t" anchorCtr="0"/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Fed PaN (open-data) search portal front page</a:t>
              </a:r>
            </a:p>
          </p:txBody>
        </p:sp>
        <p:sp>
          <p:nvSpPr>
            <p:cNvPr id="9" name="Rectangle 8"/>
            <p:cNvSpPr>
              <a:spLocks noChangeAspect="1"/>
            </p:cNvSpPr>
            <p:nvPr/>
          </p:nvSpPr>
          <p:spPr>
            <a:xfrm>
              <a:off x="3543496" y="3034626"/>
              <a:ext cx="324000" cy="324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>
              <a:spLocks noChangeAspect="1"/>
            </p:cNvSpPr>
            <p:nvPr/>
          </p:nvSpPr>
          <p:spPr>
            <a:xfrm>
              <a:off x="3543496" y="3475782"/>
              <a:ext cx="324000" cy="324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4064544" y="3153315"/>
              <a:ext cx="909053" cy="0"/>
            </a:xfrm>
            <a:prstGeom prst="line">
              <a:avLst/>
            </a:prstGeom>
            <a:ln w="762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069896" y="3319083"/>
              <a:ext cx="909053" cy="0"/>
            </a:xfrm>
            <a:prstGeom prst="line">
              <a:avLst/>
            </a:prstGeom>
            <a:ln w="762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061880" y="3580050"/>
              <a:ext cx="909053" cy="0"/>
            </a:xfrm>
            <a:prstGeom prst="line">
              <a:avLst/>
            </a:prstGeom>
            <a:ln w="762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067232" y="3745818"/>
              <a:ext cx="909053" cy="0"/>
            </a:xfrm>
            <a:prstGeom prst="line">
              <a:avLst/>
            </a:prstGeom>
            <a:ln w="762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074234" y="2940381"/>
              <a:ext cx="886449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exp 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64756" y="3402743"/>
              <a:ext cx="886449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exp 2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55110" y="3586712"/>
              <a:ext cx="93277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...</a:t>
              </a: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1658888" y="4004320"/>
            <a:ext cx="1008112" cy="72008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VISA</a:t>
            </a:r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19" name="Picture 18" descr="jupy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69" y="4759138"/>
            <a:ext cx="688035" cy="79695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272860" y="4543114"/>
            <a:ext cx="1008853" cy="977957"/>
            <a:chOff x="5742924" y="4053321"/>
            <a:chExt cx="1368893" cy="1265989"/>
          </a:xfrm>
        </p:grpSpPr>
        <p:sp>
          <p:nvSpPr>
            <p:cNvPr id="21" name="Rounded Rectangle 20"/>
            <p:cNvSpPr/>
            <p:nvPr/>
          </p:nvSpPr>
          <p:spPr>
            <a:xfrm>
              <a:off x="5742924" y="4126227"/>
              <a:ext cx="1368893" cy="1126243"/>
            </a:xfrm>
            <a:prstGeom prst="roundRect">
              <a:avLst>
                <a:gd name="adj" fmla="val 8063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06999" y="4053321"/>
              <a:ext cx="1265989" cy="1265989"/>
            </a:xfrm>
            <a:prstGeom prst="rect">
              <a:avLst/>
            </a:prstGeom>
          </p:spPr>
        </p:pic>
      </p:grpSp>
      <p:pic>
        <p:nvPicPr>
          <p:cNvPr id="23" name="Picture 22" descr="guacamol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727" y="4759138"/>
            <a:ext cx="946105" cy="792088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H="1">
            <a:off x="3877465" y="2348880"/>
            <a:ext cx="346327" cy="1008112"/>
          </a:xfrm>
          <a:prstGeom prst="straightConnector1">
            <a:avLst/>
          </a:prstGeom>
          <a:ln w="38100" cmpd="sng">
            <a:solidFill>
              <a:schemeClr val="accent6">
                <a:lumMod val="50000"/>
              </a:schemeClr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067006" y="1844824"/>
            <a:ext cx="724738" cy="0"/>
          </a:xfrm>
          <a:prstGeom prst="line">
            <a:avLst/>
          </a:prstGeom>
          <a:ln w="38100" cmpd="sng">
            <a:solidFill>
              <a:schemeClr val="accent6">
                <a:lumMod val="50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9678694" y="1772816"/>
            <a:ext cx="1394978" cy="952851"/>
            <a:chOff x="2029728" y="2953876"/>
            <a:chExt cx="1632059" cy="1204350"/>
          </a:xfrm>
        </p:grpSpPr>
        <p:sp>
          <p:nvSpPr>
            <p:cNvPr id="27" name="TextBox 26"/>
            <p:cNvSpPr txBox="1"/>
            <p:nvPr/>
          </p:nvSpPr>
          <p:spPr>
            <a:xfrm>
              <a:off x="2029728" y="3245277"/>
              <a:ext cx="1632059" cy="816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i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fed search API</a:t>
              </a:r>
            </a:p>
          </p:txBody>
        </p:sp>
        <p:sp>
          <p:nvSpPr>
            <p:cNvPr id="28" name="Arc 27"/>
            <p:cNvSpPr/>
            <p:nvPr/>
          </p:nvSpPr>
          <p:spPr>
            <a:xfrm>
              <a:off x="2226925" y="2982491"/>
              <a:ext cx="1174195" cy="1175735"/>
            </a:xfrm>
            <a:prstGeom prst="arc">
              <a:avLst>
                <a:gd name="adj1" fmla="val 686154"/>
                <a:gd name="adj2" fmla="val 10391750"/>
              </a:avLst>
            </a:prstGeom>
            <a:ln>
              <a:solidFill>
                <a:srgbClr val="00000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c 28"/>
            <p:cNvSpPr/>
            <p:nvPr/>
          </p:nvSpPr>
          <p:spPr>
            <a:xfrm>
              <a:off x="2225576" y="2953876"/>
              <a:ext cx="1175544" cy="1053348"/>
            </a:xfrm>
            <a:prstGeom prst="arc">
              <a:avLst>
                <a:gd name="adj1" fmla="val 11639472"/>
                <a:gd name="adj2" fmla="val 21124266"/>
              </a:avLst>
            </a:prstGeom>
            <a:ln>
              <a:solidFill>
                <a:srgbClr val="00000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775520" y="849931"/>
            <a:ext cx="1151999" cy="1138909"/>
            <a:chOff x="1235342" y="1895867"/>
            <a:chExt cx="1034867" cy="1030053"/>
          </a:xfrm>
        </p:grpSpPr>
        <p:pic>
          <p:nvPicPr>
            <p:cNvPr id="31" name="Picture 30" descr="user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342" y="1895867"/>
              <a:ext cx="1034867" cy="1030053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1372385" y="2552574"/>
              <a:ext cx="564832" cy="2430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RI user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752184" y="836712"/>
            <a:ext cx="1151999" cy="1152128"/>
            <a:chOff x="3242571" y="538435"/>
            <a:chExt cx="1157383" cy="1152000"/>
          </a:xfrm>
        </p:grpSpPr>
        <p:pic>
          <p:nvPicPr>
            <p:cNvPr id="34" name="Picture 33" descr="user2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2571" y="538435"/>
              <a:ext cx="1157383" cy="1152000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3435020" y="1288114"/>
              <a:ext cx="782504" cy="258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>
                  <a:solidFill>
                    <a:schemeClr val="bg1"/>
                  </a:solidFill>
                </a:rPr>
                <a:t>PaN user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927648" y="3467014"/>
            <a:ext cx="1844988" cy="1042106"/>
            <a:chOff x="2309112" y="6678210"/>
            <a:chExt cx="2059616" cy="1152128"/>
          </a:xfrm>
        </p:grpSpPr>
        <p:pic>
          <p:nvPicPr>
            <p:cNvPr id="37" name="Picture 36" descr="storag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7184" y="6678210"/>
              <a:ext cx="718468" cy="718468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2309112" y="7461006"/>
              <a:ext cx="2059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User/ Eperiment DB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223792" y="2636912"/>
            <a:ext cx="72473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ETL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5807968" y="1040084"/>
            <a:ext cx="0" cy="49812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927648" y="1196752"/>
            <a:ext cx="1198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User office</a:t>
            </a:r>
          </a:p>
        </p:txBody>
      </p:sp>
      <p:sp>
        <p:nvSpPr>
          <p:cNvPr id="42" name="TextBox 41"/>
          <p:cNvSpPr txBox="1"/>
          <p:nvPr/>
        </p:nvSpPr>
        <p:spPr>
          <a:xfrm rot="16200000">
            <a:off x="2121096" y="2653227"/>
            <a:ext cx="12129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984807"/>
                </a:solidFill>
              </a:rPr>
              <a:t>OID connect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717917" y="2708920"/>
            <a:ext cx="1210588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>
                <a:solidFill>
                  <a:schemeClr val="accent3">
                    <a:lumMod val="75000"/>
                  </a:schemeClr>
                </a:solidFill>
              </a:rPr>
              <a:t>EuXFEL</a:t>
            </a:r>
          </a:p>
          <a:p>
            <a:pPr marL="342900" indent="-342900">
              <a:buFont typeface="Arial"/>
              <a:buChar char="•"/>
            </a:pPr>
            <a:r>
              <a:rPr lang="en-US"/>
              <a:t>ESRF</a:t>
            </a:r>
          </a:p>
          <a:p>
            <a:pPr marL="342900" indent="-342900">
              <a:buFont typeface="Arial"/>
              <a:buChar char="•"/>
            </a:pPr>
            <a:r>
              <a:rPr lang="en-US"/>
              <a:t>ESS</a:t>
            </a:r>
          </a:p>
          <a:p>
            <a:pPr marL="342900" indent="-342900">
              <a:buFont typeface="Arial"/>
              <a:buChar char="•"/>
            </a:pPr>
            <a:r>
              <a:rPr lang="en-US"/>
              <a:t>DLS</a:t>
            </a:r>
          </a:p>
          <a:p>
            <a:pPr marL="342900" indent="-342900">
              <a:buFont typeface="Arial"/>
              <a:buChar char="•"/>
            </a:pPr>
            <a:r>
              <a:rPr lang="en-US"/>
              <a:t>ALBA</a:t>
            </a:r>
          </a:p>
          <a:p>
            <a:pPr marL="342900" indent="-342900">
              <a:buFont typeface="Arial"/>
              <a:buChar char="•"/>
            </a:pPr>
            <a:r>
              <a:rPr lang="en-US"/>
              <a:t>...</a:t>
            </a:r>
          </a:p>
        </p:txBody>
      </p:sp>
      <p:pic>
        <p:nvPicPr>
          <p:cNvPr id="44" name="Picture 43" descr="globus-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5229200"/>
            <a:ext cx="769376" cy="742380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>
          <a:xfrm flipH="1">
            <a:off x="8318716" y="4077072"/>
            <a:ext cx="0" cy="1099386"/>
          </a:xfrm>
          <a:prstGeom prst="straightConnector1">
            <a:avLst/>
          </a:prstGeom>
          <a:ln w="38100" cmpd="sng">
            <a:solidFill>
              <a:schemeClr val="accent6">
                <a:lumMod val="50000"/>
              </a:schemeClr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600056" y="3977769"/>
            <a:ext cx="1656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>
                <a:solidFill>
                  <a:schemeClr val="accent6">
                    <a:lumMod val="50000"/>
                  </a:schemeClr>
                </a:solidFill>
              </a:rPr>
              <a:t>select</a:t>
            </a:r>
          </a:p>
          <a:p>
            <a:pPr algn="r"/>
            <a:r>
              <a:rPr lang="en-US" sz="2000" i="1">
                <a:solidFill>
                  <a:schemeClr val="accent6">
                    <a:lumMod val="50000"/>
                  </a:schemeClr>
                </a:solidFill>
              </a:rPr>
              <a:t>redirect</a:t>
            </a:r>
          </a:p>
          <a:p>
            <a:pPr algn="r"/>
            <a:r>
              <a:rPr lang="en-US" sz="2000" i="1">
                <a:solidFill>
                  <a:schemeClr val="accent6">
                    <a:lumMod val="50000"/>
                  </a:schemeClr>
                </a:solidFill>
              </a:rPr>
              <a:t>(OID connect)</a:t>
            </a:r>
          </a:p>
          <a:p>
            <a:pPr algn="r"/>
            <a:endParaRPr lang="en-US" sz="2000" i="1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7" name="Picture 46" descr="stor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4149080"/>
            <a:ext cx="864096" cy="864096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1007526" y="4941168"/>
            <a:ext cx="1281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Open data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97188" y="3284984"/>
            <a:ext cx="1090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User data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4000731" y="1665295"/>
            <a:ext cx="589156" cy="648072"/>
            <a:chOff x="10620191" y="473213"/>
            <a:chExt cx="1031023" cy="1377153"/>
          </a:xfrm>
        </p:grpSpPr>
        <p:sp>
          <p:nvSpPr>
            <p:cNvPr id="51" name="Rectangle 50"/>
            <p:cNvSpPr/>
            <p:nvPr/>
          </p:nvSpPr>
          <p:spPr>
            <a:xfrm>
              <a:off x="10620191" y="473213"/>
              <a:ext cx="1031023" cy="13771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0704512" y="1412776"/>
              <a:ext cx="855712" cy="29641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704512" y="1016732"/>
              <a:ext cx="855712" cy="29641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0704512" y="620688"/>
              <a:ext cx="855712" cy="29641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583832" y="1772816"/>
            <a:ext cx="1125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Catalogue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11136560" y="1772816"/>
            <a:ext cx="360040" cy="504056"/>
            <a:chOff x="10620191" y="473213"/>
            <a:chExt cx="1031023" cy="1377153"/>
          </a:xfrm>
        </p:grpSpPr>
        <p:sp>
          <p:nvSpPr>
            <p:cNvPr id="57" name="Rectangle 56"/>
            <p:cNvSpPr/>
            <p:nvPr/>
          </p:nvSpPr>
          <p:spPr>
            <a:xfrm>
              <a:off x="10620191" y="473213"/>
              <a:ext cx="1031023" cy="13771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0704512" y="1412776"/>
              <a:ext cx="855712" cy="29641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0704512" y="1016732"/>
              <a:ext cx="855712" cy="29641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0704512" y="620688"/>
              <a:ext cx="855712" cy="29641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1136560" y="2420888"/>
            <a:ext cx="360040" cy="504056"/>
            <a:chOff x="10620191" y="473213"/>
            <a:chExt cx="1031023" cy="1377153"/>
          </a:xfrm>
        </p:grpSpPr>
        <p:sp>
          <p:nvSpPr>
            <p:cNvPr id="62" name="Rectangle 61"/>
            <p:cNvSpPr/>
            <p:nvPr/>
          </p:nvSpPr>
          <p:spPr>
            <a:xfrm>
              <a:off x="10620191" y="473213"/>
              <a:ext cx="1031023" cy="13771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0704512" y="1412776"/>
              <a:ext cx="855712" cy="29641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0704512" y="1016732"/>
              <a:ext cx="855712" cy="29641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0704512" y="620688"/>
              <a:ext cx="855712" cy="29641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1136560" y="3068960"/>
            <a:ext cx="360040" cy="504056"/>
            <a:chOff x="10620191" y="473213"/>
            <a:chExt cx="1031023" cy="1377153"/>
          </a:xfrm>
        </p:grpSpPr>
        <p:sp>
          <p:nvSpPr>
            <p:cNvPr id="67" name="Rectangle 66"/>
            <p:cNvSpPr/>
            <p:nvPr/>
          </p:nvSpPr>
          <p:spPr>
            <a:xfrm>
              <a:off x="10620191" y="473213"/>
              <a:ext cx="1031023" cy="13771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0704512" y="1412776"/>
              <a:ext cx="855712" cy="29641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0704512" y="1016732"/>
              <a:ext cx="855712" cy="29641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704512" y="620688"/>
              <a:ext cx="855712" cy="29641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1640616" y="1772816"/>
            <a:ext cx="360040" cy="504056"/>
            <a:chOff x="10620191" y="473213"/>
            <a:chExt cx="1031023" cy="1377153"/>
          </a:xfrm>
        </p:grpSpPr>
        <p:sp>
          <p:nvSpPr>
            <p:cNvPr id="72" name="Rectangle 71"/>
            <p:cNvSpPr/>
            <p:nvPr/>
          </p:nvSpPr>
          <p:spPr>
            <a:xfrm>
              <a:off x="10620191" y="473213"/>
              <a:ext cx="1031023" cy="13771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0704512" y="1412776"/>
              <a:ext cx="855712" cy="29641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0704512" y="1016732"/>
              <a:ext cx="855712" cy="29641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0704512" y="620688"/>
              <a:ext cx="855712" cy="29641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1640616" y="2420888"/>
            <a:ext cx="360040" cy="504056"/>
            <a:chOff x="10620191" y="473213"/>
            <a:chExt cx="1031023" cy="1377153"/>
          </a:xfrm>
        </p:grpSpPr>
        <p:sp>
          <p:nvSpPr>
            <p:cNvPr id="77" name="Rectangle 76"/>
            <p:cNvSpPr/>
            <p:nvPr/>
          </p:nvSpPr>
          <p:spPr>
            <a:xfrm>
              <a:off x="10620191" y="473213"/>
              <a:ext cx="1031023" cy="13771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0704512" y="1412776"/>
              <a:ext cx="855712" cy="29641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0704512" y="1016732"/>
              <a:ext cx="855712" cy="29641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0704512" y="620688"/>
              <a:ext cx="855712" cy="29641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1640616" y="3068960"/>
            <a:ext cx="360040" cy="504056"/>
            <a:chOff x="10620191" y="473213"/>
            <a:chExt cx="1031023" cy="1377153"/>
          </a:xfrm>
        </p:grpSpPr>
        <p:sp>
          <p:nvSpPr>
            <p:cNvPr id="82" name="Rectangle 81"/>
            <p:cNvSpPr/>
            <p:nvPr/>
          </p:nvSpPr>
          <p:spPr>
            <a:xfrm>
              <a:off x="10620191" y="473213"/>
              <a:ext cx="1031023" cy="13771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0704512" y="1412776"/>
              <a:ext cx="855712" cy="29641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0704512" y="1016732"/>
              <a:ext cx="855712" cy="29641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0704512" y="620688"/>
              <a:ext cx="855712" cy="29641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6" name="Picture 85" descr="jupy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381" y="5157192"/>
            <a:ext cx="688035" cy="796952"/>
          </a:xfrm>
          <a:prstGeom prst="rect">
            <a:avLst/>
          </a:prstGeom>
        </p:spPr>
      </p:pic>
      <p:grpSp>
        <p:nvGrpSpPr>
          <p:cNvPr id="87" name="Group 86"/>
          <p:cNvGrpSpPr/>
          <p:nvPr/>
        </p:nvGrpSpPr>
        <p:grpSpPr>
          <a:xfrm>
            <a:off x="6312024" y="5157192"/>
            <a:ext cx="648072" cy="720080"/>
            <a:chOff x="10620191" y="473213"/>
            <a:chExt cx="1031023" cy="1377153"/>
          </a:xfrm>
        </p:grpSpPr>
        <p:sp>
          <p:nvSpPr>
            <p:cNvPr id="88" name="Rectangle 87"/>
            <p:cNvSpPr/>
            <p:nvPr/>
          </p:nvSpPr>
          <p:spPr>
            <a:xfrm>
              <a:off x="10620191" y="473213"/>
              <a:ext cx="1031023" cy="13771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0704512" y="1412776"/>
              <a:ext cx="855712" cy="29641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0704512" y="1016732"/>
              <a:ext cx="855712" cy="29641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0704512" y="620688"/>
              <a:ext cx="855712" cy="29641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Up-Down Arrow 91"/>
          <p:cNvSpPr/>
          <p:nvPr/>
        </p:nvSpPr>
        <p:spPr>
          <a:xfrm>
            <a:off x="695400" y="3717032"/>
            <a:ext cx="484632" cy="720080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Up-Down Arrow 92"/>
          <p:cNvSpPr/>
          <p:nvPr/>
        </p:nvSpPr>
        <p:spPr>
          <a:xfrm rot="5400000">
            <a:off x="10246172" y="4391396"/>
            <a:ext cx="484632" cy="720080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10488" y="5229200"/>
            <a:ext cx="648072" cy="648072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9984432" y="5229200"/>
            <a:ext cx="72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HPC</a:t>
            </a:r>
          </a:p>
          <a:p>
            <a:r>
              <a:rPr lang="en-US"/>
              <a:t>Slurm</a:t>
            </a:r>
          </a:p>
        </p:txBody>
      </p:sp>
    </p:spTree>
    <p:extLst>
      <p:ext uri="{BB962C8B-B14F-4D97-AF65-F5344CB8AC3E}">
        <p14:creationId xmlns:p14="http://schemas.microsoft.com/office/powerpoint/2010/main" val="3903956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1410296" y="152400"/>
            <a:ext cx="9486304" cy="107721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VISA d</a:t>
            </a: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eployment </a:t>
            </a:r>
            <a:r>
              <a:rPr lang="mr-I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–</a:t>
            </a: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progress dashboard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" name="Picture 2" descr="Deployment_Rep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38200"/>
            <a:ext cx="9372600" cy="518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51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1410296" y="152400"/>
            <a:ext cx="9486304" cy="107721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The VISA platform </a:t>
            </a:r>
            <a:r>
              <a:rPr lang="mr-I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–</a:t>
            </a: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challenges 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43000" y="1143000"/>
            <a:ext cx="4684155" cy="4614575"/>
            <a:chOff x="2108011" y="1850547"/>
            <a:chExt cx="3947744" cy="3907028"/>
          </a:xfrm>
        </p:grpSpPr>
        <p:pic>
          <p:nvPicPr>
            <p:cNvPr id="6" name="Picture 5" descr="cloud_large_thin_outlin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3352800"/>
              <a:ext cx="3617355" cy="2404775"/>
            </a:xfrm>
            <a:prstGeom prst="rect">
              <a:avLst/>
            </a:prstGeom>
          </p:spPr>
        </p:pic>
        <p:pic>
          <p:nvPicPr>
            <p:cNvPr id="7" name="Picture 6" descr="storag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376" y="2866746"/>
              <a:ext cx="788941" cy="788941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3843603" y="2946248"/>
              <a:ext cx="0" cy="1313440"/>
            </a:xfrm>
            <a:prstGeom prst="straightConnector1">
              <a:avLst/>
            </a:prstGeom>
            <a:ln w="38100" cmpd="sng">
              <a:solidFill>
                <a:schemeClr val="accent6">
                  <a:lumMod val="50000"/>
                </a:schemeClr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3162230" y="4134380"/>
              <a:ext cx="756084" cy="540060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VISA</a:t>
              </a:r>
              <a:endParaRPr lang="en-US" sz="1500">
                <a:solidFill>
                  <a:schemeClr val="tx1"/>
                </a:solidFill>
              </a:endParaRPr>
            </a:p>
          </p:txBody>
        </p:sp>
        <p:pic>
          <p:nvPicPr>
            <p:cNvPr id="10" name="Picture 9" descr="jupyt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4602" y="4782451"/>
              <a:ext cx="516026" cy="597714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2871495" y="4620434"/>
              <a:ext cx="756640" cy="733468"/>
              <a:chOff x="5742924" y="4053321"/>
              <a:chExt cx="1368893" cy="1265989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5742924" y="4126227"/>
                <a:ext cx="1368893" cy="1126243"/>
              </a:xfrm>
              <a:prstGeom prst="roundRect">
                <a:avLst>
                  <a:gd name="adj" fmla="val 8063"/>
                </a:avLst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06999" y="4053321"/>
                <a:ext cx="1265989" cy="1265989"/>
              </a:xfrm>
              <a:prstGeom prst="rect">
                <a:avLst/>
              </a:prstGeom>
            </p:spPr>
          </p:pic>
        </p:grpSp>
        <p:pic>
          <p:nvPicPr>
            <p:cNvPr id="14" name="Picture 13" descr="guacamole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5146" y="4782452"/>
              <a:ext cx="709579" cy="594066"/>
            </a:xfrm>
            <a:prstGeom prst="rect">
              <a:avLst/>
            </a:prstGeom>
          </p:spPr>
        </p:pic>
        <p:cxnSp>
          <p:nvCxnSpPr>
            <p:cNvPr id="15" name="Straight Arrow Connector 14"/>
            <p:cNvCxnSpPr/>
            <p:nvPr/>
          </p:nvCxnSpPr>
          <p:spPr>
            <a:xfrm flipH="1">
              <a:off x="4824949" y="3053916"/>
              <a:ext cx="259745" cy="756084"/>
            </a:xfrm>
            <a:prstGeom prst="straightConnector1">
              <a:avLst/>
            </a:prstGeom>
            <a:ln w="38100" cmpd="sng">
              <a:solidFill>
                <a:schemeClr val="accent6">
                  <a:lumMod val="50000"/>
                </a:schemeClr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4217104" y="2596716"/>
              <a:ext cx="543554" cy="0"/>
            </a:xfrm>
            <a:prstGeom prst="line">
              <a:avLst/>
            </a:prstGeom>
            <a:ln w="38100" cmpd="sng">
              <a:solidFill>
                <a:schemeClr val="accent6">
                  <a:lumMod val="50000"/>
                </a:schemeClr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3248491" y="1850547"/>
              <a:ext cx="864096" cy="854181"/>
              <a:chOff x="1235342" y="1895867"/>
              <a:chExt cx="1034983" cy="1030053"/>
            </a:xfrm>
          </p:grpSpPr>
          <p:pic>
            <p:nvPicPr>
              <p:cNvPr id="18" name="Picture 17" descr="user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5342" y="1895867"/>
                <a:ext cx="1034867" cy="1030053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1372385" y="2554516"/>
                <a:ext cx="897940" cy="371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</a:rPr>
                  <a:t>RI user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3963164" y="3813357"/>
              <a:ext cx="1642960" cy="774783"/>
              <a:chOff x="2086708" y="6678210"/>
              <a:chExt cx="2445448" cy="1142109"/>
            </a:xfrm>
          </p:grpSpPr>
          <p:pic>
            <p:nvPicPr>
              <p:cNvPr id="21" name="Picture 20" descr="storag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57184" y="6678210"/>
                <a:ext cx="718468" cy="718468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2086708" y="7366625"/>
                <a:ext cx="2445448" cy="453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/>
                  <a:t>User/ Eperiment DB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5052675" y="3094743"/>
              <a:ext cx="543554" cy="35779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/>
                <a:t>ETL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12587" y="2110662"/>
              <a:ext cx="933589" cy="284693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sz="1400">
                  <a:solidFill>
                    <a:schemeClr val="accent6">
                      <a:lumMod val="50000"/>
                    </a:schemeClr>
                  </a:solidFill>
                </a:rPr>
                <a:t>User office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3507672" y="3203018"/>
              <a:ext cx="909744" cy="253916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sz="1200">
                  <a:solidFill>
                    <a:srgbClr val="984807"/>
                  </a:solidFill>
                </a:rPr>
                <a:t>OID connect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08011" y="3602139"/>
              <a:ext cx="1044134" cy="346249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/>
                <a:t>User data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4917398" y="2462069"/>
              <a:ext cx="441867" cy="486054"/>
              <a:chOff x="10620191" y="473213"/>
              <a:chExt cx="1031023" cy="1377153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0620191" y="473213"/>
                <a:ext cx="1031023" cy="13771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0704512" y="1412776"/>
                <a:ext cx="855712" cy="296416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0704512" y="1016732"/>
                <a:ext cx="855712" cy="296416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0704512" y="620688"/>
                <a:ext cx="855712" cy="296416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Up-Down Arrow 31"/>
            <p:cNvSpPr/>
            <p:nvPr/>
          </p:nvSpPr>
          <p:spPr>
            <a:xfrm>
              <a:off x="2438400" y="4000872"/>
              <a:ext cx="363474" cy="540060"/>
            </a:xfrm>
            <a:prstGeom prst="upDown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172200" y="1981200"/>
            <a:ext cx="5410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/>
              <a:t>distinguish embargoed from open user data 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/>
              <a:t>declaring data as open as per meta-data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/>
              <a:t>separate volumes or partitions?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/>
              <a:t>tagging files?</a:t>
            </a:r>
          </a:p>
          <a:p>
            <a:pPr marL="285750" indent="-285750">
              <a:buFont typeface="Arial"/>
              <a:buChar char="•"/>
            </a:pPr>
            <a:r>
              <a:rPr lang="en-US" sz="2000"/>
              <a:t>ETL: mapping user office data to VISA DB</a:t>
            </a:r>
          </a:p>
          <a:p>
            <a:pPr marL="285750" indent="-285750">
              <a:buFont typeface="Arial"/>
              <a:buChar char="•"/>
            </a:pPr>
            <a:r>
              <a:rPr lang="en-US" sz="2000"/>
              <a:t>expand existing authentification to allow community users (on open data)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/>
              <a:t>Do all partners want to include PaN users?</a:t>
            </a:r>
            <a:endParaRPr lang="en-US" sz="2000"/>
          </a:p>
          <a:p>
            <a:pPr marL="742950" lvl="1" indent="-285750">
              <a:buFont typeface="Arial"/>
              <a:buChar char="•"/>
            </a:pPr>
            <a:r>
              <a:rPr lang="en-US" sz="2000"/>
              <a:t>utilize OpenIDConnect token information for discriminative authorization</a:t>
            </a:r>
          </a:p>
          <a:p>
            <a:pPr marL="285750" indent="-285750">
              <a:buFont typeface="Arial"/>
              <a:buChar char="•"/>
            </a:pPr>
            <a:endParaRPr lang="en-US" sz="2000"/>
          </a:p>
          <a:p>
            <a:pPr marL="285750" indent="-285750">
              <a:buFont typeface="Arial"/>
              <a:buChar char="•"/>
            </a:pPr>
            <a:endParaRPr lang="en-US" sz="2000"/>
          </a:p>
        </p:txBody>
      </p:sp>
      <p:sp>
        <p:nvSpPr>
          <p:cNvPr id="3" name="TextBox 2"/>
          <p:cNvSpPr txBox="1"/>
          <p:nvPr/>
        </p:nvSpPr>
        <p:spPr>
          <a:xfrm>
            <a:off x="6132756" y="1295400"/>
            <a:ext cx="5297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Data access / user scope / authorization</a:t>
            </a:r>
          </a:p>
        </p:txBody>
      </p:sp>
    </p:spTree>
    <p:extLst>
      <p:ext uri="{BB962C8B-B14F-4D97-AF65-F5344CB8AC3E}">
        <p14:creationId xmlns:p14="http://schemas.microsoft.com/office/powerpoint/2010/main" val="1749914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irs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ogo+EUtex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aNOSC_EUflag+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aNOSC_LOGO-onl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PaNOSC_ppt_template_DEF.potx</Template>
  <TotalTime>4140</TotalTime>
  <Words>653</Words>
  <Application>Microsoft Macintosh PowerPoint</Application>
  <PresentationFormat>Custom</PresentationFormat>
  <Paragraphs>174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First Slide</vt:lpstr>
      <vt:lpstr>Logo+EUtext</vt:lpstr>
      <vt:lpstr>PaNOSC_EUflag+bar</vt:lpstr>
      <vt:lpstr>PaNOSC_LOGO-only</vt:lpstr>
      <vt:lpstr>WP4 – Future plans and issues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  on one or more lines</dc:title>
  <dc:subject/>
  <dc:creator/>
  <cp:keywords/>
  <dc:description/>
  <cp:lastModifiedBy>Fabio Dall'Antonia</cp:lastModifiedBy>
  <cp:revision>86</cp:revision>
  <dcterms:created xsi:type="dcterms:W3CDTF">2019-04-23T08:59:57Z</dcterms:created>
  <dcterms:modified xsi:type="dcterms:W3CDTF">2021-11-29T11:54:41Z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2019-04-19T10:00:00Z</vt:filetime>
  </property>
  <property fmtid="{D5CDD505-2E9C-101B-9397-08002B2CF9AE}" pid="3" name="Creator">
    <vt:lpwstr>Adobe InDesign CC 14.0 (Macintosh)</vt:lpwstr>
  </property>
  <property fmtid="{D5CDD505-2E9C-101B-9397-08002B2CF9AE}" pid="4" name="LastSaved">
    <vt:filetime>2019-04-23T10:00:00Z</vt:filetime>
  </property>
</Properties>
</file>