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  <p:sldMasterId id="2147483669" r:id="rId2"/>
    <p:sldMasterId id="2147483672" r:id="rId3"/>
    <p:sldMasterId id="2147483674" r:id="rId4"/>
  </p:sldMasterIdLst>
  <p:notesMasterIdLst>
    <p:notesMasterId r:id="rId12"/>
  </p:notesMasterIdLst>
  <p:sldIdLst>
    <p:sldId id="264" r:id="rId5"/>
    <p:sldId id="268" r:id="rId6"/>
    <p:sldId id="269" r:id="rId7"/>
    <p:sldId id="270" r:id="rId8"/>
    <p:sldId id="271" r:id="rId9"/>
    <p:sldId id="272" r:id="rId10"/>
    <p:sldId id="266" r:id="rId11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528" userDrawn="1">
          <p15:clr>
            <a:srgbClr val="A4A3A4"/>
          </p15:clr>
        </p15:guide>
        <p15:guide id="4" orient="horz" pos="1008" userDrawn="1">
          <p15:clr>
            <a:srgbClr val="A4A3A4"/>
          </p15:clr>
        </p15:guide>
        <p15:guide id="5" pos="288" userDrawn="1">
          <p15:clr>
            <a:srgbClr val="A4A3A4"/>
          </p15:clr>
        </p15:guide>
        <p15:guide id="6" pos="1056" userDrawn="1">
          <p15:clr>
            <a:srgbClr val="A4A3A4"/>
          </p15:clr>
        </p15:guide>
        <p15:guide id="7" pos="39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4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64"/>
  </p:normalViewPr>
  <p:slideViewPr>
    <p:cSldViewPr>
      <p:cViewPr varScale="1">
        <p:scale>
          <a:sx n="82" d="100"/>
          <a:sy n="82" d="100"/>
        </p:scale>
        <p:origin x="691" y="62"/>
      </p:cViewPr>
      <p:guideLst>
        <p:guide orient="horz" pos="2880"/>
        <p:guide pos="2160"/>
        <p:guide pos="528"/>
        <p:guide orient="horz" pos="1008"/>
        <p:guide pos="288"/>
        <p:guide pos="105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39749-5F7E-5648-9CD6-00744CE904A7}" type="datetimeFigureOut">
              <a:t>11/29/2021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A7EEF-0713-214A-8A97-49F34C15B593}" type="slidenum"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70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35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  <p:sp>
        <p:nvSpPr>
          <p:cNvPr id="8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20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146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614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4626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9555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0763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037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972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745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6268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9555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76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older 2"/>
          <p:cNvSpPr>
            <a:spLocks noGrp="1"/>
          </p:cNvSpPr>
          <p:nvPr>
            <p:ph type="ctrTitle"/>
          </p:nvPr>
        </p:nvSpPr>
        <p:spPr>
          <a:xfrm>
            <a:off x="2667000" y="2895600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35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  <p:sp>
        <p:nvSpPr>
          <p:cNvPr id="8" name="Holder 3"/>
          <p:cNvSpPr>
            <a:spLocks noGrp="1"/>
          </p:cNvSpPr>
          <p:nvPr>
            <p:ph type="subTitle" idx="4"/>
          </p:nvPr>
        </p:nvSpPr>
        <p:spPr>
          <a:xfrm>
            <a:off x="2667001" y="4284077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sz="2400" b="1">
                <a:solidFill>
                  <a:srgbClr val="4A4E4F"/>
                </a:solidFill>
                <a:latin typeface="Muli" pitchFamily="2" charset="77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4324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6745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9726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03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88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6971704" cy="538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1"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510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2776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62776" y="1194561"/>
            <a:ext cx="10130713" cy="369332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80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27964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29433" y="1577340"/>
            <a:ext cx="530628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uli" pitchFamily="2" charset="77"/>
              </a:defRPr>
            </a:lvl1pPr>
          </a:lstStyle>
          <a:p>
            <a:endParaRPr/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774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>
              <a:defRPr sz="2900" b="1" i="0">
                <a:solidFill>
                  <a:srgbClr val="4C4D4F"/>
                </a:solidFill>
                <a:latin typeface="Muli" pitchFamily="2" charset="77"/>
                <a:cs typeface="Arial"/>
              </a:defRPr>
            </a:lvl1pPr>
          </a:lstStyle>
          <a:p>
            <a:endParaRPr/>
          </a:p>
        </p:txBody>
      </p:sp>
      <p:sp>
        <p:nvSpPr>
          <p:cNvPr id="14" name="Segnaposto data 3">
            <a:extLst>
              <a:ext uri="{FF2B5EF4-FFF2-40B4-BE49-F238E27FC236}">
                <a16:creationId xmlns:a16="http://schemas.microsoft.com/office/drawing/2014/main" id="{2E85EB29-7773-EA41-86EF-AB27DEA494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44122" y="64166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9831E0E-B4B9-804C-B32F-14C6EC15B13E}" type="datetime1">
              <a:t>11/29/2021</a:t>
            </a:fld>
            <a:endParaRPr lang="it-IT"/>
          </a:p>
        </p:txBody>
      </p:sp>
      <p:sp>
        <p:nvSpPr>
          <p:cNvPr id="15" name="Segnaposto numero diapositiva 16">
            <a:extLst>
              <a:ext uri="{FF2B5EF4-FFF2-40B4-BE49-F238E27FC236}">
                <a16:creationId xmlns:a16="http://schemas.microsoft.com/office/drawing/2014/main" id="{7D97418D-D037-F84F-BA6E-B7EF0EFCB541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54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16" name="Segnaposto numero diapositiva 16">
            <a:extLst>
              <a:ext uri="{FF2B5EF4-FFF2-40B4-BE49-F238E27FC236}">
                <a16:creationId xmlns:a16="http://schemas.microsoft.com/office/drawing/2014/main" id="{3F14C0E4-6232-D542-BA79-E689284628BD}"/>
              </a:ext>
            </a:extLst>
          </p:cNvPr>
          <p:cNvSpPr txBox="1">
            <a:spLocks/>
          </p:cNvSpPr>
          <p:nvPr userDrawn="1"/>
        </p:nvSpPr>
        <p:spPr>
          <a:xfrm>
            <a:off x="381000" y="6416675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871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330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7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8.jpe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7.jpeg"/><Relationship Id="rId4" Type="http://schemas.openxmlformats.org/officeDocument/2006/relationships/slideLayout" Target="../slideLayouts/slideLayout18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48">
            <a:extLst>
              <a:ext uri="{FF2B5EF4-FFF2-40B4-BE49-F238E27FC236}">
                <a16:creationId xmlns:a16="http://schemas.microsoft.com/office/drawing/2014/main" id="{1EB0BE17-4406-2547-BD41-BBF8482A0E9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object 17"/>
          <p:cNvSpPr txBox="1"/>
          <p:nvPr/>
        </p:nvSpPr>
        <p:spPr>
          <a:xfrm>
            <a:off x="2332113" y="6340712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This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has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rgbClr val="FFFFFF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rgbClr val="FFFFFF"/>
                </a:solidFill>
                <a:latin typeface="Muli" pitchFamily="2" charset="77"/>
                <a:cs typeface="Arial"/>
              </a:rPr>
              <a:t>from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rgbClr val="FFFFFF"/>
                </a:solidFill>
                <a:latin typeface="Muli" pitchFamily="2" charset="77"/>
                <a:cs typeface="Arial"/>
              </a:rPr>
              <a:t>the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rgbClr val="FFFFFF"/>
                </a:solidFill>
                <a:latin typeface="Muli" pitchFamily="2" charset="77"/>
                <a:cs typeface="Arial"/>
              </a:rPr>
              <a:t>2020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rgbClr val="FFFFFF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rgbClr val="FFFFFF"/>
                </a:solidFill>
                <a:latin typeface="Muli" pitchFamily="2" charset="77"/>
                <a:cs typeface="Arial"/>
              </a:rPr>
              <a:t>and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rgbClr val="FFFFFF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rgbClr val="FFFFFF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under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rgbClr val="FFFFFF"/>
                </a:solidFill>
                <a:latin typeface="Muli" pitchFamily="2" charset="77"/>
                <a:cs typeface="Arial"/>
              </a:rPr>
              <a:t>grant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rgbClr val="FFFFFF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 dirty="0">
                <a:solidFill>
                  <a:srgbClr val="FFFFFF"/>
                </a:solidFill>
                <a:latin typeface="Muli" pitchFamily="2" charset="77"/>
                <a:cs typeface="Arial"/>
              </a:rPr>
              <a:t> No. </a:t>
            </a:r>
            <a:r>
              <a:rPr sz="750" spc="30" dirty="0">
                <a:solidFill>
                  <a:srgbClr val="FFFFFF"/>
                </a:solidFill>
                <a:latin typeface="Muli" pitchFamily="2" charset="77"/>
                <a:cs typeface="Arial"/>
              </a:rPr>
              <a:t>823852</a:t>
            </a:r>
            <a:endParaRPr sz="750">
              <a:latin typeface="Muli" pitchFamily="2" charset="77"/>
              <a:cs typeface="Arial"/>
            </a:endParaRPr>
          </a:p>
        </p:txBody>
      </p:sp>
      <p:grpSp>
        <p:nvGrpSpPr>
          <p:cNvPr id="11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/>
        </p:nvGrpSpPr>
        <p:grpSpPr>
          <a:xfrm>
            <a:off x="1681163" y="6228257"/>
            <a:ext cx="486409" cy="345440"/>
            <a:chOff x="995362" y="6228257"/>
            <a:chExt cx="486409" cy="345440"/>
          </a:xfrm>
        </p:grpSpPr>
        <p:sp>
          <p:nvSpPr>
            <p:cNvPr id="12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Immagine 2">
            <a:extLst>
              <a:ext uri="{FF2B5EF4-FFF2-40B4-BE49-F238E27FC236}">
                <a16:creationId xmlns:a16="http://schemas.microsoft.com/office/drawing/2014/main" id="{59ED750F-C77A-F24E-8961-FB46DDD5A1B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62000"/>
            <a:ext cx="2743200" cy="130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31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1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  <p:sp>
        <p:nvSpPr>
          <p:cNvPr id="8" name="object 17"/>
          <p:cNvSpPr txBox="1"/>
          <p:nvPr/>
        </p:nvSpPr>
        <p:spPr>
          <a:xfrm>
            <a:off x="914400" y="6360855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This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has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from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the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2020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and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under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grant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No.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823852</a:t>
            </a:r>
            <a:endParaRPr sz="750" dirty="0">
              <a:solidFill>
                <a:schemeClr val="tx1"/>
              </a:solidFill>
              <a:latin typeface="Muli" pitchFamily="2" charset="77"/>
              <a:cs typeface="Arial"/>
            </a:endParaRPr>
          </a:p>
        </p:txBody>
      </p:sp>
      <p:grpSp>
        <p:nvGrpSpPr>
          <p:cNvPr id="9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/>
        </p:nvGrpSpPr>
        <p:grpSpPr>
          <a:xfrm>
            <a:off x="263450" y="6248400"/>
            <a:ext cx="486409" cy="345440"/>
            <a:chOff x="995362" y="6228257"/>
            <a:chExt cx="486409" cy="345440"/>
          </a:xfrm>
        </p:grpSpPr>
        <p:sp>
          <p:nvSpPr>
            <p:cNvPr id="10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Segnaposto data 3">
            <a:extLst>
              <a:ext uri="{FF2B5EF4-FFF2-40B4-BE49-F238E27FC236}">
                <a16:creationId xmlns:a16="http://schemas.microsoft.com/office/drawing/2014/main" id="{D30CDEB2-DA54-DE45-AD6C-F8DC9C60A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8600" y="6629400"/>
            <a:ext cx="2743200" cy="1524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Muli" pitchFamily="2" charset="77"/>
              </a:defRPr>
            </a:lvl1pPr>
          </a:lstStyle>
          <a:p>
            <a:fld id="{95B7B0B5-0B63-3644-99A4-AB904A50937F}" type="datetime1">
              <a:t>11/29/2021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20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7">
            <a:extLst>
              <a:ext uri="{FF2B5EF4-FFF2-40B4-BE49-F238E27FC236}">
                <a16:creationId xmlns:a16="http://schemas.microsoft.com/office/drawing/2014/main" id="{3DA76E71-90F4-594C-8F95-9C1B8B8402A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867400"/>
            <a:ext cx="12179300" cy="990600"/>
          </a:xfrm>
          <a:prstGeom prst="rect">
            <a:avLst/>
          </a:prstGeom>
        </p:spPr>
      </p:pic>
      <p:sp>
        <p:nvSpPr>
          <p:cNvPr id="8" name="object 17"/>
          <p:cNvSpPr txBox="1"/>
          <p:nvPr userDrawn="1"/>
        </p:nvSpPr>
        <p:spPr>
          <a:xfrm>
            <a:off x="1108150" y="6589455"/>
            <a:ext cx="9097887" cy="12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This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project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has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received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funding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from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the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European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Union’s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Horizon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2020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5" dirty="0">
                <a:solidFill>
                  <a:schemeClr val="tx1"/>
                </a:solidFill>
                <a:latin typeface="Muli" pitchFamily="2" charset="77"/>
                <a:cs typeface="Arial"/>
              </a:rPr>
              <a:t>research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5" dirty="0">
                <a:solidFill>
                  <a:schemeClr val="tx1"/>
                </a:solidFill>
                <a:latin typeface="Muli" pitchFamily="2" charset="77"/>
                <a:cs typeface="Arial"/>
              </a:rPr>
              <a:t>and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innovation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20" dirty="0">
                <a:solidFill>
                  <a:schemeClr val="tx1"/>
                </a:solidFill>
                <a:latin typeface="Muli" pitchFamily="2" charset="77"/>
                <a:cs typeface="Arial"/>
              </a:rPr>
              <a:t>programme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under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grant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</a:t>
            </a:r>
            <a:r>
              <a:rPr sz="750" spc="15" dirty="0">
                <a:solidFill>
                  <a:schemeClr val="tx1"/>
                </a:solidFill>
                <a:latin typeface="Muli" pitchFamily="2" charset="77"/>
                <a:cs typeface="Arial"/>
              </a:rPr>
              <a:t>agreement</a:t>
            </a:r>
            <a:r>
              <a:rPr sz="750" spc="-10" dirty="0">
                <a:solidFill>
                  <a:schemeClr val="tx1"/>
                </a:solidFill>
                <a:latin typeface="Muli" pitchFamily="2" charset="77"/>
                <a:cs typeface="Arial"/>
              </a:rPr>
              <a:t> No. </a:t>
            </a:r>
            <a:r>
              <a:rPr sz="750" spc="30" dirty="0">
                <a:solidFill>
                  <a:schemeClr val="tx1"/>
                </a:solidFill>
                <a:latin typeface="Muli" pitchFamily="2" charset="77"/>
                <a:cs typeface="Arial"/>
              </a:rPr>
              <a:t>823852</a:t>
            </a:r>
            <a:endParaRPr sz="750" dirty="0">
              <a:solidFill>
                <a:schemeClr val="tx1"/>
              </a:solidFill>
              <a:latin typeface="Muli" pitchFamily="2" charset="77"/>
              <a:cs typeface="Arial"/>
            </a:endParaRPr>
          </a:p>
        </p:txBody>
      </p:sp>
      <p:grpSp>
        <p:nvGrpSpPr>
          <p:cNvPr id="9" name="Gruppo 49">
            <a:extLst>
              <a:ext uri="{FF2B5EF4-FFF2-40B4-BE49-F238E27FC236}">
                <a16:creationId xmlns:a16="http://schemas.microsoft.com/office/drawing/2014/main" id="{7D04B1C9-7F08-9D47-BE96-BA7CF7910F57}"/>
              </a:ext>
            </a:extLst>
          </p:cNvPr>
          <p:cNvGrpSpPr/>
          <p:nvPr userDrawn="1"/>
        </p:nvGrpSpPr>
        <p:grpSpPr>
          <a:xfrm>
            <a:off x="457200" y="6477000"/>
            <a:ext cx="486409" cy="345440"/>
            <a:chOff x="995362" y="6228257"/>
            <a:chExt cx="486409" cy="345440"/>
          </a:xfrm>
        </p:grpSpPr>
        <p:sp>
          <p:nvSpPr>
            <p:cNvPr id="10" name="object 18"/>
            <p:cNvSpPr/>
            <p:nvPr/>
          </p:nvSpPr>
          <p:spPr>
            <a:xfrm>
              <a:off x="995362" y="6228257"/>
              <a:ext cx="486409" cy="345440"/>
            </a:xfrm>
            <a:custGeom>
              <a:avLst/>
              <a:gdLst/>
              <a:ahLst/>
              <a:cxnLst/>
              <a:rect l="l" t="t" r="r" b="b"/>
              <a:pathLst>
                <a:path w="486409" h="345440">
                  <a:moveTo>
                    <a:pt x="0" y="345097"/>
                  </a:moveTo>
                  <a:lnTo>
                    <a:pt x="486282" y="345097"/>
                  </a:lnTo>
                  <a:lnTo>
                    <a:pt x="486282" y="0"/>
                  </a:lnTo>
                  <a:lnTo>
                    <a:pt x="0" y="0"/>
                  </a:lnTo>
                  <a:lnTo>
                    <a:pt x="0" y="345097"/>
                  </a:lnTo>
                  <a:close/>
                </a:path>
              </a:pathLst>
            </a:custGeom>
            <a:solidFill>
              <a:srgbClr val="094E9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9"/>
            <p:cNvSpPr/>
            <p:nvPr/>
          </p:nvSpPr>
          <p:spPr>
            <a:xfrm>
              <a:off x="1097493" y="6259376"/>
              <a:ext cx="86594" cy="8523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20"/>
            <p:cNvSpPr/>
            <p:nvPr/>
          </p:nvSpPr>
          <p:spPr>
            <a:xfrm>
              <a:off x="1219894" y="6240415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23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6" y="25438"/>
                  </a:lnTo>
                  <a:lnTo>
                    <a:pt x="24117" y="20523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6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6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21"/>
            <p:cNvSpPr/>
            <p:nvPr/>
          </p:nvSpPr>
          <p:spPr>
            <a:xfrm>
              <a:off x="1290485" y="6259376"/>
              <a:ext cx="86715" cy="8523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2"/>
            <p:cNvSpPr/>
            <p:nvPr/>
          </p:nvSpPr>
          <p:spPr>
            <a:xfrm>
              <a:off x="1361198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839"/>
                  </a:moveTo>
                  <a:lnTo>
                    <a:pt x="0" y="12839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552"/>
                  </a:lnTo>
                  <a:lnTo>
                    <a:pt x="25704" y="25552"/>
                  </a:lnTo>
                  <a:lnTo>
                    <a:pt x="24117" y="20650"/>
                  </a:lnTo>
                  <a:lnTo>
                    <a:pt x="34899" y="12839"/>
                  </a:lnTo>
                  <a:close/>
                </a:path>
                <a:path w="34925" h="33654">
                  <a:moveTo>
                    <a:pt x="25704" y="25552"/>
                  </a:moveTo>
                  <a:lnTo>
                    <a:pt x="17449" y="25552"/>
                  </a:lnTo>
                  <a:lnTo>
                    <a:pt x="28232" y="33362"/>
                  </a:lnTo>
                  <a:lnTo>
                    <a:pt x="25704" y="25552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839"/>
                  </a:lnTo>
                  <a:lnTo>
                    <a:pt x="21564" y="12839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3"/>
            <p:cNvSpPr/>
            <p:nvPr/>
          </p:nvSpPr>
          <p:spPr>
            <a:xfrm>
              <a:off x="1290485" y="6453160"/>
              <a:ext cx="86601" cy="8523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4"/>
            <p:cNvSpPr/>
            <p:nvPr/>
          </p:nvSpPr>
          <p:spPr>
            <a:xfrm>
              <a:off x="1219782" y="6524114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535"/>
                  </a:lnTo>
                  <a:lnTo>
                    <a:pt x="6667" y="33248"/>
                  </a:lnTo>
                  <a:lnTo>
                    <a:pt x="17449" y="25438"/>
                  </a:lnTo>
                  <a:lnTo>
                    <a:pt x="25704" y="25438"/>
                  </a:lnTo>
                  <a:lnTo>
                    <a:pt x="24117" y="20535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704" y="25438"/>
                  </a:moveTo>
                  <a:lnTo>
                    <a:pt x="17449" y="25438"/>
                  </a:lnTo>
                  <a:lnTo>
                    <a:pt x="28232" y="33248"/>
                  </a:lnTo>
                  <a:lnTo>
                    <a:pt x="25704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25"/>
            <p:cNvSpPr/>
            <p:nvPr/>
          </p:nvSpPr>
          <p:spPr>
            <a:xfrm>
              <a:off x="1097382" y="6453161"/>
              <a:ext cx="86705" cy="852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26"/>
            <p:cNvSpPr/>
            <p:nvPr/>
          </p:nvSpPr>
          <p:spPr>
            <a:xfrm>
              <a:off x="1078483" y="6382207"/>
              <a:ext cx="34925" cy="33655"/>
            </a:xfrm>
            <a:custGeom>
              <a:avLst/>
              <a:gdLst/>
              <a:ahLst/>
              <a:cxnLst/>
              <a:rect l="l" t="t" r="r" b="b"/>
              <a:pathLst>
                <a:path w="34925" h="33654">
                  <a:moveTo>
                    <a:pt x="34899" y="12725"/>
                  </a:moveTo>
                  <a:lnTo>
                    <a:pt x="0" y="12725"/>
                  </a:lnTo>
                  <a:lnTo>
                    <a:pt x="10782" y="20650"/>
                  </a:lnTo>
                  <a:lnTo>
                    <a:pt x="6667" y="33362"/>
                  </a:lnTo>
                  <a:lnTo>
                    <a:pt x="17449" y="25438"/>
                  </a:lnTo>
                  <a:lnTo>
                    <a:pt x="25667" y="25438"/>
                  </a:lnTo>
                  <a:lnTo>
                    <a:pt x="24117" y="20650"/>
                  </a:lnTo>
                  <a:lnTo>
                    <a:pt x="34899" y="12725"/>
                  </a:lnTo>
                  <a:close/>
                </a:path>
                <a:path w="34925" h="33654">
                  <a:moveTo>
                    <a:pt x="25667" y="25438"/>
                  </a:moveTo>
                  <a:lnTo>
                    <a:pt x="17449" y="25438"/>
                  </a:lnTo>
                  <a:lnTo>
                    <a:pt x="28232" y="33362"/>
                  </a:lnTo>
                  <a:lnTo>
                    <a:pt x="25667" y="25438"/>
                  </a:lnTo>
                  <a:close/>
                </a:path>
                <a:path w="34925" h="33654">
                  <a:moveTo>
                    <a:pt x="17449" y="0"/>
                  </a:moveTo>
                  <a:lnTo>
                    <a:pt x="13334" y="12725"/>
                  </a:lnTo>
                  <a:lnTo>
                    <a:pt x="21564" y="12725"/>
                  </a:lnTo>
                  <a:lnTo>
                    <a:pt x="17449" y="0"/>
                  </a:lnTo>
                  <a:close/>
                </a:path>
              </a:pathLst>
            </a:custGeom>
            <a:solidFill>
              <a:srgbClr val="F9ED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5305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8" r:id="rId2"/>
    <p:sldLayoutId id="2147483689" r:id="rId3"/>
    <p:sldLayoutId id="2147483690" r:id="rId4"/>
    <p:sldLayoutId id="2147483693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2528A25B-B3ED-E542-825D-E47ADBA26CE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5778500"/>
            <a:ext cx="121793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2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638896" y="2890391"/>
            <a:ext cx="9029104" cy="1077218"/>
          </a:xfrm>
        </p:spPr>
        <p:txBody>
          <a:bodyPr/>
          <a:lstStyle/>
          <a:p>
            <a:r>
              <a:rPr lang="en-US" spc="90" dirty="0"/>
              <a:t>WP6 – Activities for the next 12 months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4"/>
          </p:nvPr>
        </p:nvSpPr>
        <p:spPr>
          <a:xfrm>
            <a:off x="1638897" y="4278868"/>
            <a:ext cx="6971704" cy="69249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90"/>
              </a:spcBef>
            </a:pPr>
            <a:r>
              <a:rPr lang="en-US" spc="50" dirty="0">
                <a:solidFill>
                  <a:srgbClr val="4C4D4F"/>
                </a:solidFill>
                <a:cs typeface="Arial"/>
              </a:rPr>
              <a:t>29</a:t>
            </a:r>
            <a:r>
              <a:rPr lang="en-US" spc="50" baseline="30000" dirty="0">
                <a:solidFill>
                  <a:srgbClr val="4C4D4F"/>
                </a:solidFill>
                <a:cs typeface="Arial"/>
              </a:rPr>
              <a:t>th</a:t>
            </a:r>
            <a:r>
              <a:rPr lang="en-US" spc="50" dirty="0">
                <a:solidFill>
                  <a:srgbClr val="4C4D4F"/>
                </a:solidFill>
                <a:cs typeface="Arial"/>
              </a:rPr>
              <a:t> November</a:t>
            </a:r>
            <a:r>
              <a:rPr lang="en-US" spc="10" dirty="0">
                <a:solidFill>
                  <a:srgbClr val="4C4D4F"/>
                </a:solidFill>
                <a:cs typeface="Arial"/>
              </a:rPr>
              <a:t>,</a:t>
            </a:r>
            <a:r>
              <a:rPr lang="en-US" spc="-60" dirty="0">
                <a:solidFill>
                  <a:srgbClr val="4C4D4F"/>
                </a:solidFill>
                <a:cs typeface="Arial"/>
              </a:rPr>
              <a:t> </a:t>
            </a:r>
            <a:r>
              <a:rPr lang="en-US" spc="90" dirty="0">
                <a:solidFill>
                  <a:srgbClr val="4C4D4F"/>
                </a:solidFill>
                <a:cs typeface="Arial"/>
              </a:rPr>
              <a:t>2021</a:t>
            </a:r>
            <a:endParaRPr lang="en-US" dirty="0">
              <a:cs typeface="Arial"/>
            </a:endParaRPr>
          </a:p>
          <a:p>
            <a:pPr>
              <a:lnSpc>
                <a:spcPct val="100000"/>
              </a:lnSpc>
              <a:spcBef>
                <a:spcPts val="590"/>
              </a:spcBef>
            </a:pPr>
            <a:r>
              <a:rPr lang="en-US" spc="-5" dirty="0">
                <a:solidFill>
                  <a:srgbClr val="4C4D4F"/>
                </a:solidFill>
                <a:cs typeface="Arial"/>
              </a:rPr>
              <a:t>Author: J-F. Perrin – </a:t>
            </a:r>
            <a:r>
              <a:rPr lang="en-US" spc="-5">
                <a:solidFill>
                  <a:srgbClr val="4C4D4F"/>
                </a:solidFill>
                <a:cs typeface="Arial"/>
              </a:rPr>
              <a:t>WP6 team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752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AAI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1043424" cy="5434840"/>
          </a:xfrm>
        </p:spPr>
        <p:txBody>
          <a:bodyPr/>
          <a:lstStyle/>
          <a:p>
            <a:r>
              <a:rPr lang="en-US" dirty="0" err="1"/>
              <a:t>Umbrellaid</a:t>
            </a:r>
            <a:r>
              <a:rPr lang="en-US" dirty="0"/>
              <a:t> team meeting (Jan 2022)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Chair election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Decision on new </a:t>
            </a:r>
            <a:r>
              <a:rPr lang="en-US" dirty="0" err="1">
                <a:solidFill>
                  <a:srgbClr val="00B050"/>
                </a:solidFill>
              </a:rPr>
              <a:t>IdPs</a:t>
            </a:r>
            <a:r>
              <a:rPr lang="en-US" dirty="0">
                <a:solidFill>
                  <a:srgbClr val="00B050"/>
                </a:solidFill>
              </a:rPr>
              <a:t> (at least </a:t>
            </a:r>
            <a:r>
              <a:rPr lang="en-US" dirty="0" err="1">
                <a:solidFill>
                  <a:srgbClr val="00B050"/>
                </a:solidFill>
              </a:rPr>
              <a:t>eduGAIN</a:t>
            </a:r>
            <a:r>
              <a:rPr lang="en-US" dirty="0">
                <a:solidFill>
                  <a:srgbClr val="00B050"/>
                </a:solidFill>
              </a:rPr>
              <a:t>, ORCID)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Decision on new attributes and especially those allowing </a:t>
            </a:r>
            <a:r>
              <a:rPr lang="en-US" dirty="0" err="1">
                <a:solidFill>
                  <a:srgbClr val="00B050"/>
                </a:solidFill>
              </a:rPr>
              <a:t>AuthZ</a:t>
            </a:r>
            <a:r>
              <a:rPr lang="en-US" dirty="0">
                <a:solidFill>
                  <a:srgbClr val="00B050"/>
                </a:solidFill>
              </a:rPr>
              <a:t> (group management).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Communication toward RIs and users</a:t>
            </a:r>
          </a:p>
          <a:p>
            <a:r>
              <a:rPr lang="en-US" dirty="0"/>
              <a:t>Introduction of the new </a:t>
            </a:r>
            <a:r>
              <a:rPr lang="en-US" dirty="0" err="1"/>
              <a:t>IdPs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Technically ready - </a:t>
            </a:r>
            <a:r>
              <a:rPr lang="en-US" dirty="0">
                <a:solidFill>
                  <a:srgbClr val="00B050"/>
                </a:solidFill>
              </a:rPr>
              <a:t>Feb 2022</a:t>
            </a:r>
          </a:p>
          <a:p>
            <a:r>
              <a:rPr lang="en-US" dirty="0"/>
              <a:t>General release of the new attributes </a:t>
            </a:r>
          </a:p>
          <a:p>
            <a:pPr lvl="2"/>
            <a:r>
              <a:rPr lang="en-US" dirty="0"/>
              <a:t>Implementation ready, </a:t>
            </a:r>
            <a:r>
              <a:rPr lang="en-US" dirty="0">
                <a:solidFill>
                  <a:srgbClr val="00B050"/>
                </a:solidFill>
              </a:rPr>
              <a:t>deployment RI per RI after USOF green light.</a:t>
            </a:r>
            <a:endParaRPr lang="en-US" dirty="0"/>
          </a:p>
          <a:p>
            <a:r>
              <a:rPr lang="en-US" dirty="0"/>
              <a:t>Work with EOSC Future to integrate EOSC AAI changes</a:t>
            </a:r>
          </a:p>
          <a:p>
            <a:pPr lvl="2"/>
            <a:r>
              <a:rPr lang="en-US" dirty="0">
                <a:solidFill>
                  <a:srgbClr val="4A4E4F"/>
                </a:solidFill>
              </a:rPr>
              <a:t>Ongoing work to build EOSC AAI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7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VISA deployment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Deployment of VISA (Infra – side)</a:t>
            </a:r>
          </a:p>
          <a:p>
            <a:pPr lvl="2"/>
            <a:r>
              <a:rPr lang="en-US" dirty="0"/>
              <a:t>All partners are currently deploying VISA</a:t>
            </a:r>
          </a:p>
          <a:p>
            <a:pPr lvl="2"/>
            <a:r>
              <a:rPr lang="en-US" dirty="0"/>
              <a:t>Almost all partners are using OpenStack (1/2 considering </a:t>
            </a:r>
            <a:r>
              <a:rPr lang="en-US" dirty="0" err="1"/>
              <a:t>Proxmox</a:t>
            </a:r>
            <a:r>
              <a:rPr lang="en-US" dirty="0"/>
              <a:t>)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Complete deployment up to full production for all RIs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Adapting to different needs (GPU, Storage access, …)</a:t>
            </a:r>
          </a:p>
          <a:p>
            <a:pPr lvl="2"/>
            <a:r>
              <a:rPr lang="en-US" dirty="0"/>
              <a:t> EGI is an exciting deployment use case (VISA as a generic tool, i.e. not specific to </a:t>
            </a:r>
            <a:r>
              <a:rPr lang="en-US" dirty="0" err="1"/>
              <a:t>PaN</a:t>
            </a:r>
            <a:r>
              <a:rPr lang="en-US" dirty="0"/>
              <a:t> RIs)</a:t>
            </a:r>
          </a:p>
          <a:p>
            <a:pPr lvl="3"/>
            <a:r>
              <a:rPr lang="en-US" dirty="0">
                <a:solidFill>
                  <a:srgbClr val="00B050"/>
                </a:solidFill>
              </a:rPr>
              <a:t>Data are not local to the infrastructure, data provisioning</a:t>
            </a:r>
          </a:p>
          <a:p>
            <a:pPr lvl="3"/>
            <a:r>
              <a:rPr lang="en-US" dirty="0">
                <a:solidFill>
                  <a:srgbClr val="00B050"/>
                </a:solidFill>
              </a:rPr>
              <a:t>Different AAI </a:t>
            </a:r>
          </a:p>
          <a:p>
            <a:pPr lvl="3"/>
            <a:r>
              <a:rPr lang="en-US" dirty="0">
                <a:solidFill>
                  <a:srgbClr val="00B050"/>
                </a:solidFill>
              </a:rPr>
              <a:t>Software provisioning (CVMFS next slide)</a:t>
            </a:r>
          </a:p>
        </p:txBody>
      </p:sp>
    </p:spTree>
    <p:extLst>
      <p:ext uri="{BB962C8B-B14F-4D97-AF65-F5344CB8AC3E}">
        <p14:creationId xmlns:p14="http://schemas.microsoft.com/office/powerpoint/2010/main" val="171862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6F787-CB23-407A-8591-924B2F1A5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CVMFS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45003-36CB-4566-BB4C-8C732AB85B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Allow to provision software to compute resources</a:t>
            </a:r>
          </a:p>
          <a:p>
            <a:pPr lvl="2"/>
            <a:r>
              <a:rPr lang="en-US" dirty="0"/>
              <a:t>Most RIs currently use either local installation on nodes or distribution through NFS mount to distribute software to compute machines.</a:t>
            </a:r>
          </a:p>
          <a:p>
            <a:pPr lvl="2"/>
            <a:r>
              <a:rPr lang="en-US" dirty="0"/>
              <a:t>CVMFS could allow provisioning over internet</a:t>
            </a:r>
          </a:p>
          <a:p>
            <a:pPr lvl="2"/>
            <a:r>
              <a:rPr lang="en-US" dirty="0"/>
              <a:t>CVMFS allow a finer grain control on software distribution 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Evaluation at ESRF and DESY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 Use for VISA deployment</a:t>
            </a:r>
          </a:p>
          <a:p>
            <a:pPr lvl="2"/>
            <a:r>
              <a:rPr lang="en-US" dirty="0"/>
              <a:t>Community infrastructure (ESRF compute node could use software prepared by DESY, Users could get any machine ready for data treatment in a couple of minutes).  </a:t>
            </a:r>
            <a:r>
              <a:rPr lang="en-US" dirty="0">
                <a:solidFill>
                  <a:srgbClr val="00B050"/>
                </a:solidFill>
              </a:rPr>
              <a:t>Complete evaluation + decision (June 2022.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62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6F787-CB23-407A-8591-924B2F1A5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Transfer uses cases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45003-36CB-4566-BB4C-8C732AB85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1272024" cy="2615439"/>
          </a:xfrm>
        </p:spPr>
        <p:txBody>
          <a:bodyPr/>
          <a:lstStyle/>
          <a:p>
            <a:r>
              <a:rPr lang="en-US" dirty="0"/>
              <a:t>User driven transfer to users’ home lab infra</a:t>
            </a:r>
          </a:p>
          <a:p>
            <a:pPr lvl="2"/>
            <a:r>
              <a:rPr lang="en-US" dirty="0"/>
              <a:t>Globus (with or without subscription) is in production at some lab (ESRF, XFEL, …)</a:t>
            </a:r>
          </a:p>
          <a:p>
            <a:pPr lvl="2"/>
            <a:r>
              <a:rPr lang="en-US" dirty="0">
                <a:solidFill>
                  <a:srgbClr val="00B050"/>
                </a:solidFill>
              </a:rPr>
              <a:t>Dissemination regarding the subscription model (Benefits for </a:t>
            </a:r>
            <a:r>
              <a:rPr lang="en-US" dirty="0" err="1">
                <a:solidFill>
                  <a:srgbClr val="00B050"/>
                </a:solidFill>
              </a:rPr>
              <a:t>PaN</a:t>
            </a:r>
            <a:r>
              <a:rPr lang="en-US" dirty="0">
                <a:solidFill>
                  <a:srgbClr val="00B050"/>
                </a:solidFill>
              </a:rPr>
              <a:t> RI, Contract/GDPR template/guidance)</a:t>
            </a:r>
          </a:p>
          <a:p>
            <a:r>
              <a:rPr lang="en-US" dirty="0"/>
              <a:t>RI archiving data to external facility</a:t>
            </a:r>
          </a:p>
          <a:p>
            <a:pPr lvl="2"/>
            <a:r>
              <a:rPr lang="en-US" dirty="0"/>
              <a:t>Data from RI (NFS at ILL) transferred to cold archive (S3 at STFC) using </a:t>
            </a:r>
            <a:r>
              <a:rPr lang="en-US" dirty="0" err="1"/>
              <a:t>Rclone</a:t>
            </a:r>
            <a:endParaRPr lang="en-US" dirty="0"/>
          </a:p>
          <a:p>
            <a:pPr lvl="2"/>
            <a:r>
              <a:rPr lang="en-US" dirty="0"/>
              <a:t>No other RI interested.</a:t>
            </a:r>
          </a:p>
          <a:p>
            <a:r>
              <a:rPr lang="en-US" dirty="0"/>
              <a:t> Data transfer to other cloud services</a:t>
            </a:r>
          </a:p>
          <a:p>
            <a:pPr lvl="2"/>
            <a:r>
              <a:rPr lang="en-US" dirty="0"/>
              <a:t>Globus could be used for commercial services (use case with Google storage)</a:t>
            </a:r>
          </a:p>
          <a:p>
            <a:pPr lvl="2"/>
            <a:r>
              <a:rPr lang="en-US" dirty="0" err="1"/>
              <a:t>OneData</a:t>
            </a:r>
            <a:r>
              <a:rPr lang="en-US" dirty="0"/>
              <a:t>: positive evaluation (ACLs, AAI </a:t>
            </a:r>
            <a:r>
              <a:rPr lang="en-US" dirty="0" err="1"/>
              <a:t>authZ</a:t>
            </a:r>
            <a:r>
              <a:rPr lang="en-US" dirty="0"/>
              <a:t>, …)</a:t>
            </a:r>
          </a:p>
          <a:p>
            <a:pPr lvl="3"/>
            <a:r>
              <a:rPr lang="en-US" dirty="0">
                <a:solidFill>
                  <a:srgbClr val="00B050"/>
                </a:solidFill>
              </a:rPr>
              <a:t>Need to conclude (is this a sustainable solution for </a:t>
            </a:r>
            <a:r>
              <a:rPr lang="en-US" dirty="0" err="1">
                <a:solidFill>
                  <a:srgbClr val="00B050"/>
                </a:solidFill>
              </a:rPr>
              <a:t>PaN</a:t>
            </a:r>
            <a:r>
              <a:rPr lang="en-US" dirty="0">
                <a:solidFill>
                  <a:srgbClr val="00B050"/>
                </a:solidFill>
              </a:rPr>
              <a:t> RIs? Impact of the </a:t>
            </a:r>
            <a:r>
              <a:rPr lang="en-US" dirty="0" err="1">
                <a:solidFill>
                  <a:srgbClr val="00B050"/>
                </a:solidFill>
              </a:rPr>
              <a:t>nb</a:t>
            </a:r>
            <a:r>
              <a:rPr lang="en-US" dirty="0">
                <a:solidFill>
                  <a:srgbClr val="00B050"/>
                </a:solidFill>
              </a:rPr>
              <a:t> of data files? </a:t>
            </a:r>
            <a:r>
              <a:rPr lang="en-US" dirty="0" err="1">
                <a:solidFill>
                  <a:srgbClr val="00B050"/>
                </a:solidFill>
              </a:rPr>
              <a:t>Stustainable</a:t>
            </a:r>
            <a:r>
              <a:rPr lang="en-US" dirty="0">
                <a:solidFill>
                  <a:srgbClr val="00B050"/>
                </a:solidFill>
              </a:rPr>
              <a:t> model for </a:t>
            </a:r>
            <a:r>
              <a:rPr lang="en-US" dirty="0" err="1">
                <a:solidFill>
                  <a:srgbClr val="00B050"/>
                </a:solidFill>
              </a:rPr>
              <a:t>PaN</a:t>
            </a:r>
            <a:r>
              <a:rPr lang="en-US" dirty="0">
                <a:solidFill>
                  <a:srgbClr val="00B050"/>
                </a:solidFill>
              </a:rPr>
              <a:t> RIs).</a:t>
            </a:r>
          </a:p>
        </p:txBody>
      </p:sp>
    </p:spTree>
    <p:extLst>
      <p:ext uri="{BB962C8B-B14F-4D97-AF65-F5344CB8AC3E}">
        <p14:creationId xmlns:p14="http://schemas.microsoft.com/office/powerpoint/2010/main" val="1384990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B3E27-E68C-4E1D-AAF7-2241C0CFD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tasks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14D26-15F9-45AC-A85A-E8074757F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776" y="1194560"/>
            <a:ext cx="10130713" cy="1624839"/>
          </a:xfrm>
        </p:spPr>
        <p:txBody>
          <a:bodyPr/>
          <a:lstStyle/>
          <a:p>
            <a:r>
              <a:rPr lang="en-US" dirty="0"/>
              <a:t>Cloud procurement (OCRE)</a:t>
            </a:r>
          </a:p>
          <a:p>
            <a:r>
              <a:rPr lang="en-US" dirty="0"/>
              <a:t>Helpdesk </a:t>
            </a:r>
            <a:r>
              <a:rPr lang="en-US" dirty="0" err="1"/>
              <a:t>organisation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DDECE4-CA37-4A16-B76B-15B40ED2DF92}"/>
              </a:ext>
            </a:extLst>
          </p:cNvPr>
          <p:cNvSpPr txBox="1">
            <a:spLocks/>
          </p:cNvSpPr>
          <p:nvPr/>
        </p:nvSpPr>
        <p:spPr>
          <a:xfrm>
            <a:off x="615176" y="2585365"/>
            <a:ext cx="7310043" cy="446276"/>
          </a:xfrm>
          <a:prstGeom prst="rect">
            <a:avLst/>
          </a:prstGeom>
        </p:spPr>
        <p:txBody>
          <a:bodyPr lIns="0" tIns="0" rIns="0" bIns="0"/>
          <a:lstStyle>
            <a:lvl1pPr algn="ctr" defTabSz="457200" rtl="0" eaLnBrk="1" latinLnBrk="0" hangingPunct="1">
              <a:spcBef>
                <a:spcPct val="0"/>
              </a:spcBef>
              <a:buNone/>
              <a:defRPr sz="2900" b="1" i="0" kern="1200">
                <a:solidFill>
                  <a:srgbClr val="4C4D4F"/>
                </a:solidFill>
                <a:latin typeface="Muli" pitchFamily="2" charset="77"/>
                <a:ea typeface="+mj-ea"/>
                <a:cs typeface="Arial"/>
              </a:defRPr>
            </a:lvl1pPr>
          </a:lstStyle>
          <a:p>
            <a:r>
              <a:rPr lang="en-US" dirty="0"/>
              <a:t>Issues </a:t>
            </a:r>
            <a:r>
              <a:rPr lang="en-US"/>
              <a:t>/ difficulties?</a:t>
            </a:r>
            <a:endParaRPr lang="en-GB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56936CF-727A-4707-8BDD-E7E67E750053}"/>
              </a:ext>
            </a:extLst>
          </p:cNvPr>
          <p:cNvSpPr txBox="1">
            <a:spLocks/>
          </p:cNvSpPr>
          <p:nvPr/>
        </p:nvSpPr>
        <p:spPr>
          <a:xfrm>
            <a:off x="500098" y="3397784"/>
            <a:ext cx="10130713" cy="231721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1" i="0" kern="1200">
                <a:solidFill>
                  <a:srgbClr val="4C4D4F"/>
                </a:solidFill>
                <a:latin typeface="Muli" pitchFamily="2" charset="77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Not really:</a:t>
            </a:r>
          </a:p>
          <a:p>
            <a:r>
              <a:rPr lang="en-US" dirty="0"/>
              <a:t>All partners are now represented </a:t>
            </a:r>
          </a:p>
          <a:p>
            <a:r>
              <a:rPr lang="en-US" dirty="0"/>
              <a:t>Fabio, by joining WP6, is also creating links with WP4</a:t>
            </a:r>
          </a:p>
          <a:p>
            <a:r>
              <a:rPr lang="en-US" dirty="0" err="1"/>
              <a:t>Organise</a:t>
            </a:r>
            <a:r>
              <a:rPr lang="en-US" dirty="0"/>
              <a:t> post project sustainability for some services</a:t>
            </a:r>
          </a:p>
          <a:p>
            <a:r>
              <a:rPr lang="en-US" dirty="0"/>
              <a:t>Some MS/Deliverables depends on other WPs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349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r>
              <a:rPr lang="en-US" dirty="0"/>
              <a:t>WP6@panosc.eu</a:t>
            </a:r>
          </a:p>
        </p:txBody>
      </p:sp>
    </p:spTree>
    <p:extLst>
      <p:ext uri="{BB962C8B-B14F-4D97-AF65-F5344CB8AC3E}">
        <p14:creationId xmlns:p14="http://schemas.microsoft.com/office/powerpoint/2010/main" val="80078313"/>
      </p:ext>
    </p:extLst>
  </p:cSld>
  <p:clrMapOvr>
    <a:masterClrMapping/>
  </p:clrMapOvr>
</p:sld>
</file>

<file path=ppt/theme/theme1.xml><?xml version="1.0" encoding="utf-8"?>
<a:theme xmlns:a="http://schemas.openxmlformats.org/drawingml/2006/main" name="Firs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ogo+EUtex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aNOSC_EUflag+b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PaNOSC_LOGO-onl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PaNOSC_ppt_template_DEF.potx</Template>
  <TotalTime>674</TotalTime>
  <Words>477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Muli</vt:lpstr>
      <vt:lpstr>First Slide</vt:lpstr>
      <vt:lpstr>Logo+EUtext</vt:lpstr>
      <vt:lpstr>PaNOSC_EUflag+bar</vt:lpstr>
      <vt:lpstr>PaNOSC_LOGO-only</vt:lpstr>
      <vt:lpstr>WP6 – Activities for the next 12 months</vt:lpstr>
      <vt:lpstr>AAI</vt:lpstr>
      <vt:lpstr>VISA deployment</vt:lpstr>
      <vt:lpstr>CVMFS</vt:lpstr>
      <vt:lpstr>Data Transfer uses cases</vt:lpstr>
      <vt:lpstr>Other tasks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  on one or more lines</dc:title>
  <dc:subject/>
  <dc:creator>PERRIN Jean-Francois</dc:creator>
  <cp:keywords/>
  <dc:description/>
  <cp:lastModifiedBy>PERRIN Jean-Francois</cp:lastModifiedBy>
  <cp:revision>60</cp:revision>
  <dcterms:created xsi:type="dcterms:W3CDTF">2019-04-23T08:59:57Z</dcterms:created>
  <dcterms:modified xsi:type="dcterms:W3CDTF">2021-11-29T12:07:07Z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2019-04-19T10:00:00Z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2019-04-23T10:00:00Z</vt:filetime>
  </property>
</Properties>
</file>