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69" r:id="rId2"/>
    <p:sldMasterId id="2147483672" r:id="rId3"/>
    <p:sldMasterId id="2147483674" r:id="rId4"/>
  </p:sldMasterIdLst>
  <p:notesMasterIdLst>
    <p:notesMasterId r:id="rId12"/>
  </p:notesMasterIdLst>
  <p:sldIdLst>
    <p:sldId id="264" r:id="rId5"/>
    <p:sldId id="268" r:id="rId6"/>
    <p:sldId id="269" r:id="rId7"/>
    <p:sldId id="270" r:id="rId8"/>
    <p:sldId id="271" r:id="rId9"/>
    <p:sldId id="272" r:id="rId10"/>
    <p:sldId id="266" r:id="rId11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64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749-5F7E-5648-9CD6-00744CE904A7}" type="datetimeFigureOut">
              <a:t>11/29/2021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EEF-0713-214A-8A97-49F34C15B59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35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  <p:sp>
        <p:nvSpPr>
          <p:cNvPr id="8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0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46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14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462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0763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037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97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45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626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76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2667000" y="2895600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35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  <p:sp>
        <p:nvSpPr>
          <p:cNvPr id="8" name="Holder 3"/>
          <p:cNvSpPr>
            <a:spLocks noGrp="1"/>
          </p:cNvSpPr>
          <p:nvPr>
            <p:ph type="subTitle" idx="4"/>
          </p:nvPr>
        </p:nvSpPr>
        <p:spPr>
          <a:xfrm>
            <a:off x="2667001" y="4284077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24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432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45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972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03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88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51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80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74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2E85EB29-7773-EA41-86EF-AB27DEA49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9831E0E-B4B9-804C-B32F-14C6EC15B13E}" type="datetime1">
              <a:t>11/29/2021</a:t>
            </a:fld>
            <a:endParaRPr lang="it-IT"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4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71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30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7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11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2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8" name="object 17"/>
          <p:cNvSpPr txBox="1"/>
          <p:nvPr/>
        </p:nvSpPr>
        <p:spPr>
          <a:xfrm>
            <a:off x="914400" y="63608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Arial"/>
            </a:endParaRPr>
          </a:p>
        </p:txBody>
      </p:sp>
      <p:grpSp>
        <p:nvGrpSpPr>
          <p:cNvPr id="9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263450" y="6248400"/>
            <a:ext cx="486409" cy="345440"/>
            <a:chOff x="995362" y="6228257"/>
            <a:chExt cx="486409" cy="345440"/>
          </a:xfrm>
        </p:grpSpPr>
        <p:sp>
          <p:nvSpPr>
            <p:cNvPr id="10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11/29/2021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20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8" name="object 17"/>
          <p:cNvSpPr txBox="1"/>
          <p:nvPr userDrawn="1"/>
        </p:nvSpPr>
        <p:spPr>
          <a:xfrm>
            <a:off x="1108150" y="65894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Arial"/>
            </a:endParaRPr>
          </a:p>
        </p:txBody>
      </p:sp>
      <p:grpSp>
        <p:nvGrpSpPr>
          <p:cNvPr id="9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 userDrawn="1"/>
        </p:nvGrpSpPr>
        <p:grpSpPr>
          <a:xfrm>
            <a:off x="457200" y="6477000"/>
            <a:ext cx="486409" cy="345440"/>
            <a:chOff x="995362" y="6228257"/>
            <a:chExt cx="486409" cy="345440"/>
          </a:xfrm>
        </p:grpSpPr>
        <p:sp>
          <p:nvSpPr>
            <p:cNvPr id="10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530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8" r:id="rId2"/>
    <p:sldLayoutId id="2147483689" r:id="rId3"/>
    <p:sldLayoutId id="2147483690" r:id="rId4"/>
    <p:sldLayoutId id="214748369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2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9029104" cy="1077218"/>
          </a:xfrm>
        </p:spPr>
        <p:txBody>
          <a:bodyPr/>
          <a:lstStyle/>
          <a:p>
            <a:r>
              <a:rPr lang="en-US" spc="90" dirty="0"/>
              <a:t>WP6 – Activities for the next 12 months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6924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en-US" spc="50" dirty="0">
                <a:solidFill>
                  <a:srgbClr val="4C4D4F"/>
                </a:solidFill>
                <a:cs typeface="Arial"/>
              </a:rPr>
              <a:t>29</a:t>
            </a:r>
            <a:r>
              <a:rPr lang="en-US" spc="50" baseline="30000" dirty="0">
                <a:solidFill>
                  <a:srgbClr val="4C4D4F"/>
                </a:solidFill>
                <a:cs typeface="Arial"/>
              </a:rPr>
              <a:t>th</a:t>
            </a:r>
            <a:r>
              <a:rPr lang="en-US" spc="50" dirty="0">
                <a:solidFill>
                  <a:srgbClr val="4C4D4F"/>
                </a:solidFill>
                <a:cs typeface="Arial"/>
              </a:rPr>
              <a:t> November</a:t>
            </a:r>
            <a:r>
              <a:rPr lang="en-US" spc="10" dirty="0">
                <a:solidFill>
                  <a:srgbClr val="4C4D4F"/>
                </a:solidFill>
                <a:cs typeface="Arial"/>
              </a:rPr>
              <a:t>,</a:t>
            </a:r>
            <a:r>
              <a:rPr lang="en-US" spc="-60" dirty="0">
                <a:solidFill>
                  <a:srgbClr val="4C4D4F"/>
                </a:solidFill>
                <a:cs typeface="Arial"/>
              </a:rPr>
              <a:t> </a:t>
            </a:r>
            <a:r>
              <a:rPr lang="en-US" spc="90" dirty="0">
                <a:solidFill>
                  <a:srgbClr val="4C4D4F"/>
                </a:solidFill>
                <a:cs typeface="Arial"/>
              </a:rPr>
              <a:t>2021</a:t>
            </a:r>
            <a:endParaRPr lang="en-US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90"/>
              </a:spcBef>
            </a:pPr>
            <a:r>
              <a:rPr lang="en-US" spc="-5" dirty="0">
                <a:solidFill>
                  <a:srgbClr val="4C4D4F"/>
                </a:solidFill>
                <a:cs typeface="Arial"/>
              </a:rPr>
              <a:t>Author: J-F. Perrin – </a:t>
            </a:r>
            <a:r>
              <a:rPr lang="en-US" spc="-5">
                <a:solidFill>
                  <a:srgbClr val="4C4D4F"/>
                </a:solidFill>
                <a:cs typeface="Arial"/>
              </a:rPr>
              <a:t>WP6 team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52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AAI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1043424" cy="5434840"/>
          </a:xfrm>
        </p:spPr>
        <p:txBody>
          <a:bodyPr/>
          <a:lstStyle/>
          <a:p>
            <a:r>
              <a:rPr lang="en-US" dirty="0" err="1"/>
              <a:t>Umbrellaid</a:t>
            </a:r>
            <a:r>
              <a:rPr lang="en-US" dirty="0"/>
              <a:t> team meeting (Jan 2022)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Chair election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Decision on new </a:t>
            </a:r>
            <a:r>
              <a:rPr lang="en-US" dirty="0" err="1">
                <a:solidFill>
                  <a:srgbClr val="00B050"/>
                </a:solidFill>
              </a:rPr>
              <a:t>IdPs</a:t>
            </a:r>
            <a:r>
              <a:rPr lang="en-US" dirty="0">
                <a:solidFill>
                  <a:srgbClr val="00B050"/>
                </a:solidFill>
              </a:rPr>
              <a:t> (at least </a:t>
            </a:r>
            <a:r>
              <a:rPr lang="en-US" dirty="0" err="1">
                <a:solidFill>
                  <a:srgbClr val="00B050"/>
                </a:solidFill>
              </a:rPr>
              <a:t>eduGAIN</a:t>
            </a:r>
            <a:r>
              <a:rPr lang="en-US" dirty="0">
                <a:solidFill>
                  <a:srgbClr val="00B050"/>
                </a:solidFill>
              </a:rPr>
              <a:t>, ORCID)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Decision on new attributes and especially those allowing </a:t>
            </a:r>
            <a:r>
              <a:rPr lang="en-US" dirty="0" err="1">
                <a:solidFill>
                  <a:srgbClr val="00B050"/>
                </a:solidFill>
              </a:rPr>
              <a:t>AuthZ</a:t>
            </a:r>
            <a:r>
              <a:rPr lang="en-US" dirty="0">
                <a:solidFill>
                  <a:srgbClr val="00B050"/>
                </a:solidFill>
              </a:rPr>
              <a:t> (group management).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Communication toward RIs and users</a:t>
            </a:r>
          </a:p>
          <a:p>
            <a:r>
              <a:rPr lang="en-US" dirty="0"/>
              <a:t>Introduction of the new </a:t>
            </a:r>
            <a:r>
              <a:rPr lang="en-US" dirty="0" err="1"/>
              <a:t>IdPs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Technically ready - </a:t>
            </a:r>
            <a:r>
              <a:rPr lang="en-US" dirty="0">
                <a:solidFill>
                  <a:srgbClr val="00B050"/>
                </a:solidFill>
              </a:rPr>
              <a:t>Feb 2022</a:t>
            </a:r>
          </a:p>
          <a:p>
            <a:r>
              <a:rPr lang="en-US" dirty="0"/>
              <a:t>General release of the new attributes </a:t>
            </a:r>
          </a:p>
          <a:p>
            <a:pPr lvl="2"/>
            <a:r>
              <a:rPr lang="en-US" dirty="0"/>
              <a:t>Implementation ready, </a:t>
            </a:r>
            <a:r>
              <a:rPr lang="en-US" dirty="0">
                <a:solidFill>
                  <a:srgbClr val="00B050"/>
                </a:solidFill>
              </a:rPr>
              <a:t>deployment RI per RI after USOF green light.</a:t>
            </a:r>
            <a:endParaRPr lang="en-US" dirty="0"/>
          </a:p>
          <a:p>
            <a:r>
              <a:rPr lang="en-US" dirty="0"/>
              <a:t>Work with EOSC Future to integrate EOSC AAI changes</a:t>
            </a:r>
          </a:p>
          <a:p>
            <a:pPr lvl="2"/>
            <a:r>
              <a:rPr lang="en-US" dirty="0">
                <a:solidFill>
                  <a:srgbClr val="4A4E4F"/>
                </a:solidFill>
              </a:rPr>
              <a:t>Ongoing work to build EOSC AAI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7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VISA deployment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Deployment of VISA (Infra – side)</a:t>
            </a:r>
          </a:p>
          <a:p>
            <a:pPr lvl="2"/>
            <a:r>
              <a:rPr lang="en-US" dirty="0"/>
              <a:t>All partners are currently deploying VISA</a:t>
            </a:r>
          </a:p>
          <a:p>
            <a:pPr lvl="2"/>
            <a:r>
              <a:rPr lang="en-US" dirty="0"/>
              <a:t>Almost all partners are using OpenStack (1/2 considering </a:t>
            </a:r>
            <a:r>
              <a:rPr lang="en-US" dirty="0" err="1"/>
              <a:t>Proxmox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Complete deployment up to full production for all RIs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Adapting to different needs (GPU, Storage access, …)</a:t>
            </a:r>
          </a:p>
          <a:p>
            <a:pPr lvl="2"/>
            <a:r>
              <a:rPr lang="en-US" dirty="0"/>
              <a:t> EGI is an exciting deployment use case (VISA as a generic tool, i.e. not specific to </a:t>
            </a:r>
            <a:r>
              <a:rPr lang="en-US" dirty="0" err="1"/>
              <a:t>PaN</a:t>
            </a:r>
            <a:r>
              <a:rPr lang="en-US" dirty="0"/>
              <a:t> RIs)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Data are not local to the infrastructure, data provisioning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Different AAI 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Software provisioning (CVMFS next slide)</a:t>
            </a:r>
          </a:p>
        </p:txBody>
      </p:sp>
    </p:spTree>
    <p:extLst>
      <p:ext uri="{BB962C8B-B14F-4D97-AF65-F5344CB8AC3E}">
        <p14:creationId xmlns:p14="http://schemas.microsoft.com/office/powerpoint/2010/main" val="171862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F787-CB23-407A-8591-924B2F1A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CVMFS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45003-36CB-4566-BB4C-8C732AB85B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 to provision software to compute resources</a:t>
            </a:r>
          </a:p>
          <a:p>
            <a:pPr lvl="2"/>
            <a:r>
              <a:rPr lang="en-US" dirty="0"/>
              <a:t>Most RIs currently use either local installation on nodes or distribution through NFS mount to distribute software to compute machines.</a:t>
            </a:r>
          </a:p>
          <a:p>
            <a:pPr lvl="2"/>
            <a:r>
              <a:rPr lang="en-US" dirty="0"/>
              <a:t>CVMFS could allow provisioning over internet</a:t>
            </a:r>
          </a:p>
          <a:p>
            <a:pPr lvl="2"/>
            <a:r>
              <a:rPr lang="en-US" dirty="0"/>
              <a:t>CVMFS allow a finer grain control on software distribution 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Evaluation at ESRF and DESY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 Use for VISA deployment</a:t>
            </a:r>
          </a:p>
          <a:p>
            <a:pPr lvl="2"/>
            <a:r>
              <a:rPr lang="en-US" dirty="0"/>
              <a:t>Community infrastructure (ESRF compute node could use software prepared by DESY, Users could get any machine ready for data treatment in a couple of minutes).  </a:t>
            </a:r>
            <a:r>
              <a:rPr lang="en-US" dirty="0">
                <a:solidFill>
                  <a:srgbClr val="00B050"/>
                </a:solidFill>
              </a:rPr>
              <a:t>Complete evaluation + decision (June 2022.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62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F787-CB23-407A-8591-924B2F1A5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Transfer uses cases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45003-36CB-4566-BB4C-8C732AB85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1272024" cy="2615439"/>
          </a:xfrm>
        </p:spPr>
        <p:txBody>
          <a:bodyPr/>
          <a:lstStyle/>
          <a:p>
            <a:r>
              <a:rPr lang="en-US" dirty="0"/>
              <a:t>User driven transfer to users’ home lab infra</a:t>
            </a:r>
          </a:p>
          <a:p>
            <a:pPr lvl="2"/>
            <a:r>
              <a:rPr lang="en-US" dirty="0"/>
              <a:t>Globus (with or without subscription) is in production at some lab (ESRF, XFEL, …)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Dissemination regarding the subscription model (Benefits for </a:t>
            </a:r>
            <a:r>
              <a:rPr lang="en-US" dirty="0" err="1">
                <a:solidFill>
                  <a:srgbClr val="00B050"/>
                </a:solidFill>
              </a:rPr>
              <a:t>PaN</a:t>
            </a:r>
            <a:r>
              <a:rPr lang="en-US" dirty="0">
                <a:solidFill>
                  <a:srgbClr val="00B050"/>
                </a:solidFill>
              </a:rPr>
              <a:t> RI, Contract/GDPR template/guidance)</a:t>
            </a:r>
          </a:p>
          <a:p>
            <a:r>
              <a:rPr lang="en-US" dirty="0"/>
              <a:t>RI archiving data to external facility</a:t>
            </a:r>
          </a:p>
          <a:p>
            <a:pPr lvl="2"/>
            <a:r>
              <a:rPr lang="en-US" dirty="0"/>
              <a:t>Data from RI (NFS at ILL) transferred to cold archive (S3 at STFC) using </a:t>
            </a:r>
            <a:r>
              <a:rPr lang="en-US" dirty="0" err="1"/>
              <a:t>Rclone</a:t>
            </a:r>
            <a:endParaRPr lang="en-US" dirty="0"/>
          </a:p>
          <a:p>
            <a:pPr lvl="2"/>
            <a:r>
              <a:rPr lang="en-US" dirty="0"/>
              <a:t>No other RI interested.</a:t>
            </a:r>
          </a:p>
          <a:p>
            <a:r>
              <a:rPr lang="en-US" dirty="0"/>
              <a:t> Data transfer to other cloud services</a:t>
            </a:r>
          </a:p>
          <a:p>
            <a:pPr lvl="2"/>
            <a:r>
              <a:rPr lang="en-US" dirty="0"/>
              <a:t>Globus could be used for commercial services (use case with Google storage)</a:t>
            </a:r>
          </a:p>
          <a:p>
            <a:pPr lvl="2"/>
            <a:r>
              <a:rPr lang="en-US" dirty="0" err="1"/>
              <a:t>OneData</a:t>
            </a:r>
            <a:r>
              <a:rPr lang="en-US" dirty="0"/>
              <a:t>: positive evaluation (ACLs, AAI </a:t>
            </a:r>
            <a:r>
              <a:rPr lang="en-US" dirty="0" err="1"/>
              <a:t>authZ</a:t>
            </a:r>
            <a:r>
              <a:rPr lang="en-US" dirty="0"/>
              <a:t>, …)</a:t>
            </a:r>
          </a:p>
          <a:p>
            <a:pPr lvl="3"/>
            <a:r>
              <a:rPr lang="en-US" dirty="0">
                <a:solidFill>
                  <a:srgbClr val="00B050"/>
                </a:solidFill>
              </a:rPr>
              <a:t>Need to conclude (is this a sustainable solution for </a:t>
            </a:r>
            <a:r>
              <a:rPr lang="en-US" dirty="0" err="1">
                <a:solidFill>
                  <a:srgbClr val="00B050"/>
                </a:solidFill>
              </a:rPr>
              <a:t>PaN</a:t>
            </a:r>
            <a:r>
              <a:rPr lang="en-US" dirty="0">
                <a:solidFill>
                  <a:srgbClr val="00B050"/>
                </a:solidFill>
              </a:rPr>
              <a:t> RIs? Impact of the </a:t>
            </a:r>
            <a:r>
              <a:rPr lang="en-US" dirty="0" err="1">
                <a:solidFill>
                  <a:srgbClr val="00B050"/>
                </a:solidFill>
              </a:rPr>
              <a:t>nb</a:t>
            </a:r>
            <a:r>
              <a:rPr lang="en-US" dirty="0">
                <a:solidFill>
                  <a:srgbClr val="00B050"/>
                </a:solidFill>
              </a:rPr>
              <a:t> of data files? </a:t>
            </a:r>
            <a:r>
              <a:rPr lang="en-US" dirty="0" err="1">
                <a:solidFill>
                  <a:srgbClr val="00B050"/>
                </a:solidFill>
              </a:rPr>
              <a:t>Stustainable</a:t>
            </a:r>
            <a:r>
              <a:rPr lang="en-US" dirty="0">
                <a:solidFill>
                  <a:srgbClr val="00B050"/>
                </a:solidFill>
              </a:rPr>
              <a:t> model for </a:t>
            </a:r>
            <a:r>
              <a:rPr lang="en-US" dirty="0" err="1">
                <a:solidFill>
                  <a:srgbClr val="00B050"/>
                </a:solidFill>
              </a:rPr>
              <a:t>PaN</a:t>
            </a:r>
            <a:r>
              <a:rPr lang="en-US" dirty="0">
                <a:solidFill>
                  <a:srgbClr val="00B050"/>
                </a:solidFill>
              </a:rPr>
              <a:t> RIs).</a:t>
            </a:r>
          </a:p>
        </p:txBody>
      </p:sp>
    </p:spTree>
    <p:extLst>
      <p:ext uri="{BB962C8B-B14F-4D97-AF65-F5344CB8AC3E}">
        <p14:creationId xmlns:p14="http://schemas.microsoft.com/office/powerpoint/2010/main" val="1384990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B3E27-E68C-4E1D-AAF7-2241C0CF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tasks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14D26-15F9-45AC-A85A-E8074757F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776" y="1194560"/>
            <a:ext cx="10130713" cy="1624839"/>
          </a:xfrm>
        </p:spPr>
        <p:txBody>
          <a:bodyPr/>
          <a:lstStyle/>
          <a:p>
            <a:r>
              <a:rPr lang="en-US" dirty="0"/>
              <a:t>Cloud procurement (OCRE)</a:t>
            </a:r>
          </a:p>
          <a:p>
            <a:r>
              <a:rPr lang="en-US" dirty="0"/>
              <a:t>Helpdesk </a:t>
            </a:r>
            <a:r>
              <a:rPr lang="en-US" dirty="0" err="1"/>
              <a:t>organisation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6DDECE4-CA37-4A16-B76B-15B40ED2DF92}"/>
              </a:ext>
            </a:extLst>
          </p:cNvPr>
          <p:cNvSpPr txBox="1">
            <a:spLocks/>
          </p:cNvSpPr>
          <p:nvPr/>
        </p:nvSpPr>
        <p:spPr>
          <a:xfrm>
            <a:off x="615176" y="2585365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2900" b="1" i="0" kern="1200">
                <a:solidFill>
                  <a:srgbClr val="4C4D4F"/>
                </a:solidFill>
                <a:latin typeface="Muli" pitchFamily="2" charset="77"/>
                <a:ea typeface="+mj-ea"/>
                <a:cs typeface="Arial"/>
              </a:defRPr>
            </a:lvl1pPr>
          </a:lstStyle>
          <a:p>
            <a:r>
              <a:rPr lang="en-US" dirty="0"/>
              <a:t>Issues </a:t>
            </a:r>
            <a:r>
              <a:rPr lang="en-US"/>
              <a:t>/ difficulties?</a:t>
            </a:r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56936CF-727A-4707-8BDD-E7E67E750053}"/>
              </a:ext>
            </a:extLst>
          </p:cNvPr>
          <p:cNvSpPr txBox="1">
            <a:spLocks/>
          </p:cNvSpPr>
          <p:nvPr/>
        </p:nvSpPr>
        <p:spPr>
          <a:xfrm>
            <a:off x="500098" y="3397784"/>
            <a:ext cx="10130713" cy="231721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1" i="0" kern="1200">
                <a:solidFill>
                  <a:srgbClr val="4C4D4F"/>
                </a:solidFill>
                <a:latin typeface="Muli" pitchFamily="2" charset="77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Not really:</a:t>
            </a:r>
          </a:p>
          <a:p>
            <a:r>
              <a:rPr lang="en-US" dirty="0"/>
              <a:t>All partners are now represented </a:t>
            </a:r>
          </a:p>
          <a:p>
            <a:r>
              <a:rPr lang="en-US" dirty="0"/>
              <a:t>Fabio, by joining WP6, is also creating links with WP4</a:t>
            </a:r>
          </a:p>
          <a:p>
            <a:r>
              <a:rPr lang="en-US" dirty="0" err="1"/>
              <a:t>Organise</a:t>
            </a:r>
            <a:r>
              <a:rPr lang="en-US" dirty="0"/>
              <a:t> post project sustainability for some services</a:t>
            </a:r>
          </a:p>
          <a:p>
            <a:r>
              <a:rPr lang="en-US" dirty="0"/>
              <a:t>Some MS/Deliverables depends on other WPs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349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 dirty="0"/>
              <a:t>WP6@panosc.eu</a:t>
            </a:r>
          </a:p>
        </p:txBody>
      </p:sp>
    </p:spTree>
    <p:extLst>
      <p:ext uri="{BB962C8B-B14F-4D97-AF65-F5344CB8AC3E}">
        <p14:creationId xmlns:p14="http://schemas.microsoft.com/office/powerpoint/2010/main" val="80078313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ogo+EU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NOSC_EUflag+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NOSC_LOGO-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PaNOSC_ppt_template_DEF.potx</Template>
  <TotalTime>674</TotalTime>
  <Words>477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Muli</vt:lpstr>
      <vt:lpstr>First Slide</vt:lpstr>
      <vt:lpstr>Logo+EUtext</vt:lpstr>
      <vt:lpstr>PaNOSC_EUflag+bar</vt:lpstr>
      <vt:lpstr>PaNOSC_LOGO-only</vt:lpstr>
      <vt:lpstr>WP6 – Activities for the next 12 months</vt:lpstr>
      <vt:lpstr>AAI</vt:lpstr>
      <vt:lpstr>VISA deployment</vt:lpstr>
      <vt:lpstr>CVMFS</vt:lpstr>
      <vt:lpstr>Data Transfer uses cases</vt:lpstr>
      <vt:lpstr>Other tasks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 on one or more lines</dc:title>
  <dc:subject/>
  <dc:creator>PERRIN Jean-Francois</dc:creator>
  <cp:keywords/>
  <dc:description/>
  <cp:lastModifiedBy>PERRIN Jean-Francois</cp:lastModifiedBy>
  <cp:revision>60</cp:revision>
  <dcterms:created xsi:type="dcterms:W3CDTF">2019-04-23T08:59:57Z</dcterms:created>
  <dcterms:modified xsi:type="dcterms:W3CDTF">2021-11-29T12:07:07Z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2019-04-19T10:00:00Z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2019-04-23T10:00:00Z</vt:filetime>
  </property>
</Properties>
</file>