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  <p:sldMasterId id="2147483669" r:id="rId2"/>
    <p:sldMasterId id="2147483672" r:id="rId3"/>
    <p:sldMasterId id="2147483674" r:id="rId4"/>
  </p:sldMasterIdLst>
  <p:notesMasterIdLst>
    <p:notesMasterId r:id="rId11"/>
  </p:notesMasterIdLst>
  <p:sldIdLst>
    <p:sldId id="264" r:id="rId5"/>
    <p:sldId id="651" r:id="rId6"/>
    <p:sldId id="654" r:id="rId7"/>
    <p:sldId id="655" r:id="rId8"/>
    <p:sldId id="657" r:id="rId9"/>
    <p:sldId id="658" r:id="rId10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pos="528" userDrawn="1">
          <p15:clr>
            <a:srgbClr val="A4A3A4"/>
          </p15:clr>
        </p15:guide>
        <p15:guide id="4" orient="horz" pos="1008" userDrawn="1">
          <p15:clr>
            <a:srgbClr val="A4A3A4"/>
          </p15:clr>
        </p15:guide>
        <p15:guide id="5" pos="288" userDrawn="1">
          <p15:clr>
            <a:srgbClr val="A4A3A4"/>
          </p15:clr>
        </p15:guide>
        <p15:guide id="6" pos="1056" userDrawn="1">
          <p15:clr>
            <a:srgbClr val="A4A3A4"/>
          </p15:clr>
        </p15:guide>
        <p15:guide id="7" pos="39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66"/>
    <a:srgbClr val="7DA8CB"/>
    <a:srgbClr val="7EAACC"/>
    <a:srgbClr val="5E6AA0"/>
    <a:srgbClr val="9A5172"/>
    <a:srgbClr val="9F4E6C"/>
    <a:srgbClr val="4A4E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09"/>
    <p:restoredTop sz="94571"/>
  </p:normalViewPr>
  <p:slideViewPr>
    <p:cSldViewPr>
      <p:cViewPr varScale="1">
        <p:scale>
          <a:sx n="128" d="100"/>
          <a:sy n="128" d="100"/>
        </p:scale>
        <p:origin x="200" y="544"/>
      </p:cViewPr>
      <p:guideLst>
        <p:guide orient="horz" pos="2880"/>
        <p:guide pos="2160"/>
        <p:guide pos="528"/>
        <p:guide orient="horz" pos="1008"/>
        <p:guide pos="288"/>
        <p:guide pos="1056"/>
        <p:guide pos="39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39749-5F7E-5648-9CD6-00744CE904A7}" type="datetimeFigureOut">
              <a:t>29.11.2021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A7EEF-0713-214A-8A97-49F34C15B593}" type="slidenum"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9701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older 2"/>
          <p:cNvSpPr>
            <a:spLocks noGrp="1"/>
          </p:cNvSpPr>
          <p:nvPr>
            <p:ph type="ctrTitle"/>
          </p:nvPr>
        </p:nvSpPr>
        <p:spPr>
          <a:xfrm>
            <a:off x="1638896" y="2890391"/>
            <a:ext cx="6971704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3500" b="1">
                <a:solidFill>
                  <a:srgbClr val="4A4E4F"/>
                </a:solidFill>
                <a:latin typeface="Muli" pitchFamily="2" charset="77"/>
              </a:defRPr>
            </a:lvl1pPr>
          </a:lstStyle>
          <a:p>
            <a:endParaRPr dirty="0"/>
          </a:p>
        </p:txBody>
      </p:sp>
      <p:sp>
        <p:nvSpPr>
          <p:cNvPr id="8" name="Holder 3"/>
          <p:cNvSpPr>
            <a:spLocks noGrp="1"/>
          </p:cNvSpPr>
          <p:nvPr>
            <p:ph type="subTitle" idx="4"/>
          </p:nvPr>
        </p:nvSpPr>
        <p:spPr>
          <a:xfrm>
            <a:off x="1638897" y="4278868"/>
            <a:ext cx="6971704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000" b="1">
                <a:solidFill>
                  <a:srgbClr val="4A4E4F"/>
                </a:solidFill>
                <a:latin typeface="Muli" pitchFamily="2" charset="77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1464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3306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6142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38896" y="2890391"/>
            <a:ext cx="6971704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38897" y="4278868"/>
            <a:ext cx="697170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1">
                <a:latin typeface="Muli" pitchFamily="2" charset="77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4626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2776" y="527964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2776" y="1194561"/>
            <a:ext cx="10130713" cy="369332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59555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527964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5306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129433" y="1577340"/>
            <a:ext cx="5306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uli" pitchFamily="2" charset="77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0763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037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16" name="Segnaposto numero diapositiva 16">
            <a:extLst>
              <a:ext uri="{FF2B5EF4-FFF2-40B4-BE49-F238E27FC236}">
                <a16:creationId xmlns:a16="http://schemas.microsoft.com/office/drawing/2014/main" id="{3F14C0E4-6232-D542-BA79-E689284628BD}"/>
              </a:ext>
            </a:extLst>
          </p:cNvPr>
          <p:cNvSpPr txBox="1">
            <a:spLocks/>
          </p:cNvSpPr>
          <p:nvPr userDrawn="1"/>
        </p:nvSpPr>
        <p:spPr>
          <a:xfrm>
            <a:off x="381000" y="6416675"/>
            <a:ext cx="683339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972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15" name="Segnaposto numero diapositiva 16">
            <a:extLst>
              <a:ext uri="{FF2B5EF4-FFF2-40B4-BE49-F238E27FC236}">
                <a16:creationId xmlns:a16="http://schemas.microsoft.com/office/drawing/2014/main" id="{7D97418D-D037-F84F-BA6E-B7EF0EFCB541}"/>
              </a:ext>
            </a:extLst>
          </p:cNvPr>
          <p:cNvSpPr txBox="1">
            <a:spLocks/>
          </p:cNvSpPr>
          <p:nvPr userDrawn="1"/>
        </p:nvSpPr>
        <p:spPr>
          <a:xfrm>
            <a:off x="381000" y="6416675"/>
            <a:ext cx="683339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6745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38896" y="2890391"/>
            <a:ext cx="6971704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38897" y="4278868"/>
            <a:ext cx="697170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1"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46268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2776" y="527964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2776" y="1194561"/>
            <a:ext cx="10130713" cy="369332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955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older 2"/>
          <p:cNvSpPr>
            <a:spLocks noGrp="1"/>
          </p:cNvSpPr>
          <p:nvPr>
            <p:ph type="ctrTitle"/>
          </p:nvPr>
        </p:nvSpPr>
        <p:spPr>
          <a:xfrm>
            <a:off x="2667000" y="2895600"/>
            <a:ext cx="6971704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3500" b="1">
                <a:solidFill>
                  <a:srgbClr val="4A4E4F"/>
                </a:solidFill>
                <a:latin typeface="Muli" pitchFamily="2" charset="77"/>
              </a:defRPr>
            </a:lvl1pPr>
          </a:lstStyle>
          <a:p>
            <a:endParaRPr dirty="0"/>
          </a:p>
        </p:txBody>
      </p:sp>
      <p:sp>
        <p:nvSpPr>
          <p:cNvPr id="8" name="Holder 3"/>
          <p:cNvSpPr>
            <a:spLocks noGrp="1"/>
          </p:cNvSpPr>
          <p:nvPr>
            <p:ph type="subTitle" idx="4"/>
          </p:nvPr>
        </p:nvSpPr>
        <p:spPr>
          <a:xfrm>
            <a:off x="2667001" y="4284077"/>
            <a:ext cx="697170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sz="2400" b="1">
                <a:solidFill>
                  <a:srgbClr val="4A4E4F"/>
                </a:solidFill>
                <a:latin typeface="Muli" pitchFamily="2" charset="77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4324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527964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5306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129433" y="1577340"/>
            <a:ext cx="5306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07639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15" name="Segnaposto numero diapositiva 16">
            <a:extLst>
              <a:ext uri="{FF2B5EF4-FFF2-40B4-BE49-F238E27FC236}">
                <a16:creationId xmlns:a16="http://schemas.microsoft.com/office/drawing/2014/main" id="{7D97418D-D037-F84F-BA6E-B7EF0EFCB541}"/>
              </a:ext>
            </a:extLst>
          </p:cNvPr>
          <p:cNvSpPr txBox="1">
            <a:spLocks/>
          </p:cNvSpPr>
          <p:nvPr userDrawn="1"/>
        </p:nvSpPr>
        <p:spPr>
          <a:xfrm>
            <a:off x="381000" y="6416675"/>
            <a:ext cx="683339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67453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16" name="Segnaposto numero diapositiva 16">
            <a:extLst>
              <a:ext uri="{FF2B5EF4-FFF2-40B4-BE49-F238E27FC236}">
                <a16:creationId xmlns:a16="http://schemas.microsoft.com/office/drawing/2014/main" id="{3F14C0E4-6232-D542-BA79-E689284628BD}"/>
              </a:ext>
            </a:extLst>
          </p:cNvPr>
          <p:cNvSpPr txBox="1">
            <a:spLocks/>
          </p:cNvSpPr>
          <p:nvPr userDrawn="1"/>
        </p:nvSpPr>
        <p:spPr>
          <a:xfrm>
            <a:off x="381000" y="6416675"/>
            <a:ext cx="683339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9726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60376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329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2776" y="527964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2776" y="1194561"/>
            <a:ext cx="10130713" cy="369332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14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4766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5884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38896" y="2890391"/>
            <a:ext cx="6971704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38897" y="4278868"/>
            <a:ext cx="697170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1"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3510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2776" y="527964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2776" y="1194561"/>
            <a:ext cx="10130713" cy="369332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14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980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527964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5306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129433" y="1577340"/>
            <a:ext cx="5306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774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14" name="Segnaposto data 3">
            <a:extLst>
              <a:ext uri="{FF2B5EF4-FFF2-40B4-BE49-F238E27FC236}">
                <a16:creationId xmlns:a16="http://schemas.microsoft.com/office/drawing/2014/main" id="{2E85EB29-7773-EA41-86EF-AB27DEA494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44122" y="64166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endParaRPr lang="it-IT"/>
          </a:p>
        </p:txBody>
      </p:sp>
      <p:sp>
        <p:nvSpPr>
          <p:cNvPr id="15" name="Segnaposto numero diapositiva 16">
            <a:extLst>
              <a:ext uri="{FF2B5EF4-FFF2-40B4-BE49-F238E27FC236}">
                <a16:creationId xmlns:a16="http://schemas.microsoft.com/office/drawing/2014/main" id="{7D97418D-D037-F84F-BA6E-B7EF0EFCB541}"/>
              </a:ext>
            </a:extLst>
          </p:cNvPr>
          <p:cNvSpPr txBox="1">
            <a:spLocks/>
          </p:cNvSpPr>
          <p:nvPr userDrawn="1"/>
        </p:nvSpPr>
        <p:spPr>
          <a:xfrm>
            <a:off x="381000" y="6416675"/>
            <a:ext cx="683339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544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16" name="Segnaposto numero diapositiva 16">
            <a:extLst>
              <a:ext uri="{FF2B5EF4-FFF2-40B4-BE49-F238E27FC236}">
                <a16:creationId xmlns:a16="http://schemas.microsoft.com/office/drawing/2014/main" id="{3F14C0E4-6232-D542-BA79-E689284628BD}"/>
              </a:ext>
            </a:extLst>
          </p:cNvPr>
          <p:cNvSpPr txBox="1">
            <a:spLocks/>
          </p:cNvSpPr>
          <p:nvPr userDrawn="1"/>
        </p:nvSpPr>
        <p:spPr>
          <a:xfrm>
            <a:off x="381000" y="6416675"/>
            <a:ext cx="683339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8712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10" Type="http://schemas.openxmlformats.org/officeDocument/2006/relationships/image" Target="../media/image6.pn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7.jp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8.jp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1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image" Target="../media/image7.jpg"/><Relationship Id="rId5" Type="http://schemas.openxmlformats.org/officeDocument/2006/relationships/slideLayout" Target="../slideLayouts/slideLayout20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48">
            <a:extLst>
              <a:ext uri="{FF2B5EF4-FFF2-40B4-BE49-F238E27FC236}">
                <a16:creationId xmlns:a16="http://schemas.microsoft.com/office/drawing/2014/main" id="{1EB0BE17-4406-2547-BD41-BBF8482A0E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object 17"/>
          <p:cNvSpPr txBox="1"/>
          <p:nvPr/>
        </p:nvSpPr>
        <p:spPr>
          <a:xfrm>
            <a:off x="2332113" y="6340712"/>
            <a:ext cx="9097887" cy="128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5" dirty="0">
                <a:solidFill>
                  <a:srgbClr val="FFFFFF"/>
                </a:solidFill>
                <a:latin typeface="Muli" pitchFamily="2" charset="77"/>
                <a:cs typeface="Arial"/>
              </a:rPr>
              <a:t>This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rgbClr val="FFFFFF"/>
                </a:solidFill>
                <a:latin typeface="Muli" pitchFamily="2" charset="77"/>
                <a:cs typeface="Arial"/>
              </a:rPr>
              <a:t>project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rgbClr val="FFFFFF"/>
                </a:solidFill>
                <a:latin typeface="Muli" pitchFamily="2" charset="77"/>
                <a:cs typeface="Arial"/>
              </a:rPr>
              <a:t>has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rgbClr val="FFFFFF"/>
                </a:solidFill>
                <a:latin typeface="Muli" pitchFamily="2" charset="77"/>
                <a:cs typeface="Arial"/>
              </a:rPr>
              <a:t>received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rgbClr val="FFFFFF"/>
                </a:solidFill>
                <a:latin typeface="Muli" pitchFamily="2" charset="77"/>
                <a:cs typeface="Arial"/>
              </a:rPr>
              <a:t>funding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rgbClr val="FFFFFF"/>
                </a:solidFill>
                <a:latin typeface="Muli" pitchFamily="2" charset="77"/>
                <a:cs typeface="Arial"/>
              </a:rPr>
              <a:t>from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rgbClr val="FFFFFF"/>
                </a:solidFill>
                <a:latin typeface="Muli" pitchFamily="2" charset="77"/>
                <a:cs typeface="Arial"/>
              </a:rPr>
              <a:t>the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rgbClr val="FFFFFF"/>
                </a:solidFill>
                <a:latin typeface="Muli" pitchFamily="2" charset="77"/>
                <a:cs typeface="Arial"/>
              </a:rPr>
              <a:t>European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rgbClr val="FFFFFF"/>
                </a:solidFill>
                <a:latin typeface="Muli" pitchFamily="2" charset="77"/>
                <a:cs typeface="Arial"/>
              </a:rPr>
              <a:t>Union’s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rgbClr val="FFFFFF"/>
                </a:solidFill>
                <a:latin typeface="Muli" pitchFamily="2" charset="77"/>
                <a:cs typeface="Arial"/>
              </a:rPr>
              <a:t>Horizon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30" dirty="0">
                <a:solidFill>
                  <a:srgbClr val="FFFFFF"/>
                </a:solidFill>
                <a:latin typeface="Muli" pitchFamily="2" charset="77"/>
                <a:cs typeface="Arial"/>
              </a:rPr>
              <a:t>2020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rgbClr val="FFFFFF"/>
                </a:solidFill>
                <a:latin typeface="Muli" pitchFamily="2" charset="77"/>
                <a:cs typeface="Arial"/>
              </a:rPr>
              <a:t>research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rgbClr val="FFFFFF"/>
                </a:solidFill>
                <a:latin typeface="Muli" pitchFamily="2" charset="77"/>
                <a:cs typeface="Arial"/>
              </a:rPr>
              <a:t>and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rgbClr val="FFFFFF"/>
                </a:solidFill>
                <a:latin typeface="Muli" pitchFamily="2" charset="77"/>
                <a:cs typeface="Arial"/>
              </a:rPr>
              <a:t>innovation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rgbClr val="FFFFFF"/>
                </a:solidFill>
                <a:latin typeface="Muli" pitchFamily="2" charset="77"/>
                <a:cs typeface="Arial"/>
              </a:rPr>
              <a:t>programme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rgbClr val="FFFFFF"/>
                </a:solidFill>
                <a:latin typeface="Muli" pitchFamily="2" charset="77"/>
                <a:cs typeface="Arial"/>
              </a:rPr>
              <a:t>under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30" dirty="0">
                <a:solidFill>
                  <a:srgbClr val="FFFFFF"/>
                </a:solidFill>
                <a:latin typeface="Muli" pitchFamily="2" charset="77"/>
                <a:cs typeface="Arial"/>
              </a:rPr>
              <a:t>grant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rgbClr val="FFFFFF"/>
                </a:solidFill>
                <a:latin typeface="Muli" pitchFamily="2" charset="77"/>
                <a:cs typeface="Arial"/>
              </a:rPr>
              <a:t>agreement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No. </a:t>
            </a:r>
            <a:r>
              <a:rPr sz="750" spc="30" dirty="0">
                <a:solidFill>
                  <a:srgbClr val="FFFFFF"/>
                </a:solidFill>
                <a:latin typeface="Muli" pitchFamily="2" charset="77"/>
                <a:cs typeface="Arial"/>
              </a:rPr>
              <a:t>823852</a:t>
            </a:r>
            <a:endParaRPr sz="750">
              <a:latin typeface="Muli" pitchFamily="2" charset="77"/>
              <a:cs typeface="Arial"/>
            </a:endParaRPr>
          </a:p>
        </p:txBody>
      </p:sp>
      <p:grpSp>
        <p:nvGrpSpPr>
          <p:cNvPr id="11" name="Gruppo 49">
            <a:extLst>
              <a:ext uri="{FF2B5EF4-FFF2-40B4-BE49-F238E27FC236}">
                <a16:creationId xmlns:a16="http://schemas.microsoft.com/office/drawing/2014/main" id="{7D04B1C9-7F08-9D47-BE96-BA7CF7910F57}"/>
              </a:ext>
            </a:extLst>
          </p:cNvPr>
          <p:cNvGrpSpPr/>
          <p:nvPr/>
        </p:nvGrpSpPr>
        <p:grpSpPr>
          <a:xfrm>
            <a:off x="1681163" y="6228257"/>
            <a:ext cx="486409" cy="345440"/>
            <a:chOff x="995362" y="6228257"/>
            <a:chExt cx="486409" cy="345440"/>
          </a:xfrm>
        </p:grpSpPr>
        <p:sp>
          <p:nvSpPr>
            <p:cNvPr id="12" name="object 18"/>
            <p:cNvSpPr/>
            <p:nvPr/>
          </p:nvSpPr>
          <p:spPr>
            <a:xfrm>
              <a:off x="995362" y="6228257"/>
              <a:ext cx="486409" cy="345440"/>
            </a:xfrm>
            <a:custGeom>
              <a:avLst/>
              <a:gdLst/>
              <a:ahLst/>
              <a:cxnLst/>
              <a:rect l="l" t="t" r="r" b="b"/>
              <a:pathLst>
                <a:path w="486409" h="345440">
                  <a:moveTo>
                    <a:pt x="0" y="345097"/>
                  </a:moveTo>
                  <a:lnTo>
                    <a:pt x="486282" y="345097"/>
                  </a:lnTo>
                  <a:lnTo>
                    <a:pt x="486282" y="0"/>
                  </a:lnTo>
                  <a:lnTo>
                    <a:pt x="0" y="0"/>
                  </a:lnTo>
                  <a:lnTo>
                    <a:pt x="0" y="345097"/>
                  </a:lnTo>
                  <a:close/>
                </a:path>
              </a:pathLst>
            </a:custGeom>
            <a:solidFill>
              <a:srgbClr val="094E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9"/>
            <p:cNvSpPr/>
            <p:nvPr/>
          </p:nvSpPr>
          <p:spPr>
            <a:xfrm>
              <a:off x="1097493" y="6259376"/>
              <a:ext cx="86594" cy="8523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20"/>
            <p:cNvSpPr/>
            <p:nvPr/>
          </p:nvSpPr>
          <p:spPr>
            <a:xfrm>
              <a:off x="1219894" y="6240415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523"/>
                  </a:lnTo>
                  <a:lnTo>
                    <a:pt x="6667" y="33248"/>
                  </a:lnTo>
                  <a:lnTo>
                    <a:pt x="17449" y="25438"/>
                  </a:lnTo>
                  <a:lnTo>
                    <a:pt x="25706" y="25438"/>
                  </a:lnTo>
                  <a:lnTo>
                    <a:pt x="24117" y="20523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706" y="25438"/>
                  </a:moveTo>
                  <a:lnTo>
                    <a:pt x="17449" y="25438"/>
                  </a:lnTo>
                  <a:lnTo>
                    <a:pt x="28232" y="33248"/>
                  </a:lnTo>
                  <a:lnTo>
                    <a:pt x="25706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21"/>
            <p:cNvSpPr/>
            <p:nvPr/>
          </p:nvSpPr>
          <p:spPr>
            <a:xfrm>
              <a:off x="1290485" y="6259376"/>
              <a:ext cx="86715" cy="8523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22"/>
            <p:cNvSpPr/>
            <p:nvPr/>
          </p:nvSpPr>
          <p:spPr>
            <a:xfrm>
              <a:off x="1361198" y="6382207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839"/>
                  </a:moveTo>
                  <a:lnTo>
                    <a:pt x="0" y="12839"/>
                  </a:lnTo>
                  <a:lnTo>
                    <a:pt x="10782" y="20650"/>
                  </a:lnTo>
                  <a:lnTo>
                    <a:pt x="6667" y="33362"/>
                  </a:lnTo>
                  <a:lnTo>
                    <a:pt x="17449" y="25552"/>
                  </a:lnTo>
                  <a:lnTo>
                    <a:pt x="25704" y="25552"/>
                  </a:lnTo>
                  <a:lnTo>
                    <a:pt x="24117" y="20650"/>
                  </a:lnTo>
                  <a:lnTo>
                    <a:pt x="34899" y="12839"/>
                  </a:lnTo>
                  <a:close/>
                </a:path>
                <a:path w="34925" h="33654">
                  <a:moveTo>
                    <a:pt x="25704" y="25552"/>
                  </a:moveTo>
                  <a:lnTo>
                    <a:pt x="17449" y="25552"/>
                  </a:lnTo>
                  <a:lnTo>
                    <a:pt x="28232" y="33362"/>
                  </a:lnTo>
                  <a:lnTo>
                    <a:pt x="25704" y="25552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839"/>
                  </a:lnTo>
                  <a:lnTo>
                    <a:pt x="21564" y="12839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23"/>
            <p:cNvSpPr/>
            <p:nvPr/>
          </p:nvSpPr>
          <p:spPr>
            <a:xfrm>
              <a:off x="1290485" y="6453160"/>
              <a:ext cx="86601" cy="85237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24"/>
            <p:cNvSpPr/>
            <p:nvPr/>
          </p:nvSpPr>
          <p:spPr>
            <a:xfrm>
              <a:off x="1219782" y="6524114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535"/>
                  </a:lnTo>
                  <a:lnTo>
                    <a:pt x="6667" y="33248"/>
                  </a:lnTo>
                  <a:lnTo>
                    <a:pt x="17449" y="25438"/>
                  </a:lnTo>
                  <a:lnTo>
                    <a:pt x="25704" y="25438"/>
                  </a:lnTo>
                  <a:lnTo>
                    <a:pt x="24117" y="20535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704" y="25438"/>
                  </a:moveTo>
                  <a:lnTo>
                    <a:pt x="17449" y="25438"/>
                  </a:lnTo>
                  <a:lnTo>
                    <a:pt x="28232" y="33248"/>
                  </a:lnTo>
                  <a:lnTo>
                    <a:pt x="25704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25"/>
            <p:cNvSpPr/>
            <p:nvPr/>
          </p:nvSpPr>
          <p:spPr>
            <a:xfrm>
              <a:off x="1097382" y="6453161"/>
              <a:ext cx="86705" cy="85236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6"/>
            <p:cNvSpPr/>
            <p:nvPr/>
          </p:nvSpPr>
          <p:spPr>
            <a:xfrm>
              <a:off x="1078483" y="6382207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650"/>
                  </a:lnTo>
                  <a:lnTo>
                    <a:pt x="6667" y="33362"/>
                  </a:lnTo>
                  <a:lnTo>
                    <a:pt x="17449" y="25438"/>
                  </a:lnTo>
                  <a:lnTo>
                    <a:pt x="25667" y="25438"/>
                  </a:lnTo>
                  <a:lnTo>
                    <a:pt x="24117" y="20650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667" y="25438"/>
                  </a:moveTo>
                  <a:lnTo>
                    <a:pt x="17449" y="25438"/>
                  </a:lnTo>
                  <a:lnTo>
                    <a:pt x="28232" y="33362"/>
                  </a:lnTo>
                  <a:lnTo>
                    <a:pt x="25667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1" name="Immagine 2">
            <a:extLst>
              <a:ext uri="{FF2B5EF4-FFF2-40B4-BE49-F238E27FC236}">
                <a16:creationId xmlns:a16="http://schemas.microsoft.com/office/drawing/2014/main" id="{59ED750F-C77A-F24E-8961-FB46DDD5A1B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762000"/>
            <a:ext cx="2743200" cy="1303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315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1" r:id="rId2"/>
    <p:sldLayoutId id="2147483694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8" name="object 17"/>
          <p:cNvSpPr txBox="1"/>
          <p:nvPr/>
        </p:nvSpPr>
        <p:spPr>
          <a:xfrm>
            <a:off x="914400" y="6360855"/>
            <a:ext cx="9097887" cy="128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This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project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has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received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chemeClr val="tx1"/>
                </a:solidFill>
                <a:latin typeface="Muli" pitchFamily="2" charset="77"/>
                <a:cs typeface="Arial"/>
              </a:rPr>
              <a:t>funding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chemeClr val="tx1"/>
                </a:solidFill>
                <a:latin typeface="Muli" pitchFamily="2" charset="77"/>
                <a:cs typeface="Arial"/>
              </a:rPr>
              <a:t>from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chemeClr val="tx1"/>
                </a:solidFill>
                <a:latin typeface="Muli" pitchFamily="2" charset="77"/>
                <a:cs typeface="Arial"/>
              </a:rPr>
              <a:t>the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European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Union’s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Horizon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30" dirty="0">
                <a:solidFill>
                  <a:schemeClr val="tx1"/>
                </a:solidFill>
                <a:latin typeface="Muli" pitchFamily="2" charset="77"/>
                <a:cs typeface="Arial"/>
              </a:rPr>
              <a:t>2020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research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chemeClr val="tx1"/>
                </a:solidFill>
                <a:latin typeface="Muli" pitchFamily="2" charset="77"/>
                <a:cs typeface="Arial"/>
              </a:rPr>
              <a:t>and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chemeClr val="tx1"/>
                </a:solidFill>
                <a:latin typeface="Muli" pitchFamily="2" charset="77"/>
                <a:cs typeface="Arial"/>
              </a:rPr>
              <a:t>innovation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chemeClr val="tx1"/>
                </a:solidFill>
                <a:latin typeface="Muli" pitchFamily="2" charset="77"/>
                <a:cs typeface="Arial"/>
              </a:rPr>
              <a:t>programme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under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30" dirty="0">
                <a:solidFill>
                  <a:schemeClr val="tx1"/>
                </a:solidFill>
                <a:latin typeface="Muli" pitchFamily="2" charset="77"/>
                <a:cs typeface="Arial"/>
              </a:rPr>
              <a:t>grant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agreement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No. </a:t>
            </a:r>
            <a:r>
              <a:rPr sz="750" spc="30" dirty="0">
                <a:solidFill>
                  <a:schemeClr val="tx1"/>
                </a:solidFill>
                <a:latin typeface="Muli" pitchFamily="2" charset="77"/>
                <a:cs typeface="Arial"/>
              </a:rPr>
              <a:t>823852</a:t>
            </a:r>
            <a:endParaRPr sz="750" dirty="0">
              <a:solidFill>
                <a:schemeClr val="tx1"/>
              </a:solidFill>
              <a:latin typeface="Muli" pitchFamily="2" charset="77"/>
              <a:cs typeface="Arial"/>
            </a:endParaRPr>
          </a:p>
        </p:txBody>
      </p:sp>
      <p:grpSp>
        <p:nvGrpSpPr>
          <p:cNvPr id="9" name="Gruppo 49">
            <a:extLst>
              <a:ext uri="{FF2B5EF4-FFF2-40B4-BE49-F238E27FC236}">
                <a16:creationId xmlns:a16="http://schemas.microsoft.com/office/drawing/2014/main" id="{7D04B1C9-7F08-9D47-BE96-BA7CF7910F57}"/>
              </a:ext>
            </a:extLst>
          </p:cNvPr>
          <p:cNvGrpSpPr/>
          <p:nvPr/>
        </p:nvGrpSpPr>
        <p:grpSpPr>
          <a:xfrm>
            <a:off x="263450" y="6248400"/>
            <a:ext cx="486409" cy="345440"/>
            <a:chOff x="995362" y="6228257"/>
            <a:chExt cx="486409" cy="345440"/>
          </a:xfrm>
        </p:grpSpPr>
        <p:sp>
          <p:nvSpPr>
            <p:cNvPr id="10" name="object 18"/>
            <p:cNvSpPr/>
            <p:nvPr/>
          </p:nvSpPr>
          <p:spPr>
            <a:xfrm>
              <a:off x="995362" y="6228257"/>
              <a:ext cx="486409" cy="345440"/>
            </a:xfrm>
            <a:custGeom>
              <a:avLst/>
              <a:gdLst/>
              <a:ahLst/>
              <a:cxnLst/>
              <a:rect l="l" t="t" r="r" b="b"/>
              <a:pathLst>
                <a:path w="486409" h="345440">
                  <a:moveTo>
                    <a:pt x="0" y="345097"/>
                  </a:moveTo>
                  <a:lnTo>
                    <a:pt x="486282" y="345097"/>
                  </a:lnTo>
                  <a:lnTo>
                    <a:pt x="486282" y="0"/>
                  </a:lnTo>
                  <a:lnTo>
                    <a:pt x="0" y="0"/>
                  </a:lnTo>
                  <a:lnTo>
                    <a:pt x="0" y="345097"/>
                  </a:lnTo>
                  <a:close/>
                </a:path>
              </a:pathLst>
            </a:custGeom>
            <a:solidFill>
              <a:srgbClr val="094E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9"/>
            <p:cNvSpPr/>
            <p:nvPr/>
          </p:nvSpPr>
          <p:spPr>
            <a:xfrm>
              <a:off x="1097493" y="6259376"/>
              <a:ext cx="86594" cy="8523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20"/>
            <p:cNvSpPr/>
            <p:nvPr/>
          </p:nvSpPr>
          <p:spPr>
            <a:xfrm>
              <a:off x="1219894" y="6240415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523"/>
                  </a:lnTo>
                  <a:lnTo>
                    <a:pt x="6667" y="33248"/>
                  </a:lnTo>
                  <a:lnTo>
                    <a:pt x="17449" y="25438"/>
                  </a:lnTo>
                  <a:lnTo>
                    <a:pt x="25706" y="25438"/>
                  </a:lnTo>
                  <a:lnTo>
                    <a:pt x="24117" y="20523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706" y="25438"/>
                  </a:moveTo>
                  <a:lnTo>
                    <a:pt x="17449" y="25438"/>
                  </a:lnTo>
                  <a:lnTo>
                    <a:pt x="28232" y="33248"/>
                  </a:lnTo>
                  <a:lnTo>
                    <a:pt x="25706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21"/>
            <p:cNvSpPr/>
            <p:nvPr/>
          </p:nvSpPr>
          <p:spPr>
            <a:xfrm>
              <a:off x="1290485" y="6259376"/>
              <a:ext cx="86715" cy="85239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22"/>
            <p:cNvSpPr/>
            <p:nvPr/>
          </p:nvSpPr>
          <p:spPr>
            <a:xfrm>
              <a:off x="1361198" y="6382207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839"/>
                  </a:moveTo>
                  <a:lnTo>
                    <a:pt x="0" y="12839"/>
                  </a:lnTo>
                  <a:lnTo>
                    <a:pt x="10782" y="20650"/>
                  </a:lnTo>
                  <a:lnTo>
                    <a:pt x="6667" y="33362"/>
                  </a:lnTo>
                  <a:lnTo>
                    <a:pt x="17449" y="25552"/>
                  </a:lnTo>
                  <a:lnTo>
                    <a:pt x="25704" y="25552"/>
                  </a:lnTo>
                  <a:lnTo>
                    <a:pt x="24117" y="20650"/>
                  </a:lnTo>
                  <a:lnTo>
                    <a:pt x="34899" y="12839"/>
                  </a:lnTo>
                  <a:close/>
                </a:path>
                <a:path w="34925" h="33654">
                  <a:moveTo>
                    <a:pt x="25704" y="25552"/>
                  </a:moveTo>
                  <a:lnTo>
                    <a:pt x="17449" y="25552"/>
                  </a:lnTo>
                  <a:lnTo>
                    <a:pt x="28232" y="33362"/>
                  </a:lnTo>
                  <a:lnTo>
                    <a:pt x="25704" y="25552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839"/>
                  </a:lnTo>
                  <a:lnTo>
                    <a:pt x="21564" y="12839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23"/>
            <p:cNvSpPr/>
            <p:nvPr/>
          </p:nvSpPr>
          <p:spPr>
            <a:xfrm>
              <a:off x="1290485" y="6453160"/>
              <a:ext cx="86601" cy="85237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24"/>
            <p:cNvSpPr/>
            <p:nvPr/>
          </p:nvSpPr>
          <p:spPr>
            <a:xfrm>
              <a:off x="1219782" y="6524114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535"/>
                  </a:lnTo>
                  <a:lnTo>
                    <a:pt x="6667" y="33248"/>
                  </a:lnTo>
                  <a:lnTo>
                    <a:pt x="17449" y="25438"/>
                  </a:lnTo>
                  <a:lnTo>
                    <a:pt x="25704" y="25438"/>
                  </a:lnTo>
                  <a:lnTo>
                    <a:pt x="24117" y="20535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704" y="25438"/>
                  </a:moveTo>
                  <a:lnTo>
                    <a:pt x="17449" y="25438"/>
                  </a:lnTo>
                  <a:lnTo>
                    <a:pt x="28232" y="33248"/>
                  </a:lnTo>
                  <a:lnTo>
                    <a:pt x="25704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25"/>
            <p:cNvSpPr/>
            <p:nvPr/>
          </p:nvSpPr>
          <p:spPr>
            <a:xfrm>
              <a:off x="1097382" y="6453161"/>
              <a:ext cx="86705" cy="85236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26"/>
            <p:cNvSpPr/>
            <p:nvPr/>
          </p:nvSpPr>
          <p:spPr>
            <a:xfrm>
              <a:off x="1078483" y="6382207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650"/>
                  </a:lnTo>
                  <a:lnTo>
                    <a:pt x="6667" y="33362"/>
                  </a:lnTo>
                  <a:lnTo>
                    <a:pt x="17449" y="25438"/>
                  </a:lnTo>
                  <a:lnTo>
                    <a:pt x="25667" y="25438"/>
                  </a:lnTo>
                  <a:lnTo>
                    <a:pt x="24117" y="20650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667" y="25438"/>
                  </a:moveTo>
                  <a:lnTo>
                    <a:pt x="17449" y="25438"/>
                  </a:lnTo>
                  <a:lnTo>
                    <a:pt x="28232" y="33362"/>
                  </a:lnTo>
                  <a:lnTo>
                    <a:pt x="25667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6203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7">
            <a:extLst>
              <a:ext uri="{FF2B5EF4-FFF2-40B4-BE49-F238E27FC236}">
                <a16:creationId xmlns:a16="http://schemas.microsoft.com/office/drawing/2014/main" id="{3DA76E71-90F4-594C-8F95-9C1B8B8402A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867400"/>
            <a:ext cx="12179300" cy="990600"/>
          </a:xfrm>
          <a:prstGeom prst="rect">
            <a:avLst/>
          </a:prstGeom>
        </p:spPr>
      </p:pic>
      <p:sp>
        <p:nvSpPr>
          <p:cNvPr id="8" name="object 17"/>
          <p:cNvSpPr txBox="1"/>
          <p:nvPr userDrawn="1"/>
        </p:nvSpPr>
        <p:spPr>
          <a:xfrm>
            <a:off x="1108150" y="6589455"/>
            <a:ext cx="9097887" cy="128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This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project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has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received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chemeClr val="tx1"/>
                </a:solidFill>
                <a:latin typeface="Muli" pitchFamily="2" charset="77"/>
                <a:cs typeface="Arial"/>
              </a:rPr>
              <a:t>funding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chemeClr val="tx1"/>
                </a:solidFill>
                <a:latin typeface="Muli" pitchFamily="2" charset="77"/>
                <a:cs typeface="Arial"/>
              </a:rPr>
              <a:t>from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chemeClr val="tx1"/>
                </a:solidFill>
                <a:latin typeface="Muli" pitchFamily="2" charset="77"/>
                <a:cs typeface="Arial"/>
              </a:rPr>
              <a:t>the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European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Union’s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Horizon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30" dirty="0">
                <a:solidFill>
                  <a:schemeClr val="tx1"/>
                </a:solidFill>
                <a:latin typeface="Muli" pitchFamily="2" charset="77"/>
                <a:cs typeface="Arial"/>
              </a:rPr>
              <a:t>2020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research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chemeClr val="tx1"/>
                </a:solidFill>
                <a:latin typeface="Muli" pitchFamily="2" charset="77"/>
                <a:cs typeface="Arial"/>
              </a:rPr>
              <a:t>and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chemeClr val="tx1"/>
                </a:solidFill>
                <a:latin typeface="Muli" pitchFamily="2" charset="77"/>
                <a:cs typeface="Arial"/>
              </a:rPr>
              <a:t>innovation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chemeClr val="tx1"/>
                </a:solidFill>
                <a:latin typeface="Muli" pitchFamily="2" charset="77"/>
                <a:cs typeface="Arial"/>
              </a:rPr>
              <a:t>programme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under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30" dirty="0">
                <a:solidFill>
                  <a:schemeClr val="tx1"/>
                </a:solidFill>
                <a:latin typeface="Muli" pitchFamily="2" charset="77"/>
                <a:cs typeface="Arial"/>
              </a:rPr>
              <a:t>grant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agreement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No. </a:t>
            </a:r>
            <a:r>
              <a:rPr sz="750" spc="30" dirty="0">
                <a:solidFill>
                  <a:schemeClr val="tx1"/>
                </a:solidFill>
                <a:latin typeface="Muli" pitchFamily="2" charset="77"/>
                <a:cs typeface="Arial"/>
              </a:rPr>
              <a:t>823852</a:t>
            </a:r>
            <a:endParaRPr sz="750" dirty="0">
              <a:solidFill>
                <a:schemeClr val="tx1"/>
              </a:solidFill>
              <a:latin typeface="Muli" pitchFamily="2" charset="77"/>
              <a:cs typeface="Arial"/>
            </a:endParaRPr>
          </a:p>
        </p:txBody>
      </p:sp>
      <p:grpSp>
        <p:nvGrpSpPr>
          <p:cNvPr id="9" name="Gruppo 49">
            <a:extLst>
              <a:ext uri="{FF2B5EF4-FFF2-40B4-BE49-F238E27FC236}">
                <a16:creationId xmlns:a16="http://schemas.microsoft.com/office/drawing/2014/main" id="{7D04B1C9-7F08-9D47-BE96-BA7CF7910F57}"/>
              </a:ext>
            </a:extLst>
          </p:cNvPr>
          <p:cNvGrpSpPr/>
          <p:nvPr userDrawn="1"/>
        </p:nvGrpSpPr>
        <p:grpSpPr>
          <a:xfrm>
            <a:off x="457200" y="6477000"/>
            <a:ext cx="486409" cy="345440"/>
            <a:chOff x="995362" y="6228257"/>
            <a:chExt cx="486409" cy="345440"/>
          </a:xfrm>
        </p:grpSpPr>
        <p:sp>
          <p:nvSpPr>
            <p:cNvPr id="10" name="object 18"/>
            <p:cNvSpPr/>
            <p:nvPr/>
          </p:nvSpPr>
          <p:spPr>
            <a:xfrm>
              <a:off x="995362" y="6228257"/>
              <a:ext cx="486409" cy="345440"/>
            </a:xfrm>
            <a:custGeom>
              <a:avLst/>
              <a:gdLst/>
              <a:ahLst/>
              <a:cxnLst/>
              <a:rect l="l" t="t" r="r" b="b"/>
              <a:pathLst>
                <a:path w="486409" h="345440">
                  <a:moveTo>
                    <a:pt x="0" y="345097"/>
                  </a:moveTo>
                  <a:lnTo>
                    <a:pt x="486282" y="345097"/>
                  </a:lnTo>
                  <a:lnTo>
                    <a:pt x="486282" y="0"/>
                  </a:lnTo>
                  <a:lnTo>
                    <a:pt x="0" y="0"/>
                  </a:lnTo>
                  <a:lnTo>
                    <a:pt x="0" y="345097"/>
                  </a:lnTo>
                  <a:close/>
                </a:path>
              </a:pathLst>
            </a:custGeom>
            <a:solidFill>
              <a:srgbClr val="094E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9"/>
            <p:cNvSpPr/>
            <p:nvPr/>
          </p:nvSpPr>
          <p:spPr>
            <a:xfrm>
              <a:off x="1097493" y="6259376"/>
              <a:ext cx="86594" cy="8523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20"/>
            <p:cNvSpPr/>
            <p:nvPr/>
          </p:nvSpPr>
          <p:spPr>
            <a:xfrm>
              <a:off x="1219894" y="6240415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523"/>
                  </a:lnTo>
                  <a:lnTo>
                    <a:pt x="6667" y="33248"/>
                  </a:lnTo>
                  <a:lnTo>
                    <a:pt x="17449" y="25438"/>
                  </a:lnTo>
                  <a:lnTo>
                    <a:pt x="25706" y="25438"/>
                  </a:lnTo>
                  <a:lnTo>
                    <a:pt x="24117" y="20523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706" y="25438"/>
                  </a:moveTo>
                  <a:lnTo>
                    <a:pt x="17449" y="25438"/>
                  </a:lnTo>
                  <a:lnTo>
                    <a:pt x="28232" y="33248"/>
                  </a:lnTo>
                  <a:lnTo>
                    <a:pt x="25706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21"/>
            <p:cNvSpPr/>
            <p:nvPr/>
          </p:nvSpPr>
          <p:spPr>
            <a:xfrm>
              <a:off x="1290485" y="6259376"/>
              <a:ext cx="86715" cy="85239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22"/>
            <p:cNvSpPr/>
            <p:nvPr/>
          </p:nvSpPr>
          <p:spPr>
            <a:xfrm>
              <a:off x="1361198" y="6382207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839"/>
                  </a:moveTo>
                  <a:lnTo>
                    <a:pt x="0" y="12839"/>
                  </a:lnTo>
                  <a:lnTo>
                    <a:pt x="10782" y="20650"/>
                  </a:lnTo>
                  <a:lnTo>
                    <a:pt x="6667" y="33362"/>
                  </a:lnTo>
                  <a:lnTo>
                    <a:pt x="17449" y="25552"/>
                  </a:lnTo>
                  <a:lnTo>
                    <a:pt x="25704" y="25552"/>
                  </a:lnTo>
                  <a:lnTo>
                    <a:pt x="24117" y="20650"/>
                  </a:lnTo>
                  <a:lnTo>
                    <a:pt x="34899" y="12839"/>
                  </a:lnTo>
                  <a:close/>
                </a:path>
                <a:path w="34925" h="33654">
                  <a:moveTo>
                    <a:pt x="25704" y="25552"/>
                  </a:moveTo>
                  <a:lnTo>
                    <a:pt x="17449" y="25552"/>
                  </a:lnTo>
                  <a:lnTo>
                    <a:pt x="28232" y="33362"/>
                  </a:lnTo>
                  <a:lnTo>
                    <a:pt x="25704" y="25552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839"/>
                  </a:lnTo>
                  <a:lnTo>
                    <a:pt x="21564" y="12839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23"/>
            <p:cNvSpPr/>
            <p:nvPr/>
          </p:nvSpPr>
          <p:spPr>
            <a:xfrm>
              <a:off x="1290485" y="6453160"/>
              <a:ext cx="86601" cy="85237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24"/>
            <p:cNvSpPr/>
            <p:nvPr/>
          </p:nvSpPr>
          <p:spPr>
            <a:xfrm>
              <a:off x="1219782" y="6524114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535"/>
                  </a:lnTo>
                  <a:lnTo>
                    <a:pt x="6667" y="33248"/>
                  </a:lnTo>
                  <a:lnTo>
                    <a:pt x="17449" y="25438"/>
                  </a:lnTo>
                  <a:lnTo>
                    <a:pt x="25704" y="25438"/>
                  </a:lnTo>
                  <a:lnTo>
                    <a:pt x="24117" y="20535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704" y="25438"/>
                  </a:moveTo>
                  <a:lnTo>
                    <a:pt x="17449" y="25438"/>
                  </a:lnTo>
                  <a:lnTo>
                    <a:pt x="28232" y="33248"/>
                  </a:lnTo>
                  <a:lnTo>
                    <a:pt x="25704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25"/>
            <p:cNvSpPr/>
            <p:nvPr/>
          </p:nvSpPr>
          <p:spPr>
            <a:xfrm>
              <a:off x="1097382" y="6453161"/>
              <a:ext cx="86705" cy="8523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26"/>
            <p:cNvSpPr/>
            <p:nvPr/>
          </p:nvSpPr>
          <p:spPr>
            <a:xfrm>
              <a:off x="1078483" y="6382207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650"/>
                  </a:lnTo>
                  <a:lnTo>
                    <a:pt x="6667" y="33362"/>
                  </a:lnTo>
                  <a:lnTo>
                    <a:pt x="17449" y="25438"/>
                  </a:lnTo>
                  <a:lnTo>
                    <a:pt x="25667" y="25438"/>
                  </a:lnTo>
                  <a:lnTo>
                    <a:pt x="24117" y="20650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667" y="25438"/>
                  </a:moveTo>
                  <a:lnTo>
                    <a:pt x="17449" y="25438"/>
                  </a:lnTo>
                  <a:lnTo>
                    <a:pt x="28232" y="33362"/>
                  </a:lnTo>
                  <a:lnTo>
                    <a:pt x="25667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75305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8" r:id="rId2"/>
    <p:sldLayoutId id="2147483689" r:id="rId3"/>
    <p:sldLayoutId id="2147483690" r:id="rId4"/>
    <p:sldLayoutId id="2147483693" r:id="rId5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822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97" r:id="rId9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638896" y="2890391"/>
            <a:ext cx="6971704" cy="538609"/>
          </a:xfrm>
        </p:spPr>
        <p:txBody>
          <a:bodyPr/>
          <a:lstStyle/>
          <a:p>
            <a:r>
              <a:rPr lang="en-US" spc="90" dirty="0"/>
              <a:t>WP8: Future 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4"/>
          </p:nvPr>
        </p:nvSpPr>
        <p:spPr>
          <a:xfrm>
            <a:off x="1638897" y="4278868"/>
            <a:ext cx="6971704" cy="70532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90"/>
              </a:spcBef>
            </a:pPr>
            <a:r>
              <a:rPr lang="en-US" spc="50" dirty="0">
                <a:solidFill>
                  <a:srgbClr val="4C4D4F"/>
                </a:solidFill>
                <a:cs typeface="Arial"/>
              </a:rPr>
              <a:t>29</a:t>
            </a:r>
            <a:r>
              <a:rPr lang="en-US" spc="50" baseline="30000" dirty="0">
                <a:solidFill>
                  <a:srgbClr val="4C4D4F"/>
                </a:solidFill>
                <a:cs typeface="Arial"/>
              </a:rPr>
              <a:t>th</a:t>
            </a:r>
            <a:r>
              <a:rPr lang="en-US" spc="50" dirty="0">
                <a:solidFill>
                  <a:srgbClr val="4C4D4F"/>
                </a:solidFill>
                <a:cs typeface="Arial"/>
              </a:rPr>
              <a:t> November</a:t>
            </a:r>
            <a:r>
              <a:rPr lang="en-US" spc="10" dirty="0">
                <a:solidFill>
                  <a:srgbClr val="4C4D4F"/>
                </a:solidFill>
                <a:cs typeface="Arial"/>
              </a:rPr>
              <a:t>,</a:t>
            </a:r>
            <a:r>
              <a:rPr lang="en-US" spc="-60" dirty="0">
                <a:solidFill>
                  <a:srgbClr val="4C4D4F"/>
                </a:solidFill>
                <a:cs typeface="Arial"/>
              </a:rPr>
              <a:t> </a:t>
            </a:r>
            <a:r>
              <a:rPr lang="en-US" spc="90" dirty="0">
                <a:solidFill>
                  <a:srgbClr val="4C4D4F"/>
                </a:solidFill>
                <a:cs typeface="Arial"/>
              </a:rPr>
              <a:t>2021</a:t>
            </a:r>
            <a:endParaRPr lang="en-US" dirty="0">
              <a:cs typeface="Arial"/>
            </a:endParaRPr>
          </a:p>
          <a:p>
            <a:pPr>
              <a:lnSpc>
                <a:spcPct val="100000"/>
              </a:lnSpc>
              <a:spcBef>
                <a:spcPts val="690"/>
              </a:spcBef>
            </a:pPr>
            <a:r>
              <a:rPr lang="en-US" spc="25" dirty="0">
                <a:solidFill>
                  <a:srgbClr val="4C4D4F"/>
                </a:solidFill>
                <a:cs typeface="Arial"/>
              </a:rPr>
              <a:t>Thomas H. Rod 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7523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D8CA0F4-A8A4-414A-A8E0-496615601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Planned versus actual</a:t>
            </a: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D0609D10-D9A8-8B4B-95F8-491471EFC3EC}"/>
              </a:ext>
            </a:extLst>
          </p:cNvPr>
          <p:cNvSpPr txBox="1">
            <a:spLocks/>
          </p:cNvSpPr>
          <p:nvPr/>
        </p:nvSpPr>
        <p:spPr>
          <a:xfrm>
            <a:off x="685800" y="1219200"/>
            <a:ext cx="4993785" cy="4768062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1" i="0" kern="1200">
                <a:solidFill>
                  <a:srgbClr val="4C4D4F"/>
                </a:solidFill>
                <a:latin typeface="Muli" pitchFamily="2" charset="77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solidFill>
                  <a:srgbClr val="666666"/>
                </a:solidFill>
              </a:rPr>
              <a:t>Planned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rgbClr val="666666"/>
                </a:solidFill>
              </a:rPr>
              <a:t> Get pan-learning up running in a maintainable and safe fashion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rgbClr val="666666"/>
                </a:solidFill>
              </a:rPr>
              <a:t> </a:t>
            </a:r>
            <a:r>
              <a:rPr lang="en-GB" b="0" dirty="0" err="1">
                <a:solidFill>
                  <a:srgbClr val="666666"/>
                </a:solidFill>
              </a:rPr>
              <a:t>Jupyter</a:t>
            </a:r>
            <a:r>
              <a:rPr lang="en-GB" b="0" dirty="0">
                <a:solidFill>
                  <a:srgbClr val="666666"/>
                </a:solidFill>
              </a:rPr>
              <a:t> integration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rgbClr val="666666"/>
                </a:solidFill>
              </a:rPr>
              <a:t> Add training content showcasing the different facilities and </a:t>
            </a:r>
            <a:r>
              <a:rPr lang="en-GB" b="0" dirty="0" err="1">
                <a:solidFill>
                  <a:srgbClr val="666666"/>
                </a:solidFill>
              </a:rPr>
              <a:t>PaNOSC</a:t>
            </a:r>
            <a:r>
              <a:rPr lang="en-GB" b="0" dirty="0">
                <a:solidFill>
                  <a:srgbClr val="666666"/>
                </a:solidFill>
              </a:rPr>
              <a:t>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rgbClr val="666666"/>
                </a:solidFill>
              </a:rPr>
              <a:t> Get all partner facilities to use pan-learning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rgbClr val="666666"/>
                </a:solidFill>
              </a:rPr>
              <a:t> Organize summer school</a:t>
            </a:r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F114B06C-0946-374A-9348-490FF8D1DB79}"/>
              </a:ext>
            </a:extLst>
          </p:cNvPr>
          <p:cNvSpPr txBox="1">
            <a:spLocks/>
          </p:cNvSpPr>
          <p:nvPr/>
        </p:nvSpPr>
        <p:spPr>
          <a:xfrm>
            <a:off x="6400800" y="1182756"/>
            <a:ext cx="4993785" cy="506564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b="1" dirty="0">
                <a:solidFill>
                  <a:srgbClr val="666666"/>
                </a:solidFill>
              </a:rPr>
              <a:t>Actual </a:t>
            </a:r>
          </a:p>
          <a:p>
            <a:r>
              <a:rPr lang="en-GB" sz="2400" dirty="0">
                <a:solidFill>
                  <a:srgbClr val="666666"/>
                </a:solidFill>
              </a:rPr>
              <a:t>Everything planned to some extent</a:t>
            </a:r>
            <a:endParaRPr lang="en-GB" sz="2400" b="1" dirty="0">
              <a:solidFill>
                <a:srgbClr val="66666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66666"/>
                </a:solidFill>
              </a:rPr>
              <a:t> Made pan-learning an EOSC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66666"/>
                </a:solidFill>
              </a:rPr>
              <a:t>Collaboration with </a:t>
            </a:r>
            <a:r>
              <a:rPr lang="en-GB" sz="2400" dirty="0" err="1">
                <a:solidFill>
                  <a:srgbClr val="666666"/>
                </a:solidFill>
              </a:rPr>
              <a:t>ExPaNDS</a:t>
            </a:r>
            <a:r>
              <a:rPr lang="en-GB" sz="2400" dirty="0">
                <a:solidFill>
                  <a:srgbClr val="666666"/>
                </a:solidFill>
              </a:rPr>
              <a:t> on joint training portal with catalogue and e-learning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66666"/>
                </a:solidFill>
              </a:rPr>
              <a:t>Merging two web sites into one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rgbClr val="666666"/>
                </a:solidFill>
              </a:rPr>
              <a:t>The joint portal should be an EOSC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66666"/>
                </a:solidFill>
              </a:rPr>
              <a:t> Umbrella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66666"/>
                </a:solidFill>
              </a:rPr>
              <a:t> CPU resources</a:t>
            </a:r>
          </a:p>
        </p:txBody>
      </p:sp>
    </p:spTree>
    <p:extLst>
      <p:ext uri="{BB962C8B-B14F-4D97-AF65-F5344CB8AC3E}">
        <p14:creationId xmlns:p14="http://schemas.microsoft.com/office/powerpoint/2010/main" val="3287752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53BB2-CEF7-DC46-89C7-3E77B1ABE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Addressing discrepancies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0FF364-7833-E946-9E75-EFFB6E5FC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2594" y="1562307"/>
            <a:ext cx="10130713" cy="238683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66666"/>
                </a:solidFill>
              </a:rPr>
              <a:t>We use unspent </a:t>
            </a:r>
            <a:r>
              <a:rPr lang="en-GB" dirty="0" err="1">
                <a:solidFill>
                  <a:srgbClr val="666666"/>
                </a:solidFill>
              </a:rPr>
              <a:t>PaNOSC</a:t>
            </a:r>
            <a:r>
              <a:rPr lang="en-GB" dirty="0">
                <a:solidFill>
                  <a:srgbClr val="666666"/>
                </a:solidFill>
              </a:rPr>
              <a:t> resources at ESS to address the ‘EOSC scope creep’ related to EOSC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66666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srgbClr val="666666"/>
                </a:solidFill>
              </a:rPr>
              <a:t> How do we get partner facilities to provide content and use the platform? </a:t>
            </a:r>
          </a:p>
          <a:p>
            <a:endParaRPr lang="en-GB" dirty="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97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72683-767D-F24A-9904-73D4FD646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Issues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4D373-4C6A-4F43-BA29-DE2E4E127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776" y="1194560"/>
            <a:ext cx="10130713" cy="474903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66666"/>
                </a:solidFill>
              </a:rPr>
              <a:t>We need to have a focused effort from staff at partner facilities – outside meetings (time is an issue) – plan to have 1:1 meetings with all partners</a:t>
            </a:r>
          </a:p>
          <a:p>
            <a:pPr marL="0" indent="0">
              <a:buNone/>
            </a:pPr>
            <a:endParaRPr lang="en-GB" dirty="0">
              <a:solidFill>
                <a:srgbClr val="66666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66666"/>
                </a:solidFill>
              </a:rPr>
              <a:t> Developing training material is time consuming and often underestimated. </a:t>
            </a:r>
          </a:p>
          <a:p>
            <a:pPr marL="0" indent="0">
              <a:buNone/>
            </a:pPr>
            <a:endParaRPr lang="en-GB" dirty="0">
              <a:solidFill>
                <a:srgbClr val="66666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66666"/>
                </a:solidFill>
              </a:rPr>
              <a:t> The WP leader is not spending enough time on the WP!</a:t>
            </a:r>
          </a:p>
          <a:p>
            <a:pPr marL="0" indent="0">
              <a:buNone/>
            </a:pPr>
            <a:endParaRPr lang="en-GB" dirty="0">
              <a:solidFill>
                <a:srgbClr val="66666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66666"/>
                </a:solidFill>
              </a:rPr>
              <a:t> </a:t>
            </a:r>
            <a:r>
              <a:rPr lang="en-GB" dirty="0" err="1">
                <a:solidFill>
                  <a:srgbClr val="666666"/>
                </a:solidFill>
              </a:rPr>
              <a:t>ExPaNDS</a:t>
            </a:r>
            <a:r>
              <a:rPr lang="en-GB" dirty="0">
                <a:solidFill>
                  <a:srgbClr val="666666"/>
                </a:solidFill>
              </a:rPr>
              <a:t> / </a:t>
            </a:r>
            <a:r>
              <a:rPr lang="en-GB" dirty="0" err="1">
                <a:solidFill>
                  <a:srgbClr val="666666"/>
                </a:solidFill>
              </a:rPr>
              <a:t>PaNOSC</a:t>
            </a:r>
            <a:r>
              <a:rPr lang="en-GB" dirty="0">
                <a:solidFill>
                  <a:srgbClr val="666666"/>
                </a:solidFill>
              </a:rPr>
              <a:t> collaboration works really well: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rgbClr val="666666"/>
                </a:solidFill>
              </a:rPr>
              <a:t>Some questions about the selection of TESS / workflow manager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rgbClr val="666666"/>
                </a:solidFill>
              </a:rPr>
              <a:t>Are </a:t>
            </a:r>
            <a:r>
              <a:rPr lang="en-GB" sz="2400" dirty="0" err="1">
                <a:solidFill>
                  <a:srgbClr val="666666"/>
                </a:solidFill>
              </a:rPr>
              <a:t>ExPaNDS</a:t>
            </a:r>
            <a:r>
              <a:rPr lang="en-GB" sz="2400" dirty="0">
                <a:solidFill>
                  <a:srgbClr val="666666"/>
                </a:solidFill>
              </a:rPr>
              <a:t> partners informed about pan-</a:t>
            </a:r>
            <a:r>
              <a:rPr lang="en-GB" sz="2400" dirty="0" err="1">
                <a:solidFill>
                  <a:srgbClr val="666666"/>
                </a:solidFill>
              </a:rPr>
              <a:t>learning.org</a:t>
            </a:r>
            <a:r>
              <a:rPr lang="en-GB" sz="2400" dirty="0">
                <a:solidFill>
                  <a:srgbClr val="666666"/>
                </a:solidFill>
              </a:rPr>
              <a:t>?</a:t>
            </a:r>
          </a:p>
          <a:p>
            <a:endParaRPr lang="en-GB" dirty="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163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D12EC-20C2-4B43-B5B0-C3ED50C7E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Activities for next 12 months</a:t>
            </a:r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0E6FAF50-E385-A148-B7FD-7836A54E4716}"/>
              </a:ext>
            </a:extLst>
          </p:cNvPr>
          <p:cNvSpPr txBox="1">
            <a:spLocks/>
          </p:cNvSpPr>
          <p:nvPr/>
        </p:nvSpPr>
        <p:spPr>
          <a:xfrm>
            <a:off x="609600" y="1382540"/>
            <a:ext cx="9365782" cy="4768062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1" i="0" kern="1200">
                <a:solidFill>
                  <a:srgbClr val="4C4D4F"/>
                </a:solidFill>
                <a:latin typeface="Muli" pitchFamily="2" charset="77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en-GB">
                <a:solidFill>
                  <a:srgbClr val="666666"/>
                </a:solidFill>
              </a:rPr>
              <a:t> Get the joint ExPaNDS / PaNOSC training portal up running on pan-training.eu / pan.training</a:t>
            </a:r>
          </a:p>
          <a:p>
            <a:pPr>
              <a:buFont typeface="Wingdings" pitchFamily="2" charset="2"/>
              <a:buChar char="Ø"/>
            </a:pPr>
            <a:r>
              <a:rPr lang="en-GB">
                <a:solidFill>
                  <a:srgbClr val="666666"/>
                </a:solidFill>
              </a:rPr>
              <a:t> Gather and develop content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400">
                <a:solidFill>
                  <a:srgbClr val="666666"/>
                </a:solidFill>
              </a:rPr>
              <a:t>For each facility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400">
                <a:solidFill>
                  <a:srgbClr val="666666"/>
                </a:solidFill>
              </a:rPr>
              <a:t>For each PaNOSC service (WPs input is required)</a:t>
            </a:r>
          </a:p>
          <a:p>
            <a:pPr>
              <a:buFont typeface="Wingdings" pitchFamily="2" charset="2"/>
              <a:buChar char="Ø"/>
            </a:pPr>
            <a:r>
              <a:rPr lang="en-GB">
                <a:solidFill>
                  <a:srgbClr val="666666"/>
                </a:solidFill>
              </a:rPr>
              <a:t> Organize and run CPU intensive summer school</a:t>
            </a:r>
          </a:p>
          <a:p>
            <a:pPr marL="0" indent="0">
              <a:buFont typeface="Arial"/>
              <a:buNone/>
            </a:pPr>
            <a:endParaRPr lang="en-GB">
              <a:solidFill>
                <a:srgbClr val="666666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GB" sz="2400">
              <a:solidFill>
                <a:srgbClr val="666666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666666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93E66D7-96A6-714F-8FC9-F04D5B164F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872431"/>
              </p:ext>
            </p:extLst>
          </p:nvPr>
        </p:nvGraphicFramePr>
        <p:xfrm>
          <a:off x="609600" y="3962400"/>
          <a:ext cx="10204823" cy="2291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4438">
                  <a:extLst>
                    <a:ext uri="{9D8B030D-6E8A-4147-A177-3AD203B41FA5}">
                      <a16:colId xmlns:a16="http://schemas.microsoft.com/office/drawing/2014/main" val="2913858924"/>
                    </a:ext>
                  </a:extLst>
                </a:gridCol>
                <a:gridCol w="8032406">
                  <a:extLst>
                    <a:ext uri="{9D8B030D-6E8A-4147-A177-3AD203B41FA5}">
                      <a16:colId xmlns:a16="http://schemas.microsoft.com/office/drawing/2014/main" val="4270981927"/>
                    </a:ext>
                  </a:extLst>
                </a:gridCol>
                <a:gridCol w="1317979">
                  <a:extLst>
                    <a:ext uri="{9D8B030D-6E8A-4147-A177-3AD203B41FA5}">
                      <a16:colId xmlns:a16="http://schemas.microsoft.com/office/drawing/2014/main" val="730629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666666"/>
                          </a:solidFill>
                        </a:rPr>
                        <a:t>D8.1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u="none" strike="noStrike" kern="1200" dirty="0">
                          <a:solidFill>
                            <a:srgbClr val="666666"/>
                          </a:solidFill>
                          <a:effectLst/>
                        </a:rPr>
                        <a:t>Report on </a:t>
                      </a:r>
                      <a:r>
                        <a:rPr lang="da-DK" sz="1800" u="none" strike="noStrike" kern="1200" dirty="0" err="1">
                          <a:solidFill>
                            <a:srgbClr val="666666"/>
                          </a:solidFill>
                          <a:effectLst/>
                        </a:rPr>
                        <a:t>lessons</a:t>
                      </a:r>
                      <a:r>
                        <a:rPr lang="da-DK" sz="1800" u="none" strike="noStrike" kern="1200" dirty="0">
                          <a:solidFill>
                            <a:srgbClr val="666666"/>
                          </a:solidFill>
                          <a:effectLst/>
                        </a:rPr>
                        <a:t> </a:t>
                      </a:r>
                      <a:r>
                        <a:rPr lang="da-DK" sz="1800" u="none" strike="noStrike" kern="1200" dirty="0" err="1">
                          <a:solidFill>
                            <a:srgbClr val="666666"/>
                          </a:solidFill>
                          <a:effectLst/>
                        </a:rPr>
                        <a:t>learned</a:t>
                      </a:r>
                      <a:r>
                        <a:rPr lang="da-DK" sz="1800" u="none" strike="noStrike" kern="1200" dirty="0">
                          <a:solidFill>
                            <a:srgbClr val="666666"/>
                          </a:solidFill>
                          <a:effectLst/>
                        </a:rPr>
                        <a:t> and future </a:t>
                      </a:r>
                      <a:r>
                        <a:rPr lang="da-DK" sz="1800" u="none" strike="noStrike" kern="1200" dirty="0" err="1">
                          <a:solidFill>
                            <a:srgbClr val="666666"/>
                          </a:solidFill>
                          <a:effectLst/>
                        </a:rPr>
                        <a:t>prospects</a:t>
                      </a:r>
                      <a:r>
                        <a:rPr lang="da-DK" sz="1800" u="none" strike="noStrike" kern="1200" dirty="0">
                          <a:solidFill>
                            <a:srgbClr val="666666"/>
                          </a:solidFill>
                          <a:effectLst/>
                        </a:rPr>
                        <a:t> for </a:t>
                      </a:r>
                      <a:r>
                        <a:rPr lang="da-DK" sz="1800" u="none" strike="noStrike" kern="1200" dirty="0" err="1">
                          <a:solidFill>
                            <a:srgbClr val="666666"/>
                          </a:solidFill>
                          <a:effectLst/>
                        </a:rPr>
                        <a:t>adopting</a:t>
                      </a:r>
                      <a:r>
                        <a:rPr lang="da-DK" sz="1800" u="none" strike="noStrike" kern="1200" dirty="0">
                          <a:solidFill>
                            <a:srgbClr val="666666"/>
                          </a:solidFill>
                          <a:effectLst/>
                        </a:rPr>
                        <a:t> </a:t>
                      </a:r>
                      <a:r>
                        <a:rPr lang="da-DK" sz="1800" u="none" strike="noStrike" kern="1200" dirty="0" err="1">
                          <a:solidFill>
                            <a:srgbClr val="666666"/>
                          </a:solidFill>
                          <a:effectLst/>
                        </a:rPr>
                        <a:t>best</a:t>
                      </a:r>
                      <a:r>
                        <a:rPr lang="da-DK" sz="1800" u="none" strike="noStrike" kern="1200" dirty="0">
                          <a:solidFill>
                            <a:srgbClr val="666666"/>
                          </a:solidFill>
                          <a:effectLst/>
                        </a:rPr>
                        <a:t> </a:t>
                      </a:r>
                      <a:r>
                        <a:rPr lang="da-DK" sz="1800" u="none" strike="noStrike" kern="1200" dirty="0" err="1">
                          <a:solidFill>
                            <a:srgbClr val="666666"/>
                          </a:solidFill>
                          <a:effectLst/>
                        </a:rPr>
                        <a:t>practises</a:t>
                      </a:r>
                      <a:r>
                        <a:rPr lang="da-DK" sz="1800" u="none" strike="noStrike" kern="1200" dirty="0">
                          <a:solidFill>
                            <a:srgbClr val="666666"/>
                          </a:solidFill>
                          <a:effectLst/>
                        </a:rPr>
                        <a:t> data </a:t>
                      </a:r>
                      <a:r>
                        <a:rPr lang="da-DK" sz="1800" u="none" strike="noStrike" kern="1200" dirty="0" err="1">
                          <a:solidFill>
                            <a:srgbClr val="666666"/>
                          </a:solidFill>
                          <a:effectLst/>
                        </a:rPr>
                        <a:t>stewardship</a:t>
                      </a:r>
                      <a:r>
                        <a:rPr lang="da-DK" sz="1800" u="none" strike="noStrike" kern="1200" dirty="0">
                          <a:solidFill>
                            <a:srgbClr val="666666"/>
                          </a:solidFill>
                          <a:effectLst/>
                        </a:rPr>
                        <a:t> at the </a:t>
                      </a:r>
                      <a:r>
                        <a:rPr lang="da-DK" sz="1800" u="none" strike="noStrike" kern="1200" dirty="0" err="1">
                          <a:solidFill>
                            <a:srgbClr val="666666"/>
                          </a:solidFill>
                          <a:effectLst/>
                        </a:rPr>
                        <a:t>PaNOSC</a:t>
                      </a:r>
                      <a:r>
                        <a:rPr lang="da-DK" sz="1800" u="none" strike="noStrike" kern="1200" dirty="0">
                          <a:solidFill>
                            <a:srgbClr val="666666"/>
                          </a:solidFill>
                          <a:effectLst/>
                        </a:rPr>
                        <a:t> </a:t>
                      </a:r>
                      <a:r>
                        <a:rPr lang="da-DK" sz="1800" u="none" strike="noStrike" kern="1200" dirty="0" err="1">
                          <a:solidFill>
                            <a:srgbClr val="666666"/>
                          </a:solidFill>
                          <a:effectLst/>
                        </a:rPr>
                        <a:t>facilities</a:t>
                      </a:r>
                      <a:r>
                        <a:rPr lang="da-DK" sz="1800" u="none" strike="noStrike" kern="1200" dirty="0">
                          <a:solidFill>
                            <a:srgbClr val="666666"/>
                          </a:solidFill>
                          <a:effectLst/>
                        </a:rPr>
                        <a:t> </a:t>
                      </a:r>
                      <a:endParaRPr lang="en-GB" dirty="0">
                        <a:solidFill>
                          <a:srgbClr val="6666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666666"/>
                          </a:solidFill>
                        </a:rPr>
                        <a:t>07.21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607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666666"/>
                          </a:solidFill>
                        </a:rPr>
                        <a:t>D8.2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on </a:t>
                      </a:r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lessons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learned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</a:t>
                      </a:r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adopting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e-</a:t>
                      </a:r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learning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platform at the </a:t>
                      </a:r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PaNOSC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facilities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8.4</a:t>
                      </a:r>
                      <a:endParaRPr lang="en-GB" dirty="0">
                        <a:solidFill>
                          <a:srgbClr val="6666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666666"/>
                          </a:solidFill>
                        </a:rPr>
                        <a:t>05.22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756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666666"/>
                          </a:solidFill>
                        </a:rPr>
                        <a:t>D8.3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Teaching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</a:t>
                      </a:r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users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PaNOSC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services, FAIR principles, and the </a:t>
                      </a:r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PaNOSC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facilities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accessible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the e-</a:t>
                      </a:r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learning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platform at </a:t>
                      </a:r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pan-learning.org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8.5-7</a:t>
                      </a:r>
                      <a:endParaRPr lang="en-GB" dirty="0">
                        <a:solidFill>
                          <a:srgbClr val="6666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666666"/>
                          </a:solidFill>
                        </a:rPr>
                        <a:t>05.22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483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666666"/>
                          </a:solidFill>
                        </a:rPr>
                        <a:t>D8.4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Closing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including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from summer </a:t>
                      </a:r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a-DK" sz="1800" b="0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da-DK" sz="18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8.8</a:t>
                      </a:r>
                      <a:endParaRPr lang="en-GB" dirty="0">
                        <a:solidFill>
                          <a:srgbClr val="6666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666666"/>
                          </a:solidFill>
                        </a:rPr>
                        <a:t>11.22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891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124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BEABC-BE35-F242-BCB4-DE9DCC443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Beyond </a:t>
            </a:r>
            <a:r>
              <a:rPr lang="en-GB" dirty="0" err="1"/>
              <a:t>PaNOSC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C74E8B-46F7-144D-8178-54571A3D4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776" y="1447800"/>
            <a:ext cx="10130713" cy="238683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66666"/>
                </a:solidFill>
              </a:rPr>
              <a:t>ESS intend to maintain pan-</a:t>
            </a:r>
            <a:r>
              <a:rPr lang="en-GB" dirty="0" err="1">
                <a:solidFill>
                  <a:srgbClr val="666666"/>
                </a:solidFill>
              </a:rPr>
              <a:t>learning.org</a:t>
            </a:r>
            <a:r>
              <a:rPr lang="en-GB" dirty="0">
                <a:solidFill>
                  <a:srgbClr val="666666"/>
                </a:solidFill>
              </a:rPr>
              <a:t> (but not the content – relies on course providers)</a:t>
            </a:r>
          </a:p>
          <a:p>
            <a:pPr marL="0" indent="0">
              <a:buNone/>
            </a:pPr>
            <a:endParaRPr lang="en-GB" dirty="0">
              <a:solidFill>
                <a:srgbClr val="66666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66666"/>
                </a:solidFill>
              </a:rPr>
              <a:t> pan-</a:t>
            </a:r>
            <a:r>
              <a:rPr lang="en-GB" dirty="0" err="1">
                <a:solidFill>
                  <a:srgbClr val="666666"/>
                </a:solidFill>
              </a:rPr>
              <a:t>learning.org</a:t>
            </a:r>
            <a:r>
              <a:rPr lang="en-GB" dirty="0">
                <a:solidFill>
                  <a:srgbClr val="666666"/>
                </a:solidFill>
              </a:rPr>
              <a:t> will be used in the neutron world, e.g. at summer schools</a:t>
            </a:r>
          </a:p>
          <a:p>
            <a:pPr marL="0" indent="0">
              <a:buNone/>
            </a:pPr>
            <a:endParaRPr lang="en-GB" dirty="0">
              <a:solidFill>
                <a:srgbClr val="66666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66666"/>
                </a:solidFill>
              </a:rPr>
              <a:t> Will it be used in the photon world?</a:t>
            </a:r>
          </a:p>
        </p:txBody>
      </p:sp>
    </p:spTree>
    <p:extLst>
      <p:ext uri="{BB962C8B-B14F-4D97-AF65-F5344CB8AC3E}">
        <p14:creationId xmlns:p14="http://schemas.microsoft.com/office/powerpoint/2010/main" val="3910244777"/>
      </p:ext>
    </p:extLst>
  </p:cSld>
  <p:clrMapOvr>
    <a:masterClrMapping/>
  </p:clrMapOvr>
</p:sld>
</file>

<file path=ppt/theme/theme1.xml><?xml version="1.0" encoding="utf-8"?>
<a:theme xmlns:a="http://schemas.openxmlformats.org/drawingml/2006/main" name="First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ogo+EUtex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aNOSC_EUflag+ba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PaNOSC_LOGO-onl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PaNOSC_ppt_template_DEF.potx</Template>
  <TotalTime>5984</TotalTime>
  <Words>390</Words>
  <Application>Microsoft Macintosh PowerPoint</Application>
  <PresentationFormat>Widescreen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Courier New</vt:lpstr>
      <vt:lpstr>Muli</vt:lpstr>
      <vt:lpstr>Wingdings</vt:lpstr>
      <vt:lpstr>First Slide</vt:lpstr>
      <vt:lpstr>Logo+EUtext</vt:lpstr>
      <vt:lpstr>PaNOSC_EUflag+bar</vt:lpstr>
      <vt:lpstr>PaNOSC_LOGO-only</vt:lpstr>
      <vt:lpstr>WP8: Future </vt:lpstr>
      <vt:lpstr>Planned versus actual</vt:lpstr>
      <vt:lpstr>Addressing discrepancies</vt:lpstr>
      <vt:lpstr>Issues</vt:lpstr>
      <vt:lpstr>Activities for next 12 months</vt:lpstr>
      <vt:lpstr>Beyond PaNOSC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  on one or more lines</dc:title>
  <dc:subject/>
  <dc:creator/>
  <cp:keywords/>
  <dc:description/>
  <cp:lastModifiedBy>Thomas H. Rod</cp:lastModifiedBy>
  <cp:revision>614</cp:revision>
  <dcterms:created xsi:type="dcterms:W3CDTF">2019-04-23T08:59:57Z</dcterms:created>
  <dcterms:modified xsi:type="dcterms:W3CDTF">2021-11-29T14:26:27Z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2019-04-19T10:00:00Z</vt:filetime>
  </property>
  <property fmtid="{D5CDD505-2E9C-101B-9397-08002B2CF9AE}" pid="3" name="Creator">
    <vt:lpwstr>Adobe InDesign CC 14.0 (Macintosh)</vt:lpwstr>
  </property>
  <property fmtid="{D5CDD505-2E9C-101B-9397-08002B2CF9AE}" pid="4" name="LastSaved">
    <vt:filetime>2019-04-23T10:00:00Z</vt:filetime>
  </property>
</Properties>
</file>