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69" r:id="rId2"/>
    <p:sldMasterId id="2147483672" r:id="rId3"/>
    <p:sldMasterId id="2147483674" r:id="rId4"/>
  </p:sldMasterIdLst>
  <p:notesMasterIdLst>
    <p:notesMasterId r:id="rId11"/>
  </p:notesMasterIdLst>
  <p:sldIdLst>
    <p:sldId id="264" r:id="rId5"/>
    <p:sldId id="651" r:id="rId6"/>
    <p:sldId id="654" r:id="rId7"/>
    <p:sldId id="655" r:id="rId8"/>
    <p:sldId id="657" r:id="rId9"/>
    <p:sldId id="658" r:id="rId10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7DA8CB"/>
    <a:srgbClr val="7EAACC"/>
    <a:srgbClr val="5E6AA0"/>
    <a:srgbClr val="9A5172"/>
    <a:srgbClr val="9F4E6C"/>
    <a:srgbClr val="4A4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9"/>
    <p:restoredTop sz="94571"/>
  </p:normalViewPr>
  <p:slideViewPr>
    <p:cSldViewPr>
      <p:cViewPr varScale="1">
        <p:scale>
          <a:sx n="128" d="100"/>
          <a:sy n="128" d="100"/>
        </p:scale>
        <p:origin x="200" y="544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29.11.2021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0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46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30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14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2667000" y="2895600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2667001" y="4284077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4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432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329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76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88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51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80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74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4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71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7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8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7.jpg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11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2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9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914400" y="63608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263450" y="62484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2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8" name="object 17"/>
          <p:cNvSpPr txBox="1"/>
          <p:nvPr userDrawn="1"/>
        </p:nvSpPr>
        <p:spPr>
          <a:xfrm>
            <a:off x="1108150" y="65894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 userDrawn="1"/>
        </p:nvGrpSpPr>
        <p:grpSpPr>
          <a:xfrm>
            <a:off x="457200" y="64770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530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  <p:sldLayoutId id="2147483689" r:id="rId3"/>
    <p:sldLayoutId id="2147483690" r:id="rId4"/>
    <p:sldLayoutId id="2147483693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9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</p:spPr>
        <p:txBody>
          <a:bodyPr/>
          <a:lstStyle/>
          <a:p>
            <a:r>
              <a:rPr lang="en-US" spc="90" dirty="0"/>
              <a:t>WP8: Future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70532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US" spc="50" dirty="0">
                <a:solidFill>
                  <a:srgbClr val="4C4D4F"/>
                </a:solidFill>
                <a:cs typeface="Arial"/>
              </a:rPr>
              <a:t>29</a:t>
            </a:r>
            <a:r>
              <a:rPr lang="en-US" spc="50" baseline="30000" dirty="0">
                <a:solidFill>
                  <a:srgbClr val="4C4D4F"/>
                </a:solidFill>
                <a:cs typeface="Arial"/>
              </a:rPr>
              <a:t>th</a:t>
            </a:r>
            <a:r>
              <a:rPr lang="en-US" spc="50" dirty="0">
                <a:solidFill>
                  <a:srgbClr val="4C4D4F"/>
                </a:solidFill>
                <a:cs typeface="Arial"/>
              </a:rPr>
              <a:t> November</a:t>
            </a:r>
            <a:r>
              <a:rPr lang="en-US" spc="10" dirty="0">
                <a:solidFill>
                  <a:srgbClr val="4C4D4F"/>
                </a:solidFill>
                <a:cs typeface="Arial"/>
              </a:rPr>
              <a:t>,</a:t>
            </a:r>
            <a:r>
              <a:rPr lang="en-US" spc="-60" dirty="0">
                <a:solidFill>
                  <a:srgbClr val="4C4D4F"/>
                </a:solidFill>
                <a:cs typeface="Arial"/>
              </a:rPr>
              <a:t> </a:t>
            </a:r>
            <a:r>
              <a:rPr lang="en-US" spc="90" dirty="0">
                <a:solidFill>
                  <a:srgbClr val="4C4D4F"/>
                </a:solidFill>
                <a:cs typeface="Arial"/>
              </a:rPr>
              <a:t>2021</a:t>
            </a:r>
            <a:endParaRPr lang="en-US" dirty="0">
              <a:cs typeface="Arial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US" spc="25" dirty="0">
                <a:solidFill>
                  <a:srgbClr val="4C4D4F"/>
                </a:solidFill>
                <a:cs typeface="Arial"/>
              </a:rPr>
              <a:t>Thomas H. Rod 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52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D8CA0F4-A8A4-414A-A8E0-496615601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Planned versus actual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0609D10-D9A8-8B4B-95F8-491471EFC3EC}"/>
              </a:ext>
            </a:extLst>
          </p:cNvPr>
          <p:cNvSpPr txBox="1">
            <a:spLocks/>
          </p:cNvSpPr>
          <p:nvPr/>
        </p:nvSpPr>
        <p:spPr>
          <a:xfrm>
            <a:off x="685800" y="1219200"/>
            <a:ext cx="4993785" cy="476806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i="0" kern="1200">
                <a:solidFill>
                  <a:srgbClr val="4C4D4F"/>
                </a:solidFill>
                <a:latin typeface="Muli" pitchFamily="2" charset="77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666666"/>
                </a:solidFill>
              </a:rPr>
              <a:t>Planned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666666"/>
                </a:solidFill>
              </a:rPr>
              <a:t> Get pan-learning up running in a maintainable and safe fashion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666666"/>
                </a:solidFill>
              </a:rPr>
              <a:t> </a:t>
            </a:r>
            <a:r>
              <a:rPr lang="en-GB" b="0" dirty="0" err="1">
                <a:solidFill>
                  <a:srgbClr val="666666"/>
                </a:solidFill>
              </a:rPr>
              <a:t>Jupyter</a:t>
            </a:r>
            <a:r>
              <a:rPr lang="en-GB" b="0" dirty="0">
                <a:solidFill>
                  <a:srgbClr val="666666"/>
                </a:solidFill>
              </a:rPr>
              <a:t>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666666"/>
                </a:solidFill>
              </a:rPr>
              <a:t> Add training content showcasing the different facilities and </a:t>
            </a:r>
            <a:r>
              <a:rPr lang="en-GB" b="0" dirty="0" err="1">
                <a:solidFill>
                  <a:srgbClr val="666666"/>
                </a:solidFill>
              </a:rPr>
              <a:t>PaNOSC</a:t>
            </a:r>
            <a:r>
              <a:rPr lang="en-GB" b="0" dirty="0">
                <a:solidFill>
                  <a:srgbClr val="666666"/>
                </a:solidFill>
              </a:rPr>
              <a:t>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666666"/>
                </a:solidFill>
              </a:rPr>
              <a:t> Get all partner facilities to use pan-learning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666666"/>
                </a:solidFill>
              </a:rPr>
              <a:t> Organize summer school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F114B06C-0946-374A-9348-490FF8D1DB79}"/>
              </a:ext>
            </a:extLst>
          </p:cNvPr>
          <p:cNvSpPr txBox="1">
            <a:spLocks/>
          </p:cNvSpPr>
          <p:nvPr/>
        </p:nvSpPr>
        <p:spPr>
          <a:xfrm>
            <a:off x="6400800" y="1182756"/>
            <a:ext cx="4993785" cy="506564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666666"/>
                </a:solidFill>
              </a:rPr>
              <a:t>Actual </a:t>
            </a:r>
          </a:p>
          <a:p>
            <a:r>
              <a:rPr lang="en-GB" sz="2400" dirty="0">
                <a:solidFill>
                  <a:srgbClr val="666666"/>
                </a:solidFill>
              </a:rPr>
              <a:t>Everything planned to some extent</a:t>
            </a:r>
            <a:endParaRPr lang="en-GB" sz="2400" b="1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6666"/>
                </a:solidFill>
              </a:rPr>
              <a:t> Made pan-learning an EOSC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6666"/>
                </a:solidFill>
              </a:rPr>
              <a:t>Collaboration with </a:t>
            </a:r>
            <a:r>
              <a:rPr lang="en-GB" sz="2400" dirty="0" err="1">
                <a:solidFill>
                  <a:srgbClr val="666666"/>
                </a:solidFill>
              </a:rPr>
              <a:t>ExPaNDS</a:t>
            </a:r>
            <a:r>
              <a:rPr lang="en-GB" sz="2400" dirty="0">
                <a:solidFill>
                  <a:srgbClr val="666666"/>
                </a:solidFill>
              </a:rPr>
              <a:t> on joint training portal with catalogue and e-learning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6666"/>
                </a:solidFill>
              </a:rPr>
              <a:t>Merging two web sites into one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666666"/>
                </a:solidFill>
              </a:rPr>
              <a:t>The joint portal should be an EOSC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6666"/>
                </a:solidFill>
              </a:rPr>
              <a:t> Umbrella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66666"/>
                </a:solidFill>
              </a:rPr>
              <a:t> CPU resources</a:t>
            </a:r>
          </a:p>
        </p:txBody>
      </p:sp>
    </p:spTree>
    <p:extLst>
      <p:ext uri="{BB962C8B-B14F-4D97-AF65-F5344CB8AC3E}">
        <p14:creationId xmlns:p14="http://schemas.microsoft.com/office/powerpoint/2010/main" val="32877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3BB2-CEF7-DC46-89C7-3E77B1ABE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Addressing discrepancies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FF364-7833-E946-9E75-EFFB6E5FC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2594" y="1562307"/>
            <a:ext cx="10130713" cy="23868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We use unspent </a:t>
            </a:r>
            <a:r>
              <a:rPr lang="en-GB" dirty="0" err="1">
                <a:solidFill>
                  <a:srgbClr val="666666"/>
                </a:solidFill>
              </a:rPr>
              <a:t>PaNOSC</a:t>
            </a:r>
            <a:r>
              <a:rPr lang="en-GB" dirty="0">
                <a:solidFill>
                  <a:srgbClr val="666666"/>
                </a:solidFill>
              </a:rPr>
              <a:t> resources at ESS to address the ‘EOSC scope creep’ related to EOSC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666666"/>
                </a:solidFill>
              </a:rPr>
              <a:t> How do we get partner facilities to provide content and use the platform? </a:t>
            </a:r>
          </a:p>
          <a:p>
            <a:endParaRPr lang="en-GB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2683-767D-F24A-9904-73D4FD64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D373-4C6A-4F43-BA29-DE2E4E127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0130713" cy="47490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We need to have a focused effort from staff at partner facilities – outside meetings (time is an issue) – plan to have 1:1 meetings with all partners</a:t>
            </a:r>
          </a:p>
          <a:p>
            <a:pPr marL="0" indent="0">
              <a:buNone/>
            </a:pPr>
            <a:endParaRPr lang="en-GB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 Developing training material is time consuming and often underestimated. </a:t>
            </a:r>
          </a:p>
          <a:p>
            <a:pPr marL="0" indent="0">
              <a:buNone/>
            </a:pPr>
            <a:endParaRPr lang="en-GB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 The WP leader is not spending enough time on the WP!</a:t>
            </a:r>
          </a:p>
          <a:p>
            <a:pPr marL="0" indent="0">
              <a:buNone/>
            </a:pPr>
            <a:endParaRPr lang="en-GB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 </a:t>
            </a:r>
            <a:r>
              <a:rPr lang="en-GB" dirty="0" err="1">
                <a:solidFill>
                  <a:srgbClr val="666666"/>
                </a:solidFill>
              </a:rPr>
              <a:t>ExPaNDS</a:t>
            </a:r>
            <a:r>
              <a:rPr lang="en-GB" dirty="0">
                <a:solidFill>
                  <a:srgbClr val="666666"/>
                </a:solidFill>
              </a:rPr>
              <a:t> / </a:t>
            </a:r>
            <a:r>
              <a:rPr lang="en-GB" dirty="0" err="1">
                <a:solidFill>
                  <a:srgbClr val="666666"/>
                </a:solidFill>
              </a:rPr>
              <a:t>PaNOSC</a:t>
            </a:r>
            <a:r>
              <a:rPr lang="en-GB" dirty="0">
                <a:solidFill>
                  <a:srgbClr val="666666"/>
                </a:solidFill>
              </a:rPr>
              <a:t> collaboration works really well: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666666"/>
                </a:solidFill>
              </a:rPr>
              <a:t>Some questions about the selection of TESS / workflow manager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666666"/>
                </a:solidFill>
              </a:rPr>
              <a:t>Are </a:t>
            </a:r>
            <a:r>
              <a:rPr lang="en-GB" sz="2400" dirty="0" err="1">
                <a:solidFill>
                  <a:srgbClr val="666666"/>
                </a:solidFill>
              </a:rPr>
              <a:t>ExPaNDS</a:t>
            </a:r>
            <a:r>
              <a:rPr lang="en-GB" sz="2400" dirty="0">
                <a:solidFill>
                  <a:srgbClr val="666666"/>
                </a:solidFill>
              </a:rPr>
              <a:t> partners informed about pan-</a:t>
            </a:r>
            <a:r>
              <a:rPr lang="en-GB" sz="2400" dirty="0" err="1">
                <a:solidFill>
                  <a:srgbClr val="666666"/>
                </a:solidFill>
              </a:rPr>
              <a:t>learning.org</a:t>
            </a:r>
            <a:r>
              <a:rPr lang="en-GB" sz="2400" dirty="0">
                <a:solidFill>
                  <a:srgbClr val="666666"/>
                </a:solidFill>
              </a:rPr>
              <a:t>?</a:t>
            </a:r>
          </a:p>
          <a:p>
            <a:endParaRPr lang="en-GB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6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12EC-20C2-4B43-B5B0-C3ED50C7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for next 12 months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0E6FAF50-E385-A148-B7FD-7836A54E4716}"/>
              </a:ext>
            </a:extLst>
          </p:cNvPr>
          <p:cNvSpPr txBox="1">
            <a:spLocks/>
          </p:cNvSpPr>
          <p:nvPr/>
        </p:nvSpPr>
        <p:spPr>
          <a:xfrm>
            <a:off x="609600" y="1382540"/>
            <a:ext cx="9365782" cy="476806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i="0" kern="1200">
                <a:solidFill>
                  <a:srgbClr val="4C4D4F"/>
                </a:solidFill>
                <a:latin typeface="Muli" pitchFamily="2" charset="77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GB">
                <a:solidFill>
                  <a:srgbClr val="666666"/>
                </a:solidFill>
              </a:rPr>
              <a:t> Get the joint ExPaNDS / PaNOSC training portal up running on pan-training.eu / pan.training</a:t>
            </a:r>
          </a:p>
          <a:p>
            <a:pPr>
              <a:buFont typeface="Wingdings" pitchFamily="2" charset="2"/>
              <a:buChar char="Ø"/>
            </a:pPr>
            <a:r>
              <a:rPr lang="en-GB">
                <a:solidFill>
                  <a:srgbClr val="666666"/>
                </a:solidFill>
              </a:rPr>
              <a:t> Gather and develop content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rgbClr val="666666"/>
                </a:solidFill>
              </a:rPr>
              <a:t>For each facility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>
                <a:solidFill>
                  <a:srgbClr val="666666"/>
                </a:solidFill>
              </a:rPr>
              <a:t>For each PaNOSC service (WPs input is required)</a:t>
            </a:r>
          </a:p>
          <a:p>
            <a:pPr>
              <a:buFont typeface="Wingdings" pitchFamily="2" charset="2"/>
              <a:buChar char="Ø"/>
            </a:pPr>
            <a:r>
              <a:rPr lang="en-GB">
                <a:solidFill>
                  <a:srgbClr val="666666"/>
                </a:solidFill>
              </a:rPr>
              <a:t> Organize and run CPU intensive summer school</a:t>
            </a:r>
          </a:p>
          <a:p>
            <a:pPr marL="0" indent="0">
              <a:buFont typeface="Arial"/>
              <a:buNone/>
            </a:pPr>
            <a:endParaRPr lang="en-GB">
              <a:solidFill>
                <a:srgbClr val="666666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GB" sz="2400">
              <a:solidFill>
                <a:srgbClr val="6666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66666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3E66D7-96A6-714F-8FC9-F04D5B164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72431"/>
              </p:ext>
            </p:extLst>
          </p:nvPr>
        </p:nvGraphicFramePr>
        <p:xfrm>
          <a:off x="609600" y="3962400"/>
          <a:ext cx="10204823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438">
                  <a:extLst>
                    <a:ext uri="{9D8B030D-6E8A-4147-A177-3AD203B41FA5}">
                      <a16:colId xmlns:a16="http://schemas.microsoft.com/office/drawing/2014/main" val="2913858924"/>
                    </a:ext>
                  </a:extLst>
                </a:gridCol>
                <a:gridCol w="8032406">
                  <a:extLst>
                    <a:ext uri="{9D8B030D-6E8A-4147-A177-3AD203B41FA5}">
                      <a16:colId xmlns:a16="http://schemas.microsoft.com/office/drawing/2014/main" val="4270981927"/>
                    </a:ext>
                  </a:extLst>
                </a:gridCol>
                <a:gridCol w="1317979">
                  <a:extLst>
                    <a:ext uri="{9D8B030D-6E8A-4147-A177-3AD203B41FA5}">
                      <a16:colId xmlns:a16="http://schemas.microsoft.com/office/drawing/2014/main" val="73062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D8.1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Report on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lessons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learned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and future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prospects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for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adopting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best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practises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data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stewardship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at the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PaNOSC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</a:t>
                      </a:r>
                      <a:r>
                        <a:rPr lang="da-DK" sz="1800" u="none" strike="noStrike" kern="1200" dirty="0" err="1">
                          <a:solidFill>
                            <a:srgbClr val="666666"/>
                          </a:solidFill>
                          <a:effectLst/>
                        </a:rPr>
                        <a:t>facilities</a:t>
                      </a:r>
                      <a:r>
                        <a:rPr lang="da-DK" sz="1800" u="none" strike="noStrike" kern="1200" dirty="0">
                          <a:solidFill>
                            <a:srgbClr val="666666"/>
                          </a:solidFill>
                          <a:effectLst/>
                        </a:rPr>
                        <a:t> </a:t>
                      </a:r>
                      <a:endParaRPr lang="en-GB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07.21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607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D8.2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lessons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learned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adopting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e-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platform at the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PaNOSC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facilities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8.4</a:t>
                      </a:r>
                      <a:endParaRPr lang="en-GB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05.22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7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D8.3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users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PaNOSC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services, FAIR principles, and the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PaNOSC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facilities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accessible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e-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platform at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pan-learning.org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8.5-7</a:t>
                      </a:r>
                      <a:endParaRPr lang="en-GB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05.22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8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D8.4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Closing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including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summer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1800" b="0" i="0" u="none" strike="noStrike" kern="1200" dirty="0" err="1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da-DK" sz="1800" b="0" i="0" u="none" strike="noStrike" kern="1200" dirty="0">
                          <a:solidFill>
                            <a:srgbClr val="6666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8.8</a:t>
                      </a:r>
                      <a:endParaRPr lang="en-GB" dirty="0">
                        <a:solidFill>
                          <a:srgbClr val="666666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11.22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89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2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EABC-BE35-F242-BCB4-DE9DCC44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Beyond </a:t>
            </a:r>
            <a:r>
              <a:rPr lang="en-GB" dirty="0" err="1"/>
              <a:t>PaNOSC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74E8B-46F7-144D-8178-54571A3D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447800"/>
            <a:ext cx="10130713" cy="23868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ESS intend to maintain pan-</a:t>
            </a:r>
            <a:r>
              <a:rPr lang="en-GB" dirty="0" err="1">
                <a:solidFill>
                  <a:srgbClr val="666666"/>
                </a:solidFill>
              </a:rPr>
              <a:t>learning.org</a:t>
            </a:r>
            <a:r>
              <a:rPr lang="en-GB" dirty="0">
                <a:solidFill>
                  <a:srgbClr val="666666"/>
                </a:solidFill>
              </a:rPr>
              <a:t> (but not the content – relies on course providers)</a:t>
            </a:r>
          </a:p>
          <a:p>
            <a:pPr marL="0" indent="0">
              <a:buNone/>
            </a:pPr>
            <a:endParaRPr lang="en-GB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 pan-</a:t>
            </a:r>
            <a:r>
              <a:rPr lang="en-GB" dirty="0" err="1">
                <a:solidFill>
                  <a:srgbClr val="666666"/>
                </a:solidFill>
              </a:rPr>
              <a:t>learning.org</a:t>
            </a:r>
            <a:r>
              <a:rPr lang="en-GB" dirty="0">
                <a:solidFill>
                  <a:srgbClr val="666666"/>
                </a:solidFill>
              </a:rPr>
              <a:t> will be used in the neutron world, e.g. at summer schools</a:t>
            </a:r>
          </a:p>
          <a:p>
            <a:pPr marL="0" indent="0">
              <a:buNone/>
            </a:pPr>
            <a:endParaRPr lang="en-GB" dirty="0">
              <a:solidFill>
                <a:srgbClr val="666666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 Will it be used in the photon world?</a:t>
            </a:r>
          </a:p>
        </p:txBody>
      </p:sp>
    </p:spTree>
    <p:extLst>
      <p:ext uri="{BB962C8B-B14F-4D97-AF65-F5344CB8AC3E}">
        <p14:creationId xmlns:p14="http://schemas.microsoft.com/office/powerpoint/2010/main" val="3910244777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ogo+EU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NOSC_EUflag+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NOSC_LOGO-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PaNOSC_ppt_template_DEF.potx</Template>
  <TotalTime>5984</TotalTime>
  <Words>390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Courier New</vt:lpstr>
      <vt:lpstr>Muli</vt:lpstr>
      <vt:lpstr>Wingdings</vt:lpstr>
      <vt:lpstr>First Slide</vt:lpstr>
      <vt:lpstr>Logo+EUtext</vt:lpstr>
      <vt:lpstr>PaNOSC_EUflag+bar</vt:lpstr>
      <vt:lpstr>PaNOSC_LOGO-only</vt:lpstr>
      <vt:lpstr>WP8: Future </vt:lpstr>
      <vt:lpstr>Planned versus actual</vt:lpstr>
      <vt:lpstr>Addressing discrepancies</vt:lpstr>
      <vt:lpstr>Issues</vt:lpstr>
      <vt:lpstr>Activities for next 12 months</vt:lpstr>
      <vt:lpstr>Beyond PaNOSC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on one or more lines</dc:title>
  <dc:subject/>
  <dc:creator/>
  <cp:keywords/>
  <dc:description/>
  <cp:lastModifiedBy>Thomas H. Rod</cp:lastModifiedBy>
  <cp:revision>614</cp:revision>
  <dcterms:created xsi:type="dcterms:W3CDTF">2019-04-23T08:59:57Z</dcterms:created>
  <dcterms:modified xsi:type="dcterms:W3CDTF">2021-11-29T14:26:27Z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2019-04-19T10:00:00Z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2019-04-23T10:00:00Z</vt:filetime>
  </property>
</Properties>
</file>