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69" r:id="rId2"/>
    <p:sldMasterId id="2147483672" r:id="rId3"/>
    <p:sldMasterId id="2147483674" r:id="rId4"/>
  </p:sldMasterIdLst>
  <p:notesMasterIdLst>
    <p:notesMasterId r:id="rId16"/>
  </p:notesMasterIdLst>
  <p:sldIdLst>
    <p:sldId id="264" r:id="rId5"/>
    <p:sldId id="268" r:id="rId6"/>
    <p:sldId id="282" r:id="rId7"/>
    <p:sldId id="270" r:id="rId8"/>
    <p:sldId id="269" r:id="rId9"/>
    <p:sldId id="272" r:id="rId10"/>
    <p:sldId id="283" r:id="rId11"/>
    <p:sldId id="271" r:id="rId12"/>
    <p:sldId id="284" r:id="rId13"/>
    <p:sldId id="273" r:id="rId14"/>
    <p:sldId id="266" r:id="rId15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1056" userDrawn="1">
          <p15:clr>
            <a:srgbClr val="A4A3A4"/>
          </p15:clr>
        </p15:guide>
        <p15:guide id="7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64"/>
  </p:normalViewPr>
  <p:slideViewPr>
    <p:cSldViewPr>
      <p:cViewPr>
        <p:scale>
          <a:sx n="76" d="100"/>
          <a:sy n="76" d="100"/>
        </p:scale>
        <p:origin x="-728" y="-240"/>
      </p:cViewPr>
      <p:guideLst>
        <p:guide orient="horz" pos="2880"/>
        <p:guide orient="horz" pos="1008"/>
        <p:guide pos="2160"/>
        <p:guide pos="528"/>
        <p:guide pos="288"/>
        <p:guide pos="105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9749-5F7E-5648-9CD6-00744CE904A7}" type="datetimeFigureOut">
              <a:t>28.11.21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7EEF-0713-214A-8A97-49F34C15B59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0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7EEF-0713-214A-8A97-49F34C15B593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17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7EEF-0713-214A-8A97-49F34C15B593}" type="slidenum">
              <a:rPr lang="uk-UA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57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48f4070ab_0_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1048f4070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5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6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4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62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5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76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3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6" name="Segnaposto numero diapositiva 16">
            <a:extLst>
              <a:ext uri="{FF2B5EF4-FFF2-40B4-BE49-F238E27FC236}">
                <a16:creationId xmlns="" xmlns:a16="http://schemas.microsoft.com/office/drawing/2014/main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97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="" xmlns:a16="http://schemas.microsoft.com/office/drawing/2014/main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4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626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55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6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76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667000" y="2895600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5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2667001" y="4284077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43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="" xmlns:a16="http://schemas.microsoft.com/office/drawing/2014/main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4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6" name="Segnaposto numero diapositiva 16">
            <a:extLst>
              <a:ext uri="{FF2B5EF4-FFF2-40B4-BE49-F238E27FC236}">
                <a16:creationId xmlns="" xmlns:a16="http://schemas.microsoft.com/office/drawing/2014/main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97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0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88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5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8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6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74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="" xmlns:a16="http://schemas.microsoft.com/office/drawing/2014/main" id="{2E85EB29-7773-EA41-86EF-AB27DEA4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9831E0E-B4B9-804C-B32F-14C6EC15B13E}" type="datetime1">
              <a:t>28.11.21</a:t>
            </a:fld>
            <a:endParaRPr lang="it-IT"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="" xmlns:a16="http://schemas.microsoft.com/office/drawing/2014/main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6" name="Segnaposto numero diapositiva 16">
            <a:extLst>
              <a:ext uri="{FF2B5EF4-FFF2-40B4-BE49-F238E27FC236}">
                <a16:creationId xmlns="" xmlns:a16="http://schemas.microsoft.com/office/drawing/2014/main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71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30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9" Type="http://schemas.openxmlformats.org/officeDocument/2006/relationships/image" Target="../media/image7.jpg"/><Relationship Id="rId1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7" Type="http://schemas.openxmlformats.org/officeDocument/2006/relationships/image" Target="../media/image8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4.xml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8">
            <a:extLst>
              <a:ext uri="{FF2B5EF4-FFF2-40B4-BE49-F238E27FC236}">
                <a16:creationId xmlns="" xmlns:a16="http://schemas.microsoft.com/office/drawing/2014/main" id="{1EB0BE17-4406-2547-BD41-BBF8482A0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ject 17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823852</a:t>
            </a:r>
            <a:endParaRPr sz="750">
              <a:latin typeface="Muli" pitchFamily="2" charset="77"/>
              <a:cs typeface="Arial"/>
            </a:endParaRPr>
          </a:p>
        </p:txBody>
      </p:sp>
      <p:grpSp>
        <p:nvGrpSpPr>
          <p:cNvPr id="11" name="Gruppo 49">
            <a:extLst>
              <a:ext uri="{FF2B5EF4-FFF2-40B4-BE49-F238E27FC236}">
                <a16:creationId xmlns="" xmlns:a16="http://schemas.microsoft.com/office/drawing/2014/main" id="{7D04B1C9-7F08-9D47-BE96-BA7CF7910F57}"/>
              </a:ext>
            </a:extLst>
          </p:cNvPr>
          <p:cNvGrpSpPr/>
          <p:nvPr/>
        </p:nvGrpSpPr>
        <p:grpSpPr>
          <a:xfrm>
            <a:off x="1681163" y="6228257"/>
            <a:ext cx="486409" cy="345440"/>
            <a:chOff x="995362" y="6228257"/>
            <a:chExt cx="486409" cy="345440"/>
          </a:xfrm>
        </p:grpSpPr>
        <p:sp>
          <p:nvSpPr>
            <p:cNvPr id="12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Immagine 2">
            <a:extLst>
              <a:ext uri="{FF2B5EF4-FFF2-40B4-BE49-F238E27FC236}">
                <a16:creationId xmlns="" xmlns:a16="http://schemas.microsoft.com/office/drawing/2014/main" id="{59ED750F-C77A-F24E-8961-FB46DDD5A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2743200" cy="13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8" name="object 17"/>
          <p:cNvSpPr txBox="1"/>
          <p:nvPr/>
        </p:nvSpPr>
        <p:spPr>
          <a:xfrm>
            <a:off x="914400" y="6360855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75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9" name="Gruppo 49">
            <a:extLst>
              <a:ext uri="{FF2B5EF4-FFF2-40B4-BE49-F238E27FC236}">
                <a16:creationId xmlns="" xmlns:a16="http://schemas.microsoft.com/office/drawing/2014/main" id="{7D04B1C9-7F08-9D47-BE96-BA7CF7910F57}"/>
              </a:ext>
            </a:extLst>
          </p:cNvPr>
          <p:cNvGrpSpPr/>
          <p:nvPr/>
        </p:nvGrpSpPr>
        <p:grpSpPr>
          <a:xfrm>
            <a:off x="263450" y="6248400"/>
            <a:ext cx="486409" cy="345440"/>
            <a:chOff x="995362" y="6228257"/>
            <a:chExt cx="486409" cy="345440"/>
          </a:xfrm>
        </p:grpSpPr>
        <p:sp>
          <p:nvSpPr>
            <p:cNvPr id="10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Segnaposto data 3">
            <a:extLst>
              <a:ext uri="{FF2B5EF4-FFF2-40B4-BE49-F238E27FC236}">
                <a16:creationId xmlns=""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20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="" xmlns:a16="http://schemas.microsoft.com/office/drawing/2014/main" id="{3DA76E71-90F4-594C-8F95-9C1B8B8402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867400"/>
            <a:ext cx="12179300" cy="990600"/>
          </a:xfrm>
          <a:prstGeom prst="rect">
            <a:avLst/>
          </a:prstGeom>
        </p:spPr>
      </p:pic>
      <p:sp>
        <p:nvSpPr>
          <p:cNvPr id="8" name="object 17"/>
          <p:cNvSpPr txBox="1"/>
          <p:nvPr userDrawn="1"/>
        </p:nvSpPr>
        <p:spPr>
          <a:xfrm>
            <a:off x="1108150" y="6589455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75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9" name="Gruppo 49">
            <a:extLst>
              <a:ext uri="{FF2B5EF4-FFF2-40B4-BE49-F238E27FC236}">
                <a16:creationId xmlns="" xmlns:a16="http://schemas.microsoft.com/office/drawing/2014/main" id="{7D04B1C9-7F08-9D47-BE96-BA7CF7910F57}"/>
              </a:ext>
            </a:extLst>
          </p:cNvPr>
          <p:cNvGrpSpPr/>
          <p:nvPr userDrawn="1"/>
        </p:nvGrpSpPr>
        <p:grpSpPr>
          <a:xfrm>
            <a:off x="457200" y="6477000"/>
            <a:ext cx="486409" cy="345440"/>
            <a:chOff x="995362" y="6228257"/>
            <a:chExt cx="486409" cy="345440"/>
          </a:xfrm>
        </p:grpSpPr>
        <p:sp>
          <p:nvSpPr>
            <p:cNvPr id="10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30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38896" y="3048000"/>
            <a:ext cx="6971704" cy="538609"/>
          </a:xfrm>
        </p:spPr>
        <p:txBody>
          <a:bodyPr/>
          <a:lstStyle/>
          <a:p>
            <a:r>
              <a:rPr lang="en-US" dirty="0"/>
              <a:t>European XFEL and PaNOSC</a:t>
            </a:r>
          </a:p>
        </p:txBody>
      </p:sp>
      <p:sp>
        <p:nvSpPr>
          <p:cNvPr id="5" name="Subtitle 6"/>
          <p:cNvSpPr>
            <a:spLocks noGrp="1"/>
          </p:cNvSpPr>
          <p:nvPr>
            <p:ph type="subTitle" idx="4"/>
          </p:nvPr>
        </p:nvSpPr>
        <p:spPr>
          <a:xfrm>
            <a:off x="1638896" y="4038600"/>
            <a:ext cx="7276503" cy="6912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lang="en-US" spc="10" dirty="0" err="1">
                <a:solidFill>
                  <a:srgbClr val="4C4D4F"/>
                </a:solidFill>
                <a:cs typeface="Arial"/>
              </a:rPr>
              <a:t>November 29 </a:t>
            </a:r>
            <a:r>
              <a:rPr lang="mr-IN" spc="10" dirty="0" err="1">
                <a:solidFill>
                  <a:srgbClr val="4C4D4F"/>
                </a:solidFill>
                <a:cs typeface="Arial"/>
              </a:rPr>
              <a:t>–</a:t>
            </a:r>
            <a:r>
              <a:rPr lang="en-US" spc="10" dirty="0">
                <a:solidFill>
                  <a:srgbClr val="4C4D4F"/>
                </a:solidFill>
                <a:cs typeface="Arial"/>
              </a:rPr>
              <a:t> 2021 F2F meeting,</a:t>
            </a:r>
            <a:r>
              <a:rPr lang="en-US" spc="-60" dirty="0">
                <a:solidFill>
                  <a:srgbClr val="4C4D4F"/>
                </a:solidFill>
                <a:cs typeface="Arial"/>
              </a:rPr>
              <a:t> </a:t>
            </a:r>
            <a:r>
              <a:rPr lang="en-US" spc="90" dirty="0">
                <a:solidFill>
                  <a:srgbClr val="4C4D4F"/>
                </a:solidFill>
                <a:cs typeface="Arial"/>
              </a:rPr>
              <a:t>Copenhagen (&amp; Zoom)</a:t>
            </a:r>
            <a:endParaRPr lang="en-US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lang="en-US" spc="-5" dirty="0">
                <a:solidFill>
                  <a:srgbClr val="4C4D4F"/>
                </a:solidFill>
                <a:cs typeface="Arial"/>
              </a:rPr>
              <a:t>Fabio Dall'Antonia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52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General issues for EuXFEL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10744200" cy="584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Several open questions concerning feasibility (or at least time frame) for the implementation of services due to pending clarification/decisions for DMPs from legal and directoral point of view: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Anonymous access to metadata catalogue by e. g. search API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Provision of VISA as user/own-data service, exposing the embargoed data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Due to lack of involvement in WP6, there is not enough awareness in ITDM about the considered technologies like CVMFS and OpenData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Imbalance of WP involvement in general 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Plans for EOSC registration, both as a provider and for actual services (in particular metadata catalogue) have not been addressed yet.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No concrete sustainability plans (yet) for maintenance of services beyond PaNOSC</a:t>
            </a:r>
          </a:p>
          <a:p>
            <a:pPr>
              <a:lnSpc>
                <a:spcPct val="120000"/>
              </a:lnSpc>
            </a:pPr>
            <a:endParaRPr lang="en-US" sz="2400"/>
          </a:p>
          <a:p>
            <a:pPr>
              <a:lnSpc>
                <a:spcPct val="12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652391"/>
            <a:ext cx="6971704" cy="53860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86000"/>
            <a:ext cx="11277600" cy="2286000"/>
          </a:xfrm>
          <a:prstGeom prst="roundRect">
            <a:avLst/>
          </a:prstGeom>
          <a:solidFill>
            <a:schemeClr val="tx2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5800" y="3048000"/>
            <a:ext cx="19812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3048000"/>
            <a:ext cx="1981200" cy="129540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5400" y="3048000"/>
            <a:ext cx="1981200" cy="129540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15200" y="3048000"/>
            <a:ext cx="1981200" cy="129540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525000" y="3048000"/>
            <a:ext cx="1981200" cy="129540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3500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Controls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3600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Electronics</a:t>
            </a:r>
          </a:p>
          <a:p>
            <a:pPr algn="ctr"/>
            <a:r>
              <a:rPr lang="en-US" sz="2400"/>
              <a:t>(EEE)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3276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7400" y="3276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Detector Operation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3276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IT &amp; Data 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433935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Data department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05400" y="685800"/>
            <a:ext cx="1981200" cy="1295400"/>
            <a:chOff x="3886200" y="4419600"/>
            <a:chExt cx="1981200" cy="1295400"/>
          </a:xfrm>
        </p:grpSpPr>
        <p:sp>
          <p:nvSpPr>
            <p:cNvPr id="20" name="Rounded Rectangle 19"/>
            <p:cNvSpPr/>
            <p:nvPr/>
          </p:nvSpPr>
          <p:spPr>
            <a:xfrm>
              <a:off x="3886200" y="4419600"/>
              <a:ext cx="1981200" cy="12954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400" y="48768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User office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6324"/>
            <a:ext cx="3130062" cy="162763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57200" y="4800600"/>
            <a:ext cx="1752600" cy="990600"/>
            <a:chOff x="5105400" y="4800600"/>
            <a:chExt cx="1981200" cy="990600"/>
          </a:xfrm>
        </p:grpSpPr>
        <p:sp>
          <p:nvSpPr>
            <p:cNvPr id="30" name="Rounded Rectangle 29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FXE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62200" y="4800600"/>
            <a:ext cx="1752600" cy="990600"/>
            <a:chOff x="5105400" y="4800600"/>
            <a:chExt cx="1981200" cy="990600"/>
          </a:xfrm>
        </p:grpSpPr>
        <p:sp>
          <p:nvSpPr>
            <p:cNvPr id="45" name="Rounded Rectangle 44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HED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72200" y="4800600"/>
            <a:ext cx="1752600" cy="990600"/>
            <a:chOff x="5105400" y="4800600"/>
            <a:chExt cx="1981200" cy="990600"/>
          </a:xfrm>
        </p:grpSpPr>
        <p:sp>
          <p:nvSpPr>
            <p:cNvPr id="48" name="Rounded Rectangle 47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SPB/SFX</a:t>
              </a:r>
              <a:endParaRPr lang="en-US" sz="24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4800600"/>
            <a:ext cx="1752600" cy="990600"/>
            <a:chOff x="5105400" y="4800600"/>
            <a:chExt cx="1981200" cy="990600"/>
          </a:xfrm>
        </p:grpSpPr>
        <p:sp>
          <p:nvSpPr>
            <p:cNvPr id="51" name="Rounded Rectangle 50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MID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77200" y="4800600"/>
            <a:ext cx="1752600" cy="990600"/>
            <a:chOff x="5105400" y="4800600"/>
            <a:chExt cx="1981200" cy="990600"/>
          </a:xfrm>
        </p:grpSpPr>
        <p:sp>
          <p:nvSpPr>
            <p:cNvPr id="54" name="Rounded Rectangle 53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SCS</a:t>
              </a:r>
              <a:endParaRPr lang="en-US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82200" y="4800600"/>
            <a:ext cx="1752600" cy="990600"/>
            <a:chOff x="5105400" y="4800600"/>
            <a:chExt cx="1981200" cy="990600"/>
          </a:xfrm>
        </p:grpSpPr>
        <p:sp>
          <p:nvSpPr>
            <p:cNvPr id="57" name="Rounded Rectangle 56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SQS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86000"/>
            <a:ext cx="11277600" cy="2286000"/>
          </a:xfrm>
          <a:prstGeom prst="roundRect">
            <a:avLst/>
          </a:prstGeom>
          <a:solidFill>
            <a:schemeClr val="tx2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5800" y="3048000"/>
            <a:ext cx="19812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3048000"/>
            <a:ext cx="1981200" cy="129540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5400" y="3048000"/>
            <a:ext cx="19812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15200" y="3048000"/>
            <a:ext cx="1981200" cy="1295400"/>
          </a:xfrm>
          <a:prstGeom prst="roundRect">
            <a:avLst/>
          </a:prstGeom>
          <a:solidFill>
            <a:srgbClr val="FCD5B5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525000" y="3048000"/>
            <a:ext cx="1981200" cy="129540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3500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Controls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3600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Electronics</a:t>
            </a:r>
          </a:p>
          <a:p>
            <a:pPr algn="ctr"/>
            <a:r>
              <a:rPr lang="en-US" sz="2400"/>
              <a:t>(EEE)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3276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7400" y="3276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Detector Operation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3276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IT &amp; Data 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433935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Data department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05400" y="685800"/>
            <a:ext cx="1981200" cy="1295400"/>
            <a:chOff x="3886200" y="4419600"/>
            <a:chExt cx="1981200" cy="1295400"/>
          </a:xfrm>
        </p:grpSpPr>
        <p:sp>
          <p:nvSpPr>
            <p:cNvPr id="20" name="Rounded Rectangle 19"/>
            <p:cNvSpPr/>
            <p:nvPr/>
          </p:nvSpPr>
          <p:spPr>
            <a:xfrm>
              <a:off x="3886200" y="4419600"/>
              <a:ext cx="1981200" cy="12954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400" y="48768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User office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6324"/>
            <a:ext cx="3130062" cy="162763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57200" y="4800600"/>
            <a:ext cx="1752600" cy="990600"/>
            <a:chOff x="5105400" y="4800600"/>
            <a:chExt cx="1981200" cy="990600"/>
          </a:xfrm>
        </p:grpSpPr>
        <p:sp>
          <p:nvSpPr>
            <p:cNvPr id="30" name="Rounded Rectangle 29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FXE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62200" y="4800600"/>
            <a:ext cx="1752600" cy="990600"/>
            <a:chOff x="5105400" y="4800600"/>
            <a:chExt cx="1981200" cy="990600"/>
          </a:xfrm>
        </p:grpSpPr>
        <p:sp>
          <p:nvSpPr>
            <p:cNvPr id="45" name="Rounded Rectangle 44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HED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72200" y="4800600"/>
            <a:ext cx="1752600" cy="990600"/>
            <a:chOff x="5105400" y="4800600"/>
            <a:chExt cx="1981200" cy="990600"/>
          </a:xfrm>
          <a:solidFill>
            <a:srgbClr val="FCD5B5"/>
          </a:solidFill>
        </p:grpSpPr>
        <p:sp>
          <p:nvSpPr>
            <p:cNvPr id="48" name="Rounded Rectangle 47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grp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SPB/SFX</a:t>
              </a:r>
              <a:endParaRPr lang="en-US" sz="24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4800600"/>
            <a:ext cx="1752600" cy="990600"/>
            <a:chOff x="5105400" y="4800600"/>
            <a:chExt cx="1981200" cy="990600"/>
          </a:xfrm>
        </p:grpSpPr>
        <p:sp>
          <p:nvSpPr>
            <p:cNvPr id="51" name="Rounded Rectangle 50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MID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77200" y="4800600"/>
            <a:ext cx="1752600" cy="990600"/>
            <a:chOff x="5105400" y="4800600"/>
            <a:chExt cx="1981200" cy="990600"/>
          </a:xfrm>
        </p:grpSpPr>
        <p:sp>
          <p:nvSpPr>
            <p:cNvPr id="54" name="Rounded Rectangle 53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SCS</a:t>
              </a:r>
              <a:endParaRPr lang="en-US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82200" y="4800600"/>
            <a:ext cx="1752600" cy="990600"/>
            <a:chOff x="5105400" y="4800600"/>
            <a:chExt cx="1981200" cy="990600"/>
          </a:xfrm>
        </p:grpSpPr>
        <p:sp>
          <p:nvSpPr>
            <p:cNvPr id="57" name="Rounded Rectangle 56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SQS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449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Mapping to PaNOSC WPS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mymd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8"/>
          <a:stretch/>
        </p:blipFill>
        <p:spPr>
          <a:xfrm>
            <a:off x="256750" y="252873"/>
            <a:ext cx="1114850" cy="11187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600200"/>
            <a:ext cx="19812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ITDM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8400" y="1600200"/>
            <a:ext cx="1981200" cy="1295400"/>
          </a:xfrm>
          <a:prstGeom prst="roundRect">
            <a:avLst/>
          </a:prstGeom>
          <a:solidFill>
            <a:srgbClr val="FCD5B5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3276600"/>
            <a:ext cx="1752600" cy="990600"/>
            <a:chOff x="5105400" y="4800600"/>
            <a:chExt cx="1981200" cy="990600"/>
          </a:xfrm>
          <a:solidFill>
            <a:srgbClr val="FCD5B5"/>
          </a:solidFill>
        </p:grpSpPr>
        <p:sp>
          <p:nvSpPr>
            <p:cNvPr id="7" name="Rounded Rectangle 6"/>
            <p:cNvSpPr/>
            <p:nvPr/>
          </p:nvSpPr>
          <p:spPr>
            <a:xfrm>
              <a:off x="5105400" y="4800600"/>
              <a:ext cx="1981200" cy="990600"/>
            </a:xfrm>
            <a:prstGeom prst="roundRect">
              <a:avLst/>
            </a:prstGeom>
            <a:grp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1600" y="5029200"/>
              <a:ext cx="1828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SPB/SFX</a:t>
              </a:r>
              <a:endParaRPr lang="en-US" sz="24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B1A94CE-6791-A048-8690-FE72A1713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91596"/>
            <a:ext cx="7162800" cy="522820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419600" y="2247900"/>
            <a:ext cx="3124200" cy="571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2895600"/>
            <a:ext cx="3124200" cy="571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48000" y="3505200"/>
            <a:ext cx="7162800" cy="228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752600" y="1295400"/>
            <a:ext cx="4648200" cy="914400"/>
          </a:xfrm>
          <a:prstGeom prst="arc">
            <a:avLst>
              <a:gd name="adj1" fmla="val 11189660"/>
              <a:gd name="adj2" fmla="val 21285091"/>
            </a:avLst>
          </a:prstGeom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5558135"/>
            <a:ext cx="582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Issue: imbalance/"neglection" of certain WPs</a:t>
            </a:r>
          </a:p>
        </p:txBody>
      </p: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Data management overview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09600" y="914400"/>
            <a:ext cx="10058398" cy="5182060"/>
            <a:chOff x="-2360868" y="913940"/>
            <a:chExt cx="14243767" cy="7817157"/>
          </a:xfrm>
        </p:grpSpPr>
        <p:pic>
          <p:nvPicPr>
            <p:cNvPr id="3" name="Picture 2" descr="mymd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060" y="4202921"/>
              <a:ext cx="2596134" cy="1226613"/>
            </a:xfrm>
            <a:prstGeom prst="rect">
              <a:avLst/>
            </a:prstGeom>
          </p:spPr>
        </p:pic>
        <p:pic>
          <p:nvPicPr>
            <p:cNvPr id="4" name="Picture 3" descr="stor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12" y="4683348"/>
              <a:ext cx="1273647" cy="127364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200073" y="3480756"/>
              <a:ext cx="0" cy="882316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jupy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017" y="5163174"/>
              <a:ext cx="1390044" cy="1610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75933" y="2712388"/>
              <a:ext cx="1069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EuXFEL user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672194">
              <a:off x="8715223" y="4814710"/>
              <a:ext cx="101795" cy="4364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8763639">
              <a:off x="9870611" y="5417703"/>
              <a:ext cx="564596" cy="120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530782" y="1853524"/>
              <a:ext cx="1358802" cy="1"/>
            </a:xfrm>
            <a:prstGeom prst="straightConnector1">
              <a:avLst/>
            </a:prstGeom>
            <a:ln w="38100" cmpd="sng"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315496" y="4624298"/>
              <a:ext cx="5567403" cy="39758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stor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79" y="6940384"/>
              <a:ext cx="1282540" cy="12825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4723" y="8254043"/>
              <a:ext cx="153281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raw / proc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170517" y="5609187"/>
              <a:ext cx="1206993" cy="714181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5584" y="4118485"/>
              <a:ext cx="68480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raw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64751" y="7400136"/>
              <a:ext cx="5902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usr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64751" y="7742592"/>
              <a:ext cx="112236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scratch</a:t>
              </a:r>
            </a:p>
          </p:txBody>
        </p:sp>
        <p:pic>
          <p:nvPicPr>
            <p:cNvPr id="19" name="Picture 18" descr="fastx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753" y="5146462"/>
              <a:ext cx="1577039" cy="15111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95857" y="6773264"/>
              <a:ext cx="145689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Max-Jhub</a:t>
              </a:r>
            </a:p>
          </p:txBody>
        </p:sp>
        <p:pic>
          <p:nvPicPr>
            <p:cNvPr id="21" name="Picture 20" descr="mymdc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8"/>
            <a:stretch/>
          </p:blipFill>
          <p:spPr>
            <a:xfrm>
              <a:off x="7176120" y="1257698"/>
              <a:ext cx="1255025" cy="12266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467267" y="1927119"/>
              <a:ext cx="89756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UPEX</a:t>
              </a:r>
            </a:p>
          </p:txBody>
        </p:sp>
        <p:pic>
          <p:nvPicPr>
            <p:cNvPr id="23" name="Picture 22" descr="stor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09" y="7352390"/>
              <a:ext cx="901653" cy="901653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1814800" y="6047584"/>
              <a:ext cx="0" cy="819106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75944" y="2161116"/>
              <a:ext cx="1927338" cy="1081272"/>
              <a:chOff x="4878191" y="2863858"/>
              <a:chExt cx="1927338" cy="1081272"/>
            </a:xfrm>
          </p:grpSpPr>
          <p:pic>
            <p:nvPicPr>
              <p:cNvPr id="26" name="Picture 25" descr="karabo-ic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191" y="2863858"/>
                <a:ext cx="1108942" cy="108127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018134" y="3226646"/>
                <a:ext cx="7873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DAQ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172403" y="6273231"/>
              <a:ext cx="1841443" cy="1067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migration/</a:t>
              </a:r>
            </a:p>
            <a:p>
              <a:r>
                <a:rPr lang="en-US" sz="2000"/>
                <a:t>correction</a:t>
              </a:r>
            </a:p>
          </p:txBody>
        </p:sp>
        <p:pic>
          <p:nvPicPr>
            <p:cNvPr id="29" name="Picture 28" descr="terminal-ic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8163" y="5103772"/>
              <a:ext cx="1688697" cy="1507044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flipH="1">
              <a:off x="5113130" y="2745673"/>
              <a:ext cx="1616147" cy="1372812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792418" y="2745673"/>
              <a:ext cx="0" cy="1319519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445061" y="5429534"/>
              <a:ext cx="2054721" cy="5274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654843" y="913940"/>
              <a:ext cx="1616792" cy="1609271"/>
              <a:chOff x="1118898" y="1095011"/>
              <a:chExt cx="1616792" cy="1609271"/>
            </a:xfrm>
          </p:grpSpPr>
          <p:pic>
            <p:nvPicPr>
              <p:cNvPr id="34" name="Picture 33" descr="user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898" y="1095011"/>
                <a:ext cx="1616792" cy="1609271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617467" y="2166610"/>
                <a:ext cx="715512" cy="46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user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5408461" y="1950207"/>
              <a:ext cx="994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accent6">
                      <a:lumMod val="50000"/>
                    </a:schemeClr>
                  </a:solidFill>
                </a:rPr>
                <a:t>register</a:t>
              </a:r>
              <a:endParaRPr 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2360868" y="2868056"/>
              <a:ext cx="2179907" cy="696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solidFill>
                    <a:schemeClr val="tx2"/>
                  </a:solidFill>
                </a:rPr>
                <a:t>Beamtime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51753" y="4118485"/>
              <a:ext cx="274978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Allocated resources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2494963" y="7581616"/>
              <a:ext cx="32902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27992" y="7612733"/>
              <a:ext cx="1" cy="65787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73291" y="8100398"/>
              <a:ext cx="122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download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4126249" y="5630079"/>
              <a:ext cx="0" cy="537573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globus-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573" y="6482622"/>
              <a:ext cx="1067882" cy="1030412"/>
            </a:xfrm>
            <a:prstGeom prst="rect">
              <a:avLst/>
            </a:prstGeom>
          </p:spPr>
        </p:pic>
        <p:cxnSp>
          <p:nvCxnSpPr>
            <p:cNvPr id="47" name="Straight Arrow Connector 46"/>
            <p:cNvCxnSpPr/>
            <p:nvPr/>
          </p:nvCxnSpPr>
          <p:spPr>
            <a:xfrm>
              <a:off x="6411586" y="4383895"/>
              <a:ext cx="1085045" cy="101036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697780" y="4202921"/>
              <a:ext cx="961806" cy="42137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096000" y="2819400"/>
            <a:ext cx="1447800" cy="685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/>
              <a:t>Keycloak</a:t>
            </a:r>
          </a:p>
        </p:txBody>
      </p:sp>
      <p:sp>
        <p:nvSpPr>
          <p:cNvPr id="50" name="Oval 49"/>
          <p:cNvSpPr/>
          <p:nvPr/>
        </p:nvSpPr>
        <p:spPr>
          <a:xfrm>
            <a:off x="2057400" y="1295400"/>
            <a:ext cx="2133600" cy="3124200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Metadata catalogue: myMDC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Bildschirmfoto 2021-11-29 um 12.3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12192000" cy="49800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663700"/>
            <a:ext cx="9893300" cy="3530600"/>
            <a:chOff x="0" y="1663700"/>
            <a:chExt cx="9893300" cy="3530600"/>
          </a:xfrm>
        </p:grpSpPr>
        <p:pic>
          <p:nvPicPr>
            <p:cNvPr id="5" name="Picture 4" descr="Bildschirmfoto 2021-11-29 um 12.29.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700" y="1663700"/>
              <a:ext cx="7594600" cy="35306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0" y="3733800"/>
              <a:ext cx="838200" cy="457200"/>
            </a:xfrm>
            <a:prstGeom prst="ellipse">
              <a:avLst/>
            </a:prstGeom>
            <a:noFill/>
            <a:ln w="285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6"/>
              <a:endCxn id="5" idx="1"/>
            </p:cNvCxnSpPr>
            <p:nvPr/>
          </p:nvCxnSpPr>
          <p:spPr>
            <a:xfrm flipV="1">
              <a:off x="838200" y="3429000"/>
              <a:ext cx="1460500" cy="533400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Metadata catalogue: myMDC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 descr="mym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2453969" cy="1088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0511" y="2590800"/>
            <a:ext cx="135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tx1">
                    <a:lumMod val="65000"/>
                    <a:lumOff val="35000"/>
                  </a:schemeClr>
                </a:solidFill>
              </a:rPr>
              <a:t>fed search API</a:t>
            </a:r>
          </a:p>
        </p:txBody>
      </p:sp>
      <p:sp>
        <p:nvSpPr>
          <p:cNvPr id="12" name="Arc 11"/>
          <p:cNvSpPr/>
          <p:nvPr/>
        </p:nvSpPr>
        <p:spPr>
          <a:xfrm>
            <a:off x="3124200" y="2511315"/>
            <a:ext cx="974672" cy="765285"/>
          </a:xfrm>
          <a:prstGeom prst="arc">
            <a:avLst>
              <a:gd name="adj1" fmla="val 686154"/>
              <a:gd name="adj2" fmla="val 10391750"/>
            </a:avLst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123080" y="2329061"/>
            <a:ext cx="975792" cy="685623"/>
          </a:xfrm>
          <a:prstGeom prst="arc">
            <a:avLst>
              <a:gd name="adj1" fmla="val 11639472"/>
              <a:gd name="adj2" fmla="val 21124266"/>
            </a:avLst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5800" y="2362200"/>
            <a:ext cx="1981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Search portal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67600" y="2743200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6200" y="2209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ETL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0" y="2362200"/>
            <a:ext cx="1981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VISA-DB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4038600"/>
            <a:ext cx="83022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Issues: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anonymous access in conflict with EuXFEL scientific data policy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no concrete plan to register in EOSC </a:t>
            </a:r>
          </a:p>
        </p:txBody>
      </p:sp>
    </p:spTree>
    <p:extLst>
      <p:ext uri="{BB962C8B-B14F-4D97-AF65-F5344CB8AC3E}">
        <p14:creationId xmlns:p14="http://schemas.microsoft.com/office/powerpoint/2010/main" val="2225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HPC from a notebook: Dask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Bildschirmfoto 2021-11-28 um 23.21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38200"/>
            <a:ext cx="3733800" cy="5129693"/>
          </a:xfrm>
          <a:prstGeom prst="rect">
            <a:avLst/>
          </a:prstGeom>
        </p:spPr>
      </p:pic>
      <p:pic>
        <p:nvPicPr>
          <p:cNvPr id="8" name="Picture 7" descr="Bildschirmfoto 2021-11-29 um 11.40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6858000" cy="2331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914400"/>
            <a:ext cx="7415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Use case: SAXS at the MID instrument (not yet pusblished in PaNOSC)</a:t>
            </a:r>
          </a:p>
        </p:txBody>
      </p:sp>
      <p:pic>
        <p:nvPicPr>
          <p:cNvPr id="10" name="Picture 9" descr="Bildschirmfoto 2021-11-29 um 11.37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2514600" cy="2466149"/>
          </a:xfrm>
          <a:prstGeom prst="rect">
            <a:avLst/>
          </a:prstGeom>
        </p:spPr>
      </p:pic>
      <p:pic>
        <p:nvPicPr>
          <p:cNvPr id="11" name="Picture 10" descr="Bildschirmfoto 2021-11-29 um 11.36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33800"/>
            <a:ext cx="345633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62776" y="527964"/>
            <a:ext cx="959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900"/>
              <a:buFont typeface="Muli"/>
              <a:buNone/>
            </a:pPr>
            <a:r>
              <a:rPr lang="en-US"/>
              <a:t>European XFEL contributions to WP5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695550" y="1502350"/>
            <a:ext cx="8012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WP5 Management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SIMEX platform (SimEx and SimEx-Lite)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libpyvinyl development</a:t>
            </a:r>
            <a:endParaRPr sz="2000"/>
          </a:p>
        </p:txBody>
      </p:sp>
      <p:pic>
        <p:nvPicPr>
          <p:cNvPr id="59" name="Google Shape;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009075"/>
            <a:ext cx="11887199" cy="18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321785"/>
            <a:ext cx="11887200" cy="67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174266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ogo+EU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NOSC_EUflag+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NOSC_LOGO-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PaNOSC_ppt_template_DEF.potx</Template>
  <TotalTime>1445</TotalTime>
  <Words>322</Words>
  <Application>Microsoft Macintosh PowerPoint</Application>
  <PresentationFormat>Custom</PresentationFormat>
  <Paragraphs>79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First Slide</vt:lpstr>
      <vt:lpstr>Logo+EUtext</vt:lpstr>
      <vt:lpstr>PaNOSC_EUflag+bar</vt:lpstr>
      <vt:lpstr>PaNOSC_LOGO-only</vt:lpstr>
      <vt:lpstr>European XFEL and PaNOSC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XFEL contributions to WP5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on one or more lines</dc:title>
  <dc:subject/>
  <dc:creator/>
  <cp:keywords/>
  <dc:description/>
  <cp:lastModifiedBy>Fabio Dall'Antonia</cp:lastModifiedBy>
  <cp:revision>59</cp:revision>
  <dcterms:created xsi:type="dcterms:W3CDTF">2019-04-23T08:59:57Z</dcterms:created>
  <dcterms:modified xsi:type="dcterms:W3CDTF">2021-11-29T11:58:54Z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2019-04-19T10:00:00Z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2019-04-23T10:00:00Z</vt:filetime>
  </property>
</Properties>
</file>