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62" r:id="rId2"/>
    <p:sldId id="267" r:id="rId3"/>
    <p:sldId id="272" r:id="rId4"/>
    <p:sldId id="268" r:id="rId5"/>
    <p:sldId id="282" r:id="rId6"/>
    <p:sldId id="279" r:id="rId7"/>
    <p:sldId id="291" r:id="rId8"/>
    <p:sldId id="292" r:id="rId9"/>
    <p:sldId id="294" r:id="rId10"/>
    <p:sldId id="293" r:id="rId11"/>
    <p:sldId id="280" r:id="rId12"/>
    <p:sldId id="283" r:id="rId13"/>
    <p:sldId id="284" r:id="rId14"/>
    <p:sldId id="285" r:id="rId15"/>
    <p:sldId id="281" r:id="rId16"/>
    <p:sldId id="286" r:id="rId17"/>
    <p:sldId id="287" r:id="rId18"/>
    <p:sldId id="288" r:id="rId19"/>
    <p:sldId id="289" r:id="rId20"/>
    <p:sldId id="290" r:id="rId21"/>
    <p:sldId id="277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59A"/>
    <a:srgbClr val="CCCCCC"/>
    <a:srgbClr val="666666"/>
    <a:srgbClr val="FECC99"/>
    <a:srgbClr val="FEE6CC"/>
    <a:srgbClr val="CCDFDB"/>
    <a:srgbClr val="E5F0EC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28" autoAdjust="0"/>
    <p:restoredTop sz="94681" autoAdjust="0"/>
  </p:normalViewPr>
  <p:slideViewPr>
    <p:cSldViewPr snapToGrid="0" snapToObjects="1">
      <p:cViewPr varScale="1">
        <p:scale>
          <a:sx n="119" d="100"/>
          <a:sy n="119" d="100"/>
        </p:scale>
        <p:origin x="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2021-12-10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82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2021-12-10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SIL Determination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10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sp>
        <p:nvSpPr>
          <p:cNvPr id="11" name="Line 3">
            <a:extLst>
              <a:ext uri="{FF2B5EF4-FFF2-40B4-BE49-F238E27FC236}">
                <a16:creationId xmlns:a16="http://schemas.microsoft.com/office/drawing/2014/main" id="{DEBD0E58-8266-D44B-8A46-E5ED8CD46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5504" y="4021759"/>
            <a:ext cx="81661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lg" len="lg"/>
            <a:tailEnd type="stealth" w="lg" len="lg"/>
          </a:ln>
        </p:spPr>
        <p:txBody>
          <a:bodyPr/>
          <a:lstStyle/>
          <a:p>
            <a:endParaRPr lang="en-GB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B7C24A8A-C4B8-3641-ACC9-281C46E1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1115" y="3837093"/>
            <a:ext cx="572594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</a:p>
        </p:txBody>
      </p:sp>
      <p:sp>
        <p:nvSpPr>
          <p:cNvPr id="13" name="Text Box 21">
            <a:extLst>
              <a:ext uri="{FF2B5EF4-FFF2-40B4-BE49-F238E27FC236}">
                <a16:creationId xmlns:a16="http://schemas.microsoft.com/office/drawing/2014/main" id="{6B3217AB-7825-8D4B-86F4-7D4F1DEE9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8383" y="1811718"/>
            <a:ext cx="1947736" cy="1200329"/>
          </a:xfrm>
          <a:prstGeom prst="rect">
            <a:avLst/>
          </a:prstGeom>
          <a:noFill/>
          <a:ln w="28575">
            <a:solidFill>
              <a:srgbClr val="9D191E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Risks arising from dangerous failures in the process &amp; in the BPCS</a:t>
            </a:r>
          </a:p>
        </p:txBody>
      </p:sp>
      <p:sp>
        <p:nvSpPr>
          <p:cNvPr id="14" name="Rectangle 25">
            <a:extLst>
              <a:ext uri="{FF2B5EF4-FFF2-40B4-BE49-F238E27FC236}">
                <a16:creationId xmlns:a16="http://schemas.microsoft.com/office/drawing/2014/main" id="{11036D59-CB9D-C140-85AE-78A449777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300" y="3839934"/>
            <a:ext cx="215902" cy="304803"/>
          </a:xfrm>
          <a:prstGeom prst="rect">
            <a:avLst/>
          </a:prstGeom>
          <a:solidFill>
            <a:srgbClr val="F5D40B"/>
          </a:solidFill>
          <a:ln w="28575">
            <a:solidFill>
              <a:srgbClr val="D79E2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AutoShape 26">
            <a:extLst>
              <a:ext uri="{FF2B5EF4-FFF2-40B4-BE49-F238E27FC236}">
                <a16:creationId xmlns:a16="http://schemas.microsoft.com/office/drawing/2014/main" id="{58B0054E-1AD2-BD48-B4A7-E1AACE7145F7}"/>
              </a:ext>
            </a:extLst>
          </p:cNvPr>
          <p:cNvCxnSpPr>
            <a:cxnSpLocks noChangeShapeType="1"/>
            <a:stCxn id="13" idx="2"/>
            <a:endCxn id="14" idx="0"/>
          </p:cNvCxnSpPr>
          <p:nvPr/>
        </p:nvCxnSpPr>
        <p:spPr bwMode="auto">
          <a:xfrm>
            <a:off x="9032251" y="3012047"/>
            <a:ext cx="0" cy="8278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lg" len="lg"/>
          </a:ln>
          <a:effectLst/>
        </p:spPr>
      </p:cxnSp>
      <p:sp>
        <p:nvSpPr>
          <p:cNvPr id="16" name="Rectangle 25">
            <a:extLst>
              <a:ext uri="{FF2B5EF4-FFF2-40B4-BE49-F238E27FC236}">
                <a16:creationId xmlns:a16="http://schemas.microsoft.com/office/drawing/2014/main" id="{53CF0979-BBAD-ED48-B212-C58CF6CFF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907" y="3831540"/>
            <a:ext cx="215900" cy="304800"/>
          </a:xfrm>
          <a:prstGeom prst="rect">
            <a:avLst/>
          </a:prstGeom>
          <a:solidFill>
            <a:srgbClr val="F5D40B"/>
          </a:solidFill>
          <a:ln w="28575">
            <a:solidFill>
              <a:srgbClr val="D79E2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250">
            <a:extLst>
              <a:ext uri="{FF2B5EF4-FFF2-40B4-BE49-F238E27FC236}">
                <a16:creationId xmlns:a16="http://schemas.microsoft.com/office/drawing/2014/main" id="{915FDCE9-773E-C74D-89D2-3355EB671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43" y="4771947"/>
            <a:ext cx="1633521" cy="13280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D191E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reduction achieved by Conditional Modifiers</a:t>
            </a:r>
          </a:p>
        </p:txBody>
      </p:sp>
      <p:cxnSp>
        <p:nvCxnSpPr>
          <p:cNvPr id="18" name="AutoShape 16">
            <a:extLst>
              <a:ext uri="{FF2B5EF4-FFF2-40B4-BE49-F238E27FC236}">
                <a16:creationId xmlns:a16="http://schemas.microsoft.com/office/drawing/2014/main" id="{68F20E6E-6D1B-4B42-BBE6-B74AFA6243B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377739" y="4278765"/>
            <a:ext cx="1871331" cy="10632"/>
          </a:xfrm>
          <a:prstGeom prst="straightConnector1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  <a:round/>
            <a:headEnd type="stealth" w="lg" len="lg"/>
            <a:tailEnd type="stealth" w="lg" len="lg"/>
          </a:ln>
        </p:spPr>
      </p:cxnSp>
      <p:sp>
        <p:nvSpPr>
          <p:cNvPr id="19" name="Rectangle 25">
            <a:extLst>
              <a:ext uri="{FF2B5EF4-FFF2-40B4-BE49-F238E27FC236}">
                <a16:creationId xmlns:a16="http://schemas.microsoft.com/office/drawing/2014/main" id="{26F0B8BB-6EA7-5A48-81EA-EF61D1DEE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6867" y="3845717"/>
            <a:ext cx="215900" cy="304800"/>
          </a:xfrm>
          <a:prstGeom prst="rect">
            <a:avLst/>
          </a:prstGeom>
          <a:solidFill>
            <a:srgbClr val="F5D40B"/>
          </a:solidFill>
          <a:ln w="28575">
            <a:solidFill>
              <a:srgbClr val="D79E2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250">
            <a:extLst>
              <a:ext uri="{FF2B5EF4-FFF2-40B4-BE49-F238E27FC236}">
                <a16:creationId xmlns:a16="http://schemas.microsoft.com/office/drawing/2014/main" id="{1E1F6E2E-8363-D04D-911E-3202BC07F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4148" y="4773631"/>
            <a:ext cx="2014300" cy="13280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D191E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reduction achieved by Other Risk Reduction Measures</a:t>
            </a:r>
          </a:p>
        </p:txBody>
      </p:sp>
      <p:cxnSp>
        <p:nvCxnSpPr>
          <p:cNvPr id="21" name="AutoShape 16">
            <a:extLst>
              <a:ext uri="{FF2B5EF4-FFF2-40B4-BE49-F238E27FC236}">
                <a16:creationId xmlns:a16="http://schemas.microsoft.com/office/drawing/2014/main" id="{764F3D8B-5A78-C54C-9934-E9F2597B42E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73864" y="4278765"/>
            <a:ext cx="2154868" cy="14149"/>
          </a:xfrm>
          <a:prstGeom prst="straightConnector1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  <a:round/>
            <a:headEnd type="stealth" w="lg" len="lg"/>
            <a:tailEnd type="stealth" w="lg" len="lg"/>
          </a:ln>
        </p:spPr>
      </p:cxnSp>
      <p:sp>
        <p:nvSpPr>
          <p:cNvPr id="22" name="Rectangle 246">
            <a:extLst>
              <a:ext uri="{FF2B5EF4-FFF2-40B4-BE49-F238E27FC236}">
                <a16:creationId xmlns:a16="http://schemas.microsoft.com/office/drawing/2014/main" id="{63F333B4-DAC3-474C-86D3-2809CD6CA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3405" y="3836885"/>
            <a:ext cx="215900" cy="304800"/>
          </a:xfrm>
          <a:prstGeom prst="rect">
            <a:avLst/>
          </a:prstGeom>
          <a:solidFill>
            <a:srgbClr val="F5D40B"/>
          </a:solidFill>
          <a:ln w="28575">
            <a:solidFill>
              <a:srgbClr val="D79E2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" name="AutoShape 248">
            <a:extLst>
              <a:ext uri="{FF2B5EF4-FFF2-40B4-BE49-F238E27FC236}">
                <a16:creationId xmlns:a16="http://schemas.microsoft.com/office/drawing/2014/main" id="{E8AB474F-058F-7941-83C1-F73E91BEE48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39365" y="4278766"/>
            <a:ext cx="2541181" cy="21263"/>
          </a:xfrm>
          <a:prstGeom prst="straightConnector1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  <a:round/>
            <a:headEnd type="stealth" w="lg" len="lg"/>
            <a:tailEnd type="stealth" w="lg" len="lg"/>
          </a:ln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C540335-FC8B-9340-91BB-04530EF473B9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 flipH="1">
            <a:off x="2401857" y="2258058"/>
            <a:ext cx="2" cy="157348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sp>
        <p:nvSpPr>
          <p:cNvPr id="26" name="Text Box 8">
            <a:extLst>
              <a:ext uri="{FF2B5EF4-FFF2-40B4-BE49-F238E27FC236}">
                <a16:creationId xmlns:a16="http://schemas.microsoft.com/office/drawing/2014/main" id="{D89F6AD8-8B7B-4942-BBBB-DC528F1E6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817" y="1919504"/>
            <a:ext cx="1524080" cy="369332"/>
          </a:xfrm>
          <a:prstGeom prst="rect">
            <a:avLst/>
          </a:prstGeom>
          <a:solidFill>
            <a:srgbClr val="41546F"/>
          </a:solidFill>
          <a:ln w="38100">
            <a:solidFill>
              <a:srgbClr val="8D171D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 Risk</a:t>
            </a:r>
          </a:p>
        </p:txBody>
      </p:sp>
      <p:sp>
        <p:nvSpPr>
          <p:cNvPr id="27" name="AutoShape 10">
            <a:extLst>
              <a:ext uri="{FF2B5EF4-FFF2-40B4-BE49-F238E27FC236}">
                <a16:creationId xmlns:a16="http://schemas.microsoft.com/office/drawing/2014/main" id="{1AFC48DA-725A-EC4D-B983-6D1A5045FE8A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3144370" y="4302366"/>
            <a:ext cx="338068" cy="521496"/>
          </a:xfrm>
          <a:prstGeom prst="rightArrow">
            <a:avLst/>
          </a:prstGeom>
          <a:solidFill>
            <a:srgbClr val="94A6C1"/>
          </a:solidFill>
          <a:ln w="12700">
            <a:noFill/>
            <a:miter lim="800000"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>
              <a:defRPr/>
            </a:pPr>
            <a:endParaRPr lang="en-GB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AutoShape 10">
            <a:extLst>
              <a:ext uri="{FF2B5EF4-FFF2-40B4-BE49-F238E27FC236}">
                <a16:creationId xmlns:a16="http://schemas.microsoft.com/office/drawing/2014/main" id="{6B403FE5-8654-CA40-86CB-38247594FC13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5182264" y="4289171"/>
            <a:ext cx="338068" cy="521496"/>
          </a:xfrm>
          <a:prstGeom prst="rightArrow">
            <a:avLst/>
          </a:prstGeom>
          <a:solidFill>
            <a:srgbClr val="94A6C1"/>
          </a:solidFill>
          <a:ln w="12700">
            <a:noFill/>
            <a:miter lim="800000"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>
              <a:defRPr/>
            </a:pPr>
            <a:endParaRPr lang="en-GB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AutoShape 10">
            <a:extLst>
              <a:ext uri="{FF2B5EF4-FFF2-40B4-BE49-F238E27FC236}">
                <a16:creationId xmlns:a16="http://schemas.microsoft.com/office/drawing/2014/main" id="{9FDFA492-A93E-344A-835A-833834F627ED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7451300" y="4355534"/>
            <a:ext cx="482039" cy="521496"/>
          </a:xfrm>
          <a:prstGeom prst="rightArrow">
            <a:avLst/>
          </a:prstGeom>
          <a:solidFill>
            <a:srgbClr val="94A6C1"/>
          </a:solidFill>
          <a:ln w="12700">
            <a:noFill/>
            <a:miter lim="800000"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>
              <a:defRPr/>
            </a:pPr>
            <a:endParaRPr lang="en-GB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55782F1-EE8B-7B42-9EA5-36414954272A}"/>
              </a:ext>
            </a:extLst>
          </p:cNvPr>
          <p:cNvGrpSpPr/>
          <p:nvPr/>
        </p:nvGrpSpPr>
        <p:grpSpPr>
          <a:xfrm>
            <a:off x="7607025" y="3137770"/>
            <a:ext cx="1176663" cy="635833"/>
            <a:chOff x="6009966" y="2478772"/>
            <a:chExt cx="1215956" cy="613599"/>
          </a:xfrm>
          <a:solidFill>
            <a:srgbClr val="41546F"/>
          </a:solidFill>
        </p:grpSpPr>
        <p:sp>
          <p:nvSpPr>
            <p:cNvPr id="32" name="Arrow: Left 39">
              <a:extLst>
                <a:ext uri="{FF2B5EF4-FFF2-40B4-BE49-F238E27FC236}">
                  <a16:creationId xmlns:a16="http://schemas.microsoft.com/office/drawing/2014/main" id="{7EE1A1F5-4E75-2440-B6CD-FBBD6E667DD1}"/>
                </a:ext>
              </a:extLst>
            </p:cNvPr>
            <p:cNvSpPr/>
            <p:nvPr/>
          </p:nvSpPr>
          <p:spPr bwMode="auto">
            <a:xfrm flipH="1">
              <a:off x="6014272" y="2478772"/>
              <a:ext cx="1211650" cy="613599"/>
            </a:xfrm>
            <a:prstGeom prst="leftArrow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i="1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E8EF2F8-6483-8549-A5A0-9CF3B0D080E5}"/>
                </a:ext>
              </a:extLst>
            </p:cNvPr>
            <p:cNvSpPr txBox="1"/>
            <p:nvPr/>
          </p:nvSpPr>
          <p:spPr>
            <a:xfrm>
              <a:off x="6009966" y="2606995"/>
              <a:ext cx="958520" cy="356417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none" rtlCol="0" anchor="ctr">
              <a:spAutoFit/>
            </a:bodyPr>
            <a:lstStyle/>
            <a:p>
              <a:pPr eaLnBrk="1" hangingPunct="1"/>
              <a:r>
                <a:rPr lang="en-GB" sz="18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Demands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BF99DA0-AFBC-6C4A-98AF-7701E93582B3}"/>
              </a:ext>
            </a:extLst>
          </p:cNvPr>
          <p:cNvGrpSpPr/>
          <p:nvPr/>
        </p:nvGrpSpPr>
        <p:grpSpPr>
          <a:xfrm>
            <a:off x="6941865" y="4925376"/>
            <a:ext cx="1500908" cy="1471042"/>
            <a:chOff x="178826" y="2558822"/>
            <a:chExt cx="1785669" cy="1471042"/>
          </a:xfrm>
        </p:grpSpPr>
        <p:sp>
          <p:nvSpPr>
            <p:cNvPr id="34" name="Text Box 8">
              <a:extLst>
                <a:ext uri="{FF2B5EF4-FFF2-40B4-BE49-F238E27FC236}">
                  <a16:creationId xmlns:a16="http://schemas.microsoft.com/office/drawing/2014/main" id="{A6892041-DB0F-A048-B4FE-4FAC09AAA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826" y="2558822"/>
              <a:ext cx="1785668" cy="400110"/>
            </a:xfrm>
            <a:prstGeom prst="rect">
              <a:avLst/>
            </a:prstGeom>
            <a:solidFill>
              <a:srgbClr val="41546F"/>
            </a:solidFill>
            <a:ln w="28575">
              <a:solidFill>
                <a:srgbClr val="9D191E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SILs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CD919CA-61CA-F546-8B56-68649C743DF6}"/>
                </a:ext>
              </a:extLst>
            </p:cNvPr>
            <p:cNvGrpSpPr/>
            <p:nvPr/>
          </p:nvGrpSpPr>
          <p:grpSpPr>
            <a:xfrm>
              <a:off x="178826" y="2966433"/>
              <a:ext cx="1785668" cy="268428"/>
              <a:chOff x="0" y="1322116"/>
              <a:chExt cx="2082505" cy="1018104"/>
            </a:xfrm>
            <a:solidFill>
              <a:srgbClr val="94A6C1"/>
            </a:solidFill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069B332-C6B1-8644-A78C-F3656A5D9DFB}"/>
                  </a:ext>
                </a:extLst>
              </p:cNvPr>
              <p:cNvSpPr/>
              <p:nvPr/>
            </p:nvSpPr>
            <p:spPr>
              <a:xfrm>
                <a:off x="0" y="1322116"/>
                <a:ext cx="2082505" cy="1018104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22692C2-5541-584A-B0EA-6E09D9BF70FC}"/>
                  </a:ext>
                </a:extLst>
              </p:cNvPr>
              <p:cNvSpPr txBox="1"/>
              <p:nvPr/>
            </p:nvSpPr>
            <p:spPr>
              <a:xfrm>
                <a:off x="0" y="1322116"/>
                <a:ext cx="2082505" cy="10181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9D191E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5880" tIns="55880" rIns="55880" bIns="55880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800" b="0" kern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D2F7AE11-95A6-5448-94F1-4F836824F8F9}"/>
                </a:ext>
              </a:extLst>
            </p:cNvPr>
            <p:cNvGrpSpPr/>
            <p:nvPr/>
          </p:nvGrpSpPr>
          <p:grpSpPr>
            <a:xfrm>
              <a:off x="178826" y="3234861"/>
              <a:ext cx="1785668" cy="268428"/>
              <a:chOff x="0" y="1322116"/>
              <a:chExt cx="2082505" cy="1018104"/>
            </a:xfrm>
            <a:solidFill>
              <a:srgbClr val="94A6C1"/>
            </a:solidFill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545BE1B-7BB8-514F-B612-4F9DDF069D2E}"/>
                  </a:ext>
                </a:extLst>
              </p:cNvPr>
              <p:cNvSpPr/>
              <p:nvPr/>
            </p:nvSpPr>
            <p:spPr>
              <a:xfrm>
                <a:off x="0" y="1322116"/>
                <a:ext cx="2082505" cy="1018104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2EAFFED-DFCE-744C-AA7C-129533621133}"/>
                  </a:ext>
                </a:extLst>
              </p:cNvPr>
              <p:cNvSpPr txBox="1"/>
              <p:nvPr/>
            </p:nvSpPr>
            <p:spPr>
              <a:xfrm>
                <a:off x="0" y="1322116"/>
                <a:ext cx="2082505" cy="10181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9D191E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5880" tIns="55880" rIns="55880" bIns="55880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8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endParaRPr lang="en-GB" sz="1800" b="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2A5A546-6D00-9F42-9AE3-74D700D3CC00}"/>
                </a:ext>
              </a:extLst>
            </p:cNvPr>
            <p:cNvGrpSpPr/>
            <p:nvPr/>
          </p:nvGrpSpPr>
          <p:grpSpPr>
            <a:xfrm>
              <a:off x="178827" y="3503289"/>
              <a:ext cx="1785668" cy="268428"/>
              <a:chOff x="0" y="1322116"/>
              <a:chExt cx="2082505" cy="1018104"/>
            </a:xfrm>
            <a:solidFill>
              <a:srgbClr val="94A6C1"/>
            </a:solidFill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73299F7-B66C-494E-8A80-858943DD4F71}"/>
                  </a:ext>
                </a:extLst>
              </p:cNvPr>
              <p:cNvSpPr/>
              <p:nvPr/>
            </p:nvSpPr>
            <p:spPr>
              <a:xfrm>
                <a:off x="0" y="1322116"/>
                <a:ext cx="2082505" cy="1018104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6FA5B08-B010-F54C-AD80-A6BBD26AAE18}"/>
                  </a:ext>
                </a:extLst>
              </p:cNvPr>
              <p:cNvSpPr txBox="1"/>
              <p:nvPr/>
            </p:nvSpPr>
            <p:spPr>
              <a:xfrm>
                <a:off x="0" y="1322116"/>
                <a:ext cx="2082505" cy="1018104"/>
              </a:xfrm>
              <a:prstGeom prst="rect">
                <a:avLst/>
              </a:prstGeom>
              <a:solidFill>
                <a:srgbClr val="90181E"/>
              </a:solidFill>
              <a:ln w="28575">
                <a:solidFill>
                  <a:srgbClr val="9D191E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5880" tIns="55880" rIns="55880" bIns="55880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800" b="0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en-GB" sz="1800" b="0" kern="12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8399B018-721C-084A-9A4B-7C3379AF44E8}"/>
                </a:ext>
              </a:extLst>
            </p:cNvPr>
            <p:cNvGrpSpPr/>
            <p:nvPr/>
          </p:nvGrpSpPr>
          <p:grpSpPr>
            <a:xfrm>
              <a:off x="178826" y="3761436"/>
              <a:ext cx="1785668" cy="268428"/>
              <a:chOff x="0" y="1322116"/>
              <a:chExt cx="2082505" cy="1018104"/>
            </a:xfrm>
            <a:solidFill>
              <a:srgbClr val="94A6C1"/>
            </a:solidFill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36A0947-BFA6-764C-A232-2AA648A7C5BB}"/>
                  </a:ext>
                </a:extLst>
              </p:cNvPr>
              <p:cNvSpPr/>
              <p:nvPr/>
            </p:nvSpPr>
            <p:spPr>
              <a:xfrm>
                <a:off x="0" y="1322116"/>
                <a:ext cx="2082505" cy="1018104"/>
              </a:xfrm>
              <a:prstGeom prst="rect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848F1DC-1381-4E45-9C80-39324348B58B}"/>
                  </a:ext>
                </a:extLst>
              </p:cNvPr>
              <p:cNvSpPr txBox="1"/>
              <p:nvPr/>
            </p:nvSpPr>
            <p:spPr>
              <a:xfrm>
                <a:off x="0" y="1322116"/>
                <a:ext cx="2082505" cy="10181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9D191E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5880" tIns="55880" rIns="55880" bIns="55880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8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en-GB" sz="1800" b="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1297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7" grpId="0" animBg="1"/>
      <p:bldP spid="28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LoKI</a:t>
            </a:r>
            <a:r>
              <a:rPr lang="en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PSS SIL Determination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11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709" y="991093"/>
            <a:ext cx="10384092" cy="4768062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Low Demand SIFs (demands &lt;1/</a:t>
            </a: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yr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900" dirty="0"/>
          </a:p>
          <a:p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High Demand SIFs (demands &gt;1/</a:t>
            </a: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yr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43965B-EFAA-FB4D-97C5-C036F5BCE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316217"/>
              </p:ext>
            </p:extLst>
          </p:nvPr>
        </p:nvGraphicFramePr>
        <p:xfrm>
          <a:off x="1195647" y="1401290"/>
          <a:ext cx="9924159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171">
                  <a:extLst>
                    <a:ext uri="{9D8B030D-6E8A-4147-A177-3AD203B41FA5}">
                      <a16:colId xmlns:a16="http://schemas.microsoft.com/office/drawing/2014/main" val="3015807259"/>
                    </a:ext>
                  </a:extLst>
                </a:gridCol>
                <a:gridCol w="4815503">
                  <a:extLst>
                    <a:ext uri="{9D8B030D-6E8A-4147-A177-3AD203B41FA5}">
                      <a16:colId xmlns:a16="http://schemas.microsoft.com/office/drawing/2014/main" val="2319289555"/>
                    </a:ext>
                  </a:extLst>
                </a:gridCol>
                <a:gridCol w="1515993">
                  <a:extLst>
                    <a:ext uri="{9D8B030D-6E8A-4147-A177-3AD203B41FA5}">
                      <a16:colId xmlns:a16="http://schemas.microsoft.com/office/drawing/2014/main" val="148984487"/>
                    </a:ext>
                  </a:extLst>
                </a:gridCol>
                <a:gridCol w="980936">
                  <a:extLst>
                    <a:ext uri="{9D8B030D-6E8A-4147-A177-3AD203B41FA5}">
                      <a16:colId xmlns:a16="http://schemas.microsoft.com/office/drawing/2014/main" val="3968108389"/>
                    </a:ext>
                  </a:extLst>
                </a:gridCol>
                <a:gridCol w="1006556">
                  <a:extLst>
                    <a:ext uri="{9D8B030D-6E8A-4147-A177-3AD203B41FA5}">
                      <a16:colId xmlns:a16="http://schemas.microsoft.com/office/drawing/2014/main" val="204050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SIF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SIF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Risk Target (/</a:t>
                      </a:r>
                      <a:r>
                        <a:rPr lang="en-GB" sz="1600" dirty="0" err="1"/>
                        <a:t>yr</a:t>
                      </a:r>
                      <a:r>
                        <a:rPr lang="en-GB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PFD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Target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322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LOKIPSS_SIF1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Emergency Switch-Off Button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7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LOKIPSS_SIF5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High Radiation Instrument Shutter and Proton Beam Interlock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1.0E-6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1.0E-2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7096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9146232-556B-4543-AA69-26EEE66EB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849746"/>
              </p:ext>
            </p:extLst>
          </p:nvPr>
        </p:nvGraphicFramePr>
        <p:xfrm>
          <a:off x="1195646" y="3475613"/>
          <a:ext cx="9924159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171">
                  <a:extLst>
                    <a:ext uri="{9D8B030D-6E8A-4147-A177-3AD203B41FA5}">
                      <a16:colId xmlns:a16="http://schemas.microsoft.com/office/drawing/2014/main" val="3015807259"/>
                    </a:ext>
                  </a:extLst>
                </a:gridCol>
                <a:gridCol w="4815503">
                  <a:extLst>
                    <a:ext uri="{9D8B030D-6E8A-4147-A177-3AD203B41FA5}">
                      <a16:colId xmlns:a16="http://schemas.microsoft.com/office/drawing/2014/main" val="2319289555"/>
                    </a:ext>
                  </a:extLst>
                </a:gridCol>
                <a:gridCol w="1515993">
                  <a:extLst>
                    <a:ext uri="{9D8B030D-6E8A-4147-A177-3AD203B41FA5}">
                      <a16:colId xmlns:a16="http://schemas.microsoft.com/office/drawing/2014/main" val="148984487"/>
                    </a:ext>
                  </a:extLst>
                </a:gridCol>
                <a:gridCol w="980936">
                  <a:extLst>
                    <a:ext uri="{9D8B030D-6E8A-4147-A177-3AD203B41FA5}">
                      <a16:colId xmlns:a16="http://schemas.microsoft.com/office/drawing/2014/main" val="3968108389"/>
                    </a:ext>
                  </a:extLst>
                </a:gridCol>
                <a:gridCol w="1006556">
                  <a:extLst>
                    <a:ext uri="{9D8B030D-6E8A-4147-A177-3AD203B41FA5}">
                      <a16:colId xmlns:a16="http://schemas.microsoft.com/office/drawing/2014/main" val="204050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SIF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SIF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Risk Target (/hr)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PFH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Target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322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Access Door Instrument Shutter and Proton Beam Interlock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2.1E-7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7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LoKI</a:t>
                      </a:r>
                      <a:r>
                        <a:rPr lang="en-GB" sz="1600" dirty="0"/>
                        <a:t> PSS Main Key Instrument Shutter Interlock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5.0E-7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8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LoKI</a:t>
                      </a:r>
                      <a:r>
                        <a:rPr lang="en-GB" sz="1600" dirty="0"/>
                        <a:t> Sample Area Access Doors 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2.1E-6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297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LoKI</a:t>
                      </a:r>
                      <a:r>
                        <a:rPr lang="en-GB" sz="1600" dirty="0"/>
                        <a:t> Window Guard Interlock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2.1E-6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1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LoKI</a:t>
                      </a:r>
                      <a:r>
                        <a:rPr lang="en-GB" sz="1600" dirty="0"/>
                        <a:t> Detector Vessel Shielding Door 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2.1E-6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70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4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360000" cy="657339"/>
          </a:xfrm>
        </p:spPr>
        <p:txBody>
          <a:bodyPr anchor="t">
            <a:normAutofit/>
          </a:bodyPr>
          <a:lstStyle/>
          <a:p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LoKI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PSS SIF RBDs 1/3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7283078-D760-1647-8B80-66BA8B52336D}" type="slidenum">
              <a:rPr lang="sv-SE" smtClean="0"/>
              <a:pPr>
                <a:spcAft>
                  <a:spcPts val="600"/>
                </a:spcAft>
              </a:pPr>
              <a:t>12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3802" y="930393"/>
            <a:ext cx="9360000" cy="507076"/>
          </a:xfrm>
        </p:spPr>
        <p:txBody>
          <a:bodyPr>
            <a:norm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LOKIPSS_SIF1 – Emergency Switch-Off Button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C166492-D1D0-154E-ACD0-7A161CEC4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67" y="1402420"/>
            <a:ext cx="11902097" cy="1398496"/>
          </a:xfrm>
          <a:prstGeom prst="rect">
            <a:avLst/>
          </a:prstGeom>
          <a:noFill/>
        </p:spPr>
      </p:pic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8896B66-0B3A-474C-9C9C-E4F07B1F5DAD}" type="datetime1">
              <a:rPr lang="sv-SE" smtClean="0"/>
              <a:pPr>
                <a:spcAft>
                  <a:spcPts val="600"/>
                </a:spcAft>
              </a:pPr>
              <a:t>2021-12-10</a:t>
            </a:fld>
            <a:endParaRPr lang="sv-S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7B5824-341D-A64B-B778-046569E00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68" y="3213126"/>
            <a:ext cx="11902097" cy="1243764"/>
          </a:xfrm>
          <a:prstGeom prst="rect">
            <a:avLst/>
          </a:prstGeom>
        </p:spPr>
      </p:pic>
      <p:sp>
        <p:nvSpPr>
          <p:cNvPr id="12" name="Platshållare för innehåll 5">
            <a:extLst>
              <a:ext uri="{FF2B5EF4-FFF2-40B4-BE49-F238E27FC236}">
                <a16:creationId xmlns:a16="http://schemas.microsoft.com/office/drawing/2014/main" id="{BCE9C681-6198-1C4A-ACD3-B080996F831B}"/>
              </a:ext>
            </a:extLst>
          </p:cNvPr>
          <p:cNvSpPr txBox="1">
            <a:spLocks/>
          </p:cNvSpPr>
          <p:nvPr/>
        </p:nvSpPr>
        <p:spPr>
          <a:xfrm>
            <a:off x="293802" y="2764990"/>
            <a:ext cx="9635506" cy="507076"/>
          </a:xfrm>
          <a:prstGeom prst="rect">
            <a:avLst/>
          </a:prstGeom>
        </p:spPr>
        <p:txBody>
          <a:bodyPr vert="horz" lIns="90000" tIns="18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LOKIPSS_SIF2 – Access Door Instrument Shutter and Proton Beam Interlock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1F404C0-865A-994D-9B35-BA09BA7F169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564" y="5113205"/>
            <a:ext cx="3880165" cy="1421106"/>
          </a:xfrm>
          <a:prstGeom prst="rect">
            <a:avLst/>
          </a:prstGeom>
        </p:spPr>
      </p:pic>
      <p:sp>
        <p:nvSpPr>
          <p:cNvPr id="14" name="Platshållare för innehåll 5">
            <a:extLst>
              <a:ext uri="{FF2B5EF4-FFF2-40B4-BE49-F238E27FC236}">
                <a16:creationId xmlns:a16="http://schemas.microsoft.com/office/drawing/2014/main" id="{BB80C08B-0D5F-6241-A103-D3DDA2BC13B1}"/>
              </a:ext>
            </a:extLst>
          </p:cNvPr>
          <p:cNvSpPr txBox="1">
            <a:spLocks/>
          </p:cNvSpPr>
          <p:nvPr/>
        </p:nvSpPr>
        <p:spPr>
          <a:xfrm>
            <a:off x="265268" y="4509589"/>
            <a:ext cx="9360000" cy="507076"/>
          </a:xfrm>
          <a:prstGeom prst="rect">
            <a:avLst/>
          </a:prstGeom>
        </p:spPr>
        <p:txBody>
          <a:bodyPr vert="horz" lIns="90000" tIns="18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LOKIPSS_SIF3 – </a:t>
            </a:r>
            <a:r>
              <a:rPr lang="en-GB" dirty="0" err="1"/>
              <a:t>LoKI</a:t>
            </a:r>
            <a:r>
              <a:rPr lang="en-GB" dirty="0"/>
              <a:t> PSS Main Key Instrument Shutter Interlock</a:t>
            </a:r>
          </a:p>
        </p:txBody>
      </p:sp>
    </p:spTree>
    <p:extLst>
      <p:ext uri="{BB962C8B-B14F-4D97-AF65-F5344CB8AC3E}">
        <p14:creationId xmlns:p14="http://schemas.microsoft.com/office/powerpoint/2010/main" val="206281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360000" cy="657339"/>
          </a:xfrm>
        </p:spPr>
        <p:txBody>
          <a:bodyPr anchor="t"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SIF RBDs 2/3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22453" y="6475270"/>
            <a:ext cx="432044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7283078-D760-1647-8B80-66BA8B52336D}" type="slidenum">
              <a:rPr lang="sv-SE" smtClean="0"/>
              <a:pPr>
                <a:spcAft>
                  <a:spcPts val="600"/>
                </a:spcAft>
              </a:pPr>
              <a:t>13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3802" y="930393"/>
            <a:ext cx="9360000" cy="507076"/>
          </a:xfrm>
        </p:spPr>
        <p:txBody>
          <a:bodyPr>
            <a:norm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LOKIPSS_SIF4 – </a:t>
            </a:r>
            <a:r>
              <a:rPr lang="en-GB" dirty="0" err="1"/>
              <a:t>LoKI</a:t>
            </a:r>
            <a:r>
              <a:rPr lang="en-GB" dirty="0"/>
              <a:t> Sample Area Access Doors Lock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8896B66-0B3A-474C-9C9C-E4F07B1F5DAD}" type="datetime1">
              <a:rPr lang="sv-SE" smtClean="0"/>
              <a:pPr>
                <a:spcAft>
                  <a:spcPts val="600"/>
                </a:spcAft>
              </a:pPr>
              <a:t>2021-12-10</a:t>
            </a:fld>
            <a:endParaRPr lang="sv-SE"/>
          </a:p>
        </p:txBody>
      </p:sp>
      <p:sp>
        <p:nvSpPr>
          <p:cNvPr id="12" name="Platshållare för innehåll 5">
            <a:extLst>
              <a:ext uri="{FF2B5EF4-FFF2-40B4-BE49-F238E27FC236}">
                <a16:creationId xmlns:a16="http://schemas.microsoft.com/office/drawing/2014/main" id="{BCE9C681-6198-1C4A-ACD3-B080996F831B}"/>
              </a:ext>
            </a:extLst>
          </p:cNvPr>
          <p:cNvSpPr txBox="1">
            <a:spLocks/>
          </p:cNvSpPr>
          <p:nvPr/>
        </p:nvSpPr>
        <p:spPr>
          <a:xfrm>
            <a:off x="293801" y="2764990"/>
            <a:ext cx="9850659" cy="507076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LOKIPSS_SIF5 – High Radiation Instrument Shutter and Proton Beam Interlock</a:t>
            </a:r>
          </a:p>
        </p:txBody>
      </p:sp>
      <p:sp>
        <p:nvSpPr>
          <p:cNvPr id="14" name="Platshållare för innehåll 5">
            <a:extLst>
              <a:ext uri="{FF2B5EF4-FFF2-40B4-BE49-F238E27FC236}">
                <a16:creationId xmlns:a16="http://schemas.microsoft.com/office/drawing/2014/main" id="{BB80C08B-0D5F-6241-A103-D3DDA2BC13B1}"/>
              </a:ext>
            </a:extLst>
          </p:cNvPr>
          <p:cNvSpPr txBox="1">
            <a:spLocks/>
          </p:cNvSpPr>
          <p:nvPr/>
        </p:nvSpPr>
        <p:spPr>
          <a:xfrm>
            <a:off x="293802" y="4347082"/>
            <a:ext cx="9360000" cy="507076"/>
          </a:xfrm>
          <a:prstGeom prst="rect">
            <a:avLst/>
          </a:prstGeom>
        </p:spPr>
        <p:txBody>
          <a:bodyPr vert="horz" lIns="90000" tIns="18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LOKIPSS_SIF6 – </a:t>
            </a:r>
            <a:r>
              <a:rPr lang="en-GB" dirty="0" err="1"/>
              <a:t>LoKI</a:t>
            </a:r>
            <a:r>
              <a:rPr lang="en-GB" dirty="0"/>
              <a:t> Window Guard Interlock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277C9B6-448F-A140-B11E-EC90A81CED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70" y="1262345"/>
            <a:ext cx="11758662" cy="183912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489FC5F-AF3D-A34A-865D-ACE16F913B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02" y="3087473"/>
            <a:ext cx="11898198" cy="13945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A095EA8-3DF9-B24A-8E88-9453A3EBDF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29" y="4664135"/>
            <a:ext cx="9941560" cy="214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27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360000" cy="657339"/>
          </a:xfrm>
        </p:spPr>
        <p:txBody>
          <a:bodyPr anchor="t"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SIF RBDs 3/3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7283078-D760-1647-8B80-66BA8B52336D}" type="slidenum">
              <a:rPr lang="sv-SE" smtClean="0"/>
              <a:pPr>
                <a:spcAft>
                  <a:spcPts val="600"/>
                </a:spcAft>
              </a:pPr>
              <a:t>14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3802" y="1231018"/>
            <a:ext cx="9360000" cy="507076"/>
          </a:xfrm>
        </p:spPr>
        <p:txBody>
          <a:bodyPr>
            <a:norm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LOKIPSS_SIF7 – </a:t>
            </a:r>
            <a:r>
              <a:rPr lang="en-GB" dirty="0" err="1"/>
              <a:t>LoKI</a:t>
            </a:r>
            <a:r>
              <a:rPr lang="en-GB" dirty="0"/>
              <a:t> Detector Vessel Shielding Door Lock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8896B66-0B3A-474C-9C9C-E4F07B1F5DAD}" type="datetime1">
              <a:rPr lang="sv-SE" smtClean="0"/>
              <a:pPr>
                <a:spcAft>
                  <a:spcPts val="600"/>
                </a:spcAft>
              </a:pPr>
              <a:t>2021-12-10</a:t>
            </a:fld>
            <a:endParaRPr lang="sv-SE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AAA172B-7D69-654E-A298-7E9334F9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305" y="1560514"/>
            <a:ext cx="7089775" cy="239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LoKI</a:t>
            </a:r>
            <a:r>
              <a:rPr lang="en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PSS SIL Verification – Preliminary Results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105200"/>
            <a:ext cx="10384092" cy="4768062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Low Demand</a:t>
            </a:r>
            <a:r>
              <a:rPr lang="en-GB" dirty="0"/>
              <a:t>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SIFs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900" dirty="0"/>
          </a:p>
          <a:p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High Demand SIFs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43965B-EFAA-FB4D-97C5-C036F5BCE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247087"/>
              </p:ext>
            </p:extLst>
          </p:nvPr>
        </p:nvGraphicFramePr>
        <p:xfrm>
          <a:off x="1195647" y="1489213"/>
          <a:ext cx="10949737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946">
                  <a:extLst>
                    <a:ext uri="{9D8B030D-6E8A-4147-A177-3AD203B41FA5}">
                      <a16:colId xmlns:a16="http://schemas.microsoft.com/office/drawing/2014/main" val="3015807259"/>
                    </a:ext>
                  </a:extLst>
                </a:gridCol>
                <a:gridCol w="4432151">
                  <a:extLst>
                    <a:ext uri="{9D8B030D-6E8A-4147-A177-3AD203B41FA5}">
                      <a16:colId xmlns:a16="http://schemas.microsoft.com/office/drawing/2014/main" val="2319289555"/>
                    </a:ext>
                  </a:extLst>
                </a:gridCol>
                <a:gridCol w="1247887">
                  <a:extLst>
                    <a:ext uri="{9D8B030D-6E8A-4147-A177-3AD203B41FA5}">
                      <a16:colId xmlns:a16="http://schemas.microsoft.com/office/drawing/2014/main" val="148984487"/>
                    </a:ext>
                  </a:extLst>
                </a:gridCol>
                <a:gridCol w="839096">
                  <a:extLst>
                    <a:ext uri="{9D8B030D-6E8A-4147-A177-3AD203B41FA5}">
                      <a16:colId xmlns:a16="http://schemas.microsoft.com/office/drawing/2014/main" val="3968108389"/>
                    </a:ext>
                  </a:extLst>
                </a:gridCol>
                <a:gridCol w="796066">
                  <a:extLst>
                    <a:ext uri="{9D8B030D-6E8A-4147-A177-3AD203B41FA5}">
                      <a16:colId xmlns:a16="http://schemas.microsoft.com/office/drawing/2014/main" val="2040507542"/>
                    </a:ext>
                  </a:extLst>
                </a:gridCol>
                <a:gridCol w="1069059">
                  <a:extLst>
                    <a:ext uri="{9D8B030D-6E8A-4147-A177-3AD203B41FA5}">
                      <a16:colId xmlns:a16="http://schemas.microsoft.com/office/drawing/2014/main" val="3606756847"/>
                    </a:ext>
                  </a:extLst>
                </a:gridCol>
                <a:gridCol w="1168532">
                  <a:extLst>
                    <a:ext uri="{9D8B030D-6E8A-4147-A177-3AD203B41FA5}">
                      <a16:colId xmlns:a16="http://schemas.microsoft.com/office/drawing/2014/main" val="13361845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SIF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SIF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Risk Target (/</a:t>
                      </a:r>
                      <a:r>
                        <a:rPr lang="en-GB" sz="1600" dirty="0" err="1"/>
                        <a:t>yr</a:t>
                      </a:r>
                      <a:r>
                        <a:rPr lang="en-GB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PFD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PFD Achieved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Achieved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322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LOKIPSS_SIF1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Emergency Switch-Off Button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1.6E-3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7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LOKIPSS_SIF5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High Radiation Instrument Shutter and Proton Beam Interlock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1.0E-6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1.0E-2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1.8E-3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7096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9146232-556B-4543-AA69-26EEE66EB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099127"/>
              </p:ext>
            </p:extLst>
          </p:nvPr>
        </p:nvGraphicFramePr>
        <p:xfrm>
          <a:off x="1195646" y="3489231"/>
          <a:ext cx="10949738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705">
                  <a:extLst>
                    <a:ext uri="{9D8B030D-6E8A-4147-A177-3AD203B41FA5}">
                      <a16:colId xmlns:a16="http://schemas.microsoft.com/office/drawing/2014/main" val="3015807259"/>
                    </a:ext>
                  </a:extLst>
                </a:gridCol>
                <a:gridCol w="4442908">
                  <a:extLst>
                    <a:ext uri="{9D8B030D-6E8A-4147-A177-3AD203B41FA5}">
                      <a16:colId xmlns:a16="http://schemas.microsoft.com/office/drawing/2014/main" val="2319289555"/>
                    </a:ext>
                  </a:extLst>
                </a:gridCol>
                <a:gridCol w="1269402">
                  <a:extLst>
                    <a:ext uri="{9D8B030D-6E8A-4147-A177-3AD203B41FA5}">
                      <a16:colId xmlns:a16="http://schemas.microsoft.com/office/drawing/2014/main" val="148984487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3968108389"/>
                    </a:ext>
                  </a:extLst>
                </a:gridCol>
                <a:gridCol w="796066">
                  <a:extLst>
                    <a:ext uri="{9D8B030D-6E8A-4147-A177-3AD203B41FA5}">
                      <a16:colId xmlns:a16="http://schemas.microsoft.com/office/drawing/2014/main" val="2040507542"/>
                    </a:ext>
                  </a:extLst>
                </a:gridCol>
                <a:gridCol w="1086522">
                  <a:extLst>
                    <a:ext uri="{9D8B030D-6E8A-4147-A177-3AD203B41FA5}">
                      <a16:colId xmlns:a16="http://schemas.microsoft.com/office/drawing/2014/main" val="1099378005"/>
                    </a:ext>
                  </a:extLst>
                </a:gridCol>
                <a:gridCol w="1140311">
                  <a:extLst>
                    <a:ext uri="{9D8B030D-6E8A-4147-A177-3AD203B41FA5}">
                      <a16:colId xmlns:a16="http://schemas.microsoft.com/office/drawing/2014/main" val="1727236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SIF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SIF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Risk Target (/hr)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PFH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PFH Achieved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Achieved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322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Access Door Instrument Shutter and Proton Beam Interlock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2.1E-7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1.7E-7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7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LoKI</a:t>
                      </a:r>
                      <a:r>
                        <a:rPr lang="en-GB" sz="1600" dirty="0"/>
                        <a:t> PSS Main Key Instrument Shutter Interlock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5.0E-7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2.7E-8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8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LoKI</a:t>
                      </a:r>
                      <a:r>
                        <a:rPr lang="en-GB" sz="1600" dirty="0"/>
                        <a:t> Sample Area Access Doors 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2.1E-6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7.2E-8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297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LoKI</a:t>
                      </a:r>
                      <a:r>
                        <a:rPr lang="en-GB" sz="1600" dirty="0"/>
                        <a:t> Window Guard Interlock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2.1E-6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4.8E-8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1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LOKIPSS_SIF7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LoKI</a:t>
                      </a:r>
                      <a:r>
                        <a:rPr lang="en-GB" sz="1600" dirty="0"/>
                        <a:t> Detector Vessel Shielding Door 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1.1E-10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2.1E-6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1.1E-7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SIL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70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84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360000" cy="657339"/>
          </a:xfrm>
        </p:spPr>
        <p:txBody>
          <a:bodyPr anchor="t"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ETAs 1/4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7283078-D760-1647-8B80-66BA8B52336D}" type="slidenum">
              <a:rPr lang="sv-SE" smtClean="0"/>
              <a:pPr>
                <a:spcAft>
                  <a:spcPts val="600"/>
                </a:spcAft>
              </a:pPr>
              <a:t>16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3802" y="930393"/>
            <a:ext cx="9360000" cy="507076"/>
          </a:xfrm>
        </p:spPr>
        <p:txBody>
          <a:bodyPr>
            <a:norm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ETA1 – RadHaz6, Intrusion via sample area door (motion control failure)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8896B66-0B3A-474C-9C9C-E4F07B1F5DAD}" type="datetime1">
              <a:rPr lang="sv-SE" smtClean="0"/>
              <a:pPr>
                <a:spcAft>
                  <a:spcPts val="600"/>
                </a:spcAft>
              </a:pPr>
              <a:t>2021-12-10</a:t>
            </a:fld>
            <a:endParaRPr lang="sv-S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D211B8-EF14-1144-A8F3-ED41FF0CB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59" y="1347863"/>
            <a:ext cx="10169907" cy="2104656"/>
          </a:xfrm>
          <a:prstGeom prst="rect">
            <a:avLst/>
          </a:prstGeom>
        </p:spPr>
      </p:pic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EDB4804D-9D1E-9943-BE99-863C9666B9B2}"/>
              </a:ext>
            </a:extLst>
          </p:cNvPr>
          <p:cNvSpPr txBox="1">
            <a:spLocks/>
          </p:cNvSpPr>
          <p:nvPr/>
        </p:nvSpPr>
        <p:spPr>
          <a:xfrm>
            <a:off x="293802" y="3703650"/>
            <a:ext cx="9360000" cy="507076"/>
          </a:xfrm>
          <a:prstGeom prst="rect">
            <a:avLst/>
          </a:prstGeom>
        </p:spPr>
        <p:txBody>
          <a:bodyPr vert="horz" lIns="90000" tIns="18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ETA2 – RadHaz6, Intrusion via sample area door (override key)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5470F-D4FA-7641-BBE4-DD1FE2B42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59" y="4057550"/>
            <a:ext cx="10169908" cy="257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3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360000" cy="657339"/>
          </a:xfrm>
        </p:spPr>
        <p:txBody>
          <a:bodyPr anchor="t"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ETAs 2/4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7283078-D760-1647-8B80-66BA8B52336D}" type="slidenum">
              <a:rPr lang="sv-SE" smtClean="0"/>
              <a:pPr>
                <a:spcAft>
                  <a:spcPts val="600"/>
                </a:spcAft>
              </a:pPr>
              <a:t>17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3802" y="930393"/>
            <a:ext cx="9360000" cy="507076"/>
          </a:xfrm>
        </p:spPr>
        <p:txBody>
          <a:bodyPr>
            <a:norm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ETA3 – RadHaz7, Intrusion via sample area roof hatch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8896B66-0B3A-474C-9C9C-E4F07B1F5DAD}" type="datetime1">
              <a:rPr lang="sv-SE" smtClean="0"/>
              <a:pPr>
                <a:spcAft>
                  <a:spcPts val="600"/>
                </a:spcAft>
              </a:pPr>
              <a:t>2021-12-10</a:t>
            </a:fld>
            <a:endParaRPr lang="sv-SE"/>
          </a:p>
        </p:txBody>
      </p:sp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EDB4804D-9D1E-9943-BE99-863C9666B9B2}"/>
              </a:ext>
            </a:extLst>
          </p:cNvPr>
          <p:cNvSpPr txBox="1">
            <a:spLocks/>
          </p:cNvSpPr>
          <p:nvPr/>
        </p:nvSpPr>
        <p:spPr>
          <a:xfrm>
            <a:off x="293802" y="3703650"/>
            <a:ext cx="9360000" cy="507076"/>
          </a:xfrm>
          <a:prstGeom prst="rect">
            <a:avLst/>
          </a:prstGeom>
        </p:spPr>
        <p:txBody>
          <a:bodyPr vert="horz" lIns="90000" tIns="18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ETA4 – RadHaz15, Intrusion into detector vessel shielded area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5B4030A-FC49-2547-8DEF-2E7379BE5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58" y="4143498"/>
            <a:ext cx="9996529" cy="23317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A697FA-EDC1-CF49-A593-09221C296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57" y="1303573"/>
            <a:ext cx="9996529" cy="238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8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360000" cy="657339"/>
          </a:xfrm>
        </p:spPr>
        <p:txBody>
          <a:bodyPr anchor="t"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ETAs 3/4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7283078-D760-1647-8B80-66BA8B52336D}" type="slidenum">
              <a:rPr lang="sv-SE" smtClean="0"/>
              <a:pPr>
                <a:spcAft>
                  <a:spcPts val="600"/>
                </a:spcAft>
              </a:pPr>
              <a:t>18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3801" y="930393"/>
            <a:ext cx="10062185" cy="507076"/>
          </a:xfrm>
        </p:spPr>
        <p:txBody>
          <a:bodyPr>
            <a:normAutofit fontScale="77500" lnSpcReduction="20000"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ETA5a – RadHaz4 / RadHaz9 / RadHaz13 / RadHaz17, Inadvertent opening of Instrument Shutter (motion control failure)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8896B66-0B3A-474C-9C9C-E4F07B1F5DAD}" type="datetime1">
              <a:rPr lang="sv-SE" smtClean="0"/>
              <a:pPr>
                <a:spcAft>
                  <a:spcPts val="600"/>
                </a:spcAft>
              </a:pPr>
              <a:t>2021-12-10</a:t>
            </a:fld>
            <a:endParaRPr lang="sv-SE"/>
          </a:p>
        </p:txBody>
      </p:sp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EDB4804D-9D1E-9943-BE99-863C9666B9B2}"/>
              </a:ext>
            </a:extLst>
          </p:cNvPr>
          <p:cNvSpPr txBox="1">
            <a:spLocks/>
          </p:cNvSpPr>
          <p:nvPr/>
        </p:nvSpPr>
        <p:spPr>
          <a:xfrm>
            <a:off x="293802" y="3821988"/>
            <a:ext cx="10062184" cy="507076"/>
          </a:xfrm>
          <a:prstGeom prst="rect">
            <a:avLst/>
          </a:prstGeom>
        </p:spPr>
        <p:txBody>
          <a:bodyPr vert="horz" lIns="90000" tIns="1800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ETA5a – RadHaz4 / RadHaz9 / RadHaz13 / RadHaz17, Inadvertent opening of Instrument Shutter (missed by search)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C555654-67D6-BD46-B10F-14139E228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103" y="4236473"/>
            <a:ext cx="8698865" cy="24307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DB98EF-A7BD-9F4E-94EE-9083A2E7B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102" y="1368579"/>
            <a:ext cx="8698866" cy="243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5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360000" cy="657339"/>
          </a:xfrm>
        </p:spPr>
        <p:txBody>
          <a:bodyPr anchor="t"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ETAs 4/4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7283078-D760-1647-8B80-66BA8B52336D}" type="slidenum">
              <a:rPr lang="sv-SE" smtClean="0"/>
              <a:pPr>
                <a:spcAft>
                  <a:spcPts val="600"/>
                </a:spcAft>
              </a:pPr>
              <a:t>19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3801" y="930393"/>
            <a:ext cx="10062185" cy="507076"/>
          </a:xfrm>
        </p:spPr>
        <p:txBody>
          <a:bodyPr>
            <a:norm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ETA6 – RadHaz19 / RadHaz20 / RadHaz21, Off-normal beam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8896B66-0B3A-474C-9C9C-E4F07B1F5DAD}" type="datetime1">
              <a:rPr lang="sv-SE" smtClean="0"/>
              <a:pPr>
                <a:spcAft>
                  <a:spcPts val="600"/>
                </a:spcAft>
              </a:pPr>
              <a:t>2021-12-10</a:t>
            </a:fld>
            <a:endParaRPr lang="sv-SE"/>
          </a:p>
        </p:txBody>
      </p:sp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EDB4804D-9D1E-9943-BE99-863C9666B9B2}"/>
              </a:ext>
            </a:extLst>
          </p:cNvPr>
          <p:cNvSpPr txBox="1">
            <a:spLocks/>
          </p:cNvSpPr>
          <p:nvPr/>
        </p:nvSpPr>
        <p:spPr>
          <a:xfrm>
            <a:off x="293802" y="3639102"/>
            <a:ext cx="10062184" cy="507076"/>
          </a:xfrm>
          <a:prstGeom prst="rect">
            <a:avLst/>
          </a:prstGeom>
        </p:spPr>
        <p:txBody>
          <a:bodyPr vert="horz" lIns="90000" tIns="18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ETA7 – Damage to vacuum window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7739E1E-EDD3-C743-84B6-75C4F47B3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861" y="1318858"/>
            <a:ext cx="10304125" cy="207301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9499EA2-5816-6643-BCD9-9D3D4431F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861" y="4036838"/>
            <a:ext cx="10304125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03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err="1"/>
              <a:t>LoKI</a:t>
            </a:r>
            <a:r>
              <a:rPr lang="en-GB" sz="4000" dirty="0"/>
              <a:t> PSS Safety Analysis</a:t>
            </a:r>
            <a:br>
              <a:rPr lang="en-GB" sz="4000" dirty="0"/>
            </a:br>
            <a:r>
              <a:rPr lang="en-GB" sz="2800" dirty="0"/>
              <a:t>(ESS-3731373 and ESS-3731374)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4675" y="3852913"/>
            <a:ext cx="8640000" cy="921363"/>
          </a:xfrm>
        </p:spPr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PDR 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Denis Paulic on behalf of Fan YE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r>
              <a:rPr lang="en-GB" sz="1200" b="1" dirty="0">
                <a:solidFill>
                  <a:schemeClr val="bg1"/>
                </a:solidFill>
              </a:rPr>
              <a:t>2021-12-10</a:t>
            </a: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Questions to the committee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20</a:t>
            </a:fld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0559" y="1562400"/>
            <a:ext cx="10617436" cy="4531512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Have all safety requirements from the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Instrument Hazard Analysis (IHA) been addressed and all initiating events sufficiently evaluated in the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SIL assessment? </a:t>
            </a:r>
          </a:p>
          <a:p>
            <a:pPr marL="938213" lvl="2" indent="-4572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Should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have an interface with radiation monitor next to the instrument shutter? If yes, would it be sufficient to connect it directly to the warning lights (e.g. blue lights) </a:t>
            </a:r>
            <a:r>
              <a:rPr lang="en-US" dirty="0">
                <a:solidFill>
                  <a:schemeClr val="tx1"/>
                </a:solidFill>
              </a:rPr>
              <a:t>or it needs to be included in one of the interlock functions? (see RadHaz4)</a:t>
            </a:r>
            <a:endParaRPr lang="sv-SE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Is the approach for the initiating event where a person is missed by search and operation initiated acceptable?  </a:t>
            </a:r>
            <a:endParaRPr lang="sv-SE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Are the presented set of identified Safety Instrumented Functions (SIFs) properly formulated, and do they fulfil the overall safety functions derived from the LOKI IHA?</a:t>
            </a:r>
          </a:p>
          <a:p>
            <a:pPr marL="938213" lvl="2" indent="-4572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Should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interface the radiation monitors in occupancy area? Is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LOKIPSS_SIF5 necessary considering the consequences (dose) in case of the off-normal beam? </a:t>
            </a:r>
          </a:p>
          <a:p>
            <a:pPr marL="0" lvl="0" indent="0">
              <a:buNone/>
            </a:pP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969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FBA6C4C-B406-4906-9C31-E8FEC18399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93A02787-CE24-594E-8C53-9C16C6131899}"/>
              </a:ext>
            </a:extLst>
          </p:cNvPr>
          <p:cNvSpPr txBox="1">
            <a:spLocks/>
          </p:cNvSpPr>
          <p:nvPr/>
        </p:nvSpPr>
        <p:spPr>
          <a:xfrm>
            <a:off x="1230491" y="2169209"/>
            <a:ext cx="4255909" cy="2462613"/>
          </a:xfrm>
          <a:prstGeom prst="rect">
            <a:avLst/>
          </a:prstGeom>
        </p:spPr>
        <p:txBody>
          <a:bodyPr vert="horz" lIns="0" tIns="45720" rIns="1800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 typeface="Segoe UI" panose="020B0502040204020203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None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None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None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sv-SE" sz="4200" kern="1200"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515B4B-3ADD-418D-A61D-2099706C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34CE1B4-62B3-438D-AEBF-F359667A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pPr/>
              <a:t>3</a:t>
            </a:fld>
            <a:endParaRPr lang="sv-SE"/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6785EE1E-4A1C-4346-83D0-84014F8F2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540668"/>
              </p:ext>
            </p:extLst>
          </p:nvPr>
        </p:nvGraphicFramePr>
        <p:xfrm>
          <a:off x="569707" y="1727233"/>
          <a:ext cx="10134600" cy="3204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4600">
                  <a:extLst>
                    <a:ext uri="{9D8B030D-6E8A-4147-A177-3AD203B41FA5}">
                      <a16:colId xmlns:a16="http://schemas.microsoft.com/office/drawing/2014/main" val="1887023439"/>
                    </a:ext>
                  </a:extLst>
                </a:gridCol>
              </a:tblGrid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GB" sz="2000" b="0" baseline="0" noProof="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Hazards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739561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GB" sz="2000" b="0" baseline="0" noProof="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Safety Instrumented Functions (SIFs)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991455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3  Safety</a:t>
                      </a:r>
                      <a:r>
                        <a:rPr lang="en-GB" sz="2000" b="0" baseline="0" noProof="0" dirty="0">
                          <a:solidFill>
                            <a:schemeClr val="bg1"/>
                          </a:solidFill>
                        </a:rPr>
                        <a:t> Integrity Level (SIL) Determination </a:t>
                      </a: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	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378964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GB" sz="2000" b="0" baseline="0" noProof="0" dirty="0">
                          <a:solidFill>
                            <a:schemeClr val="bg1"/>
                          </a:solidFill>
                        </a:rPr>
                        <a:t>  Safety Requirements Specification (SRS)</a:t>
                      </a:r>
                      <a:endParaRPr lang="en-GB" sz="20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913222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5  SIL Verification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532126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endParaRPr lang="en-GB" sz="20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096166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endParaRPr lang="en-GB" sz="20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522269"/>
                  </a:ext>
                </a:extLst>
              </a:tr>
            </a:tbl>
          </a:graphicData>
        </a:graphic>
      </p:graphicFrame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59AED1-4BAA-47FE-A233-9C2F413DB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78972905-E434-5D47-AFD2-FA25DA38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>
                <a:solidFill>
                  <a:schemeClr val="bg1"/>
                </a:solidFill>
              </a:rPr>
              <a:t>2021-12-10</a:t>
            </a:fld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6ADB8368-539C-7647-B826-4001B3B3A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7007" y="-1"/>
            <a:ext cx="6554993" cy="6881885"/>
          </a:xfrm>
          <a:prstGeom prst="rect">
            <a:avLst/>
          </a:prstGeom>
          <a:noFill/>
        </p:spPr>
      </p:pic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5122D6C-2F2E-314C-B4C2-8F67F9A561DB}"/>
              </a:ext>
            </a:extLst>
          </p:cNvPr>
          <p:cNvSpPr/>
          <p:nvPr/>
        </p:nvSpPr>
        <p:spPr bwMode="auto">
          <a:xfrm>
            <a:off x="8370454" y="28364"/>
            <a:ext cx="1870828" cy="578104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6757908-4BA9-BB4F-95B3-8E11E455006C}"/>
              </a:ext>
            </a:extLst>
          </p:cNvPr>
          <p:cNvSpPr/>
          <p:nvPr/>
        </p:nvSpPr>
        <p:spPr bwMode="auto">
          <a:xfrm>
            <a:off x="8370454" y="698530"/>
            <a:ext cx="1870828" cy="801025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3">
                <a:lumMod val="75000"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8A96D7E-285B-C349-986D-BD11A6138803}"/>
              </a:ext>
            </a:extLst>
          </p:cNvPr>
          <p:cNvSpPr/>
          <p:nvPr/>
        </p:nvSpPr>
        <p:spPr bwMode="auto">
          <a:xfrm>
            <a:off x="7402766" y="1858174"/>
            <a:ext cx="1870828" cy="841995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3">
                <a:lumMod val="75000"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04307" y="644367"/>
            <a:ext cx="126023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666666"/>
                </a:solidFill>
              </a:rPr>
              <a:t>IEC 61511</a:t>
            </a:r>
            <a:endParaRPr lang="sv-SE" dirty="0">
              <a:solidFill>
                <a:srgbClr val="666666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8A96D7E-285B-C349-986D-BD11A6138803}"/>
              </a:ext>
            </a:extLst>
          </p:cNvPr>
          <p:cNvSpPr/>
          <p:nvPr/>
        </p:nvSpPr>
        <p:spPr bwMode="auto">
          <a:xfrm>
            <a:off x="7435040" y="2902490"/>
            <a:ext cx="1870828" cy="737526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3">
                <a:lumMod val="75000"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3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>
                <a:solidFill>
                  <a:schemeClr val="tx1"/>
                </a:solidFill>
              </a:rPr>
              <a:t>LoKI</a:t>
            </a:r>
            <a:r>
              <a:rPr lang="en-GB" sz="3600" dirty="0">
                <a:solidFill>
                  <a:schemeClr val="tx1"/>
                </a:solidFill>
              </a:rPr>
              <a:t> PSS Safety Analysis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384092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Inputs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Hazard identification (ESS-1084771)</a:t>
            </a:r>
          </a:p>
          <a:p>
            <a:pPr marL="450488" lvl="2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This includes Required information for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safety analysis 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Concepts of Operations (ESS-2698795)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dirty="0">
                <a:solidFill>
                  <a:schemeClr val="tx1"/>
                </a:solidFill>
              </a:rPr>
              <a:t>Outputs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SIL Assessment Report (incl. SIL Determination and Verification) (</a:t>
            </a:r>
            <a:r>
              <a:rPr lang="en-GB" b="1" dirty="0">
                <a:solidFill>
                  <a:schemeClr val="tx1"/>
                </a:solidFill>
              </a:rPr>
              <a:t>ESS-3731373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Safety Requirements Specification (SRS) (</a:t>
            </a:r>
            <a:r>
              <a:rPr lang="en-GB" b="1" dirty="0">
                <a:solidFill>
                  <a:schemeClr val="tx1"/>
                </a:solidFill>
              </a:rPr>
              <a:t>ESS-3731374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>
                <a:solidFill>
                  <a:schemeClr val="tx1"/>
                </a:solidFill>
              </a:rPr>
              <a:t>LoKI</a:t>
            </a:r>
            <a:r>
              <a:rPr lang="en-GB" sz="3600" dirty="0">
                <a:solidFill>
                  <a:schemeClr val="tx1"/>
                </a:solidFill>
              </a:rPr>
              <a:t> Hazards and Initiating Events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446416"/>
            <a:ext cx="10384092" cy="4884046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Radiation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Intrusion (RadHaz2, RadHaz6, RadHaz7, RadHaz11, RadHaz15)</a:t>
            </a:r>
          </a:p>
          <a:p>
            <a:pPr marL="450488" lvl="2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Sample area (door, roof hatch) (RadHaz6, RadHaz7)</a:t>
            </a:r>
          </a:p>
          <a:p>
            <a:pPr marL="450488" lvl="2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Detector vessel (shielding door) (RadHaz15)</a:t>
            </a:r>
          </a:p>
          <a:p>
            <a:pPr marL="450488" lvl="2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Bunker to cave area (RadHaz2) – </a:t>
            </a:r>
            <a:r>
              <a:rPr lang="en-GB" i="1" dirty="0">
                <a:solidFill>
                  <a:schemeClr val="tx1"/>
                </a:solidFill>
              </a:rPr>
              <a:t>not considered credible</a:t>
            </a:r>
          </a:p>
          <a:p>
            <a:pPr marL="450488" lvl="2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Cave crawl space (RadHaz11) – </a:t>
            </a:r>
            <a:r>
              <a:rPr lang="en-GB" i="1" dirty="0">
                <a:solidFill>
                  <a:schemeClr val="tx1"/>
                </a:solidFill>
              </a:rPr>
              <a:t>not considered credible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Instrument shutter inadvertent opening (RadHaz4, RadHaz9, RadHaz13, RadHaz17)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Off normal beam (RadHaz19, RadHaz20, RadHaz21)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Failure of formalised search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dirty="0">
                <a:solidFill>
                  <a:schemeClr val="tx1"/>
                </a:solidFill>
              </a:rPr>
              <a:t>Vacuum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Damage to sapphire window (rows 171-174)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Inadvertent operation of vacuum pump (row 439)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Entrapment within detector vessel (row 438)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63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>
                <a:solidFill>
                  <a:schemeClr val="tx1"/>
                </a:solidFill>
              </a:rPr>
              <a:t>LoKI</a:t>
            </a:r>
            <a:r>
              <a:rPr lang="en-GB" sz="3600" dirty="0">
                <a:solidFill>
                  <a:schemeClr val="tx1"/>
                </a:solidFill>
              </a:rPr>
              <a:t> PSS Safety Instrumented Functions (SIFs)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384092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SIFs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LOKIPSS_SIF1 Emergency Switch-Off Button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LOKIPSS_SIF2 Access Door Instrument Shutter and Proton Beam Interlock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LOKIPSS_SIF3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PSS Main Key Instrument Shutter Interlock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LOKIPSS_SIF4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Sample Area Access Doors Lock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LOKIPSS_SIF5 High Radiation Instrument Shutter and Proton Beam Interlock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LOKIPSS_SIF6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Window Guard Interlock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/>
                </a:solidFill>
              </a:rPr>
              <a:t>LOKIPSS_SIF7 </a:t>
            </a:r>
            <a:r>
              <a:rPr lang="en-GB" dirty="0" err="1">
                <a:solidFill>
                  <a:schemeClr val="tx1"/>
                </a:solidFill>
              </a:rPr>
              <a:t>LoKI</a:t>
            </a:r>
            <a:r>
              <a:rPr lang="en-GB" dirty="0">
                <a:solidFill>
                  <a:schemeClr val="tx1"/>
                </a:solidFill>
              </a:rPr>
              <a:t> Detector Vessel Shielding Door Lock</a:t>
            </a:r>
          </a:p>
          <a:p>
            <a:pPr marL="144000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sp>
        <p:nvSpPr>
          <p:cNvPr id="3" name="Rectangle 2"/>
          <p:cNvSpPr/>
          <p:nvPr/>
        </p:nvSpPr>
        <p:spPr>
          <a:xfrm>
            <a:off x="3864354" y="2404771"/>
            <a:ext cx="6096000" cy="36676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Access Door Instrument Shutter and Proton Beam Interlock: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If any of the following is TRUE:</a:t>
            </a:r>
            <a:endParaRPr lang="sv-S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sample area door is detected open OR </a:t>
            </a:r>
            <a:endParaRPr lang="sv-SE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sample area roof hatch is detected open OR</a:t>
            </a:r>
            <a:endParaRPr lang="sv-SE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detector vessel shielding door is detected open;</a:t>
            </a:r>
            <a:endParaRPr lang="sv-SE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close the Instrument Shutter.</a:t>
            </a:r>
            <a:endParaRPr lang="sv-S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Additionally, if the instrument shutter is detected open and bending magnets are detected energised 500ms after any of the above listed doors is detected open, de-energise the following SAE:</a:t>
            </a:r>
            <a:endParaRPr lang="sv-S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ISrc HVPS,</a:t>
            </a: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RFQ/DTL1 RF system and RFQ LLRF system.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002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SIL Determination and Verification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7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384092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SIL Determination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determine the required SIL target (and reliability target PFD/PFH) for each SIF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Layers of Protection Analysis (LOPA) used for SIL determination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Guideline for SIL Assessment for Personnel Safety Systems (ESS-1408224)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SIL Verification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verify the proposed SIF design will meet the corresponding SIL (and PFD/PFH) target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Reliability Block Diagram (RBD) used for SIL verification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Event Tree Analysis (ETA) used to confirm frequency of individual hazardous scenarios meet the risk target</a:t>
            </a: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0000" lvl="1" indent="-216000">
              <a:spcBef>
                <a:spcPts val="300"/>
              </a:spcBef>
              <a:spcAft>
                <a:spcPts val="3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8735292" y="6233589"/>
            <a:ext cx="3263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800" dirty="0">
                <a:solidFill>
                  <a:srgbClr val="666666"/>
                </a:solidFill>
              </a:rPr>
              <a:t>PFD = Probability of Failure on Demand </a:t>
            </a:r>
          </a:p>
          <a:p>
            <a:r>
              <a:rPr lang="en-US" sz="800" dirty="0">
                <a:solidFill>
                  <a:srgbClr val="666666"/>
                </a:solidFill>
              </a:rPr>
              <a:t>PFH = Average frequency of a dangerous failure per hour</a:t>
            </a:r>
            <a:endParaRPr lang="sv-SE" sz="800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92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Layers of Protection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LoKI</a:t>
            </a:r>
            <a:r>
              <a:rPr lang="en-GB" dirty="0"/>
              <a:t> PSS Safety Analysis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8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0AC79A6F-74E4-CA4F-83DF-2174C7B7972C}"/>
              </a:ext>
            </a:extLst>
          </p:cNvPr>
          <p:cNvSpPr txBox="1">
            <a:spLocks/>
          </p:cNvSpPr>
          <p:nvPr/>
        </p:nvSpPr>
        <p:spPr>
          <a:xfrm>
            <a:off x="7552956" y="61047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1115BC-487E-4422-894C-CB7CD3E79223}" type="slidenum">
              <a:rPr lang="sv-SE" smtClean="0"/>
              <a:pPr/>
              <a:t>8</a:t>
            </a:fld>
            <a:endParaRPr lang="sv-SE" dirty="0"/>
          </a:p>
        </p:txBody>
      </p:sp>
      <p:grpSp>
        <p:nvGrpSpPr>
          <p:cNvPr id="35" name="Group 2">
            <a:extLst>
              <a:ext uri="{FF2B5EF4-FFF2-40B4-BE49-F238E27FC236}">
                <a16:creationId xmlns:a16="http://schemas.microsoft.com/office/drawing/2014/main" id="{E2A6005B-6D1E-AA49-89FE-27BF5DAC3169}"/>
              </a:ext>
            </a:extLst>
          </p:cNvPr>
          <p:cNvGrpSpPr>
            <a:grpSpLocks/>
          </p:cNvGrpSpPr>
          <p:nvPr/>
        </p:nvGrpSpPr>
        <p:grpSpPr bwMode="auto">
          <a:xfrm>
            <a:off x="1993251" y="1161170"/>
            <a:ext cx="7276564" cy="5431457"/>
            <a:chOff x="432" y="672"/>
            <a:chExt cx="5508" cy="384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6" name="Oval 3">
              <a:extLst>
                <a:ext uri="{FF2B5EF4-FFF2-40B4-BE49-F238E27FC236}">
                  <a16:creationId xmlns:a16="http://schemas.microsoft.com/office/drawing/2014/main" id="{AA52EE14-6A18-5B4E-9532-24F9CAC2A9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672"/>
              <a:ext cx="5508" cy="3840"/>
            </a:xfrm>
            <a:prstGeom prst="ellipse">
              <a:avLst/>
            </a:prstGeom>
            <a:grpFill/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sp>
          <p:nvSpPr>
            <p:cNvPr id="37" name="Text Box 4">
              <a:extLst>
                <a:ext uri="{FF2B5EF4-FFF2-40B4-BE49-F238E27FC236}">
                  <a16:creationId xmlns:a16="http://schemas.microsoft.com/office/drawing/2014/main" id="{F27F4733-6242-EE4A-88C8-3FD3BF9C72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881"/>
              <a:ext cx="2831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pitchFamily="34" charset="0"/>
                </a:rPr>
                <a:t>9. Community Emergency Response</a:t>
              </a:r>
            </a:p>
          </p:txBody>
        </p:sp>
      </p:grpSp>
      <p:grpSp>
        <p:nvGrpSpPr>
          <p:cNvPr id="38" name="Group 2">
            <a:extLst>
              <a:ext uri="{FF2B5EF4-FFF2-40B4-BE49-F238E27FC236}">
                <a16:creationId xmlns:a16="http://schemas.microsoft.com/office/drawing/2014/main" id="{3C94D00C-CC78-E542-9FD8-E8BE3C8FE8A0}"/>
              </a:ext>
            </a:extLst>
          </p:cNvPr>
          <p:cNvGrpSpPr>
            <a:grpSpLocks/>
          </p:cNvGrpSpPr>
          <p:nvPr/>
        </p:nvGrpSpPr>
        <p:grpSpPr bwMode="auto">
          <a:xfrm>
            <a:off x="2223803" y="1779327"/>
            <a:ext cx="6838950" cy="4764088"/>
            <a:chOff x="432" y="672"/>
            <a:chExt cx="5508" cy="3840"/>
          </a:xfrm>
        </p:grpSpPr>
        <p:sp>
          <p:nvSpPr>
            <p:cNvPr id="39" name="Oval 3">
              <a:extLst>
                <a:ext uri="{FF2B5EF4-FFF2-40B4-BE49-F238E27FC236}">
                  <a16:creationId xmlns:a16="http://schemas.microsoft.com/office/drawing/2014/main" id="{3F06C90A-7D8F-0A41-A7DD-FB2E340EE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672"/>
              <a:ext cx="5508" cy="3840"/>
            </a:xfrm>
            <a:prstGeom prst="ellipse">
              <a:avLst/>
            </a:prstGeom>
            <a:solidFill>
              <a:srgbClr val="99CCFF"/>
            </a:solidFill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sp>
          <p:nvSpPr>
            <p:cNvPr id="40" name="Text Box 4">
              <a:extLst>
                <a:ext uri="{FF2B5EF4-FFF2-40B4-BE49-F238E27FC236}">
                  <a16:creationId xmlns:a16="http://schemas.microsoft.com/office/drawing/2014/main" id="{C2483E12-05BC-9344-A061-68E39889AE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" y="790"/>
              <a:ext cx="2507" cy="2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pitchFamily="34" charset="0"/>
                </a:rPr>
                <a:t>8. Plant Emergency Response</a:t>
              </a:r>
            </a:p>
          </p:txBody>
        </p:sp>
      </p:grpSp>
      <p:grpSp>
        <p:nvGrpSpPr>
          <p:cNvPr id="41" name="Group 5">
            <a:extLst>
              <a:ext uri="{FF2B5EF4-FFF2-40B4-BE49-F238E27FC236}">
                <a16:creationId xmlns:a16="http://schemas.microsoft.com/office/drawing/2014/main" id="{E71845F4-1BAD-2A48-A1CF-079325C9AD36}"/>
              </a:ext>
            </a:extLst>
          </p:cNvPr>
          <p:cNvGrpSpPr>
            <a:grpSpLocks/>
          </p:cNvGrpSpPr>
          <p:nvPr/>
        </p:nvGrpSpPr>
        <p:grpSpPr bwMode="auto">
          <a:xfrm>
            <a:off x="2560353" y="2261927"/>
            <a:ext cx="6197600" cy="4286250"/>
            <a:chOff x="673" y="1056"/>
            <a:chExt cx="4992" cy="3456"/>
          </a:xfrm>
        </p:grpSpPr>
        <p:sp>
          <p:nvSpPr>
            <p:cNvPr id="42" name="Oval 6">
              <a:extLst>
                <a:ext uri="{FF2B5EF4-FFF2-40B4-BE49-F238E27FC236}">
                  <a16:creationId xmlns:a16="http://schemas.microsoft.com/office/drawing/2014/main" id="{D6D95018-DF93-6949-A68E-8EF968020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" y="1056"/>
              <a:ext cx="4992" cy="3456"/>
            </a:xfrm>
            <a:prstGeom prst="ellipse">
              <a:avLst/>
            </a:prstGeom>
            <a:solidFill>
              <a:srgbClr val="00FFCC"/>
            </a:solidFill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sp>
          <p:nvSpPr>
            <p:cNvPr id="43" name="Text Box 7">
              <a:extLst>
                <a:ext uri="{FF2B5EF4-FFF2-40B4-BE49-F238E27FC236}">
                  <a16:creationId xmlns:a16="http://schemas.microsoft.com/office/drawing/2014/main" id="{ACB56D66-90EB-DB46-96D2-FF35E0B44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4" y="1127"/>
              <a:ext cx="1897" cy="2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pitchFamily="34" charset="0"/>
                </a:rPr>
                <a:t>7. Fire &amp; Gas System </a:t>
              </a:r>
            </a:p>
          </p:txBody>
        </p:sp>
      </p:grpSp>
      <p:grpSp>
        <p:nvGrpSpPr>
          <p:cNvPr id="44" name="Group 8">
            <a:extLst>
              <a:ext uri="{FF2B5EF4-FFF2-40B4-BE49-F238E27FC236}">
                <a16:creationId xmlns:a16="http://schemas.microsoft.com/office/drawing/2014/main" id="{70DE33E1-FDE2-A649-A9C2-3A5BFACFBB4F}"/>
              </a:ext>
            </a:extLst>
          </p:cNvPr>
          <p:cNvGrpSpPr>
            <a:grpSpLocks/>
          </p:cNvGrpSpPr>
          <p:nvPr/>
        </p:nvGrpSpPr>
        <p:grpSpPr bwMode="auto">
          <a:xfrm>
            <a:off x="2823878" y="2698490"/>
            <a:ext cx="5781675" cy="3811587"/>
            <a:chOff x="817" y="1440"/>
            <a:chExt cx="4656" cy="3072"/>
          </a:xfrm>
        </p:grpSpPr>
        <p:sp>
          <p:nvSpPr>
            <p:cNvPr id="45" name="Oval 9">
              <a:extLst>
                <a:ext uri="{FF2B5EF4-FFF2-40B4-BE49-F238E27FC236}">
                  <a16:creationId xmlns:a16="http://schemas.microsoft.com/office/drawing/2014/main" id="{C94FA72A-87A9-2B4B-AF24-F42D47B9F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1440"/>
              <a:ext cx="4656" cy="3072"/>
            </a:xfrm>
            <a:prstGeom prst="ellipse">
              <a:avLst/>
            </a:prstGeom>
            <a:solidFill>
              <a:srgbClr val="99FFFF"/>
            </a:solidFill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sp>
          <p:nvSpPr>
            <p:cNvPr id="46" name="Text Box 10">
              <a:extLst>
                <a:ext uri="{FF2B5EF4-FFF2-40B4-BE49-F238E27FC236}">
                  <a16:creationId xmlns:a16="http://schemas.microsoft.com/office/drawing/2014/main" id="{9AFFAB73-0BF7-9D44-8B6A-7BCA37C8AA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2" y="1600"/>
              <a:ext cx="2729" cy="2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pitchFamily="34" charset="0"/>
                </a:rPr>
                <a:t>6. Physical Containment (Bunds)</a:t>
              </a:r>
            </a:p>
          </p:txBody>
        </p:sp>
      </p:grpSp>
      <p:grpSp>
        <p:nvGrpSpPr>
          <p:cNvPr id="47" name="Group 11">
            <a:extLst>
              <a:ext uri="{FF2B5EF4-FFF2-40B4-BE49-F238E27FC236}">
                <a16:creationId xmlns:a16="http://schemas.microsoft.com/office/drawing/2014/main" id="{DF42A978-00EB-904E-9F00-54A6DED479A3}"/>
              </a:ext>
            </a:extLst>
          </p:cNvPr>
          <p:cNvGrpSpPr>
            <a:grpSpLocks/>
          </p:cNvGrpSpPr>
          <p:nvPr/>
        </p:nvGrpSpPr>
        <p:grpSpPr bwMode="auto">
          <a:xfrm>
            <a:off x="3012790" y="3217602"/>
            <a:ext cx="5364163" cy="3394075"/>
            <a:chOff x="961" y="1824"/>
            <a:chExt cx="4320" cy="2736"/>
          </a:xfrm>
        </p:grpSpPr>
        <p:sp>
          <p:nvSpPr>
            <p:cNvPr id="48" name="Oval 12">
              <a:extLst>
                <a:ext uri="{FF2B5EF4-FFF2-40B4-BE49-F238E27FC236}">
                  <a16:creationId xmlns:a16="http://schemas.microsoft.com/office/drawing/2014/main" id="{69929743-0508-9D40-960E-148599693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" y="1824"/>
              <a:ext cx="4320" cy="2736"/>
            </a:xfrm>
            <a:prstGeom prst="ellipse">
              <a:avLst/>
            </a:prstGeom>
            <a:solidFill>
              <a:srgbClr val="FFFF99"/>
            </a:solidFill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sp>
          <p:nvSpPr>
            <p:cNvPr id="49" name="Text Box 13">
              <a:extLst>
                <a:ext uri="{FF2B5EF4-FFF2-40B4-BE49-F238E27FC236}">
                  <a16:creationId xmlns:a16="http://schemas.microsoft.com/office/drawing/2014/main" id="{43769677-40A8-A442-97CD-E8B9B920E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4" y="2042"/>
              <a:ext cx="3229" cy="2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pitchFamily="34" charset="0"/>
                </a:rPr>
                <a:t>5. Physical Protection (Relief Devices )</a:t>
              </a:r>
            </a:p>
          </p:txBody>
        </p:sp>
      </p:grpSp>
      <p:grpSp>
        <p:nvGrpSpPr>
          <p:cNvPr id="50" name="Group 14">
            <a:extLst>
              <a:ext uri="{FF2B5EF4-FFF2-40B4-BE49-F238E27FC236}">
                <a16:creationId xmlns:a16="http://schemas.microsoft.com/office/drawing/2014/main" id="{88BCCC1A-281D-D940-8FAD-CE4D6C887588}"/>
              </a:ext>
            </a:extLst>
          </p:cNvPr>
          <p:cNvGrpSpPr>
            <a:grpSpLocks/>
          </p:cNvGrpSpPr>
          <p:nvPr/>
        </p:nvGrpSpPr>
        <p:grpSpPr bwMode="auto">
          <a:xfrm>
            <a:off x="3217578" y="3752590"/>
            <a:ext cx="5006975" cy="2859087"/>
            <a:chOff x="1105" y="2256"/>
            <a:chExt cx="4032" cy="2304"/>
          </a:xfrm>
          <a:solidFill>
            <a:srgbClr val="C00000"/>
          </a:solidFill>
        </p:grpSpPr>
        <p:sp>
          <p:nvSpPr>
            <p:cNvPr id="51" name="Oval 15">
              <a:extLst>
                <a:ext uri="{FF2B5EF4-FFF2-40B4-BE49-F238E27FC236}">
                  <a16:creationId xmlns:a16="http://schemas.microsoft.com/office/drawing/2014/main" id="{DB36D3CC-5749-044B-A2F9-30ADBF41B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256"/>
              <a:ext cx="4032" cy="2304"/>
            </a:xfrm>
            <a:prstGeom prst="ellipse">
              <a:avLst/>
            </a:prstGeom>
            <a:grpFill/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sp>
          <p:nvSpPr>
            <p:cNvPr id="52" name="Text Box 16">
              <a:extLst>
                <a:ext uri="{FF2B5EF4-FFF2-40B4-BE49-F238E27FC236}">
                  <a16:creationId xmlns:a16="http://schemas.microsoft.com/office/drawing/2014/main" id="{A68710B4-F019-0B45-BF2B-1456FD793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2366"/>
              <a:ext cx="2214" cy="2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pitchFamily="34" charset="0"/>
                </a:rPr>
                <a:t>4. E/E/PE safety-related</a:t>
              </a:r>
            </a:p>
          </p:txBody>
        </p:sp>
      </p:grpSp>
      <p:grpSp>
        <p:nvGrpSpPr>
          <p:cNvPr id="53" name="Group 17">
            <a:extLst>
              <a:ext uri="{FF2B5EF4-FFF2-40B4-BE49-F238E27FC236}">
                <a16:creationId xmlns:a16="http://schemas.microsoft.com/office/drawing/2014/main" id="{8E4389F4-09C8-204E-A0FA-DA0E6DC01F81}"/>
              </a:ext>
            </a:extLst>
          </p:cNvPr>
          <p:cNvGrpSpPr>
            <a:grpSpLocks/>
          </p:cNvGrpSpPr>
          <p:nvPr/>
        </p:nvGrpSpPr>
        <p:grpSpPr bwMode="auto">
          <a:xfrm>
            <a:off x="3413657" y="4192327"/>
            <a:ext cx="4648200" cy="2381250"/>
            <a:chOff x="1405" y="2294"/>
            <a:chExt cx="2928" cy="1500"/>
          </a:xfrm>
        </p:grpSpPr>
        <p:sp>
          <p:nvSpPr>
            <p:cNvPr id="54" name="Oval 18">
              <a:extLst>
                <a:ext uri="{FF2B5EF4-FFF2-40B4-BE49-F238E27FC236}">
                  <a16:creationId xmlns:a16="http://schemas.microsoft.com/office/drawing/2014/main" id="{9A2F5023-EB13-EA44-8F5E-EA5DFD9F5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5" y="2294"/>
              <a:ext cx="2928" cy="1500"/>
            </a:xfrm>
            <a:prstGeom prst="ellipse">
              <a:avLst/>
            </a:prstGeom>
            <a:solidFill>
              <a:srgbClr val="CCFFCC"/>
            </a:solidFill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sp>
          <p:nvSpPr>
            <p:cNvPr id="55" name="Text Box 19">
              <a:extLst>
                <a:ext uri="{FF2B5EF4-FFF2-40B4-BE49-F238E27FC236}">
                  <a16:creationId xmlns:a16="http://schemas.microsoft.com/office/drawing/2014/main" id="{0816C40D-DA14-1548-9D25-A69EAF823A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1" y="2431"/>
              <a:ext cx="2183" cy="2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pitchFamily="34" charset="0"/>
                </a:rPr>
                <a:t>3. Alarms &amp; Operator Intervention</a:t>
              </a:r>
            </a:p>
          </p:txBody>
        </p:sp>
      </p:grpSp>
      <p:grpSp>
        <p:nvGrpSpPr>
          <p:cNvPr id="56" name="Group 20">
            <a:extLst>
              <a:ext uri="{FF2B5EF4-FFF2-40B4-BE49-F238E27FC236}">
                <a16:creationId xmlns:a16="http://schemas.microsoft.com/office/drawing/2014/main" id="{C2E31637-58BE-7749-839C-E379C9A9976F}"/>
              </a:ext>
            </a:extLst>
          </p:cNvPr>
          <p:cNvGrpSpPr>
            <a:grpSpLocks/>
          </p:cNvGrpSpPr>
          <p:nvPr/>
        </p:nvGrpSpPr>
        <p:grpSpPr bwMode="auto">
          <a:xfrm>
            <a:off x="3596990" y="4689215"/>
            <a:ext cx="4170363" cy="1905000"/>
            <a:chOff x="1393" y="3024"/>
            <a:chExt cx="3408" cy="1536"/>
          </a:xfrm>
        </p:grpSpPr>
        <p:sp>
          <p:nvSpPr>
            <p:cNvPr id="57" name="Oval 21">
              <a:extLst>
                <a:ext uri="{FF2B5EF4-FFF2-40B4-BE49-F238E27FC236}">
                  <a16:creationId xmlns:a16="http://schemas.microsoft.com/office/drawing/2014/main" id="{C1E932A6-F185-6B44-9109-9243064FDB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" y="3024"/>
              <a:ext cx="3408" cy="1536"/>
            </a:xfrm>
            <a:prstGeom prst="ellipse">
              <a:avLst/>
            </a:prstGeom>
            <a:solidFill>
              <a:srgbClr val="EAEAEA"/>
            </a:solidFill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sp>
          <p:nvSpPr>
            <p:cNvPr id="58" name="Text Box 22">
              <a:extLst>
                <a:ext uri="{FF2B5EF4-FFF2-40B4-BE49-F238E27FC236}">
                  <a16:creationId xmlns:a16="http://schemas.microsoft.com/office/drawing/2014/main" id="{7813BDBE-3104-2A42-92A6-E066A01C6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6" y="3160"/>
              <a:ext cx="2593" cy="2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Basic Process Control System</a:t>
              </a:r>
            </a:p>
          </p:txBody>
        </p:sp>
      </p:grpSp>
      <p:grpSp>
        <p:nvGrpSpPr>
          <p:cNvPr id="59" name="Group 23">
            <a:extLst>
              <a:ext uri="{FF2B5EF4-FFF2-40B4-BE49-F238E27FC236}">
                <a16:creationId xmlns:a16="http://schemas.microsoft.com/office/drawing/2014/main" id="{225EC924-FB95-A541-9B58-B89BA0B6BC46}"/>
              </a:ext>
            </a:extLst>
          </p:cNvPr>
          <p:cNvGrpSpPr>
            <a:grpSpLocks/>
          </p:cNvGrpSpPr>
          <p:nvPr/>
        </p:nvGrpSpPr>
        <p:grpSpPr bwMode="auto">
          <a:xfrm>
            <a:off x="3766059" y="5209915"/>
            <a:ext cx="3754437" cy="1370012"/>
            <a:chOff x="1585" y="3456"/>
            <a:chExt cx="3024" cy="1104"/>
          </a:xfrm>
        </p:grpSpPr>
        <p:sp>
          <p:nvSpPr>
            <p:cNvPr id="60" name="Oval 24">
              <a:extLst>
                <a:ext uri="{FF2B5EF4-FFF2-40B4-BE49-F238E27FC236}">
                  <a16:creationId xmlns:a16="http://schemas.microsoft.com/office/drawing/2014/main" id="{A4CBC628-08B9-0D42-9BC3-17A688B00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3456"/>
              <a:ext cx="3024" cy="110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lIns="102590" tIns="0" rIns="102590" bIns="0"/>
            <a:lstStyle/>
            <a:p>
              <a:pPr defTabSz="1019175" eaLnBrk="1" hangingPunct="1">
                <a:defRPr/>
              </a:pPr>
              <a:endPara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pitchFamily="34" charset="0"/>
              </a:endParaRPr>
            </a:p>
          </p:txBody>
        </p:sp>
        <p:grpSp>
          <p:nvGrpSpPr>
            <p:cNvPr id="61" name="Group 25">
              <a:extLst>
                <a:ext uri="{FF2B5EF4-FFF2-40B4-BE49-F238E27FC236}">
                  <a16:creationId xmlns:a16="http://schemas.microsoft.com/office/drawing/2014/main" id="{86BB8F5A-917F-584B-AE7C-286CB49799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1" y="3764"/>
              <a:ext cx="1824" cy="652"/>
              <a:chOff x="1936" y="3182"/>
              <a:chExt cx="2697" cy="965"/>
            </a:xfrm>
          </p:grpSpPr>
          <p:grpSp>
            <p:nvGrpSpPr>
              <p:cNvPr id="63" name="Group 26">
                <a:extLst>
                  <a:ext uri="{FF2B5EF4-FFF2-40B4-BE49-F238E27FC236}">
                    <a16:creationId xmlns:a16="http://schemas.microsoft.com/office/drawing/2014/main" id="{15CA5B35-4973-114E-9977-7C99729730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36" y="3639"/>
                <a:ext cx="635" cy="425"/>
                <a:chOff x="697" y="3326"/>
                <a:chExt cx="743" cy="483"/>
              </a:xfrm>
            </p:grpSpPr>
            <p:sp>
              <p:nvSpPr>
                <p:cNvPr id="125" name="Oval 27">
                  <a:extLst>
                    <a:ext uri="{FF2B5EF4-FFF2-40B4-BE49-F238E27FC236}">
                      <a16:creationId xmlns:a16="http://schemas.microsoft.com/office/drawing/2014/main" id="{0A953451-F4EC-4E4B-9A5F-AFC12A225B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5" y="3679"/>
                  <a:ext cx="735" cy="13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4D4D"/>
                    </a:gs>
                    <a:gs pos="50000">
                      <a:srgbClr val="EDEDED"/>
                    </a:gs>
                    <a:gs pos="100000">
                      <a:srgbClr val="4D4D4D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26" name="Rectangle 28">
                  <a:extLst>
                    <a:ext uri="{FF2B5EF4-FFF2-40B4-BE49-F238E27FC236}">
                      <a16:creationId xmlns:a16="http://schemas.microsoft.com/office/drawing/2014/main" id="{FF0C17BD-BC3D-E74F-94E9-C230141EF4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7" y="3389"/>
                  <a:ext cx="743" cy="367"/>
                </a:xfrm>
                <a:prstGeom prst="rect">
                  <a:avLst/>
                </a:prstGeom>
                <a:gradFill rotWithShape="0">
                  <a:gsLst>
                    <a:gs pos="0">
                      <a:srgbClr val="4D4D4D"/>
                    </a:gs>
                    <a:gs pos="50000">
                      <a:srgbClr val="EDEDED"/>
                    </a:gs>
                    <a:gs pos="100000">
                      <a:srgbClr val="4D4D4D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27" name="Oval 29">
                  <a:extLst>
                    <a:ext uri="{FF2B5EF4-FFF2-40B4-BE49-F238E27FC236}">
                      <a16:creationId xmlns:a16="http://schemas.microsoft.com/office/drawing/2014/main" id="{E9AAA200-1B63-D246-B5FC-A6C15B068F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1" y="3326"/>
                  <a:ext cx="735" cy="13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4D4D"/>
                    </a:gs>
                    <a:gs pos="50000">
                      <a:srgbClr val="EDEDED"/>
                    </a:gs>
                    <a:gs pos="100000">
                      <a:srgbClr val="4D4D4D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28" name="Line 30">
                  <a:extLst>
                    <a:ext uri="{FF2B5EF4-FFF2-40B4-BE49-F238E27FC236}">
                      <a16:creationId xmlns:a16="http://schemas.microsoft.com/office/drawing/2014/main" id="{CA17AA7A-8B4A-3E4B-8B9A-F7B80B33B1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8" y="3391"/>
                  <a:ext cx="0" cy="35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1" hangingPunct="1"/>
                  <a:endParaRPr lang="en-GB" sz="2000" dirty="0">
                    <a:cs typeface="Arial" pitchFamily="34" charset="0"/>
                  </a:endParaRPr>
                </a:p>
              </p:txBody>
            </p:sp>
            <p:sp>
              <p:nvSpPr>
                <p:cNvPr id="129" name="Line 31">
                  <a:extLst>
                    <a:ext uri="{FF2B5EF4-FFF2-40B4-BE49-F238E27FC236}">
                      <a16:creationId xmlns:a16="http://schemas.microsoft.com/office/drawing/2014/main" id="{99A403A9-A5B1-6840-9335-5091F05BD5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8" y="3394"/>
                  <a:ext cx="0" cy="35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1" hangingPunct="1"/>
                  <a:endParaRPr lang="en-GB" sz="2000" dirty="0">
                    <a:cs typeface="Arial" pitchFamily="34" charset="0"/>
                  </a:endParaRPr>
                </a:p>
              </p:txBody>
            </p:sp>
          </p:grpSp>
          <p:sp>
            <p:nvSpPr>
              <p:cNvPr id="64" name="Line 32">
                <a:extLst>
                  <a:ext uri="{FF2B5EF4-FFF2-40B4-BE49-F238E27FC236}">
                    <a16:creationId xmlns:a16="http://schemas.microsoft.com/office/drawing/2014/main" id="{B8705997-83DE-1A4F-AD8C-CE72DC72D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4" y="3505"/>
                <a:ext cx="0" cy="12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grpSp>
            <p:nvGrpSpPr>
              <p:cNvPr id="65" name="Group 33">
                <a:extLst>
                  <a:ext uri="{FF2B5EF4-FFF2-40B4-BE49-F238E27FC236}">
                    <a16:creationId xmlns:a16="http://schemas.microsoft.com/office/drawing/2014/main" id="{CD7F7959-B919-E646-BF79-5DA6D7D106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16" y="3431"/>
                <a:ext cx="58" cy="54"/>
                <a:chOff x="1258" y="3090"/>
                <a:chExt cx="68" cy="61"/>
              </a:xfrm>
            </p:grpSpPr>
            <p:sp>
              <p:nvSpPr>
                <p:cNvPr id="121" name="AutoShape 34">
                  <a:extLst>
                    <a:ext uri="{FF2B5EF4-FFF2-40B4-BE49-F238E27FC236}">
                      <a16:creationId xmlns:a16="http://schemas.microsoft.com/office/drawing/2014/main" id="{A223522E-883D-4F49-A21B-2E2EF49F54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0800000">
                  <a:off x="1273" y="3090"/>
                  <a:ext cx="53" cy="29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22" name="AutoShape 35">
                  <a:extLst>
                    <a:ext uri="{FF2B5EF4-FFF2-40B4-BE49-F238E27FC236}">
                      <a16:creationId xmlns:a16="http://schemas.microsoft.com/office/drawing/2014/main" id="{58016B98-0F10-914F-A4B7-D66DCB9061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73" y="3121"/>
                  <a:ext cx="53" cy="30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23" name="Oval 36">
                  <a:extLst>
                    <a:ext uri="{FF2B5EF4-FFF2-40B4-BE49-F238E27FC236}">
                      <a16:creationId xmlns:a16="http://schemas.microsoft.com/office/drawing/2014/main" id="{7FDB2C33-4165-0C40-8A9F-648D18F696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8" y="3098"/>
                  <a:ext cx="15" cy="37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24" name="Line 37">
                  <a:extLst>
                    <a:ext uri="{FF2B5EF4-FFF2-40B4-BE49-F238E27FC236}">
                      <a16:creationId xmlns:a16="http://schemas.microsoft.com/office/drawing/2014/main" id="{E0FA241C-89B4-154E-9535-148E85C8BE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72" y="3119"/>
                  <a:ext cx="2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1" hangingPunct="1"/>
                  <a:endParaRPr lang="en-GB" sz="2000" dirty="0">
                    <a:cs typeface="Arial" pitchFamily="34" charset="0"/>
                  </a:endParaRPr>
                </a:p>
              </p:txBody>
            </p:sp>
          </p:grpSp>
          <p:sp>
            <p:nvSpPr>
              <p:cNvPr id="66" name="Line 38">
                <a:extLst>
                  <a:ext uri="{FF2B5EF4-FFF2-40B4-BE49-F238E27FC236}">
                    <a16:creationId xmlns:a16="http://schemas.microsoft.com/office/drawing/2014/main" id="{6B09E975-1633-2749-8730-71D5D4F9FC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83" y="3623"/>
                <a:ext cx="1" cy="14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67" name="Line 39">
                <a:extLst>
                  <a:ext uri="{FF2B5EF4-FFF2-40B4-BE49-F238E27FC236}">
                    <a16:creationId xmlns:a16="http://schemas.microsoft.com/office/drawing/2014/main" id="{94578DBF-CF9F-844A-852A-99F6F89539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7" y="3618"/>
                <a:ext cx="0" cy="26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39594758-8530-864E-8C33-77CB9E6AF5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09" y="3304"/>
                <a:ext cx="150" cy="313"/>
                <a:chOff x="1952" y="2945"/>
                <a:chExt cx="175" cy="356"/>
              </a:xfrm>
            </p:grpSpPr>
            <p:sp>
              <p:nvSpPr>
                <p:cNvPr id="119" name="AutoShape 41">
                  <a:extLst>
                    <a:ext uri="{FF2B5EF4-FFF2-40B4-BE49-F238E27FC236}">
                      <a16:creationId xmlns:a16="http://schemas.microsoft.com/office/drawing/2014/main" id="{49D30DF1-5E3B-644D-A54F-924FD1AA77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800000" flipH="1" flipV="1">
                  <a:off x="1952" y="3052"/>
                  <a:ext cx="174" cy="248"/>
                </a:xfrm>
                <a:custGeom>
                  <a:avLst/>
                  <a:gdLst>
                    <a:gd name="G0" fmla="+- 9339 0 0"/>
                    <a:gd name="G1" fmla="+- 21600 0 9339"/>
                    <a:gd name="G2" fmla="*/ 9339 1 2"/>
                    <a:gd name="G3" fmla="+- 21600 0 G2"/>
                    <a:gd name="G4" fmla="+/ 9339 21600 2"/>
                    <a:gd name="G5" fmla="+/ G1 0 2"/>
                    <a:gd name="G6" fmla="*/ 21600 21600 9339"/>
                    <a:gd name="G7" fmla="*/ G6 1 2"/>
                    <a:gd name="G8" fmla="+- 21600 0 G7"/>
                    <a:gd name="G9" fmla="*/ 21600 1 2"/>
                    <a:gd name="G10" fmla="+- 9339 0 G9"/>
                    <a:gd name="G11" fmla="?: G10 G8 0"/>
                    <a:gd name="G12" fmla="?: G10 G7 21600"/>
                    <a:gd name="T0" fmla="*/ 16930 w 21600"/>
                    <a:gd name="T1" fmla="*/ 10800 h 21600"/>
                    <a:gd name="T2" fmla="*/ 10800 w 21600"/>
                    <a:gd name="T3" fmla="*/ 21600 h 21600"/>
                    <a:gd name="T4" fmla="*/ 4670 w 21600"/>
                    <a:gd name="T5" fmla="*/ 10800 h 21600"/>
                    <a:gd name="T6" fmla="*/ 10800 w 21600"/>
                    <a:gd name="T7" fmla="*/ 0 h 21600"/>
                    <a:gd name="T8" fmla="*/ 6470 w 21600"/>
                    <a:gd name="T9" fmla="*/ 6470 h 21600"/>
                    <a:gd name="T10" fmla="*/ 15130 w 21600"/>
                    <a:gd name="T11" fmla="*/ 1513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9339" y="21600"/>
                      </a:lnTo>
                      <a:lnTo>
                        <a:pt x="1226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>
                        <a:gamma/>
                        <a:shade val="69804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9804"/>
                        <a:invGamma/>
                      </a:schemeClr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GB" sz="2000" dirty="0">
                    <a:latin typeface="Arial" charset="0"/>
                    <a:cs typeface="Arial" pitchFamily="34" charset="0"/>
                  </a:endParaRPr>
                </a:p>
              </p:txBody>
            </p:sp>
            <p:sp>
              <p:nvSpPr>
                <p:cNvPr id="120" name="Rectangle 42">
                  <a:extLst>
                    <a:ext uri="{FF2B5EF4-FFF2-40B4-BE49-F238E27FC236}">
                      <a16:creationId xmlns:a16="http://schemas.microsoft.com/office/drawing/2014/main" id="{77773968-A67A-A944-8DF3-6C62DBB9CE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2" y="2945"/>
                  <a:ext cx="174" cy="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>
                        <a:gamma/>
                        <a:shade val="69804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9804"/>
                        <a:invGamma/>
                      </a:schemeClr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GB" sz="2000" dirty="0">
                    <a:latin typeface="Arial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9" name="Group 43">
                <a:extLst>
                  <a:ext uri="{FF2B5EF4-FFF2-40B4-BE49-F238E27FC236}">
                    <a16:creationId xmlns:a16="http://schemas.microsoft.com/office/drawing/2014/main" id="{14E71D57-47F6-9947-B8DB-2C2ADCA38F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4" y="3299"/>
                <a:ext cx="148" cy="314"/>
                <a:chOff x="1653" y="2940"/>
                <a:chExt cx="174" cy="356"/>
              </a:xfrm>
            </p:grpSpPr>
            <p:sp>
              <p:nvSpPr>
                <p:cNvPr id="117" name="AutoShape 44">
                  <a:extLst>
                    <a:ext uri="{FF2B5EF4-FFF2-40B4-BE49-F238E27FC236}">
                      <a16:creationId xmlns:a16="http://schemas.microsoft.com/office/drawing/2014/main" id="{3C26E89A-4F76-DB47-AFAC-4760B9F9D5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800000" flipH="1" flipV="1">
                  <a:off x="1653" y="3048"/>
                  <a:ext cx="173" cy="247"/>
                </a:xfrm>
                <a:custGeom>
                  <a:avLst/>
                  <a:gdLst>
                    <a:gd name="G0" fmla="+- 9339 0 0"/>
                    <a:gd name="G1" fmla="+- 21600 0 9339"/>
                    <a:gd name="G2" fmla="*/ 9339 1 2"/>
                    <a:gd name="G3" fmla="+- 21600 0 G2"/>
                    <a:gd name="G4" fmla="+/ 9339 21600 2"/>
                    <a:gd name="G5" fmla="+/ G1 0 2"/>
                    <a:gd name="G6" fmla="*/ 21600 21600 9339"/>
                    <a:gd name="G7" fmla="*/ G6 1 2"/>
                    <a:gd name="G8" fmla="+- 21600 0 G7"/>
                    <a:gd name="G9" fmla="*/ 21600 1 2"/>
                    <a:gd name="G10" fmla="+- 9339 0 G9"/>
                    <a:gd name="G11" fmla="?: G10 G8 0"/>
                    <a:gd name="G12" fmla="?: G10 G7 21600"/>
                    <a:gd name="T0" fmla="*/ 16930 w 21600"/>
                    <a:gd name="T1" fmla="*/ 10800 h 21600"/>
                    <a:gd name="T2" fmla="*/ 10800 w 21600"/>
                    <a:gd name="T3" fmla="*/ 21600 h 21600"/>
                    <a:gd name="T4" fmla="*/ 4670 w 21600"/>
                    <a:gd name="T5" fmla="*/ 10800 h 21600"/>
                    <a:gd name="T6" fmla="*/ 10800 w 21600"/>
                    <a:gd name="T7" fmla="*/ 0 h 21600"/>
                    <a:gd name="T8" fmla="*/ 6470 w 21600"/>
                    <a:gd name="T9" fmla="*/ 6470 h 21600"/>
                    <a:gd name="T10" fmla="*/ 15130 w 21600"/>
                    <a:gd name="T11" fmla="*/ 1513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9339" y="21600"/>
                      </a:lnTo>
                      <a:lnTo>
                        <a:pt x="1226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>
                        <a:gamma/>
                        <a:shade val="69804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9804"/>
                        <a:invGamma/>
                      </a:schemeClr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GB" sz="2000" dirty="0">
                    <a:latin typeface="Arial" charset="0"/>
                    <a:cs typeface="Arial" pitchFamily="34" charset="0"/>
                  </a:endParaRPr>
                </a:p>
              </p:txBody>
            </p:sp>
            <p:sp>
              <p:nvSpPr>
                <p:cNvPr id="118" name="Rectangle 45">
                  <a:extLst>
                    <a:ext uri="{FF2B5EF4-FFF2-40B4-BE49-F238E27FC236}">
                      <a16:creationId xmlns:a16="http://schemas.microsoft.com/office/drawing/2014/main" id="{67C6F1BB-6E40-BC4D-A9E0-B0E33E32D4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53" y="2941"/>
                  <a:ext cx="173" cy="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>
                        <a:gamma/>
                        <a:shade val="69804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9804"/>
                        <a:invGamma/>
                      </a:schemeClr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GB" sz="2000" dirty="0">
                    <a:latin typeface="Arial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0" name="Group 46">
                <a:extLst>
                  <a:ext uri="{FF2B5EF4-FFF2-40B4-BE49-F238E27FC236}">
                    <a16:creationId xmlns:a16="http://schemas.microsoft.com/office/drawing/2014/main" id="{6D39AE54-4676-B347-A15E-BFA8DA3C2B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0" y="3304"/>
                <a:ext cx="150" cy="313"/>
                <a:chOff x="2246" y="2945"/>
                <a:chExt cx="175" cy="356"/>
              </a:xfrm>
            </p:grpSpPr>
            <p:sp>
              <p:nvSpPr>
                <p:cNvPr id="115" name="AutoShape 47">
                  <a:extLst>
                    <a:ext uri="{FF2B5EF4-FFF2-40B4-BE49-F238E27FC236}">
                      <a16:creationId xmlns:a16="http://schemas.microsoft.com/office/drawing/2014/main" id="{98DB1628-3D3B-F949-A454-7C02E81210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800000" flipH="1" flipV="1">
                  <a:off x="2247" y="3052"/>
                  <a:ext cx="174" cy="248"/>
                </a:xfrm>
                <a:custGeom>
                  <a:avLst/>
                  <a:gdLst>
                    <a:gd name="G0" fmla="+- 9339 0 0"/>
                    <a:gd name="G1" fmla="+- 21600 0 9339"/>
                    <a:gd name="G2" fmla="*/ 9339 1 2"/>
                    <a:gd name="G3" fmla="+- 21600 0 G2"/>
                    <a:gd name="G4" fmla="+/ 9339 21600 2"/>
                    <a:gd name="G5" fmla="+/ G1 0 2"/>
                    <a:gd name="G6" fmla="*/ 21600 21600 9339"/>
                    <a:gd name="G7" fmla="*/ G6 1 2"/>
                    <a:gd name="G8" fmla="+- 21600 0 G7"/>
                    <a:gd name="G9" fmla="*/ 21600 1 2"/>
                    <a:gd name="G10" fmla="+- 9339 0 G9"/>
                    <a:gd name="G11" fmla="?: G10 G8 0"/>
                    <a:gd name="G12" fmla="?: G10 G7 21600"/>
                    <a:gd name="T0" fmla="*/ 16930 w 21600"/>
                    <a:gd name="T1" fmla="*/ 10800 h 21600"/>
                    <a:gd name="T2" fmla="*/ 10800 w 21600"/>
                    <a:gd name="T3" fmla="*/ 21600 h 21600"/>
                    <a:gd name="T4" fmla="*/ 4670 w 21600"/>
                    <a:gd name="T5" fmla="*/ 10800 h 21600"/>
                    <a:gd name="T6" fmla="*/ 10800 w 21600"/>
                    <a:gd name="T7" fmla="*/ 0 h 21600"/>
                    <a:gd name="T8" fmla="*/ 6470 w 21600"/>
                    <a:gd name="T9" fmla="*/ 6470 h 21600"/>
                    <a:gd name="T10" fmla="*/ 15130 w 21600"/>
                    <a:gd name="T11" fmla="*/ 1513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9339" y="21600"/>
                      </a:lnTo>
                      <a:lnTo>
                        <a:pt x="1226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>
                        <a:gamma/>
                        <a:shade val="69804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9804"/>
                        <a:invGamma/>
                      </a:schemeClr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GB" sz="2000" dirty="0">
                    <a:latin typeface="Arial" charset="0"/>
                    <a:cs typeface="Arial" pitchFamily="34" charset="0"/>
                  </a:endParaRPr>
                </a:p>
              </p:txBody>
            </p:sp>
            <p:sp>
              <p:nvSpPr>
                <p:cNvPr id="116" name="Rectangle 48">
                  <a:extLst>
                    <a:ext uri="{FF2B5EF4-FFF2-40B4-BE49-F238E27FC236}">
                      <a16:creationId xmlns:a16="http://schemas.microsoft.com/office/drawing/2014/main" id="{F55FA155-503E-BE48-AA80-72387A7292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47" y="2945"/>
                  <a:ext cx="174" cy="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>
                        <a:gamma/>
                        <a:shade val="69804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9804"/>
                        <a:invGamma/>
                      </a:schemeClr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GB" sz="2000" dirty="0">
                    <a:latin typeface="Arial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1" name="AutoShape 49">
                <a:extLst>
                  <a:ext uri="{FF2B5EF4-FFF2-40B4-BE49-F238E27FC236}">
                    <a16:creationId xmlns:a16="http://schemas.microsoft.com/office/drawing/2014/main" id="{B5B93F7E-FD81-7448-A609-5F20FD208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6" y="3585"/>
                <a:ext cx="251" cy="371"/>
              </a:xfrm>
              <a:prstGeom prst="roundRect">
                <a:avLst>
                  <a:gd name="adj" fmla="val 12468"/>
                </a:avLst>
              </a:prstGeom>
              <a:gradFill rotWithShape="0">
                <a:gsLst>
                  <a:gs pos="0">
                    <a:srgbClr val="4D4D4D"/>
                  </a:gs>
                  <a:gs pos="50000">
                    <a:srgbClr val="A6A6A6"/>
                  </a:gs>
                  <a:gs pos="100000">
                    <a:srgbClr val="4D4D4D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2000" dirty="0">
                  <a:cs typeface="Arial" pitchFamily="34" charset="0"/>
                </a:endParaRPr>
              </a:p>
            </p:txBody>
          </p:sp>
          <p:sp>
            <p:nvSpPr>
              <p:cNvPr id="72" name="Line 50">
                <a:extLst>
                  <a:ext uri="{FF2B5EF4-FFF2-40B4-BE49-F238E27FC236}">
                    <a16:creationId xmlns:a16="http://schemas.microsoft.com/office/drawing/2014/main" id="{A100F33D-0557-8C4B-98B1-C1E3D08389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5" y="3451"/>
                <a:ext cx="0" cy="13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73" name="Line 51">
                <a:extLst>
                  <a:ext uri="{FF2B5EF4-FFF2-40B4-BE49-F238E27FC236}">
                    <a16:creationId xmlns:a16="http://schemas.microsoft.com/office/drawing/2014/main" id="{90D8E4E2-6D8B-1B4F-97C1-C3B5916E6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99" y="3508"/>
                <a:ext cx="34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74" name="AutoShape 52">
                <a:extLst>
                  <a:ext uri="{FF2B5EF4-FFF2-40B4-BE49-F238E27FC236}">
                    <a16:creationId xmlns:a16="http://schemas.microsoft.com/office/drawing/2014/main" id="{CDB6D209-747F-4442-8D55-CC12053E56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3634"/>
                <a:ext cx="53" cy="157"/>
              </a:xfrm>
              <a:prstGeom prst="roundRect">
                <a:avLst>
                  <a:gd name="adj" fmla="val 39968"/>
                </a:avLst>
              </a:prstGeom>
              <a:gradFill rotWithShape="0">
                <a:gsLst>
                  <a:gs pos="0">
                    <a:srgbClr val="4D4D4D"/>
                  </a:gs>
                  <a:gs pos="50000">
                    <a:srgbClr val="A6A6A6"/>
                  </a:gs>
                  <a:gs pos="100000">
                    <a:srgbClr val="4D4D4D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2000" dirty="0">
                  <a:cs typeface="Arial" pitchFamily="34" charset="0"/>
                </a:endParaRPr>
              </a:p>
            </p:txBody>
          </p:sp>
          <p:sp>
            <p:nvSpPr>
              <p:cNvPr id="75" name="Line 53">
                <a:extLst>
                  <a:ext uri="{FF2B5EF4-FFF2-40B4-BE49-F238E27FC236}">
                    <a16:creationId xmlns:a16="http://schemas.microsoft.com/office/drawing/2014/main" id="{3D57AAB1-A94D-DC45-A63F-1736D017CF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1" y="3517"/>
                <a:ext cx="0" cy="1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76" name="Line 54">
                <a:extLst>
                  <a:ext uri="{FF2B5EF4-FFF2-40B4-BE49-F238E27FC236}">
                    <a16:creationId xmlns:a16="http://schemas.microsoft.com/office/drawing/2014/main" id="{ED98B4AE-2023-C049-A7C0-22862FEC33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6" y="3955"/>
                <a:ext cx="0" cy="17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77" name="Line 55">
                <a:extLst>
                  <a:ext uri="{FF2B5EF4-FFF2-40B4-BE49-F238E27FC236}">
                    <a16:creationId xmlns:a16="http://schemas.microsoft.com/office/drawing/2014/main" id="{0EFAD6B4-AEA4-A44F-9FF1-43FF4FF99F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8" y="4128"/>
                <a:ext cx="54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grpSp>
            <p:nvGrpSpPr>
              <p:cNvPr id="78" name="Group 56">
                <a:extLst>
                  <a:ext uri="{FF2B5EF4-FFF2-40B4-BE49-F238E27FC236}">
                    <a16:creationId xmlns:a16="http://schemas.microsoft.com/office/drawing/2014/main" id="{7C856BEA-D014-C542-8290-3737E21182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43" y="4089"/>
                <a:ext cx="52" cy="58"/>
                <a:chOff x="3279" y="3837"/>
                <a:chExt cx="60" cy="66"/>
              </a:xfrm>
            </p:grpSpPr>
            <p:sp>
              <p:nvSpPr>
                <p:cNvPr id="111" name="AutoShape 57">
                  <a:extLst>
                    <a:ext uri="{FF2B5EF4-FFF2-40B4-BE49-F238E27FC236}">
                      <a16:creationId xmlns:a16="http://schemas.microsoft.com/office/drawing/2014/main" id="{CBF29B3F-5AA7-5B46-80ED-F67ED5155A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3298" y="3862"/>
                  <a:ext cx="52" cy="30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12" name="AutoShape 58">
                  <a:extLst>
                    <a:ext uri="{FF2B5EF4-FFF2-40B4-BE49-F238E27FC236}">
                      <a16:creationId xmlns:a16="http://schemas.microsoft.com/office/drawing/2014/main" id="{F864B3AE-CBAE-6B4B-8595-4B1D86B421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267" y="3863"/>
                  <a:ext cx="52" cy="28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13" name="Oval 59">
                  <a:extLst>
                    <a:ext uri="{FF2B5EF4-FFF2-40B4-BE49-F238E27FC236}">
                      <a16:creationId xmlns:a16="http://schemas.microsoft.com/office/drawing/2014/main" id="{39A38667-C058-C047-BB66-DA250A5519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93" y="3837"/>
                  <a:ext cx="36" cy="1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14" name="Line 60">
                  <a:extLst>
                    <a:ext uri="{FF2B5EF4-FFF2-40B4-BE49-F238E27FC236}">
                      <a16:creationId xmlns:a16="http://schemas.microsoft.com/office/drawing/2014/main" id="{D6BFE776-8DFE-1E49-A11B-9CCB835FAC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09" y="3852"/>
                  <a:ext cx="0" cy="2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1" hangingPunct="1"/>
                  <a:endParaRPr lang="en-GB" sz="2000" dirty="0">
                    <a:cs typeface="Arial" pitchFamily="34" charset="0"/>
                  </a:endParaRPr>
                </a:p>
              </p:txBody>
            </p:sp>
          </p:grpSp>
          <p:sp>
            <p:nvSpPr>
              <p:cNvPr id="79" name="Line 61">
                <a:extLst>
                  <a:ext uri="{FF2B5EF4-FFF2-40B4-BE49-F238E27FC236}">
                    <a16:creationId xmlns:a16="http://schemas.microsoft.com/office/drawing/2014/main" id="{7984A669-D6F7-1546-B363-B6699814E5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6" y="3796"/>
                <a:ext cx="0" cy="2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80" name="Line 62">
                <a:extLst>
                  <a:ext uri="{FF2B5EF4-FFF2-40B4-BE49-F238E27FC236}">
                    <a16:creationId xmlns:a16="http://schemas.microsoft.com/office/drawing/2014/main" id="{C910EFB7-0CC5-E946-A948-A16F9DC125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1" y="3655"/>
                <a:ext cx="2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81" name="Line 63">
                <a:extLst>
                  <a:ext uri="{FF2B5EF4-FFF2-40B4-BE49-F238E27FC236}">
                    <a16:creationId xmlns:a16="http://schemas.microsoft.com/office/drawing/2014/main" id="{36F37118-65B3-D04A-A8EA-4E38C9BE77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0" y="3769"/>
                <a:ext cx="20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82" name="Line 64">
                <a:extLst>
                  <a:ext uri="{FF2B5EF4-FFF2-40B4-BE49-F238E27FC236}">
                    <a16:creationId xmlns:a16="http://schemas.microsoft.com/office/drawing/2014/main" id="{02AD1E47-43B5-134F-A4BB-EC266535D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57" y="3883"/>
                <a:ext cx="20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83" name="Line 65">
                <a:extLst>
                  <a:ext uri="{FF2B5EF4-FFF2-40B4-BE49-F238E27FC236}">
                    <a16:creationId xmlns:a16="http://schemas.microsoft.com/office/drawing/2014/main" id="{1A701B9D-1A73-E440-9F71-CF6413A07B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9" y="4011"/>
                <a:ext cx="35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grpSp>
            <p:nvGrpSpPr>
              <p:cNvPr id="84" name="Group 66">
                <a:extLst>
                  <a:ext uri="{FF2B5EF4-FFF2-40B4-BE49-F238E27FC236}">
                    <a16:creationId xmlns:a16="http://schemas.microsoft.com/office/drawing/2014/main" id="{08ED6CE3-D2C9-BE48-AF64-9AF382A1AE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02" y="3847"/>
                <a:ext cx="52" cy="57"/>
                <a:chOff x="2880" y="3562"/>
                <a:chExt cx="60" cy="65"/>
              </a:xfrm>
            </p:grpSpPr>
            <p:sp>
              <p:nvSpPr>
                <p:cNvPr id="107" name="AutoShape 67">
                  <a:extLst>
                    <a:ext uri="{FF2B5EF4-FFF2-40B4-BE49-F238E27FC236}">
                      <a16:creationId xmlns:a16="http://schemas.microsoft.com/office/drawing/2014/main" id="{16A8344D-D0FE-3643-AD15-F89B28BB43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899" y="3586"/>
                  <a:ext cx="52" cy="30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08" name="AutoShape 68">
                  <a:extLst>
                    <a:ext uri="{FF2B5EF4-FFF2-40B4-BE49-F238E27FC236}">
                      <a16:creationId xmlns:a16="http://schemas.microsoft.com/office/drawing/2014/main" id="{4F1CFC2B-4B49-1E4E-B74C-77CE9DD72F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868" y="3587"/>
                  <a:ext cx="52" cy="28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09" name="Oval 69">
                  <a:extLst>
                    <a:ext uri="{FF2B5EF4-FFF2-40B4-BE49-F238E27FC236}">
                      <a16:creationId xmlns:a16="http://schemas.microsoft.com/office/drawing/2014/main" id="{DA2FB08D-71AD-9846-AAE1-F6359F0D33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93" y="3562"/>
                  <a:ext cx="36" cy="1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10" name="Line 70">
                  <a:extLst>
                    <a:ext uri="{FF2B5EF4-FFF2-40B4-BE49-F238E27FC236}">
                      <a16:creationId xmlns:a16="http://schemas.microsoft.com/office/drawing/2014/main" id="{D5C55F35-7013-8A42-9507-C318A35A5D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09" y="3577"/>
                  <a:ext cx="0" cy="2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1" hangingPunct="1"/>
                  <a:endParaRPr lang="en-GB" sz="2000" dirty="0">
                    <a:cs typeface="Arial" pitchFamily="34" charset="0"/>
                  </a:endParaRPr>
                </a:p>
              </p:txBody>
            </p:sp>
          </p:grpSp>
          <p:grpSp>
            <p:nvGrpSpPr>
              <p:cNvPr id="85" name="Group 71">
                <a:extLst>
                  <a:ext uri="{FF2B5EF4-FFF2-40B4-BE49-F238E27FC236}">
                    <a16:creationId xmlns:a16="http://schemas.microsoft.com/office/drawing/2014/main" id="{84899763-1FAF-3D41-A482-BE2793C860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05" y="3619"/>
                <a:ext cx="50" cy="57"/>
                <a:chOff x="2883" y="3303"/>
                <a:chExt cx="59" cy="65"/>
              </a:xfrm>
            </p:grpSpPr>
            <p:sp>
              <p:nvSpPr>
                <p:cNvPr id="103" name="AutoShape 72">
                  <a:extLst>
                    <a:ext uri="{FF2B5EF4-FFF2-40B4-BE49-F238E27FC236}">
                      <a16:creationId xmlns:a16="http://schemas.microsoft.com/office/drawing/2014/main" id="{85331DED-BF04-EE4D-A0B4-560E1F7F5D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901" y="3327"/>
                  <a:ext cx="52" cy="30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04" name="AutoShape 73">
                  <a:extLst>
                    <a:ext uri="{FF2B5EF4-FFF2-40B4-BE49-F238E27FC236}">
                      <a16:creationId xmlns:a16="http://schemas.microsoft.com/office/drawing/2014/main" id="{068B552C-33DE-7646-9962-3EDCCF65E6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871" y="3328"/>
                  <a:ext cx="52" cy="28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05" name="Oval 74">
                  <a:extLst>
                    <a:ext uri="{FF2B5EF4-FFF2-40B4-BE49-F238E27FC236}">
                      <a16:creationId xmlns:a16="http://schemas.microsoft.com/office/drawing/2014/main" id="{5623B9A6-3503-B547-A49C-C4DE353949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96" y="3303"/>
                  <a:ext cx="36" cy="1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06" name="Line 75">
                  <a:extLst>
                    <a:ext uri="{FF2B5EF4-FFF2-40B4-BE49-F238E27FC236}">
                      <a16:creationId xmlns:a16="http://schemas.microsoft.com/office/drawing/2014/main" id="{6ACAEB56-CE18-0D4C-9509-2CFE4A18AD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12" y="3318"/>
                  <a:ext cx="0" cy="2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1" hangingPunct="1"/>
                  <a:endParaRPr lang="en-GB" sz="2000" dirty="0">
                    <a:cs typeface="Arial" pitchFamily="34" charset="0"/>
                  </a:endParaRPr>
                </a:p>
              </p:txBody>
            </p:sp>
          </p:grpSp>
          <p:grpSp>
            <p:nvGrpSpPr>
              <p:cNvPr id="86" name="Group 76">
                <a:extLst>
                  <a:ext uri="{FF2B5EF4-FFF2-40B4-BE49-F238E27FC236}">
                    <a16:creationId xmlns:a16="http://schemas.microsoft.com/office/drawing/2014/main" id="{30C30333-4470-0A43-90C7-BA8B7A7927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02" y="3730"/>
                <a:ext cx="52" cy="58"/>
                <a:chOff x="2880" y="3429"/>
                <a:chExt cx="60" cy="66"/>
              </a:xfrm>
            </p:grpSpPr>
            <p:sp>
              <p:nvSpPr>
                <p:cNvPr id="99" name="AutoShape 77">
                  <a:extLst>
                    <a:ext uri="{FF2B5EF4-FFF2-40B4-BE49-F238E27FC236}">
                      <a16:creationId xmlns:a16="http://schemas.microsoft.com/office/drawing/2014/main" id="{94DFA5F8-AE82-2341-AC0F-D6D60AF5A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899" y="3454"/>
                  <a:ext cx="52" cy="30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00" name="AutoShape 78">
                  <a:extLst>
                    <a:ext uri="{FF2B5EF4-FFF2-40B4-BE49-F238E27FC236}">
                      <a16:creationId xmlns:a16="http://schemas.microsoft.com/office/drawing/2014/main" id="{A0B33646-FBA3-7747-A3E1-CFFD47A278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868" y="3455"/>
                  <a:ext cx="52" cy="28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01" name="Oval 79">
                  <a:extLst>
                    <a:ext uri="{FF2B5EF4-FFF2-40B4-BE49-F238E27FC236}">
                      <a16:creationId xmlns:a16="http://schemas.microsoft.com/office/drawing/2014/main" id="{0B889DCE-BEF9-4F44-821C-31DEE653A4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93" y="3429"/>
                  <a:ext cx="36" cy="1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102" name="Line 80">
                  <a:extLst>
                    <a:ext uri="{FF2B5EF4-FFF2-40B4-BE49-F238E27FC236}">
                      <a16:creationId xmlns:a16="http://schemas.microsoft.com/office/drawing/2014/main" id="{E91EAF1E-D04C-EA45-BF3D-CFF063A419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09" y="3445"/>
                  <a:ext cx="0" cy="2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1" hangingPunct="1"/>
                  <a:endParaRPr lang="en-GB" sz="2000" dirty="0">
                    <a:cs typeface="Arial" pitchFamily="34" charset="0"/>
                  </a:endParaRPr>
                </a:p>
              </p:txBody>
            </p:sp>
          </p:grpSp>
          <p:sp>
            <p:nvSpPr>
              <p:cNvPr id="87" name="Line 81">
                <a:extLst>
                  <a:ext uri="{FF2B5EF4-FFF2-40B4-BE49-F238E27FC236}">
                    <a16:creationId xmlns:a16="http://schemas.microsoft.com/office/drawing/2014/main" id="{A0F00BDE-0225-8240-A8DE-30B098ACF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3" y="3624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88" name="Line 82">
                <a:extLst>
                  <a:ext uri="{FF2B5EF4-FFF2-40B4-BE49-F238E27FC236}">
                    <a16:creationId xmlns:a16="http://schemas.microsoft.com/office/drawing/2014/main" id="{6A06F20C-F568-5846-B558-C8B5C24735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2" y="3656"/>
                <a:ext cx="43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89" name="Line 83">
                <a:extLst>
                  <a:ext uri="{FF2B5EF4-FFF2-40B4-BE49-F238E27FC236}">
                    <a16:creationId xmlns:a16="http://schemas.microsoft.com/office/drawing/2014/main" id="{E53AAF5B-7014-BA49-97A8-4A973E7874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83" y="3769"/>
                <a:ext cx="70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90" name="Line 84">
                <a:extLst>
                  <a:ext uri="{FF2B5EF4-FFF2-40B4-BE49-F238E27FC236}">
                    <a16:creationId xmlns:a16="http://schemas.microsoft.com/office/drawing/2014/main" id="{391A84F0-B188-CD48-9BA0-75BFA5A979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5" y="3884"/>
                <a:ext cx="94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91" name="Line 85">
                <a:extLst>
                  <a:ext uri="{FF2B5EF4-FFF2-40B4-BE49-F238E27FC236}">
                    <a16:creationId xmlns:a16="http://schemas.microsoft.com/office/drawing/2014/main" id="{8D7E53D7-3967-2C4D-9CF8-113BCE291B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54" y="3182"/>
                <a:ext cx="0" cy="26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92" name="Line 86">
                <a:extLst>
                  <a:ext uri="{FF2B5EF4-FFF2-40B4-BE49-F238E27FC236}">
                    <a16:creationId xmlns:a16="http://schemas.microsoft.com/office/drawing/2014/main" id="{B76BD7B9-AEFA-3C4D-98B2-BCB49D1B7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1" y="3184"/>
                <a:ext cx="164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sp>
            <p:nvSpPr>
              <p:cNvPr id="93" name="Line 87">
                <a:extLst>
                  <a:ext uri="{FF2B5EF4-FFF2-40B4-BE49-F238E27FC236}">
                    <a16:creationId xmlns:a16="http://schemas.microsoft.com/office/drawing/2014/main" id="{1EB4598B-61F7-E247-97AB-E2766BC1A4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95" y="3191"/>
                <a:ext cx="0" cy="26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1" hangingPunct="1"/>
                <a:endParaRPr lang="en-GB" sz="2000" dirty="0">
                  <a:cs typeface="Arial" pitchFamily="34" charset="0"/>
                </a:endParaRPr>
              </a:p>
            </p:txBody>
          </p:sp>
          <p:grpSp>
            <p:nvGrpSpPr>
              <p:cNvPr id="94" name="Group 88">
                <a:extLst>
                  <a:ext uri="{FF2B5EF4-FFF2-40B4-BE49-F238E27FC236}">
                    <a16:creationId xmlns:a16="http://schemas.microsoft.com/office/drawing/2014/main" id="{4AA91A10-F455-C544-B38D-B83F9777C9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54" y="3972"/>
                <a:ext cx="52" cy="59"/>
                <a:chOff x="3409" y="3704"/>
                <a:chExt cx="60" cy="67"/>
              </a:xfrm>
            </p:grpSpPr>
            <p:sp>
              <p:nvSpPr>
                <p:cNvPr id="95" name="AutoShape 89">
                  <a:extLst>
                    <a:ext uri="{FF2B5EF4-FFF2-40B4-BE49-F238E27FC236}">
                      <a16:creationId xmlns:a16="http://schemas.microsoft.com/office/drawing/2014/main" id="{302F7D8E-42F3-E540-B9A6-D96D0A045F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3428" y="3730"/>
                  <a:ext cx="52" cy="30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96" name="AutoShape 90">
                  <a:extLst>
                    <a:ext uri="{FF2B5EF4-FFF2-40B4-BE49-F238E27FC236}">
                      <a16:creationId xmlns:a16="http://schemas.microsoft.com/office/drawing/2014/main" id="{80C37748-21E9-EE42-BC11-64A76EFE02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398" y="3730"/>
                  <a:ext cx="52" cy="30"/>
                </a:xfrm>
                <a:prstGeom prst="triangle">
                  <a:avLst>
                    <a:gd name="adj" fmla="val 49968"/>
                  </a:avLst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97" name="Oval 91">
                  <a:extLst>
                    <a:ext uri="{FF2B5EF4-FFF2-40B4-BE49-F238E27FC236}">
                      <a16:creationId xmlns:a16="http://schemas.microsoft.com/office/drawing/2014/main" id="{12D5BCD3-1E2B-9848-AB4D-769A3B1857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23" y="3704"/>
                  <a:ext cx="36" cy="1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2000" dirty="0">
                    <a:cs typeface="Arial" pitchFamily="34" charset="0"/>
                  </a:endParaRPr>
                </a:p>
              </p:txBody>
            </p:sp>
            <p:sp>
              <p:nvSpPr>
                <p:cNvPr id="98" name="Line 92">
                  <a:extLst>
                    <a:ext uri="{FF2B5EF4-FFF2-40B4-BE49-F238E27FC236}">
                      <a16:creationId xmlns:a16="http://schemas.microsoft.com/office/drawing/2014/main" id="{2D8D34A4-04BF-6A40-8351-569FA32696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39" y="3721"/>
                  <a:ext cx="0" cy="2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1" hangingPunct="1"/>
                  <a:endParaRPr lang="en-GB" sz="2000" dirty="0"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62" name="Text Box 93">
              <a:extLst>
                <a:ext uri="{FF2B5EF4-FFF2-40B4-BE49-F238E27FC236}">
                  <a16:creationId xmlns:a16="http://schemas.microsoft.com/office/drawing/2014/main" id="{C90DF9C5-4878-5F48-AE85-67B9C725F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481"/>
              <a:ext cx="930" cy="2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pitchFamily="34" charset="0"/>
                </a:rPr>
                <a:t>1. Process</a:t>
              </a:r>
            </a:p>
          </p:txBody>
        </p:sp>
      </p:grpSp>
      <p:sp>
        <p:nvSpPr>
          <p:cNvPr id="130" name="5-Point Star 102">
            <a:extLst>
              <a:ext uri="{FF2B5EF4-FFF2-40B4-BE49-F238E27FC236}">
                <a16:creationId xmlns:a16="http://schemas.microsoft.com/office/drawing/2014/main" id="{6672AC50-DE44-AA47-893C-242DE0213F92}"/>
              </a:ext>
            </a:extLst>
          </p:cNvPr>
          <p:cNvSpPr/>
          <p:nvPr/>
        </p:nvSpPr>
        <p:spPr bwMode="auto">
          <a:xfrm>
            <a:off x="7043743" y="3980393"/>
            <a:ext cx="399343" cy="379951"/>
          </a:xfrm>
          <a:prstGeom prst="star5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pitchFamily="34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E7DD33B-2D4B-BF4B-9CA1-90C5B0A6744A}"/>
              </a:ext>
            </a:extLst>
          </p:cNvPr>
          <p:cNvSpPr txBox="1"/>
          <p:nvPr/>
        </p:nvSpPr>
        <p:spPr>
          <a:xfrm>
            <a:off x="999756" y="6239964"/>
            <a:ext cx="2733215" cy="338554"/>
          </a:xfrm>
          <a:prstGeom prst="rect">
            <a:avLst/>
          </a:prstGeom>
          <a:solidFill>
            <a:schemeClr val="tx1"/>
          </a:solidFill>
          <a:ln>
            <a:solidFill>
              <a:srgbClr val="18183C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FF00"/>
                </a:solidFill>
              </a:rPr>
              <a:t>Protection Layers: 1,2,3,4,5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070BEFB-103F-344A-83AD-31B9BC399DCA}"/>
              </a:ext>
            </a:extLst>
          </p:cNvPr>
          <p:cNvSpPr txBox="1"/>
          <p:nvPr/>
        </p:nvSpPr>
        <p:spPr>
          <a:xfrm>
            <a:off x="7569211" y="6225676"/>
            <a:ext cx="2569545" cy="338554"/>
          </a:xfrm>
          <a:prstGeom prst="rect">
            <a:avLst/>
          </a:prstGeom>
          <a:solidFill>
            <a:schemeClr val="tx1"/>
          </a:solidFill>
          <a:ln>
            <a:solidFill>
              <a:srgbClr val="18183C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FF00"/>
                </a:solidFill>
              </a:rPr>
              <a:t>Mitigation Layers: 6,7,8,9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4553" y="6598704"/>
            <a:ext cx="316441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800" dirty="0"/>
              <a:t>E/E/PE = </a:t>
            </a:r>
            <a:r>
              <a:rPr lang="sv-SE" sz="800" dirty="0" err="1"/>
              <a:t>Electrical</a:t>
            </a:r>
            <a:r>
              <a:rPr lang="sv-SE" sz="800" dirty="0"/>
              <a:t>/Electronic/</a:t>
            </a:r>
            <a:r>
              <a:rPr lang="sv-SE" sz="800" dirty="0" err="1"/>
              <a:t>Programmable</a:t>
            </a:r>
            <a:r>
              <a:rPr lang="sv-SE" sz="800" dirty="0"/>
              <a:t> Electronic</a:t>
            </a:r>
          </a:p>
        </p:txBody>
      </p:sp>
    </p:spTree>
    <p:extLst>
      <p:ext uri="{BB962C8B-B14F-4D97-AF65-F5344CB8AC3E}">
        <p14:creationId xmlns:p14="http://schemas.microsoft.com/office/powerpoint/2010/main" val="130294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  <p:bldP spid="1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SIL Determination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9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sp>
        <p:nvSpPr>
          <p:cNvPr id="11" name="Line 3">
            <a:extLst>
              <a:ext uri="{FF2B5EF4-FFF2-40B4-BE49-F238E27FC236}">
                <a16:creationId xmlns:a16="http://schemas.microsoft.com/office/drawing/2014/main" id="{DEBD0E58-8266-D44B-8A46-E5ED8CD46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5504" y="4021759"/>
            <a:ext cx="81661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lg" len="lg"/>
            <a:tailEnd type="stealth" w="lg" len="lg"/>
          </a:ln>
        </p:spPr>
        <p:txBody>
          <a:bodyPr/>
          <a:lstStyle/>
          <a:p>
            <a:endParaRPr lang="en-GB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B7C24A8A-C4B8-3641-ACC9-281C46E1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1115" y="3837093"/>
            <a:ext cx="572594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</a:p>
        </p:txBody>
      </p:sp>
      <p:sp>
        <p:nvSpPr>
          <p:cNvPr id="13" name="Text Box 21">
            <a:extLst>
              <a:ext uri="{FF2B5EF4-FFF2-40B4-BE49-F238E27FC236}">
                <a16:creationId xmlns:a16="http://schemas.microsoft.com/office/drawing/2014/main" id="{6B3217AB-7825-8D4B-86F4-7D4F1DEE9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8383" y="1811718"/>
            <a:ext cx="1947736" cy="1200329"/>
          </a:xfrm>
          <a:prstGeom prst="rect">
            <a:avLst/>
          </a:prstGeom>
          <a:noFill/>
          <a:ln w="28575">
            <a:solidFill>
              <a:srgbClr val="9D191E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Risks arising from dangerous failures in the process &amp; in the BPCS</a:t>
            </a:r>
          </a:p>
        </p:txBody>
      </p:sp>
      <p:sp>
        <p:nvSpPr>
          <p:cNvPr id="14" name="Rectangle 25">
            <a:extLst>
              <a:ext uri="{FF2B5EF4-FFF2-40B4-BE49-F238E27FC236}">
                <a16:creationId xmlns:a16="http://schemas.microsoft.com/office/drawing/2014/main" id="{11036D59-CB9D-C140-85AE-78A449777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300" y="3839934"/>
            <a:ext cx="215902" cy="304803"/>
          </a:xfrm>
          <a:prstGeom prst="rect">
            <a:avLst/>
          </a:prstGeom>
          <a:solidFill>
            <a:srgbClr val="F5D40B"/>
          </a:solidFill>
          <a:ln w="28575">
            <a:solidFill>
              <a:srgbClr val="D79E2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AutoShape 26">
            <a:extLst>
              <a:ext uri="{FF2B5EF4-FFF2-40B4-BE49-F238E27FC236}">
                <a16:creationId xmlns:a16="http://schemas.microsoft.com/office/drawing/2014/main" id="{58B0054E-1AD2-BD48-B4A7-E1AACE7145F7}"/>
              </a:ext>
            </a:extLst>
          </p:cNvPr>
          <p:cNvCxnSpPr>
            <a:cxnSpLocks noChangeShapeType="1"/>
            <a:stCxn id="13" idx="2"/>
            <a:endCxn id="14" idx="0"/>
          </p:cNvCxnSpPr>
          <p:nvPr/>
        </p:nvCxnSpPr>
        <p:spPr bwMode="auto">
          <a:xfrm>
            <a:off x="9032251" y="3012047"/>
            <a:ext cx="0" cy="8278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lg" len="lg"/>
          </a:ln>
          <a:effectLst/>
        </p:spPr>
      </p:cxnSp>
      <p:sp>
        <p:nvSpPr>
          <p:cNvPr id="16" name="Rectangle 25">
            <a:extLst>
              <a:ext uri="{FF2B5EF4-FFF2-40B4-BE49-F238E27FC236}">
                <a16:creationId xmlns:a16="http://schemas.microsoft.com/office/drawing/2014/main" id="{53CF0979-BBAD-ED48-B212-C58CF6CFF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907" y="3831540"/>
            <a:ext cx="215900" cy="304800"/>
          </a:xfrm>
          <a:prstGeom prst="rect">
            <a:avLst/>
          </a:prstGeom>
          <a:solidFill>
            <a:srgbClr val="F5D40B"/>
          </a:solidFill>
          <a:ln w="28575">
            <a:solidFill>
              <a:srgbClr val="D79E2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250">
            <a:extLst>
              <a:ext uri="{FF2B5EF4-FFF2-40B4-BE49-F238E27FC236}">
                <a16:creationId xmlns:a16="http://schemas.microsoft.com/office/drawing/2014/main" id="{915FDCE9-773E-C74D-89D2-3355EB671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43" y="4771947"/>
            <a:ext cx="1633521" cy="13280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D191E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reduction achieved by Conditional Modifiers</a:t>
            </a:r>
          </a:p>
        </p:txBody>
      </p:sp>
      <p:cxnSp>
        <p:nvCxnSpPr>
          <p:cNvPr id="18" name="AutoShape 16">
            <a:extLst>
              <a:ext uri="{FF2B5EF4-FFF2-40B4-BE49-F238E27FC236}">
                <a16:creationId xmlns:a16="http://schemas.microsoft.com/office/drawing/2014/main" id="{68F20E6E-6D1B-4B42-BBE6-B74AFA6243B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377739" y="4278765"/>
            <a:ext cx="1871331" cy="10632"/>
          </a:xfrm>
          <a:prstGeom prst="straightConnector1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  <a:round/>
            <a:headEnd type="stealth" w="lg" len="lg"/>
            <a:tailEnd type="stealth" w="lg" len="lg"/>
          </a:ln>
        </p:spPr>
      </p:cxnSp>
      <p:sp>
        <p:nvSpPr>
          <p:cNvPr id="19" name="Rectangle 25">
            <a:extLst>
              <a:ext uri="{FF2B5EF4-FFF2-40B4-BE49-F238E27FC236}">
                <a16:creationId xmlns:a16="http://schemas.microsoft.com/office/drawing/2014/main" id="{26F0B8BB-6EA7-5A48-81EA-EF61D1DEE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6867" y="3845717"/>
            <a:ext cx="215900" cy="304800"/>
          </a:xfrm>
          <a:prstGeom prst="rect">
            <a:avLst/>
          </a:prstGeom>
          <a:solidFill>
            <a:srgbClr val="F5D40B"/>
          </a:solidFill>
          <a:ln w="28575">
            <a:solidFill>
              <a:srgbClr val="D79E2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250">
            <a:extLst>
              <a:ext uri="{FF2B5EF4-FFF2-40B4-BE49-F238E27FC236}">
                <a16:creationId xmlns:a16="http://schemas.microsoft.com/office/drawing/2014/main" id="{1E1F6E2E-8363-D04D-911E-3202BC07F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4148" y="4773631"/>
            <a:ext cx="2014300" cy="13280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D191E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reduction achieved by Other Risk Reduction Measures</a:t>
            </a:r>
          </a:p>
        </p:txBody>
      </p:sp>
      <p:cxnSp>
        <p:nvCxnSpPr>
          <p:cNvPr id="21" name="AutoShape 16">
            <a:extLst>
              <a:ext uri="{FF2B5EF4-FFF2-40B4-BE49-F238E27FC236}">
                <a16:creationId xmlns:a16="http://schemas.microsoft.com/office/drawing/2014/main" id="{764F3D8B-5A78-C54C-9934-E9F2597B42E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73864" y="4278765"/>
            <a:ext cx="2154868" cy="14149"/>
          </a:xfrm>
          <a:prstGeom prst="straightConnector1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  <a:round/>
            <a:headEnd type="stealth" w="lg" len="lg"/>
            <a:tailEnd type="stealth" w="lg" len="lg"/>
          </a:ln>
        </p:spPr>
      </p:cxnSp>
      <p:sp>
        <p:nvSpPr>
          <p:cNvPr id="22" name="Rectangle 246">
            <a:extLst>
              <a:ext uri="{FF2B5EF4-FFF2-40B4-BE49-F238E27FC236}">
                <a16:creationId xmlns:a16="http://schemas.microsoft.com/office/drawing/2014/main" id="{63F333B4-DAC3-474C-86D3-2809CD6CA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3405" y="3836885"/>
            <a:ext cx="215900" cy="304800"/>
          </a:xfrm>
          <a:prstGeom prst="rect">
            <a:avLst/>
          </a:prstGeom>
          <a:solidFill>
            <a:srgbClr val="F5D40B"/>
          </a:solidFill>
          <a:ln w="28575">
            <a:solidFill>
              <a:srgbClr val="D79E2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" name="AutoShape 248">
            <a:extLst>
              <a:ext uri="{FF2B5EF4-FFF2-40B4-BE49-F238E27FC236}">
                <a16:creationId xmlns:a16="http://schemas.microsoft.com/office/drawing/2014/main" id="{E8AB474F-058F-7941-83C1-F73E91BEE48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39365" y="4278766"/>
            <a:ext cx="2541181" cy="21263"/>
          </a:xfrm>
          <a:prstGeom prst="straightConnector1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  <a:round/>
            <a:headEnd type="stealth" w="lg" len="lg"/>
            <a:tailEnd type="stealth" w="lg" len="lg"/>
          </a:ln>
        </p:spPr>
      </p:cxnSp>
      <p:sp>
        <p:nvSpPr>
          <p:cNvPr id="24" name="Text Box 250">
            <a:extLst>
              <a:ext uri="{FF2B5EF4-FFF2-40B4-BE49-F238E27FC236}">
                <a16:creationId xmlns:a16="http://schemas.microsoft.com/office/drawing/2014/main" id="{CBEED162-02D7-6F40-93A0-8605F6695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299" y="4921091"/>
            <a:ext cx="1962040" cy="102155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D191E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reduction</a:t>
            </a:r>
          </a:p>
          <a:p>
            <a:pPr algn="ctr"/>
            <a:r>
              <a:rPr lang="en-GB" sz="1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achieved by SIS/SIF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C540335-FC8B-9340-91BB-04530EF473B9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 flipH="1">
            <a:off x="2401857" y="2258058"/>
            <a:ext cx="2" cy="157348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sp>
        <p:nvSpPr>
          <p:cNvPr id="26" name="Text Box 8">
            <a:extLst>
              <a:ext uri="{FF2B5EF4-FFF2-40B4-BE49-F238E27FC236}">
                <a16:creationId xmlns:a16="http://schemas.microsoft.com/office/drawing/2014/main" id="{D89F6AD8-8B7B-4942-BBBB-DC528F1E6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817" y="1919504"/>
            <a:ext cx="1524080" cy="369332"/>
          </a:xfrm>
          <a:prstGeom prst="rect">
            <a:avLst/>
          </a:prstGeom>
          <a:solidFill>
            <a:srgbClr val="41546F"/>
          </a:solidFill>
          <a:ln w="38100">
            <a:solidFill>
              <a:srgbClr val="8D171D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 Risk</a:t>
            </a:r>
          </a:p>
        </p:txBody>
      </p:sp>
      <p:sp>
        <p:nvSpPr>
          <p:cNvPr id="27" name="AutoShape 10">
            <a:extLst>
              <a:ext uri="{FF2B5EF4-FFF2-40B4-BE49-F238E27FC236}">
                <a16:creationId xmlns:a16="http://schemas.microsoft.com/office/drawing/2014/main" id="{1AFC48DA-725A-EC4D-B983-6D1A5045FE8A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3144370" y="4302366"/>
            <a:ext cx="338068" cy="521496"/>
          </a:xfrm>
          <a:prstGeom prst="rightArrow">
            <a:avLst/>
          </a:prstGeom>
          <a:solidFill>
            <a:srgbClr val="94A6C1"/>
          </a:solidFill>
          <a:ln w="12700">
            <a:noFill/>
            <a:miter lim="800000"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>
              <a:defRPr/>
            </a:pPr>
            <a:endParaRPr lang="en-GB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AutoShape 10">
            <a:extLst>
              <a:ext uri="{FF2B5EF4-FFF2-40B4-BE49-F238E27FC236}">
                <a16:creationId xmlns:a16="http://schemas.microsoft.com/office/drawing/2014/main" id="{6B403FE5-8654-CA40-86CB-38247594FC13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5182264" y="4289171"/>
            <a:ext cx="338068" cy="521496"/>
          </a:xfrm>
          <a:prstGeom prst="rightArrow">
            <a:avLst/>
          </a:prstGeom>
          <a:solidFill>
            <a:srgbClr val="94A6C1"/>
          </a:solidFill>
          <a:ln w="12700">
            <a:noFill/>
            <a:miter lim="800000"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>
              <a:defRPr/>
            </a:pPr>
            <a:endParaRPr lang="en-GB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AutoShape 10">
            <a:extLst>
              <a:ext uri="{FF2B5EF4-FFF2-40B4-BE49-F238E27FC236}">
                <a16:creationId xmlns:a16="http://schemas.microsoft.com/office/drawing/2014/main" id="{9FDFA492-A93E-344A-835A-833834F627ED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7451300" y="4355534"/>
            <a:ext cx="482039" cy="521496"/>
          </a:xfrm>
          <a:prstGeom prst="rightArrow">
            <a:avLst/>
          </a:prstGeom>
          <a:solidFill>
            <a:srgbClr val="94A6C1"/>
          </a:solidFill>
          <a:ln w="12700">
            <a:noFill/>
            <a:miter lim="800000"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>
              <a:defRPr/>
            </a:pPr>
            <a:endParaRPr lang="en-GB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55782F1-EE8B-7B42-9EA5-36414954272A}"/>
              </a:ext>
            </a:extLst>
          </p:cNvPr>
          <p:cNvGrpSpPr/>
          <p:nvPr/>
        </p:nvGrpSpPr>
        <p:grpSpPr>
          <a:xfrm>
            <a:off x="7607025" y="3137770"/>
            <a:ext cx="1176663" cy="635833"/>
            <a:chOff x="6009966" y="2478772"/>
            <a:chExt cx="1215956" cy="613599"/>
          </a:xfrm>
          <a:solidFill>
            <a:srgbClr val="41546F"/>
          </a:solidFill>
        </p:grpSpPr>
        <p:sp>
          <p:nvSpPr>
            <p:cNvPr id="32" name="Arrow: Left 39">
              <a:extLst>
                <a:ext uri="{FF2B5EF4-FFF2-40B4-BE49-F238E27FC236}">
                  <a16:creationId xmlns:a16="http://schemas.microsoft.com/office/drawing/2014/main" id="{7EE1A1F5-4E75-2440-B6CD-FBBD6E667DD1}"/>
                </a:ext>
              </a:extLst>
            </p:cNvPr>
            <p:cNvSpPr/>
            <p:nvPr/>
          </p:nvSpPr>
          <p:spPr bwMode="auto">
            <a:xfrm flipH="1">
              <a:off x="6014272" y="2478772"/>
              <a:ext cx="1211650" cy="613599"/>
            </a:xfrm>
            <a:prstGeom prst="leftArrow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i="1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E8EF2F8-6483-8549-A5A0-9CF3B0D080E5}"/>
                </a:ext>
              </a:extLst>
            </p:cNvPr>
            <p:cNvSpPr txBox="1"/>
            <p:nvPr/>
          </p:nvSpPr>
          <p:spPr>
            <a:xfrm>
              <a:off x="6009966" y="2606995"/>
              <a:ext cx="958520" cy="356417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none" rtlCol="0" anchor="ctr">
              <a:spAutoFit/>
            </a:bodyPr>
            <a:lstStyle/>
            <a:p>
              <a:pPr eaLnBrk="1" hangingPunct="1"/>
              <a:r>
                <a:rPr lang="en-GB" sz="18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Demands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713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4" grpId="0" animBg="1"/>
      <p:bldP spid="27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S0013_ESS_191217" id="{25A5AE2A-28F6-4104-8C72-7304B1F48254}" vid="{320E9B42-7F55-4E52-AA64-0C45CA88F2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2437</TotalTime>
  <Words>1445</Words>
  <Application>Microsoft Macintosh PowerPoint</Application>
  <PresentationFormat>Widescreen</PresentationFormat>
  <Paragraphs>302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Segoe UI</vt:lpstr>
      <vt:lpstr>Segoe UI Light</vt:lpstr>
      <vt:lpstr>Segoe UI Semibold</vt:lpstr>
      <vt:lpstr>Times New Roman</vt:lpstr>
      <vt:lpstr>Wingdings</vt:lpstr>
      <vt:lpstr>Office-tema</vt:lpstr>
      <vt:lpstr>PowerPoint Presentation</vt:lpstr>
      <vt:lpstr>LoKI PSS Safety Analysis (ESS-3731373 and ESS-3731374) </vt:lpstr>
      <vt:lpstr>Agenda</vt:lpstr>
      <vt:lpstr>LoKI PSS Safety Analysis</vt:lpstr>
      <vt:lpstr>LoKI Hazards and Initiating Events </vt:lpstr>
      <vt:lpstr>LoKI PSS Safety Instrumented Functions (SIFs)</vt:lpstr>
      <vt:lpstr>SIL Determination and Verification</vt:lpstr>
      <vt:lpstr>Layers of Protection</vt:lpstr>
      <vt:lpstr>SIL Determination</vt:lpstr>
      <vt:lpstr>SIL Determination</vt:lpstr>
      <vt:lpstr>LoKI PSS SIL Determination</vt:lpstr>
      <vt:lpstr>LoKI PSS SIF RBDs 1/3</vt:lpstr>
      <vt:lpstr>LoKI PSS SIF RBDs 2/3</vt:lpstr>
      <vt:lpstr>LoKI PSS SIF RBDs 3/3</vt:lpstr>
      <vt:lpstr>LoKI PSS SIL Verification – Preliminary Results </vt:lpstr>
      <vt:lpstr>LoKI PSS ETAs 1/4</vt:lpstr>
      <vt:lpstr>LoKI PSS ETAs 2/4</vt:lpstr>
      <vt:lpstr>LoKI PSS ETAs 3/4</vt:lpstr>
      <vt:lpstr>LoKI PSS ETAs 4/4</vt:lpstr>
      <vt:lpstr>Questions to the committee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martin.sjostrand@esss.se</dc:creator>
  <cp:lastModifiedBy>Fan Ye</cp:lastModifiedBy>
  <cp:revision>57</cp:revision>
  <cp:lastPrinted>2019-03-08T10:27:30Z</cp:lastPrinted>
  <dcterms:created xsi:type="dcterms:W3CDTF">2020-01-21T09:56:49Z</dcterms:created>
  <dcterms:modified xsi:type="dcterms:W3CDTF">2021-12-10T08:45:35Z</dcterms:modified>
</cp:coreProperties>
</file>