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2" r:id="rId2"/>
    <p:sldId id="267" r:id="rId3"/>
    <p:sldId id="272" r:id="rId4"/>
    <p:sldId id="268" r:id="rId5"/>
    <p:sldId id="278" r:id="rId6"/>
    <p:sldId id="279" r:id="rId7"/>
    <p:sldId id="281" r:id="rId8"/>
    <p:sldId id="280" r:id="rId9"/>
    <p:sldId id="277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teza Mansouri" initials="MM" lastIdx="4" clrIdx="0">
    <p:extLst>
      <p:ext uri="{19B8F6BF-5375-455C-9EA6-DF929625EA0E}">
        <p15:presenceInfo xmlns:p15="http://schemas.microsoft.com/office/powerpoint/2012/main" userId="S-1-5-21-1853637497-491971987-2917381224-6042" providerId="AD"/>
      </p:ext>
    </p:extLst>
  </p:cmAuthor>
  <p:cmAuthor id="2" name="Joffrey Germa" initials="JG" lastIdx="1" clrIdx="1">
    <p:extLst>
      <p:ext uri="{19B8F6BF-5375-455C-9EA6-DF929625EA0E}">
        <p15:presenceInfo xmlns:p15="http://schemas.microsoft.com/office/powerpoint/2012/main" userId="Joffrey Germ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666666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1" autoAdjust="0"/>
    <p:restoredTop sz="94681" autoAdjust="0"/>
  </p:normalViewPr>
  <p:slideViewPr>
    <p:cSldViewPr snapToGrid="0" snapToObjects="1">
      <p:cViewPr varScale="1">
        <p:scale>
          <a:sx n="157" d="100"/>
          <a:sy n="157" d="100"/>
        </p:scale>
        <p:origin x="28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2021-12-10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95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82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2021-12-10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6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Strategy for RP and REMS for instruments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PRESENTED BY Joffrey </a:t>
            </a:r>
            <a:r>
              <a:rPr lang="en-GB" dirty="0" err="1"/>
              <a:t>germa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fld id="{18896B66-0B3A-474C-9C9C-E4F07B1F5DAD}" type="datetime1">
              <a:rPr lang="sv-SE" sz="1200" b="1">
                <a:solidFill>
                  <a:schemeClr val="bg1"/>
                </a:solidFill>
              </a:rPr>
              <a:pPr/>
              <a:t>2021-12-10</a:t>
            </a:fld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515B4B-3ADD-418D-A61D-2099706C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34CE1B4-62B3-438D-AEBF-F359667A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pPr/>
              <a:t>3</a:t>
            </a:fld>
            <a:endParaRPr lang="sv-SE"/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6785EE1E-4A1C-4346-83D0-84014F8F2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011165"/>
              </p:ext>
            </p:extLst>
          </p:nvPr>
        </p:nvGraphicFramePr>
        <p:xfrm>
          <a:off x="1195647" y="1633448"/>
          <a:ext cx="10134600" cy="3204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4600">
                  <a:extLst>
                    <a:ext uri="{9D8B030D-6E8A-4147-A177-3AD203B41FA5}">
                      <a16:colId xmlns:a16="http://schemas.microsoft.com/office/drawing/2014/main" val="1887023439"/>
                    </a:ext>
                  </a:extLst>
                </a:gridCol>
              </a:tblGrid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1	RP veto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739561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2	Access to the roof and the beam line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991455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3	Shielding configuration management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378964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r>
                        <a:rPr lang="en-GB" sz="2000" b="0" noProof="0" dirty="0">
                          <a:solidFill>
                            <a:schemeClr val="bg1"/>
                          </a:solidFill>
                        </a:rPr>
                        <a:t>4	Monitoring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913222"/>
                  </a:ext>
                </a:extLst>
              </a:tr>
              <a:tr h="457794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endParaRPr lang="en-GB" sz="20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532126"/>
                  </a:ext>
                </a:extLst>
              </a:tr>
              <a:tr h="915588">
                <a:tc>
                  <a:txBody>
                    <a:bodyPr/>
                    <a:lstStyle/>
                    <a:p>
                      <a:pPr>
                        <a:tabLst>
                          <a:tab pos="357188" algn="l"/>
                        </a:tabLst>
                      </a:pPr>
                      <a:endParaRPr lang="en-GB" sz="2000" b="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096166"/>
                  </a:ext>
                </a:extLst>
              </a:tr>
            </a:tbl>
          </a:graphicData>
        </a:graphic>
      </p:graphicFrame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78972905-E434-5D47-AFD2-FA25DA38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>
                <a:solidFill>
                  <a:schemeClr val="bg1"/>
                </a:solidFill>
              </a:rPr>
              <a:t>2021-12-10</a:t>
            </a:fld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43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solidFill>
                  <a:schemeClr val="tx1"/>
                </a:solidFill>
              </a:rPr>
              <a:t>RP veto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4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966535" cy="4768062"/>
          </a:xfrm>
        </p:spPr>
        <p:txBody>
          <a:bodyPr/>
          <a:lstStyle/>
          <a:p>
            <a:pPr marL="142875" lvl="1" indent="0">
              <a:buNone/>
            </a:pPr>
            <a:r>
              <a:rPr lang="en-US" dirty="0"/>
              <a:t>As requested for accelerator, RP has required means to prevent:</a:t>
            </a:r>
          </a:p>
          <a:p>
            <a:pPr lvl="1"/>
            <a:r>
              <a:rPr lang="en-US" dirty="0"/>
              <a:t>Access</a:t>
            </a:r>
          </a:p>
          <a:p>
            <a:pPr lvl="1"/>
            <a:r>
              <a:rPr lang="en-US" dirty="0"/>
              <a:t>Operation</a:t>
            </a:r>
          </a:p>
          <a:p>
            <a:pPr lvl="1"/>
            <a:endParaRPr lang="en-US" dirty="0"/>
          </a:p>
          <a:p>
            <a:pPr marL="142875" lvl="1" indent="0">
              <a:buNone/>
            </a:pPr>
            <a:r>
              <a:rPr lang="en-US" dirty="0"/>
              <a:t>The access RP veto could be used to prevent access into the cave without RP if the sample is foreseen to have a high dose rate after beam.</a:t>
            </a:r>
          </a:p>
          <a:p>
            <a:pPr marL="142875" lvl="1" indent="0">
              <a:buNone/>
            </a:pPr>
            <a:endParaRPr lang="en-US" dirty="0"/>
          </a:p>
          <a:p>
            <a:pPr marL="142875" lvl="1" indent="0">
              <a:buNone/>
            </a:pPr>
            <a:r>
              <a:rPr lang="en-US" dirty="0"/>
              <a:t>The operation veto key could be used to prevent operation during an unsafe situation (e.g. removal of shielding)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453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solidFill>
                  <a:schemeClr val="tx1"/>
                </a:solidFill>
              </a:rPr>
              <a:t>Access to the roof and the beam line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5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966535" cy="4768062"/>
          </a:xfrm>
        </p:spPr>
        <p:txBody>
          <a:bodyPr/>
          <a:lstStyle/>
          <a:p>
            <a:pPr marL="142875" lvl="1" indent="0">
              <a:buNone/>
            </a:pPr>
            <a:r>
              <a:rPr lang="en-US" dirty="0"/>
              <a:t>Access to the roof:</a:t>
            </a:r>
          </a:p>
          <a:p>
            <a:pPr lvl="1"/>
            <a:r>
              <a:rPr lang="en-US" dirty="0"/>
              <a:t>If classified as supervised area, no specific requirement</a:t>
            </a:r>
          </a:p>
          <a:p>
            <a:pPr lvl="1"/>
            <a:r>
              <a:rPr lang="en-US" dirty="0"/>
              <a:t>If classified as controlled area, access should be restricted by PSS or RP</a:t>
            </a:r>
          </a:p>
          <a:p>
            <a:pPr lvl="1"/>
            <a:endParaRPr lang="en-US" dirty="0"/>
          </a:p>
          <a:p>
            <a:pPr marL="142875" lvl="1" indent="0">
              <a:buNone/>
            </a:pPr>
            <a:r>
              <a:rPr lang="en-US" dirty="0"/>
              <a:t>Access to the beam line:</a:t>
            </a:r>
          </a:p>
          <a:p>
            <a:pPr lvl="1"/>
            <a:r>
              <a:rPr lang="en-US" dirty="0"/>
              <a:t>WO and RWP needed</a:t>
            </a:r>
          </a:p>
          <a:p>
            <a:pPr lvl="1"/>
            <a:r>
              <a:rPr lang="en-US" dirty="0"/>
              <a:t>Prevent operation (shielding configuration management)</a:t>
            </a:r>
          </a:p>
          <a:p>
            <a:pPr lvl="1"/>
            <a:r>
              <a:rPr lang="en-US" dirty="0"/>
              <a:t>Survey during the opening of shielding (close shielding if necessary)</a:t>
            </a:r>
          </a:p>
          <a:p>
            <a:pPr lvl="1"/>
            <a:r>
              <a:rPr lang="en-US" dirty="0"/>
              <a:t>Work is done</a:t>
            </a:r>
          </a:p>
          <a:p>
            <a:pPr lvl="1"/>
            <a:r>
              <a:rPr lang="en-US" dirty="0"/>
              <a:t>Shielding reinstallation and RP check before allowing operation</a:t>
            </a:r>
          </a:p>
          <a:p>
            <a:pPr lvl="1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913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solidFill>
                  <a:schemeClr val="tx1"/>
                </a:solidFill>
              </a:rPr>
              <a:t>Shielding configuration management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6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966535" cy="4768062"/>
          </a:xfrm>
        </p:spPr>
        <p:txBody>
          <a:bodyPr/>
          <a:lstStyle/>
          <a:p>
            <a:pPr marL="142875" lvl="1" indent="0">
              <a:buNone/>
            </a:pPr>
            <a:r>
              <a:rPr lang="en-US" dirty="0"/>
              <a:t>Main reference in shielding:</a:t>
            </a:r>
          </a:p>
          <a:p>
            <a:r>
              <a:rPr lang="en-GB" dirty="0"/>
              <a:t>ESS Handbook for Radiation Protection Chapter 9. Shielding ESS-0239725</a:t>
            </a:r>
          </a:p>
          <a:p>
            <a:r>
              <a:rPr lang="en-GB" dirty="0"/>
              <a:t>ESS rules for configuration control of radiation shielding for safety ESS-0240190</a:t>
            </a:r>
          </a:p>
          <a:p>
            <a:r>
              <a:rPr lang="en-GB" dirty="0"/>
              <a:t>ESS procedure for designing shielding for safety ESS-0019931</a:t>
            </a:r>
          </a:p>
          <a:p>
            <a:endParaRPr lang="en-GB" dirty="0"/>
          </a:p>
          <a:p>
            <a:pPr marL="142875" lvl="1" indent="0">
              <a:buNone/>
            </a:pPr>
            <a:r>
              <a:rPr lang="en-US" dirty="0"/>
              <a:t>Definition:</a:t>
            </a:r>
          </a:p>
          <a:p>
            <a:pPr marL="142875" lvl="1" indent="0">
              <a:buNone/>
            </a:pPr>
            <a:r>
              <a:rPr lang="sv-SE" dirty="0" err="1"/>
              <a:t>Radiation</a:t>
            </a:r>
            <a:r>
              <a:rPr lang="sv-SE" dirty="0"/>
              <a:t> </a:t>
            </a:r>
            <a:r>
              <a:rPr lang="sv-SE" dirty="0" err="1"/>
              <a:t>shielding</a:t>
            </a:r>
            <a:r>
              <a:rPr lang="sv-SE" dirty="0"/>
              <a:t> for </a:t>
            </a:r>
            <a:r>
              <a:rPr lang="sv-SE" dirty="0" err="1"/>
              <a:t>safety</a:t>
            </a:r>
            <a:r>
              <a:rPr lang="sv-SE" dirty="0"/>
              <a:t>, </a:t>
            </a:r>
            <a:r>
              <a:rPr lang="sv-SE" dirty="0" err="1"/>
              <a:t>hereafter</a:t>
            </a:r>
            <a:r>
              <a:rPr lang="sv-SE" dirty="0"/>
              <a:t> “</a:t>
            </a:r>
            <a:r>
              <a:rPr lang="sv-SE" dirty="0" err="1"/>
              <a:t>shielding</a:t>
            </a:r>
            <a:r>
              <a:rPr lang="sv-SE" dirty="0"/>
              <a:t>”, </a:t>
            </a:r>
            <a:r>
              <a:rPr lang="sv-SE" dirty="0" err="1"/>
              <a:t>refers</a:t>
            </a:r>
            <a:r>
              <a:rPr lang="sv-SE" dirty="0"/>
              <a:t> to a </a:t>
            </a:r>
            <a:r>
              <a:rPr lang="sv-SE" dirty="0" err="1"/>
              <a:t>physical</a:t>
            </a:r>
            <a:r>
              <a:rPr lang="sv-SE" dirty="0"/>
              <a:t> </a:t>
            </a:r>
            <a:r>
              <a:rPr lang="sv-SE" dirty="0" err="1"/>
              <a:t>barrier</a:t>
            </a:r>
            <a:r>
              <a:rPr lang="sv-SE" dirty="0"/>
              <a:t> </a:t>
            </a:r>
            <a:r>
              <a:rPr lang="sv-SE" dirty="0" err="1"/>
              <a:t>installed</a:t>
            </a:r>
            <a:r>
              <a:rPr lang="sv-SE" dirty="0"/>
              <a:t> for the </a:t>
            </a:r>
            <a:r>
              <a:rPr lang="sv-SE" dirty="0" err="1"/>
              <a:t>purpose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passively</a:t>
            </a:r>
            <a:r>
              <a:rPr lang="sv-SE" dirty="0"/>
              <a:t> </a:t>
            </a:r>
            <a:r>
              <a:rPr lang="sv-SE" dirty="0" err="1"/>
              <a:t>lowering</a:t>
            </a:r>
            <a:r>
              <a:rPr lang="sv-SE" dirty="0"/>
              <a:t> exposure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people</a:t>
            </a:r>
            <a:r>
              <a:rPr lang="sv-SE" dirty="0"/>
              <a:t> to </a:t>
            </a:r>
            <a:r>
              <a:rPr lang="sv-SE" dirty="0" err="1"/>
              <a:t>ionising</a:t>
            </a:r>
            <a:r>
              <a:rPr lang="sv-SE" dirty="0"/>
              <a:t> </a:t>
            </a:r>
            <a:r>
              <a:rPr lang="sv-SE" dirty="0" err="1"/>
              <a:t>radiation</a:t>
            </a:r>
            <a:r>
              <a:rPr lang="sv-SE" dirty="0"/>
              <a:t>. </a:t>
            </a:r>
            <a:r>
              <a:rPr lang="sv-SE" dirty="0" err="1"/>
              <a:t>Shielding</a:t>
            </a:r>
            <a:r>
              <a:rPr lang="sv-SE" dirty="0"/>
              <a:t> passages (</a:t>
            </a:r>
            <a:r>
              <a:rPr lang="sv-SE" dirty="0" err="1"/>
              <a:t>e.g</a:t>
            </a:r>
            <a:r>
              <a:rPr lang="sv-SE" dirty="0"/>
              <a:t>. ventilation, </a:t>
            </a:r>
            <a:r>
              <a:rPr lang="sv-SE" dirty="0" err="1"/>
              <a:t>cable</a:t>
            </a:r>
            <a:r>
              <a:rPr lang="sv-SE" dirty="0"/>
              <a:t> </a:t>
            </a:r>
            <a:r>
              <a:rPr lang="sv-SE" dirty="0" err="1"/>
              <a:t>ducts</a:t>
            </a:r>
            <a:r>
              <a:rPr lang="sv-SE" dirty="0"/>
              <a:t> or </a:t>
            </a:r>
            <a:r>
              <a:rPr lang="sv-SE" dirty="0" err="1"/>
              <a:t>chicanes</a:t>
            </a:r>
            <a:r>
              <a:rPr lang="sv-SE" dirty="0"/>
              <a:t>) in the </a:t>
            </a:r>
            <a:r>
              <a:rPr lang="sv-SE" dirty="0" err="1"/>
              <a:t>shielding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part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shielding</a:t>
            </a:r>
            <a:r>
              <a:rPr lang="sv-SE" dirty="0"/>
              <a:t> </a:t>
            </a:r>
            <a:r>
              <a:rPr lang="sv-SE" dirty="0" err="1"/>
              <a:t>itself</a:t>
            </a:r>
            <a:r>
              <a:rPr lang="sv-SE" dirty="0"/>
              <a:t>. The installation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barrier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multiple</a:t>
            </a:r>
            <a:r>
              <a:rPr lang="sv-SE" dirty="0"/>
              <a:t> purposes,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/>
              <a:t>the purposes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installed</a:t>
            </a:r>
            <a:r>
              <a:rPr lang="sv-SE" dirty="0"/>
              <a:t> material is </a:t>
            </a:r>
            <a:r>
              <a:rPr lang="sv-SE" dirty="0" err="1"/>
              <a:t>that</a:t>
            </a:r>
            <a:r>
              <a:rPr lang="sv-SE" dirty="0"/>
              <a:t> it </a:t>
            </a:r>
            <a:r>
              <a:rPr lang="sv-SE" dirty="0" err="1"/>
              <a:t>shields</a:t>
            </a:r>
            <a:r>
              <a:rPr lang="sv-SE" dirty="0"/>
              <a:t> </a:t>
            </a:r>
            <a:r>
              <a:rPr lang="sv-SE" dirty="0" err="1"/>
              <a:t>radiation</a:t>
            </a:r>
            <a:r>
              <a:rPr lang="sv-SE" dirty="0"/>
              <a:t>, it </a:t>
            </a:r>
            <a:r>
              <a:rPr lang="sv-SE" dirty="0" err="1"/>
              <a:t>shall</a:t>
            </a:r>
            <a:r>
              <a:rPr lang="sv-SE" dirty="0"/>
              <a:t> be </a:t>
            </a:r>
            <a:r>
              <a:rPr lang="sv-SE" dirty="0" err="1"/>
              <a:t>considered</a:t>
            </a:r>
            <a:r>
              <a:rPr lang="sv-SE" dirty="0"/>
              <a:t> as </a:t>
            </a:r>
            <a:r>
              <a:rPr lang="sv-SE" dirty="0" err="1"/>
              <a:t>shielding</a:t>
            </a:r>
            <a:r>
              <a:rPr lang="sv-SE" dirty="0"/>
              <a:t>.</a:t>
            </a:r>
          </a:p>
          <a:p>
            <a:pPr marL="142875" lvl="1" indent="0">
              <a:buNone/>
            </a:pPr>
            <a:endParaRPr lang="en-US" dirty="0"/>
          </a:p>
          <a:p>
            <a:pPr marL="142875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813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solidFill>
                  <a:schemeClr val="tx1"/>
                </a:solidFill>
              </a:rPr>
              <a:t>Shielding configuration management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7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966535" cy="4768062"/>
          </a:xfrm>
        </p:spPr>
        <p:txBody>
          <a:bodyPr/>
          <a:lstStyle/>
          <a:p>
            <a:pPr marL="142875" lvl="1" indent="0">
              <a:buNone/>
            </a:pPr>
            <a:r>
              <a:rPr lang="sv-SE" dirty="0" err="1"/>
              <a:t>Radiation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(RP) </a:t>
            </a:r>
            <a:r>
              <a:rPr lang="sv-SE" dirty="0" err="1"/>
              <a:t>configuration</a:t>
            </a:r>
            <a:r>
              <a:rPr lang="sv-SE" dirty="0"/>
              <a:t> </a:t>
            </a:r>
            <a:r>
              <a:rPr lang="sv-SE" dirty="0" err="1"/>
              <a:t>control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movable</a:t>
            </a:r>
            <a:r>
              <a:rPr lang="sv-SE" dirty="0"/>
              <a:t> </a:t>
            </a:r>
            <a:r>
              <a:rPr lang="sv-SE" dirty="0" err="1"/>
              <a:t>shielding</a:t>
            </a:r>
            <a:r>
              <a:rPr lang="sv-SE" dirty="0"/>
              <a:t> </a:t>
            </a:r>
            <a:r>
              <a:rPr lang="sv-SE" dirty="0" err="1"/>
              <a:t>applies</a:t>
            </a:r>
            <a:r>
              <a:rPr lang="sv-SE" dirty="0"/>
              <a:t> </a:t>
            </a:r>
            <a:r>
              <a:rPr lang="sv-SE" dirty="0" err="1"/>
              <a:t>when</a:t>
            </a:r>
            <a:r>
              <a:rPr lang="sv-SE" dirty="0"/>
              <a:t> the </a:t>
            </a:r>
            <a:r>
              <a:rPr lang="sv-SE" dirty="0" err="1"/>
              <a:t>shielding</a:t>
            </a:r>
            <a:r>
              <a:rPr lang="sv-SE" dirty="0"/>
              <a:t> is not </a:t>
            </a:r>
            <a:r>
              <a:rPr lang="sv-SE" dirty="0" err="1"/>
              <a:t>controlled</a:t>
            </a:r>
            <a:r>
              <a:rPr lang="sv-SE" dirty="0"/>
              <a:t> by a </a:t>
            </a:r>
            <a:r>
              <a:rPr lang="sv-SE" dirty="0" err="1"/>
              <a:t>Personnel</a:t>
            </a:r>
            <a:r>
              <a:rPr lang="sv-SE" dirty="0"/>
              <a:t> </a:t>
            </a:r>
            <a:r>
              <a:rPr lang="sv-SE" dirty="0" err="1"/>
              <a:t>Safety</a:t>
            </a:r>
            <a:r>
              <a:rPr lang="sv-SE" dirty="0"/>
              <a:t> System (interlock or ”</a:t>
            </a:r>
            <a:r>
              <a:rPr lang="sv-SE" dirty="0" err="1"/>
              <a:t>key</a:t>
            </a:r>
            <a:r>
              <a:rPr lang="sv-SE" dirty="0"/>
              <a:t> management”)</a:t>
            </a:r>
          </a:p>
          <a:p>
            <a:pPr marL="142875" lvl="1" indent="0">
              <a:buNone/>
            </a:pPr>
            <a:endParaRPr lang="sv-SE" dirty="0"/>
          </a:p>
          <a:p>
            <a:pPr marL="142875" lvl="1" indent="0">
              <a:buNone/>
            </a:pPr>
            <a:r>
              <a:rPr lang="sv-SE" dirty="0"/>
              <a:t>Permanent </a:t>
            </a:r>
            <a:r>
              <a:rPr lang="sv-SE" dirty="0" err="1"/>
              <a:t>shielding</a:t>
            </a:r>
            <a:r>
              <a:rPr lang="sv-SE" dirty="0"/>
              <a:t> </a:t>
            </a:r>
            <a:r>
              <a:rPr lang="sv-SE" dirty="0" err="1"/>
              <a:t>shall</a:t>
            </a:r>
            <a:r>
              <a:rPr lang="sv-SE" dirty="0"/>
              <a:t> </a:t>
            </a:r>
            <a:r>
              <a:rPr lang="sv-SE" dirty="0" err="1"/>
              <a:t>require</a:t>
            </a:r>
            <a:r>
              <a:rPr lang="sv-SE" dirty="0"/>
              <a:t> </a:t>
            </a:r>
            <a:r>
              <a:rPr lang="sv-SE" dirty="0" err="1"/>
              <a:t>tools</a:t>
            </a:r>
            <a:r>
              <a:rPr lang="sv-SE" dirty="0"/>
              <a:t>, </a:t>
            </a:r>
            <a:r>
              <a:rPr lang="sv-SE" dirty="0" err="1"/>
              <a:t>keys</a:t>
            </a:r>
            <a:r>
              <a:rPr lang="sv-SE" dirty="0"/>
              <a:t> or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mechanical</a:t>
            </a:r>
            <a:r>
              <a:rPr lang="sv-SE" dirty="0"/>
              <a:t> </a:t>
            </a:r>
            <a:r>
              <a:rPr lang="sv-SE" dirty="0" err="1"/>
              <a:t>means</a:t>
            </a:r>
            <a:r>
              <a:rPr lang="sv-SE" dirty="0"/>
              <a:t> </a:t>
            </a:r>
            <a:r>
              <a:rPr lang="sv-SE" dirty="0" err="1"/>
              <a:t>such</a:t>
            </a:r>
            <a:r>
              <a:rPr lang="sv-SE" dirty="0"/>
              <a:t> as </a:t>
            </a:r>
            <a:r>
              <a:rPr lang="sv-SE" dirty="0" err="1"/>
              <a:t>hoists</a:t>
            </a:r>
            <a:r>
              <a:rPr lang="sv-SE" dirty="0"/>
              <a:t> or </a:t>
            </a:r>
            <a:r>
              <a:rPr lang="sv-SE" dirty="0" err="1"/>
              <a:t>lifting</a:t>
            </a:r>
            <a:r>
              <a:rPr lang="sv-SE" dirty="0"/>
              <a:t> </a:t>
            </a:r>
            <a:r>
              <a:rPr lang="sv-SE" dirty="0" err="1"/>
              <a:t>vehicles</a:t>
            </a:r>
            <a:r>
              <a:rPr lang="sv-SE" dirty="0"/>
              <a:t> to </a:t>
            </a:r>
            <a:r>
              <a:rPr lang="sv-SE" dirty="0" err="1"/>
              <a:t>move</a:t>
            </a:r>
            <a:r>
              <a:rPr lang="sv-SE" dirty="0"/>
              <a:t>. </a:t>
            </a:r>
            <a:r>
              <a:rPr lang="sv-SE" dirty="0" err="1"/>
              <a:t>Hence</a:t>
            </a:r>
            <a:r>
              <a:rPr lang="sv-SE" dirty="0"/>
              <a:t>,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shielding</a:t>
            </a:r>
            <a:r>
              <a:rPr lang="sv-SE" dirty="0"/>
              <a:t> is </a:t>
            </a:r>
            <a:r>
              <a:rPr lang="sv-SE" dirty="0" err="1"/>
              <a:t>controlled</a:t>
            </a:r>
            <a:r>
              <a:rPr lang="sv-SE" dirty="0"/>
              <a:t> by </a:t>
            </a:r>
            <a:r>
              <a:rPr lang="sv-SE" dirty="0" err="1"/>
              <a:t>its</a:t>
            </a:r>
            <a:r>
              <a:rPr lang="sv-SE" dirty="0"/>
              <a:t> </a:t>
            </a:r>
            <a:r>
              <a:rPr lang="sv-SE" dirty="0" err="1"/>
              <a:t>size</a:t>
            </a:r>
            <a:r>
              <a:rPr lang="sv-SE" dirty="0"/>
              <a:t> or </a:t>
            </a:r>
            <a:r>
              <a:rPr lang="sv-SE" dirty="0" err="1"/>
              <a:t>weight</a:t>
            </a:r>
            <a:r>
              <a:rPr lang="sv-SE" dirty="0"/>
              <a:t>.</a:t>
            </a:r>
          </a:p>
          <a:p>
            <a:pPr marL="142875" lvl="1" indent="0">
              <a:buNone/>
            </a:pPr>
            <a:endParaRPr lang="sv-SE" dirty="0"/>
          </a:p>
          <a:p>
            <a:pPr marL="142875" lvl="1" indent="0">
              <a:buNone/>
            </a:pPr>
            <a:r>
              <a:rPr lang="sv-SE" dirty="0" err="1"/>
              <a:t>When</a:t>
            </a:r>
            <a:r>
              <a:rPr lang="sv-SE" dirty="0"/>
              <a:t> a </a:t>
            </a:r>
            <a:r>
              <a:rPr lang="sv-SE" dirty="0" err="1"/>
              <a:t>shielding</a:t>
            </a:r>
            <a:r>
              <a:rPr lang="sv-SE" dirty="0"/>
              <a:t> is not in </a:t>
            </a:r>
            <a:r>
              <a:rPr lang="sv-SE" dirty="0" err="1"/>
              <a:t>place</a:t>
            </a:r>
            <a:r>
              <a:rPr lang="sv-SE" dirty="0"/>
              <a:t>, </a:t>
            </a:r>
            <a:r>
              <a:rPr lang="sv-SE" dirty="0" err="1"/>
              <a:t>Operational</a:t>
            </a:r>
            <a:r>
              <a:rPr lang="sv-SE" dirty="0"/>
              <a:t> RP </a:t>
            </a:r>
            <a:r>
              <a:rPr lang="sv-SE" dirty="0" err="1"/>
              <a:t>shall</a:t>
            </a:r>
            <a:r>
              <a:rPr lang="sv-SE" dirty="0"/>
              <a:t> </a:t>
            </a:r>
            <a:r>
              <a:rPr lang="sv-SE" dirty="0" err="1"/>
              <a:t>apply</a:t>
            </a:r>
            <a:r>
              <a:rPr lang="sv-SE" dirty="0"/>
              <a:t> operations or access veto to hinder </a:t>
            </a:r>
            <a:r>
              <a:rPr lang="sv-SE" dirty="0" err="1"/>
              <a:t>any</a:t>
            </a:r>
            <a:r>
              <a:rPr lang="sv-SE" dirty="0"/>
              <a:t> </a:t>
            </a:r>
            <a:r>
              <a:rPr lang="sv-SE" dirty="0" err="1"/>
              <a:t>possible</a:t>
            </a:r>
            <a:r>
              <a:rPr lang="sv-SE" dirty="0"/>
              <a:t> exposure to </a:t>
            </a:r>
            <a:r>
              <a:rPr lang="sv-SE" dirty="0" err="1"/>
              <a:t>ionising</a:t>
            </a:r>
            <a:r>
              <a:rPr lang="sv-SE" dirty="0"/>
              <a:t> </a:t>
            </a:r>
            <a:r>
              <a:rPr lang="sv-SE" dirty="0" err="1"/>
              <a:t>radiation</a:t>
            </a:r>
            <a:r>
              <a:rPr lang="sv-SE" dirty="0"/>
              <a:t> </a:t>
            </a:r>
            <a:r>
              <a:rPr lang="sv-SE" dirty="0" err="1"/>
              <a:t>until</a:t>
            </a:r>
            <a:r>
              <a:rPr lang="sv-SE" dirty="0"/>
              <a:t> the </a:t>
            </a:r>
            <a:r>
              <a:rPr lang="sv-SE" dirty="0" err="1"/>
              <a:t>shielding</a:t>
            </a:r>
            <a:r>
              <a:rPr lang="sv-SE" dirty="0"/>
              <a:t> has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restored</a:t>
            </a:r>
            <a:r>
              <a:rPr lang="sv-SE" dirty="0"/>
              <a:t>.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42875" lvl="1" indent="0">
              <a:buNone/>
            </a:pPr>
            <a:endParaRPr lang="en-US" dirty="0"/>
          </a:p>
          <a:p>
            <a:pPr marL="142875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234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0FB8EB-1974-4F1B-9F83-4FDD9AB6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solidFill>
                  <a:schemeClr val="tx1"/>
                </a:solidFill>
              </a:rPr>
              <a:t>Monitoring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E7790D-E878-42AC-AA2D-8A369B3D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TITLE/FOOTER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78B478-BF6B-4F13-BEDC-210D1833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>
                <a:solidFill>
                  <a:srgbClr val="CCCCCC"/>
                </a:solidFill>
              </a:rPr>
              <a:t>8</a:t>
            </a:fld>
            <a:endParaRPr lang="sv-SE" dirty="0">
              <a:solidFill>
                <a:srgbClr val="CCCCCC"/>
              </a:solidFill>
            </a:endParaRP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FEF36EF-EA79-48B1-8977-F8AA6F2C6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966535" cy="4768062"/>
          </a:xfrm>
        </p:spPr>
        <p:txBody>
          <a:bodyPr/>
          <a:lstStyle/>
          <a:p>
            <a:pPr marL="142875" lvl="1" indent="0">
              <a:buNone/>
            </a:pPr>
            <a:r>
              <a:rPr lang="en-US" dirty="0"/>
              <a:t>What is foreseen?</a:t>
            </a:r>
          </a:p>
          <a:p>
            <a:pPr lvl="1"/>
            <a:r>
              <a:rPr lang="en-US" dirty="0"/>
              <a:t>1 monitor around the cave to check the area classification</a:t>
            </a:r>
          </a:p>
          <a:p>
            <a:pPr lvl="1"/>
            <a:r>
              <a:rPr lang="en-US" dirty="0"/>
              <a:t>1 monitor as close as possible to sample environment inside the cave to give a dose rate information before entering</a:t>
            </a:r>
          </a:p>
          <a:p>
            <a:pPr lvl="1"/>
            <a:endParaRPr lang="en-US" dirty="0"/>
          </a:p>
          <a:p>
            <a:pPr marL="142875" lvl="1" indent="0">
              <a:buNone/>
            </a:pPr>
            <a:r>
              <a:rPr lang="en-US" dirty="0"/>
              <a:t>Questions:</a:t>
            </a:r>
          </a:p>
          <a:p>
            <a:pPr lvl="1"/>
            <a:r>
              <a:rPr lang="en-US" dirty="0"/>
              <a:t>How to treat alarms around the cave? (local alarm, shutter, proton beam)</a:t>
            </a:r>
          </a:p>
          <a:p>
            <a:pPr lvl="1"/>
            <a:r>
              <a:rPr lang="en-US" dirty="0"/>
              <a:t>How to ensure that the shutter is closed and efficient? (PSS, monitor)</a:t>
            </a:r>
          </a:p>
          <a:p>
            <a:pPr lvl="1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38A5AF1C-CD2B-3242-88CF-04FA26AE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2021-12-10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934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Finish presentation</a:t>
            </a:r>
          </a:p>
        </p:txBody>
      </p:sp>
    </p:spTree>
    <p:extLst>
      <p:ext uri="{BB962C8B-B14F-4D97-AF65-F5344CB8AC3E}">
        <p14:creationId xmlns:p14="http://schemas.microsoft.com/office/powerpoint/2010/main" val="12099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1473</TotalTime>
  <Words>504</Words>
  <Application>Microsoft Macintosh PowerPoint</Application>
  <PresentationFormat>Widescreen</PresentationFormat>
  <Paragraphs>71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PowerPoint Presentation</vt:lpstr>
      <vt:lpstr>Strategy for RP and REMS for instruments</vt:lpstr>
      <vt:lpstr>Agenda</vt:lpstr>
      <vt:lpstr>RP veto</vt:lpstr>
      <vt:lpstr>Access to the roof and the beam line</vt:lpstr>
      <vt:lpstr>Shielding configuration management</vt:lpstr>
      <vt:lpstr>Shielding configuration management</vt:lpstr>
      <vt:lpstr>Monitoring</vt:lpstr>
      <vt:lpstr>Finish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Joffrey Germa</dc:creator>
  <cp:lastModifiedBy>Joffrey Germa</cp:lastModifiedBy>
  <cp:revision>22</cp:revision>
  <cp:lastPrinted>2019-03-08T10:27:30Z</cp:lastPrinted>
  <dcterms:created xsi:type="dcterms:W3CDTF">2021-12-06T07:26:36Z</dcterms:created>
  <dcterms:modified xsi:type="dcterms:W3CDTF">2021-12-10T10:23:03Z</dcterms:modified>
</cp:coreProperties>
</file>