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62" r:id="rId2"/>
    <p:sldId id="267" r:id="rId3"/>
    <p:sldId id="285" r:id="rId4"/>
    <p:sldId id="280" r:id="rId5"/>
    <p:sldId id="268" r:id="rId6"/>
    <p:sldId id="281" r:id="rId7"/>
    <p:sldId id="275" r:id="rId8"/>
    <p:sldId id="282" r:id="rId9"/>
    <p:sldId id="279" r:id="rId10"/>
    <p:sldId id="284" r:id="rId11"/>
    <p:sldId id="287" r:id="rId12"/>
    <p:sldId id="286" r:id="rId13"/>
    <p:sldId id="283" r:id="rId14"/>
    <p:sldId id="278" r:id="rId15"/>
    <p:sldId id="277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ias Eriksson" initials="ME" lastIdx="1" clrIdx="0">
    <p:extLst>
      <p:ext uri="{19B8F6BF-5375-455C-9EA6-DF929625EA0E}">
        <p15:presenceInfo xmlns:p15="http://schemas.microsoft.com/office/powerpoint/2012/main" userId="S-1-5-21-1853637497-491971987-2917381224-114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666666"/>
    <a:srgbClr val="FECC99"/>
    <a:srgbClr val="FEE6CC"/>
    <a:srgbClr val="CCDFDB"/>
    <a:srgbClr val="E5F0EC"/>
    <a:srgbClr val="D7E59A"/>
    <a:srgbClr val="EBF1CB"/>
    <a:srgbClr val="CDD5E0"/>
    <a:srgbClr val="E6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96" autoAdjust="0"/>
    <p:restoredTop sz="94681" autoAdjust="0"/>
  </p:normalViewPr>
  <p:slideViewPr>
    <p:cSldViewPr snapToGrid="0" snapToObjects="1">
      <p:cViewPr varScale="1">
        <p:scale>
          <a:sx n="131" d="100"/>
          <a:sy n="131" d="100"/>
        </p:scale>
        <p:origin x="306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Low cal 21,0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Sheet1!$A$3:$A$24</c:f>
              <c:strCache>
                <c:ptCount val="22"/>
                <c:pt idx="0">
                  <c:v>monitor 1</c:v>
                </c:pt>
                <c:pt idx="1">
                  <c:v>monitor 2</c:v>
                </c:pt>
                <c:pt idx="2">
                  <c:v>monitor 3</c:v>
                </c:pt>
                <c:pt idx="3">
                  <c:v>monitor 4</c:v>
                </c:pt>
                <c:pt idx="4">
                  <c:v>monitor 5</c:v>
                </c:pt>
                <c:pt idx="5">
                  <c:v>monitor 6</c:v>
                </c:pt>
                <c:pt idx="6">
                  <c:v>monitor 7</c:v>
                </c:pt>
                <c:pt idx="7">
                  <c:v>monitor 8</c:v>
                </c:pt>
                <c:pt idx="8">
                  <c:v>monitor 9</c:v>
                </c:pt>
                <c:pt idx="9">
                  <c:v>monitor 10</c:v>
                </c:pt>
                <c:pt idx="10">
                  <c:v>monitor 11</c:v>
                </c:pt>
                <c:pt idx="11">
                  <c:v>monitor 12</c:v>
                </c:pt>
                <c:pt idx="12">
                  <c:v>monitor 13</c:v>
                </c:pt>
                <c:pt idx="13">
                  <c:v>monitor 14</c:v>
                </c:pt>
                <c:pt idx="14">
                  <c:v>monitor 15</c:v>
                </c:pt>
                <c:pt idx="15">
                  <c:v>monitor 16</c:v>
                </c:pt>
                <c:pt idx="16">
                  <c:v>monitor 17</c:v>
                </c:pt>
                <c:pt idx="17">
                  <c:v>monitor 18</c:v>
                </c:pt>
                <c:pt idx="18">
                  <c:v>monitor 19</c:v>
                </c:pt>
                <c:pt idx="19">
                  <c:v>monitor 20</c:v>
                </c:pt>
                <c:pt idx="20">
                  <c:v>monitor 21</c:v>
                </c:pt>
                <c:pt idx="21">
                  <c:v>monitor 22</c:v>
                </c:pt>
              </c:strCache>
            </c:strRef>
          </c:cat>
          <c:val>
            <c:numRef>
              <c:f>Sheet1!$B$3:$B$24</c:f>
              <c:numCache>
                <c:formatCode>General</c:formatCode>
                <c:ptCount val="22"/>
                <c:pt idx="0">
                  <c:v>21.1</c:v>
                </c:pt>
                <c:pt idx="1">
                  <c:v>21.4</c:v>
                </c:pt>
                <c:pt idx="2">
                  <c:v>21.2</c:v>
                </c:pt>
                <c:pt idx="3">
                  <c:v>21.2</c:v>
                </c:pt>
                <c:pt idx="4">
                  <c:v>21.1</c:v>
                </c:pt>
                <c:pt idx="5">
                  <c:v>20.8</c:v>
                </c:pt>
                <c:pt idx="6">
                  <c:v>21.4</c:v>
                </c:pt>
                <c:pt idx="7">
                  <c:v>21</c:v>
                </c:pt>
                <c:pt idx="8">
                  <c:v>21.2</c:v>
                </c:pt>
                <c:pt idx="9">
                  <c:v>21.1</c:v>
                </c:pt>
                <c:pt idx="10">
                  <c:v>21.1</c:v>
                </c:pt>
                <c:pt idx="11">
                  <c:v>21.3</c:v>
                </c:pt>
                <c:pt idx="12">
                  <c:v>21.2</c:v>
                </c:pt>
                <c:pt idx="13">
                  <c:v>21.1</c:v>
                </c:pt>
                <c:pt idx="14">
                  <c:v>21.1</c:v>
                </c:pt>
                <c:pt idx="15">
                  <c:v>21.1</c:v>
                </c:pt>
                <c:pt idx="16">
                  <c:v>21.3</c:v>
                </c:pt>
                <c:pt idx="17">
                  <c:v>21.1</c:v>
                </c:pt>
                <c:pt idx="18">
                  <c:v>21</c:v>
                </c:pt>
                <c:pt idx="19">
                  <c:v>21</c:v>
                </c:pt>
                <c:pt idx="20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DE-417F-AEA0-47B191E12B4C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High cal 99,9%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Sheet1!$A$3:$A$24</c:f>
              <c:strCache>
                <c:ptCount val="22"/>
                <c:pt idx="0">
                  <c:v>monitor 1</c:v>
                </c:pt>
                <c:pt idx="1">
                  <c:v>monitor 2</c:v>
                </c:pt>
                <c:pt idx="2">
                  <c:v>monitor 3</c:v>
                </c:pt>
                <c:pt idx="3">
                  <c:v>monitor 4</c:v>
                </c:pt>
                <c:pt idx="4">
                  <c:v>monitor 5</c:v>
                </c:pt>
                <c:pt idx="5">
                  <c:v>monitor 6</c:v>
                </c:pt>
                <c:pt idx="6">
                  <c:v>monitor 7</c:v>
                </c:pt>
                <c:pt idx="7">
                  <c:v>monitor 8</c:v>
                </c:pt>
                <c:pt idx="8">
                  <c:v>monitor 9</c:v>
                </c:pt>
                <c:pt idx="9">
                  <c:v>monitor 10</c:v>
                </c:pt>
                <c:pt idx="10">
                  <c:v>monitor 11</c:v>
                </c:pt>
                <c:pt idx="11">
                  <c:v>monitor 12</c:v>
                </c:pt>
                <c:pt idx="12">
                  <c:v>monitor 13</c:v>
                </c:pt>
                <c:pt idx="13">
                  <c:v>monitor 14</c:v>
                </c:pt>
                <c:pt idx="14">
                  <c:v>monitor 15</c:v>
                </c:pt>
                <c:pt idx="15">
                  <c:v>monitor 16</c:v>
                </c:pt>
                <c:pt idx="16">
                  <c:v>monitor 17</c:v>
                </c:pt>
                <c:pt idx="17">
                  <c:v>monitor 18</c:v>
                </c:pt>
                <c:pt idx="18">
                  <c:v>monitor 19</c:v>
                </c:pt>
                <c:pt idx="19">
                  <c:v>monitor 20</c:v>
                </c:pt>
                <c:pt idx="20">
                  <c:v>monitor 21</c:v>
                </c:pt>
                <c:pt idx="21">
                  <c:v>monitor 22</c:v>
                </c:pt>
              </c:strCache>
            </c:strRef>
          </c:cat>
          <c:val>
            <c:numRef>
              <c:f>Sheet1!$C$3:$C$24</c:f>
              <c:numCache>
                <c:formatCode>General</c:formatCode>
                <c:ptCount val="22"/>
                <c:pt idx="0">
                  <c:v>98.8</c:v>
                </c:pt>
                <c:pt idx="1">
                  <c:v>98.9</c:v>
                </c:pt>
                <c:pt idx="2">
                  <c:v>98.4</c:v>
                </c:pt>
                <c:pt idx="3">
                  <c:v>98.7</c:v>
                </c:pt>
                <c:pt idx="4">
                  <c:v>101.1</c:v>
                </c:pt>
                <c:pt idx="5">
                  <c:v>97.5</c:v>
                </c:pt>
                <c:pt idx="6">
                  <c:v>98.5</c:v>
                </c:pt>
                <c:pt idx="7">
                  <c:v>98.5</c:v>
                </c:pt>
                <c:pt idx="8">
                  <c:v>97.1</c:v>
                </c:pt>
                <c:pt idx="9">
                  <c:v>97.9</c:v>
                </c:pt>
                <c:pt idx="10">
                  <c:v>97.9</c:v>
                </c:pt>
                <c:pt idx="11">
                  <c:v>97.8</c:v>
                </c:pt>
                <c:pt idx="12">
                  <c:v>99.1</c:v>
                </c:pt>
                <c:pt idx="13">
                  <c:v>96.5</c:v>
                </c:pt>
                <c:pt idx="14">
                  <c:v>96.7</c:v>
                </c:pt>
                <c:pt idx="15">
                  <c:v>96.8</c:v>
                </c:pt>
                <c:pt idx="16">
                  <c:v>98</c:v>
                </c:pt>
                <c:pt idx="17">
                  <c:v>96.7</c:v>
                </c:pt>
                <c:pt idx="18">
                  <c:v>99.9</c:v>
                </c:pt>
                <c:pt idx="19">
                  <c:v>96.7</c:v>
                </c:pt>
                <c:pt idx="20">
                  <c:v>96.8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DE-417F-AEA0-47B191E12B4C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Low cal 21,02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Sheet1!$A$3:$A$24</c:f>
              <c:strCache>
                <c:ptCount val="22"/>
                <c:pt idx="0">
                  <c:v>monitor 1</c:v>
                </c:pt>
                <c:pt idx="1">
                  <c:v>monitor 2</c:v>
                </c:pt>
                <c:pt idx="2">
                  <c:v>monitor 3</c:v>
                </c:pt>
                <c:pt idx="3">
                  <c:v>monitor 4</c:v>
                </c:pt>
                <c:pt idx="4">
                  <c:v>monitor 5</c:v>
                </c:pt>
                <c:pt idx="5">
                  <c:v>monitor 6</c:v>
                </c:pt>
                <c:pt idx="6">
                  <c:v>monitor 7</c:v>
                </c:pt>
                <c:pt idx="7">
                  <c:v>monitor 8</c:v>
                </c:pt>
                <c:pt idx="8">
                  <c:v>monitor 9</c:v>
                </c:pt>
                <c:pt idx="9">
                  <c:v>monitor 10</c:v>
                </c:pt>
                <c:pt idx="10">
                  <c:v>monitor 11</c:v>
                </c:pt>
                <c:pt idx="11">
                  <c:v>monitor 12</c:v>
                </c:pt>
                <c:pt idx="12">
                  <c:v>monitor 13</c:v>
                </c:pt>
                <c:pt idx="13">
                  <c:v>monitor 14</c:v>
                </c:pt>
                <c:pt idx="14">
                  <c:v>monitor 15</c:v>
                </c:pt>
                <c:pt idx="15">
                  <c:v>monitor 16</c:v>
                </c:pt>
                <c:pt idx="16">
                  <c:v>monitor 17</c:v>
                </c:pt>
                <c:pt idx="17">
                  <c:v>monitor 18</c:v>
                </c:pt>
                <c:pt idx="18">
                  <c:v>monitor 19</c:v>
                </c:pt>
                <c:pt idx="19">
                  <c:v>monitor 20</c:v>
                </c:pt>
                <c:pt idx="20">
                  <c:v>monitor 21</c:v>
                </c:pt>
                <c:pt idx="21">
                  <c:v>monitor 22</c:v>
                </c:pt>
              </c:strCache>
            </c:strRef>
          </c:cat>
          <c:val>
            <c:numRef>
              <c:f>Sheet1!$D$3:$D$24</c:f>
              <c:numCache>
                <c:formatCode>General</c:formatCode>
                <c:ptCount val="22"/>
                <c:pt idx="0">
                  <c:v>20.8</c:v>
                </c:pt>
                <c:pt idx="1">
                  <c:v>20.9</c:v>
                </c:pt>
                <c:pt idx="2">
                  <c:v>21</c:v>
                </c:pt>
                <c:pt idx="3">
                  <c:v>21.1</c:v>
                </c:pt>
                <c:pt idx="4">
                  <c:v>21</c:v>
                </c:pt>
                <c:pt idx="5">
                  <c:v>21</c:v>
                </c:pt>
                <c:pt idx="6">
                  <c:v>20.5</c:v>
                </c:pt>
                <c:pt idx="7">
                  <c:v>21.2</c:v>
                </c:pt>
                <c:pt idx="8">
                  <c:v>21.4</c:v>
                </c:pt>
                <c:pt idx="9">
                  <c:v>21.4</c:v>
                </c:pt>
                <c:pt idx="10">
                  <c:v>21.4</c:v>
                </c:pt>
                <c:pt idx="11">
                  <c:v>21.1</c:v>
                </c:pt>
                <c:pt idx="12">
                  <c:v>21.1</c:v>
                </c:pt>
                <c:pt idx="13">
                  <c:v>20.7</c:v>
                </c:pt>
                <c:pt idx="14">
                  <c:v>21.2</c:v>
                </c:pt>
                <c:pt idx="15">
                  <c:v>21.1</c:v>
                </c:pt>
                <c:pt idx="16">
                  <c:v>20.8</c:v>
                </c:pt>
                <c:pt idx="17">
                  <c:v>20.6</c:v>
                </c:pt>
                <c:pt idx="18">
                  <c:v>20.399999999999999</c:v>
                </c:pt>
                <c:pt idx="19">
                  <c:v>20.9</c:v>
                </c:pt>
                <c:pt idx="20">
                  <c:v>21.1</c:v>
                </c:pt>
                <c:pt idx="21">
                  <c:v>21.2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DE-417F-AEA0-47B191E12B4C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High cal 99,9%2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Sheet1!$A$3:$A$24</c:f>
              <c:strCache>
                <c:ptCount val="22"/>
                <c:pt idx="0">
                  <c:v>monitor 1</c:v>
                </c:pt>
                <c:pt idx="1">
                  <c:v>monitor 2</c:v>
                </c:pt>
                <c:pt idx="2">
                  <c:v>monitor 3</c:v>
                </c:pt>
                <c:pt idx="3">
                  <c:v>monitor 4</c:v>
                </c:pt>
                <c:pt idx="4">
                  <c:v>monitor 5</c:v>
                </c:pt>
                <c:pt idx="5">
                  <c:v>monitor 6</c:v>
                </c:pt>
                <c:pt idx="6">
                  <c:v>monitor 7</c:v>
                </c:pt>
                <c:pt idx="7">
                  <c:v>monitor 8</c:v>
                </c:pt>
                <c:pt idx="8">
                  <c:v>monitor 9</c:v>
                </c:pt>
                <c:pt idx="9">
                  <c:v>monitor 10</c:v>
                </c:pt>
                <c:pt idx="10">
                  <c:v>monitor 11</c:v>
                </c:pt>
                <c:pt idx="11">
                  <c:v>monitor 12</c:v>
                </c:pt>
                <c:pt idx="12">
                  <c:v>monitor 13</c:v>
                </c:pt>
                <c:pt idx="13">
                  <c:v>monitor 14</c:v>
                </c:pt>
                <c:pt idx="14">
                  <c:v>monitor 15</c:v>
                </c:pt>
                <c:pt idx="15">
                  <c:v>monitor 16</c:v>
                </c:pt>
                <c:pt idx="16">
                  <c:v>monitor 17</c:v>
                </c:pt>
                <c:pt idx="17">
                  <c:v>monitor 18</c:v>
                </c:pt>
                <c:pt idx="18">
                  <c:v>monitor 19</c:v>
                </c:pt>
                <c:pt idx="19">
                  <c:v>monitor 20</c:v>
                </c:pt>
                <c:pt idx="20">
                  <c:v>monitor 21</c:v>
                </c:pt>
                <c:pt idx="21">
                  <c:v>monitor 22</c:v>
                </c:pt>
              </c:strCache>
            </c:strRef>
          </c:cat>
          <c:val>
            <c:numRef>
              <c:f>Sheet1!$E$3:$E$24</c:f>
              <c:numCache>
                <c:formatCode>General</c:formatCode>
                <c:ptCount val="22"/>
                <c:pt idx="0">
                  <c:v>98.7</c:v>
                </c:pt>
                <c:pt idx="1">
                  <c:v>99.1</c:v>
                </c:pt>
                <c:pt idx="2">
                  <c:v>99.2</c:v>
                </c:pt>
                <c:pt idx="3">
                  <c:v>98.1</c:v>
                </c:pt>
                <c:pt idx="4">
                  <c:v>99.5</c:v>
                </c:pt>
                <c:pt idx="5">
                  <c:v>98.6</c:v>
                </c:pt>
                <c:pt idx="6">
                  <c:v>98.4</c:v>
                </c:pt>
                <c:pt idx="7">
                  <c:v>99.1</c:v>
                </c:pt>
                <c:pt idx="8">
                  <c:v>99.9</c:v>
                </c:pt>
                <c:pt idx="9">
                  <c:v>99.5</c:v>
                </c:pt>
                <c:pt idx="10">
                  <c:v>99.5</c:v>
                </c:pt>
                <c:pt idx="11">
                  <c:v>97.2</c:v>
                </c:pt>
                <c:pt idx="12">
                  <c:v>99.7</c:v>
                </c:pt>
                <c:pt idx="13">
                  <c:v>98.4</c:v>
                </c:pt>
                <c:pt idx="14">
                  <c:v>99.6</c:v>
                </c:pt>
                <c:pt idx="15">
                  <c:v>99.7</c:v>
                </c:pt>
                <c:pt idx="16">
                  <c:v>103.4</c:v>
                </c:pt>
                <c:pt idx="17">
                  <c:v>99.5</c:v>
                </c:pt>
                <c:pt idx="18">
                  <c:v>97.5</c:v>
                </c:pt>
                <c:pt idx="19">
                  <c:v>98.7</c:v>
                </c:pt>
                <c:pt idx="20">
                  <c:v>99.8</c:v>
                </c:pt>
                <c:pt idx="21">
                  <c:v>98.7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1DE-417F-AEA0-47B191E12B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995984"/>
        <c:axId val="430994016"/>
      </c:lineChart>
      <c:catAx>
        <c:axId val="43099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994016"/>
        <c:crosses val="autoZero"/>
        <c:auto val="1"/>
        <c:lblAlgn val="ctr"/>
        <c:lblOffset val="100"/>
        <c:noMultiLvlLbl val="0"/>
      </c:catAx>
      <c:valAx>
        <c:axId val="430994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99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2-08T11:24:50.552" idx="1">
    <p:pos x="10" y="10"/>
    <p:text>testgases
incidenst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2022-02-11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8639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9309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987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 smtClean="0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 smtClean="0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2022-02-11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 dirty="0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sss.lu.se/event/2935/#8-experience-with-o2im-operat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6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Experience with O2iM operation at ESS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10</a:t>
            </a:fld>
            <a:endParaRPr lang="sv-SE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3360" y="0"/>
            <a:ext cx="6973503" cy="64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2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Filters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Experience with O2iM operation at ESS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11</a:t>
            </a:fld>
            <a:endParaRPr lang="sv-S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996002" y="938339"/>
            <a:ext cx="9360000" cy="507076"/>
          </a:xfrm>
        </p:spPr>
        <p:txBody>
          <a:bodyPr/>
          <a:lstStyle/>
          <a:p>
            <a:r>
              <a:rPr lang="sv-SE" dirty="0" smtClean="0"/>
              <a:t>1 </a:t>
            </a:r>
            <a:r>
              <a:rPr lang="sv-SE" dirty="0" err="1" smtClean="0"/>
              <a:t>year</a:t>
            </a:r>
            <a:r>
              <a:rPr lang="sv-SE" dirty="0" smtClean="0"/>
              <a:t> </a:t>
            </a:r>
            <a:r>
              <a:rPr lang="sv-SE" dirty="0" smtClean="0"/>
              <a:t>intervall(</a:t>
            </a:r>
            <a:r>
              <a:rPr lang="sv-SE" dirty="0" err="1" smtClean="0"/>
              <a:t>left</a:t>
            </a:r>
            <a:r>
              <a:rPr lang="sv-SE" dirty="0" smtClean="0"/>
              <a:t>) from G04, </a:t>
            </a:r>
            <a:r>
              <a:rPr lang="sv-SE" dirty="0" smtClean="0"/>
              <a:t>vs New </a:t>
            </a:r>
            <a:r>
              <a:rPr lang="sv-SE" dirty="0" smtClean="0"/>
              <a:t>Filter (right)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  <p:pic>
        <p:nvPicPr>
          <p:cNvPr id="2050" name="Picture 2" descr="https://lh3.googleusercontent.com/xwh9msuuOv3RH73ccRueiZAIIJZTq1fE_pzp2uaxw_Z_zUHwZypnIL7Uf0RSwD5YLE7UzId-MnWULJq3JazUH1-qZrZmmjmVCYkBrOE4uxxs2JYM6BvLzDejdVUOFcJzh_bC2XewtdNbFCTAPoWQ1sULVTxbFgA8HpviixN4HPUKQirtN1Wr9cGXm8M6G5uFhBbfCVKgvTXSbJLLlkRFF6ivZmxIvOn1GkVeGIuUS-gxZcKV4VrSgv4PwezwYmN8DgeH8cFc85Itc02K8DW0hTu5bR1Vbp3lAv8uBWpSyoWWPWETDO8dnwAWyLxtNQDJmyBmEXbdGR0iECBR6WurjDWGF_LbkLuP2fTYZdXHtYlrzTf7Ve3fAMTorbvV4EHf_CxMgzt7ilo2yLd8nEp3WlxTQfrYB-JX59NlxqvjMYefILaVNsK5cgZIClavhCJGbcTmMjVCeHEQAAj5A05ZlfefZOj7EeB-sZ9cmu2Sg85xvTPbYVwk8h99jhwP5zB63HGn3vjQ-LxppRVURyc0Vv0nnYHmgtqFFdWXGNE0SHQ87AePmJR3cDWpfedBKO6fRPCmvjpMMA7d5Q7zRRHqjy434aopn8mea7baESvSj1mSZH2qpKR0jr2tNudfj8PK7fcsN_gIHa5g7XrVWpqDyOXLr_Q2onxUYAFxIxuFIrgsB9R1pRPy8K4K-dVul0FDmiyLnjmie5-mRObxgzG_FZDDjg=w2370-h1333-no?authuser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002" y="1446416"/>
            <a:ext cx="8755380" cy="492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60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Calibration gases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Experience with O2iM operation at ESS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12</a:t>
            </a:fld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Calibration gases used: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1600" dirty="0" smtClean="0"/>
              <a:t>High cal </a:t>
            </a:r>
            <a:br>
              <a:rPr lang="en-GB" sz="1600" dirty="0" smtClean="0"/>
            </a:br>
            <a:r>
              <a:rPr lang="en-GB" sz="1600" dirty="0" smtClean="0"/>
              <a:t>99.99% O2 in N2</a:t>
            </a:r>
            <a:br>
              <a:rPr lang="en-GB" sz="1600" dirty="0" smtClean="0"/>
            </a:br>
            <a:r>
              <a:rPr lang="en-GB" sz="1600" dirty="0" smtClean="0"/>
              <a:t>Tolerance +-2% rel.</a:t>
            </a:r>
            <a:br>
              <a:rPr lang="en-GB" sz="1600" dirty="0" smtClean="0"/>
            </a:br>
            <a:r>
              <a:rPr lang="en-GB" sz="1600" dirty="0" smtClean="0"/>
              <a:t>Shelf life 60 month's</a:t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Low cal</a:t>
            </a:r>
            <a:br>
              <a:rPr lang="en-GB" sz="1600" dirty="0" smtClean="0"/>
            </a:br>
            <a:r>
              <a:rPr lang="en-GB" sz="1600" dirty="0" smtClean="0"/>
              <a:t>20,70% O2 in N2</a:t>
            </a:r>
            <a:br>
              <a:rPr lang="en-GB" sz="1600" dirty="0" smtClean="0"/>
            </a:br>
            <a:r>
              <a:rPr lang="en-GB" sz="1600" dirty="0" smtClean="0"/>
              <a:t>Tolerance +-2% rel.</a:t>
            </a:r>
            <a:br>
              <a:rPr lang="en-GB" sz="1600" dirty="0" smtClean="0"/>
            </a:br>
            <a:r>
              <a:rPr lang="en-GB" sz="1600" dirty="0" smtClean="0"/>
              <a:t>Shelf life 120 month's</a:t>
            </a:r>
          </a:p>
          <a:p>
            <a:endParaRPr lang="en-GB" sz="1600" dirty="0" smtClean="0"/>
          </a:p>
          <a:p>
            <a:r>
              <a:rPr lang="en-GB" sz="1600" dirty="0" smtClean="0"/>
              <a:t>Test and verification gas 15% O2 in N2</a:t>
            </a:r>
            <a:br>
              <a:rPr lang="en-GB" sz="1600" dirty="0" smtClean="0"/>
            </a:br>
            <a:r>
              <a:rPr lang="en-GB" sz="1600" dirty="0" smtClean="0"/>
              <a:t>Shelf life 120 month's</a:t>
            </a:r>
            <a:endParaRPr lang="en-GB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Calibration set up and gases used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5"/>
          </p:nvPr>
        </p:nvSpPr>
        <p:spPr>
          <a:xfrm>
            <a:off x="4571454" y="1562400"/>
            <a:ext cx="3255409" cy="4768062"/>
          </a:xfrm>
        </p:spPr>
        <p:txBody>
          <a:bodyPr/>
          <a:lstStyle/>
          <a:p>
            <a:r>
              <a:rPr lang="en-GB" sz="1800" dirty="0" smtClean="0"/>
              <a:t>We are using a setup with a Douglas bag  (the monitor draws the gas from the bag)</a:t>
            </a:r>
            <a:br>
              <a:rPr lang="en-GB" sz="1800" dirty="0" smtClean="0"/>
            </a:br>
            <a:r>
              <a:rPr lang="en-GB" sz="1800" dirty="0" smtClean="0"/>
              <a:t>Both for calibration and tests.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  <a:p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/>
            </a:r>
            <a:br>
              <a:rPr lang="sv-SE" dirty="0" smtClean="0"/>
            </a:b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GB" b="1" dirty="0" smtClean="0"/>
              <a:t>Estimated 2 year cost:</a:t>
            </a: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296967"/>
              </p:ext>
            </p:extLst>
          </p:nvPr>
        </p:nvGraphicFramePr>
        <p:xfrm>
          <a:off x="8183880" y="1909618"/>
          <a:ext cx="2698597" cy="4565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1495">
                  <a:extLst>
                    <a:ext uri="{9D8B030D-6E8A-4147-A177-3AD203B41FA5}">
                      <a16:colId xmlns:a16="http://schemas.microsoft.com/office/drawing/2014/main" val="2874362577"/>
                    </a:ext>
                  </a:extLst>
                </a:gridCol>
                <a:gridCol w="1727102">
                  <a:extLst>
                    <a:ext uri="{9D8B030D-6E8A-4147-A177-3AD203B41FA5}">
                      <a16:colId xmlns:a16="http://schemas.microsoft.com/office/drawing/2014/main" val="3730328179"/>
                    </a:ext>
                  </a:extLst>
                </a:gridCol>
              </a:tblGrid>
              <a:tr h="11767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15%O2 test gas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090901"/>
                  </a:ext>
                </a:extLst>
              </a:tr>
              <a:tr h="129439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Gasprodukter (rent cylinder)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extLst>
                  <a:ext uri="{0D108BD9-81ED-4DB2-BD59-A6C34878D82A}">
                    <a16:rowId xmlns:a16="http://schemas.microsoft.com/office/drawing/2014/main" val="1513233884"/>
                  </a:ext>
                </a:extLst>
              </a:tr>
              <a:tr h="129439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Gas mixture percentage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15%O2+N2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extLst>
                  <a:ext uri="{0D108BD9-81ED-4DB2-BD59-A6C34878D82A}">
                    <a16:rowId xmlns:a16="http://schemas.microsoft.com/office/drawing/2014/main" val="97182992"/>
                  </a:ext>
                </a:extLst>
              </a:tr>
              <a:tr h="476569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Price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4800 SEK+1 year prepaid - 1750 SEK/cylinder/year alt. Daily - 6 SEK/cylinder/day (default if not agreed otherwise)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extLst>
                  <a:ext uri="{0D108BD9-81ED-4DB2-BD59-A6C34878D82A}">
                    <a16:rowId xmlns:a16="http://schemas.microsoft.com/office/drawing/2014/main" val="750837237"/>
                  </a:ext>
                </a:extLst>
              </a:tr>
              <a:tr h="129439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Shipping cost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1230 SEK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extLst>
                  <a:ext uri="{0D108BD9-81ED-4DB2-BD59-A6C34878D82A}">
                    <a16:rowId xmlns:a16="http://schemas.microsoft.com/office/drawing/2014/main" val="2963267320"/>
                  </a:ext>
                </a:extLst>
              </a:tr>
              <a:tr h="476569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Total price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9530 SEK</a:t>
                      </a:r>
                      <a:br>
                        <a:rPr lang="en-GB" sz="700" u="none" strike="noStrike" dirty="0">
                          <a:effectLst/>
                        </a:rPr>
                      </a:br>
                      <a:r>
                        <a:rPr lang="en-GB" sz="700" u="none" strike="noStrike" dirty="0">
                          <a:effectLst/>
                        </a:rPr>
                        <a:t>*Calculated for 2 years rental period</a:t>
                      </a:r>
                      <a:br>
                        <a:rPr lang="en-GB" sz="700" u="none" strike="noStrike" dirty="0">
                          <a:effectLst/>
                        </a:rPr>
                      </a:br>
                      <a:r>
                        <a:rPr lang="en-GB" sz="700" u="none" strike="noStrike" dirty="0">
                          <a:effectLst/>
                        </a:rPr>
                        <a:t>*Responsibility of pressure test during rental period is with supplier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extLst>
                  <a:ext uri="{0D108BD9-81ED-4DB2-BD59-A6C34878D82A}">
                    <a16:rowId xmlns:a16="http://schemas.microsoft.com/office/drawing/2014/main" val="3234684346"/>
                  </a:ext>
                </a:extLst>
              </a:tr>
              <a:tr h="12943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20.7%O2 calibration gas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77544"/>
                  </a:ext>
                </a:extLst>
              </a:tr>
              <a:tr h="129439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Gasprodukter (rent cylinder)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extLst>
                  <a:ext uri="{0D108BD9-81ED-4DB2-BD59-A6C34878D82A}">
                    <a16:rowId xmlns:a16="http://schemas.microsoft.com/office/drawing/2014/main" val="2667943014"/>
                  </a:ext>
                </a:extLst>
              </a:tr>
              <a:tr h="129439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Gas mixture percentage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20.7%O2+N2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extLst>
                  <a:ext uri="{0D108BD9-81ED-4DB2-BD59-A6C34878D82A}">
                    <a16:rowId xmlns:a16="http://schemas.microsoft.com/office/drawing/2014/main" val="3099613505"/>
                  </a:ext>
                </a:extLst>
              </a:tr>
              <a:tr h="470686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Price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4800 SEK+1 year prepaid - 1750 SEK/cylinder/year alt. Daily - 6 SEK/cylinder/day (default if not agreed otherwise)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extLst>
                  <a:ext uri="{0D108BD9-81ED-4DB2-BD59-A6C34878D82A}">
                    <a16:rowId xmlns:a16="http://schemas.microsoft.com/office/drawing/2014/main" val="4271459149"/>
                  </a:ext>
                </a:extLst>
              </a:tr>
              <a:tr h="11767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Shipping cost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1230 SEK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extLst>
                  <a:ext uri="{0D108BD9-81ED-4DB2-BD59-A6C34878D82A}">
                    <a16:rowId xmlns:a16="http://schemas.microsoft.com/office/drawing/2014/main" val="1550184866"/>
                  </a:ext>
                </a:extLst>
              </a:tr>
              <a:tr h="470686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Total price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9530 SEK</a:t>
                      </a:r>
                      <a:br>
                        <a:rPr lang="en-GB" sz="700" u="none" strike="noStrike" dirty="0">
                          <a:effectLst/>
                        </a:rPr>
                      </a:br>
                      <a:r>
                        <a:rPr lang="en-GB" sz="700" u="none" strike="noStrike" dirty="0">
                          <a:effectLst/>
                        </a:rPr>
                        <a:t>*Calculated for 2 years rental period</a:t>
                      </a:r>
                      <a:br>
                        <a:rPr lang="en-GB" sz="700" u="none" strike="noStrike" dirty="0">
                          <a:effectLst/>
                        </a:rPr>
                      </a:br>
                      <a:r>
                        <a:rPr lang="en-GB" sz="700" u="none" strike="noStrike" dirty="0">
                          <a:effectLst/>
                        </a:rPr>
                        <a:t>*Responsibility of pressure test during rental period is with supplier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extLst>
                  <a:ext uri="{0D108BD9-81ED-4DB2-BD59-A6C34878D82A}">
                    <a16:rowId xmlns:a16="http://schemas.microsoft.com/office/drawing/2014/main" val="215930421"/>
                  </a:ext>
                </a:extLst>
              </a:tr>
              <a:tr h="11767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99.99%O2 calibration gas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792433"/>
                  </a:ext>
                </a:extLst>
              </a:tr>
              <a:tr h="11767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Gasprodukter (rent cylinder)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extLst>
                  <a:ext uri="{0D108BD9-81ED-4DB2-BD59-A6C34878D82A}">
                    <a16:rowId xmlns:a16="http://schemas.microsoft.com/office/drawing/2014/main" val="2589660647"/>
                  </a:ext>
                </a:extLst>
              </a:tr>
              <a:tr h="470686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Price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5 450 SEK+ Rent: 1 year prepaid - 1750 SEK/cylinder/year alt. Daily - 6 SEK/cylinder/day (default if not agreed otherwise)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extLst>
                  <a:ext uri="{0D108BD9-81ED-4DB2-BD59-A6C34878D82A}">
                    <a16:rowId xmlns:a16="http://schemas.microsoft.com/office/drawing/2014/main" val="2104713273"/>
                  </a:ext>
                </a:extLst>
              </a:tr>
              <a:tr h="117671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Shipping cost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1230 SEK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extLst>
                  <a:ext uri="{0D108BD9-81ED-4DB2-BD59-A6C34878D82A}">
                    <a16:rowId xmlns:a16="http://schemas.microsoft.com/office/drawing/2014/main" val="1599351576"/>
                  </a:ext>
                </a:extLst>
              </a:tr>
              <a:tr h="470686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Total price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10180 SEK</a:t>
                      </a:r>
                      <a:br>
                        <a:rPr lang="en-GB" sz="700" u="none" strike="noStrike" dirty="0">
                          <a:effectLst/>
                        </a:rPr>
                      </a:br>
                      <a:r>
                        <a:rPr lang="en-GB" sz="700" u="none" strike="noStrike" dirty="0">
                          <a:effectLst/>
                        </a:rPr>
                        <a:t>*Calculated for 2 years rental period</a:t>
                      </a:r>
                      <a:br>
                        <a:rPr lang="en-GB" sz="700" u="none" strike="noStrike" dirty="0">
                          <a:effectLst/>
                        </a:rPr>
                      </a:br>
                      <a:r>
                        <a:rPr lang="en-GB" sz="700" u="none" strike="noStrike" dirty="0">
                          <a:effectLst/>
                        </a:rPr>
                        <a:t>*Responsibility of pressure test during rental period is with supplier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extLst>
                  <a:ext uri="{0D108BD9-81ED-4DB2-BD59-A6C34878D82A}">
                    <a16:rowId xmlns:a16="http://schemas.microsoft.com/office/drawing/2014/main" val="1681641666"/>
                  </a:ext>
                </a:extLst>
              </a:tr>
              <a:tr h="11767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Price summary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295579"/>
                  </a:ext>
                </a:extLst>
              </a:tr>
              <a:tr h="24711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Total price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29240 </a:t>
                      </a:r>
                      <a:r>
                        <a:rPr lang="en-GB" sz="7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SEK</a:t>
                      </a:r>
                      <a:endParaRPr lang="en-GB" sz="7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4" marR="5884" marT="5884" marB="0" anchor="ctr"/>
                </a:tc>
                <a:extLst>
                  <a:ext uri="{0D108BD9-81ED-4DB2-BD59-A6C34878D82A}">
                    <a16:rowId xmlns:a16="http://schemas.microsoft.com/office/drawing/2014/main" val="1696717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39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Manual calibration accuracy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Experience with O2iM operation at ESS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13</a:t>
            </a:fld>
            <a:endParaRPr lang="sv-SE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500223"/>
              </p:ext>
            </p:extLst>
          </p:nvPr>
        </p:nvGraphicFramePr>
        <p:xfrm>
          <a:off x="1093788" y="1562100"/>
          <a:ext cx="8325515" cy="476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2020-2021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855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46839E1E-756B-40C0-9051-B6C149B2D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Overall experience of the Oxigraf 02iM monitors.</a:t>
            </a:r>
            <a:b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F2C8D0-2448-45AB-9FE2-D6C1EBCEB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Experience with O2iM operation at ESS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481AAF7-AA82-4AB8-A7E4-9963AD32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14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EC41C35A-EE84-D947-9DE3-983A7769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  <p:pic>
        <p:nvPicPr>
          <p:cNvPr id="2050" name="Picture 2" descr="https://lh3.googleusercontent.com/p0FpCyHrZ77M06okzm-bhYVpNa5dS8tam6yIqiz0arO2y41eWCHuXxCsXss0cFaw05b6OqJlp-DqBhcGm_NQYMaTui24qzwg1EF0UdmWVBlAP7tnPMj6_JfUn_sCWaImS0_JxFP1_Ld8qRL_DHfHb9BZzR2WsGB_h1TGmErCNKUje-o5wNPKk15xSSUfwnsDW6ojmSzzFB-DeD3H7p44X0anB1hNKERZJjCdCkHSHJWhyNbwCKkVupE2bdPhAcPZcyVTqKo3_GHRBOlyIBLnPqgHc9DwVUUCHMMz-_twa0Y8esRUY3plFSsZx5wmD3AndwfWiNbaGWIHi5ru4Umuo1vOqrF0WVElL2lbz7J3-MceKlLUbtTNpbP-gAqTVxZKQ8YjSm_pERiuCnno0HDWpQZRpNEGNveRkszDkmL1Q5o7BFiuBfyLAjCJnF4I8IGuPf1T2hqiH1i8gbLpqmncFGs5sop6La9wABATnz3cX1RKLkuEJ_RF5sCtdqMUJ_qKubFnFpRfFSQOVUlJtspeFL2xdsBXCybTEFhLrnBy7A1GetAdxfosgH22w0EjDhx494gO8fYenZ78x50BvYeqQvDZ0BmWUprFRwzE41Yuwx9MPbqdw8Kgm2bP8pQchTDxPAXad4B0sprKjJlC8Dl46ZfBSG8OYYqqSiOqv7SqOcnUwuf2kU3L14jIvbxs8fV_fIAisVWbwcgIIWdABE708xGShA=w703-h1249-no?authuser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647" y="1623605"/>
            <a:ext cx="2626350" cy="466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21997" y="1712877"/>
            <a:ext cx="80358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b="1" dirty="0" smtClean="0">
                <a:solidFill>
                  <a:srgbClr val="666666"/>
                </a:solidFill>
              </a:rPr>
              <a:t>Overall:</a:t>
            </a:r>
            <a:endParaRPr lang="en-GB" b="1" dirty="0" smtClean="0">
              <a:solidFill>
                <a:srgbClr val="666666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666666"/>
                </a:solidFill>
              </a:rPr>
              <a:t>Easy to maintain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666666"/>
                </a:solidFill>
              </a:rPr>
              <a:t>Easy installation and configuration.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666666"/>
                </a:solidFill>
              </a:rPr>
              <a:t>Fast and reliable support from supplier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666666"/>
                </a:solidFill>
              </a:rPr>
              <a:t>We have had a few ”incidents” where the system have detected low O</a:t>
            </a:r>
            <a:r>
              <a:rPr lang="en-GB" dirty="0" smtClean="0"/>
              <a:t>2</a:t>
            </a:r>
            <a:r>
              <a:rPr lang="en-GB" dirty="0" smtClean="0">
                <a:solidFill>
                  <a:srgbClr val="666666"/>
                </a:solidFill>
              </a:rPr>
              <a:t>, with very high accuracy and early when there has been a leak.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en-GB" dirty="0" smtClean="0">
              <a:solidFill>
                <a:srgbClr val="666666"/>
              </a:solidFill>
            </a:endParaRPr>
          </a:p>
          <a:p>
            <a:pPr algn="l"/>
            <a:r>
              <a:rPr lang="en-GB" b="1" dirty="0" smtClean="0">
                <a:solidFill>
                  <a:srgbClr val="666666"/>
                </a:solidFill>
              </a:rPr>
              <a:t>Reflection from the maintenance perspective:</a:t>
            </a:r>
          </a:p>
          <a:p>
            <a:pPr algn="l"/>
            <a:endParaRPr lang="en-GB" dirty="0" smtClean="0">
              <a:solidFill>
                <a:srgbClr val="66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666666"/>
                </a:solidFill>
              </a:rPr>
              <a:t>More attention into filter placement is needed (you got to be able to reach them)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666666"/>
                </a:solidFill>
              </a:rPr>
              <a:t>A </a:t>
            </a:r>
            <a:r>
              <a:rPr lang="en-GB" dirty="0" smtClean="0">
                <a:solidFill>
                  <a:srgbClr val="666666"/>
                </a:solidFill>
              </a:rPr>
              <a:t>long </a:t>
            </a:r>
            <a:r>
              <a:rPr lang="en-GB" dirty="0" smtClean="0">
                <a:solidFill>
                  <a:srgbClr val="666666"/>
                </a:solidFill>
              </a:rPr>
              <a:t>test period before you go ”live” with the system is good. </a:t>
            </a:r>
            <a:endParaRPr lang="en-GB" dirty="0" smtClean="0">
              <a:solidFill>
                <a:srgbClr val="666666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sv-SE" dirty="0" smtClean="0">
                <a:solidFill>
                  <a:srgbClr val="666666"/>
                </a:solidFill>
              </a:rPr>
              <a:t>A ”</a:t>
            </a:r>
            <a:r>
              <a:rPr lang="sv-SE" dirty="0" err="1" smtClean="0">
                <a:solidFill>
                  <a:srgbClr val="666666"/>
                </a:solidFill>
              </a:rPr>
              <a:t>maintenence</a:t>
            </a:r>
            <a:r>
              <a:rPr lang="sv-SE" dirty="0" smtClean="0">
                <a:solidFill>
                  <a:srgbClr val="666666"/>
                </a:solidFill>
              </a:rPr>
              <a:t> </a:t>
            </a:r>
            <a:r>
              <a:rPr lang="sv-SE" dirty="0" err="1" smtClean="0">
                <a:solidFill>
                  <a:srgbClr val="666666"/>
                </a:solidFill>
              </a:rPr>
              <a:t>with</a:t>
            </a:r>
            <a:r>
              <a:rPr lang="sv-SE" dirty="0" smtClean="0">
                <a:solidFill>
                  <a:srgbClr val="666666"/>
                </a:solidFill>
              </a:rPr>
              <a:t> </a:t>
            </a:r>
            <a:r>
              <a:rPr lang="sv-SE" dirty="0" err="1" smtClean="0">
                <a:solidFill>
                  <a:srgbClr val="666666"/>
                </a:solidFill>
              </a:rPr>
              <a:t>filterswap</a:t>
            </a:r>
            <a:r>
              <a:rPr lang="sv-SE" dirty="0" smtClean="0">
                <a:solidFill>
                  <a:srgbClr val="666666"/>
                </a:solidFill>
              </a:rPr>
              <a:t> and </a:t>
            </a:r>
            <a:r>
              <a:rPr lang="sv-SE" dirty="0" err="1" smtClean="0">
                <a:solidFill>
                  <a:srgbClr val="666666"/>
                </a:solidFill>
              </a:rPr>
              <a:t>calibration</a:t>
            </a:r>
            <a:r>
              <a:rPr lang="sv-SE" dirty="0" smtClean="0">
                <a:solidFill>
                  <a:srgbClr val="666666"/>
                </a:solidFill>
              </a:rPr>
              <a:t> just befor </a:t>
            </a:r>
            <a:r>
              <a:rPr lang="sv-SE" dirty="0" err="1" smtClean="0">
                <a:solidFill>
                  <a:srgbClr val="666666"/>
                </a:solidFill>
              </a:rPr>
              <a:t>you</a:t>
            </a:r>
            <a:r>
              <a:rPr lang="sv-SE" dirty="0" smtClean="0">
                <a:solidFill>
                  <a:srgbClr val="666666"/>
                </a:solidFill>
              </a:rPr>
              <a:t> go live, so </a:t>
            </a:r>
            <a:r>
              <a:rPr lang="sv-SE" dirty="0" err="1" smtClean="0">
                <a:solidFill>
                  <a:srgbClr val="666666"/>
                </a:solidFill>
              </a:rPr>
              <a:t>you</a:t>
            </a:r>
            <a:r>
              <a:rPr lang="sv-SE" dirty="0" smtClean="0">
                <a:solidFill>
                  <a:srgbClr val="666666"/>
                </a:solidFill>
              </a:rPr>
              <a:t> </a:t>
            </a:r>
            <a:r>
              <a:rPr lang="sv-SE" dirty="0" err="1" smtClean="0">
                <a:solidFill>
                  <a:srgbClr val="666666"/>
                </a:solidFill>
              </a:rPr>
              <a:t>have</a:t>
            </a:r>
            <a:r>
              <a:rPr lang="sv-SE" dirty="0" smtClean="0">
                <a:solidFill>
                  <a:srgbClr val="666666"/>
                </a:solidFill>
              </a:rPr>
              <a:t> a </a:t>
            </a:r>
            <a:r>
              <a:rPr lang="sv-SE" dirty="0" err="1" smtClean="0">
                <a:solidFill>
                  <a:srgbClr val="666666"/>
                </a:solidFill>
              </a:rPr>
              <a:t>good</a:t>
            </a:r>
            <a:r>
              <a:rPr lang="sv-SE" dirty="0" smtClean="0">
                <a:solidFill>
                  <a:srgbClr val="666666"/>
                </a:solidFill>
              </a:rPr>
              <a:t> </a:t>
            </a:r>
            <a:r>
              <a:rPr lang="sv-SE" dirty="0" err="1" smtClean="0">
                <a:solidFill>
                  <a:srgbClr val="666666"/>
                </a:solidFill>
              </a:rPr>
              <a:t>idea</a:t>
            </a:r>
            <a:r>
              <a:rPr lang="sv-SE" dirty="0" smtClean="0">
                <a:solidFill>
                  <a:srgbClr val="666666"/>
                </a:solidFill>
              </a:rPr>
              <a:t> </a:t>
            </a:r>
            <a:r>
              <a:rPr lang="sv-SE" dirty="0" err="1" smtClean="0">
                <a:solidFill>
                  <a:srgbClr val="666666"/>
                </a:solidFill>
              </a:rPr>
              <a:t>when</a:t>
            </a:r>
            <a:r>
              <a:rPr lang="sv-SE" dirty="0" smtClean="0">
                <a:solidFill>
                  <a:srgbClr val="666666"/>
                </a:solidFill>
              </a:rPr>
              <a:t> </a:t>
            </a:r>
            <a:r>
              <a:rPr lang="sv-SE" dirty="0" err="1" smtClean="0">
                <a:solidFill>
                  <a:srgbClr val="666666"/>
                </a:solidFill>
              </a:rPr>
              <a:t>this</a:t>
            </a:r>
            <a:r>
              <a:rPr lang="sv-SE" dirty="0" smtClean="0">
                <a:solidFill>
                  <a:srgbClr val="666666"/>
                </a:solidFill>
              </a:rPr>
              <a:t> </a:t>
            </a:r>
            <a:r>
              <a:rPr lang="sv-SE" dirty="0" err="1" smtClean="0">
                <a:solidFill>
                  <a:srgbClr val="666666"/>
                </a:solidFill>
              </a:rPr>
              <a:t>was</a:t>
            </a:r>
            <a:r>
              <a:rPr lang="sv-SE" dirty="0" smtClean="0">
                <a:solidFill>
                  <a:srgbClr val="666666"/>
                </a:solidFill>
              </a:rPr>
              <a:t> </a:t>
            </a:r>
            <a:r>
              <a:rPr lang="sv-SE" dirty="0" err="1" smtClean="0">
                <a:solidFill>
                  <a:srgbClr val="666666"/>
                </a:solidFill>
              </a:rPr>
              <a:t>done</a:t>
            </a:r>
            <a:r>
              <a:rPr lang="sv-SE" dirty="0" smtClean="0">
                <a:solidFill>
                  <a:srgbClr val="666666"/>
                </a:solidFill>
              </a:rPr>
              <a:t>.</a:t>
            </a:r>
            <a:endParaRPr lang="sv-SE" dirty="0" smtClean="0">
              <a:solidFill>
                <a:srgbClr val="666666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sv-SE" dirty="0" smtClean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6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Finish presentation</a:t>
            </a:r>
          </a:p>
        </p:txBody>
      </p:sp>
    </p:spTree>
    <p:extLst>
      <p:ext uri="{BB962C8B-B14F-4D97-AF65-F5344CB8AC3E}">
        <p14:creationId xmlns:p14="http://schemas.microsoft.com/office/powerpoint/2010/main" val="12099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Experience with O2iM operation at ESS</a:t>
            </a:r>
            <a:r>
              <a:rPr lang="en-GB" dirty="0" smtClean="0">
                <a:hlinkClick r:id="rId2"/>
              </a:rPr>
              <a:t>¶</a:t>
            </a:r>
            <a:endParaRPr lang="en-GB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51EF2D-F832-4781-89C3-3F5E4843B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ODH Phase 2 PDR</a:t>
            </a:r>
            <a:endParaRPr lang="en-GB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</a:t>
            </a:r>
            <a:r>
              <a:rPr lang="en-GB" dirty="0" smtClean="0"/>
              <a:t>Mattias Eriksson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930395" y="6117873"/>
            <a:ext cx="3215183" cy="459883"/>
          </a:xfrm>
        </p:spPr>
        <p:txBody>
          <a:bodyPr/>
          <a:lstStyle/>
          <a:p>
            <a:r>
              <a:rPr lang="sv-SE" sz="1200" b="1" dirty="0" smtClean="0">
                <a:solidFill>
                  <a:schemeClr val="bg1"/>
                </a:solidFill>
              </a:rPr>
              <a:t>2022-02-11</a:t>
            </a:r>
            <a:endParaRPr lang="en-GB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Presentation of hardware and faults during operation 2018-2021</a:t>
            </a:r>
          </a:p>
          <a:p>
            <a:r>
              <a:rPr lang="en-GB" dirty="0" smtClean="0"/>
              <a:t>Maintenance perspective</a:t>
            </a:r>
          </a:p>
          <a:p>
            <a:r>
              <a:rPr lang="en-GB" dirty="0" smtClean="0"/>
              <a:t>Documentation</a:t>
            </a:r>
          </a:p>
          <a:p>
            <a:r>
              <a:rPr lang="en-GB" dirty="0" smtClean="0"/>
              <a:t>Lessons learned</a:t>
            </a:r>
          </a:p>
          <a:p>
            <a:endParaRPr lang="sv-SE" dirty="0" smtClean="0"/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pPr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348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ODH monitors in operation at ESS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Experience with O2iM operation at ESS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4</a:t>
            </a:fld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smtClean="0"/>
              <a:t>TS2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2 pcs </a:t>
            </a:r>
            <a:r>
              <a:rPr lang="en-GB" dirty="0" smtClean="0"/>
              <a:t>- 02iM monitors, high flow (</a:t>
            </a:r>
            <a:r>
              <a:rPr lang="en-GB" dirty="0" smtClean="0"/>
              <a:t>300ml/min)1port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smtClean="0"/>
              <a:t>ACC ODH phase 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10 pcs </a:t>
            </a:r>
            <a:r>
              <a:rPr lang="en-GB" dirty="0"/>
              <a:t>-</a:t>
            </a:r>
            <a:r>
              <a:rPr lang="en-GB" dirty="0" smtClean="0"/>
              <a:t>02iM monitors low flow 1 port (</a:t>
            </a:r>
            <a:r>
              <a:rPr lang="en-GB" dirty="0" smtClean="0"/>
              <a:t>150ml/min)</a:t>
            </a: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12 pcs </a:t>
            </a:r>
            <a:r>
              <a:rPr lang="en-GB" dirty="0" smtClean="0"/>
              <a:t>-02iM monitors 4 port high flow </a:t>
            </a:r>
            <a:r>
              <a:rPr lang="en-GB" dirty="0" smtClean="0"/>
              <a:t>150ml/min)</a:t>
            </a:r>
            <a:endParaRPr lang="en-GB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TS 2 and ACC ODH phase 1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026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Issues experienced with O2iM monitors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Experience with O2iM operation at ESS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5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709" y="1463241"/>
            <a:ext cx="4993785" cy="4768062"/>
          </a:xfrm>
        </p:spPr>
        <p:txBody>
          <a:bodyPr/>
          <a:lstStyle/>
          <a:p>
            <a:pPr lvl="1"/>
            <a:r>
              <a:rPr lang="en-GB" dirty="0" smtClean="0"/>
              <a:t>Monitor  sampling port </a:t>
            </a:r>
            <a:r>
              <a:rPr lang="en-GB" dirty="0" smtClean="0"/>
              <a:t>failure due to low pump pressure, 4 port monitors.</a:t>
            </a:r>
          </a:p>
          <a:p>
            <a:pPr lvl="2"/>
            <a:r>
              <a:rPr lang="en-GB" dirty="0" smtClean="0"/>
              <a:t>02iM 5</a:t>
            </a:r>
          </a:p>
          <a:p>
            <a:pPr lvl="2"/>
            <a:r>
              <a:rPr lang="en-GB" dirty="0" smtClean="0"/>
              <a:t>02iM </a:t>
            </a:r>
            <a:r>
              <a:rPr lang="en-GB" dirty="0" smtClean="0"/>
              <a:t>6</a:t>
            </a:r>
            <a:endParaRPr lang="en-GB" dirty="0" smtClean="0"/>
          </a:p>
          <a:p>
            <a:pPr lvl="2"/>
            <a:r>
              <a:rPr lang="en-GB" dirty="0" smtClean="0"/>
              <a:t>02iM 2</a:t>
            </a:r>
          </a:p>
          <a:p>
            <a:pPr marL="252413" lvl="2" indent="0">
              <a:buNone/>
            </a:pPr>
            <a:endParaRPr lang="en-GB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GB" dirty="0" smtClean="0"/>
              <a:t>Calibration issues (a-alarm during calibration) monitor </a:t>
            </a:r>
            <a:r>
              <a:rPr lang="en-GB" dirty="0" smtClean="0"/>
              <a:t>20 </a:t>
            </a:r>
            <a:r>
              <a:rPr lang="en-GB" dirty="0" smtClean="0"/>
              <a:t>(one port)</a:t>
            </a:r>
          </a:p>
          <a:p>
            <a:pPr marL="252413" lvl="2" indent="0">
              <a:buNone/>
            </a:pPr>
            <a:endParaRPr lang="en-GB" dirty="0" smtClean="0"/>
          </a:p>
          <a:p>
            <a:pPr marL="252413" lvl="2" indent="0">
              <a:buNone/>
            </a:pPr>
            <a:endParaRPr lang="en-GB" dirty="0" smtClean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Summarised issues of the monitors.</a:t>
            </a:r>
            <a:endParaRPr lang="en-GB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453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Issues experienced with O2iM monitors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Experience with O2iM operation at ESS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6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709" y="1463241"/>
            <a:ext cx="4993785" cy="47680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02iM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2,5,6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We get alerted by the cryo team that one monitor is making regular “beeps” (20s apart).	</a:t>
            </a:r>
          </a:p>
          <a:p>
            <a:pPr lvl="1"/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When investigating the issue there seems to be a issue with one of the sampling ports that are experiencing a very low pump flow on one specific sampling port). We deactivate that channel and the monitor is behaving ok again.</a:t>
            </a:r>
          </a:p>
          <a:p>
            <a:pPr lvl="1"/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Work is scheduled for later and monitor is replaced and sent to Oxigraf for repairs. </a:t>
            </a:r>
          </a:p>
          <a:p>
            <a:pPr lvl="1"/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Replacement of solenoid valve/main circuit board and/or  pump at Oxigraf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2013AAD-DCA8-43EE-A6AD-BC89849E6BF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00062" y="1458421"/>
            <a:ext cx="5067416" cy="47680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02iM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During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yearly calibration we notice that during the calibration the monitor goes into A alarm when doing the low cal.</a:t>
            </a:r>
          </a:p>
          <a:p>
            <a:pPr marL="0" indent="0">
              <a:buNone/>
            </a:pPr>
            <a:endParaRPr lang="en-GB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Investigation with Oxigraf, and we tried a reset procedure, this did not help. Monitor was replace and sent for maintenance.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Main circuit board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was updated and issue was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resolved.</a:t>
            </a:r>
            <a:endParaRPr lang="en-GB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Explanation of the specific issues with the monitors.</a:t>
            </a:r>
            <a:endParaRPr lang="en-GB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78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277C56-3EF8-495F-98AC-A7E8CE6D9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Maintenance during ACC ODH phase 1.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F5D470B-BE7E-49E6-B723-2EFD0840B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Experience with O2iM operation at ESS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0756E12-8A7A-4F8A-8D1C-AE175B113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7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108556F-5D32-452D-B384-98CCF3F44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709" y="2205580"/>
            <a:ext cx="3255409" cy="4768062"/>
          </a:xfrm>
        </p:spPr>
        <p:txBody>
          <a:bodyPr/>
          <a:lstStyle/>
          <a:p>
            <a:pPr marL="144000" lvl="1" indent="0">
              <a:buNone/>
            </a:pPr>
            <a:r>
              <a:rPr lang="en-US" dirty="0" smtClean="0"/>
              <a:t>Alarm units</a:t>
            </a:r>
          </a:p>
          <a:p>
            <a:pPr lvl="1"/>
            <a:r>
              <a:rPr lang="en-US" dirty="0" smtClean="0"/>
              <a:t>Some minor effect from UV on the units outside</a:t>
            </a:r>
          </a:p>
          <a:p>
            <a:pPr lvl="1"/>
            <a:r>
              <a:rPr lang="en-US" dirty="0" smtClean="0"/>
              <a:t>Yearly maintenance of cleaning is testing</a:t>
            </a:r>
            <a:endParaRPr lang="en-US" dirty="0"/>
          </a:p>
          <a:p>
            <a:pPr lvl="1"/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95647" y="922711"/>
            <a:ext cx="9360000" cy="1076569"/>
          </a:xfrm>
        </p:spPr>
        <p:txBody>
          <a:bodyPr/>
          <a:lstStyle/>
          <a:p>
            <a:r>
              <a:rPr lang="en-GB" dirty="0" smtClean="0"/>
              <a:t>-yearly maintenance of the entire system </a:t>
            </a:r>
            <a:br>
              <a:rPr lang="en-GB" dirty="0" smtClean="0"/>
            </a:br>
            <a:r>
              <a:rPr lang="en-GB" dirty="0" smtClean="0"/>
              <a:t>-6 months replacement of filters in G04</a:t>
            </a:r>
            <a:br>
              <a:rPr lang="en-GB" dirty="0" smtClean="0"/>
            </a:br>
            <a:r>
              <a:rPr lang="en-GB" dirty="0" smtClean="0"/>
              <a:t>-yearly replacements of the rest of the filters</a:t>
            </a:r>
            <a:br>
              <a:rPr lang="en-GB" dirty="0" smtClean="0"/>
            </a:br>
            <a:endParaRPr lang="en-GB" dirty="0"/>
          </a:p>
          <a:p>
            <a:endParaRPr lang="sv-SE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FB21B05D-41C5-3F45-94B7-7EEA5B44AB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  <p:sp>
        <p:nvSpPr>
          <p:cNvPr id="12" name="Platshållare för innehåll 5">
            <a:extLst>
              <a:ext uri="{FF2B5EF4-FFF2-40B4-BE49-F238E27FC236}">
                <a16:creationId xmlns:a16="http://schemas.microsoft.com/office/drawing/2014/main" id="{D108556F-5D32-452D-B384-98CCF3F44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5297" y="2205580"/>
            <a:ext cx="3255409" cy="4768062"/>
          </a:xfrm>
        </p:spPr>
        <p:txBody>
          <a:bodyPr/>
          <a:lstStyle/>
          <a:p>
            <a:pPr marL="144000" lvl="1" indent="0">
              <a:buNone/>
            </a:pPr>
            <a:r>
              <a:rPr lang="en-US" dirty="0" smtClean="0"/>
              <a:t>Monitors</a:t>
            </a:r>
          </a:p>
          <a:p>
            <a:pPr lvl="1"/>
            <a:r>
              <a:rPr lang="en-US" dirty="0" smtClean="0"/>
              <a:t>Depending on the environment filters need to get exchanged with different intervals</a:t>
            </a:r>
          </a:p>
          <a:p>
            <a:pPr lvl="1"/>
            <a:r>
              <a:rPr lang="en-US" dirty="0" smtClean="0"/>
              <a:t>Yearly/6 months filter replacement</a:t>
            </a:r>
            <a:endParaRPr lang="en-US" dirty="0"/>
          </a:p>
          <a:p>
            <a:pPr lvl="1"/>
            <a:r>
              <a:rPr lang="en-US" dirty="0" smtClean="0"/>
              <a:t>Yearly maintenance of monitors (cleaning/testing functions/calibration)</a:t>
            </a:r>
            <a:endParaRPr lang="sv-SE" dirty="0"/>
          </a:p>
        </p:txBody>
      </p:sp>
      <p:sp>
        <p:nvSpPr>
          <p:cNvPr id="13" name="Platshållare för innehåll 5">
            <a:extLst>
              <a:ext uri="{FF2B5EF4-FFF2-40B4-BE49-F238E27FC236}">
                <a16:creationId xmlns:a16="http://schemas.microsoft.com/office/drawing/2014/main" id="{D108556F-5D32-452D-B384-98CCF3F44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6885" y="2205580"/>
            <a:ext cx="3255409" cy="4768062"/>
          </a:xfrm>
        </p:spPr>
        <p:txBody>
          <a:bodyPr/>
          <a:lstStyle/>
          <a:p>
            <a:pPr marL="144000" lvl="1" indent="0">
              <a:buNone/>
            </a:pPr>
            <a:r>
              <a:rPr lang="en-US" dirty="0" smtClean="0"/>
              <a:t>Cabinets</a:t>
            </a:r>
          </a:p>
          <a:p>
            <a:pPr lvl="1"/>
            <a:r>
              <a:rPr lang="en-US" dirty="0" smtClean="0"/>
              <a:t>Depending on the environment filters need to get exchanged with different intervals</a:t>
            </a:r>
          </a:p>
          <a:p>
            <a:pPr lvl="1"/>
            <a:r>
              <a:rPr lang="en-US" dirty="0" smtClean="0"/>
              <a:t>Yearly cabinet filter replacement</a:t>
            </a:r>
            <a:endParaRPr lang="en-US" dirty="0"/>
          </a:p>
          <a:p>
            <a:pPr lvl="1"/>
            <a:r>
              <a:rPr lang="en-US" dirty="0" smtClean="0"/>
              <a:t>Yearly maintenance of cabinets (cleaning/testing function)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075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277C56-3EF8-495F-98AC-A7E8CE6D9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Maintenance during ACC ODH phase 1.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F5D470B-BE7E-49E6-B723-2EFD0840B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Experience </a:t>
            </a:r>
            <a:r>
              <a:rPr lang="en-GB" dirty="0"/>
              <a:t>with O2iM operation at </a:t>
            </a:r>
            <a:r>
              <a:rPr lang="en-GB" dirty="0" smtClean="0"/>
              <a:t>ESS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0756E12-8A7A-4F8A-8D1C-AE175B113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8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95647" y="922711"/>
            <a:ext cx="9360000" cy="1076569"/>
          </a:xfrm>
        </p:spPr>
        <p:txBody>
          <a:bodyPr/>
          <a:lstStyle/>
          <a:p>
            <a:r>
              <a:rPr lang="en-GB" dirty="0" smtClean="0"/>
              <a:t>-yearly maintenance of the entire system </a:t>
            </a:r>
            <a:br>
              <a:rPr lang="en-GB" dirty="0" smtClean="0"/>
            </a:br>
            <a:r>
              <a:rPr lang="en-GB" dirty="0" smtClean="0"/>
              <a:t>-6 months replacement of filters in G04</a:t>
            </a:r>
            <a:br>
              <a:rPr lang="en-GB" dirty="0" smtClean="0"/>
            </a:br>
            <a:r>
              <a:rPr lang="en-GB" dirty="0" smtClean="0"/>
              <a:t>-yearly replacements of the rest of the filters</a:t>
            </a:r>
            <a:br>
              <a:rPr lang="en-GB" dirty="0" smtClean="0"/>
            </a:br>
            <a:endParaRPr lang="en-GB" dirty="0"/>
          </a:p>
          <a:p>
            <a:endParaRPr lang="sv-SE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FB21B05D-41C5-3F45-94B7-7EEA5B44AB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  <p:sp>
        <p:nvSpPr>
          <p:cNvPr id="12" name="Platshållare för innehåll 5">
            <a:extLst>
              <a:ext uri="{FF2B5EF4-FFF2-40B4-BE49-F238E27FC236}">
                <a16:creationId xmlns:a16="http://schemas.microsoft.com/office/drawing/2014/main" id="{D108556F-5D32-452D-B384-98CCF3F44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709" y="2205580"/>
            <a:ext cx="10155810" cy="4768062"/>
          </a:xfrm>
        </p:spPr>
        <p:txBody>
          <a:bodyPr/>
          <a:lstStyle/>
          <a:p>
            <a:pPr marL="144000" lvl="1" indent="0">
              <a:buNone/>
            </a:pPr>
            <a:r>
              <a:rPr lang="en-GB" dirty="0" smtClean="0"/>
              <a:t>Monitors</a:t>
            </a:r>
          </a:p>
          <a:p>
            <a:pPr lvl="1"/>
            <a:r>
              <a:rPr lang="en-GB" dirty="0" smtClean="0"/>
              <a:t>Depending on the environment filters need to get exchanged with different intervals</a:t>
            </a:r>
          </a:p>
          <a:p>
            <a:pPr lvl="1"/>
            <a:r>
              <a:rPr lang="en-GB" dirty="0" smtClean="0"/>
              <a:t>Yearly or 6 months filter replacement, re-evaluated after each maintenance.</a:t>
            </a:r>
          </a:p>
          <a:p>
            <a:pPr lvl="1"/>
            <a:r>
              <a:rPr lang="en-GB" dirty="0" smtClean="0"/>
              <a:t>Yearly maintenance of monitors (cleaning/testing functions/calibration)</a:t>
            </a:r>
          </a:p>
          <a:p>
            <a:pPr lvl="1"/>
            <a:r>
              <a:rPr lang="en-GB" dirty="0" smtClean="0"/>
              <a:t>After each maintenance we are looking through the filters of the monitors and checking them visually how dirty they are and then we re-evaluate if we are doing a 6m or 12m maintenance interval.</a:t>
            </a:r>
          </a:p>
          <a:p>
            <a:pPr lvl="1"/>
            <a:r>
              <a:rPr lang="en-GB" dirty="0" smtClean="0"/>
              <a:t>We are working to get a EAM solution for the reports but atm. we are using chess.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32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277C56-3EF8-495F-98AC-A7E8CE6D9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Maintenance during ACC ODH.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F5D470B-BE7E-49E6-B723-2EFD0840B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Experience with O2iM operation at ESS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0756E12-8A7A-4F8A-8D1C-AE175B113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9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108556F-5D32-452D-B384-98CCF3F44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5647" y="1474484"/>
            <a:ext cx="8729966" cy="4768062"/>
          </a:xfrm>
        </p:spPr>
        <p:txBody>
          <a:bodyPr/>
          <a:lstStyle/>
          <a:p>
            <a:r>
              <a:rPr lang="en-US" b="1" dirty="0" smtClean="0"/>
              <a:t>Test/Verification/configuration </a:t>
            </a:r>
            <a:r>
              <a:rPr lang="en-US" b="1" dirty="0"/>
              <a:t>of monitor according to ESS-0189148</a:t>
            </a:r>
            <a:endParaRPr lang="en-US" dirty="0"/>
          </a:p>
          <a:p>
            <a:r>
              <a:rPr lang="en-US" b="1" dirty="0" smtClean="0"/>
              <a:t>Verification </a:t>
            </a:r>
            <a:r>
              <a:rPr lang="en-US" b="1" dirty="0"/>
              <a:t>test according to</a:t>
            </a:r>
            <a:r>
              <a:rPr lang="en-US" dirty="0"/>
              <a:t> </a:t>
            </a:r>
            <a:r>
              <a:rPr lang="en-US" b="1" dirty="0"/>
              <a:t>ESS-0189148</a:t>
            </a:r>
            <a:endParaRPr lang="en-US" dirty="0"/>
          </a:p>
          <a:p>
            <a:pPr marL="144000" lvl="1" indent="0">
              <a:buNone/>
            </a:pPr>
            <a:endParaRPr lang="sv-SE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FB21B05D-41C5-3F45-94B7-7EEA5B44AB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2022-02-11</a:t>
            </a:fld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Documentation process</a:t>
            </a:r>
            <a:endParaRPr lang="en-GB" dirty="0"/>
          </a:p>
        </p:txBody>
      </p:sp>
      <p:pic>
        <p:nvPicPr>
          <p:cNvPr id="7" name="Picture 6">
            <a:hlinkHover r:id="" action="ppaction://hlinkshowjump?jump=nextslide" highlightClick="1">
              <a:snd r:embed="rId3" name="laser.wav"/>
            </a:hlinkHover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1482" y="1818968"/>
            <a:ext cx="5246892" cy="494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41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ESS-0060907 - Chess Core Powerpoint</Template>
  <TotalTime>9432</TotalTime>
  <Words>1063</Words>
  <Application>Microsoft Office PowerPoint</Application>
  <PresentationFormat>Widescreen</PresentationFormat>
  <Paragraphs>156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Segoe UI</vt:lpstr>
      <vt:lpstr>Segoe UI Light</vt:lpstr>
      <vt:lpstr>Segoe UI Semibold</vt:lpstr>
      <vt:lpstr>Wingdings</vt:lpstr>
      <vt:lpstr>Office-tema</vt:lpstr>
      <vt:lpstr>PowerPoint Presentation</vt:lpstr>
      <vt:lpstr>Experience with O2iM operation at ESS¶</vt:lpstr>
      <vt:lpstr>Agenda</vt:lpstr>
      <vt:lpstr>ODH monitors in operation at ESS</vt:lpstr>
      <vt:lpstr>Issues experienced with O2iM monitors</vt:lpstr>
      <vt:lpstr>Issues experienced with O2iM monitors</vt:lpstr>
      <vt:lpstr>Maintenance during ACC ODH phase 1.</vt:lpstr>
      <vt:lpstr>Maintenance during ACC ODH phase 1.</vt:lpstr>
      <vt:lpstr>Maintenance during ACC ODH.</vt:lpstr>
      <vt:lpstr>PowerPoint Presentation</vt:lpstr>
      <vt:lpstr>Filters</vt:lpstr>
      <vt:lpstr>Calibration gases</vt:lpstr>
      <vt:lpstr>Manual calibration accuracy</vt:lpstr>
      <vt:lpstr>Overall experience of the Oxigraf 02iM monitors. </vt:lpstr>
      <vt:lpstr>Finish presentation</vt:lpstr>
    </vt:vector>
  </TitlesOfParts>
  <Company>European Spallation Source ERIC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Mattias Eriksson</dc:creator>
  <cp:lastModifiedBy>Mattias Eriksson</cp:lastModifiedBy>
  <cp:revision>43</cp:revision>
  <cp:lastPrinted>2019-03-08T10:27:30Z</cp:lastPrinted>
  <dcterms:created xsi:type="dcterms:W3CDTF">2022-01-31T14:49:54Z</dcterms:created>
  <dcterms:modified xsi:type="dcterms:W3CDTF">2022-02-11T17:11:26Z</dcterms:modified>
</cp:coreProperties>
</file>