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262" r:id="rId2"/>
    <p:sldId id="267" r:id="rId3"/>
    <p:sldId id="285" r:id="rId4"/>
    <p:sldId id="280" r:id="rId5"/>
    <p:sldId id="268" r:id="rId6"/>
    <p:sldId id="281" r:id="rId7"/>
    <p:sldId id="275" r:id="rId8"/>
    <p:sldId id="282" r:id="rId9"/>
    <p:sldId id="279" r:id="rId10"/>
    <p:sldId id="284" r:id="rId11"/>
    <p:sldId id="287" r:id="rId12"/>
    <p:sldId id="286" r:id="rId13"/>
    <p:sldId id="283" r:id="rId14"/>
    <p:sldId id="278" r:id="rId15"/>
    <p:sldId id="277" r:id="rId1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ttias Eriksson" initials="ME" lastIdx="1" clrIdx="0">
    <p:extLst>
      <p:ext uri="{19B8F6BF-5375-455C-9EA6-DF929625EA0E}">
        <p15:presenceInfo xmlns:p15="http://schemas.microsoft.com/office/powerpoint/2012/main" userId="S-1-5-21-1853637497-491971987-2917381224-1148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CC"/>
    <a:srgbClr val="666666"/>
    <a:srgbClr val="FECC99"/>
    <a:srgbClr val="FEE6CC"/>
    <a:srgbClr val="CCDFDB"/>
    <a:srgbClr val="E5F0EC"/>
    <a:srgbClr val="D7E59A"/>
    <a:srgbClr val="EBF1CB"/>
    <a:srgbClr val="CDD5E0"/>
    <a:srgbClr val="E6EB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696" autoAdjust="0"/>
    <p:restoredTop sz="94681" autoAdjust="0"/>
  </p:normalViewPr>
  <p:slideViewPr>
    <p:cSldViewPr snapToGrid="0" snapToObjects="1">
      <p:cViewPr varScale="1">
        <p:scale>
          <a:sx n="131" d="100"/>
          <a:sy n="131" d="100"/>
        </p:scale>
        <p:origin x="306" y="12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Low cal 21,0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Sheet1!$A$3:$A$24</c:f>
              <c:strCache>
                <c:ptCount val="22"/>
                <c:pt idx="0">
                  <c:v>monitor 1</c:v>
                </c:pt>
                <c:pt idx="1">
                  <c:v>monitor 2</c:v>
                </c:pt>
                <c:pt idx="2">
                  <c:v>monitor 3</c:v>
                </c:pt>
                <c:pt idx="3">
                  <c:v>monitor 4</c:v>
                </c:pt>
                <c:pt idx="4">
                  <c:v>monitor 5</c:v>
                </c:pt>
                <c:pt idx="5">
                  <c:v>monitor 6</c:v>
                </c:pt>
                <c:pt idx="6">
                  <c:v>monitor 7</c:v>
                </c:pt>
                <c:pt idx="7">
                  <c:v>monitor 8</c:v>
                </c:pt>
                <c:pt idx="8">
                  <c:v>monitor 9</c:v>
                </c:pt>
                <c:pt idx="9">
                  <c:v>monitor 10</c:v>
                </c:pt>
                <c:pt idx="10">
                  <c:v>monitor 11</c:v>
                </c:pt>
                <c:pt idx="11">
                  <c:v>monitor 12</c:v>
                </c:pt>
                <c:pt idx="12">
                  <c:v>monitor 13</c:v>
                </c:pt>
                <c:pt idx="13">
                  <c:v>monitor 14</c:v>
                </c:pt>
                <c:pt idx="14">
                  <c:v>monitor 15</c:v>
                </c:pt>
                <c:pt idx="15">
                  <c:v>monitor 16</c:v>
                </c:pt>
                <c:pt idx="16">
                  <c:v>monitor 17</c:v>
                </c:pt>
                <c:pt idx="17">
                  <c:v>monitor 18</c:v>
                </c:pt>
                <c:pt idx="18">
                  <c:v>monitor 19</c:v>
                </c:pt>
                <c:pt idx="19">
                  <c:v>monitor 20</c:v>
                </c:pt>
                <c:pt idx="20">
                  <c:v>monitor 21</c:v>
                </c:pt>
                <c:pt idx="21">
                  <c:v>monitor 22</c:v>
                </c:pt>
              </c:strCache>
            </c:strRef>
          </c:cat>
          <c:val>
            <c:numRef>
              <c:f>Sheet1!$B$3:$B$24</c:f>
              <c:numCache>
                <c:formatCode>General</c:formatCode>
                <c:ptCount val="22"/>
                <c:pt idx="0">
                  <c:v>21.1</c:v>
                </c:pt>
                <c:pt idx="1">
                  <c:v>21.4</c:v>
                </c:pt>
                <c:pt idx="2">
                  <c:v>21.2</c:v>
                </c:pt>
                <c:pt idx="3">
                  <c:v>21.2</c:v>
                </c:pt>
                <c:pt idx="4">
                  <c:v>21.1</c:v>
                </c:pt>
                <c:pt idx="5">
                  <c:v>20.8</c:v>
                </c:pt>
                <c:pt idx="6">
                  <c:v>21.4</c:v>
                </c:pt>
                <c:pt idx="7">
                  <c:v>21</c:v>
                </c:pt>
                <c:pt idx="8">
                  <c:v>21.2</c:v>
                </c:pt>
                <c:pt idx="9">
                  <c:v>21.1</c:v>
                </c:pt>
                <c:pt idx="10">
                  <c:v>21.1</c:v>
                </c:pt>
                <c:pt idx="11">
                  <c:v>21.3</c:v>
                </c:pt>
                <c:pt idx="12">
                  <c:v>21.2</c:v>
                </c:pt>
                <c:pt idx="13">
                  <c:v>21.1</c:v>
                </c:pt>
                <c:pt idx="14">
                  <c:v>21.1</c:v>
                </c:pt>
                <c:pt idx="15">
                  <c:v>21.1</c:v>
                </c:pt>
                <c:pt idx="16">
                  <c:v>21.3</c:v>
                </c:pt>
                <c:pt idx="17">
                  <c:v>21.1</c:v>
                </c:pt>
                <c:pt idx="18">
                  <c:v>21</c:v>
                </c:pt>
                <c:pt idx="19">
                  <c:v>21</c:v>
                </c:pt>
                <c:pt idx="20">
                  <c:v>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1DE-417F-AEA0-47B191E12B4C}"/>
            </c:ext>
          </c:extLst>
        </c:ser>
        <c:ser>
          <c:idx val="1"/>
          <c:order val="1"/>
          <c:tx>
            <c:strRef>
              <c:f>Sheet1!$C$2</c:f>
              <c:strCache>
                <c:ptCount val="1"/>
                <c:pt idx="0">
                  <c:v>High cal 99,9%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Sheet1!$A$3:$A$24</c:f>
              <c:strCache>
                <c:ptCount val="22"/>
                <c:pt idx="0">
                  <c:v>monitor 1</c:v>
                </c:pt>
                <c:pt idx="1">
                  <c:v>monitor 2</c:v>
                </c:pt>
                <c:pt idx="2">
                  <c:v>monitor 3</c:v>
                </c:pt>
                <c:pt idx="3">
                  <c:v>monitor 4</c:v>
                </c:pt>
                <c:pt idx="4">
                  <c:v>monitor 5</c:v>
                </c:pt>
                <c:pt idx="5">
                  <c:v>monitor 6</c:v>
                </c:pt>
                <c:pt idx="6">
                  <c:v>monitor 7</c:v>
                </c:pt>
                <c:pt idx="7">
                  <c:v>monitor 8</c:v>
                </c:pt>
                <c:pt idx="8">
                  <c:v>monitor 9</c:v>
                </c:pt>
                <c:pt idx="9">
                  <c:v>monitor 10</c:v>
                </c:pt>
                <c:pt idx="10">
                  <c:v>monitor 11</c:v>
                </c:pt>
                <c:pt idx="11">
                  <c:v>monitor 12</c:v>
                </c:pt>
                <c:pt idx="12">
                  <c:v>monitor 13</c:v>
                </c:pt>
                <c:pt idx="13">
                  <c:v>monitor 14</c:v>
                </c:pt>
                <c:pt idx="14">
                  <c:v>monitor 15</c:v>
                </c:pt>
                <c:pt idx="15">
                  <c:v>monitor 16</c:v>
                </c:pt>
                <c:pt idx="16">
                  <c:v>monitor 17</c:v>
                </c:pt>
                <c:pt idx="17">
                  <c:v>monitor 18</c:v>
                </c:pt>
                <c:pt idx="18">
                  <c:v>monitor 19</c:v>
                </c:pt>
                <c:pt idx="19">
                  <c:v>monitor 20</c:v>
                </c:pt>
                <c:pt idx="20">
                  <c:v>monitor 21</c:v>
                </c:pt>
                <c:pt idx="21">
                  <c:v>monitor 22</c:v>
                </c:pt>
              </c:strCache>
            </c:strRef>
          </c:cat>
          <c:val>
            <c:numRef>
              <c:f>Sheet1!$C$3:$C$24</c:f>
              <c:numCache>
                <c:formatCode>General</c:formatCode>
                <c:ptCount val="22"/>
                <c:pt idx="0">
                  <c:v>98.8</c:v>
                </c:pt>
                <c:pt idx="1">
                  <c:v>98.9</c:v>
                </c:pt>
                <c:pt idx="2">
                  <c:v>98.4</c:v>
                </c:pt>
                <c:pt idx="3">
                  <c:v>98.7</c:v>
                </c:pt>
                <c:pt idx="4">
                  <c:v>101.1</c:v>
                </c:pt>
                <c:pt idx="5">
                  <c:v>97.5</c:v>
                </c:pt>
                <c:pt idx="6">
                  <c:v>98.5</c:v>
                </c:pt>
                <c:pt idx="7">
                  <c:v>98.5</c:v>
                </c:pt>
                <c:pt idx="8">
                  <c:v>97.1</c:v>
                </c:pt>
                <c:pt idx="9">
                  <c:v>97.9</c:v>
                </c:pt>
                <c:pt idx="10">
                  <c:v>97.9</c:v>
                </c:pt>
                <c:pt idx="11">
                  <c:v>97.8</c:v>
                </c:pt>
                <c:pt idx="12">
                  <c:v>99.1</c:v>
                </c:pt>
                <c:pt idx="13">
                  <c:v>96.5</c:v>
                </c:pt>
                <c:pt idx="14">
                  <c:v>96.7</c:v>
                </c:pt>
                <c:pt idx="15">
                  <c:v>96.8</c:v>
                </c:pt>
                <c:pt idx="16">
                  <c:v>98</c:v>
                </c:pt>
                <c:pt idx="17">
                  <c:v>96.7</c:v>
                </c:pt>
                <c:pt idx="18">
                  <c:v>99.9</c:v>
                </c:pt>
                <c:pt idx="19">
                  <c:v>96.7</c:v>
                </c:pt>
                <c:pt idx="20">
                  <c:v>96.8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1DE-417F-AEA0-47B191E12B4C}"/>
            </c:ext>
          </c:extLst>
        </c:ser>
        <c:ser>
          <c:idx val="2"/>
          <c:order val="2"/>
          <c:tx>
            <c:strRef>
              <c:f>Sheet1!$D$2</c:f>
              <c:strCache>
                <c:ptCount val="1"/>
                <c:pt idx="0">
                  <c:v>Low cal 21,02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Sheet1!$A$3:$A$24</c:f>
              <c:strCache>
                <c:ptCount val="22"/>
                <c:pt idx="0">
                  <c:v>monitor 1</c:v>
                </c:pt>
                <c:pt idx="1">
                  <c:v>monitor 2</c:v>
                </c:pt>
                <c:pt idx="2">
                  <c:v>monitor 3</c:v>
                </c:pt>
                <c:pt idx="3">
                  <c:v>monitor 4</c:v>
                </c:pt>
                <c:pt idx="4">
                  <c:v>monitor 5</c:v>
                </c:pt>
                <c:pt idx="5">
                  <c:v>monitor 6</c:v>
                </c:pt>
                <c:pt idx="6">
                  <c:v>monitor 7</c:v>
                </c:pt>
                <c:pt idx="7">
                  <c:v>monitor 8</c:v>
                </c:pt>
                <c:pt idx="8">
                  <c:v>monitor 9</c:v>
                </c:pt>
                <c:pt idx="9">
                  <c:v>monitor 10</c:v>
                </c:pt>
                <c:pt idx="10">
                  <c:v>monitor 11</c:v>
                </c:pt>
                <c:pt idx="11">
                  <c:v>monitor 12</c:v>
                </c:pt>
                <c:pt idx="12">
                  <c:v>monitor 13</c:v>
                </c:pt>
                <c:pt idx="13">
                  <c:v>monitor 14</c:v>
                </c:pt>
                <c:pt idx="14">
                  <c:v>monitor 15</c:v>
                </c:pt>
                <c:pt idx="15">
                  <c:v>monitor 16</c:v>
                </c:pt>
                <c:pt idx="16">
                  <c:v>monitor 17</c:v>
                </c:pt>
                <c:pt idx="17">
                  <c:v>monitor 18</c:v>
                </c:pt>
                <c:pt idx="18">
                  <c:v>monitor 19</c:v>
                </c:pt>
                <c:pt idx="19">
                  <c:v>monitor 20</c:v>
                </c:pt>
                <c:pt idx="20">
                  <c:v>monitor 21</c:v>
                </c:pt>
                <c:pt idx="21">
                  <c:v>monitor 22</c:v>
                </c:pt>
              </c:strCache>
            </c:strRef>
          </c:cat>
          <c:val>
            <c:numRef>
              <c:f>Sheet1!$D$3:$D$24</c:f>
              <c:numCache>
                <c:formatCode>General</c:formatCode>
                <c:ptCount val="22"/>
                <c:pt idx="0">
                  <c:v>20.8</c:v>
                </c:pt>
                <c:pt idx="1">
                  <c:v>20.9</c:v>
                </c:pt>
                <c:pt idx="2">
                  <c:v>21</c:v>
                </c:pt>
                <c:pt idx="3">
                  <c:v>21.1</c:v>
                </c:pt>
                <c:pt idx="4">
                  <c:v>21</c:v>
                </c:pt>
                <c:pt idx="5">
                  <c:v>21</c:v>
                </c:pt>
                <c:pt idx="6">
                  <c:v>20.5</c:v>
                </c:pt>
                <c:pt idx="7">
                  <c:v>21.2</c:v>
                </c:pt>
                <c:pt idx="8">
                  <c:v>21.4</c:v>
                </c:pt>
                <c:pt idx="9">
                  <c:v>21.4</c:v>
                </c:pt>
                <c:pt idx="10">
                  <c:v>21.4</c:v>
                </c:pt>
                <c:pt idx="11">
                  <c:v>21.1</c:v>
                </c:pt>
                <c:pt idx="12">
                  <c:v>21.1</c:v>
                </c:pt>
                <c:pt idx="13">
                  <c:v>20.7</c:v>
                </c:pt>
                <c:pt idx="14">
                  <c:v>21.2</c:v>
                </c:pt>
                <c:pt idx="15">
                  <c:v>21.1</c:v>
                </c:pt>
                <c:pt idx="16">
                  <c:v>20.8</c:v>
                </c:pt>
                <c:pt idx="17">
                  <c:v>20.6</c:v>
                </c:pt>
                <c:pt idx="18">
                  <c:v>20.399999999999999</c:v>
                </c:pt>
                <c:pt idx="19">
                  <c:v>20.9</c:v>
                </c:pt>
                <c:pt idx="20">
                  <c:v>21.1</c:v>
                </c:pt>
                <c:pt idx="21">
                  <c:v>21.2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1DE-417F-AEA0-47B191E12B4C}"/>
            </c:ext>
          </c:extLst>
        </c:ser>
        <c:ser>
          <c:idx val="3"/>
          <c:order val="3"/>
          <c:tx>
            <c:strRef>
              <c:f>Sheet1!$E$2</c:f>
              <c:strCache>
                <c:ptCount val="1"/>
                <c:pt idx="0">
                  <c:v>High cal 99,9%2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strRef>
              <c:f>Sheet1!$A$3:$A$24</c:f>
              <c:strCache>
                <c:ptCount val="22"/>
                <c:pt idx="0">
                  <c:v>monitor 1</c:v>
                </c:pt>
                <c:pt idx="1">
                  <c:v>monitor 2</c:v>
                </c:pt>
                <c:pt idx="2">
                  <c:v>monitor 3</c:v>
                </c:pt>
                <c:pt idx="3">
                  <c:v>monitor 4</c:v>
                </c:pt>
                <c:pt idx="4">
                  <c:v>monitor 5</c:v>
                </c:pt>
                <c:pt idx="5">
                  <c:v>monitor 6</c:v>
                </c:pt>
                <c:pt idx="6">
                  <c:v>monitor 7</c:v>
                </c:pt>
                <c:pt idx="7">
                  <c:v>monitor 8</c:v>
                </c:pt>
                <c:pt idx="8">
                  <c:v>monitor 9</c:v>
                </c:pt>
                <c:pt idx="9">
                  <c:v>monitor 10</c:v>
                </c:pt>
                <c:pt idx="10">
                  <c:v>monitor 11</c:v>
                </c:pt>
                <c:pt idx="11">
                  <c:v>monitor 12</c:v>
                </c:pt>
                <c:pt idx="12">
                  <c:v>monitor 13</c:v>
                </c:pt>
                <c:pt idx="13">
                  <c:v>monitor 14</c:v>
                </c:pt>
                <c:pt idx="14">
                  <c:v>monitor 15</c:v>
                </c:pt>
                <c:pt idx="15">
                  <c:v>monitor 16</c:v>
                </c:pt>
                <c:pt idx="16">
                  <c:v>monitor 17</c:v>
                </c:pt>
                <c:pt idx="17">
                  <c:v>monitor 18</c:v>
                </c:pt>
                <c:pt idx="18">
                  <c:v>monitor 19</c:v>
                </c:pt>
                <c:pt idx="19">
                  <c:v>monitor 20</c:v>
                </c:pt>
                <c:pt idx="20">
                  <c:v>monitor 21</c:v>
                </c:pt>
                <c:pt idx="21">
                  <c:v>monitor 22</c:v>
                </c:pt>
              </c:strCache>
            </c:strRef>
          </c:cat>
          <c:val>
            <c:numRef>
              <c:f>Sheet1!$E$3:$E$24</c:f>
              <c:numCache>
                <c:formatCode>General</c:formatCode>
                <c:ptCount val="22"/>
                <c:pt idx="0">
                  <c:v>98.7</c:v>
                </c:pt>
                <c:pt idx="1">
                  <c:v>99.1</c:v>
                </c:pt>
                <c:pt idx="2">
                  <c:v>99.2</c:v>
                </c:pt>
                <c:pt idx="3">
                  <c:v>98.1</c:v>
                </c:pt>
                <c:pt idx="4">
                  <c:v>99.5</c:v>
                </c:pt>
                <c:pt idx="5">
                  <c:v>98.6</c:v>
                </c:pt>
                <c:pt idx="6">
                  <c:v>98.4</c:v>
                </c:pt>
                <c:pt idx="7">
                  <c:v>99.1</c:v>
                </c:pt>
                <c:pt idx="8">
                  <c:v>99.9</c:v>
                </c:pt>
                <c:pt idx="9">
                  <c:v>99.5</c:v>
                </c:pt>
                <c:pt idx="10">
                  <c:v>99.5</c:v>
                </c:pt>
                <c:pt idx="11">
                  <c:v>97.2</c:v>
                </c:pt>
                <c:pt idx="12">
                  <c:v>99.7</c:v>
                </c:pt>
                <c:pt idx="13">
                  <c:v>98.4</c:v>
                </c:pt>
                <c:pt idx="14">
                  <c:v>99.6</c:v>
                </c:pt>
                <c:pt idx="15">
                  <c:v>99.7</c:v>
                </c:pt>
                <c:pt idx="16">
                  <c:v>103.4</c:v>
                </c:pt>
                <c:pt idx="17">
                  <c:v>99.5</c:v>
                </c:pt>
                <c:pt idx="18">
                  <c:v>97.5</c:v>
                </c:pt>
                <c:pt idx="19">
                  <c:v>98.7</c:v>
                </c:pt>
                <c:pt idx="20">
                  <c:v>99.8</c:v>
                </c:pt>
                <c:pt idx="21">
                  <c:v>98.7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71DE-417F-AEA0-47B191E12B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30995984"/>
        <c:axId val="430994016"/>
      </c:lineChart>
      <c:catAx>
        <c:axId val="4309959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0994016"/>
        <c:crosses val="autoZero"/>
        <c:auto val="1"/>
        <c:lblAlgn val="ctr"/>
        <c:lblOffset val="100"/>
        <c:noMultiLvlLbl val="0"/>
      </c:catAx>
      <c:valAx>
        <c:axId val="4309940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09959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0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02-08T11:24:50.552" idx="1">
    <p:pos x="10" y="10"/>
    <p:text>testgases
incidenst</p:text>
    <p:extLst>
      <p:ext uri="{C676402C-5697-4E1C-873F-D02D1690AC5C}">
        <p15:threadingInfo xmlns:p15="http://schemas.microsoft.com/office/powerpoint/2012/main" timeZoneBias="-6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216F17-FF12-814E-936A-620B3383A43B}" type="datetimeFigureOut">
              <a:rPr lang="sv-SE" smtClean="0"/>
              <a:t>2022-02-11</a:t>
            </a:fld>
            <a:endParaRPr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E5A434-646A-2746-9BDC-885B2382B33E}" type="slidenum">
              <a:rPr lang="sv-SE" smtClean="0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31822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E5A434-646A-2746-9BDC-885B2382B33E}" type="slidenum">
              <a:rPr lang="sv-SE" smtClean="0"/>
              <a:t>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986393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E5A434-646A-2746-9BDC-885B2382B33E}" type="slidenum">
              <a:rPr lang="sv-SE" smtClean="0"/>
              <a:t>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993098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E5A434-646A-2746-9BDC-885B2382B33E}" type="slidenum">
              <a:rPr lang="sv-SE" smtClean="0"/>
              <a:t>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698774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Fir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5105BBA5-0B01-43EB-96EC-725AF28E5A8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BB3141B3-566C-47FF-8C29-67289995D2FA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B965145F-CDA4-4965-A7C5-ACBA5939346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03069" y="1048935"/>
            <a:ext cx="8872165" cy="4760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485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96A591D-7BEE-2A48-BD08-DCDF3D90DE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2022-02-11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/>
              <a:t>PRESENTATION TITLE / 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6DD4ACE8-21C9-474B-A84B-6E399CB9FBD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7" name="Platshållare för diagram 6">
            <a:extLst>
              <a:ext uri="{FF2B5EF4-FFF2-40B4-BE49-F238E27FC236}">
                <a16:creationId xmlns:a16="http://schemas.microsoft.com/office/drawing/2014/main" id="{FA784AEE-BB11-4271-AB33-DE0774105604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1103313" y="1657350"/>
            <a:ext cx="7767637" cy="4445000"/>
          </a:xfrm>
        </p:spPr>
        <p:txBody>
          <a:bodyPr/>
          <a:lstStyle>
            <a:lvl1pPr algn="ctr">
              <a:defRPr sz="800" cap="all" baseline="0"/>
            </a:lvl1pPr>
          </a:lstStyle>
          <a:p>
            <a:r>
              <a:rPr lang="en-US" smtClean="0"/>
              <a:t>Click icon to add chart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17552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6DD4ACE8-21C9-474B-A84B-6E399CB9FBD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8" name="Platshållare för tabell 7">
            <a:extLst>
              <a:ext uri="{FF2B5EF4-FFF2-40B4-BE49-F238E27FC236}">
                <a16:creationId xmlns:a16="http://schemas.microsoft.com/office/drawing/2014/main" id="{489D1BD7-202A-4115-BE6C-1B053CFFDE1E}"/>
              </a:ext>
            </a:extLst>
          </p:cNvPr>
          <p:cNvSpPr>
            <a:spLocks noGrp="1"/>
          </p:cNvSpPr>
          <p:nvPr>
            <p:ph type="tbl" sz="quarter" idx="15"/>
          </p:nvPr>
        </p:nvSpPr>
        <p:spPr>
          <a:xfrm>
            <a:off x="1103313" y="1614488"/>
            <a:ext cx="9359900" cy="4406900"/>
          </a:xfrm>
        </p:spPr>
        <p:txBody>
          <a:bodyPr/>
          <a:lstStyle>
            <a:lvl1pPr algn="ctr">
              <a:defRPr sz="800" cap="all" baseline="0"/>
            </a:lvl1pPr>
          </a:lstStyle>
          <a:p>
            <a:r>
              <a:rPr lang="en-US" smtClean="0"/>
              <a:t>Click icon to add table</a:t>
            </a:r>
            <a:endParaRPr lang="sv-SE"/>
          </a:p>
        </p:txBody>
      </p:sp>
      <p:sp>
        <p:nvSpPr>
          <p:cNvPr id="12" name="Platshållare för datum 3">
            <a:extLst>
              <a:ext uri="{FF2B5EF4-FFF2-40B4-BE49-F238E27FC236}">
                <a16:creationId xmlns:a16="http://schemas.microsoft.com/office/drawing/2014/main" id="{EF177138-95E5-674B-B010-143A8CD145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2022-02-11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25189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BE7B1DDB-F4AA-4E8D-BD07-905FE45A5555}"/>
              </a:ext>
            </a:extLst>
          </p:cNvPr>
          <p:cNvSpPr/>
          <p:nvPr userDrawn="1"/>
        </p:nvSpPr>
        <p:spPr>
          <a:xfrm>
            <a:off x="0" y="388593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4780BC8-191C-6D4B-93F3-54A06FD4FE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30395" y="1153621"/>
            <a:ext cx="8640000" cy="238760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20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sv-SE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EC66F586-F662-4573-A59B-7D4EDD05A153}"/>
              </a:ext>
            </a:extLst>
          </p:cNvPr>
          <p:cNvSpPr/>
          <p:nvPr userDrawn="1"/>
        </p:nvSpPr>
        <p:spPr>
          <a:xfrm>
            <a:off x="-2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3193CED5-E020-4279-918D-055F43A9188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24611" y="417443"/>
            <a:ext cx="826395" cy="80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9796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BE7B1DDB-F4AA-4E8D-BD07-905FE45A5555}"/>
              </a:ext>
            </a:extLst>
          </p:cNvPr>
          <p:cNvSpPr/>
          <p:nvPr userDrawn="1"/>
        </p:nvSpPr>
        <p:spPr>
          <a:xfrm>
            <a:off x="-2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4780BC8-191C-6D4B-93F3-54A06FD4FE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30395" y="1153621"/>
            <a:ext cx="8640000" cy="238760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20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1DF3056-F3A8-2949-876C-528413E342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30395" y="3883393"/>
            <a:ext cx="8640000" cy="921363"/>
          </a:xfrm>
          <a:prstGeom prst="rect">
            <a:avLst/>
          </a:prstGeom>
        </p:spPr>
        <p:txBody>
          <a:bodyPr lIns="9000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sv-SE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EC66F586-F662-4573-A59B-7D4EDD05A153}"/>
              </a:ext>
            </a:extLst>
          </p:cNvPr>
          <p:cNvSpPr/>
          <p:nvPr userDrawn="1"/>
        </p:nvSpPr>
        <p:spPr>
          <a:xfrm>
            <a:off x="-2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3193CED5-E020-4279-918D-055F43A9188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24611" y="417443"/>
            <a:ext cx="826395" cy="800100"/>
          </a:xfrm>
          <a:prstGeom prst="rect">
            <a:avLst/>
          </a:prstGeom>
        </p:spPr>
      </p:pic>
      <p:sp>
        <p:nvSpPr>
          <p:cNvPr id="15" name="Platshållare för text 14">
            <a:extLst>
              <a:ext uri="{FF2B5EF4-FFF2-40B4-BE49-F238E27FC236}">
                <a16:creationId xmlns:a16="http://schemas.microsoft.com/office/drawing/2014/main" id="{EA5DA2EE-60AD-41D0-96B0-DDF02E0AE54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930395" y="5605695"/>
            <a:ext cx="6290892" cy="459883"/>
          </a:xfrm>
          <a:prstGeom prst="rect">
            <a:avLst/>
          </a:prstGeom>
        </p:spPr>
        <p:txBody>
          <a:bodyPr lIns="90000" tIns="18000" bIns="36000" anchor="b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 b="1" strike="noStrike" cap="all" spc="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presented by &lt;name nameson&gt;</a:t>
            </a: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5CE429DE-35D4-F144-9881-2C3DD8ABB6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930395" y="6096663"/>
            <a:ext cx="1241068" cy="365125"/>
          </a:xfrm>
        </p:spPr>
        <p:txBody>
          <a:bodyPr/>
          <a:lstStyle>
            <a:lvl1pPr>
              <a:defRPr sz="1200"/>
            </a:lvl1pPr>
          </a:lstStyle>
          <a:p>
            <a:fld id="{18896B66-0B3A-474C-9C9C-E4F07B1F5DAD}" type="datetime1">
              <a:rPr lang="sv-SE" smtClean="0"/>
              <a:pPr/>
              <a:t>2022-02-11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01384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9BCCEAFE-E21B-43CF-80C4-FF01C3F9D479}"/>
              </a:ext>
            </a:extLst>
          </p:cNvPr>
          <p:cNvSpPr/>
          <p:nvPr userDrawn="1"/>
        </p:nvSpPr>
        <p:spPr>
          <a:xfrm>
            <a:off x="0" y="16274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PRESENTATION </a:t>
            </a:r>
            <a:r>
              <a:rPr lang="sv-SE" dirty="0" err="1"/>
              <a:t>TITLe</a:t>
            </a:r>
            <a:r>
              <a:rPr lang="sv-SE" dirty="0"/>
              <a:t>/ 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7283078-D760-1647-8B80-66BA8B52336D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6426DF26-09C3-4DAE-B43E-0C11D6A6353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24611" y="417443"/>
            <a:ext cx="826395" cy="800100"/>
          </a:xfrm>
          <a:prstGeom prst="rect">
            <a:avLst/>
          </a:prstGeom>
        </p:spPr>
      </p:pic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5C48DF05-1B09-4DA6-AC56-07304871CC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95647" y="1640719"/>
            <a:ext cx="10042073" cy="4375520"/>
          </a:xfrm>
        </p:spPr>
        <p:txBody>
          <a:bodyPr>
            <a:noAutofit/>
          </a:bodyPr>
          <a:lstStyle>
            <a:lvl1pPr marL="457200" indent="-457200">
              <a:buClr>
                <a:schemeClr val="bg1"/>
              </a:buClr>
              <a:buFont typeface="+mj-lt"/>
              <a:buAutoNum type="arabicPeriod"/>
              <a:defRPr>
                <a:solidFill>
                  <a:schemeClr val="bg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Platshållare för datum 3">
            <a:extLst>
              <a:ext uri="{FF2B5EF4-FFF2-40B4-BE49-F238E27FC236}">
                <a16:creationId xmlns:a16="http://schemas.microsoft.com/office/drawing/2014/main" id="{04D3287D-3E21-D845-8766-C307E67653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2022-02-11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988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/break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250D024A-8F85-4618-9506-0F493B263A92}"/>
              </a:ext>
            </a:extLst>
          </p:cNvPr>
          <p:cNvSpPr/>
          <p:nvPr userDrawn="1"/>
        </p:nvSpPr>
        <p:spPr>
          <a:xfrm>
            <a:off x="0" y="0"/>
            <a:ext cx="647771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628E18C2-A66E-436E-89DA-1C5D481CB4B4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latshållare för bild 12">
            <a:extLst>
              <a:ext uri="{FF2B5EF4-FFF2-40B4-BE49-F238E27FC236}">
                <a16:creationId xmlns:a16="http://schemas.microsoft.com/office/drawing/2014/main" id="{4FD00856-A3E1-48A7-B9CD-D7B89BD6A06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477712" y="0"/>
            <a:ext cx="5714288" cy="6858000"/>
          </a:xfrm>
          <a:solidFill>
            <a:srgbClr val="ECECEC"/>
          </a:solidFill>
        </p:spPr>
        <p:txBody>
          <a:bodyPr>
            <a:normAutofit/>
          </a:bodyPr>
          <a:lstStyle>
            <a:lvl1pPr algn="ctr">
              <a:defRPr sz="800"/>
            </a:lvl1pPr>
          </a:lstStyle>
          <a:p>
            <a:r>
              <a:rPr lang="sv-SE"/>
              <a:t>INSERT IMAGE</a:t>
            </a:r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A8D8C0FE-DA05-418D-9F18-A5A81125AD3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924611" y="417443"/>
            <a:ext cx="828000" cy="7992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1848DA8D-03CE-4CA5-A851-F6ABAE67A9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447675"/>
            <a:ext cx="292100" cy="6410325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55DE042-7DE8-4583-986C-4082375307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30491" y="1051132"/>
            <a:ext cx="4255909" cy="829149"/>
          </a:xfrm>
        </p:spPr>
        <p:txBody>
          <a:bodyPr rIns="18000" anchor="b" anchorCtr="0"/>
          <a:lstStyle>
            <a:lvl1pPr marL="0" indent="0">
              <a:buFontTx/>
              <a:buNone/>
              <a:defRPr sz="4800">
                <a:solidFill>
                  <a:schemeClr val="bg1"/>
                </a:solidFill>
                <a:latin typeface="+mn-lt"/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# (chapter)</a:t>
            </a:r>
          </a:p>
        </p:txBody>
      </p:sp>
      <p:sp>
        <p:nvSpPr>
          <p:cNvPr id="11" name="Platshållare för text 2">
            <a:extLst>
              <a:ext uri="{FF2B5EF4-FFF2-40B4-BE49-F238E27FC236}">
                <a16:creationId xmlns:a16="http://schemas.microsoft.com/office/drawing/2014/main" id="{1DC53C5B-9DC3-4646-B6B3-DD59404D44D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30491" y="2169209"/>
            <a:ext cx="4255909" cy="2462613"/>
          </a:xfrm>
        </p:spPr>
        <p:txBody>
          <a:bodyPr rIns="18000" anchor="t" anchorCtr="0"/>
          <a:lstStyle>
            <a:lvl1pPr marL="0" indent="0">
              <a:spcBef>
                <a:spcPts val="0"/>
              </a:spcBef>
              <a:buFontTx/>
              <a:buNone/>
              <a:defRPr sz="420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Headline</a:t>
            </a:r>
          </a:p>
        </p:txBody>
      </p:sp>
    </p:spTree>
    <p:extLst>
      <p:ext uri="{BB962C8B-B14F-4D97-AF65-F5344CB8AC3E}">
        <p14:creationId xmlns:p14="http://schemas.microsoft.com/office/powerpoint/2010/main" val="3254649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6DD4ACE8-21C9-474B-A84B-6E399CB9FBD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5917406D-4BE3-3B4C-BCFF-41B4F0FAB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9365782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13" name="Platshållare för datum 3">
            <a:extLst>
              <a:ext uri="{FF2B5EF4-FFF2-40B4-BE49-F238E27FC236}">
                <a16:creationId xmlns:a16="http://schemas.microsoft.com/office/drawing/2014/main" id="{3E8E36C4-8565-B94E-A90D-FF5DD7F86A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2022-02-11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0082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in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590CF35B-F516-4A5B-A8AB-7A0A28362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4993785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58775" indent="-215900">
              <a:lnSpc>
                <a:spcPct val="100000"/>
              </a:lnSpc>
              <a:tabLst/>
              <a:defRPr/>
            </a:lvl2pPr>
            <a:lvl3pPr marL="449263" indent="-196850">
              <a:lnSpc>
                <a:spcPct val="100000"/>
              </a:lnSpc>
              <a:tabLst/>
              <a:defRPr/>
            </a:lvl3pPr>
            <a:lvl4pPr marL="541338" indent="-18000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/>
          </a:p>
        </p:txBody>
      </p:sp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BA21051E-3C35-41FB-8E6B-797DB8F2697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73692" y="1562400"/>
            <a:ext cx="4993785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40000" indent="-180000">
              <a:lnSpc>
                <a:spcPct val="100000"/>
              </a:lnSpc>
              <a:tabLst/>
              <a:defRPr/>
            </a:lvl4pPr>
            <a:lvl5pPr marL="62865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87E2C692-2C39-4CA8-AA87-45E0F36B6A0E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E327627C-4BB8-4965-8107-0E7E741F830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1" name="Platshållare för datum 3">
            <a:extLst>
              <a:ext uri="{FF2B5EF4-FFF2-40B4-BE49-F238E27FC236}">
                <a16:creationId xmlns:a16="http://schemas.microsoft.com/office/drawing/2014/main" id="{154C1432-4F85-1F42-8016-9B83B89CC80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2022-02-11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35108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in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590CF35B-F516-4A5B-A8AB-7A0A28362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3255409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49263" indent="-196850">
              <a:lnSpc>
                <a:spcPct val="100000"/>
              </a:lnSpc>
              <a:tabLst/>
              <a:defRPr/>
            </a:lvl3pPr>
            <a:lvl4pPr marL="541338" indent="-180975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87E2C692-2C39-4CA8-AA87-45E0F36B6A0E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E327627C-4BB8-4965-8107-0E7E741F830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3" name="Platshållare för innehåll 2">
            <a:extLst>
              <a:ext uri="{FF2B5EF4-FFF2-40B4-BE49-F238E27FC236}">
                <a16:creationId xmlns:a16="http://schemas.microsoft.com/office/drawing/2014/main" id="{B2D0E559-A900-41F3-93C5-387A7764A152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4605297" y="1562400"/>
            <a:ext cx="3255409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39750" indent="-19685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/>
          </a:p>
        </p:txBody>
      </p:sp>
      <p:sp>
        <p:nvSpPr>
          <p:cNvPr id="17" name="Platshållare för innehåll 2">
            <a:extLst>
              <a:ext uri="{FF2B5EF4-FFF2-40B4-BE49-F238E27FC236}">
                <a16:creationId xmlns:a16="http://schemas.microsoft.com/office/drawing/2014/main" id="{E4E99B3B-ADB3-4D1A-9A7F-AA1B8528E6C7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8116194" y="1562400"/>
            <a:ext cx="3255409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40000" indent="-18000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/>
          </a:p>
        </p:txBody>
      </p:sp>
      <p:sp>
        <p:nvSpPr>
          <p:cNvPr id="12" name="Platshållare för datum 3">
            <a:extLst>
              <a:ext uri="{FF2B5EF4-FFF2-40B4-BE49-F238E27FC236}">
                <a16:creationId xmlns:a16="http://schemas.microsoft.com/office/drawing/2014/main" id="{F91A8E7B-C629-D343-8A83-7EB0ADF608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2022-02-11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67666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16B191E2-1C71-4B4C-B562-DD793673C24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373813" y="1562100"/>
            <a:ext cx="4994275" cy="476885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indent="0" algn="ctr">
              <a:buFontTx/>
              <a:buNone/>
              <a:defRPr sz="800">
                <a:solidFill>
                  <a:srgbClr val="666666"/>
                </a:solidFill>
              </a:defRPr>
            </a:lvl1pPr>
          </a:lstStyle>
          <a:p>
            <a:r>
              <a:rPr lang="sv-SE"/>
              <a:t>INSERT IMAGE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  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590CF35B-F516-4A5B-A8AB-7A0A28362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4993785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40000" indent="-18000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BC4F3A85-66E6-412A-97CD-99D922EFBEE2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506E76ED-0FF0-4A03-8EB9-06B57B12EC1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2" name="Platshållare för datum 3">
            <a:extLst>
              <a:ext uri="{FF2B5EF4-FFF2-40B4-BE49-F238E27FC236}">
                <a16:creationId xmlns:a16="http://schemas.microsoft.com/office/drawing/2014/main" id="{5D496E45-863B-704B-B14F-5E0F58578D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2022-02-11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66558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. Full widt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bild 12">
            <a:extLst>
              <a:ext uri="{FF2B5EF4-FFF2-40B4-BE49-F238E27FC236}">
                <a16:creationId xmlns:a16="http://schemas.microsoft.com/office/drawing/2014/main" id="{4FD00856-A3E1-48A7-B9CD-D7B89BD6A06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algn="ctr">
              <a:defRPr sz="800"/>
            </a:lvl1pPr>
          </a:lstStyle>
          <a:p>
            <a:r>
              <a:rPr lang="sv-SE" dirty="0"/>
              <a:t>INSERT IMAGE</a:t>
            </a:r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A8D8C0FE-DA05-418D-9F18-A5A81125AD3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924611" y="417443"/>
            <a:ext cx="828000" cy="7992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1848DA8D-03CE-4CA5-A851-F6ABAE67A9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447675"/>
            <a:ext cx="292100" cy="6410325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Rubrik 1">
            <a:extLst>
              <a:ext uri="{FF2B5EF4-FFF2-40B4-BE49-F238E27FC236}">
                <a16:creationId xmlns:a16="http://schemas.microsoft.com/office/drawing/2014/main" id="{8F5BB748-C0D0-CB4F-BA93-7488E4BA70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Image </a:t>
            </a:r>
            <a:r>
              <a:rPr lang="sv-SE" dirty="0" err="1"/>
              <a:t>title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32865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81532B06-EA3A-AA45-A1FA-C8E1873FD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709" y="281999"/>
            <a:ext cx="9478393" cy="657340"/>
          </a:xfrm>
          <a:prstGeom prst="rect">
            <a:avLst/>
          </a:prstGeom>
        </p:spPr>
        <p:txBody>
          <a:bodyPr vert="horz" lIns="90000" tIns="45720" rIns="91440" bIns="45720" rtlCol="0" anchor="t" anchorCtr="0">
            <a:no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6E4D6F2-5CFB-9D4E-AED8-120937FE25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5647" y="6483583"/>
            <a:ext cx="8326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spc="80" baseline="0">
                <a:solidFill>
                  <a:srgbClr val="CCCCCC"/>
                </a:solidFill>
              </a:defRPr>
            </a:lvl1pPr>
          </a:lstStyle>
          <a:p>
            <a:fld id="{926FFDD8-E9D5-414B-9D01-E73C6B8A8FCA}" type="datetime1">
              <a:rPr lang="sv-SE" smtClean="0"/>
              <a:t>2022-02-11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15FD9D7-4C35-3343-B008-A413FF500A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53244" y="648358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spc="80" baseline="0">
                <a:solidFill>
                  <a:srgbClr val="CCCCCC"/>
                </a:solidFill>
              </a:defRPr>
            </a:lvl1pPr>
          </a:lstStyle>
          <a:p>
            <a:r>
              <a:rPr lang="sv-SE" dirty="0"/>
              <a:t>PRESENTATION TITLE / 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F6B396D-270A-E047-8DAD-6D51B53CAD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5292" y="648358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1">
                <a:solidFill>
                  <a:schemeClr val="accent1"/>
                </a:solidFill>
              </a:defRPr>
            </a:lvl1pPr>
          </a:lstStyle>
          <a:p>
            <a:fld id="{F7283078-D760-1647-8B80-66BA8B52336D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text 2">
            <a:extLst>
              <a:ext uri="{FF2B5EF4-FFF2-40B4-BE49-F238E27FC236}">
                <a16:creationId xmlns:a16="http://schemas.microsoft.com/office/drawing/2014/main" id="{CD0A89FF-22DC-4B6A-B9ED-60B2F32ED8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5894" y="1561865"/>
            <a:ext cx="9561022" cy="4565397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25848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49" r:id="rId2"/>
    <p:sldLayoutId id="2147483665" r:id="rId3"/>
    <p:sldLayoutId id="2147483667" r:id="rId4"/>
    <p:sldLayoutId id="2147483669" r:id="rId5"/>
    <p:sldLayoutId id="2147483650" r:id="rId6"/>
    <p:sldLayoutId id="2147483668" r:id="rId7"/>
    <p:sldLayoutId id="2147483662" r:id="rId8"/>
    <p:sldLayoutId id="2147483664" r:id="rId9"/>
    <p:sldLayoutId id="2147483663" r:id="rId10"/>
    <p:sldLayoutId id="2147483666" r:id="rId11"/>
    <p:sldLayoutId id="2147483670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kern="1200">
          <a:solidFill>
            <a:srgbClr val="666666"/>
          </a:solidFill>
          <a:latin typeface="+mj-lt"/>
          <a:ea typeface="+mj-ea"/>
          <a:cs typeface="+mj-cs"/>
        </a:defRPr>
      </a:lvl1pPr>
    </p:titleStyle>
    <p:bodyStyle>
      <a:lvl1pPr marL="101600" indent="-101600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Segoe UI" panose="020B0502040204020203" pitchFamily="34" charset="0"/>
        <a:buChar char=" "/>
        <a:defRPr sz="2000" kern="1200">
          <a:solidFill>
            <a:srgbClr val="666666"/>
          </a:solidFill>
          <a:latin typeface="+mn-lt"/>
          <a:ea typeface="+mn-ea"/>
          <a:cs typeface="+mn-cs"/>
        </a:defRPr>
      </a:lvl1pPr>
      <a:lvl2pPr marL="315913" indent="-233363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Wingdings" panose="05000000000000000000" pitchFamily="2" charset="2"/>
        <a:buChar char=""/>
        <a:defRPr sz="2000" kern="1200">
          <a:solidFill>
            <a:srgbClr val="666666"/>
          </a:solidFill>
          <a:latin typeface="+mn-lt"/>
          <a:ea typeface="+mn-ea"/>
          <a:cs typeface="+mn-cs"/>
        </a:defRPr>
      </a:lvl2pPr>
      <a:lvl3pPr marL="582613" indent="-250825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Arial" panose="020B0604020202020204" pitchFamily="34" charset="0"/>
        <a:buChar char="−"/>
        <a:defRPr sz="1800" kern="1200">
          <a:solidFill>
            <a:srgbClr val="666666"/>
          </a:solidFill>
          <a:latin typeface="+mn-lt"/>
          <a:ea typeface="+mn-ea"/>
          <a:cs typeface="+mn-cs"/>
        </a:defRPr>
      </a:lvl3pPr>
      <a:lvl4pPr marL="839788" indent="-233363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Arial" panose="020B0604020202020204" pitchFamily="34" charset="0"/>
        <a:buChar char="−"/>
        <a:defRPr sz="1600" kern="1200">
          <a:solidFill>
            <a:srgbClr val="666666"/>
          </a:solidFill>
          <a:latin typeface="+mn-lt"/>
          <a:ea typeface="+mn-ea"/>
          <a:cs typeface="+mn-cs"/>
        </a:defRPr>
      </a:lvl4pPr>
      <a:lvl5pPr marL="1055688" indent="-200025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Arial" panose="020B0604020202020204" pitchFamily="34" charset="0"/>
        <a:buChar char="−"/>
        <a:defRPr sz="1400" kern="1200">
          <a:solidFill>
            <a:srgbClr val="66666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indico.esss.lu.se/event/2935/#8-experience-with-o2im-operati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02677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Experience with O2iM operation at ESS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/>
              <a:t>10</a:t>
            </a:fld>
            <a:endParaRPr lang="sv-SE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96B66-0B3A-474C-9C9C-E4F07B1F5DAD}" type="datetime1">
              <a:rPr lang="sv-SE" smtClean="0"/>
              <a:t>2022-02-11</a:t>
            </a:fld>
            <a:endParaRPr lang="sv-SE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3360" y="0"/>
            <a:ext cx="6973503" cy="648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259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Filters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Experience with O2iM operation at ESS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/>
              <a:t>11</a:t>
            </a:fld>
            <a:endParaRPr lang="sv-SE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1996002" y="938339"/>
            <a:ext cx="9360000" cy="507076"/>
          </a:xfrm>
        </p:spPr>
        <p:txBody>
          <a:bodyPr/>
          <a:lstStyle/>
          <a:p>
            <a:r>
              <a:rPr lang="sv-SE" dirty="0" smtClean="0"/>
              <a:t>1 </a:t>
            </a:r>
            <a:r>
              <a:rPr lang="sv-SE" dirty="0" err="1" smtClean="0"/>
              <a:t>year</a:t>
            </a:r>
            <a:r>
              <a:rPr lang="sv-SE" dirty="0" smtClean="0"/>
              <a:t> </a:t>
            </a:r>
            <a:r>
              <a:rPr lang="sv-SE" dirty="0" smtClean="0"/>
              <a:t>intervall(</a:t>
            </a:r>
            <a:r>
              <a:rPr lang="sv-SE" dirty="0" err="1" smtClean="0"/>
              <a:t>left</a:t>
            </a:r>
            <a:r>
              <a:rPr lang="sv-SE" dirty="0" smtClean="0"/>
              <a:t>) from G04, </a:t>
            </a:r>
            <a:r>
              <a:rPr lang="sv-SE" dirty="0" smtClean="0"/>
              <a:t>vs New </a:t>
            </a:r>
            <a:r>
              <a:rPr lang="sv-SE" dirty="0" smtClean="0"/>
              <a:t>Filter (right)</a:t>
            </a:r>
            <a:endParaRPr lang="en-GB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96B66-0B3A-474C-9C9C-E4F07B1F5DAD}" type="datetime1">
              <a:rPr lang="sv-SE" smtClean="0"/>
              <a:t>2022-02-11</a:t>
            </a:fld>
            <a:endParaRPr lang="sv-SE" dirty="0"/>
          </a:p>
        </p:txBody>
      </p:sp>
      <p:pic>
        <p:nvPicPr>
          <p:cNvPr id="2050" name="Picture 2" descr="https://lh3.googleusercontent.com/xwh9msuuOv3RH73ccRueiZAIIJZTq1fE_pzp2uaxw_Z_zUHwZypnIL7Uf0RSwD5YLE7UzId-MnWULJq3JazUH1-qZrZmmjmVCYkBrOE4uxxs2JYM6BvLzDejdVUOFcJzh_bC2XewtdNbFCTAPoWQ1sULVTxbFgA8HpviixN4HPUKQirtN1Wr9cGXm8M6G5uFhBbfCVKgvTXSbJLLlkRFF6ivZmxIvOn1GkVeGIuUS-gxZcKV4VrSgv4PwezwYmN8DgeH8cFc85Itc02K8DW0hTu5bR1Vbp3lAv8uBWpSyoWWPWETDO8dnwAWyLxtNQDJmyBmEXbdGR0iECBR6WurjDWGF_LbkLuP2fTYZdXHtYlrzTf7Ve3fAMTorbvV4EHf_CxMgzt7ilo2yLd8nEp3WlxTQfrYB-JX59NlxqvjMYefILaVNsK5cgZIClavhCJGbcTmMjVCeHEQAAj5A05ZlfefZOj7EeB-sZ9cmu2Sg85xvTPbYVwk8h99jhwP5zB63HGn3vjQ-LxppRVURyc0Vv0nnYHmgtqFFdWXGNE0SHQ87AePmJR3cDWpfedBKO6fRPCmvjpMMA7d5Q7zRRHqjy434aopn8mea7baESvSj1mSZH2qpKR0jr2tNudfj8PK7fcsN_gIHa5g7XrVWpqDyOXLr_Q2onxUYAFxIxuFIrgsB9R1pRPy8K4K-dVul0FDmiyLnjmie5-mRObxgzG_FZDDjg=w2370-h1333-no?authuser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6002" y="1446416"/>
            <a:ext cx="8755380" cy="4924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9602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Calibration gases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Experience with O2iM operation at ESS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/>
              <a:t>12</a:t>
            </a:fld>
            <a:endParaRPr lang="sv-S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/>
              <a:t>Calibration gases used: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sz="1600" dirty="0" smtClean="0"/>
              <a:t>High cal </a:t>
            </a:r>
            <a:br>
              <a:rPr lang="en-GB" sz="1600" dirty="0" smtClean="0"/>
            </a:br>
            <a:r>
              <a:rPr lang="en-GB" sz="1600" dirty="0" smtClean="0"/>
              <a:t>99.99% O2 in N2</a:t>
            </a:r>
            <a:br>
              <a:rPr lang="en-GB" sz="1600" dirty="0" smtClean="0"/>
            </a:br>
            <a:r>
              <a:rPr lang="en-GB" sz="1600" dirty="0" smtClean="0"/>
              <a:t>Tolerance +-2% rel.</a:t>
            </a:r>
            <a:br>
              <a:rPr lang="en-GB" sz="1600" dirty="0" smtClean="0"/>
            </a:br>
            <a:r>
              <a:rPr lang="en-GB" sz="1600" dirty="0" smtClean="0"/>
              <a:t>Shelf life 60 month's</a:t>
            </a:r>
            <a:br>
              <a:rPr lang="en-GB" sz="1600" dirty="0" smtClean="0"/>
            </a:br>
            <a:r>
              <a:rPr lang="en-GB" sz="1600" dirty="0" smtClean="0"/>
              <a:t/>
            </a:r>
            <a:br>
              <a:rPr lang="en-GB" sz="1600" dirty="0" smtClean="0"/>
            </a:br>
            <a:r>
              <a:rPr lang="en-GB" sz="1600" dirty="0" smtClean="0"/>
              <a:t>Low cal</a:t>
            </a:r>
            <a:br>
              <a:rPr lang="en-GB" sz="1600" dirty="0" smtClean="0"/>
            </a:br>
            <a:r>
              <a:rPr lang="en-GB" sz="1600" dirty="0" smtClean="0"/>
              <a:t>20,70% O2 in N2</a:t>
            </a:r>
            <a:br>
              <a:rPr lang="en-GB" sz="1600" dirty="0" smtClean="0"/>
            </a:br>
            <a:r>
              <a:rPr lang="en-GB" sz="1600" dirty="0" smtClean="0"/>
              <a:t>Tolerance +-2% rel.</a:t>
            </a:r>
            <a:br>
              <a:rPr lang="en-GB" sz="1600" dirty="0" smtClean="0"/>
            </a:br>
            <a:r>
              <a:rPr lang="en-GB" sz="1600" dirty="0" smtClean="0"/>
              <a:t>Shelf life 120 month's</a:t>
            </a:r>
          </a:p>
          <a:p>
            <a:endParaRPr lang="en-GB" sz="1600" dirty="0" smtClean="0"/>
          </a:p>
          <a:p>
            <a:r>
              <a:rPr lang="en-GB" sz="1600" dirty="0" smtClean="0"/>
              <a:t>Test and verification gas 15% O2 in N2</a:t>
            </a:r>
            <a:br>
              <a:rPr lang="en-GB" sz="1600" dirty="0" smtClean="0"/>
            </a:br>
            <a:r>
              <a:rPr lang="en-GB" sz="1600" dirty="0" smtClean="0"/>
              <a:t>Shelf life 120 month's</a:t>
            </a:r>
            <a:endParaRPr lang="en-GB" sz="16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 smtClean="0"/>
              <a:t>Calibration set up and gases used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5"/>
          </p:nvPr>
        </p:nvSpPr>
        <p:spPr>
          <a:xfrm>
            <a:off x="4571454" y="1562400"/>
            <a:ext cx="3255409" cy="4768062"/>
          </a:xfrm>
        </p:spPr>
        <p:txBody>
          <a:bodyPr/>
          <a:lstStyle/>
          <a:p>
            <a:r>
              <a:rPr lang="en-GB" sz="1800" dirty="0" smtClean="0"/>
              <a:t>We are using a setup with a Douglas bag  (the monitor draws the gas from the bag)</a:t>
            </a:r>
            <a:br>
              <a:rPr lang="en-GB" sz="1800" dirty="0" smtClean="0"/>
            </a:br>
            <a:r>
              <a:rPr lang="en-GB" sz="1800" dirty="0" smtClean="0"/>
              <a:t>Both for calibration and tests.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  <a:p>
            <a:r>
              <a:rPr lang="sv-SE" dirty="0" smtClean="0"/>
              <a:t/>
            </a:r>
            <a:br>
              <a:rPr lang="sv-SE" dirty="0" smtClean="0"/>
            </a:br>
            <a:endParaRPr lang="sv-SE" dirty="0" smtClean="0"/>
          </a:p>
          <a:p>
            <a:r>
              <a:rPr lang="sv-SE" dirty="0" smtClean="0"/>
              <a:t/>
            </a:r>
            <a:br>
              <a:rPr lang="sv-SE" dirty="0" smtClean="0"/>
            </a:b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idx="16"/>
          </p:nvPr>
        </p:nvSpPr>
        <p:spPr/>
        <p:txBody>
          <a:bodyPr/>
          <a:lstStyle/>
          <a:p>
            <a:r>
              <a:rPr lang="en-GB" b="1" dirty="0" smtClean="0"/>
              <a:t>Estimated 2 year cost:</a:t>
            </a:r>
            <a:r>
              <a:rPr lang="sv-SE" b="1" dirty="0" smtClean="0"/>
              <a:t/>
            </a:r>
            <a:br>
              <a:rPr lang="sv-SE" b="1" dirty="0" smtClean="0"/>
            </a:br>
            <a:r>
              <a:rPr lang="sv-SE" dirty="0" smtClean="0"/>
              <a:t/>
            </a:r>
            <a:br>
              <a:rPr lang="sv-SE" dirty="0" smtClean="0"/>
            </a:br>
            <a:endParaRPr lang="en-GB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96B66-0B3A-474C-9C9C-E4F07B1F5DAD}" type="datetime1">
              <a:rPr lang="sv-SE" smtClean="0"/>
              <a:t>2022-02-11</a:t>
            </a:fld>
            <a:endParaRPr lang="sv-SE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3296967"/>
              </p:ext>
            </p:extLst>
          </p:nvPr>
        </p:nvGraphicFramePr>
        <p:xfrm>
          <a:off x="8183880" y="1909618"/>
          <a:ext cx="2698597" cy="45656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71495">
                  <a:extLst>
                    <a:ext uri="{9D8B030D-6E8A-4147-A177-3AD203B41FA5}">
                      <a16:colId xmlns:a16="http://schemas.microsoft.com/office/drawing/2014/main" val="2874362577"/>
                    </a:ext>
                  </a:extLst>
                </a:gridCol>
                <a:gridCol w="1727102">
                  <a:extLst>
                    <a:ext uri="{9D8B030D-6E8A-4147-A177-3AD203B41FA5}">
                      <a16:colId xmlns:a16="http://schemas.microsoft.com/office/drawing/2014/main" val="3730328179"/>
                    </a:ext>
                  </a:extLst>
                </a:gridCol>
              </a:tblGrid>
              <a:tr h="11767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15%O2 test gas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4" marR="5884" marT="5884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7090901"/>
                  </a:ext>
                </a:extLst>
              </a:tr>
              <a:tr h="129439"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u="none" strike="noStrike" dirty="0">
                          <a:effectLst/>
                        </a:rPr>
                        <a:t> 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4" marR="5884" marT="5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u="none" strike="noStrike" dirty="0">
                          <a:effectLst/>
                        </a:rPr>
                        <a:t>Gasprodukter (rent cylinder)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4" marR="5884" marT="5884" marB="0" anchor="b"/>
                </a:tc>
                <a:extLst>
                  <a:ext uri="{0D108BD9-81ED-4DB2-BD59-A6C34878D82A}">
                    <a16:rowId xmlns:a16="http://schemas.microsoft.com/office/drawing/2014/main" val="1513233884"/>
                  </a:ext>
                </a:extLst>
              </a:tr>
              <a:tr h="129439"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u="none" strike="noStrike" dirty="0">
                          <a:effectLst/>
                        </a:rPr>
                        <a:t>Gas mixture percentage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4" marR="5884" marT="5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u="none" strike="noStrike" dirty="0">
                          <a:effectLst/>
                        </a:rPr>
                        <a:t>15%O2+N2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4" marR="5884" marT="5884" marB="0" anchor="b"/>
                </a:tc>
                <a:extLst>
                  <a:ext uri="{0D108BD9-81ED-4DB2-BD59-A6C34878D82A}">
                    <a16:rowId xmlns:a16="http://schemas.microsoft.com/office/drawing/2014/main" val="97182992"/>
                  </a:ext>
                </a:extLst>
              </a:tr>
              <a:tr h="476569"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u="none" strike="noStrike" dirty="0">
                          <a:effectLst/>
                        </a:rPr>
                        <a:t>Price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4" marR="5884" marT="5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u="none" strike="noStrike" dirty="0">
                          <a:effectLst/>
                        </a:rPr>
                        <a:t>4800 SEK+1 year prepaid - 1750 SEK/cylinder/year alt. Daily - 6 SEK/cylinder/day (default if not agreed otherwise)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4" marR="5884" marT="5884" marB="0" anchor="b"/>
                </a:tc>
                <a:extLst>
                  <a:ext uri="{0D108BD9-81ED-4DB2-BD59-A6C34878D82A}">
                    <a16:rowId xmlns:a16="http://schemas.microsoft.com/office/drawing/2014/main" val="750837237"/>
                  </a:ext>
                </a:extLst>
              </a:tr>
              <a:tr h="129439"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u="none" strike="noStrike" dirty="0">
                          <a:effectLst/>
                        </a:rPr>
                        <a:t>Shipping cost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4" marR="5884" marT="5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u="none" strike="noStrike" dirty="0">
                          <a:effectLst/>
                        </a:rPr>
                        <a:t>1230 SEK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4" marR="5884" marT="5884" marB="0" anchor="b"/>
                </a:tc>
                <a:extLst>
                  <a:ext uri="{0D108BD9-81ED-4DB2-BD59-A6C34878D82A}">
                    <a16:rowId xmlns:a16="http://schemas.microsoft.com/office/drawing/2014/main" val="2963267320"/>
                  </a:ext>
                </a:extLst>
              </a:tr>
              <a:tr h="476569"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u="none" strike="noStrike" dirty="0">
                          <a:effectLst/>
                        </a:rPr>
                        <a:t>Total price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4" marR="5884" marT="5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u="none" strike="noStrike" dirty="0">
                          <a:effectLst/>
                        </a:rPr>
                        <a:t>9530 SEK</a:t>
                      </a:r>
                      <a:br>
                        <a:rPr lang="en-GB" sz="700" u="none" strike="noStrike" dirty="0">
                          <a:effectLst/>
                        </a:rPr>
                      </a:br>
                      <a:r>
                        <a:rPr lang="en-GB" sz="700" u="none" strike="noStrike" dirty="0">
                          <a:effectLst/>
                        </a:rPr>
                        <a:t>*Calculated for 2 years rental period</a:t>
                      </a:r>
                      <a:br>
                        <a:rPr lang="en-GB" sz="700" u="none" strike="noStrike" dirty="0">
                          <a:effectLst/>
                        </a:rPr>
                      </a:br>
                      <a:r>
                        <a:rPr lang="en-GB" sz="700" u="none" strike="noStrike" dirty="0">
                          <a:effectLst/>
                        </a:rPr>
                        <a:t>*Responsibility of pressure test during rental period is with supplier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4" marR="5884" marT="5884" marB="0" anchor="b"/>
                </a:tc>
                <a:extLst>
                  <a:ext uri="{0D108BD9-81ED-4DB2-BD59-A6C34878D82A}">
                    <a16:rowId xmlns:a16="http://schemas.microsoft.com/office/drawing/2014/main" val="3234684346"/>
                  </a:ext>
                </a:extLst>
              </a:tr>
              <a:tr h="129439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20.7%O2 calibration gas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4" marR="5884" marT="5884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177544"/>
                  </a:ext>
                </a:extLst>
              </a:tr>
              <a:tr h="129439"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u="none" strike="noStrike" dirty="0">
                          <a:effectLst/>
                        </a:rPr>
                        <a:t> 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4" marR="5884" marT="5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u="none" strike="noStrike" dirty="0">
                          <a:effectLst/>
                        </a:rPr>
                        <a:t>Gasprodukter (rent cylinder)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4" marR="5884" marT="5884" marB="0" anchor="b"/>
                </a:tc>
                <a:extLst>
                  <a:ext uri="{0D108BD9-81ED-4DB2-BD59-A6C34878D82A}">
                    <a16:rowId xmlns:a16="http://schemas.microsoft.com/office/drawing/2014/main" val="2667943014"/>
                  </a:ext>
                </a:extLst>
              </a:tr>
              <a:tr h="129439"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u="none" strike="noStrike" dirty="0">
                          <a:effectLst/>
                        </a:rPr>
                        <a:t>Gas mixture percentage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4" marR="5884" marT="5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u="none" strike="noStrike" dirty="0">
                          <a:effectLst/>
                        </a:rPr>
                        <a:t>20.7%O2+N2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4" marR="5884" marT="5884" marB="0" anchor="b"/>
                </a:tc>
                <a:extLst>
                  <a:ext uri="{0D108BD9-81ED-4DB2-BD59-A6C34878D82A}">
                    <a16:rowId xmlns:a16="http://schemas.microsoft.com/office/drawing/2014/main" val="3099613505"/>
                  </a:ext>
                </a:extLst>
              </a:tr>
              <a:tr h="470686"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u="none" strike="noStrike" dirty="0">
                          <a:effectLst/>
                        </a:rPr>
                        <a:t>Price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4" marR="5884" marT="5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u="none" strike="noStrike" dirty="0">
                          <a:effectLst/>
                        </a:rPr>
                        <a:t>4800 SEK+1 year prepaid - 1750 SEK/cylinder/year alt. Daily - 6 SEK/cylinder/day (default if not agreed otherwise)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4" marR="5884" marT="5884" marB="0" anchor="b"/>
                </a:tc>
                <a:extLst>
                  <a:ext uri="{0D108BD9-81ED-4DB2-BD59-A6C34878D82A}">
                    <a16:rowId xmlns:a16="http://schemas.microsoft.com/office/drawing/2014/main" val="4271459149"/>
                  </a:ext>
                </a:extLst>
              </a:tr>
              <a:tr h="117671"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u="none" strike="noStrike" dirty="0">
                          <a:effectLst/>
                        </a:rPr>
                        <a:t>Shipping cost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4" marR="5884" marT="5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u="none" strike="noStrike" dirty="0">
                          <a:effectLst/>
                        </a:rPr>
                        <a:t>1230 SEK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4" marR="5884" marT="5884" marB="0" anchor="b"/>
                </a:tc>
                <a:extLst>
                  <a:ext uri="{0D108BD9-81ED-4DB2-BD59-A6C34878D82A}">
                    <a16:rowId xmlns:a16="http://schemas.microsoft.com/office/drawing/2014/main" val="1550184866"/>
                  </a:ext>
                </a:extLst>
              </a:tr>
              <a:tr h="470686"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u="none" strike="noStrike" dirty="0">
                          <a:effectLst/>
                        </a:rPr>
                        <a:t>Total price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4" marR="5884" marT="5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u="none" strike="noStrike" dirty="0">
                          <a:effectLst/>
                        </a:rPr>
                        <a:t>9530 SEK</a:t>
                      </a:r>
                      <a:br>
                        <a:rPr lang="en-GB" sz="700" u="none" strike="noStrike" dirty="0">
                          <a:effectLst/>
                        </a:rPr>
                      </a:br>
                      <a:r>
                        <a:rPr lang="en-GB" sz="700" u="none" strike="noStrike" dirty="0">
                          <a:effectLst/>
                        </a:rPr>
                        <a:t>*Calculated for 2 years rental period</a:t>
                      </a:r>
                      <a:br>
                        <a:rPr lang="en-GB" sz="700" u="none" strike="noStrike" dirty="0">
                          <a:effectLst/>
                        </a:rPr>
                      </a:br>
                      <a:r>
                        <a:rPr lang="en-GB" sz="700" u="none" strike="noStrike" dirty="0">
                          <a:effectLst/>
                        </a:rPr>
                        <a:t>*Responsibility of pressure test during rental period is with supplier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4" marR="5884" marT="5884" marB="0" anchor="b"/>
                </a:tc>
                <a:extLst>
                  <a:ext uri="{0D108BD9-81ED-4DB2-BD59-A6C34878D82A}">
                    <a16:rowId xmlns:a16="http://schemas.microsoft.com/office/drawing/2014/main" val="215930421"/>
                  </a:ext>
                </a:extLst>
              </a:tr>
              <a:tr h="11767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99.99%O2 calibration gas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4" marR="5884" marT="5884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4792433"/>
                  </a:ext>
                </a:extLst>
              </a:tr>
              <a:tr h="117671"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u="none" strike="noStrike" dirty="0">
                          <a:effectLst/>
                        </a:rPr>
                        <a:t> 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4" marR="5884" marT="5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u="none" strike="noStrike" dirty="0">
                          <a:effectLst/>
                        </a:rPr>
                        <a:t>Gasprodukter (rent cylinder)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4" marR="5884" marT="5884" marB="0" anchor="b"/>
                </a:tc>
                <a:extLst>
                  <a:ext uri="{0D108BD9-81ED-4DB2-BD59-A6C34878D82A}">
                    <a16:rowId xmlns:a16="http://schemas.microsoft.com/office/drawing/2014/main" val="2589660647"/>
                  </a:ext>
                </a:extLst>
              </a:tr>
              <a:tr h="470686"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u="none" strike="noStrike" dirty="0">
                          <a:effectLst/>
                        </a:rPr>
                        <a:t>Price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4" marR="5884" marT="5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u="none" strike="noStrike" dirty="0">
                          <a:effectLst/>
                        </a:rPr>
                        <a:t>5 450 SEK+ Rent: 1 year prepaid - 1750 SEK/cylinder/year alt. Daily - 6 SEK/cylinder/day (default if not agreed otherwise)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4" marR="5884" marT="5884" marB="0" anchor="b"/>
                </a:tc>
                <a:extLst>
                  <a:ext uri="{0D108BD9-81ED-4DB2-BD59-A6C34878D82A}">
                    <a16:rowId xmlns:a16="http://schemas.microsoft.com/office/drawing/2014/main" val="2104713273"/>
                  </a:ext>
                </a:extLst>
              </a:tr>
              <a:tr h="117671"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u="none" strike="noStrike" dirty="0">
                          <a:effectLst/>
                        </a:rPr>
                        <a:t>Shipping cost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4" marR="5884" marT="5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u="none" strike="noStrike" dirty="0">
                          <a:effectLst/>
                        </a:rPr>
                        <a:t>1230 SEK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4" marR="5884" marT="5884" marB="0" anchor="b"/>
                </a:tc>
                <a:extLst>
                  <a:ext uri="{0D108BD9-81ED-4DB2-BD59-A6C34878D82A}">
                    <a16:rowId xmlns:a16="http://schemas.microsoft.com/office/drawing/2014/main" val="1599351576"/>
                  </a:ext>
                </a:extLst>
              </a:tr>
              <a:tr h="470686"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u="none" strike="noStrike" dirty="0">
                          <a:effectLst/>
                        </a:rPr>
                        <a:t>Total price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4" marR="5884" marT="58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u="none" strike="noStrike" dirty="0">
                          <a:effectLst/>
                        </a:rPr>
                        <a:t>10180 SEK</a:t>
                      </a:r>
                      <a:br>
                        <a:rPr lang="en-GB" sz="700" u="none" strike="noStrike" dirty="0">
                          <a:effectLst/>
                        </a:rPr>
                      </a:br>
                      <a:r>
                        <a:rPr lang="en-GB" sz="700" u="none" strike="noStrike" dirty="0">
                          <a:effectLst/>
                        </a:rPr>
                        <a:t>*Calculated for 2 years rental period</a:t>
                      </a:r>
                      <a:br>
                        <a:rPr lang="en-GB" sz="700" u="none" strike="noStrike" dirty="0">
                          <a:effectLst/>
                        </a:rPr>
                      </a:br>
                      <a:r>
                        <a:rPr lang="en-GB" sz="700" u="none" strike="noStrike" dirty="0">
                          <a:effectLst/>
                        </a:rPr>
                        <a:t>*Responsibility of pressure test during rental period is with supplier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4" marR="5884" marT="5884" marB="0" anchor="b"/>
                </a:tc>
                <a:extLst>
                  <a:ext uri="{0D108BD9-81ED-4DB2-BD59-A6C34878D82A}">
                    <a16:rowId xmlns:a16="http://schemas.microsoft.com/office/drawing/2014/main" val="1681641666"/>
                  </a:ext>
                </a:extLst>
              </a:tr>
              <a:tr h="11767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700" u="none" strike="noStrike" dirty="0">
                          <a:effectLst/>
                        </a:rPr>
                        <a:t>Price summary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4" marR="5884" marT="5884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0295579"/>
                  </a:ext>
                </a:extLst>
              </a:tr>
              <a:tr h="24711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 dirty="0">
                          <a:effectLst/>
                        </a:rPr>
                        <a:t>Total price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4" marR="5884" marT="58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29240 </a:t>
                      </a:r>
                      <a:r>
                        <a:rPr lang="en-GB" sz="7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SEK</a:t>
                      </a:r>
                      <a:endParaRPr lang="en-GB" sz="7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4" marR="5884" marT="5884" marB="0" anchor="ctr"/>
                </a:tc>
                <a:extLst>
                  <a:ext uri="{0D108BD9-81ED-4DB2-BD59-A6C34878D82A}">
                    <a16:rowId xmlns:a16="http://schemas.microsoft.com/office/drawing/2014/main" val="16967178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1396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Manual calibration accuracy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Experience with O2iM operation at ESS</a:t>
            </a:r>
            <a:endParaRPr lang="sv-S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/>
              <a:t>13</a:t>
            </a:fld>
            <a:endParaRPr lang="sv-SE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6500223"/>
              </p:ext>
            </p:extLst>
          </p:nvPr>
        </p:nvGraphicFramePr>
        <p:xfrm>
          <a:off x="1093788" y="1562100"/>
          <a:ext cx="8325515" cy="4768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sv-SE" dirty="0" smtClean="0"/>
              <a:t>2020-2021</a:t>
            </a:r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96B66-0B3A-474C-9C9C-E4F07B1F5DAD}" type="datetime1">
              <a:rPr lang="sv-SE" smtClean="0"/>
              <a:t>2022-02-11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38558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>
            <a:extLst>
              <a:ext uri="{FF2B5EF4-FFF2-40B4-BE49-F238E27FC236}">
                <a16:creationId xmlns:a16="http://schemas.microsoft.com/office/drawing/2014/main" id="{46839E1E-756B-40C0-9051-B6C149B2D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Overall experience of the Oxigraf 02iM monitors.</a:t>
            </a:r>
            <a:b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CF2C8D0-2448-45AB-9FE2-D6C1EBCEB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Experience with O2iM operation at ESS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481AAF7-AA82-4AB8-A7E4-9963AD320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>
                <a:solidFill>
                  <a:srgbClr val="CCCCCC"/>
                </a:solidFill>
              </a:rPr>
              <a:t>14</a:t>
            </a:fld>
            <a:endParaRPr lang="sv-SE" dirty="0">
              <a:solidFill>
                <a:srgbClr val="CCCCCC"/>
              </a:solidFill>
            </a:endParaRPr>
          </a:p>
        </p:txBody>
      </p:sp>
      <p:sp>
        <p:nvSpPr>
          <p:cNvPr id="9" name="Platshållare för datum 3">
            <a:extLst>
              <a:ext uri="{FF2B5EF4-FFF2-40B4-BE49-F238E27FC236}">
                <a16:creationId xmlns:a16="http://schemas.microsoft.com/office/drawing/2014/main" id="{EC41C35A-EE84-D947-9DE3-983A7769053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2022-02-11</a:t>
            </a:fld>
            <a:endParaRPr lang="sv-SE" dirty="0"/>
          </a:p>
        </p:txBody>
      </p:sp>
      <p:pic>
        <p:nvPicPr>
          <p:cNvPr id="2050" name="Picture 2" descr="https://lh3.googleusercontent.com/p0FpCyHrZ77M06okzm-bhYVpNa5dS8tam6yIqiz0arO2y41eWCHuXxCsXss0cFaw05b6OqJlp-DqBhcGm_NQYMaTui24qzwg1EF0UdmWVBlAP7tnPMj6_JfUn_sCWaImS0_JxFP1_Ld8qRL_DHfHb9BZzR2WsGB_h1TGmErCNKUje-o5wNPKk15xSSUfwnsDW6ojmSzzFB-DeD3H7p44X0anB1hNKERZJjCdCkHSHJWhyNbwCKkVupE2bdPhAcPZcyVTqKo3_GHRBOlyIBLnPqgHc9DwVUUCHMMz-_twa0Y8esRUY3plFSsZx5wmD3AndwfWiNbaGWIHi5ru4Umuo1vOqrF0WVElL2lbz7J3-MceKlLUbtTNpbP-gAqTVxZKQ8YjSm_pERiuCnno0HDWpQZRpNEGNveRkszDkmL1Q5o7BFiuBfyLAjCJnF4I8IGuPf1T2hqiH1i8gbLpqmncFGs5sop6La9wABATnz3cX1RKLkuEJ_RF5sCtdqMUJ_qKubFnFpRfFSQOVUlJtspeFL2xdsBXCybTEFhLrnBy7A1GetAdxfosgH22w0EjDhx494gO8fYenZ78x50BvYeqQvDZ0BmWUprFRwzE41Yuwx9MPbqdw8Kgm2bP8pQchTDxPAXad4B0sprKjJlC8Dl46ZfBSG8OYYqqSiOqv7SqOcnUwuf2kU3L14jIvbxs8fV_fIAisVWbwcgIIWdABE708xGShA=w703-h1249-no?authuser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5647" y="1623605"/>
            <a:ext cx="2626350" cy="4666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821997" y="1712877"/>
            <a:ext cx="8035871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sv-SE" b="1" dirty="0" smtClean="0">
                <a:solidFill>
                  <a:srgbClr val="666666"/>
                </a:solidFill>
              </a:rPr>
              <a:t>Overall:</a:t>
            </a:r>
            <a:endParaRPr lang="en-GB" b="1" dirty="0" smtClean="0">
              <a:solidFill>
                <a:srgbClr val="666666"/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en-GB" dirty="0" smtClean="0">
                <a:solidFill>
                  <a:srgbClr val="666666"/>
                </a:solidFill>
              </a:rPr>
              <a:t>Easy to maintain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en-GB" dirty="0" smtClean="0">
                <a:solidFill>
                  <a:srgbClr val="666666"/>
                </a:solidFill>
              </a:rPr>
              <a:t>Easy installation and configuration.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en-GB" dirty="0" smtClean="0">
                <a:solidFill>
                  <a:srgbClr val="666666"/>
                </a:solidFill>
              </a:rPr>
              <a:t>Fast and reliable support from supplier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en-GB" dirty="0" smtClean="0">
                <a:solidFill>
                  <a:srgbClr val="666666"/>
                </a:solidFill>
              </a:rPr>
              <a:t>We have had a few ”incidents” where the system have detected low O</a:t>
            </a:r>
            <a:r>
              <a:rPr lang="en-GB" dirty="0" smtClean="0"/>
              <a:t>2</a:t>
            </a:r>
            <a:r>
              <a:rPr lang="en-GB" dirty="0" smtClean="0">
                <a:solidFill>
                  <a:srgbClr val="666666"/>
                </a:solidFill>
              </a:rPr>
              <a:t>, with very high accuracy and early when there has been a leak. 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endParaRPr lang="en-GB" dirty="0" smtClean="0">
              <a:solidFill>
                <a:srgbClr val="666666"/>
              </a:solidFill>
            </a:endParaRPr>
          </a:p>
          <a:p>
            <a:pPr algn="l"/>
            <a:r>
              <a:rPr lang="en-GB" b="1" dirty="0" smtClean="0">
                <a:solidFill>
                  <a:srgbClr val="666666"/>
                </a:solidFill>
              </a:rPr>
              <a:t>Reflection from the maintenance perspective:</a:t>
            </a:r>
          </a:p>
          <a:p>
            <a:pPr algn="l"/>
            <a:endParaRPr lang="en-GB" dirty="0" smtClean="0">
              <a:solidFill>
                <a:srgbClr val="6666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en-GB" dirty="0" smtClean="0">
                <a:solidFill>
                  <a:srgbClr val="666666"/>
                </a:solidFill>
              </a:rPr>
              <a:t>More attention into filter placement is needed (you got to be able to reach them)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en-GB" dirty="0" smtClean="0">
                <a:solidFill>
                  <a:srgbClr val="666666"/>
                </a:solidFill>
              </a:rPr>
              <a:t>A </a:t>
            </a:r>
            <a:r>
              <a:rPr lang="en-GB" dirty="0" smtClean="0">
                <a:solidFill>
                  <a:srgbClr val="666666"/>
                </a:solidFill>
              </a:rPr>
              <a:t>long </a:t>
            </a:r>
            <a:r>
              <a:rPr lang="en-GB" dirty="0" smtClean="0">
                <a:solidFill>
                  <a:srgbClr val="666666"/>
                </a:solidFill>
              </a:rPr>
              <a:t>test period before you go ”live” with the system is good. </a:t>
            </a:r>
            <a:endParaRPr lang="en-GB" dirty="0" smtClean="0">
              <a:solidFill>
                <a:srgbClr val="666666"/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sv-SE" dirty="0" smtClean="0">
                <a:solidFill>
                  <a:srgbClr val="666666"/>
                </a:solidFill>
              </a:rPr>
              <a:t>A ”</a:t>
            </a:r>
            <a:r>
              <a:rPr lang="sv-SE" dirty="0" err="1" smtClean="0">
                <a:solidFill>
                  <a:srgbClr val="666666"/>
                </a:solidFill>
              </a:rPr>
              <a:t>maintenence</a:t>
            </a:r>
            <a:r>
              <a:rPr lang="sv-SE" dirty="0" smtClean="0">
                <a:solidFill>
                  <a:srgbClr val="666666"/>
                </a:solidFill>
              </a:rPr>
              <a:t> </a:t>
            </a:r>
            <a:r>
              <a:rPr lang="sv-SE" dirty="0" err="1" smtClean="0">
                <a:solidFill>
                  <a:srgbClr val="666666"/>
                </a:solidFill>
              </a:rPr>
              <a:t>with</a:t>
            </a:r>
            <a:r>
              <a:rPr lang="sv-SE" dirty="0" smtClean="0">
                <a:solidFill>
                  <a:srgbClr val="666666"/>
                </a:solidFill>
              </a:rPr>
              <a:t> </a:t>
            </a:r>
            <a:r>
              <a:rPr lang="sv-SE" dirty="0" err="1" smtClean="0">
                <a:solidFill>
                  <a:srgbClr val="666666"/>
                </a:solidFill>
              </a:rPr>
              <a:t>filterswap</a:t>
            </a:r>
            <a:r>
              <a:rPr lang="sv-SE" dirty="0" smtClean="0">
                <a:solidFill>
                  <a:srgbClr val="666666"/>
                </a:solidFill>
              </a:rPr>
              <a:t> and </a:t>
            </a:r>
            <a:r>
              <a:rPr lang="sv-SE" dirty="0" err="1" smtClean="0">
                <a:solidFill>
                  <a:srgbClr val="666666"/>
                </a:solidFill>
              </a:rPr>
              <a:t>calibration</a:t>
            </a:r>
            <a:r>
              <a:rPr lang="sv-SE" dirty="0" smtClean="0">
                <a:solidFill>
                  <a:srgbClr val="666666"/>
                </a:solidFill>
              </a:rPr>
              <a:t> just befor </a:t>
            </a:r>
            <a:r>
              <a:rPr lang="sv-SE" dirty="0" err="1" smtClean="0">
                <a:solidFill>
                  <a:srgbClr val="666666"/>
                </a:solidFill>
              </a:rPr>
              <a:t>you</a:t>
            </a:r>
            <a:r>
              <a:rPr lang="sv-SE" dirty="0" smtClean="0">
                <a:solidFill>
                  <a:srgbClr val="666666"/>
                </a:solidFill>
              </a:rPr>
              <a:t> go live, so </a:t>
            </a:r>
            <a:r>
              <a:rPr lang="sv-SE" dirty="0" err="1" smtClean="0">
                <a:solidFill>
                  <a:srgbClr val="666666"/>
                </a:solidFill>
              </a:rPr>
              <a:t>you</a:t>
            </a:r>
            <a:r>
              <a:rPr lang="sv-SE" dirty="0" smtClean="0">
                <a:solidFill>
                  <a:srgbClr val="666666"/>
                </a:solidFill>
              </a:rPr>
              <a:t> </a:t>
            </a:r>
            <a:r>
              <a:rPr lang="sv-SE" dirty="0" err="1" smtClean="0">
                <a:solidFill>
                  <a:srgbClr val="666666"/>
                </a:solidFill>
              </a:rPr>
              <a:t>have</a:t>
            </a:r>
            <a:r>
              <a:rPr lang="sv-SE" dirty="0" smtClean="0">
                <a:solidFill>
                  <a:srgbClr val="666666"/>
                </a:solidFill>
              </a:rPr>
              <a:t> a </a:t>
            </a:r>
            <a:r>
              <a:rPr lang="sv-SE" dirty="0" err="1" smtClean="0">
                <a:solidFill>
                  <a:srgbClr val="666666"/>
                </a:solidFill>
              </a:rPr>
              <a:t>good</a:t>
            </a:r>
            <a:r>
              <a:rPr lang="sv-SE" dirty="0" smtClean="0">
                <a:solidFill>
                  <a:srgbClr val="666666"/>
                </a:solidFill>
              </a:rPr>
              <a:t> </a:t>
            </a:r>
            <a:r>
              <a:rPr lang="sv-SE" dirty="0" err="1" smtClean="0">
                <a:solidFill>
                  <a:srgbClr val="666666"/>
                </a:solidFill>
              </a:rPr>
              <a:t>idea</a:t>
            </a:r>
            <a:r>
              <a:rPr lang="sv-SE" dirty="0" smtClean="0">
                <a:solidFill>
                  <a:srgbClr val="666666"/>
                </a:solidFill>
              </a:rPr>
              <a:t> </a:t>
            </a:r>
            <a:r>
              <a:rPr lang="sv-SE" dirty="0" err="1" smtClean="0">
                <a:solidFill>
                  <a:srgbClr val="666666"/>
                </a:solidFill>
              </a:rPr>
              <a:t>when</a:t>
            </a:r>
            <a:r>
              <a:rPr lang="sv-SE" dirty="0" smtClean="0">
                <a:solidFill>
                  <a:srgbClr val="666666"/>
                </a:solidFill>
              </a:rPr>
              <a:t> </a:t>
            </a:r>
            <a:r>
              <a:rPr lang="sv-SE" dirty="0" err="1" smtClean="0">
                <a:solidFill>
                  <a:srgbClr val="666666"/>
                </a:solidFill>
              </a:rPr>
              <a:t>this</a:t>
            </a:r>
            <a:r>
              <a:rPr lang="sv-SE" dirty="0" smtClean="0">
                <a:solidFill>
                  <a:srgbClr val="666666"/>
                </a:solidFill>
              </a:rPr>
              <a:t> </a:t>
            </a:r>
            <a:r>
              <a:rPr lang="sv-SE" dirty="0" err="1" smtClean="0">
                <a:solidFill>
                  <a:srgbClr val="666666"/>
                </a:solidFill>
              </a:rPr>
              <a:t>was</a:t>
            </a:r>
            <a:r>
              <a:rPr lang="sv-SE" dirty="0" smtClean="0">
                <a:solidFill>
                  <a:srgbClr val="666666"/>
                </a:solidFill>
              </a:rPr>
              <a:t> </a:t>
            </a:r>
            <a:r>
              <a:rPr lang="sv-SE" dirty="0" err="1" smtClean="0">
                <a:solidFill>
                  <a:srgbClr val="666666"/>
                </a:solidFill>
              </a:rPr>
              <a:t>done</a:t>
            </a:r>
            <a:r>
              <a:rPr lang="sv-SE" dirty="0" smtClean="0">
                <a:solidFill>
                  <a:srgbClr val="666666"/>
                </a:solidFill>
              </a:rPr>
              <a:t>.</a:t>
            </a:r>
            <a:endParaRPr lang="sv-SE" dirty="0" smtClean="0">
              <a:solidFill>
                <a:srgbClr val="666666"/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§"/>
            </a:pPr>
            <a:endParaRPr lang="sv-SE" dirty="0" smtClean="0">
              <a:solidFill>
                <a:srgbClr val="6666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968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145CF3-C12C-4347-8E68-43E7983404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Finish presentation</a:t>
            </a:r>
          </a:p>
        </p:txBody>
      </p:sp>
    </p:spTree>
    <p:extLst>
      <p:ext uri="{BB962C8B-B14F-4D97-AF65-F5344CB8AC3E}">
        <p14:creationId xmlns:p14="http://schemas.microsoft.com/office/powerpoint/2010/main" val="1209966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145CF3-C12C-4347-8E68-43E7983404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Experience with O2iM operation at ESS</a:t>
            </a:r>
            <a:r>
              <a:rPr lang="en-GB" dirty="0" smtClean="0">
                <a:hlinkClick r:id="rId2"/>
              </a:rPr>
              <a:t>¶</a:t>
            </a:r>
            <a:endParaRPr lang="en-GB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9D51EF2D-F832-4781-89C3-3F5E4843BF4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ODH Phase 2 PDR</a:t>
            </a:r>
            <a:endParaRPr lang="en-GB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26DA0E2-82BB-493E-9B68-2D93A245C5B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PRESENTED BY </a:t>
            </a:r>
            <a:r>
              <a:rPr lang="en-GB" dirty="0" smtClean="0"/>
              <a:t>Mattias Eriksson</a:t>
            </a:r>
            <a:endParaRPr lang="en-GB" dirty="0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0E777A6-9513-43F3-BB24-ED0539ADDD88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1930395" y="6117873"/>
            <a:ext cx="3215183" cy="459883"/>
          </a:xfrm>
        </p:spPr>
        <p:txBody>
          <a:bodyPr/>
          <a:lstStyle/>
          <a:p>
            <a:r>
              <a:rPr lang="sv-SE" sz="1200" b="1" dirty="0" smtClean="0">
                <a:solidFill>
                  <a:schemeClr val="bg1"/>
                </a:solidFill>
              </a:rPr>
              <a:t>2022-02-11</a:t>
            </a:r>
            <a:endParaRPr lang="en-GB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996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Agenda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Presentation of hardware and faults during operation 2018-2021</a:t>
            </a:r>
          </a:p>
          <a:p>
            <a:r>
              <a:rPr lang="en-GB" dirty="0" smtClean="0"/>
              <a:t>Maintenance perspective</a:t>
            </a:r>
          </a:p>
          <a:p>
            <a:r>
              <a:rPr lang="en-GB" dirty="0" smtClean="0"/>
              <a:t>Documentation</a:t>
            </a:r>
          </a:p>
          <a:p>
            <a:r>
              <a:rPr lang="en-GB" dirty="0" smtClean="0"/>
              <a:t>Lessons learned</a:t>
            </a:r>
          </a:p>
          <a:p>
            <a:endParaRPr lang="sv-SE" dirty="0" smtClean="0"/>
          </a:p>
          <a:p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96B66-0B3A-474C-9C9C-E4F07B1F5DAD}" type="datetime1">
              <a:rPr lang="sv-SE" smtClean="0"/>
              <a:pPr/>
              <a:t>2022-02-11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73485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ODH monitors in operation at ESS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Experience with O2iM operation at ESS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/>
              <a:t>4</a:t>
            </a:fld>
            <a:endParaRPr lang="sv-S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GB" b="1" dirty="0" smtClean="0"/>
              <a:t>TS2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 smtClean="0"/>
              <a:t>2 pcs </a:t>
            </a:r>
            <a:r>
              <a:rPr lang="en-GB" dirty="0" smtClean="0"/>
              <a:t>- 02iM monitors, high flow (</a:t>
            </a:r>
            <a:r>
              <a:rPr lang="en-GB" dirty="0" smtClean="0"/>
              <a:t>300ml/min)1port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3"/>
          </p:nvPr>
        </p:nvSpPr>
        <p:spPr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GB" b="1" dirty="0" smtClean="0"/>
              <a:t>ACC ODH phase 1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 smtClean="0"/>
              <a:t>10 pcs </a:t>
            </a:r>
            <a:r>
              <a:rPr lang="en-GB" dirty="0"/>
              <a:t>-</a:t>
            </a:r>
            <a:r>
              <a:rPr lang="en-GB" dirty="0" smtClean="0"/>
              <a:t>02iM monitors low flow 1 port (</a:t>
            </a:r>
            <a:r>
              <a:rPr lang="en-GB" dirty="0" smtClean="0"/>
              <a:t>150ml/min)</a:t>
            </a:r>
            <a:endParaRPr lang="en-GB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GB" dirty="0" smtClean="0"/>
              <a:t>12 pcs </a:t>
            </a:r>
            <a:r>
              <a:rPr lang="en-GB" dirty="0" smtClean="0"/>
              <a:t>-02iM monitors 4 port high flow </a:t>
            </a:r>
            <a:r>
              <a:rPr lang="en-GB" dirty="0" smtClean="0"/>
              <a:t>150ml/min)</a:t>
            </a:r>
            <a:endParaRPr lang="en-GB" dirty="0" smtClean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 smtClean="0"/>
              <a:t>TS 2 and ACC ODH phase 1</a:t>
            </a:r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96B66-0B3A-474C-9C9C-E4F07B1F5DAD}" type="datetime1">
              <a:rPr lang="sv-SE" smtClean="0"/>
              <a:t>2022-02-11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80268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0FB8EB-1974-4F1B-9F83-4FDD9AB6C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Issues experienced with O2iM monitors</a:t>
            </a: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CE7790D-E878-42AC-AA2D-8A369B3D7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Experience with O2iM operation at ESS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B78B478-BF6B-4F13-BEDC-210D18337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>
                <a:solidFill>
                  <a:srgbClr val="CCCCCC"/>
                </a:solidFill>
              </a:rPr>
              <a:t>5</a:t>
            </a:fld>
            <a:endParaRPr lang="sv-SE" dirty="0">
              <a:solidFill>
                <a:srgbClr val="CCCCCC"/>
              </a:solidFill>
            </a:endParaRP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CFEF36EF-EA79-48B1-8977-F8AA6F2C6B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709" y="1463241"/>
            <a:ext cx="4993785" cy="4768062"/>
          </a:xfrm>
        </p:spPr>
        <p:txBody>
          <a:bodyPr/>
          <a:lstStyle/>
          <a:p>
            <a:pPr lvl="1"/>
            <a:r>
              <a:rPr lang="en-GB" dirty="0" smtClean="0"/>
              <a:t>Monitor  sampling port </a:t>
            </a:r>
            <a:r>
              <a:rPr lang="en-GB" dirty="0" smtClean="0"/>
              <a:t>failure due to low pump pressure, 4 port monitors.</a:t>
            </a:r>
          </a:p>
          <a:p>
            <a:pPr lvl="2"/>
            <a:r>
              <a:rPr lang="en-GB" dirty="0" smtClean="0"/>
              <a:t>02iM 5</a:t>
            </a:r>
          </a:p>
          <a:p>
            <a:pPr lvl="2"/>
            <a:r>
              <a:rPr lang="en-GB" dirty="0" smtClean="0"/>
              <a:t>02iM </a:t>
            </a:r>
            <a:r>
              <a:rPr lang="en-GB" dirty="0" smtClean="0"/>
              <a:t>6</a:t>
            </a:r>
            <a:endParaRPr lang="en-GB" dirty="0" smtClean="0"/>
          </a:p>
          <a:p>
            <a:pPr lvl="2"/>
            <a:r>
              <a:rPr lang="en-GB" dirty="0" smtClean="0"/>
              <a:t>02iM 2</a:t>
            </a:r>
          </a:p>
          <a:p>
            <a:pPr marL="252413" lvl="2" indent="0">
              <a:buNone/>
            </a:pPr>
            <a:endParaRPr lang="en-GB" dirty="0" smtClean="0"/>
          </a:p>
          <a:p>
            <a:pPr lvl="2">
              <a:buFont typeface="Wingdings" panose="05000000000000000000" pitchFamily="2" charset="2"/>
              <a:buChar char="§"/>
            </a:pPr>
            <a:r>
              <a:rPr lang="en-GB" dirty="0" smtClean="0"/>
              <a:t>Calibration issues (a-alarm during calibration) monitor </a:t>
            </a:r>
            <a:r>
              <a:rPr lang="en-GB" dirty="0" smtClean="0"/>
              <a:t>20 </a:t>
            </a:r>
            <a:r>
              <a:rPr lang="en-GB" dirty="0" smtClean="0"/>
              <a:t>(one port)</a:t>
            </a:r>
          </a:p>
          <a:p>
            <a:pPr marL="252413" lvl="2" indent="0">
              <a:buNone/>
            </a:pPr>
            <a:endParaRPr lang="en-GB" dirty="0" smtClean="0"/>
          </a:p>
          <a:p>
            <a:pPr marL="252413" lvl="2" indent="0">
              <a:buNone/>
            </a:pPr>
            <a:endParaRPr lang="en-GB" dirty="0" smtClean="0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F9694C8D-3712-49FB-B071-2180F2DC81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 smtClean="0"/>
              <a:t>Summarised issues of the monitors.</a:t>
            </a:r>
            <a:endParaRPr lang="en-GB" dirty="0"/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38A5AF1C-CD2B-3242-88CF-04FA26AED5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2022-02-11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74535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0FB8EB-1974-4F1B-9F83-4FDD9AB6C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Issues experienced with O2iM monitors</a:t>
            </a: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CE7790D-E878-42AC-AA2D-8A369B3D7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Experience with O2iM operation at ESS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B78B478-BF6B-4F13-BEDC-210D18337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>
                <a:solidFill>
                  <a:srgbClr val="CCCCCC"/>
                </a:solidFill>
              </a:rPr>
              <a:t>6</a:t>
            </a:fld>
            <a:endParaRPr lang="sv-SE" dirty="0">
              <a:solidFill>
                <a:srgbClr val="CCCCCC"/>
              </a:solidFill>
            </a:endParaRP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CFEF36EF-EA79-48B1-8977-F8AA6F2C6B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709" y="1463241"/>
            <a:ext cx="4993785" cy="476806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GB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02iM </a:t>
            </a:r>
            <a:r>
              <a:rPr lang="en-GB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2,5,6</a:t>
            </a:r>
            <a:r>
              <a:rPr lang="en-GB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GB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GB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GB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GB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 We get alerted by the cryo team that one monitor is making regular “beeps” (20s apart).	</a:t>
            </a:r>
          </a:p>
          <a:p>
            <a:pPr lvl="1"/>
            <a:r>
              <a:rPr lang="en-GB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When investigating the issue there seems to be a issue with one of the sampling ports that are experiencing a very low pump flow on one specific sampling port). We deactivate that channel and the monitor is behaving ok again.</a:t>
            </a:r>
          </a:p>
          <a:p>
            <a:pPr lvl="1"/>
            <a:r>
              <a:rPr lang="en-GB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Work is scheduled for later and monitor is replaced and sent to Oxigraf for repairs. </a:t>
            </a:r>
          </a:p>
          <a:p>
            <a:pPr lvl="1"/>
            <a:r>
              <a:rPr lang="en-GB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Replacement of solenoid valve/main circuit board and/or  pump at Oxigraf</a:t>
            </a:r>
            <a:r>
              <a:rPr lang="en-GB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en-GB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62013AAD-DCA8-43EE-A6AD-BC89849E6BFF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00062" y="1458421"/>
            <a:ext cx="5067416" cy="476806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en-GB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GB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02iM </a:t>
            </a:r>
            <a:r>
              <a:rPr lang="en-GB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en-GB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 During </a:t>
            </a:r>
            <a:r>
              <a:rPr lang="en-GB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yearly calibration we notice that during the calibration the monitor goes into A alarm when doing the low cal.</a:t>
            </a:r>
          </a:p>
          <a:p>
            <a:pPr marL="0" indent="0">
              <a:buNone/>
            </a:pPr>
            <a:endParaRPr lang="en-GB" sz="1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GB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Investigation with Oxigraf, and we tried a reset procedure, this did not help. Monitor was replace and sent for maintenance. </a:t>
            </a:r>
            <a:r>
              <a:rPr lang="en-GB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Main circuit board </a:t>
            </a:r>
            <a:r>
              <a:rPr lang="en-GB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was updated and issue was </a:t>
            </a:r>
            <a:r>
              <a:rPr lang="en-GB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resolved.</a:t>
            </a:r>
            <a:endParaRPr lang="en-GB" sz="1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F9694C8D-3712-49FB-B071-2180F2DC81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 smtClean="0"/>
              <a:t>Explanation of the specific issues with the monitors.</a:t>
            </a:r>
            <a:endParaRPr lang="en-GB" dirty="0"/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38A5AF1C-CD2B-3242-88CF-04FA26AED5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2022-02-11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3786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A277C56-3EF8-495F-98AC-A7E8CE6D9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Maintenance during ACC ODH phase 1.</a:t>
            </a: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5F5D470B-BE7E-49E6-B723-2EFD0840B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Experience with O2iM operation at ESS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0756E12-8A7A-4F8A-8D1C-AE175B113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>
                <a:solidFill>
                  <a:srgbClr val="CCCCCC"/>
                </a:solidFill>
              </a:rPr>
              <a:t>7</a:t>
            </a:fld>
            <a:endParaRPr lang="sv-SE" dirty="0">
              <a:solidFill>
                <a:srgbClr val="CCCCCC"/>
              </a:solidFill>
            </a:endParaRP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D108556F-5D32-452D-B384-98CCF3F446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709" y="2205580"/>
            <a:ext cx="3255409" cy="4768062"/>
          </a:xfrm>
        </p:spPr>
        <p:txBody>
          <a:bodyPr/>
          <a:lstStyle/>
          <a:p>
            <a:pPr marL="144000" lvl="1" indent="0">
              <a:buNone/>
            </a:pPr>
            <a:r>
              <a:rPr lang="en-US" dirty="0" smtClean="0"/>
              <a:t>Alarm units</a:t>
            </a:r>
          </a:p>
          <a:p>
            <a:pPr lvl="1"/>
            <a:r>
              <a:rPr lang="en-US" dirty="0" smtClean="0"/>
              <a:t>Some minor effect from UV on the units outside</a:t>
            </a:r>
          </a:p>
          <a:p>
            <a:pPr lvl="1"/>
            <a:r>
              <a:rPr lang="en-US" dirty="0" smtClean="0"/>
              <a:t>Yearly maintenance of cleaning is testing</a:t>
            </a:r>
            <a:endParaRPr lang="en-US" dirty="0"/>
          </a:p>
          <a:p>
            <a:pPr lvl="1"/>
            <a:endParaRPr lang="sv-SE" dirty="0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0B57A266-1EA8-4A09-8126-11EA28233D3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95647" y="922711"/>
            <a:ext cx="9360000" cy="1076569"/>
          </a:xfrm>
        </p:spPr>
        <p:txBody>
          <a:bodyPr/>
          <a:lstStyle/>
          <a:p>
            <a:r>
              <a:rPr lang="en-GB" dirty="0" smtClean="0"/>
              <a:t>-yearly maintenance of the entire system </a:t>
            </a:r>
            <a:br>
              <a:rPr lang="en-GB" dirty="0" smtClean="0"/>
            </a:br>
            <a:r>
              <a:rPr lang="en-GB" dirty="0" smtClean="0"/>
              <a:t>-6 months replacement of filters in G04</a:t>
            </a:r>
            <a:br>
              <a:rPr lang="en-GB" dirty="0" smtClean="0"/>
            </a:br>
            <a:r>
              <a:rPr lang="en-GB" dirty="0" smtClean="0"/>
              <a:t>-yearly replacements of the rest of the filters</a:t>
            </a:r>
            <a:br>
              <a:rPr lang="en-GB" dirty="0" smtClean="0"/>
            </a:br>
            <a:endParaRPr lang="en-GB" dirty="0"/>
          </a:p>
          <a:p>
            <a:endParaRPr lang="sv-SE" dirty="0"/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FB21B05D-41C5-3F45-94B7-7EEA5B44AB2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2022-02-11</a:t>
            </a:fld>
            <a:endParaRPr lang="sv-SE" dirty="0"/>
          </a:p>
        </p:txBody>
      </p:sp>
      <p:sp>
        <p:nvSpPr>
          <p:cNvPr id="12" name="Platshållare för innehåll 5">
            <a:extLst>
              <a:ext uri="{FF2B5EF4-FFF2-40B4-BE49-F238E27FC236}">
                <a16:creationId xmlns:a16="http://schemas.microsoft.com/office/drawing/2014/main" id="{D108556F-5D32-452D-B384-98CCF3F446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05297" y="2205580"/>
            <a:ext cx="3255409" cy="4768062"/>
          </a:xfrm>
        </p:spPr>
        <p:txBody>
          <a:bodyPr/>
          <a:lstStyle/>
          <a:p>
            <a:pPr marL="144000" lvl="1" indent="0">
              <a:buNone/>
            </a:pPr>
            <a:r>
              <a:rPr lang="en-US" dirty="0" smtClean="0"/>
              <a:t>Monitors</a:t>
            </a:r>
          </a:p>
          <a:p>
            <a:pPr lvl="1"/>
            <a:r>
              <a:rPr lang="en-US" dirty="0" smtClean="0"/>
              <a:t>Depending on the environment filters need to get exchanged with different intervals</a:t>
            </a:r>
          </a:p>
          <a:p>
            <a:pPr lvl="1"/>
            <a:r>
              <a:rPr lang="en-US" dirty="0" smtClean="0"/>
              <a:t>Yearly/6 months filter replacement</a:t>
            </a:r>
            <a:endParaRPr lang="en-US" dirty="0"/>
          </a:p>
          <a:p>
            <a:pPr lvl="1"/>
            <a:r>
              <a:rPr lang="en-US" dirty="0" smtClean="0"/>
              <a:t>Yearly maintenance of monitors (cleaning/testing functions/calibration)</a:t>
            </a:r>
            <a:endParaRPr lang="sv-SE" dirty="0"/>
          </a:p>
        </p:txBody>
      </p:sp>
      <p:sp>
        <p:nvSpPr>
          <p:cNvPr id="13" name="Platshållare för innehåll 5">
            <a:extLst>
              <a:ext uri="{FF2B5EF4-FFF2-40B4-BE49-F238E27FC236}">
                <a16:creationId xmlns:a16="http://schemas.microsoft.com/office/drawing/2014/main" id="{D108556F-5D32-452D-B384-98CCF3F446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06885" y="2205580"/>
            <a:ext cx="3255409" cy="4768062"/>
          </a:xfrm>
        </p:spPr>
        <p:txBody>
          <a:bodyPr/>
          <a:lstStyle/>
          <a:p>
            <a:pPr marL="144000" lvl="1" indent="0">
              <a:buNone/>
            </a:pPr>
            <a:r>
              <a:rPr lang="en-US" dirty="0" smtClean="0"/>
              <a:t>Cabinets</a:t>
            </a:r>
          </a:p>
          <a:p>
            <a:pPr lvl="1"/>
            <a:r>
              <a:rPr lang="en-US" dirty="0" smtClean="0"/>
              <a:t>Depending on the environment filters need to get exchanged with different intervals</a:t>
            </a:r>
          </a:p>
          <a:p>
            <a:pPr lvl="1"/>
            <a:r>
              <a:rPr lang="en-US" dirty="0" smtClean="0"/>
              <a:t>Yearly cabinet filter replacement</a:t>
            </a:r>
            <a:endParaRPr lang="en-US" dirty="0"/>
          </a:p>
          <a:p>
            <a:pPr lvl="1"/>
            <a:r>
              <a:rPr lang="en-US" dirty="0" smtClean="0"/>
              <a:t>Yearly maintenance of cabinets (cleaning/testing function)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70759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A277C56-3EF8-495F-98AC-A7E8CE6D9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Maintenance during ACC ODH phase 1.</a:t>
            </a: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5F5D470B-BE7E-49E6-B723-2EFD0840B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Experience </a:t>
            </a:r>
            <a:r>
              <a:rPr lang="en-GB" dirty="0"/>
              <a:t>with O2iM operation at </a:t>
            </a:r>
            <a:r>
              <a:rPr lang="en-GB" dirty="0" smtClean="0"/>
              <a:t>ESS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0756E12-8A7A-4F8A-8D1C-AE175B113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>
                <a:solidFill>
                  <a:srgbClr val="CCCCCC"/>
                </a:solidFill>
              </a:rPr>
              <a:t>8</a:t>
            </a:fld>
            <a:endParaRPr lang="sv-SE" dirty="0">
              <a:solidFill>
                <a:srgbClr val="CCCCCC"/>
              </a:solidFill>
            </a:endParaRP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0B57A266-1EA8-4A09-8126-11EA28233D3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95647" y="922711"/>
            <a:ext cx="9360000" cy="1076569"/>
          </a:xfrm>
        </p:spPr>
        <p:txBody>
          <a:bodyPr/>
          <a:lstStyle/>
          <a:p>
            <a:r>
              <a:rPr lang="en-GB" dirty="0" smtClean="0"/>
              <a:t>-yearly maintenance of the entire system </a:t>
            </a:r>
            <a:br>
              <a:rPr lang="en-GB" dirty="0" smtClean="0"/>
            </a:br>
            <a:r>
              <a:rPr lang="en-GB" dirty="0" smtClean="0"/>
              <a:t>-6 months replacement of filters in G04</a:t>
            </a:r>
            <a:br>
              <a:rPr lang="en-GB" dirty="0" smtClean="0"/>
            </a:br>
            <a:r>
              <a:rPr lang="en-GB" dirty="0" smtClean="0"/>
              <a:t>-yearly replacements of the rest of the filters</a:t>
            </a:r>
            <a:br>
              <a:rPr lang="en-GB" dirty="0" smtClean="0"/>
            </a:br>
            <a:endParaRPr lang="en-GB" dirty="0"/>
          </a:p>
          <a:p>
            <a:endParaRPr lang="sv-SE" dirty="0"/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FB21B05D-41C5-3F45-94B7-7EEA5B44AB2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2022-02-11</a:t>
            </a:fld>
            <a:endParaRPr lang="sv-SE" dirty="0"/>
          </a:p>
        </p:txBody>
      </p:sp>
      <p:sp>
        <p:nvSpPr>
          <p:cNvPr id="12" name="Platshållare för innehåll 5">
            <a:extLst>
              <a:ext uri="{FF2B5EF4-FFF2-40B4-BE49-F238E27FC236}">
                <a16:creationId xmlns:a16="http://schemas.microsoft.com/office/drawing/2014/main" id="{D108556F-5D32-452D-B384-98CCF3F446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709" y="2205580"/>
            <a:ext cx="10155810" cy="4768062"/>
          </a:xfrm>
        </p:spPr>
        <p:txBody>
          <a:bodyPr/>
          <a:lstStyle/>
          <a:p>
            <a:pPr marL="144000" lvl="1" indent="0">
              <a:buNone/>
            </a:pPr>
            <a:r>
              <a:rPr lang="en-GB" dirty="0" smtClean="0"/>
              <a:t>Monitors</a:t>
            </a:r>
          </a:p>
          <a:p>
            <a:pPr lvl="1"/>
            <a:r>
              <a:rPr lang="en-GB" dirty="0" smtClean="0"/>
              <a:t>Depending on the environment filters need to get exchanged with different intervals</a:t>
            </a:r>
          </a:p>
          <a:p>
            <a:pPr lvl="1"/>
            <a:r>
              <a:rPr lang="en-GB" dirty="0" smtClean="0"/>
              <a:t>Yearly or 6 months filter replacement, re-evaluated after each maintenance.</a:t>
            </a:r>
          </a:p>
          <a:p>
            <a:pPr lvl="1"/>
            <a:r>
              <a:rPr lang="en-GB" dirty="0" smtClean="0"/>
              <a:t>Yearly maintenance of monitors (cleaning/testing functions/calibration)</a:t>
            </a:r>
          </a:p>
          <a:p>
            <a:pPr lvl="1"/>
            <a:r>
              <a:rPr lang="en-GB" dirty="0" smtClean="0"/>
              <a:t>After each maintenance we are looking through the filters of the monitors and checking them visually how dirty they are and then we re-evaluate if we are doing a 6m or 12m maintenance interval.</a:t>
            </a:r>
          </a:p>
          <a:p>
            <a:pPr lvl="1"/>
            <a:r>
              <a:rPr lang="en-GB" dirty="0" smtClean="0"/>
              <a:t>We are working to get a EAM solution for the reports but atm. we are using chess.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0326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A277C56-3EF8-495F-98AC-A7E8CE6D9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Maintenance during ACC ODH.</a:t>
            </a: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5F5D470B-BE7E-49E6-B723-2EFD0840B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Experience with O2iM operation at ESS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0756E12-8A7A-4F8A-8D1C-AE175B113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>
                <a:solidFill>
                  <a:srgbClr val="CCCCCC"/>
                </a:solidFill>
              </a:rPr>
              <a:t>9</a:t>
            </a:fld>
            <a:endParaRPr lang="sv-SE" dirty="0">
              <a:solidFill>
                <a:srgbClr val="CCCCCC"/>
              </a:solidFill>
            </a:endParaRP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D108556F-5D32-452D-B384-98CCF3F446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5647" y="1474484"/>
            <a:ext cx="8729966" cy="4768062"/>
          </a:xfrm>
        </p:spPr>
        <p:txBody>
          <a:bodyPr/>
          <a:lstStyle/>
          <a:p>
            <a:r>
              <a:rPr lang="en-US" b="1" dirty="0" smtClean="0"/>
              <a:t>Test/Verification/configuration </a:t>
            </a:r>
            <a:r>
              <a:rPr lang="en-US" b="1" dirty="0"/>
              <a:t>of monitor according to ESS-0189148</a:t>
            </a:r>
            <a:endParaRPr lang="en-US" dirty="0"/>
          </a:p>
          <a:p>
            <a:r>
              <a:rPr lang="en-US" b="1" dirty="0" smtClean="0"/>
              <a:t>Verification </a:t>
            </a:r>
            <a:r>
              <a:rPr lang="en-US" b="1" dirty="0"/>
              <a:t>test according to</a:t>
            </a:r>
            <a:r>
              <a:rPr lang="en-US" dirty="0"/>
              <a:t> </a:t>
            </a:r>
            <a:r>
              <a:rPr lang="en-US" b="1" dirty="0"/>
              <a:t>ESS-0189148</a:t>
            </a:r>
            <a:endParaRPr lang="en-US" dirty="0"/>
          </a:p>
          <a:p>
            <a:pPr marL="144000" lvl="1" indent="0">
              <a:buNone/>
            </a:pPr>
            <a:endParaRPr lang="sv-SE" dirty="0"/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FB21B05D-41C5-3F45-94B7-7EEA5B44AB2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2022-02-11</a:t>
            </a:fld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 smtClean="0"/>
              <a:t>Documentation process</a:t>
            </a:r>
            <a:endParaRPr lang="en-GB" dirty="0"/>
          </a:p>
        </p:txBody>
      </p:sp>
      <p:pic>
        <p:nvPicPr>
          <p:cNvPr id="7" name="Picture 6">
            <a:hlinkHover r:id="" action="ppaction://hlinkshowjump?jump=nextslide" highlightClick="1">
              <a:snd r:embed="rId3" name="laser.wav"/>
            </a:hlinkHover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71482" y="1818968"/>
            <a:ext cx="5246892" cy="4940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2418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ESS 1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99DC"/>
      </a:accent1>
      <a:accent2>
        <a:srgbClr val="003366"/>
      </a:accent2>
      <a:accent3>
        <a:srgbClr val="99BE00"/>
      </a:accent3>
      <a:accent4>
        <a:srgbClr val="006646"/>
      </a:accent4>
      <a:accent5>
        <a:srgbClr val="FF7D00"/>
      </a:accent5>
      <a:accent6>
        <a:srgbClr val="821482"/>
      </a:accent6>
      <a:hlink>
        <a:srgbClr val="0099DC"/>
      </a:hlink>
      <a:folHlink>
        <a:srgbClr val="0099DC"/>
      </a:folHlink>
    </a:clrScheme>
    <a:fontScheme name="ESS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mtClean="0">
            <a:solidFill>
              <a:srgbClr val="666666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5" id="{C8E05FD6-4408-40A1-AAFA-F1913A6B3D38}" vid="{2ACFAA60-6D1B-4172-9AA5-52CCB5CBBC40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ESS-0060907 - Chess Core Powerpoint</Template>
  <TotalTime>9432</TotalTime>
  <Words>1063</Words>
  <Application>Microsoft Office PowerPoint</Application>
  <PresentationFormat>Widescreen</PresentationFormat>
  <Paragraphs>156</Paragraphs>
  <Slides>15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Segoe UI</vt:lpstr>
      <vt:lpstr>Segoe UI Light</vt:lpstr>
      <vt:lpstr>Segoe UI Semibold</vt:lpstr>
      <vt:lpstr>Wingdings</vt:lpstr>
      <vt:lpstr>Office-tema</vt:lpstr>
      <vt:lpstr>PowerPoint Presentation</vt:lpstr>
      <vt:lpstr>Experience with O2iM operation at ESS¶</vt:lpstr>
      <vt:lpstr>Agenda</vt:lpstr>
      <vt:lpstr>ODH monitors in operation at ESS</vt:lpstr>
      <vt:lpstr>Issues experienced with O2iM monitors</vt:lpstr>
      <vt:lpstr>Issues experienced with O2iM monitors</vt:lpstr>
      <vt:lpstr>Maintenance during ACC ODH phase 1.</vt:lpstr>
      <vt:lpstr>Maintenance during ACC ODH phase 1.</vt:lpstr>
      <vt:lpstr>Maintenance during ACC ODH.</vt:lpstr>
      <vt:lpstr>PowerPoint Presentation</vt:lpstr>
      <vt:lpstr>Filters</vt:lpstr>
      <vt:lpstr>Calibration gases</vt:lpstr>
      <vt:lpstr>Manual calibration accuracy</vt:lpstr>
      <vt:lpstr>Overall experience of the Oxigraf 02iM monitors. </vt:lpstr>
      <vt:lpstr>Finish presentation</vt:lpstr>
    </vt:vector>
  </TitlesOfParts>
  <Company>European Spallation Source ERIC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Mattias Eriksson</dc:creator>
  <cp:lastModifiedBy>Mattias Eriksson</cp:lastModifiedBy>
  <cp:revision>43</cp:revision>
  <cp:lastPrinted>2019-03-08T10:27:30Z</cp:lastPrinted>
  <dcterms:created xsi:type="dcterms:W3CDTF">2022-01-31T14:49:54Z</dcterms:created>
  <dcterms:modified xsi:type="dcterms:W3CDTF">2022-02-11T17:11:26Z</dcterms:modified>
</cp:coreProperties>
</file>