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3" r:id="rId2"/>
  </p:sldMasterIdLst>
  <p:notesMasterIdLst>
    <p:notesMasterId r:id="rId8"/>
  </p:notesMasterIdLst>
  <p:sldIdLst>
    <p:sldId id="262" r:id="rId3"/>
    <p:sldId id="267" r:id="rId4"/>
    <p:sldId id="1040" r:id="rId5"/>
    <p:sldId id="1047" r:id="rId6"/>
    <p:sldId id="268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 Simelio" initials="AS" lastIdx="7" clrIdx="0">
    <p:extLst>
      <p:ext uri="{19B8F6BF-5375-455C-9EA6-DF929625EA0E}">
        <p15:presenceInfo xmlns:p15="http://schemas.microsoft.com/office/powerpoint/2012/main" userId="Antoni Simelio" providerId="None"/>
      </p:ext>
    </p:extLst>
  </p:cmAuthor>
  <p:cmAuthor id="2" name="Saeed Haghtalab" initials="SH" lastIdx="3" clrIdx="1">
    <p:extLst>
      <p:ext uri="{19B8F6BF-5375-455C-9EA6-DF929625EA0E}">
        <p15:presenceInfo xmlns:p15="http://schemas.microsoft.com/office/powerpoint/2012/main" userId="S-1-5-21-1853637497-491971987-2917381224-136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EF2"/>
    <a:srgbClr val="E5F0EC"/>
    <a:srgbClr val="CCDFDB"/>
    <a:srgbClr val="2400FF"/>
    <a:srgbClr val="35FF3D"/>
    <a:srgbClr val="F60004"/>
    <a:srgbClr val="CCCCCC"/>
    <a:srgbClr val="666666"/>
    <a:srgbClr val="FECC99"/>
    <a:srgbClr val="FE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76" autoAdjust="0"/>
    <p:restoredTop sz="94681" autoAdjust="0"/>
  </p:normalViewPr>
  <p:slideViewPr>
    <p:cSldViewPr snapToGrid="0" snapToObjects="1">
      <p:cViewPr varScale="1">
        <p:scale>
          <a:sx n="106" d="100"/>
          <a:sy n="106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2022-02-11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C95C9010-5F16-9B46-80BE-AE1AEC8AB69B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B35FDBAB-497B-B545-A9C7-7023E87BCC33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7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692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951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4577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840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557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680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AAE69331-ADBC-744C-989C-B8AE4586C69E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066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672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64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577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7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6BD958A7-1FC9-5C48-AD97-326BC138E00E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71304849-BC66-A648-83F3-2C9F1861AB7C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34C2D148-6125-8046-A5D8-2A2417BAFD6C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82BC275D-6318-C74E-83C8-5E2BC3F88589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E8E0A214-1676-CE42-942E-DF866B429018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AEE41625-011B-9E4A-9131-A56C93F8AFC2}" type="datetime1">
              <a:rPr lang="sv-SE" smtClean="0"/>
              <a:t>2022-02-11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2022-02-11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4279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89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ESS ODHDS Plan and Schedule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Annika Nordt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 smtClean="0">
                <a:solidFill>
                  <a:schemeClr val="bg1"/>
                </a:solidFill>
              </a:rPr>
              <a:pPr/>
              <a:t>2022-02-11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ODH Detection Systems - Overview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49570" y="2292170"/>
            <a:ext cx="10820293" cy="3386736"/>
          </a:xfrm>
        </p:spPr>
        <p:txBody>
          <a:bodyPr/>
          <a:lstStyle/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Detection System for G04, CTLG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CXH, HCB – </a:t>
            </a:r>
            <a:r>
              <a:rPr lang="en-GB" dirty="0">
                <a:solidFill>
                  <a:srgbClr val="00B050"/>
                </a:solidFill>
              </a:rPr>
              <a:t>In operation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Detection System for Test Stand 2 – </a:t>
            </a:r>
            <a:r>
              <a:rPr lang="en-GB" dirty="0">
                <a:solidFill>
                  <a:srgbClr val="00B050"/>
                </a:solidFill>
              </a:rPr>
              <a:t>In operation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Temporary ODH Detection System for Accelerator – </a:t>
            </a:r>
            <a:r>
              <a:rPr lang="en-GB" dirty="0">
                <a:solidFill>
                  <a:srgbClr val="00B050"/>
                </a:solidFill>
              </a:rPr>
              <a:t>Ready to be taken into operation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Detection System for Accelerator –  In design phase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and Hydrogen Detection System for Target –  In advanced analysis phase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Detection System for Instruments and NSS –  In early analysis phase</a:t>
            </a:r>
          </a:p>
          <a:p>
            <a:pPr marL="0" indent="-1225">
              <a:spcBef>
                <a:spcPts val="600"/>
              </a:spcBef>
              <a:spcAft>
                <a:spcPts val="600"/>
              </a:spcAft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Systems Status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7CBAF5D9-CC91-9C43-ABB7-8FE3A8EAA6D6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9" name="Platshållare för innehåll 6">
            <a:extLst>
              <a:ext uri="{FF2B5EF4-FFF2-40B4-BE49-F238E27FC236}">
                <a16:creationId xmlns:a16="http://schemas.microsoft.com/office/drawing/2014/main" id="{041DFB0B-0D55-EF49-96C7-C7234801BBF0}"/>
              </a:ext>
            </a:extLst>
          </p:cNvPr>
          <p:cNvSpPr txBox="1">
            <a:spLocks/>
          </p:cNvSpPr>
          <p:nvPr/>
        </p:nvSpPr>
        <p:spPr>
          <a:xfrm>
            <a:off x="6482755" y="1594339"/>
            <a:ext cx="5287108" cy="5246057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60000" indent="-216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tabLst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450000" indent="-198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628650" indent="-162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433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ODH Detection Systems - Dates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59716" y="1446416"/>
            <a:ext cx="5533186" cy="5673436"/>
          </a:xfrm>
        </p:spPr>
        <p:txBody>
          <a:bodyPr/>
          <a:lstStyle/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Detection System for Accelerator 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Preliminary Design Review – 2022-02 (this review)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Critical Design Review – 2022-11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Ready for operation – 2023-05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and Hydrogen Detection System for Target 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Preliminary Design Review – 2023-01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Critical Design Review – 2023-11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Ready for operation – </a:t>
            </a:r>
            <a:r>
              <a:rPr lang="en-GB" sz="1900" dirty="0">
                <a:solidFill>
                  <a:srgbClr val="FF0000"/>
                </a:solidFill>
              </a:rPr>
              <a:t>2025-04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 Detection System for Instruments and NSS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Preliminary Design Review – 2024-10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Critical Design Review – 2025-10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Ready for operation – </a:t>
            </a:r>
            <a:r>
              <a:rPr lang="en-GB" sz="1900" dirty="0">
                <a:solidFill>
                  <a:srgbClr val="FF0000"/>
                </a:solidFill>
              </a:rPr>
              <a:t>2026-12</a:t>
            </a: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-1225">
              <a:spcBef>
                <a:spcPts val="600"/>
              </a:spcBef>
              <a:spcAft>
                <a:spcPts val="600"/>
              </a:spcAft>
              <a:buNone/>
            </a:pP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Top Level Milestones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7CBAF5D9-CC91-9C43-ABB7-8FE3A8EAA6D6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9" name="Platshållare för innehåll 6">
            <a:extLst>
              <a:ext uri="{FF2B5EF4-FFF2-40B4-BE49-F238E27FC236}">
                <a16:creationId xmlns:a16="http://schemas.microsoft.com/office/drawing/2014/main" id="{041DFB0B-0D55-EF49-96C7-C7234801BBF0}"/>
              </a:ext>
            </a:extLst>
          </p:cNvPr>
          <p:cNvSpPr txBox="1">
            <a:spLocks/>
          </p:cNvSpPr>
          <p:nvPr/>
        </p:nvSpPr>
        <p:spPr>
          <a:xfrm>
            <a:off x="6482755" y="1594339"/>
            <a:ext cx="5287108" cy="5246057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60000" indent="-216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tabLst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450000" indent="-198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628650" indent="-162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</p:txBody>
      </p:sp>
      <p:sp>
        <p:nvSpPr>
          <p:cNvPr id="11" name="Platshållare för innehåll 6">
            <a:extLst>
              <a:ext uri="{FF2B5EF4-FFF2-40B4-BE49-F238E27FC236}">
                <a16:creationId xmlns:a16="http://schemas.microsoft.com/office/drawing/2014/main" id="{2B9BD4B0-AD49-A24B-B5AD-6615D12D429B}"/>
              </a:ext>
            </a:extLst>
          </p:cNvPr>
          <p:cNvSpPr txBox="1">
            <a:spLocks/>
          </p:cNvSpPr>
          <p:nvPr/>
        </p:nvSpPr>
        <p:spPr>
          <a:xfrm>
            <a:off x="1103709" y="1446416"/>
            <a:ext cx="3811191" cy="4601924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60000" indent="-216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tabLst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450000" indent="-198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628650" indent="-162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tabLst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Important Note: </a:t>
            </a: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is currently adjusting and updating all plans until 2027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dates</a:t>
            </a: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presented for ODHDS’s are </a:t>
            </a: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</a:t>
            </a: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yet </a:t>
            </a: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optimised</a:t>
            </a:r>
            <a:r>
              <a:rPr lang="en-GB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nor adjusted towards when the systems are really needed, or by when for example pipe installation has to be done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must establish a realistic agreement with Target and NSS asap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1675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-1225"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None/>
            </a:pPr>
            <a:endParaRPr lang="en-GB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7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Open Points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569" y="1270247"/>
            <a:ext cx="10372147" cy="4396627"/>
          </a:xfrm>
        </p:spPr>
        <p:txBody>
          <a:bodyPr/>
          <a:lstStyle/>
          <a:p>
            <a:pPr marL="2571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200" b="1" dirty="0">
                <a:solidFill>
                  <a:schemeClr val="tx1"/>
                </a:solidFill>
              </a:rPr>
              <a:t>Criteria for linking to target and NSS installation plans not established yet</a:t>
            </a:r>
            <a:endParaRPr lang="en-GB" sz="2200" dirty="0">
              <a:solidFill>
                <a:schemeClr val="tx1"/>
              </a:solidFill>
            </a:endParaRPr>
          </a:p>
          <a:p>
            <a:pPr marL="725488" lvl="3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</a:rPr>
              <a:t>If ODHDS installation is done too late, the risk is high that retrofitting is needed (e.g. pipes)</a:t>
            </a:r>
          </a:p>
          <a:p>
            <a:pPr marL="725488" lvl="3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</a:rPr>
              <a:t>This would translate in a (significant) cost increase</a:t>
            </a:r>
          </a:p>
          <a:p>
            <a:pPr marL="782638" lvl="3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</a:rPr>
              <a:t>It is important to refine timelines asap to better understand what is needed and when (analysis, design, piping, operation)</a:t>
            </a:r>
            <a:endParaRPr lang="en-US" sz="2000" dirty="0">
              <a:solidFill>
                <a:schemeClr val="tx1"/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571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b="1" dirty="0">
                <a:solidFill>
                  <a:schemeClr val="tx1"/>
                </a:solidFill>
              </a:rPr>
              <a:t>Handing over an ODHDS to operations </a:t>
            </a:r>
            <a:r>
              <a:rPr lang="en-GB" sz="2200" b="1" dirty="0">
                <a:solidFill>
                  <a:schemeClr val="tx1"/>
                </a:solidFill>
              </a:rPr>
              <a:t>/ </a:t>
            </a:r>
            <a:r>
              <a:rPr lang="en-GB" sz="2200" b="1" dirty="0" err="1">
                <a:solidFill>
                  <a:schemeClr val="tx1"/>
                </a:solidFill>
              </a:rPr>
              <a:t>cryo</a:t>
            </a:r>
            <a:r>
              <a:rPr lang="en-GB" sz="2200" b="1" dirty="0">
                <a:solidFill>
                  <a:schemeClr val="tx1"/>
                </a:solidFill>
              </a:rPr>
              <a:t> operations</a:t>
            </a:r>
          </a:p>
          <a:p>
            <a:pPr marL="725488" lvl="3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</a:rPr>
              <a:t>Is this done at other facilities?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7CBAF5D9-CC91-9C43-ABB7-8FE3A8EAA6D6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1_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190506</TotalTime>
  <Words>315</Words>
  <Application>Microsoft Macintosh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1_Office-tema</vt:lpstr>
      <vt:lpstr>PowerPoint Presentation</vt:lpstr>
      <vt:lpstr>ESS ODHDS Plan and Schedule</vt:lpstr>
      <vt:lpstr>ESS ODH Detection Systems - Overview</vt:lpstr>
      <vt:lpstr>ESS ODH Detection Systems - Dates</vt:lpstr>
      <vt:lpstr>More Open Points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NCL Summary</dc:title>
  <dc:creator>Ciprian Plostinar</dc:creator>
  <cp:lastModifiedBy>Annika Nordt</cp:lastModifiedBy>
  <cp:revision>365</cp:revision>
  <cp:lastPrinted>2019-03-08T10:27:30Z</cp:lastPrinted>
  <dcterms:created xsi:type="dcterms:W3CDTF">2021-04-11T10:16:41Z</dcterms:created>
  <dcterms:modified xsi:type="dcterms:W3CDTF">2022-02-11T11:45:04Z</dcterms:modified>
</cp:coreProperties>
</file>