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70" r:id="rId2"/>
    <p:sldId id="380" r:id="rId3"/>
    <p:sldId id="382" r:id="rId4"/>
    <p:sldId id="381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405" r:id="rId18"/>
    <p:sldId id="406" r:id="rId19"/>
    <p:sldId id="407" r:id="rId20"/>
    <p:sldId id="409" r:id="rId21"/>
    <p:sldId id="408" r:id="rId22"/>
    <p:sldId id="396" r:id="rId23"/>
    <p:sldId id="309" r:id="rId24"/>
    <p:sldId id="310" r:id="rId25"/>
    <p:sldId id="311" r:id="rId26"/>
    <p:sldId id="397" r:id="rId27"/>
    <p:sldId id="399" r:id="rId28"/>
    <p:sldId id="400" r:id="rId29"/>
    <p:sldId id="403" r:id="rId30"/>
    <p:sldId id="404" r:id="rId31"/>
  </p:sldIdLst>
  <p:sldSz cx="12192000" cy="6858000"/>
  <p:notesSz cx="6788150" cy="9923463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4311A3E0-F012-4794-A887-CD49A4281F18}">
          <p14:sldIdLst>
            <p14:sldId id="370"/>
            <p14:sldId id="380"/>
            <p14:sldId id="382"/>
            <p14:sldId id="381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405"/>
            <p14:sldId id="406"/>
            <p14:sldId id="407"/>
            <p14:sldId id="409"/>
            <p14:sldId id="408"/>
            <p14:sldId id="396"/>
            <p14:sldId id="309"/>
            <p14:sldId id="310"/>
            <p14:sldId id="311"/>
            <p14:sldId id="397"/>
            <p14:sldId id="399"/>
            <p14:sldId id="400"/>
            <p14:sldId id="403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" initials="L" lastIdx="1" clrIdx="0">
    <p:extLst>
      <p:ext uri="{19B8F6BF-5375-455C-9EA6-DF929625EA0E}">
        <p15:presenceInfo xmlns:p15="http://schemas.microsoft.com/office/powerpoint/2012/main" userId="Lu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000"/>
    <a:srgbClr val="B48900"/>
    <a:srgbClr val="FF0000"/>
    <a:srgbClr val="FF00FF"/>
    <a:srgbClr val="008000"/>
    <a:srgbClr val="DEA900"/>
    <a:srgbClr val="FAB900"/>
    <a:srgbClr val="8EFE66"/>
    <a:srgbClr val="D8FA6A"/>
    <a:srgbClr val="B9D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7" autoAdjust="0"/>
    <p:restoredTop sz="92026" autoAdjust="0"/>
  </p:normalViewPr>
  <p:slideViewPr>
    <p:cSldViewPr>
      <p:cViewPr varScale="1">
        <p:scale>
          <a:sx n="77" d="100"/>
          <a:sy n="77" d="100"/>
        </p:scale>
        <p:origin x="763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17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1532" cy="496174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5047" y="0"/>
            <a:ext cx="2941532" cy="496174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88A088B4-2577-4C8D-A9D6-E44667C820B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5567"/>
            <a:ext cx="2941532" cy="496174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5047" y="9425567"/>
            <a:ext cx="2941532" cy="496174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3930213-9432-4F18-B067-B7FF447A9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9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1532" cy="496174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047" y="0"/>
            <a:ext cx="2941532" cy="496174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61B515B7-1845-4FE4-B742-C22B7D972988}" type="datetimeFigureOut">
              <a:rPr lang="en-GB" smtClean="0"/>
              <a:t>25/02/2022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" y="744538"/>
            <a:ext cx="661670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816" y="4713646"/>
            <a:ext cx="5430520" cy="4465559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5567"/>
            <a:ext cx="2941532" cy="496174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047" y="9425567"/>
            <a:ext cx="2941532" cy="496174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5E6B9611-48F0-4AB3-B59B-4E8CF4AFA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72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05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00" y="6446659"/>
            <a:ext cx="6769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00" y="6446659"/>
            <a:ext cx="6769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7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A4AE-1E46-4ED2-8BBE-959AE2B39DEE}" type="datetimeFigureOut">
              <a:rPr lang="en-GB" smtClean="0"/>
              <a:t>25/02/2022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A356-A5D3-489E-89ED-F6CF0FE55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7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 flipV="1">
            <a:off x="0" y="6357938"/>
            <a:ext cx="12192000" cy="30162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1029" name="Object 8"/>
          <p:cNvGraphicFramePr>
            <a:graphicFrameLocks noChangeAspect="1"/>
          </p:cNvGraphicFramePr>
          <p:nvPr/>
        </p:nvGraphicFramePr>
        <p:xfrm>
          <a:off x="125046" y="6411914"/>
          <a:ext cx="549031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Photo Editor Photo" r:id="rId6" imgW="838095" imgH="838095" progId="MSPhotoEd.3">
                  <p:embed/>
                </p:oleObj>
              </mc:Choice>
              <mc:Fallback>
                <p:oleObj name="Photo Editor Photo" r:id="rId6" imgW="838095" imgH="8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46" y="6411914"/>
                        <a:ext cx="549031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689708" y="6521450"/>
            <a:ext cx="28328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00" b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Istituto Nazionale di Fisica Nucleare (</a:t>
            </a:r>
            <a:r>
              <a:rPr lang="it-IT" sz="1000" b="1" err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Italy</a:t>
            </a:r>
            <a:r>
              <a:rPr lang="it-IT" sz="1000" b="1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r>
              <a:rPr lang="it-IT" sz="160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9318089" y="6473229"/>
            <a:ext cx="16834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00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Beam Dynamics Group</a:t>
            </a:r>
            <a:r>
              <a:rPr lang="it-IT" sz="1600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7600" y="6488331"/>
            <a:ext cx="795849" cy="32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00" y="6446659"/>
            <a:ext cx="6769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2" descr="http://ess-scandinavia.eu/templates/theme285/images/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2862"/>
            <a:ext cx="1476375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4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69913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2pPr>
      <a:lvl3pPr marL="9540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0"/>
        </a:defRPr>
      </a:lvl3pPr>
      <a:lvl4pPr marL="1331913" indent="-1841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17160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1732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6304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30876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5448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470.png"/><Relationship Id="rId7" Type="http://schemas.openxmlformats.org/officeDocument/2006/relationships/image" Target="../media/image13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80.png"/><Relationship Id="rId9" Type="http://schemas.openxmlformats.org/officeDocument/2006/relationships/image" Target="../media/image1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Experience from INFN in IFMIF/EVEDA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INFN LNL</a:t>
            </a:r>
          </a:p>
        </p:txBody>
      </p:sp>
    </p:spTree>
    <p:extLst>
      <p:ext uri="{BB962C8B-B14F-4D97-AF65-F5344CB8AC3E}">
        <p14:creationId xmlns:p14="http://schemas.microsoft.com/office/powerpoint/2010/main" val="418408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E3F374-689A-44EB-901A-7F1E67E6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41799"/>
            <a:ext cx="10363200" cy="914400"/>
          </a:xfrm>
        </p:spPr>
        <p:txBody>
          <a:bodyPr/>
          <a:lstStyle/>
          <a:p>
            <a:r>
              <a:rPr lang="en-US" dirty="0"/>
              <a:t>Steps of RFQ commissioning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52A91F-4EE2-42C0-9D78-C926A8B4E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714145"/>
            <a:ext cx="10363200" cy="4724400"/>
          </a:xfrm>
        </p:spPr>
        <p:txBody>
          <a:bodyPr/>
          <a:lstStyle/>
          <a:p>
            <a:r>
              <a:rPr lang="en-US" dirty="0"/>
              <a:t>Low power commissioning (H+):</a:t>
            </a:r>
          </a:p>
          <a:p>
            <a:pPr lvl="1"/>
            <a:r>
              <a:rPr lang="en-US" b="1" dirty="0"/>
              <a:t>Probe beam: </a:t>
            </a:r>
            <a:r>
              <a:rPr lang="en-US" dirty="0"/>
              <a:t>LEBT is not equipped with IRIS. -&gt; Usage of smaller PE and depowered source in order to decrease the power of a factor of 25. The perveance can be comparable instead.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82588" lvl="1" indent="0">
              <a:buNone/>
            </a:pPr>
            <a:endParaRPr lang="en-US" dirty="0"/>
          </a:p>
          <a:p>
            <a:pPr marL="382588" lvl="1" indent="0">
              <a:buNone/>
            </a:pPr>
            <a:endParaRPr lang="en-US" dirty="0"/>
          </a:p>
          <a:p>
            <a:pPr marL="382588" lvl="1" indent="0">
              <a:buNone/>
            </a:pPr>
            <a:r>
              <a:rPr lang="en-US" dirty="0"/>
              <a:t>Example of pulse structure: 300 us pulse length (needed for </a:t>
            </a:r>
            <a:r>
              <a:rPr lang="en-US" dirty="0" err="1"/>
              <a:t>s.c.c.</a:t>
            </a:r>
            <a:r>
              <a:rPr lang="en-US" dirty="0"/>
              <a:t> time and ) 1 s repetition rate.</a:t>
            </a:r>
          </a:p>
          <a:p>
            <a:pPr marL="382588" lvl="1" indent="0">
              <a:buNone/>
            </a:pPr>
            <a:r>
              <a:rPr lang="en-US" dirty="0"/>
              <a:t>Some basics check on the general </a:t>
            </a:r>
            <a:r>
              <a:rPr lang="en-US" dirty="0" err="1"/>
              <a:t>behaviour</a:t>
            </a:r>
            <a:r>
              <a:rPr lang="en-US" dirty="0"/>
              <a:t> of the accelerator. Uncertainties on estimations, contaminants, matching routines.</a:t>
            </a:r>
          </a:p>
          <a:p>
            <a:pPr lvl="1"/>
            <a:r>
              <a:rPr lang="en-US" b="1" dirty="0"/>
              <a:t>Average perveance beam: </a:t>
            </a:r>
            <a:r>
              <a:rPr lang="en-US" dirty="0"/>
              <a:t>powered source with smaller PE.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E6ACA7-24C9-48C8-8272-ABF54F1B1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4C676C8-A453-4897-B91C-5406D847B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50519"/>
          <a:stretch/>
        </p:blipFill>
        <p:spPr bwMode="auto">
          <a:xfrm>
            <a:off x="3432794" y="2781824"/>
            <a:ext cx="2354584" cy="180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647">
            <a:extLst>
              <a:ext uri="{FF2B5EF4-FFF2-40B4-BE49-F238E27FC236}">
                <a16:creationId xmlns:a16="http://schemas.microsoft.com/office/drawing/2014/main" id="{073981CC-1A9F-4ACA-8D39-0BE4748B8F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25074"/>
          <a:stretch/>
        </p:blipFill>
        <p:spPr>
          <a:xfrm>
            <a:off x="7257819" y="2899084"/>
            <a:ext cx="1076354" cy="110966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7" name="Rectangle 23">
            <a:extLst>
              <a:ext uri="{FF2B5EF4-FFF2-40B4-BE49-F238E27FC236}">
                <a16:creationId xmlns:a16="http://schemas.microsoft.com/office/drawing/2014/main" id="{DDB1A230-EB31-4F07-A9C7-75BAC26C0486}"/>
              </a:ext>
            </a:extLst>
          </p:cNvPr>
          <p:cNvSpPr/>
          <p:nvPr/>
        </p:nvSpPr>
        <p:spPr>
          <a:xfrm>
            <a:off x="6697763" y="4195228"/>
            <a:ext cx="32320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10 mA proton beam @ 50 keV</a:t>
            </a: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9D115066-9D39-4825-884C-07F82EE32341}"/>
              </a:ext>
            </a:extLst>
          </p:cNvPr>
          <p:cNvSpPr/>
          <p:nvPr/>
        </p:nvSpPr>
        <p:spPr>
          <a:xfrm>
            <a:off x="3436111" y="4426211"/>
            <a:ext cx="32320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85 mA proton beam @ 50 keV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FD8F90-CE12-4100-B3F8-A2E7EBD6B991}"/>
              </a:ext>
            </a:extLst>
          </p:cNvPr>
          <p:cNvSpPr txBox="1"/>
          <p:nvPr/>
        </p:nvSpPr>
        <p:spPr>
          <a:xfrm>
            <a:off x="278404" y="2951101"/>
            <a:ext cx="321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 mm PE and max power and RF gas injected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DEADCF-D0C0-4FB7-B594-399689730E10}"/>
              </a:ext>
            </a:extLst>
          </p:cNvPr>
          <p:cNvSpPr txBox="1"/>
          <p:nvPr/>
        </p:nvSpPr>
        <p:spPr>
          <a:xfrm>
            <a:off x="8973344" y="2951101"/>
            <a:ext cx="2940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 mm PE, large gas injected but low RF power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E28A422-7926-4A3D-A1B2-3ACAB70F9F24}"/>
              </a:ext>
            </a:extLst>
          </p:cNvPr>
          <p:cNvCxnSpPr>
            <a:cxnSpLocks/>
          </p:cNvCxnSpPr>
          <p:nvPr/>
        </p:nvCxnSpPr>
        <p:spPr bwMode="auto">
          <a:xfrm flipV="1">
            <a:off x="6021016" y="3535876"/>
            <a:ext cx="820986" cy="57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013F23-CCBE-4E26-8797-9F816789F8F8}"/>
              </a:ext>
            </a:extLst>
          </p:cNvPr>
          <p:cNvSpPr txBox="1"/>
          <p:nvPr/>
        </p:nvSpPr>
        <p:spPr>
          <a:xfrm flipH="1">
            <a:off x="119336" y="908720"/>
            <a:ext cx="1239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Automatic matching procedure: [sol1, sol2, (st1H, st1V, st2H, st2V)], MEBT quads adapted depending on the current from RFQ. Generally left fixed from simulations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9EB86B-E841-4E49-827E-3BD6BA23E239}"/>
              </a:ext>
            </a:extLst>
          </p:cNvPr>
          <p:cNvSpPr/>
          <p:nvPr/>
        </p:nvSpPr>
        <p:spPr bwMode="auto">
          <a:xfrm>
            <a:off x="191344" y="908720"/>
            <a:ext cx="11820604" cy="6189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41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02324-A974-4EF9-A09A-F8302731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-100722"/>
            <a:ext cx="10363200" cy="914400"/>
          </a:xfrm>
        </p:spPr>
        <p:txBody>
          <a:bodyPr/>
          <a:lstStyle/>
          <a:p>
            <a:r>
              <a:rPr lang="en-GB" dirty="0"/>
              <a:t>Results from average perv. Beam 11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AE42AC-4237-48B2-9F2B-03F54DC10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14543-2BF8-4263-AE83-4C8965990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052736"/>
            <a:ext cx="5260111" cy="324036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FFDC821-988B-4A79-9CF0-74B9CCBA7284}"/>
              </a:ext>
            </a:extLst>
          </p:cNvPr>
          <p:cNvSpPr txBox="1"/>
          <p:nvPr/>
        </p:nvSpPr>
        <p:spPr>
          <a:xfrm>
            <a:off x="151686" y="4774212"/>
            <a:ext cx="6248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Calibration curves at intermediate perveance: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Contaminants effect on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Emittance limit test for “good” transmission through the RFQ. Test of semi-empirical criteria.</a:t>
            </a:r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C1520996-1229-47AA-93A4-D8A8626BF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581"/>
          <a:stretch/>
        </p:blipFill>
        <p:spPr>
          <a:xfrm>
            <a:off x="7856669" y="3464573"/>
            <a:ext cx="4320480" cy="2889766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82C876B-CCA5-4A75-8888-0E7E30EBF2A3}"/>
              </a:ext>
            </a:extLst>
          </p:cNvPr>
          <p:cNvSpPr txBox="1"/>
          <p:nvPr/>
        </p:nvSpPr>
        <p:spPr>
          <a:xfrm>
            <a:off x="2063552" y="88345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measurement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0053D98-8F25-4E7E-9836-A2AC78680D4A}"/>
              </a:ext>
            </a:extLst>
          </p:cNvPr>
          <p:cNvSpPr txBox="1"/>
          <p:nvPr/>
        </p:nvSpPr>
        <p:spPr>
          <a:xfrm>
            <a:off x="6959721" y="386547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simulation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F0896A1B-8D4C-4C86-844C-C0E23200E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59"/>
          <a:stretch/>
        </p:blipFill>
        <p:spPr>
          <a:xfrm>
            <a:off x="6512962" y="995132"/>
            <a:ext cx="4875178" cy="260819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4DCAEE2-9A7E-46A9-B1C6-E3762443BF09}"/>
              </a:ext>
            </a:extLst>
          </p:cNvPr>
          <p:cNvSpPr txBox="1"/>
          <p:nvPr/>
        </p:nvSpPr>
        <p:spPr>
          <a:xfrm>
            <a:off x="7608168" y="65657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measurement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3330A-962B-40DC-B466-8347CF1AAB08}"/>
              </a:ext>
            </a:extLst>
          </p:cNvPr>
          <p:cNvSpPr/>
          <p:nvPr/>
        </p:nvSpPr>
        <p:spPr bwMode="auto">
          <a:xfrm>
            <a:off x="6512962" y="656578"/>
            <a:ext cx="5260111" cy="56977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01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C3633-BD37-404A-B8A8-5C344496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367"/>
            <a:ext cx="10363200" cy="914400"/>
          </a:xfrm>
        </p:spPr>
        <p:txBody>
          <a:bodyPr/>
          <a:lstStyle/>
          <a:p>
            <a:r>
              <a:rPr lang="en-GB" dirty="0"/>
              <a:t>Results from average perv. beam 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29A8E0-D4B7-474B-833B-CAD11FA6F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26">
            <a:extLst>
              <a:ext uri="{FF2B5EF4-FFF2-40B4-BE49-F238E27FC236}">
                <a16:creationId xmlns:a16="http://schemas.microsoft.com/office/drawing/2014/main" id="{8664727F-ADEE-45C9-9269-4D71FD60C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85" y="3682952"/>
            <a:ext cx="4727848" cy="2431569"/>
          </a:xfrm>
          <a:prstGeom prst="rect">
            <a:avLst/>
          </a:prstGeom>
        </p:spPr>
      </p:pic>
      <p:sp>
        <p:nvSpPr>
          <p:cNvPr id="6" name="TextBox 27">
            <a:extLst>
              <a:ext uri="{FF2B5EF4-FFF2-40B4-BE49-F238E27FC236}">
                <a16:creationId xmlns:a16="http://schemas.microsoft.com/office/drawing/2014/main" id="{C54C7B47-22E1-4401-94E2-35B88CF20E9A}"/>
              </a:ext>
            </a:extLst>
          </p:cNvPr>
          <p:cNvSpPr txBox="1"/>
          <p:nvPr/>
        </p:nvSpPr>
        <p:spPr>
          <a:xfrm>
            <a:off x="6328617" y="3421707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Measurement YY’</a:t>
            </a: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7610E8F7-D0C1-44E1-A61E-3876DE260F45}"/>
              </a:ext>
            </a:extLst>
          </p:cNvPr>
          <p:cNvSpPr txBox="1"/>
          <p:nvPr/>
        </p:nvSpPr>
        <p:spPr>
          <a:xfrm>
            <a:off x="8848897" y="3435894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Measurement XX’</a:t>
            </a: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C7E94971-C2C2-4B6C-B958-951DC0D30883}"/>
              </a:ext>
            </a:extLst>
          </p:cNvPr>
          <p:cNvSpPr txBox="1"/>
          <p:nvPr/>
        </p:nvSpPr>
        <p:spPr>
          <a:xfrm>
            <a:off x="6454526" y="6044340"/>
            <a:ext cx="118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Simulation YY’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A9EECC50-8A9C-4A53-9571-B0C7CF325F23}"/>
              </a:ext>
            </a:extLst>
          </p:cNvPr>
          <p:cNvSpPr txBox="1"/>
          <p:nvPr/>
        </p:nvSpPr>
        <p:spPr>
          <a:xfrm>
            <a:off x="8953933" y="6060034"/>
            <a:ext cx="1230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Simulation XX’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37">
                <a:extLst>
                  <a:ext uri="{FF2B5EF4-FFF2-40B4-BE49-F238E27FC236}">
                    <a16:creationId xmlns:a16="http://schemas.microsoft.com/office/drawing/2014/main" id="{A13BB56F-EC40-40A5-A800-6703BE290D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2350591"/>
                  </p:ext>
                </p:extLst>
              </p:nvPr>
            </p:nvGraphicFramePr>
            <p:xfrm>
              <a:off x="1428615" y="3501008"/>
              <a:ext cx="3976203" cy="27196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78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2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692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Point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2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Sol1 [A]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131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92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Sol2 [A]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162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162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160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160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692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800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800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rfq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800" dirty="0"/>
                            <a:t> [kV]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70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70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66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66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62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692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800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I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it-IT" sz="800" b="0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LPBD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80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22.1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22.0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22.8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21.8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22.4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21.8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15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8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it-IT" sz="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𝑒𝑥𝑝</m:t>
                                    </m:r>
                                  </m:sub>
                                </m:sSub>
                                <m:r>
                                  <a:rPr lang="it-IT" sz="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it-IT" sz="8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it-IT" sz="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/>
                            <a:t>0.24/0.28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0.22/0.23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0.23/0.23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0.24/0.2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0.24/0.24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0.2/0.24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15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8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it-IT" sz="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𝑒𝑥𝑝</m:t>
                                    </m:r>
                                  </m:sub>
                                </m:sSub>
                                <m:r>
                                  <a:rPr lang="it-IT" sz="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it-IT" sz="8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it-IT" sz="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/>
                            <a:t>6.5/6.0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6.6/6.3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6.9/6.1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7.1/7.5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7/7.0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8/8.1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6926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it-IT" sz="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it-IT" sz="8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8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it-IT" sz="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/>
                            <a:t>-4.4/-4.5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-4.3/4.3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-4.6/4.6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-4.8/5.5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-4.7/5.0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-5.4/-6.0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37">
                <a:extLst>
                  <a:ext uri="{FF2B5EF4-FFF2-40B4-BE49-F238E27FC236}">
                    <a16:creationId xmlns:a16="http://schemas.microsoft.com/office/drawing/2014/main" id="{A13BB56F-EC40-40A5-A800-6703BE290D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2350591"/>
                  </p:ext>
                </p:extLst>
              </p:nvPr>
            </p:nvGraphicFramePr>
            <p:xfrm>
              <a:off x="1428615" y="3501008"/>
              <a:ext cx="3976203" cy="27196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78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2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568029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692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Point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Sol1 [A]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131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Sol2 [A]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162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162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160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160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6202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1" t="-271930" r="-787838" b="-4175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70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70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66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66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62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6926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1" t="-471111" r="-787838" b="-42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22.1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22.0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22.8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21.8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22.4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21.8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1595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1" t="-377941" r="-787838" b="-183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/>
                            <a:t>0.24/0.28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0.22/0.23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0.23/0.23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0.24/0.2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0.24/0.24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0.2/0.24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1595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1" t="-477941" r="-787838" b="-83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/>
                            <a:t>6.5/6.0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6.6/6.3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6.9/6.1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7.1/7.5</a:t>
                          </a:r>
                        </a:p>
                      </a:txBody>
                      <a:tcPr marL="9525" marR="857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7/7.0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/>
                          <a:r>
                            <a:rPr lang="en-GB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8/8.1</a:t>
                          </a:r>
                        </a:p>
                      </a:txBody>
                      <a:tcPr marL="9525" marR="857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248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1" t="-714545" r="-787838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 dirty="0"/>
                            <a:t>-4.4/-4.5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-4.3/4.3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-4.6/4.6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-4.8/5.5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-4.7/5.0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8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-5.4/-6.0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89E54BEF-BF62-424D-84A2-809980F52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1335476"/>
            <a:ext cx="4902780" cy="177044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5E2744C-6E70-4356-81DC-989522AE1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551" y="1267242"/>
            <a:ext cx="1427349" cy="196484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1943D1-B49B-47F5-90EB-3472AFB91BD6}"/>
              </a:ext>
            </a:extLst>
          </p:cNvPr>
          <p:cNvSpPr txBox="1"/>
          <p:nvPr/>
        </p:nvSpPr>
        <p:spPr>
          <a:xfrm>
            <a:off x="103410" y="893573"/>
            <a:ext cx="1198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EMU measurement with slits and grid: CEA-</a:t>
            </a:r>
            <a:r>
              <a:rPr lang="en-GB" sz="1800" dirty="0" err="1"/>
              <a:t>Saclay</a:t>
            </a:r>
            <a:r>
              <a:rPr lang="en-GB" sz="1800" dirty="0"/>
              <a:t> and </a:t>
            </a:r>
            <a:r>
              <a:rPr lang="en-GB" sz="1800" b="1" dirty="0"/>
              <a:t>CIEMAT</a:t>
            </a:r>
            <a:r>
              <a:rPr lang="en-GB" sz="1800" dirty="0"/>
              <a:t> contributions. RFQ transverse emittance in MEBT.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1972399-6A0A-4F7B-B577-4015BFB18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2018796"/>
            <a:ext cx="27908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0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16E449-4FB2-4AF8-B3DB-CD1B4844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983"/>
            <a:ext cx="10363200" cy="914400"/>
          </a:xfrm>
        </p:spPr>
        <p:txBody>
          <a:bodyPr/>
          <a:lstStyle/>
          <a:p>
            <a:r>
              <a:rPr lang="en-GB" dirty="0"/>
              <a:t>Steps of RFQ commissioning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49058F-7C13-4C97-AD65-2B70589D5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13417"/>
            <a:ext cx="11593288" cy="5182583"/>
          </a:xfrm>
        </p:spPr>
        <p:txBody>
          <a:bodyPr/>
          <a:lstStyle/>
          <a:p>
            <a:r>
              <a:rPr lang="en-GB" sz="1800" b="1" dirty="0"/>
              <a:t>Nominal perveance: </a:t>
            </a:r>
            <a:r>
              <a:rPr lang="en-GB" sz="1800" dirty="0"/>
              <a:t>125 mA 1 Hz 1 </a:t>
            </a:r>
            <a:r>
              <a:rPr lang="en-GB" sz="1800" dirty="0" err="1"/>
              <a:t>ms</a:t>
            </a:r>
            <a:r>
              <a:rPr lang="en-GB" sz="1800" dirty="0"/>
              <a:t> deuteron beam</a:t>
            </a:r>
          </a:p>
          <a:p>
            <a:pPr lvl="1"/>
            <a:r>
              <a:rPr lang="en-GB" sz="1600" dirty="0"/>
              <a:t>Chopper out of order. Full un-</a:t>
            </a:r>
            <a:r>
              <a:rPr lang="en-GB" sz="1600" dirty="0" err="1"/>
              <a:t>cutted</a:t>
            </a:r>
            <a:r>
              <a:rPr lang="en-GB" sz="1600" dirty="0"/>
              <a:t> beam pulse from ISRC.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DA9E8F-1715-41ED-9BDB-3C24591DD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magine 13">
            <a:extLst>
              <a:ext uri="{FF2B5EF4-FFF2-40B4-BE49-F238E27FC236}">
                <a16:creationId xmlns:a16="http://schemas.microsoft.com/office/drawing/2014/main" id="{27A9600E-6E51-42D7-98EA-1FCF257F33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5360" y="1772816"/>
            <a:ext cx="3456384" cy="18722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F20F7B2-6526-4941-96AD-AB8106A6ACE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/>
          <a:stretch/>
        </p:blipFill>
        <p:spPr bwMode="auto">
          <a:xfrm>
            <a:off x="3956775" y="1968508"/>
            <a:ext cx="3622359" cy="23987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023D5E1E-B02B-469D-B594-9C5069992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61433"/>
              </p:ext>
            </p:extLst>
          </p:nvPr>
        </p:nvGraphicFramePr>
        <p:xfrm>
          <a:off x="5663952" y="4411820"/>
          <a:ext cx="5976664" cy="1704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9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6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Transmission I</a:t>
                      </a:r>
                      <a:r>
                        <a:rPr lang="en-GB" sz="1100" baseline="-25000" dirty="0">
                          <a:effectLst/>
                        </a:rPr>
                        <a:t>LPBD</a:t>
                      </a:r>
                      <a:r>
                        <a:rPr lang="en-GB" sz="1100" dirty="0">
                          <a:effectLst/>
                        </a:rPr>
                        <a:t>/I</a:t>
                      </a:r>
                      <a:r>
                        <a:rPr lang="en-GB" sz="1100" baseline="-25000" dirty="0">
                          <a:effectLst/>
                        </a:rPr>
                        <a:t>LEBT</a:t>
                      </a:r>
                      <a:r>
                        <a:rPr lang="en-GB" sz="1100" dirty="0">
                          <a:effectLst/>
                        </a:rPr>
                        <a:t> at V/</a:t>
                      </a:r>
                      <a:r>
                        <a:rPr lang="en-GB" sz="1100" dirty="0" err="1">
                          <a:effectLst/>
                        </a:rPr>
                        <a:t>Vn</a:t>
                      </a:r>
                      <a:r>
                        <a:rPr lang="en-GB" sz="1100" dirty="0">
                          <a:effectLst/>
                        </a:rPr>
                        <a:t>=1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Values and uncertainties [%]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Experimental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89.7 ± 1.2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Sim. D</a:t>
                      </a:r>
                      <a:r>
                        <a:rPr lang="en-GB" sz="1100" baseline="30000" dirty="0">
                          <a:effectLst/>
                        </a:rPr>
                        <a:t>+</a:t>
                      </a:r>
                      <a:r>
                        <a:rPr lang="en-GB" sz="1100" dirty="0">
                          <a:effectLst/>
                        </a:rPr>
                        <a:t> and D</a:t>
                      </a:r>
                      <a:r>
                        <a:rPr lang="en-GB" sz="1100" baseline="-25000" dirty="0">
                          <a:effectLst/>
                        </a:rPr>
                        <a:t>2</a:t>
                      </a:r>
                      <a:r>
                        <a:rPr lang="en-GB" sz="1100" baseline="30000" dirty="0">
                          <a:effectLst/>
                        </a:rPr>
                        <a:t>+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91.5 ± 1.0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Sim. D</a:t>
                      </a:r>
                      <a:r>
                        <a:rPr lang="en-GB" sz="1100" baseline="30000" dirty="0">
                          <a:effectLst/>
                        </a:rPr>
                        <a:t>+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92.5 ± 1.0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14">
            <a:extLst>
              <a:ext uri="{FF2B5EF4-FFF2-40B4-BE49-F238E27FC236}">
                <a16:creationId xmlns:a16="http://schemas.microsoft.com/office/drawing/2014/main" id="{B96505F1-A2FA-4541-AD43-C4D739FBF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75"/>
          <a:stretch/>
        </p:blipFill>
        <p:spPr>
          <a:xfrm>
            <a:off x="7673433" y="2008438"/>
            <a:ext cx="4088908" cy="23588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DFCD14-2AC6-4507-B397-BC84699AC30D}"/>
              </a:ext>
            </a:extLst>
          </p:cNvPr>
          <p:cNvSpPr txBox="1"/>
          <p:nvPr/>
        </p:nvSpPr>
        <p:spPr>
          <a:xfrm>
            <a:off x="497995" y="4871795"/>
            <a:ext cx="5296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Transmission estimation </a:t>
            </a:r>
            <a:r>
              <a:rPr lang="en-GB" dirty="0" err="1"/>
              <a:t>w.r.</a:t>
            </a:r>
            <a:r>
              <a:rPr lang="en-GB" dirty="0"/>
              <a:t> contaminant presence</a:t>
            </a:r>
          </a:p>
        </p:txBody>
      </p:sp>
    </p:spTree>
    <p:extLst>
      <p:ext uri="{BB962C8B-B14F-4D97-AF65-F5344CB8AC3E}">
        <p14:creationId xmlns:p14="http://schemas.microsoft.com/office/powerpoint/2010/main" val="3545251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6DD7AF-8E09-4963-BC7E-833F949E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8" y="-16757"/>
            <a:ext cx="10363200" cy="914400"/>
          </a:xfrm>
        </p:spPr>
        <p:txBody>
          <a:bodyPr/>
          <a:lstStyle/>
          <a:p>
            <a:r>
              <a:rPr lang="en-GB" dirty="0"/>
              <a:t>Further results on measurement at high perveance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AC972F-09C3-4292-AACE-F9EE572DF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18AF7-26CE-4A27-B380-7F1235B22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74" y="4163351"/>
            <a:ext cx="5982794" cy="1944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54D574-6A4A-4816-B214-421016365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8" y="994999"/>
            <a:ext cx="8112224" cy="2614388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F71AB7E8-2B53-4800-8B64-F96F6CEA0414}"/>
              </a:ext>
            </a:extLst>
          </p:cNvPr>
          <p:cNvSpPr/>
          <p:nvPr/>
        </p:nvSpPr>
        <p:spPr>
          <a:xfrm>
            <a:off x="8034306" y="1202891"/>
            <a:ext cx="4157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The </a:t>
            </a:r>
            <a:r>
              <a:rPr lang="en-GB" dirty="0" err="1">
                <a:latin typeface="Calibri" panose="020F0502020204030204" pitchFamily="34" charset="0"/>
              </a:rPr>
              <a:t>ToF</a:t>
            </a:r>
            <a:r>
              <a:rPr lang="en-GB" dirty="0">
                <a:latin typeface="Calibri" panose="020F0502020204030204" pitchFamily="34" charset="0"/>
              </a:rPr>
              <a:t> energy from different pair of BPM of the D-Plate and MEBT as function of the RFQ voltage:</a:t>
            </a:r>
            <a:r>
              <a:rPr lang="en-GB" dirty="0">
                <a:latin typeface="Wingdings" panose="05000000000000000000" pitchFamily="2" charset="2"/>
              </a:rPr>
              <a:t> </a:t>
            </a:r>
            <a:r>
              <a:rPr lang="en-GB" dirty="0">
                <a:latin typeface="Calibri" panose="020F0502020204030204" pitchFamily="34" charset="0"/>
              </a:rPr>
              <a:t>5 MeV ± 1% </a:t>
            </a:r>
            <a:endParaRPr lang="en-US" dirty="0"/>
          </a:p>
        </p:txBody>
      </p:sp>
      <p:sp>
        <p:nvSpPr>
          <p:cNvPr id="8" name="Right Arrow 10">
            <a:extLst>
              <a:ext uri="{FF2B5EF4-FFF2-40B4-BE49-F238E27FC236}">
                <a16:creationId xmlns:a16="http://schemas.microsoft.com/office/drawing/2014/main" id="{5255FF5B-591A-4A71-9084-7A42C5DD0FE7}"/>
              </a:ext>
            </a:extLst>
          </p:cNvPr>
          <p:cNvSpPr/>
          <p:nvPr/>
        </p:nvSpPr>
        <p:spPr bwMode="auto">
          <a:xfrm>
            <a:off x="6312024" y="4889743"/>
            <a:ext cx="525611" cy="483473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B17F0AD-0E67-4EC3-A546-A18CD884E082}"/>
              </a:ext>
            </a:extLst>
          </p:cNvPr>
          <p:cNvSpPr txBox="1"/>
          <p:nvPr/>
        </p:nvSpPr>
        <p:spPr>
          <a:xfrm>
            <a:off x="6903990" y="4901098"/>
            <a:ext cx="5237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Possibility to fine tune the extraction voltage </a:t>
            </a:r>
          </a:p>
        </p:txBody>
      </p:sp>
    </p:spTree>
    <p:extLst>
      <p:ext uri="{BB962C8B-B14F-4D97-AF65-F5344CB8AC3E}">
        <p14:creationId xmlns:p14="http://schemas.microsoft.com/office/powerpoint/2010/main" val="3141386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C5C99-6A3A-4614-9D38-4A6D9EEB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0"/>
            <a:ext cx="10363200" cy="914400"/>
          </a:xfrm>
        </p:spPr>
        <p:txBody>
          <a:bodyPr/>
          <a:lstStyle/>
          <a:p>
            <a:r>
              <a:rPr lang="en-GB" dirty="0"/>
              <a:t>RFQ input beam distribution effect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A1A77A-EC1D-4307-BC37-88F913813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3659C997-168D-45A1-AA32-A40089CD7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4558314"/>
            <a:ext cx="2776375" cy="1392690"/>
          </a:xfrm>
          <a:prstGeom prst="rect">
            <a:avLst/>
          </a:prstGeom>
        </p:spPr>
      </p:pic>
      <p:pic>
        <p:nvPicPr>
          <p:cNvPr id="6" name="Picture 31">
            <a:extLst>
              <a:ext uri="{FF2B5EF4-FFF2-40B4-BE49-F238E27FC236}">
                <a16:creationId xmlns:a16="http://schemas.microsoft.com/office/drawing/2014/main" id="{7F6A8A91-A2DE-4B17-AAF3-D266FDE315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3"/>
          <a:stretch/>
        </p:blipFill>
        <p:spPr>
          <a:xfrm>
            <a:off x="3520472" y="1456004"/>
            <a:ext cx="2145449" cy="965849"/>
          </a:xfrm>
          <a:prstGeom prst="rect">
            <a:avLst/>
          </a:prstGeom>
        </p:spPr>
      </p:pic>
      <p:pic>
        <p:nvPicPr>
          <p:cNvPr id="7" name="Picture 65">
            <a:extLst>
              <a:ext uri="{FF2B5EF4-FFF2-40B4-BE49-F238E27FC236}">
                <a16:creationId xmlns:a16="http://schemas.microsoft.com/office/drawing/2014/main" id="{00A31443-ED28-4E7F-92A9-896C8064C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902" y="1252211"/>
            <a:ext cx="2637645" cy="1340207"/>
          </a:xfrm>
          <a:prstGeom prst="rect">
            <a:avLst/>
          </a:prstGeom>
        </p:spPr>
      </p:pic>
      <p:pic>
        <p:nvPicPr>
          <p:cNvPr id="12" name="Image 9">
            <a:extLst>
              <a:ext uri="{FF2B5EF4-FFF2-40B4-BE49-F238E27FC236}">
                <a16:creationId xmlns:a16="http://schemas.microsoft.com/office/drawing/2014/main" id="{3FFE79E6-3BCA-4DA6-A61A-AA356300D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187" y="2822871"/>
            <a:ext cx="3071579" cy="138834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9BED301-33FE-4C83-AA79-9A39723D2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453" y="2966815"/>
            <a:ext cx="2725906" cy="139269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2180EEF-38CC-478A-B0C2-59DF9BB50EAA}"/>
              </a:ext>
            </a:extLst>
          </p:cNvPr>
          <p:cNvSpPr txBox="1"/>
          <p:nvPr/>
        </p:nvSpPr>
        <p:spPr>
          <a:xfrm>
            <a:off x="9569282" y="2563399"/>
            <a:ext cx="1699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EMU measurement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C5A0E1A-6C17-46F4-92BE-2ECD6BBBF3E8}"/>
              </a:ext>
            </a:extLst>
          </p:cNvPr>
          <p:cNvSpPr txBox="1"/>
          <p:nvPr/>
        </p:nvSpPr>
        <p:spPr>
          <a:xfrm>
            <a:off x="6841778" y="836712"/>
            <a:ext cx="999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/>
              <a:t>Simulation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FAFBB2C-43E5-4211-95C2-2E01300A604E}"/>
              </a:ext>
            </a:extLst>
          </p:cNvPr>
          <p:cNvSpPr txBox="1"/>
          <p:nvPr/>
        </p:nvSpPr>
        <p:spPr>
          <a:xfrm>
            <a:off x="3481939" y="3429000"/>
            <a:ext cx="2614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EMU between solenoids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CAE9D5-0B21-43F6-A8C6-3D65C2DE0338}"/>
              </a:ext>
            </a:extLst>
          </p:cNvPr>
          <p:cNvSpPr txBox="1"/>
          <p:nvPr/>
        </p:nvSpPr>
        <p:spPr>
          <a:xfrm>
            <a:off x="4266568" y="5206495"/>
            <a:ext cx="1220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RFQ input</a:t>
            </a:r>
          </a:p>
        </p:txBody>
      </p:sp>
      <p:pic>
        <p:nvPicPr>
          <p:cNvPr id="21" name="図 14">
            <a:extLst>
              <a:ext uri="{FF2B5EF4-FFF2-40B4-BE49-F238E27FC236}">
                <a16:creationId xmlns:a16="http://schemas.microsoft.com/office/drawing/2014/main" id="{57FA092E-82FB-4A94-860A-6F208C28B3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37"/>
          <a:stretch/>
        </p:blipFill>
        <p:spPr>
          <a:xfrm rot="5400000">
            <a:off x="-824591" y="2284695"/>
            <a:ext cx="5112569" cy="178455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42671385-B9D2-4527-8E5C-39E7F5475928}"/>
              </a:ext>
            </a:extLst>
          </p:cNvPr>
          <p:cNvSpPr/>
          <p:nvPr/>
        </p:nvSpPr>
        <p:spPr bwMode="auto">
          <a:xfrm>
            <a:off x="3432752" y="1193162"/>
            <a:ext cx="5400600" cy="139925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E41A2974-F2DF-4CEC-8FA3-63B167E17B5D}"/>
              </a:ext>
            </a:extLst>
          </p:cNvPr>
          <p:cNvSpPr/>
          <p:nvPr/>
        </p:nvSpPr>
        <p:spPr bwMode="auto">
          <a:xfrm>
            <a:off x="3431703" y="2899869"/>
            <a:ext cx="8280921" cy="139925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118142F-7D74-4BB1-A0A9-502FA94CB5AA}"/>
              </a:ext>
            </a:extLst>
          </p:cNvPr>
          <p:cNvSpPr/>
          <p:nvPr/>
        </p:nvSpPr>
        <p:spPr bwMode="auto">
          <a:xfrm>
            <a:off x="3438719" y="4529578"/>
            <a:ext cx="5393585" cy="149171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FA888F65-FAA1-42D2-B233-F7E81695FE08}"/>
              </a:ext>
            </a:extLst>
          </p:cNvPr>
          <p:cNvSpPr/>
          <p:nvPr/>
        </p:nvSpPr>
        <p:spPr bwMode="auto">
          <a:xfrm rot="10800000">
            <a:off x="2926602" y="3357287"/>
            <a:ext cx="307682" cy="46840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98641BF3-7DFE-49A7-877B-6D036F886CC5}"/>
              </a:ext>
            </a:extLst>
          </p:cNvPr>
          <p:cNvSpPr/>
          <p:nvPr/>
        </p:nvSpPr>
        <p:spPr bwMode="auto">
          <a:xfrm rot="10800000">
            <a:off x="2951579" y="5141571"/>
            <a:ext cx="307682" cy="46840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8ABC61BB-5AC5-48F3-943F-6DA24458D8DB}"/>
              </a:ext>
            </a:extLst>
          </p:cNvPr>
          <p:cNvSpPr/>
          <p:nvPr/>
        </p:nvSpPr>
        <p:spPr bwMode="auto">
          <a:xfrm rot="10800000">
            <a:off x="2927649" y="1713132"/>
            <a:ext cx="307682" cy="46840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74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D70543-0C23-486F-9254-0E001472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90735"/>
            <a:ext cx="10363200" cy="914400"/>
          </a:xfrm>
        </p:spPr>
        <p:txBody>
          <a:bodyPr/>
          <a:lstStyle/>
          <a:p>
            <a:r>
              <a:rPr lang="en-GB" dirty="0"/>
              <a:t>RFQ  input beam distribution effect - 2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9A105A-4AB6-429E-BCC8-A664997FF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D7FEAC-A008-414D-B445-191316579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82" y="1204202"/>
            <a:ext cx="7853968" cy="4149463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B4886101-1549-4496-8830-348ED6866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" y="1124744"/>
            <a:ext cx="4420126" cy="22172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7E0F13-0C17-4A9E-9990-D703F1E3E191}"/>
              </a:ext>
            </a:extLst>
          </p:cNvPr>
          <p:cNvSpPr txBox="1"/>
          <p:nvPr/>
        </p:nvSpPr>
        <p:spPr>
          <a:xfrm>
            <a:off x="1512882" y="3341975"/>
            <a:ext cx="1220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RFQ input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42AB6CD-29E3-47C0-9D42-50D09515A9C1}"/>
              </a:ext>
            </a:extLst>
          </p:cNvPr>
          <p:cNvCxnSpPr/>
          <p:nvPr/>
        </p:nvCxnSpPr>
        <p:spPr bwMode="auto">
          <a:xfrm flipV="1">
            <a:off x="6569769" y="1015574"/>
            <a:ext cx="792088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876AAA-FBB2-4FFA-9A22-22335C868163}"/>
              </a:ext>
            </a:extLst>
          </p:cNvPr>
          <p:cNvSpPr txBox="1"/>
          <p:nvPr/>
        </p:nvSpPr>
        <p:spPr>
          <a:xfrm>
            <a:off x="6425753" y="742465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Close to realistic dist.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A853FD-5FCB-4503-ADCE-F12FA17CC420}"/>
              </a:ext>
            </a:extLst>
          </p:cNvPr>
          <p:cNvSpPr txBox="1"/>
          <p:nvPr/>
        </p:nvSpPr>
        <p:spPr>
          <a:xfrm>
            <a:off x="7305262" y="1810380"/>
            <a:ext cx="1645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Gaussian dist. Trace-forward</a:t>
            </a:r>
          </a:p>
        </p:txBody>
      </p: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2605463B-1AFC-4BED-BFB0-C27182D62D8B}"/>
              </a:ext>
            </a:extLst>
          </p:cNvPr>
          <p:cNvSpPr/>
          <p:nvPr/>
        </p:nvSpPr>
        <p:spPr bwMode="auto">
          <a:xfrm>
            <a:off x="7167918" y="1964268"/>
            <a:ext cx="197903" cy="36933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480B67E-B953-44B6-9AE3-CC3EF8AAD128}"/>
              </a:ext>
            </a:extLst>
          </p:cNvPr>
          <p:cNvSpPr txBox="1"/>
          <p:nvPr/>
        </p:nvSpPr>
        <p:spPr>
          <a:xfrm>
            <a:off x="335360" y="3717032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The RFQ may be used to probe the input beam distribution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83EBAD-2A21-4415-BD2D-AFA95B54F139}"/>
              </a:ext>
            </a:extLst>
          </p:cNvPr>
          <p:cNvSpPr/>
          <p:nvPr/>
        </p:nvSpPr>
        <p:spPr bwMode="auto">
          <a:xfrm rot="19092998">
            <a:off x="968547" y="1608903"/>
            <a:ext cx="576064" cy="125574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C2A3B0-04B5-42A3-9906-1F06098DBF3C}"/>
              </a:ext>
            </a:extLst>
          </p:cNvPr>
          <p:cNvSpPr/>
          <p:nvPr/>
        </p:nvSpPr>
        <p:spPr bwMode="auto">
          <a:xfrm rot="19092998">
            <a:off x="806496" y="1407448"/>
            <a:ext cx="849256" cy="1645792"/>
          </a:xfrm>
          <a:prstGeom prst="ellips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D6746-C492-4A8D-940A-5B336B364C7E}"/>
              </a:ext>
            </a:extLst>
          </p:cNvPr>
          <p:cNvSpPr txBox="1"/>
          <p:nvPr/>
        </p:nvSpPr>
        <p:spPr>
          <a:xfrm>
            <a:off x="366183" y="5653798"/>
            <a:ext cx="828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Gaussian cut at 4 sigma seems to be the closer one </a:t>
            </a:r>
          </a:p>
        </p:txBody>
      </p:sp>
    </p:spTree>
    <p:extLst>
      <p:ext uri="{BB962C8B-B14F-4D97-AF65-F5344CB8AC3E}">
        <p14:creationId xmlns:p14="http://schemas.microsoft.com/office/powerpoint/2010/main" val="1560800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8662-5D1B-41D2-8F91-E94577D8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72" y="-92802"/>
            <a:ext cx="10363200" cy="914400"/>
          </a:xfrm>
        </p:spPr>
        <p:txBody>
          <a:bodyPr/>
          <a:lstStyle/>
          <a:p>
            <a:r>
              <a:rPr lang="en-US" dirty="0"/>
              <a:t>Electrode damage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3B996-D9AD-4A5E-A431-FC2D7EFD7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magine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B95AEA59-BDEB-4643-844B-7F61B75072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8" y="883900"/>
            <a:ext cx="7049853" cy="5287389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C72E7C2-3CC6-4D71-87AE-893B9C20A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8547" r="54799"/>
          <a:stretch/>
        </p:blipFill>
        <p:spPr>
          <a:xfrm>
            <a:off x="4354445" y="1290513"/>
            <a:ext cx="2664291" cy="1758402"/>
          </a:xfr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16454E3-BF51-4E3B-A81C-37284E535CEF}"/>
              </a:ext>
            </a:extLst>
          </p:cNvPr>
          <p:cNvCxnSpPr/>
          <p:nvPr/>
        </p:nvCxnSpPr>
        <p:spPr bwMode="auto">
          <a:xfrm flipV="1">
            <a:off x="3295519" y="2094002"/>
            <a:ext cx="951975" cy="8553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B8916973-6B25-4EA8-966C-2E0520D7CDE7}"/>
              </a:ext>
            </a:extLst>
          </p:cNvPr>
          <p:cNvSpPr txBox="1"/>
          <p:nvPr/>
        </p:nvSpPr>
        <p:spPr>
          <a:xfrm rot="16200000">
            <a:off x="-366919" y="2987786"/>
            <a:ext cx="1347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 [m]</a:t>
            </a:r>
          </a:p>
        </p:txBody>
      </p:sp>
      <p:sp>
        <p:nvSpPr>
          <p:cNvPr id="9" name="CasellaDiTesto 11">
            <a:extLst>
              <a:ext uri="{FF2B5EF4-FFF2-40B4-BE49-F238E27FC236}">
                <a16:creationId xmlns:a16="http://schemas.microsoft.com/office/drawing/2014/main" id="{31CD3675-5A3E-4A13-9AE2-8590E9DE7155}"/>
              </a:ext>
            </a:extLst>
          </p:cNvPr>
          <p:cNvSpPr txBox="1"/>
          <p:nvPr/>
        </p:nvSpPr>
        <p:spPr>
          <a:xfrm>
            <a:off x="3868622" y="5743267"/>
            <a:ext cx="97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z [m]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3EA48-8E40-4A5D-A612-4BBE78C70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5" t="3007" r="9736" b="6052"/>
          <a:stretch/>
        </p:blipFill>
        <p:spPr>
          <a:xfrm>
            <a:off x="7392915" y="1283568"/>
            <a:ext cx="4530038" cy="4594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904F1F-B0ED-4A8F-88EB-51BFC3E6D4FC}"/>
              </a:ext>
            </a:extLst>
          </p:cNvPr>
          <p:cNvSpPr txBox="1"/>
          <p:nvPr/>
        </p:nvSpPr>
        <p:spPr>
          <a:xfrm>
            <a:off x="75280" y="817090"/>
            <a:ext cx="7462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Electrode erosion is driven by sputtering phenomena </a:t>
            </a:r>
          </a:p>
        </p:txBody>
      </p:sp>
    </p:spTree>
    <p:extLst>
      <p:ext uri="{BB962C8B-B14F-4D97-AF65-F5344CB8AC3E}">
        <p14:creationId xmlns:p14="http://schemas.microsoft.com/office/powerpoint/2010/main" val="966485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96921-4AE6-4D15-8230-D37DADB93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16C83F-5D9D-4F14-8727-9C1544534110}"/>
              </a:ext>
            </a:extLst>
          </p:cNvPr>
          <p:cNvGrpSpPr/>
          <p:nvPr/>
        </p:nvGrpSpPr>
        <p:grpSpPr>
          <a:xfrm>
            <a:off x="1217201" y="1205262"/>
            <a:ext cx="2211801" cy="2227310"/>
            <a:chOff x="394984" y="1311673"/>
            <a:chExt cx="2211801" cy="2227310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60BDAF8-D10A-4907-8760-E1B193D67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057" r="13884"/>
            <a:stretch/>
          </p:blipFill>
          <p:spPr>
            <a:xfrm>
              <a:off x="394984" y="1311673"/>
              <a:ext cx="2211801" cy="222731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5B5AE3-3899-49AE-B86D-6138C1D91233}"/>
                </a:ext>
              </a:extLst>
            </p:cNvPr>
            <p:cNvCxnSpPr>
              <a:endCxn id="13" idx="3"/>
            </p:cNvCxnSpPr>
            <p:nvPr/>
          </p:nvCxnSpPr>
          <p:spPr bwMode="auto">
            <a:xfrm>
              <a:off x="1527858" y="2037144"/>
              <a:ext cx="1078927" cy="38818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0207FC-AC6F-4C69-A3DA-5960801A13D1}"/>
                </a:ext>
              </a:extLst>
            </p:cNvPr>
            <p:cNvCxnSpPr/>
            <p:nvPr/>
          </p:nvCxnSpPr>
          <p:spPr bwMode="auto">
            <a:xfrm>
              <a:off x="1527858" y="2037144"/>
              <a:ext cx="0" cy="115746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ED99F569-AF18-4851-936E-C22124D12776}"/>
                </a:ext>
              </a:extLst>
            </p:cNvPr>
            <p:cNvSpPr/>
            <p:nvPr/>
          </p:nvSpPr>
          <p:spPr bwMode="auto">
            <a:xfrm rot="5967451">
              <a:off x="1369685" y="1883995"/>
              <a:ext cx="385789" cy="384642"/>
            </a:xfrm>
            <a:prstGeom prst="arc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7" name="Immagine 5">
            <a:extLst>
              <a:ext uri="{FF2B5EF4-FFF2-40B4-BE49-F238E27FC236}">
                <a16:creationId xmlns:a16="http://schemas.microsoft.com/office/drawing/2014/main" id="{81E4C3D7-20DC-4536-A5E9-B5BD661C0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74" y="890670"/>
            <a:ext cx="3489048" cy="2616786"/>
          </a:xfrm>
          <a:prstGeom prst="rect">
            <a:avLst/>
          </a:prstGeom>
        </p:spPr>
      </p:pic>
      <p:pic>
        <p:nvPicPr>
          <p:cNvPr id="18" name="Immagine 11">
            <a:extLst>
              <a:ext uri="{FF2B5EF4-FFF2-40B4-BE49-F238E27FC236}">
                <a16:creationId xmlns:a16="http://schemas.microsoft.com/office/drawing/2014/main" id="{9125ACA2-F4FB-4DD4-973B-9AD26F246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816432"/>
            <a:ext cx="3489048" cy="2616786"/>
          </a:xfrm>
          <a:prstGeom prst="rect">
            <a:avLst/>
          </a:prstGeom>
        </p:spPr>
      </p:pic>
      <p:pic>
        <p:nvPicPr>
          <p:cNvPr id="19" name="Immagine 13">
            <a:extLst>
              <a:ext uri="{FF2B5EF4-FFF2-40B4-BE49-F238E27FC236}">
                <a16:creationId xmlns:a16="http://schemas.microsoft.com/office/drawing/2014/main" id="{ADFF6132-6984-44A9-9E50-E64EB5325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74" y="3630998"/>
            <a:ext cx="3489048" cy="2616786"/>
          </a:xfrm>
          <a:prstGeom prst="rect">
            <a:avLst/>
          </a:prstGeom>
        </p:spPr>
      </p:pic>
      <p:pic>
        <p:nvPicPr>
          <p:cNvPr id="20" name="Immagine 15">
            <a:extLst>
              <a:ext uri="{FF2B5EF4-FFF2-40B4-BE49-F238E27FC236}">
                <a16:creationId xmlns:a16="http://schemas.microsoft.com/office/drawing/2014/main" id="{44A5761B-3556-413F-9ACC-D4D482FCD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717032"/>
            <a:ext cx="3489048" cy="2616786"/>
          </a:xfrm>
          <a:prstGeom prst="rect">
            <a:avLst/>
          </a:prstGeom>
        </p:spPr>
      </p:pic>
      <p:sp>
        <p:nvSpPr>
          <p:cNvPr id="21" name="CasellaDiTesto 16">
            <a:extLst>
              <a:ext uri="{FF2B5EF4-FFF2-40B4-BE49-F238E27FC236}">
                <a16:creationId xmlns:a16="http://schemas.microsoft.com/office/drawing/2014/main" id="{1226EC96-3085-4426-ABC4-5C153B09767A}"/>
              </a:ext>
            </a:extLst>
          </p:cNvPr>
          <p:cNvSpPr txBox="1"/>
          <p:nvPr/>
        </p:nvSpPr>
        <p:spPr>
          <a:xfrm>
            <a:off x="1225075" y="4194953"/>
            <a:ext cx="2762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centered beam, the particle distribution with respect the tip angle is similar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">
                <a:extLst>
                  <a:ext uri="{FF2B5EF4-FFF2-40B4-BE49-F238E27FC236}">
                    <a16:creationId xmlns:a16="http://schemas.microsoft.com/office/drawing/2014/main" id="{7842A1DF-D1FC-42EC-AF2E-D5403932FCE7}"/>
                  </a:ext>
                </a:extLst>
              </p:cNvPr>
              <p:cNvSpPr txBox="1"/>
              <p:nvPr/>
            </p:nvSpPr>
            <p:spPr>
              <a:xfrm>
                <a:off x="2559800" y="2235983"/>
                <a:ext cx="18376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CasellaDiTesto 2">
                <a:extLst>
                  <a:ext uri="{FF2B5EF4-FFF2-40B4-BE49-F238E27FC236}">
                    <a16:creationId xmlns:a16="http://schemas.microsoft.com/office/drawing/2014/main" id="{7842A1DF-D1FC-42EC-AF2E-D5403932F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800" y="2235983"/>
                <a:ext cx="183768" cy="276999"/>
              </a:xfrm>
              <a:prstGeom prst="rect">
                <a:avLst/>
              </a:prstGeom>
              <a:blipFill>
                <a:blip r:embed="rId7"/>
                <a:stretch>
                  <a:fillRect l="-43333" r="-36667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itle 1">
            <a:extLst>
              <a:ext uri="{FF2B5EF4-FFF2-40B4-BE49-F238E27FC236}">
                <a16:creationId xmlns:a16="http://schemas.microsoft.com/office/drawing/2014/main" id="{5DCD923A-6970-46B1-8FDE-937CEB03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72" y="-92802"/>
            <a:ext cx="10363200" cy="914400"/>
          </a:xfrm>
        </p:spPr>
        <p:txBody>
          <a:bodyPr/>
          <a:lstStyle/>
          <a:p>
            <a:r>
              <a:rPr lang="en-US" dirty="0"/>
              <a:t>Distributions on the RFQ macro-region</a:t>
            </a:r>
          </a:p>
        </p:txBody>
      </p:sp>
    </p:spTree>
    <p:extLst>
      <p:ext uri="{BB962C8B-B14F-4D97-AF65-F5344CB8AC3E}">
        <p14:creationId xmlns:p14="http://schemas.microsoft.com/office/powerpoint/2010/main" val="222997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AA041-DDFA-44D2-9BA0-B6F00AD85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Immagine 13">
            <a:extLst>
              <a:ext uri="{FF2B5EF4-FFF2-40B4-BE49-F238E27FC236}">
                <a16:creationId xmlns:a16="http://schemas.microsoft.com/office/drawing/2014/main" id="{62C50055-6CFF-4F0A-8021-D794B84F6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19" y="389364"/>
            <a:ext cx="2263785" cy="1697838"/>
          </a:xfrm>
          <a:prstGeom prst="rect">
            <a:avLst/>
          </a:prstGeom>
        </p:spPr>
      </p:pic>
      <p:pic>
        <p:nvPicPr>
          <p:cNvPr id="6" name="Immagine 15">
            <a:extLst>
              <a:ext uri="{FF2B5EF4-FFF2-40B4-BE49-F238E27FC236}">
                <a16:creationId xmlns:a16="http://schemas.microsoft.com/office/drawing/2014/main" id="{B0DA0A67-501A-4FC6-8C62-784ED5F84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20" y="344256"/>
            <a:ext cx="2384073" cy="1788055"/>
          </a:xfrm>
          <a:prstGeom prst="rect">
            <a:avLst/>
          </a:prstGeom>
        </p:spPr>
      </p:pic>
      <p:pic>
        <p:nvPicPr>
          <p:cNvPr id="7" name="Immagine 17">
            <a:extLst>
              <a:ext uri="{FF2B5EF4-FFF2-40B4-BE49-F238E27FC236}">
                <a16:creationId xmlns:a16="http://schemas.microsoft.com/office/drawing/2014/main" id="{C3571445-1D84-427F-B17F-78162513B0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69" y="414603"/>
            <a:ext cx="2263785" cy="1697838"/>
          </a:xfrm>
          <a:prstGeom prst="rect">
            <a:avLst/>
          </a:prstGeom>
        </p:spPr>
      </p:pic>
      <p:pic>
        <p:nvPicPr>
          <p:cNvPr id="8" name="Immagine 19">
            <a:extLst>
              <a:ext uri="{FF2B5EF4-FFF2-40B4-BE49-F238E27FC236}">
                <a16:creationId xmlns:a16="http://schemas.microsoft.com/office/drawing/2014/main" id="{0768E72F-3861-46B1-B588-B178EA9F0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414603"/>
            <a:ext cx="2263785" cy="1697838"/>
          </a:xfrm>
          <a:prstGeom prst="rect">
            <a:avLst/>
          </a:prstGeom>
        </p:spPr>
      </p:pic>
      <p:sp>
        <p:nvSpPr>
          <p:cNvPr id="9" name="Rettangolo 21">
            <a:extLst>
              <a:ext uri="{FF2B5EF4-FFF2-40B4-BE49-F238E27FC236}">
                <a16:creationId xmlns:a16="http://schemas.microsoft.com/office/drawing/2014/main" id="{87B1D276-B9F5-42DD-A0A6-C266AE311122}"/>
              </a:ext>
            </a:extLst>
          </p:cNvPr>
          <p:cNvSpPr/>
          <p:nvPr/>
        </p:nvSpPr>
        <p:spPr bwMode="auto">
          <a:xfrm rot="16200000">
            <a:off x="5307828" y="-3415676"/>
            <a:ext cx="2019532" cy="93721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Immagine 27">
            <a:extLst>
              <a:ext uri="{FF2B5EF4-FFF2-40B4-BE49-F238E27FC236}">
                <a16:creationId xmlns:a16="http://schemas.microsoft.com/office/drawing/2014/main" id="{4259BEE6-765F-486A-AEB9-0917F6BF34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11" y="2481221"/>
            <a:ext cx="2281179" cy="1710884"/>
          </a:xfrm>
          <a:prstGeom prst="rect">
            <a:avLst/>
          </a:prstGeom>
        </p:spPr>
      </p:pic>
      <p:pic>
        <p:nvPicPr>
          <p:cNvPr id="11" name="Immagine 29">
            <a:extLst>
              <a:ext uri="{FF2B5EF4-FFF2-40B4-BE49-F238E27FC236}">
                <a16:creationId xmlns:a16="http://schemas.microsoft.com/office/drawing/2014/main" id="{A98DD2E7-8B0D-4EE9-A8CF-ED3AB4F5F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66" y="2447920"/>
            <a:ext cx="2281179" cy="1710884"/>
          </a:xfrm>
          <a:prstGeom prst="rect">
            <a:avLst/>
          </a:prstGeom>
        </p:spPr>
      </p:pic>
      <p:pic>
        <p:nvPicPr>
          <p:cNvPr id="12" name="Immagine 32">
            <a:extLst>
              <a:ext uri="{FF2B5EF4-FFF2-40B4-BE49-F238E27FC236}">
                <a16:creationId xmlns:a16="http://schemas.microsoft.com/office/drawing/2014/main" id="{C1917F98-0D6E-4477-B583-ABF70DD71E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18" y="2481221"/>
            <a:ext cx="2281179" cy="1710884"/>
          </a:xfrm>
          <a:prstGeom prst="rect">
            <a:avLst/>
          </a:prstGeom>
        </p:spPr>
      </p:pic>
      <p:pic>
        <p:nvPicPr>
          <p:cNvPr id="13" name="Immagine 34">
            <a:extLst>
              <a:ext uri="{FF2B5EF4-FFF2-40B4-BE49-F238E27FC236}">
                <a16:creationId xmlns:a16="http://schemas.microsoft.com/office/drawing/2014/main" id="{F2635069-E47B-4333-B9F4-7D61D386AF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93" y="2481221"/>
            <a:ext cx="2281179" cy="1710884"/>
          </a:xfrm>
          <a:prstGeom prst="rect">
            <a:avLst/>
          </a:prstGeom>
        </p:spPr>
      </p:pic>
      <p:sp>
        <p:nvSpPr>
          <p:cNvPr id="14" name="Rettangolo 23">
            <a:extLst>
              <a:ext uri="{FF2B5EF4-FFF2-40B4-BE49-F238E27FC236}">
                <a16:creationId xmlns:a16="http://schemas.microsoft.com/office/drawing/2014/main" id="{0B3ACC30-26A1-478F-B878-2D2CA0347ACD}"/>
              </a:ext>
            </a:extLst>
          </p:cNvPr>
          <p:cNvSpPr/>
          <p:nvPr/>
        </p:nvSpPr>
        <p:spPr bwMode="auto">
          <a:xfrm rot="16200000">
            <a:off x="5307828" y="-1362842"/>
            <a:ext cx="2019532" cy="9372180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ttangolo 1">
            <a:extLst>
              <a:ext uri="{FF2B5EF4-FFF2-40B4-BE49-F238E27FC236}">
                <a16:creationId xmlns:a16="http://schemas.microsoft.com/office/drawing/2014/main" id="{21F904A5-8ED7-4EB8-83D7-0D7B76FC8A3F}"/>
              </a:ext>
            </a:extLst>
          </p:cNvPr>
          <p:cNvSpPr/>
          <p:nvPr/>
        </p:nvSpPr>
        <p:spPr bwMode="auto">
          <a:xfrm rot="16200000">
            <a:off x="5233174" y="770573"/>
            <a:ext cx="2127032" cy="937218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" name="Immagine 4">
            <a:extLst>
              <a:ext uri="{FF2B5EF4-FFF2-40B4-BE49-F238E27FC236}">
                <a16:creationId xmlns:a16="http://schemas.microsoft.com/office/drawing/2014/main" id="{8C3D0BBC-E5E3-432A-9B37-B3223232F3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15" y="4588397"/>
            <a:ext cx="2315374" cy="1736530"/>
          </a:xfrm>
          <a:prstGeom prst="rect">
            <a:avLst/>
          </a:prstGeom>
        </p:spPr>
      </p:pic>
      <p:pic>
        <p:nvPicPr>
          <p:cNvPr id="17" name="Immagine 6">
            <a:extLst>
              <a:ext uri="{FF2B5EF4-FFF2-40B4-BE49-F238E27FC236}">
                <a16:creationId xmlns:a16="http://schemas.microsoft.com/office/drawing/2014/main" id="{626A1654-B290-4B43-B817-27F239846E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72" y="4560886"/>
            <a:ext cx="2315374" cy="1736530"/>
          </a:xfrm>
          <a:prstGeom prst="rect">
            <a:avLst/>
          </a:prstGeom>
        </p:spPr>
      </p:pic>
      <p:pic>
        <p:nvPicPr>
          <p:cNvPr id="18" name="Immagine 8">
            <a:extLst>
              <a:ext uri="{FF2B5EF4-FFF2-40B4-BE49-F238E27FC236}">
                <a16:creationId xmlns:a16="http://schemas.microsoft.com/office/drawing/2014/main" id="{84F5F358-007A-42A3-B3EB-7D007E7564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31" y="4597127"/>
            <a:ext cx="2315374" cy="1736530"/>
          </a:xfrm>
          <a:prstGeom prst="rect">
            <a:avLst/>
          </a:prstGeom>
        </p:spPr>
      </p:pic>
      <p:pic>
        <p:nvPicPr>
          <p:cNvPr id="19" name="Immagine 10">
            <a:extLst>
              <a:ext uri="{FF2B5EF4-FFF2-40B4-BE49-F238E27FC236}">
                <a16:creationId xmlns:a16="http://schemas.microsoft.com/office/drawing/2014/main" id="{13ECBB14-7E8C-401E-B527-4331842FDD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23" y="4581414"/>
            <a:ext cx="2315374" cy="17365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B84F72-0A37-4D5A-8DF3-10AB768CA815}"/>
              </a:ext>
            </a:extLst>
          </p:cNvPr>
          <p:cNvSpPr txBox="1"/>
          <p:nvPr/>
        </p:nvSpPr>
        <p:spPr>
          <a:xfrm>
            <a:off x="263352" y="3198167"/>
            <a:ext cx="92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32A9C4-61CF-4431-8703-D19562A63A07}"/>
              </a:ext>
            </a:extLst>
          </p:cNvPr>
          <p:cNvSpPr txBox="1"/>
          <p:nvPr/>
        </p:nvSpPr>
        <p:spPr>
          <a:xfrm>
            <a:off x="276531" y="5234559"/>
            <a:ext cx="1265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04AAE3-E802-4E3C-A3C7-803E3BAB342C}"/>
              </a:ext>
            </a:extLst>
          </p:cNvPr>
          <p:cNvSpPr txBox="1"/>
          <p:nvPr/>
        </p:nvSpPr>
        <p:spPr>
          <a:xfrm>
            <a:off x="263352" y="1161775"/>
            <a:ext cx="1265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405398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F68FD4-7BEA-4AAF-B238-32415B66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Index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026004-54E6-46A9-88FD-0495AE31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IFMIF/EVEDA RFQ commissioning:</a:t>
            </a:r>
          </a:p>
          <a:p>
            <a:pPr lvl="1"/>
            <a:r>
              <a:rPr lang="en-GB" dirty="0"/>
              <a:t>Commissioning line layout</a:t>
            </a:r>
          </a:p>
          <a:p>
            <a:pPr lvl="1"/>
            <a:r>
              <a:rPr lang="en-GB" dirty="0"/>
              <a:t>Steps of RFQ commissioning</a:t>
            </a:r>
          </a:p>
          <a:p>
            <a:pPr lvl="1"/>
            <a:r>
              <a:rPr lang="en-GB" dirty="0"/>
              <a:t>Input beam distribution effects onto RFQ transmission</a:t>
            </a:r>
          </a:p>
          <a:p>
            <a:r>
              <a:rPr lang="en-GB" dirty="0"/>
              <a:t>Electrode damage study</a:t>
            </a:r>
          </a:p>
          <a:p>
            <a:pPr lvl="1"/>
            <a:r>
              <a:rPr lang="en-GB" dirty="0"/>
              <a:t>The study for the IFMIF/EVEDA case</a:t>
            </a:r>
          </a:p>
          <a:p>
            <a:r>
              <a:rPr lang="en-GB" dirty="0"/>
              <a:t>Beam loading measurement and experience in IFMIF/EVEDA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1C3135-D356-4CB7-859C-9B01D5348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20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BCA0C-C2D5-454D-8CE0-049C475E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3313"/>
            <a:ext cx="10363200" cy="914400"/>
          </a:xfrm>
        </p:spPr>
        <p:txBody>
          <a:bodyPr/>
          <a:lstStyle/>
          <a:p>
            <a:r>
              <a:rPr lang="en-US" dirty="0"/>
              <a:t>Translation to RF observable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7C480-5BFD-4862-9273-1C67CCBE0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A75F7-79A7-40F4-BB96-88B896709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25" y="911087"/>
            <a:ext cx="8160549" cy="5293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5B6E00-E124-408F-A098-892F64C1D122}"/>
              </a:ext>
            </a:extLst>
          </p:cNvPr>
          <p:cNvSpPr/>
          <p:nvPr/>
        </p:nvSpPr>
        <p:spPr bwMode="auto">
          <a:xfrm>
            <a:off x="9336360" y="5589240"/>
            <a:ext cx="1440160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71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8631F-4042-4FF6-9343-E5BD4C51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280" y="-145814"/>
            <a:ext cx="4458544" cy="914400"/>
          </a:xfrm>
        </p:spPr>
        <p:txBody>
          <a:bodyPr/>
          <a:lstStyle/>
          <a:p>
            <a:r>
              <a:rPr lang="en-US" dirty="0"/>
              <a:t>Work ongoing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4A08C-E7AE-45A4-99DF-68966A96A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F805F-54AD-4F59-A068-E5650E218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00" y="75890"/>
            <a:ext cx="8565440" cy="60894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52C4C0-BA1F-4B28-8135-A6AAD390F63E}"/>
              </a:ext>
            </a:extLst>
          </p:cNvPr>
          <p:cNvSpPr/>
          <p:nvPr/>
        </p:nvSpPr>
        <p:spPr bwMode="auto">
          <a:xfrm>
            <a:off x="9696400" y="6021288"/>
            <a:ext cx="720080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099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3F7463-341A-4515-926A-2CDEE9114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2514600"/>
            <a:ext cx="10363200" cy="914400"/>
          </a:xfrm>
        </p:spPr>
        <p:txBody>
          <a:bodyPr/>
          <a:lstStyle/>
          <a:p>
            <a:r>
              <a:rPr lang="en-GB" dirty="0"/>
              <a:t>Beam loading  measurement and experience in IFMIF/EVEDA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617B49-7898-4D81-BAA6-C2FB326FA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95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loading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980728"/>
            <a:ext cx="10363200" cy="4724400"/>
          </a:xfrm>
        </p:spPr>
        <p:txBody>
          <a:bodyPr/>
          <a:lstStyle/>
          <a:p>
            <a:r>
              <a:rPr lang="en-US" dirty="0"/>
              <a:t>How the RF generator sees the multi-cell accelerating cavity and beam?</a:t>
            </a:r>
          </a:p>
          <a:p>
            <a:r>
              <a:rPr lang="en-US" dirty="0"/>
              <a:t>In particular, which is the effective synchronous phase between </a:t>
            </a:r>
            <a:r>
              <a:rPr lang="en-US" dirty="0" err="1"/>
              <a:t>Vc</a:t>
            </a:r>
            <a:r>
              <a:rPr lang="en-US" dirty="0"/>
              <a:t> and </a:t>
            </a:r>
            <a:r>
              <a:rPr lang="en-US" dirty="0" err="1"/>
              <a:t>ib</a:t>
            </a:r>
            <a:r>
              <a:rPr lang="en-US" dirty="0"/>
              <a:t>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566022"/>
            <a:ext cx="4490876" cy="171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4"/>
              <p:cNvSpPr txBox="1"/>
              <p:nvPr/>
            </p:nvSpPr>
            <p:spPr>
              <a:xfrm>
                <a:off x="3442193" y="2174032"/>
                <a:ext cx="5095562" cy="43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𝑏</m:t>
                        </m:r>
                      </m:sub>
                    </m:sSub>
                    <m:r>
                      <a:rPr lang="it-IT" sz="1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nor/>
                          </m:rPr>
                          <a:rPr lang="it-IT" sz="1600" dirty="0">
                            <a:latin typeface="Calibri" pitchFamily="34" charset="0"/>
                          </a:rPr>
                          <m:t> 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𝑏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nor/>
                          </m:rPr>
                          <a:rPr lang="it-IT" sz="1600" dirty="0">
                            <a:latin typeface="Calibri" pitchFamily="34" charset="0"/>
                          </a:rPr>
                          <m:t> </m:t>
                        </m:r>
                      </m:e>
                    </m:d>
                    <m:r>
                      <a:rPr lang="it-IT" sz="1600" i="1">
                        <a:latin typeface="Cambria Math"/>
                        <a:ea typeface="Cambria Math"/>
                      </a:rPr>
                      <m:t>𝑐𝑜𝑠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𝜙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𝐼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it-IT" sz="1600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𝑐𝑜𝑠</m:t>
                            </m:r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it-IT" sz="1600" b="1" dirty="0">
                    <a:latin typeface="Calibri" pitchFamily="34" charset="0"/>
                  </a:rPr>
                  <a:t> beam active power</a:t>
                </a:r>
                <a:r>
                  <a:rPr lang="it-IT" sz="1600" dirty="0">
                    <a:latin typeface="Calibri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193" y="2174032"/>
                <a:ext cx="5095562" cy="439992"/>
              </a:xfrm>
              <a:prstGeom prst="rect">
                <a:avLst/>
              </a:prstGeom>
              <a:blipFill>
                <a:blip r:embed="rId3"/>
                <a:stretch>
                  <a:fillRect t="-72222" b="-12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5"/>
              <p:cNvSpPr txBox="1"/>
              <p:nvPr/>
            </p:nvSpPr>
            <p:spPr>
              <a:xfrm>
                <a:off x="3416626" y="2760403"/>
                <a:ext cx="5209760" cy="43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𝑄</m:t>
                        </m:r>
                      </m:e>
                      <m:sub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𝑏</m:t>
                        </m:r>
                      </m:sub>
                    </m:sSub>
                    <m:r>
                      <a:rPr lang="it-IT" sz="1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nor/>
                          </m:rPr>
                          <a:rPr lang="it-IT" sz="1600" dirty="0">
                            <a:latin typeface="Calibri" pitchFamily="34" charset="0"/>
                          </a:rPr>
                          <m:t> 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𝑏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nor/>
                          </m:rPr>
                          <a:rPr lang="it-IT" sz="1600" dirty="0">
                            <a:latin typeface="Calibri" pitchFamily="34" charset="0"/>
                          </a:rPr>
                          <m:t> </m:t>
                        </m:r>
                      </m:e>
                    </m:d>
                    <m:r>
                      <a:rPr lang="it-IT" sz="1600" i="1" dirty="0">
                        <a:latin typeface="Cambria Math"/>
                      </a:rPr>
                      <m:t>𝑠𝑖𝑛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𝜙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it-IT" sz="1600" i="1">
                        <a:latin typeface="Cambria Math"/>
                        <a:ea typeface="Cambria Math"/>
                      </a:rPr>
                      <m:t>𝐼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it-IT" sz="1600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𝑠𝑖𝑛</m:t>
                            </m:r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it-IT" sz="1600" dirty="0">
                    <a:latin typeface="Calibri" pitchFamily="34" charset="0"/>
                  </a:rPr>
                  <a:t> </a:t>
                </a:r>
                <a:r>
                  <a:rPr lang="it-IT" sz="1600" b="1" dirty="0">
                    <a:latin typeface="Calibri" pitchFamily="34" charset="0"/>
                  </a:rPr>
                  <a:t>beam reactive power</a:t>
                </a:r>
              </a:p>
            </p:txBody>
          </p:sp>
        </mc:Choice>
        <mc:Fallback xmlns="">
          <p:sp>
            <p:nvSpPr>
              <p:cNvPr id="7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626" y="2760403"/>
                <a:ext cx="5209760" cy="439992"/>
              </a:xfrm>
              <a:prstGeom prst="rect">
                <a:avLst/>
              </a:prstGeom>
              <a:blipFill>
                <a:blip r:embed="rId4"/>
                <a:stretch>
                  <a:fillRect t="-72222" b="-12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" r="1184" b="7282"/>
          <a:stretch/>
        </p:blipFill>
        <p:spPr bwMode="auto">
          <a:xfrm>
            <a:off x="5830976" y="4910336"/>
            <a:ext cx="4827411" cy="128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6"/>
          <p:cNvGrpSpPr/>
          <p:nvPr/>
        </p:nvGrpSpPr>
        <p:grpSpPr>
          <a:xfrm>
            <a:off x="2035213" y="3336220"/>
            <a:ext cx="2182649" cy="981575"/>
            <a:chOff x="454506" y="4317957"/>
            <a:chExt cx="2014753" cy="9815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ttangolo 7"/>
                <p:cNvSpPr/>
                <p:nvPr/>
              </p:nvSpPr>
              <p:spPr>
                <a:xfrm>
                  <a:off x="454506" y="4674489"/>
                  <a:ext cx="2014753" cy="6250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𝜙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it-IT" sz="1600" i="1">
                            <a:latin typeface="Cambria Math"/>
                            <a:ea typeface="Cambria Math"/>
                          </a:rPr>
                          <m:t>𝑎𝑡𝑎𝑛</m:t>
                        </m:r>
                        <m:f>
                          <m:f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𝑠𝑖𝑛</m:t>
                                    </m:r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𝑐𝑜𝑠</m:t>
                                    </m:r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it-IT" sz="1600" dirty="0">
                    <a:latin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3" name="Rettangolo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506" y="4674489"/>
                  <a:ext cx="2182649" cy="62504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5"/>
            <p:cNvSpPr txBox="1"/>
            <p:nvPr/>
          </p:nvSpPr>
          <p:spPr>
            <a:xfrm>
              <a:off x="530727" y="4317957"/>
              <a:ext cx="17093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Effective </a:t>
              </a:r>
              <a:r>
                <a:rPr lang="en-US" sz="1600" dirty="0" err="1">
                  <a:latin typeface="Calibri" pitchFamily="34" charset="0"/>
                </a:rPr>
                <a:t>sync.phase</a:t>
              </a:r>
              <a:endParaRPr lang="en-US" sz="1600" dirty="0">
                <a:latin typeface="Calibri" pitchFamily="34" charset="0"/>
              </a:endParaRPr>
            </a:p>
          </p:txBody>
        </p:sp>
      </p:grpSp>
      <p:grpSp>
        <p:nvGrpSpPr>
          <p:cNvPr id="12" name="Group 7"/>
          <p:cNvGrpSpPr/>
          <p:nvPr/>
        </p:nvGrpSpPr>
        <p:grpSpPr>
          <a:xfrm>
            <a:off x="4663371" y="3326161"/>
            <a:ext cx="2601418" cy="948465"/>
            <a:chOff x="2880500" y="4307898"/>
            <a:chExt cx="2401309" cy="948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ttangolo 8"/>
                <p:cNvSpPr/>
                <p:nvPr/>
              </p:nvSpPr>
              <p:spPr>
                <a:xfrm>
                  <a:off x="3253511" y="4646452"/>
                  <a:ext cx="1772141" cy="6099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acc>
                            <m:r>
                              <m:rPr>
                                <m:nor/>
                              </m:rPr>
                              <a:rPr lang="it-IT" sz="1600" dirty="0">
                                <a:latin typeface="Calibri" pitchFamily="34" charset="0"/>
                              </a:rPr>
                              <m:t> </m:t>
                            </m:r>
                          </m:e>
                        </m:d>
                        <m:r>
                          <a:rPr lang="it-IT" sz="1600" dirty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6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it-IT" sz="1600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𝑐𝑜𝑠</m:t>
                                    </m:r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r>
                              <a:rPr lang="it-IT" sz="1600" i="1" dirty="0">
                                <a:latin typeface="Cambria Math"/>
                              </a:rPr>
                              <m:t>𝑐𝑜𝑠</m:t>
                            </m:r>
                            <m:r>
                              <a:rPr lang="it-IT" sz="1600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lang="it-IT" sz="1600" dirty="0">
                    <a:latin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4" name="Rettangolo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511" y="4646452"/>
                  <a:ext cx="1919821" cy="60991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8"/>
            <p:cNvSpPr txBox="1"/>
            <p:nvPr/>
          </p:nvSpPr>
          <p:spPr>
            <a:xfrm>
              <a:off x="2880500" y="4307898"/>
              <a:ext cx="2401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Effective accelerating voltage</a:t>
              </a: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7749080" y="3331925"/>
            <a:ext cx="2379369" cy="1013710"/>
            <a:chOff x="5728844" y="4343400"/>
            <a:chExt cx="2196340" cy="1013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9"/>
                <p:cNvSpPr txBox="1"/>
                <p:nvPr/>
              </p:nvSpPr>
              <p:spPr>
                <a:xfrm>
                  <a:off x="6349614" y="4666152"/>
                  <a:ext cx="1003173" cy="6909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it-IT" sz="1600" i="1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it-IT" sz="16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𝑐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m:rPr>
                                        <m:nor/>
                                      </m:rPr>
                                      <a:rPr lang="it-IT" sz="1600" dirty="0">
                                        <a:latin typeface="Calibri" pitchFamily="34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it-IT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/>
                                  </a:rPr>
                                  <m:t>𝐶𝑢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1600" dirty="0">
                    <a:latin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5" name="CasellaDiTesto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9614" y="4666152"/>
                  <a:ext cx="1086772" cy="69095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9"/>
            <p:cNvSpPr txBox="1"/>
            <p:nvPr/>
          </p:nvSpPr>
          <p:spPr>
            <a:xfrm>
              <a:off x="5728844" y="4343400"/>
              <a:ext cx="21963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Effective shunt impedance</a:t>
              </a:r>
            </a:p>
          </p:txBody>
        </p: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A4425506-2CFD-4D50-AAF4-2894021D1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0" y="6446659"/>
            <a:ext cx="676970" cy="365125"/>
          </a:xfrm>
        </p:spPr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38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279C-F5D7-4BF0-B4DB-9C8E03C0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Beam</a:t>
            </a:r>
            <a:r>
              <a:rPr lang="it-IT" dirty="0"/>
              <a:t> Loading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CE2881-25B5-40B9-A872-8A7BCBEC21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GB" sz="2400" dirty="0"/>
                  <a:t>The beam loading calculation, applied to the RFQ as a multicell cavity for 125 mA D+ (or 62.5 mA H+), gives +8.1 kHz detuning to be </a:t>
                </a:r>
                <a:r>
                  <a:rPr lang="en-GB" sz="2400" b="1" dirty="0"/>
                  <a:t>at resonance</a:t>
                </a:r>
                <a:r>
                  <a:rPr lang="en-GB" sz="2400" dirty="0"/>
                  <a:t> with beam.</a:t>
                </a:r>
              </a:p>
              <a:p>
                <a:r>
                  <a:rPr lang="en-GB" sz="2400" dirty="0"/>
                  <a:t>IFMIF RFQ is feed by 8 tetrode amplifiers organized in 1 master + 7 slaves hierarchy</a:t>
                </a:r>
              </a:p>
              <a:p>
                <a:r>
                  <a:rPr lang="en-GB" sz="2400" dirty="0"/>
                  <a:t>Only amplitude feedback control impossible</a:t>
                </a:r>
              </a:p>
              <a:p>
                <a:r>
                  <a:rPr lang="en-GB" sz="2400" dirty="0"/>
                  <a:t>Beam operation is only possible at </a:t>
                </a:r>
                <a:r>
                  <a:rPr lang="en-GB" sz="2400" dirty="0" err="1"/>
                  <a:t>f</a:t>
                </a:r>
                <a:r>
                  <a:rPr lang="en-GB" sz="1300" dirty="0" err="1"/>
                  <a:t>RF</a:t>
                </a:r>
                <a:r>
                  <a:rPr lang="en-GB" sz="2400" dirty="0"/>
                  <a:t>=175 MHz, thus we measured the beam loading through two indirect effects on the forward phase and cavity phase, compared with calculations based on design data.</a:t>
                </a:r>
              </a:p>
              <a:p>
                <a:r>
                  <a:rPr lang="en-GB" sz="2400" dirty="0"/>
                  <a:t>The experimental steps were:</a:t>
                </a:r>
              </a:p>
              <a:p>
                <a:pPr lvl="1"/>
                <a:r>
                  <a:rPr lang="en-GB" sz="2000" b="1" dirty="0"/>
                  <a:t>Tuning</a:t>
                </a:r>
                <a:r>
                  <a:rPr lang="en-GB" sz="2000" dirty="0"/>
                  <a:t> of the cavity (</a:t>
                </a:r>
                <a:r>
                  <a:rPr lang="en-GB" sz="2000" dirty="0" err="1"/>
                  <a:t>fRF</a:t>
                </a:r>
                <a:r>
                  <a:rPr lang="en-GB" sz="2000" dirty="0"/>
                  <a:t>=</a:t>
                </a:r>
                <a:r>
                  <a:rPr lang="en-GB" sz="2000" dirty="0" err="1"/>
                  <a:t>fCAV</a:t>
                </a:r>
                <a:r>
                  <a:rPr lang="en-GB" sz="2000" dirty="0"/>
                  <a:t>=175 MHz), adjusting the cooling water temperature to maximize the cavity voltage at 175 MHz;</a:t>
                </a:r>
              </a:p>
              <a:p>
                <a:pPr lvl="1"/>
                <a:r>
                  <a:rPr lang="en-GB" sz="2100" dirty="0"/>
                  <a:t>In </a:t>
                </a:r>
                <a:r>
                  <a:rPr lang="en-GB" sz="2100" b="1" dirty="0"/>
                  <a:t>close loop </a:t>
                </a:r>
                <a:r>
                  <a:rPr lang="en-GB" sz="2100" dirty="0"/>
                  <a:t>(</a:t>
                </a:r>
                <a:r>
                  <a:rPr lang="en-GB" sz="2100" dirty="0" err="1"/>
                  <a:t>fRF</a:t>
                </a:r>
                <a:r>
                  <a:rPr lang="en-GB" sz="2100" dirty="0"/>
                  <a:t>=</a:t>
                </a:r>
                <a:r>
                  <a:rPr lang="en-GB" sz="2100" dirty="0" err="1"/>
                  <a:t>fCAV</a:t>
                </a:r>
                <a:r>
                  <a:rPr lang="en-GB" sz="2100" dirty="0"/>
                  <a:t>=175 MHz), measurement of FWD phase correction required at beam entrance, to be compared with </a:t>
                </a:r>
                <a14:m>
                  <m:oMath xmlns:m="http://schemas.openxmlformats.org/officeDocument/2006/math">
                    <m:r>
                      <a:rPr lang="en-GB" sz="19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GB" sz="190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GB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900" i="1">
                        <a:latin typeface="Cambria Math" panose="02040503050406030204" pitchFamily="18" charset="0"/>
                      </a:rPr>
                      <m:t>𝑎𝑡𝑎𝑛</m:t>
                    </m:r>
                    <m:d>
                      <m:dPr>
                        <m:ctrlPr>
                          <a:rPr lang="en-GB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9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GB" sz="19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GB" sz="190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GB" sz="19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19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GB" sz="19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9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GB" sz="19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GB" sz="19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190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GB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GB" sz="19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9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GB" sz="19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GB" sz="19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19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l-GR" sz="2100" dirty="0"/>
                  <a:t>;</a:t>
                </a:r>
                <a:endParaRPr lang="it-IT" sz="2100" dirty="0"/>
              </a:p>
              <a:p>
                <a:pPr lvl="1"/>
                <a:r>
                  <a:rPr lang="en-GB" sz="2100" dirty="0"/>
                  <a:t>In </a:t>
                </a:r>
                <a:r>
                  <a:rPr lang="en-GB" sz="2100" b="1" dirty="0"/>
                  <a:t>amplitude and phase open loop </a:t>
                </a:r>
                <a:r>
                  <a:rPr lang="en-GB" sz="2100" dirty="0"/>
                  <a:t>(</a:t>
                </a:r>
                <a:r>
                  <a:rPr lang="en-GB" sz="2100" dirty="0" err="1"/>
                  <a:t>fRF</a:t>
                </a:r>
                <a:r>
                  <a:rPr lang="en-GB" sz="2100" dirty="0"/>
                  <a:t>=</a:t>
                </a:r>
                <a:r>
                  <a:rPr lang="en-GB" sz="2100" dirty="0" err="1"/>
                  <a:t>fCAV</a:t>
                </a:r>
                <a:r>
                  <a:rPr lang="en-GB" sz="2100" dirty="0"/>
                  <a:t>=175 MHz), measurement of the beam induced phase in cavity voltage, compared with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𝑎𝑡𝑎𝑛</m:t>
                    </m:r>
                    <m:d>
                      <m:d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𝑏𝑒𝑎𝑚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GB" sz="16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160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GB" sz="1600">
                                <a:latin typeface="Cambria Math" panose="02040503050406030204" pitchFamily="18" charset="0"/>
                              </a:rPr>
                              <m:t>(1+</m:t>
                            </m:r>
                            <m:r>
                              <m:rPr>
                                <m:sty m:val="p"/>
                              </m:rPr>
                              <a:rPr lang="en-GB" sz="1600">
                                <a:latin typeface="Cambria Math" panose="02040503050406030204" pitchFamily="18" charset="0"/>
                              </a:rPr>
                              <m:t>β</m:t>
                            </m:r>
                            <m:r>
                              <a:rPr lang="en-GB" sz="160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CE2881-25B5-40B9-A872-8A7BCBEC21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9" t="-1161" r="-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ACA1EC-4F44-4E69-9DF0-266F7C0EE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0" y="6446659"/>
            <a:ext cx="676970" cy="365125"/>
          </a:xfrm>
        </p:spPr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08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Loading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First we checked the cavity resonance as function of temperature  </a:t>
            </a:r>
            <a:r>
              <a:rPr lang="en-US" sz="1800" dirty="0">
                <a:sym typeface="Wingdings" panose="05000000000000000000" pitchFamily="2" charset="2"/>
              </a:rPr>
              <a:t> sensitivity =</a:t>
            </a:r>
            <a:r>
              <a:rPr lang="en-US" sz="1800" dirty="0"/>
              <a:t> -3kHz/°C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57A4AE-1E46-4ED2-8BBE-959AE2B39DEE}" type="datetimeFigureOut">
              <a:rPr lang="en-GB" smtClean="0"/>
              <a:pPr/>
              <a:t>25/02/2022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7232B9-95BF-46BE-9AD9-F221B8444E73}"/>
              </a:ext>
            </a:extLst>
          </p:cNvPr>
          <p:cNvGrpSpPr/>
          <p:nvPr/>
        </p:nvGrpSpPr>
        <p:grpSpPr>
          <a:xfrm>
            <a:off x="3647728" y="2783741"/>
            <a:ext cx="5365954" cy="2970541"/>
            <a:chOff x="2123728" y="2783740"/>
            <a:chExt cx="5365954" cy="2970541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2783740"/>
              <a:ext cx="5365954" cy="2970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78AE2B3-5ACF-477B-9DA4-33E453C2C67E}"/>
                </a:ext>
              </a:extLst>
            </p:cNvPr>
            <p:cNvCxnSpPr>
              <a:cxnSpLocks/>
            </p:cNvCxnSpPr>
            <p:nvPr/>
          </p:nvCxnSpPr>
          <p:spPr>
            <a:xfrm>
              <a:off x="4499992" y="3212976"/>
              <a:ext cx="0" cy="187007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33A73CF4-73D8-4E53-9709-288579872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0" y="6446659"/>
            <a:ext cx="676970" cy="365125"/>
          </a:xfrm>
        </p:spPr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76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BDB15D-7A45-4884-8120-55E242A0D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43E67FFB-AEAE-4574-A096-02ED893633AD}"/>
              </a:ext>
            </a:extLst>
          </p:cNvPr>
          <p:cNvSpPr txBox="1">
            <a:spLocks/>
          </p:cNvSpPr>
          <p:nvPr/>
        </p:nvSpPr>
        <p:spPr bwMode="auto">
          <a:xfrm>
            <a:off x="914400" y="188640"/>
            <a:ext cx="10363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it-IT" kern="0"/>
              <a:t>Meas @ 7.5mA</a:t>
            </a:r>
            <a:endParaRPr lang="en-GB" kern="0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4A3D4D33-A79E-4CFD-9CAA-D6607A1A08E8}"/>
              </a:ext>
            </a:extLst>
          </p:cNvPr>
          <p:cNvSpPr txBox="1">
            <a:spLocks/>
          </p:cNvSpPr>
          <p:nvPr/>
        </p:nvSpPr>
        <p:spPr bwMode="auto">
          <a:xfrm>
            <a:off x="628787" y="917472"/>
            <a:ext cx="538691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192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99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54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319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716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1732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6304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0876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5448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it-IT" kern="0" dirty="0"/>
              <a:t>Open loop</a:t>
            </a:r>
            <a:endParaRPr lang="en-GB" kern="0" dirty="0"/>
          </a:p>
        </p:txBody>
      </p:sp>
      <p:pic>
        <p:nvPicPr>
          <p:cNvPr id="7" name="Content Placeholder 26">
            <a:extLst>
              <a:ext uri="{FF2B5EF4-FFF2-40B4-BE49-F238E27FC236}">
                <a16:creationId xmlns:a16="http://schemas.microsoft.com/office/drawing/2014/main" id="{F90DABAA-2A6C-4EFB-ABDF-A413F5BC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399" y="1404466"/>
            <a:ext cx="2623791" cy="3951288"/>
          </a:xfrm>
          <a:prstGeom prst="rect">
            <a:avLst/>
          </a:prstGeom>
        </p:spPr>
      </p:pic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7CE349D-B03C-41CB-8A54-F93FBD09538D}"/>
              </a:ext>
            </a:extLst>
          </p:cNvPr>
          <p:cNvSpPr txBox="1">
            <a:spLocks/>
          </p:cNvSpPr>
          <p:nvPr/>
        </p:nvSpPr>
        <p:spPr>
          <a:xfrm>
            <a:off x="6162558" y="948269"/>
            <a:ext cx="5389033" cy="639762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99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54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319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716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1732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6304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0876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5448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it-IT" kern="0" dirty="0"/>
              <a:t>Close loop</a:t>
            </a:r>
            <a:endParaRPr lang="en-GB" kern="0" dirty="0"/>
          </a:p>
        </p:txBody>
      </p:sp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A0D4299D-A6CE-4829-B900-AD46A3A7F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362" y="1404466"/>
            <a:ext cx="2693103" cy="3951288"/>
          </a:xfrm>
          <a:prstGeom prst="rect">
            <a:avLst/>
          </a:prstGeom>
        </p:spPr>
      </p:pic>
      <p:grpSp>
        <p:nvGrpSpPr>
          <p:cNvPr id="10" name="Group 31">
            <a:extLst>
              <a:ext uri="{FF2B5EF4-FFF2-40B4-BE49-F238E27FC236}">
                <a16:creationId xmlns:a16="http://schemas.microsoft.com/office/drawing/2014/main" id="{4E92E7A7-36DA-479F-9A11-3ECA93990974}"/>
              </a:ext>
            </a:extLst>
          </p:cNvPr>
          <p:cNvGrpSpPr/>
          <p:nvPr/>
        </p:nvGrpSpPr>
        <p:grpSpPr>
          <a:xfrm>
            <a:off x="3120872" y="1588031"/>
            <a:ext cx="955711" cy="3499098"/>
            <a:chOff x="1596871" y="2358440"/>
            <a:chExt cx="955711" cy="3499098"/>
          </a:xfrm>
        </p:grpSpPr>
        <p:sp>
          <p:nvSpPr>
            <p:cNvPr id="11" name="Rectangle 29">
              <a:extLst>
                <a:ext uri="{FF2B5EF4-FFF2-40B4-BE49-F238E27FC236}">
                  <a16:creationId xmlns:a16="http://schemas.microsoft.com/office/drawing/2014/main" id="{A0150594-165E-4211-B5E7-E11D92F6B02C}"/>
                </a:ext>
              </a:extLst>
            </p:cNvPr>
            <p:cNvSpPr/>
            <p:nvPr/>
          </p:nvSpPr>
          <p:spPr>
            <a:xfrm>
              <a:off x="1646087" y="2358440"/>
              <a:ext cx="864096" cy="3499098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30">
              <a:extLst>
                <a:ext uri="{FF2B5EF4-FFF2-40B4-BE49-F238E27FC236}">
                  <a16:creationId xmlns:a16="http://schemas.microsoft.com/office/drawing/2014/main" id="{7906A49E-3B2E-42A8-903A-C08CEB69B79D}"/>
                </a:ext>
              </a:extLst>
            </p:cNvPr>
            <p:cNvSpPr txBox="1"/>
            <p:nvPr/>
          </p:nvSpPr>
          <p:spPr>
            <a:xfrm>
              <a:off x="1596871" y="3923323"/>
              <a:ext cx="955711" cy="46166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 err="1"/>
                <a:t>beam</a:t>
              </a:r>
              <a:endParaRPr lang="en-GB" dirty="0"/>
            </a:p>
          </p:txBody>
        </p:sp>
      </p:grpSp>
      <p:grpSp>
        <p:nvGrpSpPr>
          <p:cNvPr id="13" name="Group 32">
            <a:extLst>
              <a:ext uri="{FF2B5EF4-FFF2-40B4-BE49-F238E27FC236}">
                <a16:creationId xmlns:a16="http://schemas.microsoft.com/office/drawing/2014/main" id="{49DC9989-089F-4186-8244-250C010725D5}"/>
              </a:ext>
            </a:extLst>
          </p:cNvPr>
          <p:cNvGrpSpPr/>
          <p:nvPr/>
        </p:nvGrpSpPr>
        <p:grpSpPr>
          <a:xfrm>
            <a:off x="7308809" y="1607765"/>
            <a:ext cx="955711" cy="3499098"/>
            <a:chOff x="1562751" y="2358440"/>
            <a:chExt cx="955711" cy="3499098"/>
          </a:xfrm>
        </p:grpSpPr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40035539-9077-4984-B657-98E3A3F20525}"/>
                </a:ext>
              </a:extLst>
            </p:cNvPr>
            <p:cNvSpPr/>
            <p:nvPr/>
          </p:nvSpPr>
          <p:spPr>
            <a:xfrm>
              <a:off x="1646087" y="2358440"/>
              <a:ext cx="864096" cy="3499098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AD391579-D530-4435-89E0-9EA4DC7FB7BE}"/>
                </a:ext>
              </a:extLst>
            </p:cNvPr>
            <p:cNvSpPr txBox="1"/>
            <p:nvPr/>
          </p:nvSpPr>
          <p:spPr>
            <a:xfrm>
              <a:off x="1562751" y="3923323"/>
              <a:ext cx="955711" cy="46166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 err="1"/>
                <a:t>beam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35">
                <a:extLst>
                  <a:ext uri="{FF2B5EF4-FFF2-40B4-BE49-F238E27FC236}">
                    <a16:creationId xmlns:a16="http://schemas.microsoft.com/office/drawing/2014/main" id="{FEE7C7F9-D6AA-42AE-88C8-49CBFBAA0301}"/>
                  </a:ext>
                </a:extLst>
              </p:cNvPr>
              <p:cNvSpPr txBox="1"/>
              <p:nvPr/>
            </p:nvSpPr>
            <p:spPr>
              <a:xfrm>
                <a:off x="3212904" y="5355755"/>
                <a:ext cx="2111988" cy="753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𝑛𝑜𝑏𝑒𝑎𝑚</m:t>
                              </m:r>
                            </m:sub>
                          </m:sSub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</a:rPr>
                        <m:t>=0.95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35">
                <a:extLst>
                  <a:ext uri="{FF2B5EF4-FFF2-40B4-BE49-F238E27FC236}">
                    <a16:creationId xmlns:a16="http://schemas.microsoft.com/office/drawing/2014/main" id="{FEE7C7F9-D6AA-42AE-88C8-49CBFBAA0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904" y="5355755"/>
                <a:ext cx="2111988" cy="7538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182F26D-5B70-457C-BB4B-949413B84F64}"/>
              </a:ext>
            </a:extLst>
          </p:cNvPr>
          <p:cNvSpPr txBox="1"/>
          <p:nvPr/>
        </p:nvSpPr>
        <p:spPr>
          <a:xfrm>
            <a:off x="9818697" y="5805264"/>
            <a:ext cx="2390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Note: Y scale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synch</a:t>
            </a:r>
            <a:r>
              <a:rPr lang="it-IT" sz="1600" dirty="0"/>
              <a:t>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51179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A3BFD-17AD-4F8F-9C9A-984C2FFB1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59DC201-21B7-4D91-AD88-191026CD6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14400"/>
          </a:xfrm>
        </p:spPr>
        <p:txBody>
          <a:bodyPr/>
          <a:lstStyle/>
          <a:p>
            <a:r>
              <a:rPr lang="it-IT" dirty="0" err="1"/>
              <a:t>Meas</a:t>
            </a:r>
            <a:r>
              <a:rPr lang="it-IT" dirty="0"/>
              <a:t> @ 27.5 </a:t>
            </a:r>
            <a:r>
              <a:rPr lang="it-IT" dirty="0" err="1"/>
              <a:t>mA</a:t>
            </a:r>
            <a:r>
              <a:rPr lang="it-IT" dirty="0"/>
              <a:t>(</a:t>
            </a:r>
            <a:r>
              <a:rPr lang="it-IT" dirty="0">
                <a:sym typeface="Wingdings" panose="05000000000000000000" pitchFamily="2" charset="2"/>
              </a:rPr>
              <a:t>26mA out)</a:t>
            </a:r>
            <a:endParaRPr lang="en-GB" dirty="0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FE4653E4-E37A-4EEA-BFBE-80A0EABE1ACB}"/>
              </a:ext>
            </a:extLst>
          </p:cNvPr>
          <p:cNvSpPr txBox="1">
            <a:spLocks/>
          </p:cNvSpPr>
          <p:nvPr/>
        </p:nvSpPr>
        <p:spPr bwMode="auto">
          <a:xfrm>
            <a:off x="1050826" y="1087597"/>
            <a:ext cx="538691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192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99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54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319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716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1732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6304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0876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5448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it-IT" kern="0" dirty="0"/>
              <a:t>Open Loop </a:t>
            </a:r>
            <a:r>
              <a:rPr lang="it-IT" kern="0" dirty="0" err="1"/>
              <a:t>Phase</a:t>
            </a:r>
            <a:endParaRPr lang="en-GB" kern="0" dirty="0"/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3B4E306C-F657-47B1-B32B-BA4E16D2F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41" y="1595755"/>
            <a:ext cx="2729145" cy="3951288"/>
          </a:xfrm>
          <a:prstGeom prst="rect">
            <a:avLst/>
          </a:prstGeom>
        </p:spPr>
      </p:pic>
      <p:pic>
        <p:nvPicPr>
          <p:cNvPr id="8" name="Content Placeholder 15">
            <a:extLst>
              <a:ext uri="{FF2B5EF4-FFF2-40B4-BE49-F238E27FC236}">
                <a16:creationId xmlns:a16="http://schemas.microsoft.com/office/drawing/2014/main" id="{8C550049-55D2-4E17-925A-5BBC41B2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47" y="1595755"/>
            <a:ext cx="2734095" cy="3951288"/>
          </a:xfrm>
          <a:prstGeom prst="rect">
            <a:avLst/>
          </a:prstGeom>
        </p:spPr>
      </p:pic>
      <p:grpSp>
        <p:nvGrpSpPr>
          <p:cNvPr id="9" name="Group 16">
            <a:extLst>
              <a:ext uri="{FF2B5EF4-FFF2-40B4-BE49-F238E27FC236}">
                <a16:creationId xmlns:a16="http://schemas.microsoft.com/office/drawing/2014/main" id="{BD1737FA-325A-40B7-A837-05FE56B68314}"/>
              </a:ext>
            </a:extLst>
          </p:cNvPr>
          <p:cNvGrpSpPr/>
          <p:nvPr/>
        </p:nvGrpSpPr>
        <p:grpSpPr>
          <a:xfrm>
            <a:off x="3114048" y="1779320"/>
            <a:ext cx="955711" cy="3499098"/>
            <a:chOff x="1590047" y="2358440"/>
            <a:chExt cx="955711" cy="3499098"/>
          </a:xfrm>
        </p:grpSpPr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792418F0-79C4-4686-B6D4-00767DB9410B}"/>
                </a:ext>
              </a:extLst>
            </p:cNvPr>
            <p:cNvSpPr/>
            <p:nvPr/>
          </p:nvSpPr>
          <p:spPr>
            <a:xfrm>
              <a:off x="1646087" y="2358440"/>
              <a:ext cx="864096" cy="3499098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BFB98142-5BF3-4583-AC95-CC462F82B458}"/>
                </a:ext>
              </a:extLst>
            </p:cNvPr>
            <p:cNvSpPr txBox="1"/>
            <p:nvPr/>
          </p:nvSpPr>
          <p:spPr>
            <a:xfrm>
              <a:off x="1590047" y="3964267"/>
              <a:ext cx="955711" cy="46166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 err="1"/>
                <a:t>beam</a:t>
              </a:r>
              <a:endParaRPr lang="en-GB" dirty="0"/>
            </a:p>
          </p:txBody>
        </p:sp>
      </p:grpSp>
      <p:grpSp>
        <p:nvGrpSpPr>
          <p:cNvPr id="12" name="Group 19">
            <a:extLst>
              <a:ext uri="{FF2B5EF4-FFF2-40B4-BE49-F238E27FC236}">
                <a16:creationId xmlns:a16="http://schemas.microsoft.com/office/drawing/2014/main" id="{422E790E-9143-4D91-A257-0BF5D21F4309}"/>
              </a:ext>
            </a:extLst>
          </p:cNvPr>
          <p:cNvGrpSpPr/>
          <p:nvPr/>
        </p:nvGrpSpPr>
        <p:grpSpPr>
          <a:xfrm>
            <a:off x="7342929" y="1799054"/>
            <a:ext cx="955711" cy="3499098"/>
            <a:chOff x="1596871" y="2358440"/>
            <a:chExt cx="955711" cy="3499098"/>
          </a:xfrm>
        </p:grpSpPr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D24ADD22-6ADC-474E-9D97-FF5CCB11A81D}"/>
                </a:ext>
              </a:extLst>
            </p:cNvPr>
            <p:cNvSpPr/>
            <p:nvPr/>
          </p:nvSpPr>
          <p:spPr>
            <a:xfrm>
              <a:off x="1646087" y="2358440"/>
              <a:ext cx="864096" cy="3499098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60F500C0-B53E-4448-8B52-F96B9A08AB9D}"/>
                </a:ext>
              </a:extLst>
            </p:cNvPr>
            <p:cNvSpPr txBox="1"/>
            <p:nvPr/>
          </p:nvSpPr>
          <p:spPr>
            <a:xfrm>
              <a:off x="1596871" y="3923323"/>
              <a:ext cx="955711" cy="46166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 err="1"/>
                <a:t>beam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22">
                <a:extLst>
                  <a:ext uri="{FF2B5EF4-FFF2-40B4-BE49-F238E27FC236}">
                    <a16:creationId xmlns:a16="http://schemas.microsoft.com/office/drawing/2014/main" id="{7F21D9AC-CB80-4A00-848D-846ABBE12CDF}"/>
                  </a:ext>
                </a:extLst>
              </p:cNvPr>
              <p:cNvSpPr txBox="1"/>
              <p:nvPr/>
            </p:nvSpPr>
            <p:spPr>
              <a:xfrm>
                <a:off x="3212904" y="5547044"/>
                <a:ext cx="2111988" cy="753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𝑛𝑜𝑏𝑒𝑎𝑚</m:t>
                              </m:r>
                            </m:sub>
                          </m:sSub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</a:rPr>
                        <m:t>=0.87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22">
                <a:extLst>
                  <a:ext uri="{FF2B5EF4-FFF2-40B4-BE49-F238E27FC236}">
                    <a16:creationId xmlns:a16="http://schemas.microsoft.com/office/drawing/2014/main" id="{7F21D9AC-CB80-4A00-848D-846ABBE12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904" y="5547044"/>
                <a:ext cx="2111988" cy="7538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0CC3210-E19B-41CD-A979-D483FC0A7500}"/>
              </a:ext>
            </a:extLst>
          </p:cNvPr>
          <p:cNvSpPr txBox="1"/>
          <p:nvPr/>
        </p:nvSpPr>
        <p:spPr>
          <a:xfrm>
            <a:off x="9192344" y="5805264"/>
            <a:ext cx="2390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Note: Y scale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synch</a:t>
            </a:r>
            <a:r>
              <a:rPr lang="it-IT" sz="1600" dirty="0"/>
              <a:t>.</a:t>
            </a:r>
            <a:endParaRPr lang="en-GB" sz="1600" dirty="0"/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4FF41D4D-CFAE-4E3E-9651-7E2398520DBC}"/>
              </a:ext>
            </a:extLst>
          </p:cNvPr>
          <p:cNvSpPr txBox="1">
            <a:spLocks/>
          </p:cNvSpPr>
          <p:nvPr/>
        </p:nvSpPr>
        <p:spPr>
          <a:xfrm>
            <a:off x="6744072" y="1135935"/>
            <a:ext cx="5389033" cy="639762"/>
          </a:xfrm>
          <a:prstGeom prst="rect">
            <a:avLst/>
          </a:prstGeom>
        </p:spPr>
        <p:txBody>
          <a:bodyPr/>
          <a:lstStyle>
            <a:lvl1pPr marL="192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99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54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319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716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1732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6304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0876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5448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it-IT" kern="0" dirty="0"/>
              <a:t>Close loop </a:t>
            </a:r>
            <a:r>
              <a:rPr lang="it-IT" kern="0" dirty="0" err="1"/>
              <a:t>phase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386904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5CD28A-B033-477A-8618-916EFEFC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A356-A5D3-489E-89ED-F6CF0FE55597}" type="slidenum">
              <a:rPr lang="en-GB" smtClean="0"/>
              <a:t>28</a:t>
            </a:fld>
            <a:endParaRPr lang="en-GB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4BA99EE-B119-4051-9E23-72A48B1F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14400"/>
          </a:xfrm>
        </p:spPr>
        <p:txBody>
          <a:bodyPr/>
          <a:lstStyle/>
          <a:p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Loading</a:t>
            </a:r>
            <a:endParaRPr lang="en-GB" dirty="0"/>
          </a:p>
        </p:txBody>
      </p:sp>
      <p:pic>
        <p:nvPicPr>
          <p:cNvPr id="9" name="Content Placeholder 23">
            <a:extLst>
              <a:ext uri="{FF2B5EF4-FFF2-40B4-BE49-F238E27FC236}">
                <a16:creationId xmlns:a16="http://schemas.microsoft.com/office/drawing/2014/main" id="{33DC5351-7786-411C-ADB1-7385E6B5D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81200" y="2462348"/>
            <a:ext cx="4038600" cy="280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10" name="Content Placeholder 25">
            <a:extLst>
              <a:ext uri="{FF2B5EF4-FFF2-40B4-BE49-F238E27FC236}">
                <a16:creationId xmlns:a16="http://schemas.microsoft.com/office/drawing/2014/main" id="{AC2D5F34-DECC-4608-A38E-2A83B4586453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196502" y="2286031"/>
            <a:ext cx="4038600" cy="309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1800" dirty="0">
                <a:latin typeface="+mj-lt"/>
                <a:ea typeface="Times New Roman" panose="02020603050405020304" pitchFamily="18" charset="0"/>
              </a:rPr>
              <a:t>Beam loading induced de-phase for different H+ currents (Sim/</a:t>
            </a:r>
            <a:r>
              <a:rPr lang="en-GB" sz="1800" dirty="0" err="1">
                <a:latin typeface="+mj-lt"/>
                <a:ea typeface="Times New Roman" panose="02020603050405020304" pitchFamily="18" charset="0"/>
              </a:rPr>
              <a:t>Meas</a:t>
            </a:r>
            <a:r>
              <a:rPr lang="en-GB" sz="1800" dirty="0">
                <a:latin typeface="+mj-lt"/>
                <a:ea typeface="Times New Roman" panose="02020603050405020304" pitchFamily="18" charset="0"/>
              </a:rPr>
              <a:t>).</a:t>
            </a:r>
            <a:r>
              <a:rPr lang="en-GB" sz="1800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1800" kern="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open loop it was difficult to measure the 55 mA H+ current because of the significant RFQ voltage drop induced by the beam.</a:t>
            </a:r>
          </a:p>
          <a:p>
            <a:pPr marL="0" indent="0"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results are satisfactory in a large range of currents.</a:t>
            </a:r>
          </a:p>
          <a:p>
            <a:pPr marL="0" indent="0"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It would be interested to test this method in another RFQ.</a:t>
            </a:r>
            <a:endParaRPr lang="en-GB" sz="18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23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3E04972-C9FC-4D8C-8A7C-C413240D1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Some picture from TRASCO RFQ after </a:t>
            </a:r>
            <a:r>
              <a:rPr lang="it-IT" dirty="0" err="1"/>
              <a:t>conditioning</a:t>
            </a:r>
            <a:r>
              <a:rPr lang="it-IT" dirty="0"/>
              <a:t> (CW-352 MHz)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44E68E-57E6-4BEF-AF90-A22B32A3F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Input RMS </a:t>
            </a:r>
            <a:r>
              <a:rPr lang="it-IT" dirty="0" err="1"/>
              <a:t>trasco</a:t>
            </a:r>
            <a:endParaRPr lang="en-GB" dirty="0"/>
          </a:p>
        </p:txBody>
      </p:sp>
      <p:pic>
        <p:nvPicPr>
          <p:cNvPr id="18" name="Content Placeholder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190C955F-D041-4440-8D85-CAABE1406D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7150" y="2674884"/>
            <a:ext cx="3951288" cy="295127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7BF2D5-3155-4B10-AB6C-7DEDAAF92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Output of 1 </a:t>
            </a:r>
            <a:r>
              <a:rPr lang="it-IT" dirty="0" err="1"/>
              <a:t>segment</a:t>
            </a:r>
            <a:r>
              <a:rPr lang="it-IT" dirty="0"/>
              <a:t> </a:t>
            </a:r>
            <a:r>
              <a:rPr lang="it-IT" dirty="0" err="1"/>
              <a:t>trasco</a:t>
            </a:r>
            <a:endParaRPr lang="en-GB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AD78637-149C-42AB-A3AD-E0C6082522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1975" y="2674884"/>
            <a:ext cx="3951288" cy="295127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4C148-66DF-4A4C-9CBB-5E0D1F4E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A356-A5D3-489E-89ED-F6CF0FE55597}" type="slidenum">
              <a:rPr lang="en-GB" smtClean="0"/>
              <a:t>29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8BBF0-DE7D-4D94-833A-0D41F2BFF8D1}"/>
              </a:ext>
            </a:extLst>
          </p:cNvPr>
          <p:cNvSpPr txBox="1"/>
          <p:nvPr/>
        </p:nvSpPr>
        <p:spPr>
          <a:xfrm>
            <a:off x="609599" y="1303689"/>
            <a:ext cx="11247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After TRASCO </a:t>
            </a:r>
            <a:r>
              <a:rPr lang="it-IT" sz="1200" dirty="0" err="1"/>
              <a:t>experience</a:t>
            </a:r>
            <a:r>
              <a:rPr lang="it-IT" sz="1200" dirty="0"/>
              <a:t> </a:t>
            </a:r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decided</a:t>
            </a:r>
            <a:r>
              <a:rPr lang="it-IT" sz="1200" dirty="0"/>
              <a:t> to </a:t>
            </a:r>
            <a:r>
              <a:rPr lang="it-IT" sz="1200" dirty="0" err="1"/>
              <a:t>equip</a:t>
            </a:r>
            <a:r>
              <a:rPr lang="it-IT" sz="1200" dirty="0"/>
              <a:t> RFQ IFMIF end </a:t>
            </a:r>
            <a:r>
              <a:rPr lang="it-IT" sz="1200" dirty="0" err="1"/>
              <a:t>plates</a:t>
            </a:r>
            <a:r>
              <a:rPr lang="it-IT" sz="1200" dirty="0"/>
              <a:t> with </a:t>
            </a:r>
            <a:r>
              <a:rPr lang="it-IT" sz="1200" dirty="0" err="1"/>
              <a:t>arc</a:t>
            </a:r>
            <a:r>
              <a:rPr lang="it-IT" sz="1200" dirty="0"/>
              <a:t> detector </a:t>
            </a:r>
            <a:r>
              <a:rPr lang="it-IT" sz="1200" dirty="0" err="1"/>
              <a:t>view</a:t>
            </a:r>
            <a:r>
              <a:rPr lang="it-IT" sz="1200" dirty="0"/>
              <a:t> port. After CW </a:t>
            </a:r>
            <a:r>
              <a:rPr lang="it-IT" sz="1200" dirty="0" err="1"/>
              <a:t>conditioning</a:t>
            </a:r>
            <a:r>
              <a:rPr lang="it-IT" sz="1200" dirty="0"/>
              <a:t> </a:t>
            </a:r>
            <a:r>
              <a:rPr lang="it-IT" sz="1200" dirty="0" err="1"/>
              <a:t>at</a:t>
            </a:r>
            <a:r>
              <a:rPr lang="it-IT" sz="1200" dirty="0"/>
              <a:t> LNL premise </a:t>
            </a:r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did</a:t>
            </a:r>
            <a:r>
              <a:rPr lang="it-IT" sz="1200" dirty="0"/>
              <a:t> </a:t>
            </a:r>
            <a:r>
              <a:rPr lang="it-IT" sz="1200" dirty="0" err="1"/>
              <a:t>not</a:t>
            </a:r>
            <a:r>
              <a:rPr lang="it-IT" sz="1200" dirty="0"/>
              <a:t> </a:t>
            </a:r>
            <a:r>
              <a:rPr lang="it-IT" sz="1200" dirty="0" err="1"/>
              <a:t>see</a:t>
            </a:r>
            <a:r>
              <a:rPr lang="it-IT" sz="1200" dirty="0"/>
              <a:t> </a:t>
            </a:r>
            <a:r>
              <a:rPr lang="it-IT" sz="1200" dirty="0" err="1"/>
              <a:t>any</a:t>
            </a:r>
            <a:r>
              <a:rPr lang="it-IT" sz="1200" dirty="0"/>
              <a:t> </a:t>
            </a:r>
            <a:r>
              <a:rPr lang="it-IT" sz="1200" dirty="0" err="1"/>
              <a:t>mark</a:t>
            </a:r>
            <a:r>
              <a:rPr lang="it-IT" sz="1200" dirty="0"/>
              <a:t> of breakdown. IFMIF RFQ </a:t>
            </a:r>
            <a:r>
              <a:rPr lang="it-IT" sz="1200" dirty="0" err="1"/>
              <a:t>has</a:t>
            </a:r>
            <a:r>
              <a:rPr lang="it-IT" sz="1200" dirty="0"/>
              <a:t> </a:t>
            </a:r>
            <a:r>
              <a:rPr lang="it-IT" sz="1200" dirty="0" err="1"/>
              <a:t>not</a:t>
            </a:r>
            <a:r>
              <a:rPr lang="it-IT" sz="1200" dirty="0"/>
              <a:t> </a:t>
            </a:r>
            <a:r>
              <a:rPr lang="it-IT" sz="1200" dirty="0" err="1"/>
              <a:t>been</a:t>
            </a:r>
            <a:r>
              <a:rPr lang="it-IT" sz="1200" dirty="0"/>
              <a:t> </a:t>
            </a:r>
            <a:r>
              <a:rPr lang="it-IT" sz="1200" dirty="0" err="1"/>
              <a:t>opened</a:t>
            </a:r>
            <a:r>
              <a:rPr lang="it-IT" sz="1200" dirty="0"/>
              <a:t> in </a:t>
            </a:r>
            <a:r>
              <a:rPr lang="it-IT" sz="1200" dirty="0" err="1"/>
              <a:t>Rokkasho</a:t>
            </a:r>
            <a:r>
              <a:rPr lang="it-IT" sz="1200" dirty="0"/>
              <a:t> up to </a:t>
            </a:r>
            <a:r>
              <a:rPr lang="it-IT" sz="1200" dirty="0" err="1"/>
              <a:t>now</a:t>
            </a:r>
            <a:r>
              <a:rPr lang="it-IT" sz="1200" dirty="0"/>
              <a:t>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0269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2D4278-A0CF-49C0-BB71-37FEC8B0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216"/>
            <a:ext cx="10363200" cy="914400"/>
          </a:xfrm>
        </p:spPr>
        <p:txBody>
          <a:bodyPr/>
          <a:lstStyle/>
          <a:p>
            <a:r>
              <a:rPr lang="en-GB" dirty="0"/>
              <a:t>IFMIF/EVEDA RFQ commissioning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B3B82E-B57F-48A2-B344-261882CAC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2DD779-E11C-4DE4-B390-CB68852E4930}"/>
              </a:ext>
            </a:extLst>
          </p:cNvPr>
          <p:cNvSpPr/>
          <p:nvPr/>
        </p:nvSpPr>
        <p:spPr bwMode="auto">
          <a:xfrm>
            <a:off x="4511824" y="2780928"/>
            <a:ext cx="720080" cy="235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68E65-3AD8-4C93-B82B-2B2F558D4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659458"/>
            <a:ext cx="8136904" cy="4714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643944-A13E-48A9-9877-8F87EAE09A71}"/>
              </a:ext>
            </a:extLst>
          </p:cNvPr>
          <p:cNvSpPr txBox="1"/>
          <p:nvPr/>
        </p:nvSpPr>
        <p:spPr>
          <a:xfrm>
            <a:off x="2495600" y="575661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125 mA CW deuteron at 9 MeV</a:t>
            </a:r>
          </a:p>
        </p:txBody>
      </p:sp>
    </p:spTree>
    <p:extLst>
      <p:ext uri="{BB962C8B-B14F-4D97-AF65-F5344CB8AC3E}">
        <p14:creationId xmlns:p14="http://schemas.microsoft.com/office/powerpoint/2010/main" val="920051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78E286-B1B0-437E-BCE6-5F25C349D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One more </a:t>
            </a:r>
            <a:r>
              <a:rPr lang="it-IT" dirty="0" err="1"/>
              <a:t>question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output energy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691F21-F7D9-4828-9CAD-AC1314634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473" y="1371600"/>
            <a:ext cx="8701053" cy="47244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40FCE-889E-4291-BB6F-B3512171E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2BA356-A5D3-489E-89ED-F6CF0FE5559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98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A5E69C-B56D-4E07-996E-E98EE7F2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44167"/>
            <a:ext cx="10363200" cy="914400"/>
          </a:xfrm>
        </p:spPr>
        <p:txBody>
          <a:bodyPr/>
          <a:lstStyle/>
          <a:p>
            <a:r>
              <a:rPr lang="en-GB" dirty="0"/>
              <a:t>Commissioning layout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D86D67-A414-4D1A-AFCE-9FA1D573B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F52B09C0-0DF5-4CED-B606-CCF79A1D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764704"/>
            <a:ext cx="8206704" cy="322467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15CDC4A-24A0-4B3D-91C6-BFD9DC39E5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416"/>
          <a:stretch/>
        </p:blipFill>
        <p:spPr>
          <a:xfrm>
            <a:off x="3590169" y="4077072"/>
            <a:ext cx="6080680" cy="172819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AFD70B-830E-4065-A6B9-994E75BBBC59}"/>
              </a:ext>
            </a:extLst>
          </p:cNvPr>
          <p:cNvSpPr txBox="1"/>
          <p:nvPr/>
        </p:nvSpPr>
        <p:spPr>
          <a:xfrm>
            <a:off x="5970826" y="5954796"/>
            <a:ext cx="3918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Limit at which no H2+ are transmitted anymore</a:t>
            </a:r>
          </a:p>
        </p:txBody>
      </p:sp>
    </p:spTree>
    <p:extLst>
      <p:ext uri="{BB962C8B-B14F-4D97-AF65-F5344CB8AC3E}">
        <p14:creationId xmlns:p14="http://schemas.microsoft.com/office/powerpoint/2010/main" val="191047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92BE16-7F31-4978-919D-913D752F2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-99392"/>
            <a:ext cx="10363200" cy="914400"/>
          </a:xfrm>
        </p:spPr>
        <p:txBody>
          <a:bodyPr/>
          <a:lstStyle/>
          <a:p>
            <a:r>
              <a:rPr lang="en-GB" dirty="0"/>
              <a:t>Injector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D34217-9E9D-4A0E-8F78-08B330343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図 14">
            <a:extLst>
              <a:ext uri="{FF2B5EF4-FFF2-40B4-BE49-F238E27FC236}">
                <a16:creationId xmlns:a16="http://schemas.microsoft.com/office/drawing/2014/main" id="{F9FD1C57-941A-47C2-ADE5-2A0FAF527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29" y="908720"/>
            <a:ext cx="7520803" cy="2324896"/>
          </a:xfrm>
          <a:prstGeom prst="rect">
            <a:avLst/>
          </a:prstGeom>
        </p:spPr>
      </p:pic>
      <p:pic>
        <p:nvPicPr>
          <p:cNvPr id="6" name="Image 9" descr="C:\D\DATA\IFMIF\Injecteur\Installation Japon\Mission Installation 2014-2015\Juillet-Aout 2015\P1060029.JPG">
            <a:extLst>
              <a:ext uri="{FF2B5EF4-FFF2-40B4-BE49-F238E27FC236}">
                <a16:creationId xmlns:a16="http://schemas.microsoft.com/office/drawing/2014/main" id="{14F67F4B-DEA9-4CBE-A5AE-1F4730962A5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9"/>
          <a:stretch/>
        </p:blipFill>
        <p:spPr bwMode="auto">
          <a:xfrm>
            <a:off x="8052234" y="979246"/>
            <a:ext cx="3859555" cy="232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43CCC209-B841-4909-A4BB-E366FD554E4E}"/>
                  </a:ext>
                </a:extLst>
              </p:cNvPr>
              <p:cNvSpPr txBox="1"/>
              <p:nvPr/>
            </p:nvSpPr>
            <p:spPr>
              <a:xfrm>
                <a:off x="479376" y="3327328"/>
                <a:ext cx="10614470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ECR ion source type with two coils. </a:t>
                </a:r>
                <a:r>
                  <a:rPr lang="en-US" sz="1400" b="1" dirty="0"/>
                  <a:t>CEA</a:t>
                </a:r>
                <a:r>
                  <a:rPr lang="en-US" sz="1400" dirty="0"/>
                  <a:t> in-kind contribution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Magnetic LEBT transfer line composed by two solenoids (space charge comp. applies)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5 electrode extraction (100 kV- variable – ground – </a:t>
                </a:r>
                <a:r>
                  <a:rPr lang="en-US" sz="1400" dirty="0" err="1"/>
                  <a:t>repeller</a:t>
                </a:r>
                <a:r>
                  <a:rPr lang="en-US" sz="1400" dirty="0"/>
                  <a:t> - ground)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Multispecies beam transport with generalized un-neutralized perveance between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400" dirty="0"/>
                  <a:t> to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4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Possibility to extract proton at 50 </a:t>
                </a:r>
                <a:r>
                  <a:rPr lang="en-US" sz="1400" dirty="0" err="1"/>
                  <a:t>keV</a:t>
                </a:r>
                <a:r>
                  <a:rPr lang="en-US" sz="1400" dirty="0"/>
                  <a:t> to be used as a probe beam and beam for testing. Chopper implementation for the same reason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Gas injection (Kr) in the middle of the LEBT for boosting space charge compensation.  </a:t>
                </a:r>
              </a:p>
            </p:txBody>
          </p:sp>
        </mc:Choice>
        <mc:Fallback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43CCC209-B841-4909-A4BB-E366FD554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3327328"/>
                <a:ext cx="10614470" cy="1600438"/>
              </a:xfrm>
              <a:prstGeom prst="rect">
                <a:avLst/>
              </a:prstGeom>
              <a:blipFill>
                <a:blip r:embed="rId4"/>
                <a:stretch>
                  <a:fillRect l="-115" t="-763" r="-172" b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16">
            <a:extLst>
              <a:ext uri="{FF2B5EF4-FFF2-40B4-BE49-F238E27FC236}">
                <a16:creationId xmlns:a16="http://schemas.microsoft.com/office/drawing/2014/main" id="{E3D85BF3-5EB5-4245-9CEF-37A59882DAAD}"/>
              </a:ext>
            </a:extLst>
          </p:cNvPr>
          <p:cNvSpPr/>
          <p:nvPr/>
        </p:nvSpPr>
        <p:spPr bwMode="auto">
          <a:xfrm>
            <a:off x="591781" y="5068726"/>
            <a:ext cx="297454" cy="263657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3444D454-320C-42E1-AEF3-ED3A5EBFA0EE}"/>
              </a:ext>
            </a:extLst>
          </p:cNvPr>
          <p:cNvSpPr/>
          <p:nvPr/>
        </p:nvSpPr>
        <p:spPr bwMode="auto">
          <a:xfrm>
            <a:off x="1066016" y="4974140"/>
            <a:ext cx="10553565" cy="595548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8">
                <a:extLst>
                  <a:ext uri="{FF2B5EF4-FFF2-40B4-BE49-F238E27FC236}">
                    <a16:creationId xmlns:a16="http://schemas.microsoft.com/office/drawing/2014/main" id="{47579559-4193-46FD-A68E-6D438AE97895}"/>
                  </a:ext>
                </a:extLst>
              </p:cNvPr>
              <p:cNvSpPr txBox="1"/>
              <p:nvPr/>
            </p:nvSpPr>
            <p:spPr>
              <a:xfrm>
                <a:off x="1084781" y="4974140"/>
                <a:ext cx="10553565" cy="595548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To supply the required current beam at the RFQ entrance,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𝑟𝑚𝑠</m:t>
                        </m:r>
                        <m:r>
                          <a:rPr lang="it-IT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it-IT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&lt;0.3 </m:t>
                    </m:r>
                    <m:r>
                      <a:rPr lang="it-IT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it-IT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en-US" sz="1600" dirty="0"/>
                  <a:t> (125 mA beam), with ideally 0% mismatch. </a:t>
                </a:r>
              </a:p>
            </p:txBody>
          </p:sp>
        </mc:Choice>
        <mc:Fallback xmlns="">
          <p:sp>
            <p:nvSpPr>
              <p:cNvPr id="10" name="TextBox 18">
                <a:extLst>
                  <a:ext uri="{FF2B5EF4-FFF2-40B4-BE49-F238E27FC236}">
                    <a16:creationId xmlns:a16="http://schemas.microsoft.com/office/drawing/2014/main" id="{47579559-4193-46FD-A68E-6D438AE97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781" y="4974140"/>
                <a:ext cx="10553565" cy="595548"/>
              </a:xfrm>
              <a:prstGeom prst="rect">
                <a:avLst/>
              </a:prstGeom>
              <a:blipFill>
                <a:blip r:embed="rId5"/>
                <a:stretch>
                  <a:fillRect l="-347" t="-3061" b="-12245"/>
                </a:stretch>
              </a:blipFill>
              <a:ln>
                <a:noFill/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0B49F13-ADE5-46DE-AE9F-FEC6C7717B2F}"/>
              </a:ext>
            </a:extLst>
          </p:cNvPr>
          <p:cNvSpPr txBox="1"/>
          <p:nvPr/>
        </p:nvSpPr>
        <p:spPr>
          <a:xfrm>
            <a:off x="3719736" y="748413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 slits</a:t>
            </a:r>
          </a:p>
        </p:txBody>
      </p:sp>
    </p:spTree>
    <p:extLst>
      <p:ext uri="{BB962C8B-B14F-4D97-AF65-F5344CB8AC3E}">
        <p14:creationId xmlns:p14="http://schemas.microsoft.com/office/powerpoint/2010/main" val="410085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0500E-D3CF-43D2-BBD8-A1746AE6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-128396"/>
            <a:ext cx="10363200" cy="914400"/>
          </a:xfrm>
        </p:spPr>
        <p:txBody>
          <a:bodyPr/>
          <a:lstStyle/>
          <a:p>
            <a:r>
              <a:rPr lang="en-GB" dirty="0"/>
              <a:t>IFMIF/EVEDA RFQ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FC47D2-908B-4A6D-8C8F-86189D2EB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table">
            <a:extLst>
              <a:ext uri="{FF2B5EF4-FFF2-40B4-BE49-F238E27FC236}">
                <a16:creationId xmlns:a16="http://schemas.microsoft.com/office/drawing/2014/main" id="{008CB667-C6B4-46EE-8F77-4ABA740D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000" y="835283"/>
            <a:ext cx="2534754" cy="28083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4BFB93B-5D10-49AF-AFE1-EBCB01F73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402" y="4071903"/>
            <a:ext cx="4575439" cy="19604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C3BC509-B7DD-48A7-A5D0-2E7D8FDA0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835283"/>
            <a:ext cx="8602202" cy="2932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D66AB85-2AEC-4AC4-9C0A-2ACE3D106F31}"/>
                  </a:ext>
                </a:extLst>
              </p:cNvPr>
              <p:cNvSpPr txBox="1"/>
              <p:nvPr/>
            </p:nvSpPr>
            <p:spPr>
              <a:xfrm>
                <a:off x="84741" y="4035284"/>
                <a:ext cx="7235395" cy="2033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4-vane CW RFQ for 125 mA deuteron beam, from 0.1 to 5 MeV, </a:t>
                </a:r>
                <a:r>
                  <a:rPr lang="en-US" sz="1400" dirty="0" err="1"/>
                  <a:t>Kilpatric</a:t>
                </a:r>
                <a:r>
                  <a:rPr lang="en-US" sz="1400" dirty="0"/>
                  <a:t> 1.76 (1.9 reached during pulsed conditioning). 100% at 106 kV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b="0" dirty="0"/>
                  <a:t>Generalized</a:t>
                </a:r>
                <a:r>
                  <a:rPr lang="en-US" sz="1400" dirty="0"/>
                  <a:t> perveance</a:t>
                </a:r>
                <a:r>
                  <a:rPr lang="en-US" sz="14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400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1400" dirty="0"/>
                  <a:t>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Low B modification for decreasing input beam requirements from LEBT: </a:t>
                </a:r>
              </a:p>
              <a:p>
                <a:pPr marL="952485" lvl="1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 err="1"/>
                  <a:t>rms</a:t>
                </a:r>
                <a:r>
                  <a:rPr lang="en-US" sz="1400" dirty="0"/>
                  <a:t> beam convergence requirement drops from 43 </a:t>
                </a:r>
                <a:r>
                  <a:rPr lang="en-US" sz="1400" dirty="0" err="1"/>
                  <a:t>mrad</a:t>
                </a:r>
                <a:r>
                  <a:rPr lang="en-US" sz="1400" dirty="0"/>
                  <a:t> to 24. </a:t>
                </a:r>
                <a:r>
                  <a:rPr lang="en-US" sz="1400" dirty="0" err="1"/>
                  <a:t>mrad</a:t>
                </a:r>
                <a:endParaRPr lang="en-US" sz="1400" dirty="0"/>
              </a:p>
              <a:p>
                <a:pPr marL="952485" lvl="1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Transmission for a  4D Gaussian matched beam drops from:  95% to 93.7% (accelerated only considered)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Input/output </a:t>
                </a:r>
                <a:r>
                  <a:rPr lang="en-US" sz="1400" dirty="0" err="1"/>
                  <a:t>rms</a:t>
                </a:r>
                <a:r>
                  <a:rPr lang="en-US" sz="1400" dirty="0"/>
                  <a:t> normalized transverse emittance: 0.25/0.26 mm </a:t>
                </a:r>
                <a:r>
                  <a:rPr lang="en-US" sz="1400" dirty="0" err="1"/>
                  <a:t>mm</a:t>
                </a:r>
                <a:r>
                  <a:rPr lang="en-US" sz="1400" dirty="0"/>
                  <a:t> </a:t>
                </a:r>
                <a:r>
                  <a:rPr lang="en-US" sz="1400" dirty="0" err="1"/>
                  <a:t>mrad</a:t>
                </a:r>
                <a:r>
                  <a:rPr lang="en-US" sz="1400" dirty="0"/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Longitudinal </a:t>
                </a:r>
                <a:r>
                  <a:rPr lang="en-US" sz="1400" dirty="0" err="1"/>
                  <a:t>rms</a:t>
                </a:r>
                <a:r>
                  <a:rPr lang="en-US" sz="1400" dirty="0"/>
                  <a:t> emittance: 0.2 MeV </a:t>
                </a:r>
                <a:r>
                  <a:rPr lang="en-US" sz="1400" dirty="0" err="1"/>
                  <a:t>deg</a:t>
                </a:r>
                <a:endParaRPr lang="en-US" sz="1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D66AB85-2AEC-4AC4-9C0A-2ACE3D106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1" y="4035284"/>
                <a:ext cx="7235395" cy="2033698"/>
              </a:xfrm>
              <a:prstGeom prst="rect">
                <a:avLst/>
              </a:prstGeom>
              <a:blipFill>
                <a:blip r:embed="rId5"/>
                <a:stretch>
                  <a:fillRect l="-168" t="-599" r="-253" b="-20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22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3E822-94DA-40D0-89D4-429D3B23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7572"/>
            <a:ext cx="10363200" cy="914400"/>
          </a:xfrm>
        </p:spPr>
        <p:txBody>
          <a:bodyPr/>
          <a:lstStyle/>
          <a:p>
            <a:r>
              <a:rPr lang="en-GB" dirty="0"/>
              <a:t>IFMIF/EVEDA RFQ 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E7BB71-4F52-4760-BF6E-1B052B06D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18DE5B73-9809-490A-B887-4411331F0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2886355"/>
            <a:ext cx="2984685" cy="182601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886750D-EDE1-4960-95A3-E906642B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36" y="2900908"/>
            <a:ext cx="2892948" cy="1769888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DAF5AB6F-AFB7-4E08-AD64-005F7D7B9A0D}"/>
              </a:ext>
            </a:extLst>
          </p:cNvPr>
          <p:cNvSpPr txBox="1"/>
          <p:nvPr/>
        </p:nvSpPr>
        <p:spPr>
          <a:xfrm>
            <a:off x="339077" y="2452520"/>
            <a:ext cx="253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As built model: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8A780E8E-F894-429A-B1CC-704E0BB87F07}"/>
              </a:ext>
            </a:extLst>
          </p:cNvPr>
          <p:cNvSpPr txBox="1"/>
          <p:nvPr/>
        </p:nvSpPr>
        <p:spPr>
          <a:xfrm>
            <a:off x="339077" y="1474412"/>
            <a:ext cx="108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RFQ was integrated in the simulation via the software </a:t>
            </a:r>
            <a:r>
              <a:rPr lang="en-US" sz="1800" dirty="0" err="1"/>
              <a:t>Toutatis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model integrated was the as-built model.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9A946A73-5EC9-4725-A2C1-CC68A0F6766A}"/>
              </a:ext>
            </a:extLst>
          </p:cNvPr>
          <p:cNvSpPr txBox="1"/>
          <p:nvPr/>
        </p:nvSpPr>
        <p:spPr>
          <a:xfrm>
            <a:off x="1065361" y="4624099"/>
            <a:ext cx="2063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Mechanical errors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D9CCE086-328E-4F53-9150-8EB28438EBCC}"/>
              </a:ext>
            </a:extLst>
          </p:cNvPr>
          <p:cNvSpPr txBox="1"/>
          <p:nvPr/>
        </p:nvSpPr>
        <p:spPr>
          <a:xfrm>
            <a:off x="4055062" y="4688742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Post bead-pull vane voltage profile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4D711433-671E-45B9-ABFD-D4C19EF4D162}"/>
              </a:ext>
            </a:extLst>
          </p:cNvPr>
          <p:cNvSpPr/>
          <p:nvPr/>
        </p:nvSpPr>
        <p:spPr bwMode="auto">
          <a:xfrm>
            <a:off x="407368" y="2780928"/>
            <a:ext cx="6556388" cy="2323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799FF4D8-80C5-4030-8012-4114859C9615}"/>
              </a:ext>
            </a:extLst>
          </p:cNvPr>
          <p:cNvSpPr txBox="1"/>
          <p:nvPr/>
        </p:nvSpPr>
        <p:spPr>
          <a:xfrm>
            <a:off x="5490961" y="3645371"/>
            <a:ext cx="67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±2%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25">
                <a:extLst>
                  <a:ext uri="{FF2B5EF4-FFF2-40B4-BE49-F238E27FC236}">
                    <a16:creationId xmlns:a16="http://schemas.microsoft.com/office/drawing/2014/main" id="{C2D25EEF-7FA0-482B-8349-867F3DC7AF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0139034"/>
                  </p:ext>
                </p:extLst>
              </p:nvPr>
            </p:nvGraphicFramePr>
            <p:xfrm>
              <a:off x="7751019" y="2900908"/>
              <a:ext cx="4331753" cy="19812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35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6821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71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Relative diff. between nominal</a:t>
                          </a:r>
                          <a:r>
                            <a:rPr lang="en-US" sz="1200" baseline="0" dirty="0"/>
                            <a:t> and as built</a:t>
                          </a:r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726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𝑟𝑚𝑠</m:t>
                                    </m:r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𝑟𝑚𝑠</m:t>
                                    </m:r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+3%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726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𝑟𝑚𝑠</m:t>
                                    </m:r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𝑟𝑚𝑠</m:t>
                                    </m:r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+8%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39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Trans. rel. diff.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- 2%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25">
                <a:extLst>
                  <a:ext uri="{FF2B5EF4-FFF2-40B4-BE49-F238E27FC236}">
                    <a16:creationId xmlns:a16="http://schemas.microsoft.com/office/drawing/2014/main" id="{C2D25EEF-7FA0-482B-8349-867F3DC7AF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0139034"/>
                  </p:ext>
                </p:extLst>
              </p:nvPr>
            </p:nvGraphicFramePr>
            <p:xfrm>
              <a:off x="7751019" y="2900908"/>
              <a:ext cx="4331753" cy="19812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35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6821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71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Relative diff. between nominal</a:t>
                          </a:r>
                          <a:r>
                            <a:rPr lang="en-US" sz="1200" baseline="0" dirty="0"/>
                            <a:t> and as built</a:t>
                          </a:r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726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27" t="-121795" r="-13398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+3%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726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27" t="-221795" r="-13398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+8%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39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Trans. rel. diff.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- 2%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ight Arrow 26">
            <a:extLst>
              <a:ext uri="{FF2B5EF4-FFF2-40B4-BE49-F238E27FC236}">
                <a16:creationId xmlns:a16="http://schemas.microsoft.com/office/drawing/2014/main" id="{D8F8D622-E920-4959-8B9F-BCCF77977E77}"/>
              </a:ext>
            </a:extLst>
          </p:cNvPr>
          <p:cNvSpPr/>
          <p:nvPr/>
        </p:nvSpPr>
        <p:spPr bwMode="auto">
          <a:xfrm>
            <a:off x="7150830" y="3497805"/>
            <a:ext cx="456844" cy="444126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C4BB687B-8D35-46CB-9804-C6AF77E586CA}"/>
              </a:ext>
            </a:extLst>
          </p:cNvPr>
          <p:cNvSpPr txBox="1"/>
          <p:nvPr/>
        </p:nvSpPr>
        <p:spPr>
          <a:xfrm>
            <a:off x="2483667" y="2967388"/>
            <a:ext cx="957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particular</a:t>
            </a:r>
          </a:p>
        </p:txBody>
      </p:sp>
    </p:spTree>
    <p:extLst>
      <p:ext uri="{BB962C8B-B14F-4D97-AF65-F5344CB8AC3E}">
        <p14:creationId xmlns:p14="http://schemas.microsoft.com/office/powerpoint/2010/main" val="1313852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8940A-2026-4D3C-932D-A38D8784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868" y="-162940"/>
            <a:ext cx="5757664" cy="914400"/>
          </a:xfrm>
        </p:spPr>
        <p:txBody>
          <a:bodyPr/>
          <a:lstStyle/>
          <a:p>
            <a:r>
              <a:rPr lang="en-GB" sz="2000" dirty="0"/>
              <a:t>The MEBT in RFQ commissioning stage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E588BA-59D3-4750-B3CE-EC1CD7FD8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8" descr="Image result for lipac mebt">
            <a:extLst>
              <a:ext uri="{FF2B5EF4-FFF2-40B4-BE49-F238E27FC236}">
                <a16:creationId xmlns:a16="http://schemas.microsoft.com/office/drawing/2014/main" id="{5640A48D-BC65-4C11-B07F-4B12D734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918114"/>
            <a:ext cx="3924449" cy="52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result for ifmif mebt">
            <a:extLst>
              <a:ext uri="{FF2B5EF4-FFF2-40B4-BE49-F238E27FC236}">
                <a16:creationId xmlns:a16="http://schemas.microsoft.com/office/drawing/2014/main" id="{85B1D58A-1083-4D77-8D03-C21D26D4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420869"/>
            <a:ext cx="3384376" cy="99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5F2482E-24A7-4B5C-91F2-EABD3238447C}"/>
                  </a:ext>
                </a:extLst>
              </p:cNvPr>
              <p:cNvSpPr txBox="1"/>
              <p:nvPr/>
            </p:nvSpPr>
            <p:spPr>
              <a:xfrm>
                <a:off x="695400" y="4466232"/>
                <a:ext cx="8064896" cy="1820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Compact MEBT line of about 2.8 m. </a:t>
                </a:r>
                <a:r>
                  <a:rPr lang="en-US" sz="1400" b="1" dirty="0"/>
                  <a:t>CIEMAT</a:t>
                </a:r>
                <a:r>
                  <a:rPr lang="en-US" sz="1400" dirty="0"/>
                  <a:t> contribution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5 quadrupoles and 2 bunchers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Generalized perveance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1400" dirty="0"/>
                  <a:t> with nominal beam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Several current monitors (ACCTs) and BPMs.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 err="1"/>
                  <a:t>Dplate</a:t>
                </a:r>
                <a:r>
                  <a:rPr lang="en-US" sz="1400" dirty="0"/>
                  <a:t>: (slit-grid) </a:t>
                </a:r>
                <a:r>
                  <a:rPr lang="en-US" sz="1400" dirty="0" err="1"/>
                  <a:t>emittancemeter</a:t>
                </a:r>
                <a:r>
                  <a:rPr lang="en-US" sz="1400" dirty="0"/>
                  <a:t>, wire profiler, DCCT 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5 quadrupoles and 2 </a:t>
                </a:r>
                <a:r>
                  <a:rPr lang="en-US" sz="1400" dirty="0" err="1"/>
                  <a:t>bunchers</a:t>
                </a:r>
                <a:endParaRPr lang="en-US" sz="14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Generalized perveance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1400" dirty="0"/>
                  <a:t> with nominal beam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Scrapers for RFQ halo (max power 100 W)</a:t>
                </a:r>
              </a:p>
            </p:txBody>
          </p:sp>
        </mc:Choice>
        <mc:Fallback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5F2482E-24A7-4B5C-91F2-EABD32384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466232"/>
                <a:ext cx="8064896" cy="1820627"/>
              </a:xfrm>
              <a:prstGeom prst="rect">
                <a:avLst/>
              </a:prstGeom>
              <a:blipFill>
                <a:blip r:embed="rId4"/>
                <a:stretch>
                  <a:fillRect l="-76" t="-671"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Immagine 35">
            <a:extLst>
              <a:ext uri="{FF2B5EF4-FFF2-40B4-BE49-F238E27FC236}">
                <a16:creationId xmlns:a16="http://schemas.microsoft.com/office/drawing/2014/main" id="{BC48A02B-B0D0-4648-A0D3-CA95D0661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44" y="511024"/>
            <a:ext cx="5830441" cy="27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38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B57B7-EDF5-426A-BEA8-B52A7080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43" y="-166779"/>
            <a:ext cx="10363200" cy="914400"/>
          </a:xfrm>
        </p:spPr>
        <p:txBody>
          <a:bodyPr/>
          <a:lstStyle/>
          <a:p>
            <a:r>
              <a:rPr lang="en-GB" dirty="0"/>
              <a:t>Main characteristics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2983CF-228D-4092-B8C9-8984CC0E4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5" name="Gruppo 20">
            <a:extLst>
              <a:ext uri="{FF2B5EF4-FFF2-40B4-BE49-F238E27FC236}">
                <a16:creationId xmlns:a16="http://schemas.microsoft.com/office/drawing/2014/main" id="{4F8B1A3B-EB19-4248-9344-53C9F396A157}"/>
              </a:ext>
            </a:extLst>
          </p:cNvPr>
          <p:cNvGrpSpPr/>
          <p:nvPr/>
        </p:nvGrpSpPr>
        <p:grpSpPr>
          <a:xfrm>
            <a:off x="479376" y="2392233"/>
            <a:ext cx="10184087" cy="3697153"/>
            <a:chOff x="2313232" y="198948"/>
            <a:chExt cx="10127322" cy="3630255"/>
          </a:xfrm>
        </p:grpSpPr>
        <p:pic>
          <p:nvPicPr>
            <p:cNvPr id="6" name="図 6">
              <a:extLst>
                <a:ext uri="{FF2B5EF4-FFF2-40B4-BE49-F238E27FC236}">
                  <a16:creationId xmlns:a16="http://schemas.microsoft.com/office/drawing/2014/main" id="{182B94D2-870B-4ECE-94A2-746A98B1D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96" t="30493" r="37461" b="31710"/>
            <a:stretch/>
          </p:blipFill>
          <p:spPr>
            <a:xfrm>
              <a:off x="2313232" y="198948"/>
              <a:ext cx="10127322" cy="3630255"/>
            </a:xfrm>
            <a:prstGeom prst="rect">
              <a:avLst/>
            </a:prstGeom>
          </p:spPr>
        </p:pic>
        <p:cxnSp>
          <p:nvCxnSpPr>
            <p:cNvPr id="7" name="直線矢印コネクタ 25">
              <a:extLst>
                <a:ext uri="{FF2B5EF4-FFF2-40B4-BE49-F238E27FC236}">
                  <a16:creationId xmlns:a16="http://schemas.microsoft.com/office/drawing/2014/main" id="{8DE28A73-984B-4C47-830E-2952109489E9}"/>
                </a:ext>
              </a:extLst>
            </p:cNvPr>
            <p:cNvCxnSpPr/>
            <p:nvPr/>
          </p:nvCxnSpPr>
          <p:spPr>
            <a:xfrm>
              <a:off x="11084806" y="1796936"/>
              <a:ext cx="202499" cy="539637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30">
              <a:extLst>
                <a:ext uri="{FF2B5EF4-FFF2-40B4-BE49-F238E27FC236}">
                  <a16:creationId xmlns:a16="http://schemas.microsoft.com/office/drawing/2014/main" id="{67A5173B-5DD1-4DBA-ADAA-111873CD4634}"/>
                </a:ext>
              </a:extLst>
            </p:cNvPr>
            <p:cNvSpPr txBox="1"/>
            <p:nvPr/>
          </p:nvSpPr>
          <p:spPr>
            <a:xfrm>
              <a:off x="8504807" y="2829971"/>
              <a:ext cx="1049062" cy="477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b="1" dirty="0">
                  <a:solidFill>
                    <a:srgbClr val="0000FF"/>
                  </a:solidFill>
                </a:rPr>
                <a:t>5 MeV</a:t>
              </a:r>
              <a:endParaRPr kumimoji="1" lang="ja-JP" alt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テキスト ボックス 35">
              <a:extLst>
                <a:ext uri="{FF2B5EF4-FFF2-40B4-BE49-F238E27FC236}">
                  <a16:creationId xmlns:a16="http://schemas.microsoft.com/office/drawing/2014/main" id="{409006DF-5BB5-4DB3-9585-56850A5CD8DA}"/>
                </a:ext>
              </a:extLst>
            </p:cNvPr>
            <p:cNvSpPr txBox="1"/>
            <p:nvPr/>
          </p:nvSpPr>
          <p:spPr>
            <a:xfrm>
              <a:off x="7199931" y="1285476"/>
              <a:ext cx="7082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b="1" dirty="0">
                  <a:latin typeface="+mj-lt"/>
                  <a:cs typeface="Arial" panose="020B0604020202020204" pitchFamily="34" charset="0"/>
                </a:rPr>
                <a:t>RFQ</a:t>
              </a:r>
              <a:endParaRPr kumimoji="1" lang="ja-JP" altLang="en-US" b="1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テキスト ボックス 38">
              <a:extLst>
                <a:ext uri="{FF2B5EF4-FFF2-40B4-BE49-F238E27FC236}">
                  <a16:creationId xmlns:a16="http://schemas.microsoft.com/office/drawing/2014/main" id="{C4DD2BB2-F0C9-4C81-B34C-BF14B7AD658B}"/>
                </a:ext>
              </a:extLst>
            </p:cNvPr>
            <p:cNvSpPr txBox="1"/>
            <p:nvPr/>
          </p:nvSpPr>
          <p:spPr>
            <a:xfrm>
              <a:off x="5087888" y="548680"/>
              <a:ext cx="1324626" cy="477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Injector</a:t>
              </a:r>
              <a:endParaRPr kumimoji="1" lang="ja-JP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テキスト ボックス 50">
              <a:extLst>
                <a:ext uri="{FF2B5EF4-FFF2-40B4-BE49-F238E27FC236}">
                  <a16:creationId xmlns:a16="http://schemas.microsoft.com/office/drawing/2014/main" id="{526F1D47-69CF-4519-897B-12AEE8F86333}"/>
                </a:ext>
              </a:extLst>
            </p:cNvPr>
            <p:cNvSpPr txBox="1"/>
            <p:nvPr/>
          </p:nvSpPr>
          <p:spPr>
            <a:xfrm>
              <a:off x="4335946" y="2507738"/>
              <a:ext cx="1286353" cy="477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b="1" dirty="0"/>
                <a:t>0.1 MeV</a:t>
              </a:r>
              <a:endParaRPr kumimoji="1" lang="ja-JP" altLang="en-US" sz="2000" b="1" dirty="0"/>
            </a:p>
          </p:txBody>
        </p:sp>
        <p:sp>
          <p:nvSpPr>
            <p:cNvPr id="12" name="テキスト ボックス 22">
              <a:extLst>
                <a:ext uri="{FF2B5EF4-FFF2-40B4-BE49-F238E27FC236}">
                  <a16:creationId xmlns:a16="http://schemas.microsoft.com/office/drawing/2014/main" id="{7EC052DB-8312-4D09-94CD-93D4FB783984}"/>
                </a:ext>
              </a:extLst>
            </p:cNvPr>
            <p:cNvSpPr txBox="1"/>
            <p:nvPr/>
          </p:nvSpPr>
          <p:spPr>
            <a:xfrm>
              <a:off x="10609443" y="1322879"/>
              <a:ext cx="845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b="1" dirty="0">
                  <a:solidFill>
                    <a:srgbClr val="0000FF"/>
                  </a:solidFill>
                </a:rPr>
                <a:t>LPBD</a:t>
              </a:r>
            </a:p>
          </p:txBody>
        </p:sp>
        <p:sp>
          <p:nvSpPr>
            <p:cNvPr id="13" name="テキスト ボックス 34">
              <a:extLst>
                <a:ext uri="{FF2B5EF4-FFF2-40B4-BE49-F238E27FC236}">
                  <a16:creationId xmlns:a16="http://schemas.microsoft.com/office/drawing/2014/main" id="{71E7195F-2F92-460E-A3DB-E5BBC23054C4}"/>
                </a:ext>
              </a:extLst>
            </p:cNvPr>
            <p:cNvSpPr txBox="1"/>
            <p:nvPr/>
          </p:nvSpPr>
          <p:spPr>
            <a:xfrm>
              <a:off x="9004919" y="1142554"/>
              <a:ext cx="92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400" b="1" dirty="0"/>
                <a:t>MEBT</a:t>
              </a:r>
              <a:endParaRPr kumimoji="1" lang="ja-JP" altLang="en-US" sz="2400" b="1" dirty="0"/>
            </a:p>
          </p:txBody>
        </p:sp>
        <p:sp>
          <p:nvSpPr>
            <p:cNvPr id="14" name="テキスト ボックス 35">
              <a:extLst>
                <a:ext uri="{FF2B5EF4-FFF2-40B4-BE49-F238E27FC236}">
                  <a16:creationId xmlns:a16="http://schemas.microsoft.com/office/drawing/2014/main" id="{3945534B-0A31-419A-9DDC-19E964C627B1}"/>
                </a:ext>
              </a:extLst>
            </p:cNvPr>
            <p:cNvSpPr txBox="1"/>
            <p:nvPr/>
          </p:nvSpPr>
          <p:spPr>
            <a:xfrm>
              <a:off x="10521687" y="3277494"/>
              <a:ext cx="11205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2400" b="1" dirty="0"/>
                <a:t>D-Plate</a:t>
              </a:r>
              <a:endParaRPr lang="en-US" altLang="ja-JP" sz="2400" b="1" dirty="0"/>
            </a:p>
          </p:txBody>
        </p:sp>
        <p:cxnSp>
          <p:nvCxnSpPr>
            <p:cNvPr id="15" name="直線矢印コネクタ 16">
              <a:extLst>
                <a:ext uri="{FF2B5EF4-FFF2-40B4-BE49-F238E27FC236}">
                  <a16:creationId xmlns:a16="http://schemas.microsoft.com/office/drawing/2014/main" id="{6E6F4CE3-2067-4643-9EA5-A8A1BE1B27FC}"/>
                </a:ext>
              </a:extLst>
            </p:cNvPr>
            <p:cNvCxnSpPr/>
            <p:nvPr/>
          </p:nvCxnSpPr>
          <p:spPr>
            <a:xfrm>
              <a:off x="9508913" y="1548283"/>
              <a:ext cx="167640" cy="4876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60">
              <a:extLst>
                <a:ext uri="{FF2B5EF4-FFF2-40B4-BE49-F238E27FC236}">
                  <a16:creationId xmlns:a16="http://schemas.microsoft.com/office/drawing/2014/main" id="{82709374-E31E-481B-9CA0-496709C4569B}"/>
                </a:ext>
              </a:extLst>
            </p:cNvPr>
            <p:cNvCxnSpPr/>
            <p:nvPr/>
          </p:nvCxnSpPr>
          <p:spPr>
            <a:xfrm flipH="1" flipV="1">
              <a:off x="10408920" y="3078210"/>
              <a:ext cx="12954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834CC6B-DA00-4572-85AB-542AA12301AB}"/>
              </a:ext>
            </a:extLst>
          </p:cNvPr>
          <p:cNvSpPr txBox="1"/>
          <p:nvPr/>
        </p:nvSpPr>
        <p:spPr>
          <a:xfrm>
            <a:off x="1350139" y="656209"/>
            <a:ext cx="99371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Main characteristics of the pulse commissioning: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Pulsed beam commissioning: 1 s repetition rate, 1 </a:t>
            </a:r>
            <a:r>
              <a:rPr lang="en-US" sz="1600" dirty="0" err="1"/>
              <a:t>ms</a:t>
            </a:r>
            <a:r>
              <a:rPr lang="en-US" sz="1600" dirty="0"/>
              <a:t> beam pulse (limits from LPBD and interceptive diagnostics)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Mainly the work related  with the RFQ confirmation of performances involved coasting beam, but </a:t>
            </a:r>
            <a:r>
              <a:rPr lang="en-US" sz="1600" dirty="0" err="1"/>
              <a:t>buncher</a:t>
            </a:r>
            <a:r>
              <a:rPr lang="en-US" sz="1600" dirty="0"/>
              <a:t> tested successfully during separate.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Voltage calibration curve calculated from transmission given by the ratio: ILPBD/LEBT ACCT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B1635C-9520-48C8-A2C7-2E28BDF43AED}"/>
              </a:ext>
            </a:extLst>
          </p:cNvPr>
          <p:cNvSpPr/>
          <p:nvPr/>
        </p:nvSpPr>
        <p:spPr bwMode="auto">
          <a:xfrm rot="158657">
            <a:off x="3782804" y="3681712"/>
            <a:ext cx="205141" cy="6188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04145A-9BC6-406C-99D7-5A759E7BB49D}"/>
              </a:ext>
            </a:extLst>
          </p:cNvPr>
          <p:cNvSpPr/>
          <p:nvPr/>
        </p:nvSpPr>
        <p:spPr bwMode="auto">
          <a:xfrm rot="158657">
            <a:off x="7359412" y="4190223"/>
            <a:ext cx="205141" cy="6188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035355-3B0E-4858-9F96-3CCD804E1C72}"/>
              </a:ext>
            </a:extLst>
          </p:cNvPr>
          <p:cNvSpPr/>
          <p:nvPr/>
        </p:nvSpPr>
        <p:spPr bwMode="auto">
          <a:xfrm rot="158657">
            <a:off x="8594538" y="4416216"/>
            <a:ext cx="205141" cy="6188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EB3684-7998-4EEB-AFCF-46027A20D429}"/>
              </a:ext>
            </a:extLst>
          </p:cNvPr>
          <p:cNvSpPr txBox="1"/>
          <p:nvPr/>
        </p:nvSpPr>
        <p:spPr>
          <a:xfrm>
            <a:off x="4702896" y="2956077"/>
            <a:ext cx="1229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LEBT ACCT</a:t>
            </a:r>
          </a:p>
        </p:txBody>
      </p:sp>
      <p:cxnSp>
        <p:nvCxnSpPr>
          <p:cNvPr id="22" name="Straight Arrow Connector 22">
            <a:extLst>
              <a:ext uri="{FF2B5EF4-FFF2-40B4-BE49-F238E27FC236}">
                <a16:creationId xmlns:a16="http://schemas.microsoft.com/office/drawing/2014/main" id="{EA8DC82A-F625-454F-AFF6-6DABE43F8D58}"/>
              </a:ext>
            </a:extLst>
          </p:cNvPr>
          <p:cNvCxnSpPr>
            <a:stCxn id="21" idx="1"/>
          </p:cNvCxnSpPr>
          <p:nvPr/>
        </p:nvCxnSpPr>
        <p:spPr bwMode="auto">
          <a:xfrm flipH="1">
            <a:off x="3905152" y="3109966"/>
            <a:ext cx="797744" cy="5264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3">
            <a:extLst>
              <a:ext uri="{FF2B5EF4-FFF2-40B4-BE49-F238E27FC236}">
                <a16:creationId xmlns:a16="http://schemas.microsoft.com/office/drawing/2014/main" id="{922F4E73-7A6E-479B-865B-1050087DFE3D}"/>
              </a:ext>
            </a:extLst>
          </p:cNvPr>
          <p:cNvCxnSpPr/>
          <p:nvPr/>
        </p:nvCxnSpPr>
        <p:spPr bwMode="auto">
          <a:xfrm>
            <a:off x="6818293" y="2895940"/>
            <a:ext cx="608911" cy="12478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5">
            <a:extLst>
              <a:ext uri="{FF2B5EF4-FFF2-40B4-BE49-F238E27FC236}">
                <a16:creationId xmlns:a16="http://schemas.microsoft.com/office/drawing/2014/main" id="{30F3DA9B-AC3A-49AD-94F9-3B410EF7FEE6}"/>
              </a:ext>
            </a:extLst>
          </p:cNvPr>
          <p:cNvCxnSpPr/>
          <p:nvPr/>
        </p:nvCxnSpPr>
        <p:spPr bwMode="auto">
          <a:xfrm>
            <a:off x="8104564" y="3109966"/>
            <a:ext cx="608911" cy="12478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7">
            <a:extLst>
              <a:ext uri="{FF2B5EF4-FFF2-40B4-BE49-F238E27FC236}">
                <a16:creationId xmlns:a16="http://schemas.microsoft.com/office/drawing/2014/main" id="{7D495A7D-091F-4E58-A092-0F7AE4B6FE51}"/>
              </a:ext>
            </a:extLst>
          </p:cNvPr>
          <p:cNvSpPr txBox="1"/>
          <p:nvPr/>
        </p:nvSpPr>
        <p:spPr>
          <a:xfrm>
            <a:off x="6239366" y="2575170"/>
            <a:ext cx="1224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MEBT ACCT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9754BCE5-EDAD-4C9E-AEF7-841CCC21E3A1}"/>
              </a:ext>
            </a:extLst>
          </p:cNvPr>
          <p:cNvSpPr txBox="1"/>
          <p:nvPr/>
        </p:nvSpPr>
        <p:spPr>
          <a:xfrm>
            <a:off x="7509046" y="2816218"/>
            <a:ext cx="1799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DPlate</a:t>
            </a:r>
            <a:r>
              <a:rPr lang="en-US" sz="1400" dirty="0">
                <a:solidFill>
                  <a:srgbClr val="FF0000"/>
                </a:solidFill>
              </a:rPr>
              <a:t> ACCT</a:t>
            </a: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0BDD14A9-0611-47E1-B43A-333A8F0C3256}"/>
              </a:ext>
            </a:extLst>
          </p:cNvPr>
          <p:cNvSpPr txBox="1"/>
          <p:nvPr/>
        </p:nvSpPr>
        <p:spPr>
          <a:xfrm>
            <a:off x="9780541" y="3933032"/>
            <a:ext cx="1799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FC</a:t>
            </a:r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31678814-5362-49BB-943E-DACAD7C2AA25}"/>
              </a:ext>
            </a:extLst>
          </p:cNvPr>
          <p:cNvCxnSpPr/>
          <p:nvPr/>
        </p:nvCxnSpPr>
        <p:spPr bwMode="auto">
          <a:xfrm flipH="1">
            <a:off x="9599177" y="4185820"/>
            <a:ext cx="457263" cy="4351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35">
            <a:extLst>
              <a:ext uri="{FF2B5EF4-FFF2-40B4-BE49-F238E27FC236}">
                <a16:creationId xmlns:a16="http://schemas.microsoft.com/office/drawing/2014/main" id="{3CE351E6-FA7B-4846-9E2F-1904F02A69F7}"/>
              </a:ext>
            </a:extLst>
          </p:cNvPr>
          <p:cNvSpPr txBox="1"/>
          <p:nvPr/>
        </p:nvSpPr>
        <p:spPr>
          <a:xfrm>
            <a:off x="7292569" y="5921469"/>
            <a:ext cx="111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BPMs:</a:t>
            </a:r>
          </a:p>
        </p:txBody>
      </p:sp>
      <p:sp>
        <p:nvSpPr>
          <p:cNvPr id="30" name="Right Brace 36">
            <a:extLst>
              <a:ext uri="{FF2B5EF4-FFF2-40B4-BE49-F238E27FC236}">
                <a16:creationId xmlns:a16="http://schemas.microsoft.com/office/drawing/2014/main" id="{81ACCF43-4B93-473F-B945-E545AC44D326}"/>
              </a:ext>
            </a:extLst>
          </p:cNvPr>
          <p:cNvSpPr/>
          <p:nvPr/>
        </p:nvSpPr>
        <p:spPr bwMode="auto">
          <a:xfrm rot="5400000">
            <a:off x="7833606" y="4956582"/>
            <a:ext cx="461497" cy="1438218"/>
          </a:xfrm>
          <a:prstGeom prst="righ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1" name="Straight Arrow Connector 40">
            <a:extLst>
              <a:ext uri="{FF2B5EF4-FFF2-40B4-BE49-F238E27FC236}">
                <a16:creationId xmlns:a16="http://schemas.microsoft.com/office/drawing/2014/main" id="{1074296D-17FA-4E7A-AB3F-B2AD54558650}"/>
              </a:ext>
            </a:extLst>
          </p:cNvPr>
          <p:cNvCxnSpPr/>
          <p:nvPr/>
        </p:nvCxnSpPr>
        <p:spPr bwMode="auto">
          <a:xfrm flipH="1">
            <a:off x="8951036" y="2575170"/>
            <a:ext cx="150847" cy="18282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44">
            <a:extLst>
              <a:ext uri="{FF2B5EF4-FFF2-40B4-BE49-F238E27FC236}">
                <a16:creationId xmlns:a16="http://schemas.microsoft.com/office/drawing/2014/main" id="{A6651E3F-67C4-4BDD-ADE4-91C44AB212E5}"/>
              </a:ext>
            </a:extLst>
          </p:cNvPr>
          <p:cNvSpPr txBox="1"/>
          <p:nvPr/>
        </p:nvSpPr>
        <p:spPr>
          <a:xfrm>
            <a:off x="8960888" y="2243906"/>
            <a:ext cx="2930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Emittance meter and profilers </a:t>
            </a:r>
          </a:p>
        </p:txBody>
      </p:sp>
      <p:sp>
        <p:nvSpPr>
          <p:cNvPr id="33" name="Oval 17">
            <a:extLst>
              <a:ext uri="{FF2B5EF4-FFF2-40B4-BE49-F238E27FC236}">
                <a16:creationId xmlns:a16="http://schemas.microsoft.com/office/drawing/2014/main" id="{36BB637B-DAFD-416D-95D7-C0FCD98E9DCE}"/>
              </a:ext>
            </a:extLst>
          </p:cNvPr>
          <p:cNvSpPr/>
          <p:nvPr/>
        </p:nvSpPr>
        <p:spPr bwMode="auto">
          <a:xfrm rot="158657">
            <a:off x="3491212" y="3623617"/>
            <a:ext cx="205141" cy="6188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C5B1ACE7-07E3-4B49-B041-752D87150C62}"/>
              </a:ext>
            </a:extLst>
          </p:cNvPr>
          <p:cNvSpPr txBox="1"/>
          <p:nvPr/>
        </p:nvSpPr>
        <p:spPr>
          <a:xfrm>
            <a:off x="4511066" y="2472002"/>
            <a:ext cx="1229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LEBT EMU</a:t>
            </a:r>
          </a:p>
        </p:txBody>
      </p:sp>
      <p:cxnSp>
        <p:nvCxnSpPr>
          <p:cNvPr id="35" name="Straight Arrow Connector 22">
            <a:extLst>
              <a:ext uri="{FF2B5EF4-FFF2-40B4-BE49-F238E27FC236}">
                <a16:creationId xmlns:a16="http://schemas.microsoft.com/office/drawing/2014/main" id="{14125F34-341E-4168-A32A-E0CDBF9167BE}"/>
              </a:ext>
            </a:extLst>
          </p:cNvPr>
          <p:cNvCxnSpPr>
            <a:stCxn id="34" idx="1"/>
          </p:cNvCxnSpPr>
          <p:nvPr/>
        </p:nvCxnSpPr>
        <p:spPr bwMode="auto">
          <a:xfrm flipH="1">
            <a:off x="3667591" y="2625891"/>
            <a:ext cx="843475" cy="9933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6108177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3333FF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112159</TotalTime>
  <Words>1571</Words>
  <Application>Microsoft Office PowerPoint</Application>
  <PresentationFormat>Widescreen</PresentationFormat>
  <Paragraphs>278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Wingdings</vt:lpstr>
      <vt:lpstr>Blank</vt:lpstr>
      <vt:lpstr>Photo Editor Photo</vt:lpstr>
      <vt:lpstr>Experience from INFN in IFMIF/EVEDA</vt:lpstr>
      <vt:lpstr>Index</vt:lpstr>
      <vt:lpstr>IFMIF/EVEDA RFQ commissioning </vt:lpstr>
      <vt:lpstr>Commissioning layout</vt:lpstr>
      <vt:lpstr>Injector</vt:lpstr>
      <vt:lpstr>IFMIF/EVEDA RFQ</vt:lpstr>
      <vt:lpstr>IFMIF/EVEDA RFQ 2</vt:lpstr>
      <vt:lpstr>The MEBT in RFQ commissioning stage</vt:lpstr>
      <vt:lpstr>Main characteristics </vt:lpstr>
      <vt:lpstr>Steps of RFQ commissioning</vt:lpstr>
      <vt:lpstr>Results from average perv. Beam 11</vt:lpstr>
      <vt:lpstr>Results from average perv. beam 2</vt:lpstr>
      <vt:lpstr>Steps of RFQ commissioning 2</vt:lpstr>
      <vt:lpstr>Further results on measurement at high perveance</vt:lpstr>
      <vt:lpstr>RFQ input beam distribution effect</vt:lpstr>
      <vt:lpstr>RFQ  input beam distribution effect - 2</vt:lpstr>
      <vt:lpstr>Electrode damage study</vt:lpstr>
      <vt:lpstr>Distributions on the RFQ macro-region</vt:lpstr>
      <vt:lpstr>PowerPoint Presentation</vt:lpstr>
      <vt:lpstr>Translation to RF observable </vt:lpstr>
      <vt:lpstr>Work ongoing</vt:lpstr>
      <vt:lpstr>Beam loading  measurement and experience in IFMIF/EVEDA</vt:lpstr>
      <vt:lpstr>Beam loading</vt:lpstr>
      <vt:lpstr>Beam Loading</vt:lpstr>
      <vt:lpstr>Beam Loading</vt:lpstr>
      <vt:lpstr>PowerPoint Presentation</vt:lpstr>
      <vt:lpstr>Meas @ 27.5 mA(26mA out)</vt:lpstr>
      <vt:lpstr>Beam Loading</vt:lpstr>
      <vt:lpstr>Some picture from TRASCO RFQ after conditioning (CW-352 MHz)</vt:lpstr>
      <vt:lpstr>One more question about output energy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comunian</dc:creator>
  <cp:lastModifiedBy>Luca Bellan</cp:lastModifiedBy>
  <cp:revision>1416</cp:revision>
  <cp:lastPrinted>2019-09-23T16:01:27Z</cp:lastPrinted>
  <dcterms:created xsi:type="dcterms:W3CDTF">2012-07-10T14:10:25Z</dcterms:created>
  <dcterms:modified xsi:type="dcterms:W3CDTF">2022-02-25T10:21:01Z</dcterms:modified>
</cp:coreProperties>
</file>