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1" r:id="rId1"/>
    <p:sldMasterId id="2147483700" r:id="rId2"/>
  </p:sldMasterIdLst>
  <p:notesMasterIdLst>
    <p:notesMasterId r:id="rId16"/>
  </p:notesMasterIdLst>
  <p:sldIdLst>
    <p:sldId id="258" r:id="rId3"/>
    <p:sldId id="256" r:id="rId4"/>
    <p:sldId id="259" r:id="rId5"/>
    <p:sldId id="261" r:id="rId6"/>
    <p:sldId id="262" r:id="rId7"/>
    <p:sldId id="263" r:id="rId8"/>
    <p:sldId id="264" r:id="rId9"/>
    <p:sldId id="265" r:id="rId10"/>
    <p:sldId id="267" r:id="rId11"/>
    <p:sldId id="268" r:id="rId12"/>
    <p:sldId id="266" r:id="rId13"/>
    <p:sldId id="269" r:id="rId14"/>
    <p:sldId id="27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323" userDrawn="1">
          <p15:clr>
            <a:srgbClr val="A4A3A4"/>
          </p15:clr>
        </p15:guide>
        <p15:guide id="2" pos="325" userDrawn="1">
          <p15:clr>
            <a:srgbClr val="A4A3A4"/>
          </p15:clr>
        </p15:guide>
        <p15:guide id="3" orient="horz" pos="3974" userDrawn="1">
          <p15:clr>
            <a:srgbClr val="A4A3A4"/>
          </p15:clr>
        </p15:guide>
        <p15:guide id="4" pos="7355" userDrawn="1">
          <p15:clr>
            <a:srgbClr val="A4A3A4"/>
          </p15:clr>
        </p15:guide>
        <p15:guide id="5" pos="3840" userDrawn="1">
          <p15:clr>
            <a:srgbClr val="A4A3A4"/>
          </p15:clr>
        </p15:guide>
        <p15:guide id="6" orient="horz" pos="867" userDrawn="1">
          <p15:clr>
            <a:srgbClr val="A4A3A4"/>
          </p15:clr>
        </p15:guide>
        <p15:guide id="7" orient="horz" pos="3634" userDrawn="1">
          <p15:clr>
            <a:srgbClr val="A4A3A4"/>
          </p15:clr>
        </p15:guide>
        <p15:guide id="8" pos="86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003088"/>
    <a:srgbClr val="F08900"/>
    <a:srgbClr val="FF6900"/>
    <a:srgbClr val="1E5DF8"/>
    <a:srgbClr val="626262"/>
    <a:srgbClr val="FFFFFF"/>
    <a:srgbClr val="00BED5"/>
    <a:srgbClr val="C13D33"/>
    <a:srgbClr val="E94D3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671"/>
    <p:restoredTop sz="94409"/>
  </p:normalViewPr>
  <p:slideViewPr>
    <p:cSldViewPr snapToGrid="0" snapToObjects="1">
      <p:cViewPr varScale="1">
        <p:scale>
          <a:sx n="74" d="100"/>
          <a:sy n="74" d="100"/>
        </p:scale>
        <p:origin x="-628" y="-68"/>
      </p:cViewPr>
      <p:guideLst>
        <p:guide orient="horz" pos="323"/>
        <p:guide orient="horz" pos="3974"/>
        <p:guide orient="horz" pos="867"/>
        <p:guide orient="horz" pos="3634"/>
        <p:guide pos="325"/>
        <p:guide pos="7355"/>
        <p:guide pos="3840"/>
        <p:guide pos="869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emf"/><Relationship Id="rId1" Type="http://schemas.openxmlformats.org/officeDocument/2006/relationships/image" Target="../media/image12.emf"/><Relationship Id="rId5" Type="http://schemas.openxmlformats.org/officeDocument/2006/relationships/image" Target="../media/image16.emf"/><Relationship Id="rId4" Type="http://schemas.openxmlformats.org/officeDocument/2006/relationships/image" Target="../media/image1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 Regular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 Regular"/>
              </a:defRPr>
            </a:lvl1pPr>
          </a:lstStyle>
          <a:p>
            <a:fld id="{48FE9A4A-3203-D544-A0F2-9B4A7A1B021E}" type="datetimeFigureOut">
              <a:rPr lang="en-US" smtClean="0"/>
              <a:pPr/>
              <a:t>2/25/2022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 Regular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 Regular"/>
              </a:defRPr>
            </a:lvl1pPr>
          </a:lstStyle>
          <a:p>
            <a:fld id="{C0F3BA1D-A00F-DB41-84DA-BE26C4853B3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18686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6721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5765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48936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28616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43686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44034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68715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7151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93132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F3BA1D-A00F-DB41-84DA-BE26C4853B3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58659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9CAE69-592D-6D48-8D37-1AF709B043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ECE34F9-FD31-954C-90A9-25364BF3A3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1381E6B-7D41-F84E-B286-61EBCE053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3CE29A8-E8C2-784C-9495-F0D437E95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14039A4-CB11-B346-94E7-20D66FCAC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3706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99D39B2-85B2-8A4B-8008-EE871C7A5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62A1684-4147-4E4A-BE1D-647E280F68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1E7061D-97DA-5D45-A717-D8A7EEF03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08C7700-26C6-804B-9BEF-4E4886CEB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98D442D-6AED-C347-A737-1092964EA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1457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ECF360F0-A2C2-BC4E-AC8F-28FB5C10E3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35D444D-2CB3-C84E-AFAB-6E36673058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1CCCC5E-1493-D445-AD8B-A3A5697A2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036B37B-4148-1847-B7D0-E506A8B43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B948933-1B9F-6140-A9E4-6AC0E5BF3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06703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082781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F9CAE69-592D-6D48-8D37-1AF709B043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ECE34F9-FD31-954C-90A9-25364BF3A3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1381E6B-7D41-F84E-B286-61EBCE0535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3CE29A8-E8C2-784C-9495-F0D437E955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14039A4-CB11-B346-94E7-20D66FCAC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3703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6BEF2C8-66D4-EF4A-AAFD-01BC50FA7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5AD9361-0DDC-EE4E-A740-F93892B36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AD9F65C-3FCD-8B46-A28D-257FA8F28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A88163C-7F3C-9B44-A028-C4886506F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947796D-644C-B740-8C2E-356ECAB6D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3743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6E1CB58-4758-1C42-8DAA-2AAA3F98F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AB7D025-4B39-8D45-811F-5B1E30D5E7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42683CA-90A4-5E49-AA2C-3DCED63A8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7E1DED1-CD68-AC4C-ABC6-F8EEE292B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4A83341-F52D-D14B-A417-6C66E51D0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149995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F7351C6-2D17-C14E-8DC1-418227C69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A0F791E-6CBD-2747-86C9-A91E120F50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76279C1-F68E-7E4B-B565-93EC951F8A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CD866C6-99FF-2F4A-936E-613FC9DB3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5D0DB7C-BDCE-D146-9584-809FFC25D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6FD1283-F062-2E4B-8DD8-A11DB5311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6614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BDCD01-DE9B-A849-A35D-9F761E7A2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B213394-3DB5-5A4C-965B-35CC3D1F29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80C87B7-015A-EE48-9BA2-392DACDC00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3A97E02-FB0B-A048-9274-06CF174361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CADCF4DD-E248-C543-910E-BAFFB18831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C573B90-35AD-3E43-B0CA-8BA2F2BBB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126E709E-0F2B-524A-BB14-376202A26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B8CED43-5180-C24B-8196-24914383E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50966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7E4D60-AC0C-044F-8925-BE12978C5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080422E-D871-AC4C-A0FF-BA911179F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FA61A44-CE7E-2E47-A2C7-EFD19C4D4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3A8DBD8-7206-5A45-8701-1C5BFDD64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95819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3A31B14-AAAA-D746-8A4F-C3E1BB0AC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E54D6A3-2EE2-B640-B0F3-7408BA955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93CF3B5-8136-464C-B9CE-C289E9FE8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73849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6BEF2C8-66D4-EF4A-AAFD-01BC50FA7E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05AD9361-0DDC-EE4E-A740-F93892B369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AD9F65C-3FCD-8B46-A28D-257FA8F28C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1A88163C-7F3C-9B44-A028-C4886506FC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947796D-644C-B740-8C2E-356ECAB6D3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39290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00BD96A-43E5-A645-B273-977F074EA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02B250C-BB32-7348-BE3C-383B51A8F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C78973E-998F-6D41-9801-A30991298D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745CC00-44DF-1E48-95F7-E532F4C69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984893D-3FFC-6749-AD92-18B78F33A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003AAAD-3463-B142-AEB9-CFB5F3DCA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09198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39AEEA-03B0-C845-83C2-A99DE7CF4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4D0810E-8148-AB45-8D0B-5492633BCB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4CE66B3-4F01-3148-9B21-03E05C5998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180305A-EC70-204D-A203-97127CF60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FCDF6F2-688B-AC47-8BE3-B3918FD0B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5DCE4F3-8FAC-C647-B187-2C7658470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41438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99D39B2-85B2-8A4B-8008-EE871C7A57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62A1684-4147-4E4A-BE1D-647E280F681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1E7061D-97DA-5D45-A717-D8A7EEF03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08C7700-26C6-804B-9BEF-4E4886CEB3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98D442D-6AED-C347-A737-1092964EAE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9692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ECF360F0-A2C2-BC4E-AC8F-28FB5C10E34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35D444D-2CB3-C84E-AFAB-6E36673058E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1CCCC5E-1493-D445-AD8B-A3A5697A25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036B37B-4148-1847-B7D0-E506A8B43B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B948933-1B9F-6140-A9E4-6AC0E5BF3C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35601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722869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3806709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545486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6E1CB58-4758-1C42-8DAA-2AAA3F98FE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AB7D025-4B39-8D45-811F-5B1E30D5E7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42683CA-90A4-5E49-AA2C-3DCED63A8E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7E1DED1-CD68-AC4C-ABC6-F8EEE292B7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4A83341-F52D-D14B-A417-6C66E51D03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8998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F7351C6-2D17-C14E-8DC1-418227C698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A0F791E-6CBD-2747-86C9-A91E120F506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676279C1-F68E-7E4B-B565-93EC951F8AF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CD866C6-99FF-2F4A-936E-613FC9DB3B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45D0DB7C-BDCE-D146-9584-809FFC25DD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66FD1283-F062-2E4B-8DD8-A11DB5311A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672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BBDCD01-DE9B-A849-A35D-9F761E7A29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EB213394-3DB5-5A4C-965B-35CC3D1F298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180C87B7-015A-EE48-9BA2-392DACDC00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3A97E02-FB0B-A048-9274-06CF174361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CADCF4DD-E248-C543-910E-BAFFB18831D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C573B90-35AD-3E43-B0CA-8BA2F2BBBC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126E709E-0F2B-524A-BB14-376202A26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4B8CED43-5180-C24B-8196-24914383E7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8707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57E4D60-AC0C-044F-8925-BE12978C55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A080422E-D871-AC4C-A0FF-BA911179F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3FA61A44-CE7E-2E47-A2C7-EFD19C4D40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93A8DBD8-7206-5A45-8701-1C5BFDD646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9618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63A31B14-AAAA-D746-8A4F-C3E1BB0AC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0E54D6A3-2EE2-B640-B0F3-7408BA955A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93CF3B5-8136-464C-B9CE-C289E9FE8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455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00BD96A-43E5-A645-B273-977F074EA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02B250C-BB32-7348-BE3C-383B51A8F8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2C78973E-998F-6D41-9801-A30991298D9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7745CC00-44DF-1E48-95F7-E532F4C69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984893D-3FFC-6749-AD92-18B78F33AD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003AAAD-3463-B142-AEB9-CFB5F3DCA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8596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D39AEEA-03B0-C845-83C2-A99DE7CF45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4D0810E-8148-AB45-8D0B-5492633BCB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4CE66B3-4F01-3148-9B21-03E05C5998F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180305A-EC70-204D-A203-97127CF60F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BD68BC-1AD8-B640-8B1E-602BF3073AFD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0FCDF6F2-688B-AC47-8BE3-B3918FD0BB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55DCE4F3-8FAC-C647-B187-2C76584703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2779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C944EB6-27EE-0E47-84EB-753C79CA3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51CE029-EB58-6B41-8EAC-704F548C31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134E693-13CD-E14F-A36D-9E3FC3ABCD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BD68BC-1AD8-B640-8B1E-602BF3073AFD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5C84B2D-1B08-DB46-ACAA-271FBB7351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7BDCA95-5F3D-D940-BE0E-5DFB110309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87733AA2-E8FC-2540-AA49-4AA124C76F24}"/>
              </a:ext>
            </a:extLst>
          </p:cNvPr>
          <p:cNvPicPr>
            <a:picLocks noChangeAspect="1"/>
          </p:cNvPicPr>
          <p:nvPr userDrawn="1"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5940" y="5802305"/>
            <a:ext cx="2111379" cy="539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6851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8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Wingdings" pitchFamily="2" charset="2"/>
        <a:buChar char="§"/>
        <a:defRPr sz="2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4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0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C944EB6-27EE-0E47-84EB-753C79CA3B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51CE029-EB58-6B41-8EAC-704F548C31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2134E693-13CD-E14F-A36D-9E3FC3ABCDF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BD68BC-1AD8-B640-8B1E-602BF3073AFD}" type="datetimeFigureOut">
              <a:rPr lang="en-US" smtClean="0"/>
              <a:t>2/25/2022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5C84B2D-1B08-DB46-ACAA-271FBB7351A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F7BDCA95-5F3D-D940-BE0E-5DFB1103099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AAB195-B577-5546-8349-9DDA93B612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33804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/>
        </a:buClr>
        <a:buFont typeface="Wingdings" pitchFamily="2" charset="2"/>
        <a:buChar char="§"/>
        <a:defRPr sz="2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4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20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tx1"/>
        </a:buClr>
        <a:buFont typeface="Wingdings" pitchFamily="2" charset="2"/>
        <a:buChar char="§"/>
        <a:defRPr sz="1800" kern="1200">
          <a:solidFill>
            <a:schemeClr val="accent4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9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jpeg"/><Relationship Id="rId5" Type="http://schemas.openxmlformats.org/officeDocument/2006/relationships/image" Target="../media/image6.e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.bin"/><Relationship Id="rId13" Type="http://schemas.openxmlformats.org/officeDocument/2006/relationships/image" Target="../media/image14.emf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0.png"/><Relationship Id="rId12" Type="http://schemas.openxmlformats.org/officeDocument/2006/relationships/oleObject" Target="../embeddings/oleObject4.bin"/><Relationship Id="rId17" Type="http://schemas.openxmlformats.org/officeDocument/2006/relationships/image" Target="../media/image16.emf"/><Relationship Id="rId2" Type="http://schemas.openxmlformats.org/officeDocument/2006/relationships/slideLayout" Target="../slideLayouts/slideLayout12.xml"/><Relationship Id="rId16" Type="http://schemas.openxmlformats.org/officeDocument/2006/relationships/oleObject" Target="../embeddings/oleObject6.bin"/><Relationship Id="rId1" Type="http://schemas.openxmlformats.org/officeDocument/2006/relationships/vmlDrawing" Target="../drawings/vmlDrawing2.vml"/><Relationship Id="rId6" Type="http://schemas.openxmlformats.org/officeDocument/2006/relationships/image" Target="../media/image19.png"/><Relationship Id="rId11" Type="http://schemas.openxmlformats.org/officeDocument/2006/relationships/image" Target="../media/image13.emf"/><Relationship Id="rId5" Type="http://schemas.openxmlformats.org/officeDocument/2006/relationships/image" Target="../media/image18.png"/><Relationship Id="rId15" Type="http://schemas.openxmlformats.org/officeDocument/2006/relationships/image" Target="../media/image15.emf"/><Relationship Id="rId10" Type="http://schemas.openxmlformats.org/officeDocument/2006/relationships/oleObject" Target="../embeddings/oleObject3.bin"/><Relationship Id="rId4" Type="http://schemas.openxmlformats.org/officeDocument/2006/relationships/image" Target="../media/image17.png"/><Relationship Id="rId9" Type="http://schemas.openxmlformats.org/officeDocument/2006/relationships/image" Target="../media/image12.emf"/><Relationship Id="rId14" Type="http://schemas.openxmlformats.org/officeDocument/2006/relationships/oleObject" Target="../embeddings/oleObject5.bin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1503794"/>
          </a:xfrm>
        </p:spPr>
        <p:txBody>
          <a:bodyPr/>
          <a:lstStyle/>
          <a:p>
            <a:r>
              <a:rPr lang="en-GB" dirty="0"/>
              <a:t>RFQ Mini-Workshop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2691994"/>
            <a:ext cx="9144000" cy="2565806"/>
          </a:xfrm>
        </p:spPr>
        <p:txBody>
          <a:bodyPr>
            <a:normAutofit fontScale="92500"/>
          </a:bodyPr>
          <a:lstStyle/>
          <a:p>
            <a:r>
              <a:rPr lang="en-GB" sz="4000" dirty="0"/>
              <a:t>Cavity &amp; Beam Dynamics and Strategies for Higher Beam Current Commissioning</a:t>
            </a:r>
          </a:p>
          <a:p>
            <a:endParaRPr lang="en-GB" dirty="0"/>
          </a:p>
          <a:p>
            <a:r>
              <a:rPr lang="en-GB" dirty="0"/>
              <a:t>Alan Letchford, ISIS</a:t>
            </a:r>
          </a:p>
          <a:p>
            <a:r>
              <a:rPr lang="en-GB" dirty="0"/>
              <a:t>25</a:t>
            </a:r>
            <a:r>
              <a:rPr lang="en-GB" baseline="30000" dirty="0"/>
              <a:t>th</a:t>
            </a:r>
            <a:r>
              <a:rPr lang="en-GB" dirty="0"/>
              <a:t> February 2022</a:t>
            </a:r>
          </a:p>
        </p:txBody>
      </p:sp>
    </p:spTree>
    <p:extLst>
      <p:ext uri="{BB962C8B-B14F-4D97-AF65-F5344CB8AC3E}">
        <p14:creationId xmlns:p14="http://schemas.microsoft.com/office/powerpoint/2010/main" val="141739591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B1DE4AC-AF82-4C5C-ADA1-94C80065E176}"/>
              </a:ext>
            </a:extLst>
          </p:cNvPr>
          <p:cNvSpPr txBox="1"/>
          <p:nvPr/>
        </p:nvSpPr>
        <p:spPr>
          <a:xfrm>
            <a:off x="563270" y="501784"/>
            <a:ext cx="108996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0000"/>
                </a:solidFill>
              </a:rPr>
              <a:t>The main USP of the FETS RFQ is the lack of brazing and a completely bolted, </a:t>
            </a:r>
            <a:r>
              <a:rPr lang="en-GB" sz="2400" dirty="0" err="1">
                <a:solidFill>
                  <a:srgbClr val="000000"/>
                </a:solidFill>
              </a:rPr>
              <a:t>dissembleable</a:t>
            </a:r>
            <a:r>
              <a:rPr lang="en-GB" sz="2400" dirty="0">
                <a:solidFill>
                  <a:srgbClr val="000000"/>
                </a:solidFill>
              </a:rPr>
              <a:t> design.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429A5B88-52AE-4CEA-922A-D9C253EF977A}"/>
              </a:ext>
            </a:extLst>
          </p:cNvPr>
          <p:cNvGrpSpPr/>
          <p:nvPr/>
        </p:nvGrpSpPr>
        <p:grpSpPr>
          <a:xfrm>
            <a:off x="2768059" y="1611761"/>
            <a:ext cx="4813147" cy="2166152"/>
            <a:chOff x="390617" y="1260629"/>
            <a:chExt cx="4813147" cy="2166152"/>
          </a:xfrm>
        </p:grpSpPr>
        <p:pic>
          <p:nvPicPr>
            <p:cNvPr id="17" name="Picture 2">
              <a:extLst>
                <a:ext uri="{FF2B5EF4-FFF2-40B4-BE49-F238E27FC236}">
                  <a16:creationId xmlns:a16="http://schemas.microsoft.com/office/drawing/2014/main" xmlns="" id="{B4C3D502-557C-4EDD-ADE3-03772D61EC1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390617" y="1578653"/>
              <a:ext cx="3431315" cy="1848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xmlns="" id="{74B90D27-3815-4EE0-99E0-4700029EF4FF}"/>
                </a:ext>
              </a:extLst>
            </p:cNvPr>
            <p:cNvSpPr txBox="1"/>
            <p:nvPr/>
          </p:nvSpPr>
          <p:spPr>
            <a:xfrm>
              <a:off x="479394" y="1260629"/>
              <a:ext cx="472437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Sections made of 2 major and 2 minor vanes</a:t>
              </a:r>
              <a:endParaRPr lang="en-US" dirty="0"/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349D0DF1-2AC7-4574-9627-18F5223C7187}"/>
              </a:ext>
            </a:extLst>
          </p:cNvPr>
          <p:cNvGrpSpPr/>
          <p:nvPr/>
        </p:nvGrpSpPr>
        <p:grpSpPr>
          <a:xfrm>
            <a:off x="2764360" y="4417104"/>
            <a:ext cx="3235171" cy="2281424"/>
            <a:chOff x="386918" y="4065972"/>
            <a:chExt cx="3235171" cy="2281424"/>
          </a:xfrm>
        </p:grpSpPr>
        <p:pic>
          <p:nvPicPr>
            <p:cNvPr id="20" name="Picture 4">
              <a:extLst>
                <a:ext uri="{FF2B5EF4-FFF2-40B4-BE49-F238E27FC236}">
                  <a16:creationId xmlns:a16="http://schemas.microsoft.com/office/drawing/2014/main" xmlns="" id="{5A8DEA5F-6075-4192-A6E5-CA5CE393A7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86918" y="4250312"/>
              <a:ext cx="3235171" cy="209708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xmlns="" id="{956560DE-398D-404E-9334-1CB8479017F7}"/>
                </a:ext>
              </a:extLst>
            </p:cNvPr>
            <p:cNvSpPr txBox="1"/>
            <p:nvPr/>
          </p:nvSpPr>
          <p:spPr>
            <a:xfrm>
              <a:off x="1695635" y="4065972"/>
              <a:ext cx="113364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dirty="0"/>
                <a:t>3D o-ring</a:t>
              </a:r>
              <a:endParaRPr lang="en-US" dirty="0"/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6F37B35F-586C-40C7-B29C-9B8DC21514E6}"/>
              </a:ext>
            </a:extLst>
          </p:cNvPr>
          <p:cNvSpPr txBox="1"/>
          <p:nvPr/>
        </p:nvSpPr>
        <p:spPr>
          <a:xfrm>
            <a:off x="6215531" y="5266989"/>
            <a:ext cx="29444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/>
              <a:t>4 x 1 m long sections bolted together</a:t>
            </a:r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D965226C-1E38-4167-BE31-267D6A7E5DB8}"/>
              </a:ext>
            </a:extLst>
          </p:cNvPr>
          <p:cNvGrpSpPr/>
          <p:nvPr/>
        </p:nvGrpSpPr>
        <p:grpSpPr>
          <a:xfrm>
            <a:off x="6459940" y="3870125"/>
            <a:ext cx="4226011" cy="1952043"/>
            <a:chOff x="3844898" y="3734991"/>
            <a:chExt cx="4226011" cy="1952043"/>
          </a:xfrm>
        </p:grpSpPr>
        <p:pic>
          <p:nvPicPr>
            <p:cNvPr id="24" name="Picture 5">
              <a:extLst>
                <a:ext uri="{FF2B5EF4-FFF2-40B4-BE49-F238E27FC236}">
                  <a16:creationId xmlns:a16="http://schemas.microsoft.com/office/drawing/2014/main" xmlns="" id="{6F0475AA-0F87-4901-B7D1-C64BFA99477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844898" y="3734991"/>
              <a:ext cx="1297459" cy="926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5" name="Picture 5">
              <a:extLst>
                <a:ext uri="{FF2B5EF4-FFF2-40B4-BE49-F238E27FC236}">
                  <a16:creationId xmlns:a16="http://schemas.microsoft.com/office/drawing/2014/main" xmlns="" id="{75EC8AC5-5FF8-4659-89B3-67089AEFDF3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796368" y="4068623"/>
              <a:ext cx="1297459" cy="926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6" name="Picture 5">
              <a:extLst>
                <a:ext uri="{FF2B5EF4-FFF2-40B4-BE49-F238E27FC236}">
                  <a16:creationId xmlns:a16="http://schemas.microsoft.com/office/drawing/2014/main" xmlns="" id="{BEDA751B-5181-4759-97CC-20F4ADBD32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5784909" y="4414612"/>
              <a:ext cx="1297459" cy="926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27" name="Picture 5">
              <a:extLst>
                <a:ext uri="{FF2B5EF4-FFF2-40B4-BE49-F238E27FC236}">
                  <a16:creationId xmlns:a16="http://schemas.microsoft.com/office/drawing/2014/main" xmlns="" id="{FB0B925E-BEB7-42B7-9C5B-7AC73EC0068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773450" y="4760602"/>
              <a:ext cx="1297459" cy="9264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8" name="Picture 5">
            <a:extLst>
              <a:ext uri="{FF2B5EF4-FFF2-40B4-BE49-F238E27FC236}">
                <a16:creationId xmlns:a16="http://schemas.microsoft.com/office/drawing/2014/main" xmlns="" id="{6E5D350A-B7DF-4475-914C-B39961831A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90693" y="1963133"/>
            <a:ext cx="2936111" cy="2096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675EFAE6-B833-4E6A-A1F1-A7C48E429413}"/>
              </a:ext>
            </a:extLst>
          </p:cNvPr>
          <p:cNvSpPr txBox="1"/>
          <p:nvPr/>
        </p:nvSpPr>
        <p:spPr>
          <a:xfrm>
            <a:off x="8217035" y="1864073"/>
            <a:ext cx="294440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dirty="0"/>
              <a:t>Vanes bolted together to make 1 m sections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35032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9498" y="805543"/>
            <a:ext cx="101681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0000"/>
                </a:solidFill>
              </a:rPr>
              <a:t>The RFQ is 4 m long with 4 x 800 l/s turbo pumps, 2 x RF power couplers, 4 motorised dynamic tuners and 58 slug tuners for field flattening.</a:t>
            </a:r>
          </a:p>
          <a:p>
            <a:endParaRPr lang="en-GB" sz="2400" dirty="0">
              <a:solidFill>
                <a:srgbClr val="000000"/>
              </a:solidFill>
            </a:endParaRPr>
          </a:p>
        </p:txBody>
      </p:sp>
      <p:pic>
        <p:nvPicPr>
          <p:cNvPr id="5" name="Picture 3" descr="C:\Users\apl28\Documents\fets\photos\RFQ\20190925_094136.jpg">
            <a:extLst>
              <a:ext uri="{FF2B5EF4-FFF2-40B4-BE49-F238E27FC236}">
                <a16:creationId xmlns:a16="http://schemas.microsoft.com/office/drawing/2014/main" xmlns="" id="{73E85A69-8BAA-415F-84CF-6A857921CCD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9469"/>
          <a:stretch/>
        </p:blipFill>
        <p:spPr bwMode="auto">
          <a:xfrm>
            <a:off x="6768691" y="2649272"/>
            <a:ext cx="4039200" cy="2821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apl28\Documents\fets\photos\RFQ\20190925_094223.jpg">
            <a:extLst>
              <a:ext uri="{FF2B5EF4-FFF2-40B4-BE49-F238E27FC236}">
                <a16:creationId xmlns:a16="http://schemas.microsoft.com/office/drawing/2014/main" xmlns="" id="{7AD0B31E-F578-4761-BB5E-1B0538B9E3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9413" y="2649271"/>
            <a:ext cx="5015742" cy="28213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21803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9498" y="805543"/>
            <a:ext cx="1016812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0000"/>
                </a:solidFill>
              </a:rPr>
              <a:t>RF conditioning took 7 days (&lt; 8 hours per day) to achieve 50 </a:t>
            </a:r>
            <a:r>
              <a:rPr lang="en-GB" sz="2400" dirty="0" err="1">
                <a:solidFill>
                  <a:srgbClr val="000000"/>
                </a:solidFill>
              </a:rPr>
              <a:t>pps</a:t>
            </a:r>
            <a:r>
              <a:rPr lang="en-GB" sz="2400" dirty="0">
                <a:solidFill>
                  <a:srgbClr val="000000"/>
                </a:solidFill>
              </a:rPr>
              <a:t> and 2.5% duty factor. Peak power of 545 kW confirmed by x-ray measurements.</a:t>
            </a:r>
          </a:p>
          <a:p>
            <a:endParaRPr lang="en-GB" sz="2400" dirty="0">
              <a:solidFill>
                <a:srgbClr val="000000"/>
              </a:solidFill>
            </a:endParaRPr>
          </a:p>
          <a:p>
            <a:endParaRPr lang="en-GB" sz="2400" dirty="0">
              <a:solidFill>
                <a:srgbClr val="000000"/>
              </a:solidFill>
            </a:endParaRPr>
          </a:p>
          <a:p>
            <a:endParaRPr lang="en-GB" sz="2400" dirty="0">
              <a:solidFill>
                <a:srgbClr val="000000"/>
              </a:solidFill>
            </a:endParaRPr>
          </a:p>
          <a:p>
            <a:endParaRPr lang="en-GB" sz="2400" dirty="0">
              <a:solidFill>
                <a:srgbClr val="000000"/>
              </a:solidFill>
            </a:endParaRPr>
          </a:p>
          <a:p>
            <a:endParaRPr lang="en-GB" sz="2400" dirty="0">
              <a:solidFill>
                <a:srgbClr val="000000"/>
              </a:solidFill>
            </a:endParaRPr>
          </a:p>
          <a:p>
            <a:endParaRPr lang="en-GB" sz="2400" dirty="0">
              <a:solidFill>
                <a:srgbClr val="000000"/>
              </a:solidFill>
            </a:endParaRPr>
          </a:p>
          <a:p>
            <a:endParaRPr lang="en-GB" sz="2400" dirty="0">
              <a:solidFill>
                <a:srgbClr val="000000"/>
              </a:solidFill>
            </a:endParaRPr>
          </a:p>
          <a:p>
            <a:endParaRPr lang="en-GB" sz="2400" dirty="0">
              <a:solidFill>
                <a:srgbClr val="000000"/>
              </a:solidFill>
            </a:endParaRPr>
          </a:p>
          <a:p>
            <a:endParaRPr lang="en-GB" sz="2400" dirty="0">
              <a:solidFill>
                <a:srgbClr val="000000"/>
              </a:solidFill>
            </a:endParaRPr>
          </a:p>
          <a:p>
            <a:r>
              <a:rPr lang="en-GB" sz="2400" dirty="0">
                <a:solidFill>
                  <a:srgbClr val="000000"/>
                </a:solidFill>
              </a:rPr>
              <a:t>Cold vacuum pressure was 2e-7 mbar and didn’t rise above 5e-7 during conditioning.</a:t>
            </a:r>
          </a:p>
        </p:txBody>
      </p:sp>
      <p:pic>
        <p:nvPicPr>
          <p:cNvPr id="7" name="Picture 3">
            <a:extLst>
              <a:ext uri="{FF2B5EF4-FFF2-40B4-BE49-F238E27FC236}">
                <a16:creationId xmlns:a16="http://schemas.microsoft.com/office/drawing/2014/main" xmlns="" id="{409D2840-344B-4E0F-AA3A-95AC6215641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4" t="1863" b="12949"/>
          <a:stretch/>
        </p:blipFill>
        <p:spPr bwMode="auto">
          <a:xfrm>
            <a:off x="1495273" y="2077518"/>
            <a:ext cx="4435433" cy="2903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xmlns="" id="{63AF8A05-45A5-4B0E-BEB0-EF02AE18CFE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687"/>
          <a:stretch/>
        </p:blipFill>
        <p:spPr bwMode="auto">
          <a:xfrm>
            <a:off x="6429431" y="2234756"/>
            <a:ext cx="4267296" cy="29674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621997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9498" y="805543"/>
            <a:ext cx="1016812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0000"/>
                </a:solidFill>
              </a:rPr>
              <a:t>Initial beam commissioning will commence on 25</a:t>
            </a:r>
            <a:r>
              <a:rPr lang="en-GB" sz="2400" baseline="30000" dirty="0">
                <a:solidFill>
                  <a:srgbClr val="000000"/>
                </a:solidFill>
              </a:rPr>
              <a:t>th</a:t>
            </a:r>
            <a:r>
              <a:rPr lang="en-GB" sz="2400" dirty="0">
                <a:solidFill>
                  <a:srgbClr val="000000"/>
                </a:solidFill>
              </a:rPr>
              <a:t> March.</a:t>
            </a:r>
          </a:p>
          <a:p>
            <a:endParaRPr lang="en-GB" sz="2400" dirty="0">
              <a:solidFill>
                <a:srgbClr val="000000"/>
              </a:solidFill>
            </a:endParaRPr>
          </a:p>
          <a:p>
            <a:r>
              <a:rPr lang="en-GB" sz="2400" dirty="0">
                <a:solidFill>
                  <a:srgbClr val="000000"/>
                </a:solidFill>
              </a:rPr>
              <a:t>Radiation protection measures* will initially limit us to 50/32 </a:t>
            </a:r>
            <a:r>
              <a:rPr lang="en-GB" sz="2400" dirty="0" err="1">
                <a:solidFill>
                  <a:srgbClr val="000000"/>
                </a:solidFill>
              </a:rPr>
              <a:t>pps</a:t>
            </a:r>
            <a:r>
              <a:rPr lang="en-GB" sz="2400" dirty="0">
                <a:solidFill>
                  <a:srgbClr val="000000"/>
                </a:solidFill>
              </a:rPr>
              <a:t> @ 100 us.</a:t>
            </a:r>
          </a:p>
          <a:p>
            <a:endParaRPr lang="en-GB" sz="2400" dirty="0">
              <a:solidFill>
                <a:srgbClr val="000000"/>
              </a:solidFill>
            </a:endParaRPr>
          </a:p>
          <a:p>
            <a:r>
              <a:rPr lang="en-GB" sz="2400" dirty="0">
                <a:solidFill>
                  <a:srgbClr val="000000"/>
                </a:solidFill>
              </a:rPr>
              <a:t>Beam ramp up will be dictated by radiation protection assuming no issues with the RFQ.</a:t>
            </a:r>
          </a:p>
          <a:p>
            <a:endParaRPr lang="en-GB" sz="2400" dirty="0">
              <a:solidFill>
                <a:srgbClr val="000000"/>
              </a:solidFill>
            </a:endParaRPr>
          </a:p>
          <a:p>
            <a:endParaRPr lang="en-GB" sz="2400" dirty="0">
              <a:solidFill>
                <a:srgbClr val="000000"/>
              </a:solidFill>
            </a:endParaRPr>
          </a:p>
          <a:p>
            <a:endParaRPr lang="en-GB" sz="2400" dirty="0">
              <a:solidFill>
                <a:srgbClr val="000000"/>
              </a:solidFill>
            </a:endParaRPr>
          </a:p>
          <a:p>
            <a:r>
              <a:rPr lang="en-GB" sz="2400" dirty="0">
                <a:solidFill>
                  <a:srgbClr val="000000"/>
                </a:solidFill>
              </a:rPr>
              <a:t>* Primarily due to any radiation from the beam dump.</a:t>
            </a:r>
          </a:p>
        </p:txBody>
      </p:sp>
    </p:spTree>
    <p:extLst>
      <p:ext uri="{BB962C8B-B14F-4D97-AF65-F5344CB8AC3E}">
        <p14:creationId xmlns:p14="http://schemas.microsoft.com/office/powerpoint/2010/main" val="289509251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9498" y="805543"/>
            <a:ext cx="1016812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u="sng" dirty="0">
                <a:solidFill>
                  <a:srgbClr val="000000"/>
                </a:solidFill>
              </a:rPr>
              <a:t>ISIS RFQ</a:t>
            </a:r>
          </a:p>
          <a:p>
            <a:endParaRPr lang="en-GB" sz="2400" dirty="0">
              <a:solidFill>
                <a:srgbClr val="000000"/>
              </a:solidFill>
            </a:endParaRPr>
          </a:p>
          <a:p>
            <a:r>
              <a:rPr lang="en-GB" sz="2400" dirty="0">
                <a:solidFill>
                  <a:srgbClr val="000000"/>
                </a:solidFill>
              </a:rPr>
              <a:t>The ISIS RFQ is a 4-rod, 665 keV RFQ operating at 202.5 MHZ, 30 mA and 2.5% duty factor.</a:t>
            </a:r>
          </a:p>
          <a:p>
            <a:r>
              <a:rPr lang="en-GB" sz="2400" dirty="0">
                <a:solidFill>
                  <a:srgbClr val="000000"/>
                </a:solidFill>
              </a:rPr>
              <a:t>Replacement for DC pre-injector.</a:t>
            </a:r>
          </a:p>
          <a:p>
            <a:r>
              <a:rPr lang="en-GB" sz="2400" dirty="0">
                <a:solidFill>
                  <a:srgbClr val="000000"/>
                </a:solidFill>
              </a:rPr>
              <a:t>Installed in 2004.</a:t>
            </a:r>
          </a:p>
        </p:txBody>
      </p:sp>
      <p:pic>
        <p:nvPicPr>
          <p:cNvPr id="3" name="Picture 3">
            <a:extLst>
              <a:ext uri="{FF2B5EF4-FFF2-40B4-BE49-F238E27FC236}">
                <a16:creationId xmlns:a16="http://schemas.microsoft.com/office/drawing/2014/main" xmlns="" id="{C4D9F19D-024F-484D-88B6-7AC92859E6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3915" y="3113867"/>
            <a:ext cx="4785880" cy="34313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548231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9498" y="805543"/>
            <a:ext cx="1016812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0000"/>
                </a:solidFill>
              </a:rPr>
              <a:t>Due to the very conservative approach at ISIS the DC pre-injector wasn’t decommissioned until the RFQ had been proven.</a:t>
            </a:r>
          </a:p>
          <a:p>
            <a:r>
              <a:rPr lang="en-GB" sz="2400" dirty="0">
                <a:solidFill>
                  <a:srgbClr val="000000"/>
                </a:solidFill>
              </a:rPr>
              <a:t>This placed severe constraints on the new pre-injector design.</a:t>
            </a:r>
          </a:p>
        </p:txBody>
      </p:sp>
      <p:pic>
        <p:nvPicPr>
          <p:cNvPr id="4" name="Picture 5">
            <a:extLst>
              <a:ext uri="{FF2B5EF4-FFF2-40B4-BE49-F238E27FC236}">
                <a16:creationId xmlns:a16="http://schemas.microsoft.com/office/drawing/2014/main" xmlns="" id="{2F7BBCE0-6766-42C9-BEAA-54EB6A439B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9358" y="2073274"/>
            <a:ext cx="4680000" cy="42772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xmlns="" id="{ABED946E-EAA5-46F5-8663-1E200FBF5F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2644" y="2073274"/>
            <a:ext cx="4680000" cy="4295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85733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9498" y="805543"/>
            <a:ext cx="101681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0000"/>
                </a:solidFill>
              </a:rPr>
              <a:t>A complete, full power beam test stand was constructed to condition and beam commission the RFQ.</a:t>
            </a:r>
          </a:p>
          <a:p>
            <a:r>
              <a:rPr lang="en-GB" sz="2400" dirty="0">
                <a:solidFill>
                  <a:srgbClr val="000000"/>
                </a:solidFill>
              </a:rPr>
              <a:t>The RFQ was operated for &gt;2000 hours, 24/7 for several weeks at a time on the test stand.</a:t>
            </a:r>
          </a:p>
        </p:txBody>
      </p:sp>
      <p:pic>
        <p:nvPicPr>
          <p:cNvPr id="6" name="Picture 8">
            <a:extLst>
              <a:ext uri="{FF2B5EF4-FFF2-40B4-BE49-F238E27FC236}">
                <a16:creationId xmlns:a16="http://schemas.microsoft.com/office/drawing/2014/main" xmlns="" id="{6E83B9C0-3CB9-4D00-A384-C36AA35DE5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4611" y="2375203"/>
            <a:ext cx="5532425" cy="41841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56736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9498" y="805543"/>
            <a:ext cx="10168128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0000"/>
                </a:solidFill>
              </a:rPr>
              <a:t>The RFQ performance deteriorated during initial conditioning due to poor preparation of the cavity, necessitating a complete disassembly and cleaning.</a:t>
            </a:r>
          </a:p>
          <a:p>
            <a:endParaRPr lang="en-GB" sz="2400" dirty="0">
              <a:solidFill>
                <a:srgbClr val="000000"/>
              </a:solidFill>
            </a:endParaRPr>
          </a:p>
          <a:p>
            <a:endParaRPr lang="en-GB" sz="2400" dirty="0">
              <a:solidFill>
                <a:srgbClr val="000000"/>
              </a:solidFill>
            </a:endParaRPr>
          </a:p>
          <a:p>
            <a:endParaRPr lang="en-GB" sz="2400" dirty="0">
              <a:solidFill>
                <a:srgbClr val="000000"/>
              </a:solidFill>
            </a:endParaRPr>
          </a:p>
          <a:p>
            <a:endParaRPr lang="en-GB" sz="2400" dirty="0">
              <a:solidFill>
                <a:srgbClr val="000000"/>
              </a:solidFill>
            </a:endParaRPr>
          </a:p>
          <a:p>
            <a:endParaRPr lang="en-GB" sz="2400" dirty="0">
              <a:solidFill>
                <a:srgbClr val="000000"/>
              </a:solidFill>
            </a:endParaRPr>
          </a:p>
          <a:p>
            <a:endParaRPr lang="en-GB" sz="2400" dirty="0">
              <a:solidFill>
                <a:srgbClr val="000000"/>
              </a:solidFill>
            </a:endParaRPr>
          </a:p>
          <a:p>
            <a:endParaRPr lang="en-GB" sz="2400" dirty="0">
              <a:solidFill>
                <a:srgbClr val="000000"/>
              </a:solidFill>
            </a:endParaRPr>
          </a:p>
          <a:p>
            <a:endParaRPr lang="en-GB" sz="2400" dirty="0">
              <a:solidFill>
                <a:srgbClr val="000000"/>
              </a:solidFill>
            </a:endParaRPr>
          </a:p>
          <a:p>
            <a:endParaRPr lang="en-GB" sz="2400" dirty="0">
              <a:solidFill>
                <a:srgbClr val="000000"/>
              </a:solidFill>
            </a:endParaRPr>
          </a:p>
          <a:p>
            <a:endParaRPr lang="en-GB" sz="2400" dirty="0">
              <a:solidFill>
                <a:srgbClr val="000000"/>
              </a:solidFill>
            </a:endParaRPr>
          </a:p>
          <a:p>
            <a:r>
              <a:rPr lang="en-GB" sz="2400" dirty="0">
                <a:solidFill>
                  <a:srgbClr val="000000"/>
                </a:solidFill>
              </a:rPr>
              <a:t>Following cleaning the RFQ conditioned to full power and duty factor in 8 hours.</a:t>
            </a:r>
          </a:p>
        </p:txBody>
      </p:sp>
      <p:graphicFrame>
        <p:nvGraphicFramePr>
          <p:cNvPr id="4" name="Object 4">
            <a:extLst>
              <a:ext uri="{FF2B5EF4-FFF2-40B4-BE49-F238E27FC236}">
                <a16:creationId xmlns:a16="http://schemas.microsoft.com/office/drawing/2014/main" xmlns="" id="{A3F060E0-4468-4FED-9D00-54046BA5AFF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0670382"/>
              </p:ext>
            </p:extLst>
          </p:nvPr>
        </p:nvGraphicFramePr>
        <p:xfrm>
          <a:off x="910526" y="1994694"/>
          <a:ext cx="3412757" cy="23140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Worksheet" r:id="rId4" imgW="10411174" imgH="7058355" progId="Excel.Sheet.8">
                  <p:embed/>
                </p:oleObj>
              </mc:Choice>
              <mc:Fallback>
                <p:oleObj name="Worksheet" r:id="rId4" imgW="10411174" imgH="7058355" progId="Excel.Sheet.8">
                  <p:embed/>
                  <p:pic>
                    <p:nvPicPr>
                      <p:cNvPr id="137220" name="Object 4">
                        <a:extLst>
                          <a:ext uri="{FF2B5EF4-FFF2-40B4-BE49-F238E27FC236}">
                            <a16:creationId xmlns:a16="http://schemas.microsoft.com/office/drawing/2014/main" xmlns="" id="{1FC3B9F9-4F41-48D7-AB8E-542DFC0F27E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0526" y="1994694"/>
                        <a:ext cx="3412757" cy="231401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" name="Picture 8">
            <a:extLst>
              <a:ext uri="{FF2B5EF4-FFF2-40B4-BE49-F238E27FC236}">
                <a16:creationId xmlns:a16="http://schemas.microsoft.com/office/drawing/2014/main" xmlns="" id="{479C27CD-9C72-4747-A38B-6FB14CA806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063099" y="4289908"/>
            <a:ext cx="1975557" cy="1368029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7" name="Picture 14">
            <a:extLst>
              <a:ext uri="{FF2B5EF4-FFF2-40B4-BE49-F238E27FC236}">
                <a16:creationId xmlns:a16="http://schemas.microsoft.com/office/drawing/2014/main" xmlns="" id="{73C61CAC-EC4B-4FF1-A2F1-D267739899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526" y="4289908"/>
            <a:ext cx="1975556" cy="13675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29">
            <a:extLst>
              <a:ext uri="{FF2B5EF4-FFF2-40B4-BE49-F238E27FC236}">
                <a16:creationId xmlns:a16="http://schemas.microsoft.com/office/drawing/2014/main" xmlns="" id="{49922630-E010-4229-9FD3-51CEE8EB03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8007" y="2033124"/>
            <a:ext cx="2683902" cy="3332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1030">
            <a:extLst>
              <a:ext uri="{FF2B5EF4-FFF2-40B4-BE49-F238E27FC236}">
                <a16:creationId xmlns:a16="http://schemas.microsoft.com/office/drawing/2014/main" xmlns="" id="{276BB0ED-F603-4F3B-AFB5-B100EC055E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0677" y="2033759"/>
            <a:ext cx="2636362" cy="33322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66099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9498" y="805543"/>
            <a:ext cx="10168128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0000"/>
                </a:solidFill>
              </a:rPr>
              <a:t>First beam at 50/32 </a:t>
            </a:r>
            <a:r>
              <a:rPr lang="en-GB" sz="2400" dirty="0" err="1">
                <a:solidFill>
                  <a:srgbClr val="000000"/>
                </a:solidFill>
              </a:rPr>
              <a:t>pps</a:t>
            </a:r>
            <a:r>
              <a:rPr lang="en-GB" sz="2400" dirty="0">
                <a:solidFill>
                  <a:srgbClr val="000000"/>
                </a:solidFill>
              </a:rPr>
              <a:t> was achieved very easily.</a:t>
            </a:r>
          </a:p>
          <a:p>
            <a:r>
              <a:rPr lang="en-GB" sz="2400" dirty="0">
                <a:solidFill>
                  <a:srgbClr val="000000"/>
                </a:solidFill>
              </a:rPr>
              <a:t>93% transmission for 29 mA</a:t>
            </a:r>
          </a:p>
          <a:p>
            <a:endParaRPr lang="en-GB" sz="2400" dirty="0">
              <a:solidFill>
                <a:srgbClr val="000000"/>
              </a:solidFill>
            </a:endParaRPr>
          </a:p>
          <a:p>
            <a:endParaRPr lang="en-GB" sz="2400" dirty="0">
              <a:solidFill>
                <a:srgbClr val="000000"/>
              </a:solidFill>
            </a:endParaRPr>
          </a:p>
          <a:p>
            <a:endParaRPr lang="en-GB" sz="2400" dirty="0">
              <a:solidFill>
                <a:srgbClr val="000000"/>
              </a:solidFill>
            </a:endParaRPr>
          </a:p>
          <a:p>
            <a:endParaRPr lang="en-GB" sz="2400" dirty="0">
              <a:solidFill>
                <a:srgbClr val="000000"/>
              </a:solidFill>
            </a:endParaRPr>
          </a:p>
          <a:p>
            <a:endParaRPr lang="en-GB" sz="2400" dirty="0">
              <a:solidFill>
                <a:srgbClr val="000000"/>
              </a:solidFill>
            </a:endParaRPr>
          </a:p>
          <a:p>
            <a:endParaRPr lang="en-GB" sz="2400" dirty="0">
              <a:solidFill>
                <a:srgbClr val="000000"/>
              </a:solidFill>
            </a:endParaRPr>
          </a:p>
          <a:p>
            <a:endParaRPr lang="en-GB" sz="2400" dirty="0">
              <a:solidFill>
                <a:srgbClr val="000000"/>
              </a:solidFill>
            </a:endParaRPr>
          </a:p>
          <a:p>
            <a:endParaRPr lang="en-GB" sz="2400" dirty="0">
              <a:solidFill>
                <a:srgbClr val="000000"/>
              </a:solidFill>
            </a:endParaRPr>
          </a:p>
          <a:p>
            <a:endParaRPr lang="en-GB" sz="2400" dirty="0">
              <a:solidFill>
                <a:srgbClr val="000000"/>
              </a:solidFill>
            </a:endParaRPr>
          </a:p>
          <a:p>
            <a:endParaRPr lang="en-GB" sz="2400" dirty="0">
              <a:solidFill>
                <a:srgbClr val="000000"/>
              </a:solidFill>
            </a:endParaRPr>
          </a:p>
          <a:p>
            <a:r>
              <a:rPr lang="en-GB" sz="2400" dirty="0">
                <a:solidFill>
                  <a:srgbClr val="000000"/>
                </a:solidFill>
              </a:rPr>
              <a:t>Slowly increased to &gt;95% transmission for &gt;30mA at 50 </a:t>
            </a:r>
            <a:r>
              <a:rPr lang="en-GB" sz="2400" dirty="0" err="1">
                <a:solidFill>
                  <a:srgbClr val="000000"/>
                </a:solidFill>
              </a:rPr>
              <a:t>pps</a:t>
            </a:r>
            <a:r>
              <a:rPr lang="en-GB" sz="2400" dirty="0">
                <a:solidFill>
                  <a:srgbClr val="000000"/>
                </a:solidFill>
              </a:rPr>
              <a:t> over the course of a day.</a:t>
            </a:r>
          </a:p>
        </p:txBody>
      </p:sp>
      <p:pic>
        <p:nvPicPr>
          <p:cNvPr id="10" name="Picture 6">
            <a:extLst>
              <a:ext uri="{FF2B5EF4-FFF2-40B4-BE49-F238E27FC236}">
                <a16:creationId xmlns:a16="http://schemas.microsoft.com/office/drawing/2014/main" xmlns="" id="{C34ECAF8-30A5-428D-A5FA-C14B20D850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7717" y="1745082"/>
            <a:ext cx="4469587" cy="3095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64527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9498" y="805543"/>
            <a:ext cx="10168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0000"/>
                </a:solidFill>
              </a:rPr>
              <a:t>As well as long term testing of reliability an extensive experimental campaign was undertaken.</a:t>
            </a:r>
          </a:p>
        </p:txBody>
      </p:sp>
      <p:pic>
        <p:nvPicPr>
          <p:cNvPr id="4" name="Picture 16">
            <a:extLst>
              <a:ext uri="{FF2B5EF4-FFF2-40B4-BE49-F238E27FC236}">
                <a16:creationId xmlns:a16="http://schemas.microsoft.com/office/drawing/2014/main" xmlns="" id="{411EB288-196B-4566-BEC1-FC7E8400D6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674" y="1767730"/>
            <a:ext cx="3165475" cy="208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7">
            <a:extLst>
              <a:ext uri="{FF2B5EF4-FFF2-40B4-BE49-F238E27FC236}">
                <a16:creationId xmlns:a16="http://schemas.microsoft.com/office/drawing/2014/main" xmlns="" id="{A69BCB1B-F4EC-43E7-95D4-DB772251D8A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7149" y="1767729"/>
            <a:ext cx="3165475" cy="2087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3">
            <a:extLst>
              <a:ext uri="{FF2B5EF4-FFF2-40B4-BE49-F238E27FC236}">
                <a16:creationId xmlns:a16="http://schemas.microsoft.com/office/drawing/2014/main" xmlns="" id="{8661DE2C-9236-4C49-9D99-47AC17F361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4429" y="4221054"/>
            <a:ext cx="2688063" cy="1553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6">
            <a:extLst>
              <a:ext uri="{FF2B5EF4-FFF2-40B4-BE49-F238E27FC236}">
                <a16:creationId xmlns:a16="http://schemas.microsoft.com/office/drawing/2014/main" xmlns="" id="{D0F46B6A-0912-4C2D-A065-1D503E52B46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05741" y="4221054"/>
            <a:ext cx="2688063" cy="1554860"/>
          </a:xfrm>
          <a:prstGeom prst="rect">
            <a:avLst/>
          </a:prstGeom>
          <a:ln/>
        </p:spPr>
      </p:pic>
      <p:graphicFrame>
        <p:nvGraphicFramePr>
          <p:cNvPr id="8" name="Object 4">
            <a:extLst>
              <a:ext uri="{FF2B5EF4-FFF2-40B4-BE49-F238E27FC236}">
                <a16:creationId xmlns:a16="http://schemas.microsoft.com/office/drawing/2014/main" xmlns="" id="{B72029B5-61D9-45CE-9D33-0C938B6FCFD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32685888"/>
              </p:ext>
            </p:extLst>
          </p:nvPr>
        </p:nvGraphicFramePr>
        <p:xfrm>
          <a:off x="9285355" y="1815109"/>
          <a:ext cx="2839735" cy="17442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0" name="Worksheet" r:id="rId8" imgW="9306320" imgH="5715248" progId="Excel.Sheet.8">
                  <p:embed/>
                </p:oleObj>
              </mc:Choice>
              <mc:Fallback>
                <p:oleObj name="Worksheet" r:id="rId8" imgW="9306320" imgH="5715248" progId="Excel.Sheet.8">
                  <p:embed/>
                  <p:pic>
                    <p:nvPicPr>
                      <p:cNvPr id="132100" name="Object 4">
                        <a:extLst>
                          <a:ext uri="{FF2B5EF4-FFF2-40B4-BE49-F238E27FC236}">
                            <a16:creationId xmlns:a16="http://schemas.microsoft.com/office/drawing/2014/main" xmlns="" id="{D730BAFE-5884-4D47-8E1E-0D3918F741F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285355" y="1815109"/>
                        <a:ext cx="2839735" cy="17442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3">
            <a:extLst>
              <a:ext uri="{FF2B5EF4-FFF2-40B4-BE49-F238E27FC236}">
                <a16:creationId xmlns:a16="http://schemas.microsoft.com/office/drawing/2014/main" xmlns="" id="{76AA524C-F224-442F-ADB1-D71D456F2523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3114074"/>
              </p:ext>
            </p:extLst>
          </p:nvPr>
        </p:nvGraphicFramePr>
        <p:xfrm>
          <a:off x="6945530" y="1820091"/>
          <a:ext cx="2840294" cy="17442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1" name="Worksheet" r:id="rId10" imgW="9306320" imgH="5715248" progId="Excel.Sheet.8">
                  <p:embed/>
                </p:oleObj>
              </mc:Choice>
              <mc:Fallback>
                <p:oleObj name="Worksheet" r:id="rId10" imgW="9306320" imgH="5715248" progId="Excel.Sheet.8">
                  <p:embed/>
                  <p:pic>
                    <p:nvPicPr>
                      <p:cNvPr id="132099" name="Object 3">
                        <a:extLst>
                          <a:ext uri="{FF2B5EF4-FFF2-40B4-BE49-F238E27FC236}">
                            <a16:creationId xmlns:a16="http://schemas.microsoft.com/office/drawing/2014/main" xmlns="" id="{4DA290E9-3609-42AF-818E-3E3BC8EE806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45530" y="1820091"/>
                        <a:ext cx="2840294" cy="17442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6">
            <a:extLst>
              <a:ext uri="{FF2B5EF4-FFF2-40B4-BE49-F238E27FC236}">
                <a16:creationId xmlns:a16="http://schemas.microsoft.com/office/drawing/2014/main" xmlns="" id="{231A6E8A-6E0C-4C6F-9B6E-5F25DD7C0F91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3112315"/>
              </p:ext>
            </p:extLst>
          </p:nvPr>
        </p:nvGraphicFramePr>
        <p:xfrm>
          <a:off x="6545123" y="3564357"/>
          <a:ext cx="2586666" cy="24732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Worksheet" r:id="rId12" imgW="5010623" imgH="4791546" progId="Excel.Sheet.8">
                  <p:embed/>
                </p:oleObj>
              </mc:Choice>
              <mc:Fallback>
                <p:oleObj name="Worksheet" r:id="rId12" imgW="5010623" imgH="4791546" progId="Excel.Sheet.8">
                  <p:embed/>
                  <p:pic>
                    <p:nvPicPr>
                      <p:cNvPr id="136198" name="Object 6">
                        <a:extLst>
                          <a:ext uri="{FF2B5EF4-FFF2-40B4-BE49-F238E27FC236}">
                            <a16:creationId xmlns:a16="http://schemas.microsoft.com/office/drawing/2014/main" xmlns="" id="{EC02F3A0-B176-4ECA-A6AB-498984FE92F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5123" y="3564357"/>
                        <a:ext cx="2586666" cy="247328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7">
            <a:extLst>
              <a:ext uri="{FF2B5EF4-FFF2-40B4-BE49-F238E27FC236}">
                <a16:creationId xmlns:a16="http://schemas.microsoft.com/office/drawing/2014/main" xmlns="" id="{C935A1AF-4017-45BD-8614-F1FFF0E84BE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2297436"/>
              </p:ext>
            </p:extLst>
          </p:nvPr>
        </p:nvGraphicFramePr>
        <p:xfrm>
          <a:off x="8437054" y="5101255"/>
          <a:ext cx="3754946" cy="17442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3" name="Worksheet" r:id="rId14" imgW="4676967" imgH="2600599" progId="Excel.Sheet.8">
                  <p:embed/>
                </p:oleObj>
              </mc:Choice>
              <mc:Fallback>
                <p:oleObj name="Worksheet" r:id="rId14" imgW="4676967" imgH="2600599" progId="Excel.Sheet.8">
                  <p:embed/>
                  <p:pic>
                    <p:nvPicPr>
                      <p:cNvPr id="136199" name="Object 7">
                        <a:extLst>
                          <a:ext uri="{FF2B5EF4-FFF2-40B4-BE49-F238E27FC236}">
                            <a16:creationId xmlns:a16="http://schemas.microsoft.com/office/drawing/2014/main" xmlns="" id="{EF57C91B-31D6-4884-9AD8-F6D9782941E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37054" y="5101255"/>
                        <a:ext cx="3754946" cy="17442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6">
            <a:extLst>
              <a:ext uri="{FF2B5EF4-FFF2-40B4-BE49-F238E27FC236}">
                <a16:creationId xmlns:a16="http://schemas.microsoft.com/office/drawing/2014/main" xmlns="" id="{9C5A6B78-88A5-4E2A-A6E4-3217E488919B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9688316"/>
              </p:ext>
            </p:extLst>
          </p:nvPr>
        </p:nvGraphicFramePr>
        <p:xfrm>
          <a:off x="9124422" y="3638808"/>
          <a:ext cx="2839737" cy="17442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4" name="Worksheet" r:id="rId16" imgW="9306320" imgH="5715248" progId="Excel.Sheet.8">
                  <p:embed/>
                </p:oleObj>
              </mc:Choice>
              <mc:Fallback>
                <p:oleObj name="Worksheet" r:id="rId16" imgW="9306320" imgH="5715248" progId="Excel.Sheet.8">
                  <p:embed/>
                  <p:pic>
                    <p:nvPicPr>
                      <p:cNvPr id="132102" name="Object 6">
                        <a:extLst>
                          <a:ext uri="{FF2B5EF4-FFF2-40B4-BE49-F238E27FC236}">
                            <a16:creationId xmlns:a16="http://schemas.microsoft.com/office/drawing/2014/main" xmlns="" id="{A148FE41-F998-4900-BA7E-8C7D6580CFF2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24422" y="3638808"/>
                        <a:ext cx="2839737" cy="17442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537262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09498" y="805543"/>
            <a:ext cx="101681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dirty="0">
                <a:solidFill>
                  <a:srgbClr val="000000"/>
                </a:solidFill>
              </a:rPr>
              <a:t>The new pre-injector was installed during a long shutdown.</a:t>
            </a:r>
          </a:p>
          <a:p>
            <a:r>
              <a:rPr lang="en-GB" sz="2400" dirty="0">
                <a:solidFill>
                  <a:srgbClr val="000000"/>
                </a:solidFill>
              </a:rPr>
              <a:t>No RF reconditioning was necessary.</a:t>
            </a:r>
          </a:p>
          <a:p>
            <a:r>
              <a:rPr lang="en-GB" sz="2400" dirty="0">
                <a:solidFill>
                  <a:srgbClr val="000000"/>
                </a:solidFill>
              </a:rPr>
              <a:t>19 mA at 70 MeV achieved within ~half hour</a:t>
            </a:r>
          </a:p>
          <a:p>
            <a:r>
              <a:rPr lang="en-GB" sz="2400" dirty="0">
                <a:solidFill>
                  <a:srgbClr val="000000"/>
                </a:solidFill>
              </a:rPr>
              <a:t>24 mA at 70 MeV achieved within a day.</a:t>
            </a:r>
          </a:p>
        </p:txBody>
      </p:sp>
      <p:pic>
        <p:nvPicPr>
          <p:cNvPr id="4" name="Picture 11">
            <a:extLst>
              <a:ext uri="{FF2B5EF4-FFF2-40B4-BE49-F238E27FC236}">
                <a16:creationId xmlns:a16="http://schemas.microsoft.com/office/drawing/2014/main" xmlns="" id="{8C738E19-5D08-44AF-9F96-2D35086128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3479" y="2393387"/>
            <a:ext cx="6149975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57924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Huddersfield\FETS\Beamline 1.jpg">
            <a:extLst>
              <a:ext uri="{FF2B5EF4-FFF2-40B4-BE49-F238E27FC236}">
                <a16:creationId xmlns:a16="http://schemas.microsoft.com/office/drawing/2014/main" xmlns="" id="{2877F531-10D3-41C2-BAAA-6EE6BC52EC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00" r="20434"/>
          <a:stretch/>
        </p:blipFill>
        <p:spPr bwMode="auto">
          <a:xfrm>
            <a:off x="4463027" y="0"/>
            <a:ext cx="7526285" cy="6317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18886377-621D-4EF3-82C2-13230906A455}"/>
              </a:ext>
            </a:extLst>
          </p:cNvPr>
          <p:cNvGrpSpPr/>
          <p:nvPr/>
        </p:nvGrpSpPr>
        <p:grpSpPr>
          <a:xfrm>
            <a:off x="4601255" y="2252980"/>
            <a:ext cx="3650874" cy="1983069"/>
            <a:chOff x="0" y="2252978"/>
            <a:chExt cx="3650874" cy="1983069"/>
          </a:xfrm>
        </p:grpSpPr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2FC646B9-D547-41EE-958E-BD3838C87D39}"/>
                </a:ext>
              </a:extLst>
            </p:cNvPr>
            <p:cNvSpPr txBox="1"/>
            <p:nvPr/>
          </p:nvSpPr>
          <p:spPr>
            <a:xfrm>
              <a:off x="0" y="3158829"/>
              <a:ext cx="3650874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dirty="0"/>
                <a:t>High brightness H</a:t>
              </a:r>
              <a:r>
                <a:rPr lang="en-GB" sz="1600" b="1" baseline="30000" dirty="0"/>
                <a:t>–</a:t>
              </a:r>
              <a:r>
                <a:rPr lang="en-GB" sz="1600" b="1" dirty="0"/>
                <a:t> ion source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GB" sz="1600" dirty="0"/>
                <a:t>4 kW peak-power arc discharge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GB" sz="1600" dirty="0"/>
                <a:t>60 mA, 0.25</a:t>
              </a:r>
              <a:r>
                <a:rPr lang="en-GB" sz="1600" dirty="0">
                  <a:latin typeface="+mn-lt"/>
                </a:rPr>
                <a:t> </a:t>
              </a:r>
              <a:r>
                <a:rPr lang="el-GR" sz="1600" dirty="0">
                  <a:latin typeface="+mn-lt"/>
                  <a:cs typeface="Times New Roman"/>
                </a:rPr>
                <a:t>π</a:t>
              </a:r>
              <a:r>
                <a:rPr lang="en-GB" sz="1600" dirty="0">
                  <a:latin typeface="+mn-lt"/>
                </a:rPr>
                <a:t> </a:t>
              </a:r>
              <a:r>
                <a:rPr lang="en-GB" sz="1600" dirty="0"/>
                <a:t>mm </a:t>
              </a:r>
              <a:r>
                <a:rPr lang="en-GB" sz="1600" dirty="0" err="1"/>
                <a:t>mrad</a:t>
              </a:r>
              <a:r>
                <a:rPr lang="en-GB" sz="1600" dirty="0"/>
                <a:t> beam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GB" sz="1600" dirty="0"/>
                <a:t>2 </a:t>
              </a:r>
              <a:r>
                <a:rPr lang="en-GB" sz="1600" dirty="0" err="1"/>
                <a:t>ms</a:t>
              </a:r>
              <a:r>
                <a:rPr lang="en-GB" sz="1600" dirty="0"/>
                <a:t>, 50 Hz pulsed operation</a:t>
              </a:r>
            </a:p>
          </p:txBody>
        </p:sp>
        <p:cxnSp>
          <p:nvCxnSpPr>
            <p:cNvPr id="5" name="Straight Arrow Connector 4">
              <a:extLst>
                <a:ext uri="{FF2B5EF4-FFF2-40B4-BE49-F238E27FC236}">
                  <a16:creationId xmlns:a16="http://schemas.microsoft.com/office/drawing/2014/main" xmlns="" id="{2AB6CD73-B338-451A-AF65-0422FA52B2A2}"/>
                </a:ext>
              </a:extLst>
            </p:cNvPr>
            <p:cNvCxnSpPr/>
            <p:nvPr/>
          </p:nvCxnSpPr>
          <p:spPr>
            <a:xfrm flipV="1">
              <a:off x="1825437" y="2252978"/>
              <a:ext cx="843335" cy="831423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114F2DAF-5DA9-4389-A8FC-0548FB9AF3B8}"/>
              </a:ext>
            </a:extLst>
          </p:cNvPr>
          <p:cNvGrpSpPr/>
          <p:nvPr/>
        </p:nvGrpSpPr>
        <p:grpSpPr>
          <a:xfrm>
            <a:off x="4935483" y="3201423"/>
            <a:ext cx="3754012" cy="2519201"/>
            <a:chOff x="334228" y="3201421"/>
            <a:chExt cx="3754012" cy="2519201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xmlns="" id="{B5B53F25-A72B-42D6-BE85-3EB68DC55844}"/>
                </a:ext>
              </a:extLst>
            </p:cNvPr>
            <p:cNvSpPr txBox="1"/>
            <p:nvPr/>
          </p:nvSpPr>
          <p:spPr>
            <a:xfrm>
              <a:off x="334228" y="4643404"/>
              <a:ext cx="3316646" cy="107721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en-GB" sz="1600" b="1" dirty="0"/>
                <a:t>Radio Frequency </a:t>
              </a:r>
              <a:r>
                <a:rPr lang="en-GB" sz="1600" b="1" dirty="0" err="1"/>
                <a:t>Quadrupole</a:t>
              </a:r>
              <a:endParaRPr lang="en-GB" sz="1600" b="1" dirty="0"/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GB" sz="1600" dirty="0"/>
                <a:t>Four-vane, 324 MHz, 3 MeV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GB" sz="1600" dirty="0"/>
                <a:t>4 m bolted construction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GB" sz="1600" dirty="0"/>
                <a:t>High power efficiency</a:t>
              </a:r>
            </a:p>
          </p:txBody>
        </p:sp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xmlns="" id="{C6F60659-D1A3-48A3-A5D8-8DC418278A0C}"/>
                </a:ext>
              </a:extLst>
            </p:cNvPr>
            <p:cNvCxnSpPr/>
            <p:nvPr/>
          </p:nvCxnSpPr>
          <p:spPr>
            <a:xfrm flipV="1">
              <a:off x="3345537" y="3201421"/>
              <a:ext cx="742703" cy="1441983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xmlns="" id="{F1CD092E-9919-4387-A516-DB783FB9F147}"/>
              </a:ext>
            </a:extLst>
          </p:cNvPr>
          <p:cNvGrpSpPr/>
          <p:nvPr/>
        </p:nvGrpSpPr>
        <p:grpSpPr>
          <a:xfrm>
            <a:off x="7946792" y="1175760"/>
            <a:ext cx="4180748" cy="1151088"/>
            <a:chOff x="3345537" y="1175760"/>
            <a:chExt cx="4180748" cy="1151088"/>
          </a:xfrm>
        </p:grpSpPr>
        <p:sp>
          <p:nvSpPr>
            <p:cNvPr id="10" name="TextBox 9">
              <a:extLst>
                <a:ext uri="{FF2B5EF4-FFF2-40B4-BE49-F238E27FC236}">
                  <a16:creationId xmlns:a16="http://schemas.microsoft.com/office/drawing/2014/main" xmlns="" id="{A4B12FF1-9490-4C33-BC0A-024A38C17D18}"/>
                </a:ext>
              </a:extLst>
            </p:cNvPr>
            <p:cNvSpPr txBox="1"/>
            <p:nvPr/>
          </p:nvSpPr>
          <p:spPr>
            <a:xfrm>
              <a:off x="3861050" y="1175760"/>
              <a:ext cx="3665235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dirty="0"/>
                <a:t>Low Energy Beam Transport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GB" sz="1600" dirty="0"/>
                <a:t>Three-solenoid configuration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GB" sz="1600" dirty="0"/>
                <a:t>Space-charge neutralisation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GB" sz="1600" dirty="0"/>
                <a:t>5600 Ls</a:t>
              </a:r>
              <a:r>
                <a:rPr lang="en-GB" sz="1600" baseline="30000" dirty="0"/>
                <a:t>-1</a:t>
              </a:r>
              <a:r>
                <a:rPr lang="en-GB" sz="1600" dirty="0"/>
                <a:t> total pumping speed</a:t>
              </a:r>
            </a:p>
          </p:txBody>
        </p:sp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xmlns="" id="{F4A92CC7-6582-4764-992E-C6DF47224D68}"/>
                </a:ext>
              </a:extLst>
            </p:cNvPr>
            <p:cNvCxnSpPr/>
            <p:nvPr/>
          </p:nvCxnSpPr>
          <p:spPr>
            <a:xfrm flipV="1">
              <a:off x="3345537" y="1403498"/>
              <a:ext cx="515513" cy="92335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xmlns="" id="{5FA9B568-989F-465C-A24C-E177E4BCD622}"/>
              </a:ext>
            </a:extLst>
          </p:cNvPr>
          <p:cNvGrpSpPr/>
          <p:nvPr/>
        </p:nvGrpSpPr>
        <p:grpSpPr>
          <a:xfrm>
            <a:off x="7968060" y="5083153"/>
            <a:ext cx="2836729" cy="1367462"/>
            <a:chOff x="3366803" y="5083153"/>
            <a:chExt cx="2836729" cy="1367462"/>
          </a:xfrm>
        </p:grpSpPr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xmlns="" id="{D6E624AE-81AA-40AD-8F33-B224F342C010}"/>
                </a:ext>
              </a:extLst>
            </p:cNvPr>
            <p:cNvSpPr txBox="1"/>
            <p:nvPr/>
          </p:nvSpPr>
          <p:spPr>
            <a:xfrm>
              <a:off x="3366803" y="5373397"/>
              <a:ext cx="2836729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GB" sz="1600" b="1" dirty="0"/>
                <a:t>Beam Dumps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GB" sz="1600" dirty="0"/>
                <a:t>Defocussing quads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GB" sz="1600" dirty="0"/>
                <a:t>Water cooled cones</a:t>
              </a:r>
            </a:p>
            <a:p>
              <a:pPr marL="285750" indent="-285750">
                <a:buFont typeface="Arial" pitchFamily="34" charset="0"/>
                <a:buChar char="•"/>
              </a:pPr>
              <a:r>
                <a:rPr lang="en-GB" sz="1600" dirty="0"/>
                <a:t>Pure Al</a:t>
              </a:r>
            </a:p>
          </p:txBody>
        </p:sp>
        <p:cxnSp>
          <p:nvCxnSpPr>
            <p:cNvPr id="14" name="Straight Arrow Connector 13">
              <a:extLst>
                <a:ext uri="{FF2B5EF4-FFF2-40B4-BE49-F238E27FC236}">
                  <a16:creationId xmlns:a16="http://schemas.microsoft.com/office/drawing/2014/main" xmlns="" id="{A861055F-5C8E-4DE3-9A3B-B82BFEE2C8FE}"/>
                </a:ext>
              </a:extLst>
            </p:cNvPr>
            <p:cNvCxnSpPr/>
            <p:nvPr/>
          </p:nvCxnSpPr>
          <p:spPr>
            <a:xfrm flipV="1">
              <a:off x="4922874" y="5083153"/>
              <a:ext cx="684804" cy="456410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B1DE4AC-AF82-4C5C-ADA1-94C80065E176}"/>
              </a:ext>
            </a:extLst>
          </p:cNvPr>
          <p:cNvSpPr txBox="1"/>
          <p:nvPr/>
        </p:nvSpPr>
        <p:spPr>
          <a:xfrm>
            <a:off x="563270" y="501784"/>
            <a:ext cx="3899757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u="sng" dirty="0">
                <a:solidFill>
                  <a:srgbClr val="000000"/>
                </a:solidFill>
              </a:rPr>
              <a:t>The Front End Test Stand (FETS) RFQ</a:t>
            </a:r>
          </a:p>
          <a:p>
            <a:endParaRPr lang="en-GB" sz="2400" dirty="0">
              <a:solidFill>
                <a:srgbClr val="000000"/>
              </a:solidFill>
            </a:endParaRPr>
          </a:p>
          <a:p>
            <a:r>
              <a:rPr lang="en-GB" sz="2400" dirty="0">
                <a:solidFill>
                  <a:srgbClr val="000000"/>
                </a:solidFill>
              </a:rPr>
              <a:t>FETS is a generic, offline test stand for technology development.</a:t>
            </a:r>
          </a:p>
          <a:p>
            <a:r>
              <a:rPr lang="en-GB" sz="2400" dirty="0">
                <a:solidFill>
                  <a:srgbClr val="000000"/>
                </a:solidFill>
              </a:rPr>
              <a:t>The RFQ is a 4-vane, 3</a:t>
            </a:r>
            <a:r>
              <a:rPr lang="en-GB" sz="2400" dirty="0">
                <a:solidFill>
                  <a:srgbClr val="0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 </a:t>
            </a:r>
            <a:r>
              <a:rPr lang="en-GB" sz="2400" dirty="0">
                <a:solidFill>
                  <a:srgbClr val="000000"/>
                </a:solidFill>
              </a:rPr>
              <a:t>MeV RFQ operating at 324 MHZ, 60 mA and 10% duty factor.</a:t>
            </a:r>
          </a:p>
          <a:p>
            <a:endParaRPr lang="en-GB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891320"/>
      </p:ext>
    </p:extLst>
  </p:cSld>
  <p:clrMapOvr>
    <a:masterClrMapping/>
  </p:clrMapOvr>
</p:sld>
</file>

<file path=ppt/theme/theme1.xml><?xml version="1.0" encoding="utf-8"?>
<a:theme xmlns:a="http://schemas.openxmlformats.org/drawingml/2006/main" name="Font and logo master">
  <a:themeElements>
    <a:clrScheme name="STFC theme">
      <a:dk1>
        <a:srgbClr val="2E2C61"/>
      </a:dk1>
      <a:lt1>
        <a:srgbClr val="FFFFFF"/>
      </a:lt1>
      <a:dk2>
        <a:srgbClr val="2E2C61"/>
      </a:dk2>
      <a:lt2>
        <a:srgbClr val="FFFFFF"/>
      </a:lt2>
      <a:accent1>
        <a:srgbClr val="1E5DF8"/>
      </a:accent1>
      <a:accent2>
        <a:srgbClr val="003088"/>
      </a:accent2>
      <a:accent3>
        <a:srgbClr val="F08900"/>
      </a:accent3>
      <a:accent4>
        <a:srgbClr val="616161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defRPr dirty="0" smtClean="0">
            <a:solidFill>
              <a:srgbClr val="000000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Font WITHOUT logo master">
  <a:themeElements>
    <a:clrScheme name="STFC theme">
      <a:dk1>
        <a:srgbClr val="2E2C61"/>
      </a:dk1>
      <a:lt1>
        <a:srgbClr val="FFFFFF"/>
      </a:lt1>
      <a:dk2>
        <a:srgbClr val="2E2C61"/>
      </a:dk2>
      <a:lt2>
        <a:srgbClr val="FFFFFF"/>
      </a:lt2>
      <a:accent1>
        <a:srgbClr val="1E5DF8"/>
      </a:accent1>
      <a:accent2>
        <a:srgbClr val="003088"/>
      </a:accent2>
      <a:accent3>
        <a:srgbClr val="F08900"/>
      </a:accent3>
      <a:accent4>
        <a:srgbClr val="616161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3889</TotalTime>
  <Words>525</Words>
  <Application>Microsoft Office PowerPoint</Application>
  <PresentationFormat>Custom</PresentationFormat>
  <Paragraphs>100</Paragraphs>
  <Slides>13</Slides>
  <Notes>10</Notes>
  <HiddenSlides>0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Font and logo master</vt:lpstr>
      <vt:lpstr>Font WITHOUT logo master</vt:lpstr>
      <vt:lpstr>Worksheet</vt:lpstr>
      <vt:lpstr>RFQ Mini-Workshop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Alan Letchford</dc:creator>
  <cp:lastModifiedBy>Letchford, Alan (STFC,RAL,ISIS)</cp:lastModifiedBy>
  <cp:revision>212</cp:revision>
  <cp:lastPrinted>2019-10-02T08:27:37Z</cp:lastPrinted>
  <dcterms:created xsi:type="dcterms:W3CDTF">2019-09-17T08:04:08Z</dcterms:created>
  <dcterms:modified xsi:type="dcterms:W3CDTF">2022-02-25T10:55:08Z</dcterms:modified>
</cp:coreProperties>
</file>