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65" r:id="rId3"/>
    <p:sldId id="257" r:id="rId4"/>
    <p:sldId id="279" r:id="rId5"/>
    <p:sldId id="371" r:id="rId6"/>
    <p:sldId id="258" r:id="rId7"/>
    <p:sldId id="265" r:id="rId8"/>
    <p:sldId id="300" r:id="rId9"/>
    <p:sldId id="268" r:id="rId10"/>
    <p:sldId id="275" r:id="rId11"/>
    <p:sldId id="301" r:id="rId12"/>
    <p:sldId id="303" r:id="rId13"/>
    <p:sldId id="372" r:id="rId14"/>
    <p:sldId id="278" r:id="rId15"/>
    <p:sldId id="305" r:id="rId16"/>
    <p:sldId id="282" r:id="rId17"/>
    <p:sldId id="362" r:id="rId18"/>
    <p:sldId id="263" r:id="rId19"/>
    <p:sldId id="261" r:id="rId20"/>
    <p:sldId id="264" r:id="rId21"/>
    <p:sldId id="364" r:id="rId22"/>
    <p:sldId id="259" r:id="rId23"/>
    <p:sldId id="366" r:id="rId24"/>
    <p:sldId id="367" r:id="rId25"/>
    <p:sldId id="368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2F4"/>
    <a:srgbClr val="FFA4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0" autoAdjust="0"/>
    <p:restoredTop sz="94665"/>
  </p:normalViewPr>
  <p:slideViewPr>
    <p:cSldViewPr snapToGrid="0" snapToObjects="1">
      <p:cViewPr>
        <p:scale>
          <a:sx n="131" d="100"/>
          <a:sy n="131" d="100"/>
        </p:scale>
        <p:origin x="128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5D80-7FDE-A24C-A017-438B7D8FCD00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AE03D-8896-FE41-ACD8-BD6AC665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6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87C4D-2B75-E742-9B30-163BB7EF1C7B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58C7F-8C09-864E-A663-E6A282F7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17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0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1574800" y="-50800"/>
            <a:ext cx="6578600" cy="984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0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782" y="265374"/>
            <a:ext cx="702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9933" y="6475271"/>
            <a:ext cx="3240336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1469" y="6475271"/>
            <a:ext cx="20574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782" y="931026"/>
            <a:ext cx="702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accent1"/>
                </a:solidFill>
              </a:defRPr>
            </a:lvl1pPr>
            <a:lvl2pPr marL="61913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6"/>
            <a:ext cx="219076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93458" y="417443"/>
            <a:ext cx="619796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00" y="1562400"/>
            <a:ext cx="7024337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735" y="6475271"/>
            <a:ext cx="624494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2022-02-22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17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43511" y="4272118"/>
            <a:ext cx="2909007" cy="129523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pic>
        <p:nvPicPr>
          <p:cNvPr id="8" name="Picture 10" descr="ESS_Logo_Expl_Larg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185" y="76971"/>
            <a:ext cx="2375607" cy="1285565"/>
          </a:xfrm>
          <a:prstGeom prst="rect">
            <a:avLst/>
          </a:prstGeom>
          <a:noFill/>
        </p:spPr>
      </p:pic>
      <p:grpSp>
        <p:nvGrpSpPr>
          <p:cNvPr id="13" name="Grupp 12"/>
          <p:cNvGrpSpPr/>
          <p:nvPr userDrawn="1"/>
        </p:nvGrpSpPr>
        <p:grpSpPr>
          <a:xfrm>
            <a:off x="-134689" y="-35111"/>
            <a:ext cx="8111677" cy="6893111"/>
            <a:chOff x="-1409700" y="-457200"/>
            <a:chExt cx="10083800" cy="9769475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409700" y="-454025"/>
              <a:ext cx="9944100" cy="9766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409700" y="-454025"/>
              <a:ext cx="9944100" cy="9766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270000" y="-454025"/>
              <a:ext cx="9944100" cy="9766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1270000" y="-457200"/>
              <a:ext cx="9944100" cy="9764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9" name="Platshållare fö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sv-SE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6D4A3-8BD8-C249-8AD1-147D397FC2C4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R. Zeng, “Phase” Becomes Important</a:t>
            </a:r>
          </a:p>
        </p:txBody>
      </p:sp>
      <p:sp>
        <p:nvSpPr>
          <p:cNvPr id="22" name="Rubrik 21"/>
          <p:cNvSpPr>
            <a:spLocks noGrp="1"/>
          </p:cNvSpPr>
          <p:nvPr>
            <p:ph type="title"/>
          </p:nvPr>
        </p:nvSpPr>
        <p:spPr>
          <a:xfrm>
            <a:off x="1038982" y="274638"/>
            <a:ext cx="3328589" cy="5690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3501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R. Zeng, “Phase” Becomes Important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D4A3-8BD8-C249-8AD1-147D397FC2C4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9172" y="5099600"/>
            <a:ext cx="6143308" cy="176629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23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3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1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8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8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3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1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"/>
            <a:ext cx="9143999" cy="772548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0000"/>
                </a:schemeClr>
              </a:gs>
              <a:gs pos="20000">
                <a:schemeClr val="accent1">
                  <a:tint val="50000"/>
                  <a:shade val="100000"/>
                  <a:satMod val="350000"/>
                  <a:alpha val="68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4800" y="-50801"/>
            <a:ext cx="6578600" cy="98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50" y="1041400"/>
            <a:ext cx="8229600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2021-Nov-12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R. Zeng, “Phase” Becomes Important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6DDC-86FA-E149-AF9D-2C6CC00BBD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93" y="53510"/>
            <a:ext cx="1350731" cy="71903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2" name="Picture 71" descr="LinacLayoutSimple.png"/>
          <p:cNvPicPr>
            <a:picLocks noChangeAspect="1"/>
          </p:cNvPicPr>
          <p:nvPr userDrawn="1"/>
        </p:nvPicPr>
        <p:blipFill>
          <a:blip r:embed="rId15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-1"/>
            <a:ext cx="7410450" cy="77254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" y="6350000"/>
            <a:ext cx="9144000" cy="0"/>
          </a:xfrm>
          <a:prstGeom prst="line">
            <a:avLst/>
          </a:prstGeom>
          <a:ln cap="flat">
            <a:solidFill>
              <a:schemeClr val="tx2">
                <a:lumMod val="60000"/>
                <a:lumOff val="40000"/>
                <a:alpha val="40000"/>
              </a:schemeClr>
            </a:solidFill>
            <a:prstDash val="lgDashDot"/>
            <a:round/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24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8000"/>
        </a:buClr>
        <a:buFont typeface="Wingdings" charset="2"/>
        <a:buChar char="ü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843982" y="274638"/>
            <a:ext cx="6842817" cy="892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2021-Nov-12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R. Zeng, “Phase” Becomes Important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6D4A3-8BD8-C249-8AD1-147D397FC2C4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20" y="265148"/>
            <a:ext cx="1693863" cy="901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10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lang="sv-SE" sz="3400" kern="1200" dirty="0">
          <a:solidFill>
            <a:srgbClr val="1C405B"/>
          </a:solidFill>
          <a:latin typeface="Tahoma"/>
          <a:ea typeface="+mj-ea"/>
          <a:cs typeface="Tahoma"/>
          <a:sym typeface="TitilliumText14L 600 wt" pitchFamily="-6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db01.esss.lu.se/cgi-bin/public/DocDB/ShowDocument?docid=26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-pubdb1.desy.de/record/291638/files/schilcher.pdf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hyperlink" Target="https://accelconf.web.cern.ch/hb2016/papers/mopl025.pdf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image" Target="../media/image16.tif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tiff"/><Relationship Id="rId4" Type="http://schemas.openxmlformats.org/officeDocument/2006/relationships/image" Target="../media/image14.emf"/><Relationship Id="rId9" Type="http://schemas.openxmlformats.org/officeDocument/2006/relationships/hyperlink" Target="https://docdb01.esss.lu.se/DocDB/0001/000173/001/InfluenceOfTheRippleOnKlystronOutput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10" Type="http://schemas.openxmlformats.org/officeDocument/2006/relationships/hyperlink" Target="https://bib-pubdb1.desy.de/record/291638/files/schilcher.pdf" TargetMode="External"/><Relationship Id="rId4" Type="http://schemas.openxmlformats.org/officeDocument/2006/relationships/image" Target="../media/image18.emf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db01.esss.lu.se/DocDB/0002/000298/001/Field%20Stability%20Issue%20for%20Normal%20Conducting%20Cavity%20under%20Beam%20Loading.pdf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5" Type="http://schemas.openxmlformats.org/officeDocument/2006/relationships/hyperlink" Target="https://docdb01.esss.lu.se/DocDB/0001/000174/001/SomeConsiderationOnPredetuning.pdf" TargetMode="External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63DD0-D8A8-B349-B2F9-A9EC06725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“Phase” Becomes Important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1C253-ED7F-BC4A-B924-8BA2068E46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Rihua </a:t>
            </a:r>
            <a:r>
              <a:rPr lang="en-US"/>
              <a:t>Zeng 2021-Feb-25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7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A869-D499-B342-BD0B-F40FA4DF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605" y="0"/>
            <a:ext cx="8199395" cy="984250"/>
          </a:xfrm>
        </p:spPr>
        <p:txBody>
          <a:bodyPr>
            <a:normAutofit fontScale="90000"/>
          </a:bodyPr>
          <a:lstStyle/>
          <a:p>
            <a:r>
              <a:rPr lang="en-US" dirty="0"/>
              <a:t>Flat Field @ Open Loop(with Lorentz Force Detuning)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1967AB3-A6EA-9F44-9455-C3958B554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64" y="1427008"/>
            <a:ext cx="3403430" cy="132400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5E59B-C637-2D47-A52D-BC64DF28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8C2344-2FA7-9541-BDAC-22B26E866D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74" y="4072436"/>
            <a:ext cx="7603347" cy="1896487"/>
          </a:xfrm>
          <a:prstGeom prst="rect">
            <a:avLst/>
          </a:prstGeom>
        </p:spPr>
      </p:pic>
      <p:sp>
        <p:nvSpPr>
          <p:cNvPr id="12" name="Cross 11">
            <a:extLst>
              <a:ext uri="{FF2B5EF4-FFF2-40B4-BE49-F238E27FC236}">
                <a16:creationId xmlns:a16="http://schemas.microsoft.com/office/drawing/2014/main" id="{7C82A5E6-9208-7843-A166-A7AF5A0A10E5}"/>
              </a:ext>
            </a:extLst>
          </p:cNvPr>
          <p:cNvSpPr/>
          <p:nvPr/>
        </p:nvSpPr>
        <p:spPr>
          <a:xfrm>
            <a:off x="4220939" y="1831898"/>
            <a:ext cx="453821" cy="473773"/>
          </a:xfrm>
          <a:prstGeom prst="plus">
            <a:avLst>
              <a:gd name="adj" fmla="val 405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CF951C-AF6B-F043-9D13-82529983E0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431" y="1306105"/>
            <a:ext cx="2715148" cy="18100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89E297-AC94-1E42-9532-F0C78028B9C6}"/>
              </a:ext>
            </a:extLst>
          </p:cNvPr>
          <p:cNvSpPr txBox="1"/>
          <p:nvPr/>
        </p:nvSpPr>
        <p:spPr>
          <a:xfrm>
            <a:off x="5150338" y="1006678"/>
            <a:ext cx="2926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Measured Dynamic Detuning 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29C134B9-1008-BF47-9EC3-17E0278861D0}"/>
              </a:ext>
            </a:extLst>
          </p:cNvPr>
          <p:cNvSpPr/>
          <p:nvPr/>
        </p:nvSpPr>
        <p:spPr>
          <a:xfrm>
            <a:off x="3876431" y="3007027"/>
            <a:ext cx="1167871" cy="825410"/>
          </a:xfrm>
          <a:prstGeom prst="downArrow">
            <a:avLst>
              <a:gd name="adj1" fmla="val 3672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CA22D9DC-47CB-9743-BA0B-4750F0D6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67BCDA2-E3E3-6A4A-B7A6-862E6B3E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8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9FD4-C12D-1B43-9414-0D515429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799" y="-50801"/>
            <a:ext cx="7135247" cy="984250"/>
          </a:xfrm>
        </p:spPr>
        <p:txBody>
          <a:bodyPr>
            <a:normAutofit fontScale="90000"/>
          </a:bodyPr>
          <a:lstStyle/>
          <a:p>
            <a:r>
              <a:rPr lang="en-US" dirty="0"/>
              <a:t>Flat Field @ Open Loop (with Beam Loading)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BF90D-FDD4-4742-8B2D-E55A6777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67" y="819217"/>
            <a:ext cx="8696663" cy="1298082"/>
          </a:xfrm>
        </p:spPr>
        <p:txBody>
          <a:bodyPr>
            <a:noAutofit/>
          </a:bodyPr>
          <a:lstStyle/>
          <a:p>
            <a:endParaRPr lang="en-US" sz="2000" b="1" dirty="0"/>
          </a:p>
          <a:p>
            <a:r>
              <a:rPr lang="en-US" sz="2000" b="1" dirty="0"/>
              <a:t>To do for RFQ at first beam commissioning and also later commissioning </a:t>
            </a:r>
          </a:p>
          <a:p>
            <a:r>
              <a:rPr lang="en-US" sz="2000" b="1" dirty="0"/>
              <a:t>RF parameters: 100us(or 3200us), 1Hz</a:t>
            </a:r>
          </a:p>
          <a:p>
            <a:r>
              <a:rPr lang="en-US" sz="2000" b="1" dirty="0"/>
              <a:t>Beam parameters: 50us, 6~62.5mA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2C25F-0407-6D4F-9708-19099F336C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36" y="2117299"/>
            <a:ext cx="4452664" cy="2632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1F284-4BEA-224B-A353-05656B8B2A7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45" y="3070316"/>
            <a:ext cx="4558615" cy="2369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91CEFF-D2BC-C04D-AABC-EE1B083D0C75}"/>
              </a:ext>
            </a:extLst>
          </p:cNvPr>
          <p:cNvSpPr txBox="1"/>
          <p:nvPr/>
        </p:nvSpPr>
        <p:spPr>
          <a:xfrm>
            <a:off x="369845" y="5702503"/>
            <a:ext cx="838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</a:rPr>
              <a:t>Further reading:  R. Zeng, Power Overhead Reduction Considerations in Beam Commissioning, ESS tech-note.</a:t>
            </a:r>
          </a:p>
          <a:p>
            <a:r>
              <a:rPr lang="en-US" sz="1200" dirty="0">
                <a:solidFill>
                  <a:srgbClr val="000090"/>
                </a:solidFill>
                <a:hlinkClick r:id="rId4"/>
              </a:rPr>
              <a:t>https://docdb01.esss.lu.se/cgi-bin/public/DocDB/ShowDocument?docid=263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62B2F-FD39-8947-A1DF-D20A46F6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AFCBAD-4FEA-F348-900F-F1F232C3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1C177-2B91-0844-A66F-BD30B85C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5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2542-6900-004C-AC93-26343797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Feedforward in RFQ with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A70A4-BB97-314E-9E86-AC05A081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6C138-3F71-0D45-8D57-413EE8E1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C26CE-7D4E-DF4C-BC58-E7CF33B6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32AD0C-AEC1-CA4F-80B5-5257306F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680" y="3288526"/>
            <a:ext cx="5113040" cy="306782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783C25-2560-D742-8136-789A5FE06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275" y="933449"/>
            <a:ext cx="4917311" cy="295038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A6B401-06B0-604B-AAA6-CF2F4F9A9162}"/>
              </a:ext>
            </a:extLst>
          </p:cNvPr>
          <p:cNvSpPr txBox="1"/>
          <p:nvPr/>
        </p:nvSpPr>
        <p:spPr>
          <a:xfrm>
            <a:off x="5061097" y="1857742"/>
            <a:ext cx="3092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Required FF power: 9kW</a:t>
            </a:r>
          </a:p>
          <a:p>
            <a:r>
              <a:rPr lang="en-US" dirty="0"/>
              <a:t>8kW from forward and 1kW from reflect power</a:t>
            </a:r>
          </a:p>
        </p:txBody>
      </p:sp>
    </p:spTree>
    <p:extLst>
      <p:ext uri="{BB962C8B-B14F-4D97-AF65-F5344CB8AC3E}">
        <p14:creationId xmlns:p14="http://schemas.microsoft.com/office/powerpoint/2010/main" val="236178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1660-9067-A84A-BA02-5D2C747C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loading and Adaptive Feedforward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0A5E8-C88B-3349-A2A5-2100429D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CB98C-C3A2-3C48-886B-BDBE88B3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685C5-B702-E34A-BA66-36C4E82B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2022-02-25</a:t>
            </a:fld>
            <a:endParaRPr lang="sv-SE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07BE4D39-E1D5-0A4C-A68B-4AF1A391C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6701" y="2746084"/>
            <a:ext cx="4391825" cy="263509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21FDDD3-7E75-BB4B-9CCC-0F867CF8B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62" y="1824938"/>
            <a:ext cx="4486607" cy="26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81A4-5D59-8846-85FB-7A29D932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features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70E0B-2FF0-9C41-9032-5BCF96424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 calibration including phase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89C26-8DC4-F74D-810C-AA631A85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96E8F7-3588-494D-BDBD-4F2A0D4FBA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6737"/>
            <a:ext cx="9144000" cy="3924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1AFC91-7D11-1F40-8721-8AA1DFBB323F}"/>
              </a:ext>
            </a:extLst>
          </p:cNvPr>
          <p:cNvSpPr txBox="1"/>
          <p:nvPr/>
        </p:nvSpPr>
        <p:spPr>
          <a:xfrm>
            <a:off x="94191" y="5508258"/>
            <a:ext cx="8911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</a:rPr>
              <a:t>Further reading: </a:t>
            </a:r>
          </a:p>
          <a:p>
            <a:r>
              <a:rPr lang="en-US" sz="1200" dirty="0">
                <a:solidFill>
                  <a:srgbClr val="000090"/>
                </a:solidFill>
              </a:rPr>
              <a:t>T. </a:t>
            </a:r>
            <a:r>
              <a:rPr lang="en-US" sz="1200" dirty="0" err="1">
                <a:solidFill>
                  <a:srgbClr val="000090"/>
                </a:solidFill>
              </a:rPr>
              <a:t>Schilcher</a:t>
            </a:r>
            <a:r>
              <a:rPr lang="en-US" sz="1200" dirty="0">
                <a:solidFill>
                  <a:srgbClr val="000090"/>
                </a:solidFill>
              </a:rPr>
              <a:t>, Vector Sum Control of Pulsed Accelerating Fields in Lorentz Force Detuned Superconducting Cavities. Ph. D. Thesis of DESY, 1998</a:t>
            </a:r>
          </a:p>
          <a:p>
            <a:r>
              <a:rPr lang="en-US" sz="1200" dirty="0">
                <a:solidFill>
                  <a:srgbClr val="000090"/>
                </a:solidFill>
                <a:hlinkClick r:id="rId3"/>
              </a:rPr>
              <a:t>https://bib-pubdb1.desy.de/record/291638/files/schilcher.pdf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6D98D46-29BC-B84C-AC8D-6ACEF9F0A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8547ED6-A661-4940-9B35-057282AE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8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9FE0-2561-6142-AAB6-75EAE0B4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basics about Cavity Equation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65E18-01A7-9C4A-BB3E-8334F944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E8675-0B4C-A04E-B806-554E25BB2BBF}"/>
              </a:ext>
            </a:extLst>
          </p:cNvPr>
          <p:cNvSpPr txBox="1"/>
          <p:nvPr/>
        </p:nvSpPr>
        <p:spPr>
          <a:xfrm>
            <a:off x="3552442" y="5534086"/>
            <a:ext cx="522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0090"/>
                </a:solidFill>
              </a:rPr>
              <a:t>Further reading: </a:t>
            </a:r>
          </a:p>
          <a:p>
            <a:r>
              <a:rPr lang="en-US" sz="900" dirty="0">
                <a:solidFill>
                  <a:srgbClr val="000090"/>
                </a:solidFill>
              </a:rPr>
              <a:t>R. Zeng, ESS tech note,  “Some Considerations on </a:t>
            </a:r>
            <a:r>
              <a:rPr lang="en-US" sz="900" dirty="0" err="1">
                <a:solidFill>
                  <a:srgbClr val="000090"/>
                </a:solidFill>
              </a:rPr>
              <a:t>Predetuning</a:t>
            </a:r>
            <a:r>
              <a:rPr lang="en-US" sz="900" dirty="0">
                <a:solidFill>
                  <a:srgbClr val="000090"/>
                </a:solidFill>
              </a:rPr>
              <a:t> for Superconducting Cavity”.</a:t>
            </a:r>
          </a:p>
          <a:p>
            <a:r>
              <a:rPr lang="en-US" sz="900" dirty="0">
                <a:solidFill>
                  <a:srgbClr val="000090"/>
                </a:solidFill>
              </a:rPr>
              <a:t>T. </a:t>
            </a:r>
            <a:r>
              <a:rPr lang="en-US" sz="900" dirty="0" err="1">
                <a:solidFill>
                  <a:srgbClr val="000090"/>
                </a:solidFill>
              </a:rPr>
              <a:t>Schilcher</a:t>
            </a:r>
            <a:r>
              <a:rPr lang="en-US" sz="900" dirty="0">
                <a:solidFill>
                  <a:srgbClr val="000090"/>
                </a:solidFill>
              </a:rPr>
              <a:t>. Vector Sum Control of Pulsed Accelerating Fields in Lorentz Force Detuned Superconducting Cavities. Ph. D. Thesis of DESY, 1998  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E57F9DB-F5DB-F344-9F30-2A1F471B9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91" y="2060282"/>
            <a:ext cx="3597091" cy="2015123"/>
          </a:xfrm>
        </p:spPr>
      </p:pic>
      <p:pic>
        <p:nvPicPr>
          <p:cNvPr id="18" name="Content Placeholder 16">
            <a:extLst>
              <a:ext uri="{FF2B5EF4-FFF2-40B4-BE49-F238E27FC236}">
                <a16:creationId xmlns:a16="http://schemas.microsoft.com/office/drawing/2014/main" id="{254CD628-3DB8-B245-BB24-DC0F24E51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92" y="4075405"/>
            <a:ext cx="3601677" cy="10155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6C3391-2BD5-1C4A-9C94-3BE6F5F92B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330" y="3144795"/>
            <a:ext cx="2183289" cy="702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B9DB03-ADA5-3148-831A-380D797089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569" y="2355369"/>
            <a:ext cx="3298008" cy="564046"/>
          </a:xfrm>
          <a:prstGeom prst="rect">
            <a:avLst/>
          </a:prstGeom>
        </p:spPr>
      </p:pic>
      <p:sp>
        <p:nvSpPr>
          <p:cNvPr id="29" name="Down Arrow 28">
            <a:extLst>
              <a:ext uri="{FF2B5EF4-FFF2-40B4-BE49-F238E27FC236}">
                <a16:creationId xmlns:a16="http://schemas.microsoft.com/office/drawing/2014/main" id="{8F95657C-9B7D-944D-8184-BADD36172DA0}"/>
              </a:ext>
            </a:extLst>
          </p:cNvPr>
          <p:cNvSpPr/>
          <p:nvPr/>
        </p:nvSpPr>
        <p:spPr>
          <a:xfrm>
            <a:off x="5587396" y="2856254"/>
            <a:ext cx="206114" cy="215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3E2BFA-F4D9-E042-B6B4-1E3F6BFFCB8D}"/>
              </a:ext>
            </a:extLst>
          </p:cNvPr>
          <p:cNvSpPr/>
          <p:nvPr/>
        </p:nvSpPr>
        <p:spPr>
          <a:xfrm>
            <a:off x="4693539" y="2269424"/>
            <a:ext cx="3667943" cy="2777636"/>
          </a:xfrm>
          <a:prstGeom prst="rect">
            <a:avLst/>
          </a:prstGeom>
          <a:noFill/>
          <a:ln w="25400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86C021FE-DA98-0C44-840D-81E213C9717E}"/>
              </a:ext>
            </a:extLst>
          </p:cNvPr>
          <p:cNvSpPr/>
          <p:nvPr/>
        </p:nvSpPr>
        <p:spPr>
          <a:xfrm rot="16200000">
            <a:off x="4316034" y="3287060"/>
            <a:ext cx="231352" cy="413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CDB7BD5-350B-7440-BF3C-3D839FA521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574" y="4301618"/>
            <a:ext cx="3589790" cy="555754"/>
          </a:xfrm>
          <a:prstGeom prst="rect">
            <a:avLst/>
          </a:prstGeom>
        </p:spPr>
      </p:pic>
      <p:sp>
        <p:nvSpPr>
          <p:cNvPr id="34" name="Down Arrow 33">
            <a:extLst>
              <a:ext uri="{FF2B5EF4-FFF2-40B4-BE49-F238E27FC236}">
                <a16:creationId xmlns:a16="http://schemas.microsoft.com/office/drawing/2014/main" id="{B665CB54-89A5-1D47-B9F2-24E087939C03}"/>
              </a:ext>
            </a:extLst>
          </p:cNvPr>
          <p:cNvSpPr/>
          <p:nvPr/>
        </p:nvSpPr>
        <p:spPr>
          <a:xfrm>
            <a:off x="5587852" y="3921322"/>
            <a:ext cx="206114" cy="215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BB22F-2F39-374B-9AE6-4F3E336C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2AA4-3A94-4142-86CE-EAB89171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38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B2903-2A84-AE4E-A28A-F2339A1D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C28361-1DB9-974B-B49C-E62F5F7AA4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14" y="2936004"/>
            <a:ext cx="6807200" cy="4733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DE5737-43F9-5D4F-8974-33B563D707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14" y="3464662"/>
            <a:ext cx="6807200" cy="476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D9E2AA-FB93-D14E-B57C-AFA84F1C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15" y="3974638"/>
            <a:ext cx="7053942" cy="4260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EE45A77-0B2F-DB46-A98B-8F87E96175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14" y="4429669"/>
            <a:ext cx="7053943" cy="42367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5686D0D-E592-CB4A-AE90-4B96DD7E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982" y="-50801"/>
            <a:ext cx="7093527" cy="984250"/>
          </a:xfrm>
        </p:spPr>
        <p:txBody>
          <a:bodyPr>
            <a:normAutofit/>
          </a:bodyPr>
          <a:lstStyle/>
          <a:p>
            <a:r>
              <a:rPr lang="en-US" sz="2400" dirty="0"/>
              <a:t>Dynamic Detuning, Beam Phase&amp; Beam Velocity Calibration by Cavity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0A6CE-0F8D-544E-8EFF-DF3D2859D9C3}"/>
                  </a:ext>
                </a:extLst>
              </p:cNvPr>
              <p:cNvSpPr txBox="1"/>
              <p:nvPr/>
            </p:nvSpPr>
            <p:spPr>
              <a:xfrm>
                <a:off x="472882" y="1051089"/>
                <a:ext cx="7929063" cy="1786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From Cavity LCR circuits model, the following equations can be derived: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blue ones are cavity voltages(magnitude and phase) measured in real time, and the black ones are constant parameters.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read ones are variables to be determined. Dynamic detuning</a:t>
                </a:r>
                <a:r>
                  <a:rPr lang="en-US" sz="1400" dirty="0">
                    <a:solidFill>
                      <a:srgbClr val="FF0000"/>
                    </a:solidFill>
                  </a:rPr>
                  <a:t>△𝜔(t) is the only unknown variable in the case of no beam operation. </a:t>
                </a:r>
                <a:r>
                  <a:rPr lang="en-US" sz="1400" dirty="0">
                    <a:solidFill>
                      <a:srgbClr val="00B050"/>
                    </a:solidFill>
                  </a:rPr>
                  <a:t>It is accurately predicted by the equations, as shown in later slides</a:t>
                </a: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With Beam,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sz="1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will be a new variable to be determined, which include beam velocity information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60A6CE-0F8D-544E-8EFF-DF3D2859D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82" y="1051089"/>
                <a:ext cx="7929063" cy="1786066"/>
              </a:xfrm>
              <a:prstGeom prst="rect">
                <a:avLst/>
              </a:prstGeom>
              <a:blipFill>
                <a:blip r:embed="rId6"/>
                <a:stretch>
                  <a:fillRect l="-160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0C71AC0-FECD-C947-991A-07522141EFF5}"/>
              </a:ext>
            </a:extLst>
          </p:cNvPr>
          <p:cNvSpPr txBox="1"/>
          <p:nvPr/>
        </p:nvSpPr>
        <p:spPr>
          <a:xfrm>
            <a:off x="472882" y="5632032"/>
            <a:ext cx="838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</a:rPr>
              <a:t>Further reading:  Transient Beam Loading Based Calibration for Cavity Phase and Amplitude Setting, </a:t>
            </a:r>
            <a:r>
              <a:rPr lang="en-US" sz="1200" dirty="0" err="1">
                <a:solidFill>
                  <a:srgbClr val="000090"/>
                </a:solidFill>
              </a:rPr>
              <a:t>R.Zeng</a:t>
            </a:r>
            <a:r>
              <a:rPr lang="en-US" sz="1200" dirty="0">
                <a:solidFill>
                  <a:srgbClr val="000090"/>
                </a:solidFill>
              </a:rPr>
              <a:t>, O. </a:t>
            </a:r>
            <a:r>
              <a:rPr lang="en-US" sz="1200" dirty="0" err="1">
                <a:solidFill>
                  <a:srgbClr val="000090"/>
                </a:solidFill>
              </a:rPr>
              <a:t>Troeng</a:t>
            </a:r>
            <a:r>
              <a:rPr lang="en-US" sz="1200" dirty="0">
                <a:solidFill>
                  <a:srgbClr val="000090"/>
                </a:solidFill>
              </a:rPr>
              <a:t>. HB2016.</a:t>
            </a:r>
          </a:p>
          <a:p>
            <a:r>
              <a:rPr lang="en-US" sz="1200" dirty="0">
                <a:solidFill>
                  <a:srgbClr val="000090"/>
                </a:solidFill>
                <a:hlinkClick r:id="rId7"/>
              </a:rPr>
              <a:t>https://accelconf.web.cern.ch/hb2016/papers/mopl025.pdf</a:t>
            </a:r>
            <a:r>
              <a:rPr lang="en-US" sz="1200" dirty="0">
                <a:solidFill>
                  <a:srgbClr val="000090"/>
                </a:solidFill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6EFEA1-D996-EB45-B50A-8F6006CF7C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709" y="4918397"/>
            <a:ext cx="1780655" cy="648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A06F6-B4CD-734C-89CE-802FDA40F951}"/>
              </a:ext>
            </a:extLst>
          </p:cNvPr>
          <p:cNvSpPr txBox="1"/>
          <p:nvPr/>
        </p:nvSpPr>
        <p:spPr>
          <a:xfrm>
            <a:off x="150725" y="5031080"/>
            <a:ext cx="14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phase: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4508E6-1195-AC48-9E69-97421568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594F87-C3DC-E646-85D8-C1B98AB8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72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B100075-81EB-6E4D-83F2-A071AE36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7" y="876848"/>
            <a:ext cx="6369554" cy="637628"/>
          </a:xfrm>
        </p:spPr>
        <p:txBody>
          <a:bodyPr>
            <a:normAutofit/>
          </a:bodyPr>
          <a:lstStyle/>
          <a:p>
            <a:r>
              <a:rPr lang="en-US" sz="1500" b="1" dirty="0"/>
              <a:t>Lorentz Force Detuning for CM03: Cavity 1, Cavity 2, Cavity 3 and Cavity 4</a:t>
            </a:r>
            <a:br>
              <a:rPr lang="en-US" sz="1500" b="1" dirty="0"/>
            </a:br>
            <a:r>
              <a:rPr lang="en-US" sz="1500" b="1" dirty="0"/>
              <a:t>After Phase Correction of Forward Power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0E0-6EDF-A944-8B5C-4D3D6E01C5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616" y="3592181"/>
            <a:ext cx="3645000" cy="243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BD290D-0CA6-7A42-AF09-C6576B62E5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3" y="3592181"/>
            <a:ext cx="3645001" cy="243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B4A15C-A4C0-E447-B69C-DC4BC4D6B0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616" y="1374684"/>
            <a:ext cx="3644999" cy="243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E12EF-D48B-6F49-9696-038908D6FD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3" y="1374684"/>
            <a:ext cx="3645001" cy="243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B43236-1CBA-E842-9F36-2767FF87096B}"/>
              </a:ext>
            </a:extLst>
          </p:cNvPr>
          <p:cNvSpPr txBox="1"/>
          <p:nvPr/>
        </p:nvSpPr>
        <p:spPr>
          <a:xfrm>
            <a:off x="3353379" y="1791194"/>
            <a:ext cx="99298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phase corrected: 154 </a:t>
            </a:r>
            <a:r>
              <a:rPr lang="en-US" sz="1350" dirty="0" err="1"/>
              <a:t>deg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>
                <a:solidFill>
                  <a:srgbClr val="FF0000"/>
                </a:solidFill>
              </a:rPr>
              <a:t>K = 1.04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(to be checked)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5FADBD-4703-1849-B6E0-B1CD7D7474E1}"/>
              </a:ext>
            </a:extLst>
          </p:cNvPr>
          <p:cNvSpPr txBox="1"/>
          <p:nvPr/>
        </p:nvSpPr>
        <p:spPr>
          <a:xfrm>
            <a:off x="3404640" y="4024003"/>
            <a:ext cx="99298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phase correction: 1 </a:t>
            </a:r>
            <a:r>
              <a:rPr lang="en-US" sz="1350" dirty="0" err="1"/>
              <a:t>deg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>
                <a:solidFill>
                  <a:srgbClr val="FF0000"/>
                </a:solidFill>
              </a:rPr>
              <a:t>K = 1.79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(to be checked)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228EA8-9CC9-F943-BD24-436281B01EBC}"/>
              </a:ext>
            </a:extLst>
          </p:cNvPr>
          <p:cNvSpPr txBox="1"/>
          <p:nvPr/>
        </p:nvSpPr>
        <p:spPr>
          <a:xfrm>
            <a:off x="7453891" y="1828717"/>
            <a:ext cx="99298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phase corrected: 58 </a:t>
            </a:r>
            <a:r>
              <a:rPr lang="en-US" sz="1350" dirty="0" err="1"/>
              <a:t>deg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>
                <a:solidFill>
                  <a:srgbClr val="FF0000"/>
                </a:solidFill>
              </a:rPr>
              <a:t>K = 1.88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(to be checked)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1C9051-904E-DC4E-AC51-0EE6E53DE312}"/>
              </a:ext>
            </a:extLst>
          </p:cNvPr>
          <p:cNvSpPr txBox="1"/>
          <p:nvPr/>
        </p:nvSpPr>
        <p:spPr>
          <a:xfrm>
            <a:off x="7453891" y="4007829"/>
            <a:ext cx="99298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phase corrected: 230 </a:t>
            </a:r>
            <a:r>
              <a:rPr lang="en-US" sz="1350" dirty="0" err="1"/>
              <a:t>deg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>
                <a:solidFill>
                  <a:srgbClr val="FF0000"/>
                </a:solidFill>
              </a:rPr>
              <a:t>K = 1.05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(to be checked)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0AE834D-4B9B-9B4B-8777-30D8570A18A5}"/>
              </a:ext>
            </a:extLst>
          </p:cNvPr>
          <p:cNvSpPr txBox="1">
            <a:spLocks/>
          </p:cNvSpPr>
          <p:nvPr/>
        </p:nvSpPr>
        <p:spPr>
          <a:xfrm>
            <a:off x="1239982" y="-50801"/>
            <a:ext cx="7093527" cy="98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Dynamic Detuning Calculated by Cavity Equations (without beam)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83BA5-F674-1A4B-9BCC-AC5930C8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86CCE-681A-1A49-A838-77A8A31F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526CEF-AFFC-4B45-A694-344A106B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7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6537DA-B7AA-ED47-B746-F49DE1680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283" y="3521053"/>
            <a:ext cx="3645001" cy="2430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5BB33-D692-3B47-BAD3-D22D51C064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23" y="1294552"/>
            <a:ext cx="3645000" cy="243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93327A-464E-DB4C-946E-5A967295B3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517" y="1294323"/>
            <a:ext cx="3645000" cy="243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09FFFA-B52E-0A40-AF2B-020A8764C8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89" y="3521053"/>
            <a:ext cx="3645002" cy="2430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2D960BE-0AD5-8941-9B8F-8976C4C9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90" y="925032"/>
            <a:ext cx="6548765" cy="440140"/>
          </a:xfrm>
        </p:spPr>
        <p:txBody>
          <a:bodyPr>
            <a:noAutofit/>
          </a:bodyPr>
          <a:lstStyle/>
          <a:p>
            <a:r>
              <a:rPr lang="en-US" sz="1500" b="1" dirty="0"/>
              <a:t>Lorentz Force Detuning for CM03: Cavity 1, Cavity 2, Cavity 3 and Cavity 4</a:t>
            </a:r>
            <a:br>
              <a:rPr lang="en-US" sz="1500" b="1" dirty="0"/>
            </a:br>
            <a:r>
              <a:rPr lang="en-US" sz="1500" b="1" dirty="0"/>
              <a:t>Before Phase Correction of Forward Power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C15E1F-B566-714C-B589-AE9A1D60C34B}"/>
              </a:ext>
            </a:extLst>
          </p:cNvPr>
          <p:cNvSpPr txBox="1">
            <a:spLocks/>
          </p:cNvSpPr>
          <p:nvPr/>
        </p:nvSpPr>
        <p:spPr>
          <a:xfrm>
            <a:off x="1239982" y="-50801"/>
            <a:ext cx="7093527" cy="98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Dynamic Detuning Sensitive to Forward Phase</a:t>
            </a:r>
          </a:p>
          <a:p>
            <a:r>
              <a:rPr lang="en-US" sz="2400" dirty="0"/>
              <a:t>(without phase correction)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AED6F9-7DF9-4142-9F7D-4E4F93BF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B422F-441B-7747-A6E4-8E6200CE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D565C-77BA-3C40-87BF-3CDF4F71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E3F6C-034C-4D45-9D36-84EFA8D455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2" y="933449"/>
            <a:ext cx="4191887" cy="2794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F2210-8C4B-8A42-A2E6-8D281DC116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708" y="2805371"/>
            <a:ext cx="4517953" cy="30119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EAE20B-70B7-BF42-8BD5-14D256AB1C50}"/>
              </a:ext>
            </a:extLst>
          </p:cNvPr>
          <p:cNvSpPr txBox="1">
            <a:spLocks/>
          </p:cNvSpPr>
          <p:nvPr/>
        </p:nvSpPr>
        <p:spPr>
          <a:xfrm>
            <a:off x="1239982" y="-50801"/>
            <a:ext cx="7093527" cy="98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Dynamic Detuning Sensitive to Forward Phase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83383E-D7C4-F249-94A6-5145A0BF4C4D}"/>
              </a:ext>
            </a:extLst>
          </p:cNvPr>
          <p:cNvSpPr/>
          <p:nvPr/>
        </p:nvSpPr>
        <p:spPr>
          <a:xfrm>
            <a:off x="4042845" y="132804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Forward phase moves </a:t>
            </a:r>
            <a:r>
              <a:rPr lang="en-US" sz="1600" dirty="0">
                <a:solidFill>
                  <a:srgbClr val="FF0000"/>
                </a:solidFill>
              </a:rPr>
              <a:t>only 1 </a:t>
            </a:r>
            <a:r>
              <a:rPr lang="en-US" sz="1600" dirty="0" err="1">
                <a:solidFill>
                  <a:srgbClr val="FF0000"/>
                </a:solidFill>
              </a:rPr>
              <a:t>deg</a:t>
            </a:r>
            <a:r>
              <a:rPr lang="en-US" sz="1600" dirty="0"/>
              <a:t>, but different detuning measured, especially at filling time already </a:t>
            </a:r>
            <a:r>
              <a:rPr lang="en-US" sz="1600" dirty="0">
                <a:solidFill>
                  <a:srgbClr val="FF0000"/>
                </a:solidFill>
              </a:rPr>
              <a:t>100Hz difference</a:t>
            </a:r>
            <a:r>
              <a:rPr lang="en-US" sz="1600" dirty="0"/>
              <a:t>!!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err="1"/>
              <a:t>Caclulated</a:t>
            </a:r>
            <a:r>
              <a:rPr lang="en-US" sz="1600" dirty="0"/>
              <a:t> K can be </a:t>
            </a:r>
            <a:r>
              <a:rPr lang="en-US" sz="1600" dirty="0">
                <a:solidFill>
                  <a:srgbClr val="FF0000"/>
                </a:solidFill>
              </a:rPr>
              <a:t>16% difference due to 1 </a:t>
            </a:r>
            <a:r>
              <a:rPr lang="en-US" sz="1600" dirty="0" err="1">
                <a:solidFill>
                  <a:srgbClr val="FF0000"/>
                </a:solidFill>
              </a:rPr>
              <a:t>deg</a:t>
            </a:r>
            <a:r>
              <a:rPr lang="en-US" sz="1600" dirty="0">
                <a:solidFill>
                  <a:srgbClr val="FF0000"/>
                </a:solidFill>
              </a:rPr>
              <a:t> drift</a:t>
            </a:r>
            <a:r>
              <a:rPr lang="en-US" sz="1600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FEF65-7909-9F44-B921-8E82108BA71C}"/>
              </a:ext>
            </a:extLst>
          </p:cNvPr>
          <p:cNvSpPr txBox="1"/>
          <p:nvPr/>
        </p:nvSpPr>
        <p:spPr>
          <a:xfrm>
            <a:off x="781692" y="3644538"/>
            <a:ext cx="3110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phase corrected: 59 </a:t>
            </a:r>
            <a:r>
              <a:rPr lang="en-US" sz="1350" dirty="0" err="1"/>
              <a:t>deg</a:t>
            </a:r>
            <a:endParaRPr lang="en-US" sz="1350" dirty="0"/>
          </a:p>
          <a:p>
            <a:r>
              <a:rPr lang="en-US" sz="1350" dirty="0">
                <a:solidFill>
                  <a:srgbClr val="FF0000"/>
                </a:solidFill>
              </a:rPr>
              <a:t>K = 2.18 (to be checked)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F0474-CE42-654A-987B-42FFF879AFC2}"/>
              </a:ext>
            </a:extLst>
          </p:cNvPr>
          <p:cNvSpPr txBox="1"/>
          <p:nvPr/>
        </p:nvSpPr>
        <p:spPr>
          <a:xfrm>
            <a:off x="4470568" y="5705713"/>
            <a:ext cx="4442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phase corrected: 58 </a:t>
            </a:r>
            <a:r>
              <a:rPr lang="en-US" sz="1350" dirty="0" err="1"/>
              <a:t>deg</a:t>
            </a:r>
            <a:endParaRPr lang="en-US" sz="1350" dirty="0"/>
          </a:p>
          <a:p>
            <a:r>
              <a:rPr lang="en-US" sz="1350" dirty="0">
                <a:solidFill>
                  <a:srgbClr val="FF0000"/>
                </a:solidFill>
              </a:rPr>
              <a:t>K = 1.88  (to be checked)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26558-7771-0C4C-B9D1-D9798EF9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FD4715A-FAB4-1143-A8C9-36317BD3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FCF1DD-0A04-AE45-B874-437F4503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conditioning/early commissioning, Open Loop Operations are also crucial to identify problems and get insight into RF/Cavity/Beam dynamics!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Phase information becomes more and more important and Features required to support this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more to Consider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R. Zeng, “Phase” Becomes Important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0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A361EF0-8882-C94C-9263-D74C388BB0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34" y="1145545"/>
            <a:ext cx="3645001" cy="243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9F35E5-F803-9741-ADE2-626AE43BD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589" y="1173728"/>
            <a:ext cx="3645000" cy="243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B37C18-85FB-FE40-8AEB-46936B8D1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42" y="3491239"/>
            <a:ext cx="3644486" cy="24296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7A2D9A-FFF4-954A-B2E9-B8A93C1057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885" y="3479693"/>
            <a:ext cx="3645000" cy="2430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E728444-015A-AC46-AAF1-2FC42ECE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49" y="857250"/>
            <a:ext cx="6338270" cy="440140"/>
          </a:xfrm>
        </p:spPr>
        <p:txBody>
          <a:bodyPr>
            <a:normAutofit fontScale="90000"/>
          </a:bodyPr>
          <a:lstStyle/>
          <a:p>
            <a:r>
              <a:rPr lang="en-US" sz="1800" b="1" dirty="0"/>
              <a:t>Forward &amp; Cavity Voltage: Magnitude</a:t>
            </a:r>
            <a:r>
              <a:rPr lang="en-US" sz="1800" b="1" dirty="0">
                <a:solidFill>
                  <a:srgbClr val="FF0000"/>
                </a:solidFill>
              </a:rPr>
              <a:t>(voltage number are not well calibrated, to be continue next text. </a:t>
            </a:r>
            <a:r>
              <a:rPr lang="en-US" sz="1800" b="1" dirty="0" err="1"/>
              <a:t>Eacc</a:t>
            </a:r>
            <a:r>
              <a:rPr lang="en-US" sz="1800" b="1" dirty="0"/>
              <a:t> =18MV/m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CD49C4-A9BB-4843-813A-5E02187B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0FE2FC-C02F-6244-9C55-2F754DBB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1E934-128B-6D4D-998E-DF4D1CCF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0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085E4AF-3E6D-524F-BA56-AA84815F5C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50" y="1167008"/>
            <a:ext cx="3645000" cy="243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9C1359-F19C-B74D-8ADC-DCAE3B9567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70" y="1182667"/>
            <a:ext cx="3645000" cy="243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7129E1-655D-1244-96B4-CCB7759AEE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20" y="3483803"/>
            <a:ext cx="3645000" cy="243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0C9E31-B415-6E47-8164-6F2FCA157E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474" y="3506177"/>
            <a:ext cx="3645001" cy="2430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24E34E3-ABFD-874E-8077-5A5DC76E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20" y="857250"/>
            <a:ext cx="2950662" cy="440140"/>
          </a:xfrm>
        </p:spPr>
        <p:txBody>
          <a:bodyPr>
            <a:normAutofit fontScale="90000"/>
          </a:bodyPr>
          <a:lstStyle/>
          <a:p>
            <a:r>
              <a:rPr lang="en-US" sz="1800" b="1" dirty="0"/>
              <a:t>Forward &amp; Cavity Voltage: Phase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9F86-4A89-4A4F-9813-78986607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653C0B-2C2B-DD4E-B236-F34B3A67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1B1C4-5E89-BE4E-9A10-6F9B1E08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12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21D2-A675-8241-992B-73DAC58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518359-EA94-7A4A-8EDC-A174C0558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0543" y="3851777"/>
            <a:ext cx="3958513" cy="237510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D2143-67BC-054C-A45E-B27A5697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0A665-064B-FE45-953D-F6B658B1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88D0B-C8EA-784C-928D-4A520906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D8A293-C703-D142-BE3E-F85243EBC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0" y="3802994"/>
            <a:ext cx="4121124" cy="2472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B2988-0DD0-8341-B95D-7A175F1D3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2" y="1241196"/>
            <a:ext cx="4121123" cy="2472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DAC0D2-1439-6F44-A6AD-CA0021917634}"/>
              </a:ext>
            </a:extLst>
          </p:cNvPr>
          <p:cNvSpPr txBox="1"/>
          <p:nvPr/>
        </p:nvSpPr>
        <p:spPr>
          <a:xfrm>
            <a:off x="3824785" y="1432894"/>
            <a:ext cx="46199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Delta phase: </a:t>
            </a:r>
            <a:r>
              <a:rPr lang="en-GB" sz="1400" dirty="0"/>
              <a:t>phase1(2021-Jule-28)-phase2(2021-Nov-24)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Delta phase in KG: </a:t>
            </a:r>
            <a:r>
              <a:rPr lang="en-GB" sz="1200" dirty="0">
                <a:solidFill>
                  <a:srgbClr val="FF0000"/>
                </a:solidFill>
              </a:rPr>
              <a:t>-139.14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Delta phase in Tunnel: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coupler 1: </a:t>
            </a:r>
            <a:r>
              <a:rPr lang="en-GB" sz="1200" dirty="0">
                <a:solidFill>
                  <a:srgbClr val="FF0000"/>
                </a:solidFill>
              </a:rPr>
              <a:t>-139.31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coupler 2: </a:t>
            </a:r>
            <a:r>
              <a:rPr lang="en-GB" sz="1200" dirty="0">
                <a:solidFill>
                  <a:srgbClr val="FF0000"/>
                </a:solidFill>
              </a:rPr>
              <a:t>-138.93</a:t>
            </a:r>
            <a:r>
              <a:rPr lang="en-GB" sz="1200" dirty="0"/>
              <a:t>(-360)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Delta phase in Cavity: </a:t>
            </a:r>
            <a:r>
              <a:rPr lang="en-GB" sz="1200" dirty="0">
                <a:solidFill>
                  <a:srgbClr val="FF0000"/>
                </a:solidFill>
              </a:rPr>
              <a:t>-135.86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896D67-3146-BC4F-8694-5B4789A8D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973" y="1688608"/>
            <a:ext cx="2703961" cy="21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15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6483-3186-C04F-BDFD-9EAEDC3B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1ECDA5-65C1-6643-874B-5CB1E3945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18" y="1320950"/>
            <a:ext cx="3872007" cy="232320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2C47-1BC7-AD4A-B8A8-98293859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E3A60-0450-B041-B515-E63DDCC4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DA050-B6AF-4B4B-8F68-1993D5A0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516CF3-6D53-1648-ADFD-129311921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18" y="3928895"/>
            <a:ext cx="3571190" cy="2142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EE3F86-2B44-4B4A-B217-75C7E2795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224" y="3949280"/>
            <a:ext cx="3537214" cy="2122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BCA502-B99E-E84B-8D05-0EB361439FD9}"/>
              </a:ext>
            </a:extLst>
          </p:cNvPr>
          <p:cNvSpPr txBox="1"/>
          <p:nvPr/>
        </p:nvSpPr>
        <p:spPr>
          <a:xfrm>
            <a:off x="3782608" y="1434122"/>
            <a:ext cx="4619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Delta phase: </a:t>
            </a:r>
            <a:r>
              <a:rPr lang="en-GB" sz="1400" dirty="0"/>
              <a:t>phase1(2021-Nov-26)-phase2(2021-Dec-01)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Delta phase in KG: </a:t>
            </a:r>
            <a:r>
              <a:rPr lang="en-GB" sz="1200" dirty="0">
                <a:solidFill>
                  <a:srgbClr val="FF0000"/>
                </a:solidFill>
              </a:rPr>
              <a:t>-33.86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Delta phase in Tunnel: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coupler 1: </a:t>
            </a:r>
            <a:r>
              <a:rPr lang="en-GB" sz="1200" dirty="0">
                <a:solidFill>
                  <a:srgbClr val="FF0000"/>
                </a:solidFill>
              </a:rPr>
              <a:t>-34.04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coupler 2: </a:t>
            </a:r>
            <a:r>
              <a:rPr lang="en-GB" sz="1200" dirty="0">
                <a:solidFill>
                  <a:srgbClr val="FF0000"/>
                </a:solidFill>
              </a:rPr>
              <a:t>-34.07</a:t>
            </a:r>
            <a:r>
              <a:rPr lang="en-GB" sz="1200" dirty="0"/>
              <a:t>(-360)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Delta phase in Cavity: </a:t>
            </a:r>
            <a:r>
              <a:rPr lang="en-GB" sz="1200" dirty="0">
                <a:solidFill>
                  <a:srgbClr val="FF0000"/>
                </a:solidFill>
              </a:rPr>
              <a:t>-</a:t>
            </a:r>
            <a:r>
              <a:rPr lang="en-US" sz="1200" dirty="0">
                <a:solidFill>
                  <a:srgbClr val="FF0000"/>
                </a:solidFill>
              </a:rPr>
              <a:t>33.72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36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F831-093B-4C44-899A-F72F10A9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1EC6-03D2-504A-BCD8-4D5A07AF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82F6B-DA92-F043-A4F3-2CF5BE59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9D877-724B-3848-B4FC-E3632949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24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5B9042-C2FA-374A-AE53-6541A46E2D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2750" y="1041400"/>
            <a:ext cx="8229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Delta phase: </a:t>
            </a:r>
            <a:r>
              <a:rPr lang="en-GB" sz="1400" dirty="0"/>
              <a:t>phase1(2021-Jule-28)-phase2(2021-Nov-24)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Delta phase in KG: </a:t>
            </a:r>
            <a:r>
              <a:rPr lang="en-GB" sz="1200" dirty="0">
                <a:solidFill>
                  <a:srgbClr val="FF0000"/>
                </a:solidFill>
              </a:rPr>
              <a:t>-2.02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Delta phase in Tunnel: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coupler 1: </a:t>
            </a:r>
            <a:r>
              <a:rPr lang="en-GB" sz="1200" dirty="0">
                <a:solidFill>
                  <a:srgbClr val="FF0000"/>
                </a:solidFill>
              </a:rPr>
              <a:t>-2.7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coupler 2: </a:t>
            </a:r>
            <a:r>
              <a:rPr lang="en-GB" sz="1200" dirty="0">
                <a:solidFill>
                  <a:srgbClr val="FF0000"/>
                </a:solidFill>
              </a:rPr>
              <a:t>-2.58</a:t>
            </a:r>
            <a:r>
              <a:rPr lang="en-GB" sz="1200" dirty="0"/>
              <a:t>(-360)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Delta phase in Cavity: </a:t>
            </a:r>
            <a:r>
              <a:rPr lang="en-GB" sz="1200" dirty="0">
                <a:solidFill>
                  <a:srgbClr val="FF0000"/>
                </a:solidFill>
              </a:rPr>
              <a:t>-6.79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5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2628899"/>
            <a:ext cx="6578600" cy="98425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25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BBAA0-7AA2-454D-8DF1-CE5D0073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C00CB6-C631-7A4A-84F9-A69AA825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0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Becomes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956732"/>
            <a:ext cx="8229600" cy="149013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Perturbations in the cathode voltage results in the change of the beam velocities, and then   led to the variations of the RF output phase</a:t>
            </a:r>
          </a:p>
          <a:p>
            <a:r>
              <a:rPr lang="en-US" dirty="0"/>
              <a:t>1% error in cathode voltage leads to more than 10 deg. variation in RF output phase</a:t>
            </a:r>
          </a:p>
          <a:p>
            <a:r>
              <a:rPr lang="en-US" dirty="0"/>
              <a:t>High frequency ripple with larger amplitude is hard to be eliminated by feedback, especially in normal conducting cavity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410" y="2347387"/>
            <a:ext cx="4452408" cy="1454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14" y="2262719"/>
            <a:ext cx="2823422" cy="160218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50117" y="3909678"/>
            <a:ext cx="2700867" cy="1828859"/>
            <a:chOff x="4646084" y="1826448"/>
            <a:chExt cx="2825750" cy="1964207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6506153"/>
                </p:ext>
              </p:extLst>
            </p:nvPr>
          </p:nvGraphicFramePr>
          <p:xfrm>
            <a:off x="4770967" y="1826448"/>
            <a:ext cx="1333500" cy="191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72" name="Equation" r:id="rId5" imgW="1333500" imgH="1917700" progId="Equation.3">
                    <p:embed/>
                  </p:oleObj>
                </mc:Choice>
                <mc:Fallback>
                  <p:oleObj name="Equation" r:id="rId5" imgW="1333500" imgH="1917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70967" y="1826448"/>
                          <a:ext cx="1333500" cy="1917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8356844"/>
                </p:ext>
              </p:extLst>
            </p:nvPr>
          </p:nvGraphicFramePr>
          <p:xfrm>
            <a:off x="6390218" y="1928048"/>
            <a:ext cx="933450" cy="1322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73" name="Equation" r:id="rId7" imgW="850900" imgH="1181100" progId="Equation.3">
                    <p:embed/>
                  </p:oleObj>
                </mc:Choice>
                <mc:Fallback>
                  <p:oleObj name="Equation" r:id="rId7" imgW="850900" imgH="1181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390218" y="1928048"/>
                          <a:ext cx="933450" cy="1322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4646084" y="1826448"/>
              <a:ext cx="2825750" cy="1964207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2750" y="5879885"/>
            <a:ext cx="838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</a:rPr>
              <a:t>Further reading:  R. Zeng et, al. The Droop and Ripple’s Influence on Klystron Output, ESS tech-note.</a:t>
            </a:r>
          </a:p>
          <a:p>
            <a:r>
              <a:rPr lang="en-US" sz="1200" dirty="0">
                <a:solidFill>
                  <a:srgbClr val="000090"/>
                </a:solidFill>
                <a:hlinkClick r:id="rId9"/>
              </a:rPr>
              <a:t>https://docdb01.esss.lu.se/DocDB/0001/000173/001/InfluenceOfTheRippleOnKlystronOutput.pdf</a:t>
            </a:r>
            <a:r>
              <a:rPr lang="en-US" sz="1200" dirty="0">
                <a:solidFill>
                  <a:srgbClr val="000090"/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656542" y="3732739"/>
            <a:ext cx="4726515" cy="2126858"/>
            <a:chOff x="3831168" y="3441514"/>
            <a:chExt cx="4726515" cy="2573338"/>
          </a:xfrm>
        </p:grpSpPr>
        <p:pic>
          <p:nvPicPr>
            <p:cNvPr id="14" name="Picture 13" descr="33344.tiff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1168" y="3562743"/>
              <a:ext cx="2349500" cy="2133316"/>
            </a:xfrm>
            <a:prstGeom prst="rect">
              <a:avLst/>
            </a:prstGeom>
          </p:spPr>
        </p:pic>
        <p:pic>
          <p:nvPicPr>
            <p:cNvPr id="15" name="Picture 14" descr="jparcRipples.tiff"/>
            <p:cNvPicPr/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811" r="52476" b="3811"/>
            <a:stretch/>
          </p:blipFill>
          <p:spPr>
            <a:xfrm>
              <a:off x="6383866" y="3441514"/>
              <a:ext cx="2173817" cy="225454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77833" y="5707075"/>
              <a:ext cx="952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46900" y="5681783"/>
              <a:ext cx="952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JPARC</a:t>
              </a:r>
            </a:p>
          </p:txBody>
        </p:sp>
      </p:grpSp>
      <p:sp>
        <p:nvSpPr>
          <p:cNvPr id="21" name="Footer Placeholder 8">
            <a:extLst>
              <a:ext uri="{FF2B5EF4-FFF2-40B4-BE49-F238E27FC236}">
                <a16:creationId xmlns:a16="http://schemas.microsoft.com/office/drawing/2014/main" id="{E219133E-3707-4941-986E-86110845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R. Zeng, “Phase” Becomes Important</a:t>
            </a:r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A29B0384-FF3E-2040-95A3-ADDDABA8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/>
              <a:t>2021-Nov-12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3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91FB-4B8E-5041-AB55-A8965BEF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Phase@Open</a:t>
            </a:r>
            <a:r>
              <a:rPr lang="en-US" dirty="0"/>
              <a:t> Loop and AFF at 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2CB8CA-3F2B-D742-99A5-430FC48DF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50" y="1549400"/>
            <a:ext cx="8229600" cy="4114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020B4-F785-034E-AFF3-2C6AA7D3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4BC50-85B2-3C4F-978D-714F910A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F4F90-91E4-8E43-A9D6-58F3CE44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2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ideal case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49" y="1100666"/>
            <a:ext cx="8274050" cy="173424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Consider an ideal beam current inject into an ideal cavity at ideal time</a:t>
            </a:r>
          </a:p>
          <a:p>
            <a:r>
              <a:rPr lang="en-US" dirty="0"/>
              <a:t>Ideal beam current: no synchronous phase, continuous current during pulse</a:t>
            </a:r>
          </a:p>
          <a:p>
            <a:r>
              <a:rPr lang="en-US" dirty="0"/>
              <a:t>Ideal cavity: optimized Q</a:t>
            </a:r>
            <a:r>
              <a:rPr lang="en-US" baseline="-25000" dirty="0"/>
              <a:t>L </a:t>
            </a:r>
            <a:r>
              <a:rPr lang="en-US" dirty="0"/>
              <a:t>for beam current, no reflection power at beam duration, no Lorentz Force Detuning.</a:t>
            </a:r>
            <a:endParaRPr lang="en-US" baseline="-25000" dirty="0"/>
          </a:p>
          <a:p>
            <a:r>
              <a:rPr lang="en-US" dirty="0"/>
              <a:t>Ideal injection time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575844" y="2755641"/>
            <a:ext cx="2506133" cy="2653588"/>
            <a:chOff x="3417622" y="2894182"/>
            <a:chExt cx="2506133" cy="2653588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4235086"/>
                </p:ext>
              </p:extLst>
            </p:nvPr>
          </p:nvGraphicFramePr>
          <p:xfrm>
            <a:off x="3651778" y="3236359"/>
            <a:ext cx="2020887" cy="229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4" name="Equation" r:id="rId3" imgW="2374900" imgH="2692400" progId="Equation.3">
                    <p:embed/>
                  </p:oleObj>
                </mc:Choice>
                <mc:Fallback>
                  <p:oleObj name="Equation" r:id="rId3" imgW="2374900" imgH="269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51778" y="3236359"/>
                          <a:ext cx="2020887" cy="2290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3417622" y="2894182"/>
              <a:ext cx="2506133" cy="2653588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04226" y="2755641"/>
            <a:ext cx="2497665" cy="2753598"/>
            <a:chOff x="6104468" y="2894181"/>
            <a:chExt cx="2497665" cy="2753598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188609"/>
                </p:ext>
              </p:extLst>
            </p:nvPr>
          </p:nvGraphicFramePr>
          <p:xfrm>
            <a:off x="6309782" y="3227357"/>
            <a:ext cx="2037879" cy="2420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" name="Equation" r:id="rId5" imgW="2667000" imgH="3162300" progId="Equation.3">
                    <p:embed/>
                  </p:oleObj>
                </mc:Choice>
                <mc:Fallback>
                  <p:oleObj name="Equation" r:id="rId5" imgW="2667000" imgH="3162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309782" y="3227357"/>
                          <a:ext cx="2037879" cy="2420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6104468" y="2894181"/>
              <a:ext cx="2497665" cy="2653588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86"/>
          <p:cNvSpPr txBox="1"/>
          <p:nvPr/>
        </p:nvSpPr>
        <p:spPr bwMode="auto">
          <a:xfrm>
            <a:off x="2882900" y="3697693"/>
            <a:ext cx="471487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ahoma"/>
                <a:ea typeface="ＭＳ 明朝"/>
                <a:cs typeface="Times New Roman"/>
              </a:rPr>
              <a:t>V</a:t>
            </a:r>
            <a:r>
              <a:rPr lang="en-US" sz="1200" baseline="-25000" dirty="0">
                <a:latin typeface="Tahoma"/>
                <a:ea typeface="ＭＳ 明朝"/>
                <a:cs typeface="Times New Roman"/>
              </a:rPr>
              <a:t>cav</a:t>
            </a:r>
            <a:endParaRPr lang="en-US" sz="1200" dirty="0">
              <a:latin typeface="Tahoma"/>
              <a:ea typeface="ＭＳ 明朝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193" y="2755641"/>
            <a:ext cx="2906183" cy="2678987"/>
          </a:xfrm>
          <a:prstGeom prst="rect">
            <a:avLst/>
          </a:prstGeom>
          <a:noFill/>
          <a:ln w="25400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53244" y="2931497"/>
            <a:ext cx="2389717" cy="1274345"/>
            <a:chOff x="457200" y="3293003"/>
            <a:chExt cx="2389717" cy="12743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524" t="469" r="7240" b="-469"/>
            <a:stretch/>
          </p:blipFill>
          <p:spPr>
            <a:xfrm>
              <a:off x="457200" y="3665648"/>
              <a:ext cx="2389717" cy="90170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672570" y="3293003"/>
              <a:ext cx="1555485" cy="342900"/>
              <a:chOff x="493443" y="3135923"/>
              <a:chExt cx="1555485" cy="34290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1258883" y="3475648"/>
                <a:ext cx="342900" cy="3175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 flipH="1">
                <a:off x="809356" y="3475648"/>
                <a:ext cx="342900" cy="0"/>
              </a:xfrm>
              <a:prstGeom prst="line">
                <a:avLst/>
              </a:prstGeom>
              <a:ln>
                <a:solidFill>
                  <a:srgbClr val="0000FF"/>
                </a:solidFill>
                <a:tailEnd type="triangle" w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85"/>
              <p:cNvSpPr txBox="1"/>
              <p:nvPr/>
            </p:nvSpPr>
            <p:spPr bwMode="auto">
              <a:xfrm>
                <a:off x="1188503" y="3148460"/>
                <a:ext cx="860425" cy="2673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Tahoma"/>
                    <a:ea typeface="ＭＳ 明朝"/>
                    <a:cs typeface="Times New Roman"/>
                  </a:rPr>
                  <a:t>V</a:t>
                </a:r>
                <a:r>
                  <a:rPr lang="en-US" sz="1200" baseline="-25000" dirty="0">
                    <a:latin typeface="Tahoma"/>
                    <a:ea typeface="ＭＳ 明朝"/>
                    <a:cs typeface="Times New Roman"/>
                  </a:rPr>
                  <a:t>for</a:t>
                </a:r>
                <a:r>
                  <a:rPr lang="en-US" sz="1200" dirty="0">
                    <a:latin typeface="Tahoma"/>
                    <a:ea typeface="ＭＳ 明朝"/>
                    <a:cs typeface="Times New Roman"/>
                  </a:rPr>
                  <a:t>, I</a:t>
                </a:r>
                <a:r>
                  <a:rPr lang="en-US" sz="1200" baseline="-25000" dirty="0">
                    <a:latin typeface="Tahoma"/>
                    <a:ea typeface="ＭＳ 明朝"/>
                    <a:cs typeface="Times New Roman"/>
                  </a:rPr>
                  <a:t>for</a:t>
                </a:r>
                <a:endParaRPr lang="en-US" sz="1200" dirty="0">
                  <a:latin typeface="Tahoma"/>
                  <a:ea typeface="ＭＳ 明朝"/>
                  <a:cs typeface="Times New Roman"/>
                </a:endParaRPr>
              </a:p>
            </p:txBody>
          </p:sp>
          <p:sp>
            <p:nvSpPr>
              <p:cNvPr id="22" name="Text Box 86"/>
              <p:cNvSpPr txBox="1"/>
              <p:nvPr/>
            </p:nvSpPr>
            <p:spPr bwMode="auto">
              <a:xfrm>
                <a:off x="493443" y="3135923"/>
                <a:ext cx="765440" cy="2799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Tahoma"/>
                    <a:ea typeface="ＭＳ 明朝"/>
                    <a:cs typeface="Times New Roman"/>
                  </a:rPr>
                  <a:t>V</a:t>
                </a:r>
                <a:r>
                  <a:rPr lang="en-US" sz="1200" baseline="-25000" dirty="0">
                    <a:latin typeface="Tahoma"/>
                    <a:ea typeface="ＭＳ 明朝"/>
                    <a:cs typeface="Times New Roman"/>
                  </a:rPr>
                  <a:t>ref</a:t>
                </a:r>
                <a:r>
                  <a:rPr lang="en-US" sz="1200" dirty="0">
                    <a:latin typeface="Tahoma"/>
                    <a:ea typeface="ＭＳ 明朝"/>
                    <a:cs typeface="Times New Roman"/>
                  </a:rPr>
                  <a:t>, I</a:t>
                </a:r>
                <a:r>
                  <a:rPr lang="en-US" sz="1200" baseline="-25000" dirty="0">
                    <a:latin typeface="Tahoma"/>
                    <a:ea typeface="ＭＳ 明朝"/>
                    <a:cs typeface="Times New Roman"/>
                  </a:rPr>
                  <a:t>ref</a:t>
                </a:r>
                <a:endParaRPr lang="en-US" sz="1200" dirty="0">
                  <a:latin typeface="Tahoma"/>
                  <a:ea typeface="ＭＳ 明朝"/>
                  <a:cs typeface="Times New Roman"/>
                </a:endParaRPr>
              </a:p>
            </p:txBody>
          </p:sp>
        </p:grp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823926"/>
              </p:ext>
            </p:extLst>
          </p:nvPr>
        </p:nvGraphicFramePr>
        <p:xfrm>
          <a:off x="613569" y="4349610"/>
          <a:ext cx="2527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" name="Equation" r:id="rId8" imgW="2527300" imgH="952500" progId="Equation.3">
                  <p:embed/>
                </p:oleObj>
              </mc:Choice>
              <mc:Fallback>
                <p:oleObj name="Equation" r:id="rId8" imgW="25273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3569" y="4349610"/>
                        <a:ext cx="25273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575844" y="2816165"/>
            <a:ext cx="1494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</a:rPr>
              <a:t>QL optimizing: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03434" y="2804637"/>
            <a:ext cx="1670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</a:rPr>
              <a:t>Ideal injection time: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191" y="5508258"/>
            <a:ext cx="8911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</a:rPr>
              <a:t>Further reading: </a:t>
            </a:r>
          </a:p>
          <a:p>
            <a:r>
              <a:rPr lang="en-US" sz="1200" dirty="0">
                <a:solidFill>
                  <a:srgbClr val="000090"/>
                </a:solidFill>
              </a:rPr>
              <a:t>D. McGinnis, A Simple Model for a Superconducting RF cavity with a Vector Phase Modulator, 2007.</a:t>
            </a:r>
          </a:p>
          <a:p>
            <a:r>
              <a:rPr lang="en-US" sz="1200" dirty="0">
                <a:solidFill>
                  <a:srgbClr val="000090"/>
                </a:solidFill>
              </a:rPr>
              <a:t>T. </a:t>
            </a:r>
            <a:r>
              <a:rPr lang="en-US" sz="1200" dirty="0" err="1">
                <a:solidFill>
                  <a:srgbClr val="000090"/>
                </a:solidFill>
              </a:rPr>
              <a:t>Schilcher</a:t>
            </a:r>
            <a:r>
              <a:rPr lang="en-US" sz="1200" dirty="0">
                <a:solidFill>
                  <a:srgbClr val="000090"/>
                </a:solidFill>
              </a:rPr>
              <a:t>, Vector Sum Control of Pulsed Accelerating Fields in Lorentz Force Detuned Superconducting Cavities. Ph. D. Thesis of DESY, 1998</a:t>
            </a:r>
          </a:p>
          <a:p>
            <a:r>
              <a:rPr lang="en-US" sz="1200" dirty="0">
                <a:solidFill>
                  <a:srgbClr val="000090"/>
                </a:solidFill>
                <a:hlinkClick r:id="rId10"/>
              </a:rPr>
              <a:t>https://bib-pubdb1.desy.de/record/291638/files/schilcher.pdf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566944-CB52-854E-9293-10C0900D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A0BD9-A411-DC4B-BCD9-AB3FC3CD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4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47" y="-10651"/>
            <a:ext cx="8007096" cy="984250"/>
          </a:xfrm>
        </p:spPr>
        <p:txBody>
          <a:bodyPr>
            <a:normAutofit/>
          </a:bodyPr>
          <a:lstStyle/>
          <a:p>
            <a:r>
              <a:rPr lang="en-US" sz="2400" dirty="0"/>
              <a:t>Flat Field @Open Loop with Synchronous Phase(by optimizing beam injection time)</a:t>
            </a:r>
          </a:p>
        </p:txBody>
      </p:sp>
      <p:pic>
        <p:nvPicPr>
          <p:cNvPr id="8" name="Content Placeholder 7" descr="WithBeam.eps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2" t="2604" r="5094" b="3960"/>
          <a:stretch/>
        </p:blipFill>
        <p:spPr>
          <a:xfrm>
            <a:off x="3130916" y="1520730"/>
            <a:ext cx="2514600" cy="235963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WithoutBeamV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3"/>
          <a:stretch/>
        </p:blipFill>
        <p:spPr>
          <a:xfrm>
            <a:off x="6214533" y="1520730"/>
            <a:ext cx="2861733" cy="2509143"/>
          </a:xfrm>
          <a:prstGeom prst="rect">
            <a:avLst/>
          </a:prstGeom>
        </p:spPr>
      </p:pic>
      <p:pic>
        <p:nvPicPr>
          <p:cNvPr id="13" name="Picture 12" descr="WithoutBeam2V0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1" y="1520730"/>
            <a:ext cx="2524620" cy="2241550"/>
          </a:xfrm>
          <a:prstGeom prst="rect">
            <a:avLst/>
          </a:prstGeom>
        </p:spPr>
      </p:pic>
      <p:pic>
        <p:nvPicPr>
          <p:cNvPr id="14" name="Picture 13" descr="WithBeam2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117" y="3714560"/>
            <a:ext cx="2724517" cy="2416262"/>
          </a:xfrm>
          <a:prstGeom prst="rect">
            <a:avLst/>
          </a:prstGeom>
        </p:spPr>
      </p:pic>
      <p:pic>
        <p:nvPicPr>
          <p:cNvPr id="16" name="Picture 15" descr="WithEquivaBeam2.eps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1" r="6512" b="4453"/>
          <a:stretch/>
        </p:blipFill>
        <p:spPr>
          <a:xfrm>
            <a:off x="6358899" y="3714560"/>
            <a:ext cx="2522244" cy="221839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883746" y="1307073"/>
            <a:ext cx="0" cy="49022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2612" y="1307073"/>
            <a:ext cx="0" cy="49022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eflectionNoBeamAllTheWay.eps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9" t="2350" r="6393" b="2714"/>
          <a:stretch/>
        </p:blipFill>
        <p:spPr>
          <a:xfrm>
            <a:off x="251883" y="3737078"/>
            <a:ext cx="2188633" cy="208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08B168-1F33-F04E-8B9B-361C26B668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855" y="854281"/>
            <a:ext cx="3752044" cy="785768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A39829C-D687-9C4F-A4CF-AC5161D8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6D3318-0E94-8947-B134-D0BECA5F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2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4AC2-B6ED-A642-8ED3-11CD2FE6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398" y="-50801"/>
            <a:ext cx="6616002" cy="984250"/>
          </a:xfrm>
        </p:spPr>
        <p:txBody>
          <a:bodyPr>
            <a:normAutofit fontScale="90000"/>
          </a:bodyPr>
          <a:lstStyle/>
          <a:p>
            <a:r>
              <a:rPr lang="en-US" dirty="0"/>
              <a:t>Flat field @ Open Loop(by optimizing beam injection time.)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DE5DFE-97C5-1D4B-8B5E-EA67DAD7E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94" y="933449"/>
            <a:ext cx="4334362" cy="236133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A5453-C538-0B44-AC6D-F394D896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71F547-BF47-5047-A883-966F01A687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94" y="3359263"/>
            <a:ext cx="4390920" cy="24899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51D870-E2F6-C541-ACD4-4D03F0D22F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612" y="2693354"/>
            <a:ext cx="4508777" cy="24915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42C9CA-C71E-8A4B-8AFA-C8BAD828DE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570" y="1018946"/>
            <a:ext cx="3752044" cy="7857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1B07A9-B94B-604B-86DE-16074F3815DC}"/>
              </a:ext>
            </a:extLst>
          </p:cNvPr>
          <p:cNvSpPr txBox="1"/>
          <p:nvPr/>
        </p:nvSpPr>
        <p:spPr>
          <a:xfrm>
            <a:off x="299694" y="5849236"/>
            <a:ext cx="8387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</a:rPr>
              <a:t>Further reading:  R. Zeng,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00FF"/>
                </a:solidFill>
              </a:rPr>
              <a:t>Field Stability Issue for Normal Conducting Cavity under Beam Loading, </a:t>
            </a:r>
            <a:r>
              <a:rPr lang="en-US" sz="1200" dirty="0">
                <a:solidFill>
                  <a:srgbClr val="000090"/>
                </a:solidFill>
              </a:rPr>
              <a:t>ESS tech-note.</a:t>
            </a:r>
          </a:p>
          <a:p>
            <a:r>
              <a:rPr lang="en-US" sz="1200" dirty="0">
                <a:solidFill>
                  <a:srgbClr val="000090"/>
                </a:solidFill>
                <a:hlinkClick r:id="rId6"/>
              </a:rPr>
              <a:t>https://docdb01.esss.lu.se/DocDB/0002/000298/001/Field%20Stability%20Issue%20for%20Normal%20Conducting%20Cavity%20under%20Beam%20Loading.pdf</a:t>
            </a:r>
            <a:endParaRPr lang="en-US" sz="1200" dirty="0">
              <a:solidFill>
                <a:srgbClr val="000090"/>
              </a:solidFill>
            </a:endParaRPr>
          </a:p>
          <a:p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4C5C89-1D3A-3B4A-B3F7-F1EF5455E912}"/>
              </a:ext>
            </a:extLst>
          </p:cNvPr>
          <p:cNvSpPr txBox="1"/>
          <p:nvPr/>
        </p:nvSpPr>
        <p:spPr>
          <a:xfrm>
            <a:off x="4930209" y="1890211"/>
            <a:ext cx="3956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Tested in RFQ without beam and works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To be tested with beam soon 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B7A2F74-9AB5-5248-B8DD-E228155E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48EEF63-6F36-B54D-9314-146861EC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9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Flat Field @ Open Loop(with Pre-detuning)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67" y="1047036"/>
            <a:ext cx="4506383" cy="367994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600" dirty="0"/>
              <a:t>The purpose of beam off-crest acceleration by a sync. phase is to minimize the energy spread resulted from wake fields.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By pre-detuning the cavity with motor tuner, the effect of the sync. phase acceleration is compensated. However, field gets disturbed in this case.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Tracking the frequency in filling stage!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Also need to consider non-optimal beam velocity in cavity(topic for massive commissioning)</a:t>
            </a:r>
          </a:p>
          <a:p>
            <a:pPr algn="just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160620" y="1350772"/>
            <a:ext cx="2992780" cy="2053439"/>
            <a:chOff x="4322857" y="1365717"/>
            <a:chExt cx="3511498" cy="3424883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6325469"/>
                </p:ext>
              </p:extLst>
            </p:nvPr>
          </p:nvGraphicFramePr>
          <p:xfrm>
            <a:off x="4427230" y="1455077"/>
            <a:ext cx="3407125" cy="3214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1" name="Equation" r:id="rId3" imgW="4279900" imgH="4038600" progId="Equation.3">
                    <p:embed/>
                  </p:oleObj>
                </mc:Choice>
                <mc:Fallback>
                  <p:oleObj name="Equation" r:id="rId3" imgW="4279900" imgH="403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427230" y="1455077"/>
                          <a:ext cx="3407125" cy="32147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4322857" y="1365717"/>
              <a:ext cx="3511496" cy="3424883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5655545"/>
            <a:ext cx="904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0090"/>
                </a:solidFill>
              </a:rPr>
              <a:t>Further reading: Electroacoustic instabilities in the LEP-2 superconducting cavities, D. </a:t>
            </a:r>
            <a:r>
              <a:rPr lang="en-US" sz="1200" dirty="0" err="1">
                <a:solidFill>
                  <a:srgbClr val="000090"/>
                </a:solidFill>
              </a:rPr>
              <a:t>Boussard</a:t>
            </a:r>
            <a:r>
              <a:rPr lang="en-US" sz="1200" dirty="0">
                <a:solidFill>
                  <a:srgbClr val="000090"/>
                </a:solidFill>
              </a:rPr>
              <a:t>, et, al.  7</a:t>
            </a:r>
            <a:r>
              <a:rPr lang="en-US" sz="1200" baseline="30000" dirty="0">
                <a:solidFill>
                  <a:srgbClr val="000090"/>
                </a:solidFill>
              </a:rPr>
              <a:t>th</a:t>
            </a:r>
            <a:r>
              <a:rPr lang="en-US" sz="1200" dirty="0">
                <a:solidFill>
                  <a:srgbClr val="000090"/>
                </a:solidFill>
              </a:rPr>
              <a:t> RF superconducting workshop, 1995</a:t>
            </a:r>
          </a:p>
          <a:p>
            <a:pPr algn="just"/>
            <a:r>
              <a:rPr lang="en-US" sz="1200" dirty="0">
                <a:solidFill>
                  <a:srgbClr val="000090"/>
                </a:solidFill>
              </a:rPr>
              <a:t>                              Some Considerations on </a:t>
            </a:r>
            <a:r>
              <a:rPr lang="en-US" sz="1200" dirty="0" err="1">
                <a:solidFill>
                  <a:srgbClr val="000090"/>
                </a:solidFill>
              </a:rPr>
              <a:t>Predetuning</a:t>
            </a:r>
            <a:r>
              <a:rPr lang="en-US" sz="1200" dirty="0">
                <a:solidFill>
                  <a:srgbClr val="000090"/>
                </a:solidFill>
              </a:rPr>
              <a:t> for Superconducting Cavity, </a:t>
            </a:r>
            <a:r>
              <a:rPr lang="en-US" sz="1200" dirty="0" err="1">
                <a:solidFill>
                  <a:srgbClr val="000090"/>
                </a:solidFill>
              </a:rPr>
              <a:t>R.Zeng</a:t>
            </a:r>
            <a:r>
              <a:rPr lang="en-US" sz="1200" dirty="0">
                <a:solidFill>
                  <a:srgbClr val="000090"/>
                </a:solidFill>
              </a:rPr>
              <a:t>, S. </a:t>
            </a:r>
            <a:r>
              <a:rPr lang="en-US" sz="1200" dirty="0" err="1">
                <a:solidFill>
                  <a:srgbClr val="000090"/>
                </a:solidFill>
              </a:rPr>
              <a:t>Molley</a:t>
            </a:r>
            <a:r>
              <a:rPr lang="en-US" sz="1200" dirty="0">
                <a:solidFill>
                  <a:srgbClr val="000090"/>
                </a:solidFill>
              </a:rPr>
              <a:t>, ESS tech note.</a:t>
            </a:r>
          </a:p>
          <a:p>
            <a:pPr algn="just"/>
            <a:r>
              <a:rPr lang="en-US" sz="1200" dirty="0">
                <a:solidFill>
                  <a:srgbClr val="000090"/>
                </a:solidFill>
              </a:rPr>
              <a:t>                              </a:t>
            </a:r>
            <a:r>
              <a:rPr lang="en-US" sz="1200" dirty="0">
                <a:solidFill>
                  <a:srgbClr val="000090"/>
                </a:solidFill>
                <a:hlinkClick r:id="rId5"/>
              </a:rPr>
              <a:t>https://docdb01.esss.lu.se/DocDB/0001/000174/001/SomeConsiderationOnPredetuning.pdf</a:t>
            </a:r>
            <a:endParaRPr lang="en-US" sz="1200" dirty="0">
              <a:solidFill>
                <a:srgbClr val="000090"/>
              </a:solidFill>
            </a:endParaRPr>
          </a:p>
          <a:p>
            <a:pPr algn="just"/>
            <a:endParaRPr lang="en-US" sz="1200" dirty="0">
              <a:solidFill>
                <a:srgbClr val="00009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F7893B-A675-CE4B-9B92-2B884B44AC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991" y="3478232"/>
            <a:ext cx="4566776" cy="224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724461-0A6E-434E-91E9-430304DE7C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14" y="4726984"/>
            <a:ext cx="4178878" cy="626172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56FA5FC-72CF-1E40-B5FB-9361F216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26A672A-A9FC-D943-99B3-86F39BF0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8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-50801"/>
            <a:ext cx="7569200" cy="984250"/>
          </a:xfrm>
        </p:spPr>
        <p:txBody>
          <a:bodyPr>
            <a:normAutofit/>
          </a:bodyPr>
          <a:lstStyle/>
          <a:p>
            <a:r>
              <a:rPr lang="en-US" dirty="0"/>
              <a:t>Lorentz Force Detuning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DDC-86FA-E149-AF9D-2C6CC00BBD19}" type="slidenum">
              <a:rPr lang="en-US" smtClean="0"/>
              <a:t>9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2750" y="1041400"/>
            <a:ext cx="8229600" cy="14351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If no control on RF cavity, the cavity detuning will cause the RF field to change, which then will in turn impact further on the cavity detuning. </a:t>
            </a:r>
          </a:p>
          <a:p>
            <a:r>
              <a:rPr lang="en-US" dirty="0"/>
              <a:t>Such a closed feedback system between the electromagnetic mode and the mechanical modes can lead to instabilities.</a:t>
            </a:r>
          </a:p>
        </p:txBody>
      </p:sp>
      <p:pic>
        <p:nvPicPr>
          <p:cNvPr id="11" name="Content Placeholder 8" descr="detunelooop2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32" b="-6032"/>
          <a:stretch>
            <a:fillRect/>
          </a:stretch>
        </p:blipFill>
        <p:spPr>
          <a:xfrm>
            <a:off x="784783" y="2421964"/>
            <a:ext cx="3914217" cy="1732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3" y="4064000"/>
            <a:ext cx="4216399" cy="17824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275149" y="2771599"/>
            <a:ext cx="3411651" cy="2221743"/>
            <a:chOff x="5033034" y="2870200"/>
            <a:chExt cx="3209266" cy="2681133"/>
          </a:xfrm>
        </p:grpSpPr>
        <p:pic>
          <p:nvPicPr>
            <p:cNvPr id="13" name="Picture 12" descr="CavityDetuning.tiff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49" t="3253" r="1906"/>
            <a:stretch/>
          </p:blipFill>
          <p:spPr>
            <a:xfrm>
              <a:off x="5033034" y="2870200"/>
              <a:ext cx="3209266" cy="2681133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6963410" y="2979420"/>
              <a:ext cx="0" cy="878840"/>
            </a:xfrm>
            <a:prstGeom prst="line">
              <a:avLst/>
            </a:prstGeom>
            <a:ln>
              <a:solidFill>
                <a:srgbClr val="FF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065010" y="3087469"/>
              <a:ext cx="1177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K=0, -1,-2, -3,  -5 Hz/(MV)</a:t>
              </a:r>
              <a:r>
                <a:rPr lang="en-US" sz="1400" baseline="30000" dirty="0"/>
                <a:t>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7200" y="6021973"/>
            <a:ext cx="8387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</a:rPr>
              <a:t>Further reading:  J.R. </a:t>
            </a:r>
            <a:r>
              <a:rPr lang="en-US" sz="1200" dirty="0" err="1">
                <a:solidFill>
                  <a:srgbClr val="000090"/>
                </a:solidFill>
              </a:rPr>
              <a:t>Delayen</a:t>
            </a:r>
            <a:r>
              <a:rPr lang="en-US" sz="1200" dirty="0">
                <a:solidFill>
                  <a:srgbClr val="000090"/>
                </a:solidFill>
              </a:rPr>
              <a:t>, </a:t>
            </a:r>
            <a:r>
              <a:rPr lang="en-US" sz="1200" dirty="0" err="1">
                <a:solidFill>
                  <a:srgbClr val="000090"/>
                </a:solidFill>
              </a:rPr>
              <a:t>Ponderomotive</a:t>
            </a:r>
            <a:r>
              <a:rPr lang="en-US" sz="1200" dirty="0">
                <a:solidFill>
                  <a:srgbClr val="000090"/>
                </a:solidFill>
              </a:rPr>
              <a:t> instabilities and microphonics—a tutorial, 12</a:t>
            </a:r>
            <a:r>
              <a:rPr lang="en-US" sz="1200" baseline="30000" dirty="0">
                <a:solidFill>
                  <a:srgbClr val="000090"/>
                </a:solidFill>
              </a:rPr>
              <a:t>th</a:t>
            </a:r>
            <a:r>
              <a:rPr lang="en-US" sz="1200" dirty="0">
                <a:solidFill>
                  <a:srgbClr val="000090"/>
                </a:solidFill>
              </a:rPr>
              <a:t>  SRF workshop, 2006.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2B0DB-70F1-3D40-8ED8-6FA07DA7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2021-Nov-12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77E425-C47A-9F4B-8CD8-0C0EA96D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Zeng, “Phase” Becomes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81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S Min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14985</TotalTime>
  <Words>1614</Words>
  <Application>Microsoft Macintosh PowerPoint</Application>
  <PresentationFormat>On-screen Show (4:3)</PresentationFormat>
  <Paragraphs>208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ＭＳ 明朝</vt:lpstr>
      <vt:lpstr>宋体</vt:lpstr>
      <vt:lpstr>TitilliumText14L 600 wt</vt:lpstr>
      <vt:lpstr>Arial</vt:lpstr>
      <vt:lpstr>Calibri</vt:lpstr>
      <vt:lpstr>Cambria Math</vt:lpstr>
      <vt:lpstr>Tahoma</vt:lpstr>
      <vt:lpstr>Times New Roman</vt:lpstr>
      <vt:lpstr>Wingdings</vt:lpstr>
      <vt:lpstr>Office Theme</vt:lpstr>
      <vt:lpstr>ESS Mini</vt:lpstr>
      <vt:lpstr>Equation</vt:lpstr>
      <vt:lpstr>“Phase” Becomes Important</vt:lpstr>
      <vt:lpstr>Outline</vt:lpstr>
      <vt:lpstr>Phase Becomes Important</vt:lpstr>
      <vt:lpstr>Phase@Open Loop and AFF at ESS</vt:lpstr>
      <vt:lpstr>The ideal case</vt:lpstr>
      <vt:lpstr>Flat Field @Open Loop with Synchronous Phase(by optimizing beam injection time)</vt:lpstr>
      <vt:lpstr>Flat field @ Open Loop(by optimizing beam injection time.)</vt:lpstr>
      <vt:lpstr>Flat Field @ Open Loop(with Pre-detuning)</vt:lpstr>
      <vt:lpstr>Lorentz Force Detuning</vt:lpstr>
      <vt:lpstr>Flat Field @ Open Loop(with Lorentz Force Detuning)</vt:lpstr>
      <vt:lpstr>Flat Field @ Open Loop (with Beam Loading)</vt:lpstr>
      <vt:lpstr>Static Feedforward in RFQ with Beam</vt:lpstr>
      <vt:lpstr>Beam loading and Adaptive Feedforward</vt:lpstr>
      <vt:lpstr>Advanced features to consider</vt:lpstr>
      <vt:lpstr>Some basics about Cavity Equation</vt:lpstr>
      <vt:lpstr>Dynamic Detuning, Beam Phase&amp; Beam Velocity Calibration by Cavity Equations</vt:lpstr>
      <vt:lpstr>Lorentz Force Detuning for CM03: Cavity 1, Cavity 2, Cavity 3 and Cavity 4 After Phase Correction of Forward Power</vt:lpstr>
      <vt:lpstr>Lorentz Force Detuning for CM03: Cavity 1, Cavity 2, Cavity 3 and Cavity 4 Before Phase Correction of Forward Power</vt:lpstr>
      <vt:lpstr>PowerPoint Presentation</vt:lpstr>
      <vt:lpstr>Forward &amp; Cavity Voltage: Magnitude(voltage number are not well calibrated, to be continue next text. Eacc =18MV/m)</vt:lpstr>
      <vt:lpstr>Forward &amp; Cavity Voltage: Phase</vt:lpstr>
      <vt:lpstr>PowerPoint Presentation</vt:lpstr>
      <vt:lpstr>PowerPoint Presentation</vt:lpstr>
      <vt:lpstr>PowerPoint Presentation</vt:lpstr>
      <vt:lpstr>Summary</vt:lpstr>
    </vt:vector>
  </TitlesOfParts>
  <Company>European Spallation Source ESS 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 User</dc:creator>
  <cp:lastModifiedBy>Rihua Zeng</cp:lastModifiedBy>
  <cp:revision>329</cp:revision>
  <cp:lastPrinted>2021-11-14T20:23:28Z</cp:lastPrinted>
  <dcterms:created xsi:type="dcterms:W3CDTF">2011-12-07T13:56:11Z</dcterms:created>
  <dcterms:modified xsi:type="dcterms:W3CDTF">2022-02-25T13:17:23Z</dcterms:modified>
</cp:coreProperties>
</file>