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45"/>
    <p:restoredTop sz="96306"/>
  </p:normalViewPr>
  <p:slideViewPr>
    <p:cSldViewPr snapToGrid="0" snapToObjects="1">
      <p:cViewPr>
        <p:scale>
          <a:sx n="177" d="100"/>
          <a:sy n="177" d="100"/>
        </p:scale>
        <p:origin x="-57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5B02-CF79-584B-9C22-6C2B9622CE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75C73F-BD76-9C49-8149-3DED87E989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D2E05B-0CE6-6540-981B-7323697502E8}"/>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5" name="Footer Placeholder 4">
            <a:extLst>
              <a:ext uri="{FF2B5EF4-FFF2-40B4-BE49-F238E27FC236}">
                <a16:creationId xmlns:a16="http://schemas.microsoft.com/office/drawing/2014/main" id="{4B09E6FE-44B0-6945-870A-5FAE0C345D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BF60A-A581-7348-8963-68E3441EFE06}"/>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1643080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8909D-308A-454A-8ED2-7A5491A73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8126848-F370-D84F-994E-8A456862AEB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A9D791-AE81-5840-85DA-299761B23ECF}"/>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5" name="Footer Placeholder 4">
            <a:extLst>
              <a:ext uri="{FF2B5EF4-FFF2-40B4-BE49-F238E27FC236}">
                <a16:creationId xmlns:a16="http://schemas.microsoft.com/office/drawing/2014/main" id="{F73548D8-CEA8-974D-BFDA-3192499E99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A3D18E-B3E4-4847-8CED-9768BB7A51E9}"/>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271010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D13A34-B8B7-444B-8AAF-C6C6872880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88A328C-142B-7847-94A3-FD7867A5892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C22B07-6513-A042-9CB9-70C7527285D1}"/>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5" name="Footer Placeholder 4">
            <a:extLst>
              <a:ext uri="{FF2B5EF4-FFF2-40B4-BE49-F238E27FC236}">
                <a16:creationId xmlns:a16="http://schemas.microsoft.com/office/drawing/2014/main" id="{9C62D32A-5C8C-4C42-8473-A0A0D096ED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3A69C1-FD3C-1A4D-A5BA-E666453D2315}"/>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1557055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BBC97-FCE7-1643-9F00-21024B568E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E8D74D-EB95-2945-89CE-B17C4FDBA7F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1D28F8-8A11-2A4C-92CF-861B32F8053A}"/>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5" name="Footer Placeholder 4">
            <a:extLst>
              <a:ext uri="{FF2B5EF4-FFF2-40B4-BE49-F238E27FC236}">
                <a16:creationId xmlns:a16="http://schemas.microsoft.com/office/drawing/2014/main" id="{3A3CB57D-98B3-FF46-9A40-8A571DFC15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CC29E-5121-0C45-B3B8-D1BF5D64ECEE}"/>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2149465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8D96-24AD-314B-A544-F672730DDD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240B43-4C5B-0F4A-B50D-C57BAF3E6B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A245713-D99F-B14E-BAD1-FE038F1309AD}"/>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5" name="Footer Placeholder 4">
            <a:extLst>
              <a:ext uri="{FF2B5EF4-FFF2-40B4-BE49-F238E27FC236}">
                <a16:creationId xmlns:a16="http://schemas.microsoft.com/office/drawing/2014/main" id="{43B13416-B9CA-4346-89E9-3A33F194D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F3C1C1-4FB0-D947-9EDF-441FD75D38AA}"/>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345302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A3A29-C642-C848-AEFD-38F0166FD0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B02B9F-6579-BE4D-BB2A-D23974FA28C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C693D-A6BE-624E-ADF9-65AB4F7A710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01C3F6-8CC4-BF44-B86E-72F4394F47D3}"/>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6" name="Footer Placeholder 5">
            <a:extLst>
              <a:ext uri="{FF2B5EF4-FFF2-40B4-BE49-F238E27FC236}">
                <a16:creationId xmlns:a16="http://schemas.microsoft.com/office/drawing/2014/main" id="{2C7E7AC6-FD96-CA44-B481-F896DBDB0B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204F09-C6F9-AE45-A1A4-8B780501CE8D}"/>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159011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7C72E-6727-EE4C-91EC-C061167D77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094A36-F375-024B-869B-C785EC7379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738DEB0-00D9-534C-82DB-F764B9BDF0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337F4FF-E655-6F44-AA82-1CA3909E60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A1CF6F2-422F-F349-A573-3A5F43352EB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5844E3-7D6C-9543-8F05-E38123A798CB}"/>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8" name="Footer Placeholder 7">
            <a:extLst>
              <a:ext uri="{FF2B5EF4-FFF2-40B4-BE49-F238E27FC236}">
                <a16:creationId xmlns:a16="http://schemas.microsoft.com/office/drawing/2014/main" id="{C7ECF159-FEC2-2441-BA1F-7E114245B96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EFDC05-1FF7-EC43-B0DC-1E6AB2C2B1CF}"/>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781329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DC53C-DC5A-824F-ABED-BC6E366215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55D39D-C224-3D43-B918-CB6C75BC3871}"/>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4" name="Footer Placeholder 3">
            <a:extLst>
              <a:ext uri="{FF2B5EF4-FFF2-40B4-BE49-F238E27FC236}">
                <a16:creationId xmlns:a16="http://schemas.microsoft.com/office/drawing/2014/main" id="{D32C17E6-1FC5-8643-AD28-C55558C6D5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9CBDC4D-0F8A-A24E-8B75-A8A92FD648F2}"/>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1056569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A8A5A5-FF67-DA40-8B0D-2A4B6E3D9E8E}"/>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3" name="Footer Placeholder 2">
            <a:extLst>
              <a:ext uri="{FF2B5EF4-FFF2-40B4-BE49-F238E27FC236}">
                <a16:creationId xmlns:a16="http://schemas.microsoft.com/office/drawing/2014/main" id="{38553C7D-496E-044B-904A-F1D232A238D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5D98DF0-0750-3B45-8755-462FC62A8A5B}"/>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1335083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F4A5-7E47-4349-94EC-F5C4B0537C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8499D05-5E29-B64D-AB6F-6BADE006BB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368D2D-7709-D04E-A83D-C46607CB92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42E0FB-D000-3E42-840F-6B925F21A15B}"/>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6" name="Footer Placeholder 5">
            <a:extLst>
              <a:ext uri="{FF2B5EF4-FFF2-40B4-BE49-F238E27FC236}">
                <a16:creationId xmlns:a16="http://schemas.microsoft.com/office/drawing/2014/main" id="{51A2B93B-9894-8348-B8DD-FA57B9AECC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4811EC-EAD1-8F48-805C-E665223CED06}"/>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4113071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B5993-193E-7543-BD5D-68BB1AB161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BB671F-7F37-6942-8CFA-0907E647AE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6B89FC-3806-8542-815C-D240CD2C11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32C6A5E-6843-504B-98FB-84965B5D1297}"/>
              </a:ext>
            </a:extLst>
          </p:cNvPr>
          <p:cNvSpPr>
            <a:spLocks noGrp="1"/>
          </p:cNvSpPr>
          <p:nvPr>
            <p:ph type="dt" sz="half" idx="10"/>
          </p:nvPr>
        </p:nvSpPr>
        <p:spPr/>
        <p:txBody>
          <a:bodyPr/>
          <a:lstStyle/>
          <a:p>
            <a:fld id="{D971947B-10FF-2F45-BEE3-98305CEC7CC6}" type="datetimeFigureOut">
              <a:rPr lang="en-US" smtClean="0"/>
              <a:t>2/25/22</a:t>
            </a:fld>
            <a:endParaRPr lang="en-US"/>
          </a:p>
        </p:txBody>
      </p:sp>
      <p:sp>
        <p:nvSpPr>
          <p:cNvPr id="6" name="Footer Placeholder 5">
            <a:extLst>
              <a:ext uri="{FF2B5EF4-FFF2-40B4-BE49-F238E27FC236}">
                <a16:creationId xmlns:a16="http://schemas.microsoft.com/office/drawing/2014/main" id="{7BBC8FF8-D80F-2B49-B3CC-B045507253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2FC63C-62D2-C047-B450-708CBD51EF27}"/>
              </a:ext>
            </a:extLst>
          </p:cNvPr>
          <p:cNvSpPr>
            <a:spLocks noGrp="1"/>
          </p:cNvSpPr>
          <p:nvPr>
            <p:ph type="sldNum" sz="quarter" idx="12"/>
          </p:nvPr>
        </p:nvSpPr>
        <p:spPr/>
        <p:txBody>
          <a:bodyPr/>
          <a:lstStyle/>
          <a:p>
            <a:fld id="{2D8F61BD-8D10-7240-859F-8801C9DE5983}" type="slidenum">
              <a:rPr lang="en-US" smtClean="0"/>
              <a:t>‹#›</a:t>
            </a:fld>
            <a:endParaRPr lang="en-US"/>
          </a:p>
        </p:txBody>
      </p:sp>
    </p:spTree>
    <p:extLst>
      <p:ext uri="{BB962C8B-B14F-4D97-AF65-F5344CB8AC3E}">
        <p14:creationId xmlns:p14="http://schemas.microsoft.com/office/powerpoint/2010/main" val="2856680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C463C1-304C-604A-B028-72317B7022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5A0A01-7F50-E549-9796-5627B53A0A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BFD853-38DC-4E48-A925-7D1D0F1579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71947B-10FF-2F45-BEE3-98305CEC7CC6}" type="datetimeFigureOut">
              <a:rPr lang="en-US" smtClean="0"/>
              <a:t>2/25/22</a:t>
            </a:fld>
            <a:endParaRPr lang="en-US"/>
          </a:p>
        </p:txBody>
      </p:sp>
      <p:sp>
        <p:nvSpPr>
          <p:cNvPr id="5" name="Footer Placeholder 4">
            <a:extLst>
              <a:ext uri="{FF2B5EF4-FFF2-40B4-BE49-F238E27FC236}">
                <a16:creationId xmlns:a16="http://schemas.microsoft.com/office/drawing/2014/main" id="{233BE21E-13FF-C941-A35F-A59F1F4EEA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4CC9B3B-83CD-6F4F-A2C8-F0255B6BBF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8F61BD-8D10-7240-859F-8801C9DE5983}" type="slidenum">
              <a:rPr lang="en-US" smtClean="0"/>
              <a:t>‹#›</a:t>
            </a:fld>
            <a:endParaRPr lang="en-US"/>
          </a:p>
        </p:txBody>
      </p:sp>
    </p:spTree>
    <p:extLst>
      <p:ext uri="{BB962C8B-B14F-4D97-AF65-F5344CB8AC3E}">
        <p14:creationId xmlns:p14="http://schemas.microsoft.com/office/powerpoint/2010/main" val="3168254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CD224-5610-354C-962A-18C10429BB49}"/>
              </a:ext>
            </a:extLst>
          </p:cNvPr>
          <p:cNvSpPr>
            <a:spLocks noGrp="1"/>
          </p:cNvSpPr>
          <p:nvPr>
            <p:ph type="title"/>
          </p:nvPr>
        </p:nvSpPr>
        <p:spPr/>
        <p:txBody>
          <a:bodyPr/>
          <a:lstStyle/>
          <a:p>
            <a:r>
              <a:rPr lang="en-US" dirty="0"/>
              <a:t>Recommendations from RFQ mini-</a:t>
            </a:r>
            <a:r>
              <a:rPr lang="en-US" dirty="0" err="1"/>
              <a:t>wokshop</a:t>
            </a:r>
            <a:endParaRPr lang="en-US" dirty="0"/>
          </a:p>
        </p:txBody>
      </p:sp>
      <p:sp>
        <p:nvSpPr>
          <p:cNvPr id="3" name="Content Placeholder 2">
            <a:extLst>
              <a:ext uri="{FF2B5EF4-FFF2-40B4-BE49-F238E27FC236}">
                <a16:creationId xmlns:a16="http://schemas.microsoft.com/office/drawing/2014/main" id="{1B42D3E1-B7BC-AD49-9A72-7DBAC5657911}"/>
              </a:ext>
            </a:extLst>
          </p:cNvPr>
          <p:cNvSpPr>
            <a:spLocks noGrp="1"/>
          </p:cNvSpPr>
          <p:nvPr>
            <p:ph idx="1"/>
          </p:nvPr>
        </p:nvSpPr>
        <p:spPr/>
        <p:txBody>
          <a:bodyPr>
            <a:normAutofit fontScale="47500" lnSpcReduction="20000"/>
          </a:bodyPr>
          <a:lstStyle/>
          <a:p>
            <a:r>
              <a:rPr lang="en-US" dirty="0"/>
              <a:t>It  is good to make surface as less damage(including breakdown marks) as possible(we reduce vacuum interlocks to as few as possible, low the vacuum interlock threshold to 1e-6mbar ) </a:t>
            </a:r>
          </a:p>
          <a:p>
            <a:pPr lvl="1"/>
            <a:r>
              <a:rPr lang="en-US" dirty="0"/>
              <a:t>surface could be cleaned if in future the RFQ performance degrades (experience from IPHI)</a:t>
            </a:r>
          </a:p>
          <a:p>
            <a:pPr lvl="1"/>
            <a:r>
              <a:rPr lang="en-US" dirty="0"/>
              <a:t>4.5 us dead time of RF interlocks(reflection, decay). It is probably not that meaningful to shorten that dead time since RFQ filling time is &gt; 3 us, and reflect interlock mask need at least 12us)</a:t>
            </a:r>
          </a:p>
          <a:p>
            <a:r>
              <a:rPr lang="en-US" dirty="0"/>
              <a:t>beam dump to RFQ when RF off (simulation indicated beam loss more concentrated on wall)</a:t>
            </a:r>
          </a:p>
          <a:p>
            <a:pPr lvl="1"/>
            <a:r>
              <a:rPr lang="en-US" dirty="0"/>
              <a:t>RFQ as chopper in IPHI, RFQ performance seems not degraded much for short term and spark rates don’t increase so much. However, vacuum pressure increased two magnitude higher due to too much beam loss in RFQ. </a:t>
            </a:r>
          </a:p>
          <a:p>
            <a:pPr lvl="1"/>
            <a:r>
              <a:rPr lang="en-US" dirty="0"/>
              <a:t>should avoid to use this strategy </a:t>
            </a:r>
          </a:p>
          <a:p>
            <a:pPr lvl="1"/>
            <a:endParaRPr lang="en-US" dirty="0"/>
          </a:p>
          <a:p>
            <a:r>
              <a:rPr lang="en-US" dirty="0"/>
              <a:t>beam loss to RF when RF on(simulation indicated beam loss more concentrated on vane tip)</a:t>
            </a:r>
          </a:p>
          <a:p>
            <a:pPr lvl="1"/>
            <a:r>
              <a:rPr lang="en-US" dirty="0"/>
              <a:t>CSNS experience indicated there is some damage to RFQ when the chopper angle is not correctly set, it improves after adjust chopper angle.</a:t>
            </a:r>
          </a:p>
          <a:p>
            <a:pPr lvl="1"/>
            <a:r>
              <a:rPr lang="en-US" dirty="0"/>
              <a:t>don’t let beam hit to the same area too often(especially for vane tip)</a:t>
            </a:r>
          </a:p>
          <a:p>
            <a:pPr lvl="1"/>
            <a:r>
              <a:rPr lang="en-US" dirty="0"/>
              <a:t>match the beam as good as possible in ion source, and optimize the beam quality before RFQ so as to make as small beam loss in RFQ as possible(of course beam loss in RFQ cannot be totally avoided due to imperfect transmission efficiency).</a:t>
            </a:r>
          </a:p>
          <a:p>
            <a:r>
              <a:rPr lang="en-US" dirty="0"/>
              <a:t>Studies on vane erosion for long term</a:t>
            </a:r>
          </a:p>
          <a:p>
            <a:r>
              <a:rPr lang="en-US" dirty="0"/>
              <a:t>Arrange beam loading studies at ESS</a:t>
            </a:r>
          </a:p>
          <a:p>
            <a:pPr lvl="1"/>
            <a:r>
              <a:rPr lang="en-US" dirty="0"/>
              <a:t>LLRF testing(until Mar 14)</a:t>
            </a:r>
          </a:p>
          <a:p>
            <a:pPr lvl="1"/>
            <a:r>
              <a:rPr lang="en-US" dirty="0"/>
              <a:t>NCL method</a:t>
            </a:r>
          </a:p>
          <a:p>
            <a:pPr lvl="1"/>
            <a:r>
              <a:rPr lang="en-US" dirty="0"/>
              <a:t>SCL method</a:t>
            </a:r>
          </a:p>
          <a:p>
            <a:r>
              <a:rPr lang="en-US" dirty="0"/>
              <a:t>Follow up workshop DT1 workshop</a:t>
            </a:r>
          </a:p>
        </p:txBody>
      </p:sp>
    </p:spTree>
    <p:extLst>
      <p:ext uri="{BB962C8B-B14F-4D97-AF65-F5344CB8AC3E}">
        <p14:creationId xmlns:p14="http://schemas.microsoft.com/office/powerpoint/2010/main" val="4258794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294</Words>
  <Application>Microsoft Macintosh PowerPoint</Application>
  <PresentationFormat>Widescreen</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Recommendations from RFQ mini-wokshop</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Rihua Zeng</dc:creator>
  <cp:lastModifiedBy>Rihua Zeng</cp:lastModifiedBy>
  <cp:revision>5</cp:revision>
  <dcterms:created xsi:type="dcterms:W3CDTF">2022-02-25T13:59:28Z</dcterms:created>
  <dcterms:modified xsi:type="dcterms:W3CDTF">2022-02-25T16:40:40Z</dcterms:modified>
</cp:coreProperties>
</file>