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370" r:id="rId2"/>
    <p:sldId id="394" r:id="rId3"/>
    <p:sldId id="426" r:id="rId4"/>
    <p:sldId id="427" r:id="rId5"/>
    <p:sldId id="419" r:id="rId6"/>
    <p:sldId id="2266" r:id="rId7"/>
    <p:sldId id="403" r:id="rId8"/>
    <p:sldId id="435" r:id="rId9"/>
    <p:sldId id="430" r:id="rId10"/>
    <p:sldId id="431" r:id="rId11"/>
    <p:sldId id="436" r:id="rId12"/>
    <p:sldId id="437" r:id="rId13"/>
    <p:sldId id="438" r:id="rId14"/>
    <p:sldId id="439" r:id="rId15"/>
    <p:sldId id="440" r:id="rId16"/>
    <p:sldId id="425" r:id="rId17"/>
    <p:sldId id="2262" r:id="rId18"/>
    <p:sldId id="1843" r:id="rId19"/>
    <p:sldId id="1905" r:id="rId20"/>
    <p:sldId id="1847" r:id="rId21"/>
    <p:sldId id="1848" r:id="rId22"/>
    <p:sldId id="1903" r:id="rId23"/>
    <p:sldId id="1904" r:id="rId24"/>
    <p:sldId id="1913" r:id="rId25"/>
    <p:sldId id="1914" r:id="rId26"/>
    <p:sldId id="2267" r:id="rId27"/>
    <p:sldId id="1920" r:id="rId28"/>
    <p:sldId id="2261" r:id="rId29"/>
    <p:sldId id="2263" r:id="rId30"/>
    <p:sldId id="2260" r:id="rId31"/>
    <p:sldId id="2265" r:id="rId32"/>
    <p:sldId id="2264" r:id="rId33"/>
    <p:sldId id="2268" r:id="rId34"/>
  </p:sldIdLst>
  <p:sldSz cx="12192000" cy="6858000"/>
  <p:notesSz cx="6788150" cy="9923463"/>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 initials="L" lastIdx="1" clrIdx="0">
    <p:extLst>
      <p:ext uri="{19B8F6BF-5375-455C-9EA6-DF929625EA0E}">
        <p15:presenceInfo xmlns:p15="http://schemas.microsoft.com/office/powerpoint/2012/main" userId="Lu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FF00FF"/>
    <a:srgbClr val="DEA900"/>
    <a:srgbClr val="B48900"/>
    <a:srgbClr val="D2A000"/>
    <a:srgbClr val="FAB900"/>
    <a:srgbClr val="8EFE66"/>
    <a:srgbClr val="D8FA6A"/>
    <a:srgbClr val="B9D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7" autoAdjust="0"/>
    <p:restoredTop sz="92026" autoAdjust="0"/>
  </p:normalViewPr>
  <p:slideViewPr>
    <p:cSldViewPr>
      <p:cViewPr varScale="1">
        <p:scale>
          <a:sx n="77" d="100"/>
          <a:sy n="77" d="100"/>
        </p:scale>
        <p:origin x="763" y="53"/>
      </p:cViewPr>
      <p:guideLst>
        <p:guide orient="horz" pos="2160"/>
        <p:guide pos="3840"/>
      </p:guideLst>
    </p:cSldViewPr>
  </p:slideViewPr>
  <p:outlineViewPr>
    <p:cViewPr>
      <p:scale>
        <a:sx n="33" d="100"/>
        <a:sy n="33" d="100"/>
      </p:scale>
      <p:origin x="0" y="77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59" d="100"/>
          <a:sy n="159" d="100"/>
        </p:scale>
        <p:origin x="175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1532" cy="496174"/>
          </a:xfrm>
          <a:prstGeom prst="rect">
            <a:avLst/>
          </a:prstGeom>
        </p:spPr>
        <p:txBody>
          <a:bodyPr vert="horz" lIns="92034" tIns="46017" rIns="92034" bIns="46017" rtlCol="0"/>
          <a:lstStyle>
            <a:lvl1pPr algn="l">
              <a:defRPr sz="1200"/>
            </a:lvl1pPr>
          </a:lstStyle>
          <a:p>
            <a:endParaRPr lang="en-US"/>
          </a:p>
        </p:txBody>
      </p:sp>
      <p:sp>
        <p:nvSpPr>
          <p:cNvPr id="3" name="Date Placeholder 2"/>
          <p:cNvSpPr>
            <a:spLocks noGrp="1"/>
          </p:cNvSpPr>
          <p:nvPr>
            <p:ph type="dt" sz="quarter" idx="1"/>
          </p:nvPr>
        </p:nvSpPr>
        <p:spPr>
          <a:xfrm>
            <a:off x="3845047" y="0"/>
            <a:ext cx="2941532" cy="496174"/>
          </a:xfrm>
          <a:prstGeom prst="rect">
            <a:avLst/>
          </a:prstGeom>
        </p:spPr>
        <p:txBody>
          <a:bodyPr vert="horz" lIns="92034" tIns="46017" rIns="92034" bIns="46017" rtlCol="0"/>
          <a:lstStyle>
            <a:lvl1pPr algn="r">
              <a:defRPr sz="1200"/>
            </a:lvl1pPr>
          </a:lstStyle>
          <a:p>
            <a:fld id="{88A088B4-2577-4C8D-A9D6-E44667C820B0}" type="datetimeFigureOut">
              <a:rPr lang="en-US" smtClean="0"/>
              <a:t>4/5/2022</a:t>
            </a:fld>
            <a:endParaRPr lang="en-US"/>
          </a:p>
        </p:txBody>
      </p:sp>
      <p:sp>
        <p:nvSpPr>
          <p:cNvPr id="4" name="Footer Placeholder 3"/>
          <p:cNvSpPr>
            <a:spLocks noGrp="1"/>
          </p:cNvSpPr>
          <p:nvPr>
            <p:ph type="ftr" sz="quarter" idx="2"/>
          </p:nvPr>
        </p:nvSpPr>
        <p:spPr>
          <a:xfrm>
            <a:off x="1" y="9425567"/>
            <a:ext cx="2941532" cy="496174"/>
          </a:xfrm>
          <a:prstGeom prst="rect">
            <a:avLst/>
          </a:prstGeom>
        </p:spPr>
        <p:txBody>
          <a:bodyPr vert="horz" lIns="92034" tIns="46017" rIns="92034" bIns="46017" rtlCol="0" anchor="b"/>
          <a:lstStyle>
            <a:lvl1pPr algn="l">
              <a:defRPr sz="1200"/>
            </a:lvl1pPr>
          </a:lstStyle>
          <a:p>
            <a:endParaRPr lang="en-US"/>
          </a:p>
        </p:txBody>
      </p:sp>
      <p:sp>
        <p:nvSpPr>
          <p:cNvPr id="5" name="Slide Number Placeholder 4"/>
          <p:cNvSpPr>
            <a:spLocks noGrp="1"/>
          </p:cNvSpPr>
          <p:nvPr>
            <p:ph type="sldNum" sz="quarter" idx="3"/>
          </p:nvPr>
        </p:nvSpPr>
        <p:spPr>
          <a:xfrm>
            <a:off x="3845047" y="9425567"/>
            <a:ext cx="2941532" cy="496174"/>
          </a:xfrm>
          <a:prstGeom prst="rect">
            <a:avLst/>
          </a:prstGeom>
        </p:spPr>
        <p:txBody>
          <a:bodyPr vert="horz" lIns="92034" tIns="46017" rIns="92034" bIns="46017" rtlCol="0" anchor="b"/>
          <a:lstStyle>
            <a:lvl1pPr algn="r">
              <a:defRPr sz="1200"/>
            </a:lvl1pPr>
          </a:lstStyle>
          <a:p>
            <a:fld id="{E3930213-9432-4F18-B067-B7FF447A9EF3}" type="slidenum">
              <a:rPr lang="en-US" smtClean="0"/>
              <a:t>‹#›</a:t>
            </a:fld>
            <a:endParaRPr lang="en-US"/>
          </a:p>
        </p:txBody>
      </p:sp>
    </p:spTree>
    <p:extLst>
      <p:ext uri="{BB962C8B-B14F-4D97-AF65-F5344CB8AC3E}">
        <p14:creationId xmlns:p14="http://schemas.microsoft.com/office/powerpoint/2010/main" val="272869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1532" cy="496174"/>
          </a:xfrm>
          <a:prstGeom prst="rect">
            <a:avLst/>
          </a:prstGeom>
        </p:spPr>
        <p:txBody>
          <a:bodyPr vert="horz" lIns="92034" tIns="46017" rIns="92034" bIns="46017" rtlCol="0"/>
          <a:lstStyle>
            <a:lvl1pPr algn="l">
              <a:defRPr sz="1200"/>
            </a:lvl1pPr>
          </a:lstStyle>
          <a:p>
            <a:endParaRPr lang="en-GB"/>
          </a:p>
        </p:txBody>
      </p:sp>
      <p:sp>
        <p:nvSpPr>
          <p:cNvPr id="3" name="Date Placeholder 2"/>
          <p:cNvSpPr>
            <a:spLocks noGrp="1"/>
          </p:cNvSpPr>
          <p:nvPr>
            <p:ph type="dt" idx="1"/>
          </p:nvPr>
        </p:nvSpPr>
        <p:spPr>
          <a:xfrm>
            <a:off x="3845047" y="0"/>
            <a:ext cx="2941532" cy="496174"/>
          </a:xfrm>
          <a:prstGeom prst="rect">
            <a:avLst/>
          </a:prstGeom>
        </p:spPr>
        <p:txBody>
          <a:bodyPr vert="horz" lIns="92034" tIns="46017" rIns="92034" bIns="46017" rtlCol="0"/>
          <a:lstStyle>
            <a:lvl1pPr algn="r">
              <a:defRPr sz="1200"/>
            </a:lvl1pPr>
          </a:lstStyle>
          <a:p>
            <a:fld id="{61B515B7-1845-4FE4-B742-C22B7D972988}" type="datetimeFigureOut">
              <a:rPr lang="en-GB" smtClean="0"/>
              <a:t>05/04/2022</a:t>
            </a:fld>
            <a:endParaRPr lang="en-GB"/>
          </a:p>
        </p:txBody>
      </p:sp>
      <p:sp>
        <p:nvSpPr>
          <p:cNvPr id="4" name="Slide Image Placeholder 3"/>
          <p:cNvSpPr>
            <a:spLocks noGrp="1" noRot="1" noChangeAspect="1"/>
          </p:cNvSpPr>
          <p:nvPr>
            <p:ph type="sldImg" idx="2"/>
          </p:nvPr>
        </p:nvSpPr>
        <p:spPr>
          <a:xfrm>
            <a:off x="85725" y="744538"/>
            <a:ext cx="6616700" cy="3721100"/>
          </a:xfrm>
          <a:prstGeom prst="rect">
            <a:avLst/>
          </a:prstGeom>
          <a:noFill/>
          <a:ln w="12700">
            <a:solidFill>
              <a:prstClr val="black"/>
            </a:solidFill>
          </a:ln>
        </p:spPr>
        <p:txBody>
          <a:bodyPr vert="horz" lIns="92034" tIns="46017" rIns="92034" bIns="46017" rtlCol="0" anchor="ctr"/>
          <a:lstStyle/>
          <a:p>
            <a:endParaRPr lang="en-GB"/>
          </a:p>
        </p:txBody>
      </p:sp>
      <p:sp>
        <p:nvSpPr>
          <p:cNvPr id="5" name="Notes Placeholder 4"/>
          <p:cNvSpPr>
            <a:spLocks noGrp="1"/>
          </p:cNvSpPr>
          <p:nvPr>
            <p:ph type="body" sz="quarter" idx="3"/>
          </p:nvPr>
        </p:nvSpPr>
        <p:spPr>
          <a:xfrm>
            <a:off x="678816" y="4713646"/>
            <a:ext cx="5430520" cy="4465559"/>
          </a:xfrm>
          <a:prstGeom prst="rect">
            <a:avLst/>
          </a:prstGeom>
        </p:spPr>
        <p:txBody>
          <a:bodyPr vert="horz" lIns="92034" tIns="46017" rIns="92034" bIns="460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5567"/>
            <a:ext cx="2941532" cy="496174"/>
          </a:xfrm>
          <a:prstGeom prst="rect">
            <a:avLst/>
          </a:prstGeom>
        </p:spPr>
        <p:txBody>
          <a:bodyPr vert="horz" lIns="92034" tIns="46017" rIns="92034" bIns="46017" rtlCol="0" anchor="b"/>
          <a:lstStyle>
            <a:lvl1pPr algn="l">
              <a:defRPr sz="1200"/>
            </a:lvl1pPr>
          </a:lstStyle>
          <a:p>
            <a:endParaRPr lang="en-GB"/>
          </a:p>
        </p:txBody>
      </p:sp>
      <p:sp>
        <p:nvSpPr>
          <p:cNvPr id="7" name="Slide Number Placeholder 6"/>
          <p:cNvSpPr>
            <a:spLocks noGrp="1"/>
          </p:cNvSpPr>
          <p:nvPr>
            <p:ph type="sldNum" sz="quarter" idx="5"/>
          </p:nvPr>
        </p:nvSpPr>
        <p:spPr>
          <a:xfrm>
            <a:off x="3845047" y="9425567"/>
            <a:ext cx="2941532" cy="496174"/>
          </a:xfrm>
          <a:prstGeom prst="rect">
            <a:avLst/>
          </a:prstGeom>
        </p:spPr>
        <p:txBody>
          <a:bodyPr vert="horz" lIns="92034" tIns="46017" rIns="92034" bIns="46017" rtlCol="0" anchor="b"/>
          <a:lstStyle>
            <a:lvl1pPr algn="r">
              <a:defRPr sz="1200"/>
            </a:lvl1pPr>
          </a:lstStyle>
          <a:p>
            <a:fld id="{5E6B9611-48F0-4AB3-B59B-4E8CF4AFA5E0}" type="slidenum">
              <a:rPr lang="en-GB" smtClean="0"/>
              <a:t>‹#›</a:t>
            </a:fld>
            <a:endParaRPr lang="en-GB"/>
          </a:p>
        </p:txBody>
      </p:sp>
    </p:spTree>
    <p:extLst>
      <p:ext uri="{BB962C8B-B14F-4D97-AF65-F5344CB8AC3E}">
        <p14:creationId xmlns:p14="http://schemas.microsoft.com/office/powerpoint/2010/main" val="112957264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E6B9611-48F0-4AB3-B59B-4E8CF4AFA5E0}" type="slidenum">
              <a:rPr lang="en-GB" smtClean="0"/>
              <a:t>3</a:t>
            </a:fld>
            <a:endParaRPr lang="en-GB"/>
          </a:p>
        </p:txBody>
      </p:sp>
    </p:spTree>
    <p:extLst>
      <p:ext uri="{BB962C8B-B14F-4D97-AF65-F5344CB8AC3E}">
        <p14:creationId xmlns:p14="http://schemas.microsoft.com/office/powerpoint/2010/main" val="232943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
        <p:nvSpPr>
          <p:cNvPr id="4" name="Slide Number Placeholder 2"/>
          <p:cNvSpPr>
            <a:spLocks noGrp="1"/>
          </p:cNvSpPr>
          <p:nvPr>
            <p:ph type="sldNum" sz="quarter" idx="4"/>
          </p:nvPr>
        </p:nvSpPr>
        <p:spPr>
          <a:xfrm>
            <a:off x="6096000" y="6446659"/>
            <a:ext cx="6769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11B7F-2F41-45BD-8D8D-57392D9CCC8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195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Slide Number Placeholder 2"/>
          <p:cNvSpPr>
            <a:spLocks noGrp="1"/>
          </p:cNvSpPr>
          <p:nvPr>
            <p:ph type="sldNum" sz="quarter" idx="4"/>
          </p:nvPr>
        </p:nvSpPr>
        <p:spPr>
          <a:xfrm>
            <a:off x="6096000" y="6446659"/>
            <a:ext cx="6769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11B7F-2F41-45BD-8D8D-57392D9CCC8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46474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04800"/>
            <a:ext cx="10363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it-IT"/>
              <a:t>Click to edit Master title style</a:t>
            </a:r>
          </a:p>
        </p:txBody>
      </p:sp>
      <p:sp>
        <p:nvSpPr>
          <p:cNvPr id="1027" name="Rectangle 3"/>
          <p:cNvSpPr>
            <a:spLocks noGrp="1" noChangeArrowheads="1"/>
          </p:cNvSpPr>
          <p:nvPr>
            <p:ph type="body" idx="1"/>
          </p:nvPr>
        </p:nvSpPr>
        <p:spPr bwMode="auto">
          <a:xfrm>
            <a:off x="914400" y="1371600"/>
            <a:ext cx="10363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1028" name="Line 7"/>
          <p:cNvSpPr>
            <a:spLocks noChangeShapeType="1"/>
          </p:cNvSpPr>
          <p:nvPr/>
        </p:nvSpPr>
        <p:spPr bwMode="auto">
          <a:xfrm flipV="1">
            <a:off x="0" y="6357938"/>
            <a:ext cx="12192000" cy="30162"/>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defRPr/>
            </a:pPr>
            <a:endParaRPr lang="en-US" sz="3200">
              <a:solidFill>
                <a:srgbClr val="000000"/>
              </a:solidFill>
              <a:ea typeface="ＭＳ Ｐゴシック" charset="0"/>
              <a:cs typeface="Arial" panose="020B0604020202020204" pitchFamily="34" charset="0"/>
            </a:endParaRPr>
          </a:p>
        </p:txBody>
      </p:sp>
      <p:graphicFrame>
        <p:nvGraphicFramePr>
          <p:cNvPr id="1029" name="Object 8"/>
          <p:cNvGraphicFramePr>
            <a:graphicFrameLocks noChangeAspect="1"/>
          </p:cNvGraphicFramePr>
          <p:nvPr/>
        </p:nvGraphicFramePr>
        <p:xfrm>
          <a:off x="125046" y="6411914"/>
          <a:ext cx="549031" cy="446087"/>
        </p:xfrm>
        <a:graphic>
          <a:graphicData uri="http://schemas.openxmlformats.org/presentationml/2006/ole">
            <mc:AlternateContent xmlns:mc="http://schemas.openxmlformats.org/markup-compatibility/2006">
              <mc:Choice xmlns:v="urn:schemas-microsoft-com:vml" Requires="v">
                <p:oleObj spid="_x0000_s1159" name="Photo Editor Photo" r:id="rId5" imgW="838095" imgH="838095" progId="MSPhotoEd.3">
                  <p:embed/>
                </p:oleObj>
              </mc:Choice>
              <mc:Fallback>
                <p:oleObj name="Photo Editor Photo" r:id="rId5" imgW="838095" imgH="8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046" y="6411914"/>
                        <a:ext cx="549031" cy="44608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0" name="Text Box 9"/>
          <p:cNvSpPr txBox="1">
            <a:spLocks noChangeArrowheads="1"/>
          </p:cNvSpPr>
          <p:nvPr/>
        </p:nvSpPr>
        <p:spPr bwMode="auto">
          <a:xfrm>
            <a:off x="689708" y="6521450"/>
            <a:ext cx="28328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defTabSz="914400" eaLnBrk="0" fontAlgn="base" hangingPunct="0">
              <a:spcBef>
                <a:spcPct val="0"/>
              </a:spcBef>
              <a:spcAft>
                <a:spcPct val="0"/>
              </a:spcAft>
              <a:defRPr/>
            </a:pPr>
            <a:r>
              <a:rPr lang="it-IT" sz="1000" b="1">
                <a:solidFill>
                  <a:srgbClr val="000000"/>
                </a:solidFill>
                <a:ea typeface="ＭＳ Ｐゴシック" panose="020B0600070205080204" pitchFamily="34" charset="-128"/>
                <a:cs typeface="Arial" panose="020B0604020202020204" pitchFamily="34" charset="0"/>
              </a:rPr>
              <a:t> Istituto Nazionale di Fisica Nucleare (</a:t>
            </a:r>
            <a:r>
              <a:rPr lang="it-IT" sz="1000" b="1" err="1">
                <a:solidFill>
                  <a:srgbClr val="000000"/>
                </a:solidFill>
                <a:ea typeface="ＭＳ Ｐゴシック" panose="020B0600070205080204" pitchFamily="34" charset="-128"/>
                <a:cs typeface="Arial" panose="020B0604020202020204" pitchFamily="34" charset="0"/>
              </a:rPr>
              <a:t>Italy</a:t>
            </a:r>
            <a:r>
              <a:rPr lang="it-IT" sz="1000" b="1">
                <a:solidFill>
                  <a:srgbClr val="000000"/>
                </a:solidFill>
                <a:ea typeface="ＭＳ Ｐゴシック" panose="020B0600070205080204" pitchFamily="34" charset="-128"/>
                <a:cs typeface="Arial" panose="020B0604020202020204" pitchFamily="34" charset="0"/>
              </a:rPr>
              <a:t>)</a:t>
            </a:r>
            <a:r>
              <a:rPr lang="it-IT" sz="1600">
                <a:solidFill>
                  <a:srgbClr val="000000"/>
                </a:solidFill>
                <a:ea typeface="ＭＳ Ｐゴシック" panose="020B0600070205080204" pitchFamily="34" charset="-128"/>
                <a:cs typeface="Arial" panose="020B0604020202020204" pitchFamily="34" charset="0"/>
              </a:rPr>
              <a:t> </a:t>
            </a:r>
          </a:p>
        </p:txBody>
      </p:sp>
      <p:sp>
        <p:nvSpPr>
          <p:cNvPr id="7" name="Text Box 9"/>
          <p:cNvSpPr txBox="1">
            <a:spLocks noChangeArrowheads="1"/>
          </p:cNvSpPr>
          <p:nvPr userDrawn="1"/>
        </p:nvSpPr>
        <p:spPr bwMode="auto">
          <a:xfrm>
            <a:off x="9318089" y="6473229"/>
            <a:ext cx="16834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defTabSz="914400" eaLnBrk="0" fontAlgn="base" hangingPunct="0">
              <a:spcBef>
                <a:spcPct val="0"/>
              </a:spcBef>
              <a:spcAft>
                <a:spcPct val="0"/>
              </a:spcAft>
              <a:defRPr/>
            </a:pPr>
            <a:r>
              <a:rPr lang="it-IT" sz="1000" b="1" dirty="0">
                <a:solidFill>
                  <a:srgbClr val="000000"/>
                </a:solidFill>
                <a:ea typeface="ＭＳ Ｐゴシック" panose="020B0600070205080204" pitchFamily="34" charset="-128"/>
                <a:cs typeface="Arial" panose="020B0604020202020204" pitchFamily="34" charset="0"/>
              </a:rPr>
              <a:t> Beam Dynamics Group</a:t>
            </a:r>
            <a:r>
              <a:rPr lang="it-IT" sz="1600" dirty="0">
                <a:solidFill>
                  <a:srgbClr val="000000"/>
                </a:solidFill>
                <a:ea typeface="ＭＳ Ｐゴシック" panose="020B0600070205080204" pitchFamily="34" charset="-128"/>
                <a:cs typeface="Arial" panose="020B0604020202020204" pitchFamily="34" charset="0"/>
              </a:rPr>
              <a:t> </a:t>
            </a:r>
          </a:p>
        </p:txBody>
      </p:sp>
      <p:pic>
        <p:nvPicPr>
          <p:cNvPr id="8" name="Picture 2"/>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11277600" y="6488331"/>
            <a:ext cx="795849" cy="32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a:xfrm>
            <a:off x="6096000" y="6446659"/>
            <a:ext cx="6769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8DA11B7F-2F41-45BD-8D8D-57392D9CCC8A}" type="slidenum">
              <a:rPr lang="en-US" smtClean="0">
                <a:solidFill>
                  <a:srgbClr val="000000">
                    <a:tint val="75000"/>
                  </a:srgbClr>
                </a:solidFill>
                <a:ea typeface="ＭＳ Ｐゴシック" panose="020B0600070205080204" pitchFamily="34" charset="-128"/>
                <a:cs typeface="Arial" panose="020B0604020202020204" pitchFamily="34" charset="0"/>
              </a:rPr>
              <a:pPr defTabSz="914400" fontAlgn="base">
                <a:spcBef>
                  <a:spcPct val="0"/>
                </a:spcBef>
                <a:spcAft>
                  <a:spcPct val="0"/>
                </a:spcAft>
              </a:pPr>
              <a:t>‹#›</a:t>
            </a:fld>
            <a:endParaRPr lang="en-US">
              <a:solidFill>
                <a:srgbClr val="000000">
                  <a:tint val="75000"/>
                </a:srgbClr>
              </a:solidFill>
              <a:ea typeface="ＭＳ Ｐゴシック" panose="020B0600070205080204" pitchFamily="34" charset="-128"/>
              <a:cs typeface="Arial" panose="020B0604020202020204" pitchFamily="34" charset="0"/>
            </a:endParaRPr>
          </a:p>
        </p:txBody>
      </p:sp>
      <p:pic>
        <p:nvPicPr>
          <p:cNvPr id="12" name="Picture 2" descr="http://ess-scandinavia.eu/templates/theme285/images/logo.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328" y="42862"/>
            <a:ext cx="1476375" cy="7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4451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3200" b="1">
          <a:solidFill>
            <a:schemeClr val="accent2"/>
          </a:solidFill>
          <a:latin typeface="+mj-lt"/>
          <a:ea typeface="ＭＳ Ｐゴシック" charset="0"/>
          <a:cs typeface="+mj-cs"/>
        </a:defRPr>
      </a:lvl1pPr>
      <a:lvl2pPr algn="ctr" rtl="0" eaLnBrk="0" fontAlgn="base" hangingPunct="0">
        <a:spcBef>
          <a:spcPct val="0"/>
        </a:spcBef>
        <a:spcAft>
          <a:spcPct val="0"/>
        </a:spcAft>
        <a:defRPr sz="3200" b="1">
          <a:solidFill>
            <a:schemeClr val="accent2"/>
          </a:solidFill>
          <a:latin typeface="Arial" pitchFamily="34" charset="0"/>
          <a:ea typeface="ＭＳ Ｐゴシック" charset="0"/>
        </a:defRPr>
      </a:lvl2pPr>
      <a:lvl3pPr algn="ctr" rtl="0" eaLnBrk="0" fontAlgn="base" hangingPunct="0">
        <a:spcBef>
          <a:spcPct val="0"/>
        </a:spcBef>
        <a:spcAft>
          <a:spcPct val="0"/>
        </a:spcAft>
        <a:defRPr sz="3200" b="1">
          <a:solidFill>
            <a:schemeClr val="accent2"/>
          </a:solidFill>
          <a:latin typeface="Arial" pitchFamily="34" charset="0"/>
          <a:ea typeface="ＭＳ Ｐゴシック" charset="0"/>
        </a:defRPr>
      </a:lvl3pPr>
      <a:lvl4pPr algn="ctr" rtl="0" eaLnBrk="0" fontAlgn="base" hangingPunct="0">
        <a:spcBef>
          <a:spcPct val="0"/>
        </a:spcBef>
        <a:spcAft>
          <a:spcPct val="0"/>
        </a:spcAft>
        <a:defRPr sz="3200" b="1">
          <a:solidFill>
            <a:schemeClr val="accent2"/>
          </a:solidFill>
          <a:latin typeface="Arial" pitchFamily="34" charset="0"/>
          <a:ea typeface="ＭＳ Ｐゴシック" charset="0"/>
        </a:defRPr>
      </a:lvl4pPr>
      <a:lvl5pPr algn="ctr" rtl="0" eaLnBrk="0" fontAlgn="base" hangingPunct="0">
        <a:spcBef>
          <a:spcPct val="0"/>
        </a:spcBef>
        <a:spcAft>
          <a:spcPct val="0"/>
        </a:spcAft>
        <a:defRPr sz="3200" b="1">
          <a:solidFill>
            <a:schemeClr val="accent2"/>
          </a:solidFill>
          <a:latin typeface="Arial" pitchFamily="34" charset="0"/>
          <a:ea typeface="ＭＳ Ｐゴシック" charset="0"/>
        </a:defRPr>
      </a:lvl5pPr>
      <a:lvl6pPr marL="457200" algn="ctr" rtl="0" eaLnBrk="0" fontAlgn="base" hangingPunct="0">
        <a:spcBef>
          <a:spcPct val="0"/>
        </a:spcBef>
        <a:spcAft>
          <a:spcPct val="0"/>
        </a:spcAft>
        <a:defRPr sz="3200" b="1">
          <a:solidFill>
            <a:schemeClr val="accent2"/>
          </a:solidFill>
          <a:latin typeface="Arial" pitchFamily="34" charset="0"/>
        </a:defRPr>
      </a:lvl6pPr>
      <a:lvl7pPr marL="914400" algn="ctr" rtl="0" eaLnBrk="0" fontAlgn="base" hangingPunct="0">
        <a:spcBef>
          <a:spcPct val="0"/>
        </a:spcBef>
        <a:spcAft>
          <a:spcPct val="0"/>
        </a:spcAft>
        <a:defRPr sz="3200" b="1">
          <a:solidFill>
            <a:schemeClr val="accent2"/>
          </a:solidFill>
          <a:latin typeface="Arial" pitchFamily="34" charset="0"/>
        </a:defRPr>
      </a:lvl7pPr>
      <a:lvl8pPr marL="1371600" algn="ctr" rtl="0" eaLnBrk="0" fontAlgn="base" hangingPunct="0">
        <a:spcBef>
          <a:spcPct val="0"/>
        </a:spcBef>
        <a:spcAft>
          <a:spcPct val="0"/>
        </a:spcAft>
        <a:defRPr sz="3200" b="1">
          <a:solidFill>
            <a:schemeClr val="accent2"/>
          </a:solidFill>
          <a:latin typeface="Arial" pitchFamily="34" charset="0"/>
        </a:defRPr>
      </a:lvl8pPr>
      <a:lvl9pPr marL="1828800" algn="ctr" rtl="0" eaLnBrk="0" fontAlgn="base" hangingPunct="0">
        <a:spcBef>
          <a:spcPct val="0"/>
        </a:spcBef>
        <a:spcAft>
          <a:spcPct val="0"/>
        </a:spcAft>
        <a:defRPr sz="3200" b="1">
          <a:solidFill>
            <a:schemeClr val="accent2"/>
          </a:solidFill>
          <a:latin typeface="Arial" pitchFamily="34" charset="0"/>
        </a:defRPr>
      </a:lvl9pPr>
    </p:titleStyle>
    <p:bodyStyle>
      <a:lvl1pPr marL="192088" indent="-192088"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569913" indent="-187325" algn="l" rtl="0" eaLnBrk="0" fontAlgn="base" hangingPunct="0">
        <a:spcBef>
          <a:spcPct val="20000"/>
        </a:spcBef>
        <a:spcAft>
          <a:spcPct val="0"/>
        </a:spcAft>
        <a:buChar char="–"/>
        <a:defRPr>
          <a:solidFill>
            <a:schemeClr val="tx1"/>
          </a:solidFill>
          <a:latin typeface="+mn-lt"/>
          <a:ea typeface="ＭＳ Ｐゴシック" charset="0"/>
        </a:defRPr>
      </a:lvl2pPr>
      <a:lvl3pPr marL="954088" indent="-192088" algn="l" rtl="0" eaLnBrk="0" fontAlgn="base" hangingPunct="0">
        <a:spcBef>
          <a:spcPct val="20000"/>
        </a:spcBef>
        <a:spcAft>
          <a:spcPct val="0"/>
        </a:spcAft>
        <a:buChar char="•"/>
        <a:defRPr sz="1600">
          <a:solidFill>
            <a:schemeClr val="tx1"/>
          </a:solidFill>
          <a:latin typeface="+mn-lt"/>
          <a:ea typeface="ＭＳ Ｐゴシック" charset="0"/>
        </a:defRPr>
      </a:lvl3pPr>
      <a:lvl4pPr marL="1331913" indent="-184150" algn="l" rtl="0" eaLnBrk="0" fontAlgn="base" hangingPunct="0">
        <a:spcBef>
          <a:spcPct val="20000"/>
        </a:spcBef>
        <a:spcAft>
          <a:spcPct val="0"/>
        </a:spcAft>
        <a:buChar char="–"/>
        <a:defRPr sz="1400">
          <a:solidFill>
            <a:schemeClr val="tx1"/>
          </a:solidFill>
          <a:latin typeface="+mn-lt"/>
          <a:ea typeface="ＭＳ Ｐゴシック" charset="0"/>
        </a:defRPr>
      </a:lvl4pPr>
      <a:lvl5pPr marL="1716088" indent="-192088" algn="l" rtl="0" eaLnBrk="0" fontAlgn="base" hangingPunct="0">
        <a:spcBef>
          <a:spcPct val="20000"/>
        </a:spcBef>
        <a:spcAft>
          <a:spcPct val="0"/>
        </a:spcAft>
        <a:buChar char="•"/>
        <a:defRPr sz="1400">
          <a:solidFill>
            <a:schemeClr val="tx1"/>
          </a:solidFill>
          <a:latin typeface="+mn-lt"/>
          <a:ea typeface="ＭＳ Ｐゴシック" charset="0"/>
        </a:defRPr>
      </a:lvl5pPr>
      <a:lvl6pPr marL="2173288" indent="-192088" algn="l" rtl="0" eaLnBrk="0" fontAlgn="base" hangingPunct="0">
        <a:spcBef>
          <a:spcPct val="20000"/>
        </a:spcBef>
        <a:spcAft>
          <a:spcPct val="0"/>
        </a:spcAft>
        <a:buChar char="•"/>
        <a:defRPr sz="1400">
          <a:solidFill>
            <a:schemeClr val="tx1"/>
          </a:solidFill>
          <a:latin typeface="+mn-lt"/>
        </a:defRPr>
      </a:lvl6pPr>
      <a:lvl7pPr marL="2630488" indent="-192088" algn="l" rtl="0" eaLnBrk="0" fontAlgn="base" hangingPunct="0">
        <a:spcBef>
          <a:spcPct val="20000"/>
        </a:spcBef>
        <a:spcAft>
          <a:spcPct val="0"/>
        </a:spcAft>
        <a:buChar char="•"/>
        <a:defRPr sz="1400">
          <a:solidFill>
            <a:schemeClr val="tx1"/>
          </a:solidFill>
          <a:latin typeface="+mn-lt"/>
        </a:defRPr>
      </a:lvl7pPr>
      <a:lvl8pPr marL="3087688" indent="-192088" algn="l" rtl="0" eaLnBrk="0" fontAlgn="base" hangingPunct="0">
        <a:spcBef>
          <a:spcPct val="20000"/>
        </a:spcBef>
        <a:spcAft>
          <a:spcPct val="0"/>
        </a:spcAft>
        <a:buChar char="•"/>
        <a:defRPr sz="1400">
          <a:solidFill>
            <a:schemeClr val="tx1"/>
          </a:solidFill>
          <a:latin typeface="+mn-lt"/>
        </a:defRPr>
      </a:lvl8pPr>
      <a:lvl9pPr marL="3544888" indent="-192088" algn="l" rtl="0" eaLnBrk="0" fontAlgn="base" hangingPunct="0">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7.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4.png"/><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71.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Investigation of the  ESS – Ion source emittance</a:t>
            </a:r>
            <a:br>
              <a:rPr lang="en-US" dirty="0"/>
            </a:br>
            <a:r>
              <a:rPr lang="en-US" dirty="0"/>
              <a:t>and studies of positive RFQ electron erosion</a:t>
            </a:r>
          </a:p>
        </p:txBody>
      </p:sp>
      <p:sp>
        <p:nvSpPr>
          <p:cNvPr id="3" name="Subtitle 2"/>
          <p:cNvSpPr>
            <a:spLocks noGrp="1"/>
          </p:cNvSpPr>
          <p:nvPr>
            <p:ph type="subTitle" idx="1"/>
          </p:nvPr>
        </p:nvSpPr>
        <p:spPr>
          <a:xfrm>
            <a:off x="1828800" y="4005064"/>
            <a:ext cx="8534400" cy="1752600"/>
          </a:xfrm>
        </p:spPr>
        <p:txBody>
          <a:bodyPr/>
          <a:lstStyle/>
          <a:p>
            <a:r>
              <a:rPr lang="en-US" dirty="0"/>
              <a:t>Luca </a:t>
            </a:r>
            <a:r>
              <a:rPr lang="en-US" dirty="0" err="1"/>
              <a:t>Bellan</a:t>
            </a:r>
            <a:r>
              <a:rPr lang="en-US" dirty="0"/>
              <a:t> - INFN LNL</a:t>
            </a:r>
          </a:p>
        </p:txBody>
      </p:sp>
    </p:spTree>
    <p:extLst>
      <p:ext uri="{BB962C8B-B14F-4D97-AF65-F5344CB8AC3E}">
        <p14:creationId xmlns:p14="http://schemas.microsoft.com/office/powerpoint/2010/main" val="418408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8BFB2B-D5CE-4EB9-881C-4B4D71DB5F7B}"/>
              </a:ext>
            </a:extLst>
          </p:cNvPr>
          <p:cNvSpPr>
            <a:spLocks noGrp="1"/>
          </p:cNvSpPr>
          <p:nvPr>
            <p:ph type="title"/>
          </p:nvPr>
        </p:nvSpPr>
        <p:spPr>
          <a:xfrm>
            <a:off x="940640" y="0"/>
            <a:ext cx="10363200" cy="914400"/>
          </a:xfrm>
        </p:spPr>
        <p:txBody>
          <a:bodyPr/>
          <a:lstStyle/>
          <a:p>
            <a:r>
              <a:rPr lang="en-GB" sz="2400" dirty="0"/>
              <a:t>Analysis</a:t>
            </a:r>
          </a:p>
        </p:txBody>
      </p:sp>
      <p:sp>
        <p:nvSpPr>
          <p:cNvPr id="4" name="Segnaposto numero diapositiva 3">
            <a:extLst>
              <a:ext uri="{FF2B5EF4-FFF2-40B4-BE49-F238E27FC236}">
                <a16:creationId xmlns:a16="http://schemas.microsoft.com/office/drawing/2014/main" id="{6A226C96-B5E6-435D-B7C0-64132CB0CD87}"/>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10</a:t>
            </a:fld>
            <a:endParaRPr lang="en-US">
              <a:solidFill>
                <a:srgbClr val="000000">
                  <a:tint val="75000"/>
                </a:srgbClr>
              </a:solidFill>
            </a:endParaRPr>
          </a:p>
        </p:txBody>
      </p:sp>
      <p:sp>
        <p:nvSpPr>
          <p:cNvPr id="9" name="CasellaDiTesto 8">
            <a:extLst>
              <a:ext uri="{FF2B5EF4-FFF2-40B4-BE49-F238E27FC236}">
                <a16:creationId xmlns:a16="http://schemas.microsoft.com/office/drawing/2014/main" id="{6EBC31A1-CBB8-4E3A-B4EB-39E22873B15A}"/>
              </a:ext>
            </a:extLst>
          </p:cNvPr>
          <p:cNvSpPr txBox="1"/>
          <p:nvPr/>
        </p:nvSpPr>
        <p:spPr>
          <a:xfrm>
            <a:off x="263352" y="742531"/>
            <a:ext cx="11449272" cy="1077218"/>
          </a:xfrm>
          <a:prstGeom prst="rect">
            <a:avLst/>
          </a:prstGeom>
          <a:noFill/>
        </p:spPr>
        <p:txBody>
          <a:bodyPr wrap="square" rtlCol="0">
            <a:spAutoFit/>
          </a:bodyPr>
          <a:lstStyle/>
          <a:p>
            <a:r>
              <a:rPr lang="en-GB" sz="1600" dirty="0"/>
              <a:t>The effect of the steerer (solenoid 1) onto the extracted current  and the small transmission, may be fitted by the not working </a:t>
            </a:r>
            <a:r>
              <a:rPr lang="en-GB" sz="1600" dirty="0" err="1"/>
              <a:t>repeller</a:t>
            </a:r>
            <a:r>
              <a:rPr lang="en-GB" sz="1600" dirty="0"/>
              <a:t>. </a:t>
            </a:r>
          </a:p>
          <a:p>
            <a:pPr marL="342900" indent="-342900">
              <a:buFont typeface="Arial" panose="020B0604020202020204" pitchFamily="34" charset="0"/>
              <a:buChar char="•"/>
            </a:pPr>
            <a:r>
              <a:rPr lang="en-GB" sz="1600" b="1" dirty="0"/>
              <a:t>We suggested to check the </a:t>
            </a:r>
            <a:r>
              <a:rPr lang="en-GB" sz="1600" b="1" dirty="0" err="1"/>
              <a:t>repeller</a:t>
            </a:r>
            <a:r>
              <a:rPr lang="en-GB" sz="1600" b="1" dirty="0"/>
              <a:t> in the next inspection.</a:t>
            </a:r>
          </a:p>
          <a:p>
            <a:pPr marL="342900" indent="-342900">
              <a:buFont typeface="Arial" panose="020B0604020202020204" pitchFamily="34" charset="0"/>
              <a:buChar char="•"/>
            </a:pPr>
            <a:endParaRPr lang="en-GB" sz="1600" dirty="0"/>
          </a:p>
        </p:txBody>
      </p:sp>
      <p:sp>
        <p:nvSpPr>
          <p:cNvPr id="11" name="Freccia a destra 10">
            <a:extLst>
              <a:ext uri="{FF2B5EF4-FFF2-40B4-BE49-F238E27FC236}">
                <a16:creationId xmlns:a16="http://schemas.microsoft.com/office/drawing/2014/main" id="{8134811F-2953-42D0-83CD-EC3491FD52F0}"/>
              </a:ext>
            </a:extLst>
          </p:cNvPr>
          <p:cNvSpPr/>
          <p:nvPr/>
        </p:nvSpPr>
        <p:spPr bwMode="auto">
          <a:xfrm>
            <a:off x="2003767" y="1651119"/>
            <a:ext cx="442269" cy="265098"/>
          </a:xfrm>
          <a:prstGeom prst="rightArrow">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Arial" pitchFamily="34" charset="0"/>
            </a:endParaRPr>
          </a:p>
        </p:txBody>
      </p:sp>
      <p:sp>
        <p:nvSpPr>
          <p:cNvPr id="12" name="CasellaDiTesto 11">
            <a:extLst>
              <a:ext uri="{FF2B5EF4-FFF2-40B4-BE49-F238E27FC236}">
                <a16:creationId xmlns:a16="http://schemas.microsoft.com/office/drawing/2014/main" id="{3381A247-D0ED-45B4-9BCC-62E4B0D744DE}"/>
              </a:ext>
            </a:extLst>
          </p:cNvPr>
          <p:cNvSpPr txBox="1"/>
          <p:nvPr/>
        </p:nvSpPr>
        <p:spPr>
          <a:xfrm>
            <a:off x="2567608" y="1614391"/>
            <a:ext cx="6363200" cy="338554"/>
          </a:xfrm>
          <a:prstGeom prst="rect">
            <a:avLst/>
          </a:prstGeom>
          <a:noFill/>
        </p:spPr>
        <p:txBody>
          <a:bodyPr wrap="square" rtlCol="0">
            <a:spAutoFit/>
          </a:bodyPr>
          <a:lstStyle/>
          <a:p>
            <a:r>
              <a:rPr lang="en-GB" sz="1600" b="1" dirty="0"/>
              <a:t>The </a:t>
            </a:r>
            <a:r>
              <a:rPr lang="en-GB" sz="1600" b="1" dirty="0" err="1"/>
              <a:t>repeller</a:t>
            </a:r>
            <a:r>
              <a:rPr lang="en-GB" sz="1600" b="1" dirty="0"/>
              <a:t> plug in was found disconnected in February 2022</a:t>
            </a:r>
            <a:r>
              <a:rPr lang="en-GB" sz="1600" dirty="0"/>
              <a:t>. </a:t>
            </a:r>
          </a:p>
        </p:txBody>
      </p:sp>
      <p:pic>
        <p:nvPicPr>
          <p:cNvPr id="5" name="Immagine 4">
            <a:extLst>
              <a:ext uri="{FF2B5EF4-FFF2-40B4-BE49-F238E27FC236}">
                <a16:creationId xmlns:a16="http://schemas.microsoft.com/office/drawing/2014/main" id="{A287CC30-ADC4-4E56-8D29-1A9D929B5627}"/>
              </a:ext>
            </a:extLst>
          </p:cNvPr>
          <p:cNvPicPr>
            <a:picLocks noChangeAspect="1"/>
          </p:cNvPicPr>
          <p:nvPr/>
        </p:nvPicPr>
        <p:blipFill>
          <a:blip r:embed="rId2"/>
          <a:stretch>
            <a:fillRect/>
          </a:stretch>
        </p:blipFill>
        <p:spPr>
          <a:xfrm>
            <a:off x="7883346" y="2781110"/>
            <a:ext cx="4059945" cy="2808129"/>
          </a:xfrm>
          <a:prstGeom prst="rect">
            <a:avLst/>
          </a:prstGeom>
        </p:spPr>
      </p:pic>
      <p:cxnSp>
        <p:nvCxnSpPr>
          <p:cNvPr id="19" name="Connettore 2 18">
            <a:extLst>
              <a:ext uri="{FF2B5EF4-FFF2-40B4-BE49-F238E27FC236}">
                <a16:creationId xmlns:a16="http://schemas.microsoft.com/office/drawing/2014/main" id="{4B514BC0-BD03-49DA-82E7-27FF2F1D4F33}"/>
              </a:ext>
            </a:extLst>
          </p:cNvPr>
          <p:cNvCxnSpPr>
            <a:cxnSpLocks/>
          </p:cNvCxnSpPr>
          <p:nvPr/>
        </p:nvCxnSpPr>
        <p:spPr bwMode="auto">
          <a:xfrm>
            <a:off x="9913318" y="3835709"/>
            <a:ext cx="0" cy="1068899"/>
          </a:xfrm>
          <a:prstGeom prst="straightConnector1">
            <a:avLst/>
          </a:prstGeom>
          <a:solidFill>
            <a:schemeClr val="accent1"/>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CasellaDiTesto 19">
            <a:extLst>
              <a:ext uri="{FF2B5EF4-FFF2-40B4-BE49-F238E27FC236}">
                <a16:creationId xmlns:a16="http://schemas.microsoft.com/office/drawing/2014/main" id="{4A8166A9-54C0-44C7-9274-C95130CE752D}"/>
              </a:ext>
            </a:extLst>
          </p:cNvPr>
          <p:cNvSpPr txBox="1"/>
          <p:nvPr/>
        </p:nvSpPr>
        <p:spPr>
          <a:xfrm>
            <a:off x="2896780" y="4664202"/>
            <a:ext cx="288031" cy="461665"/>
          </a:xfrm>
          <a:prstGeom prst="rect">
            <a:avLst/>
          </a:prstGeom>
          <a:noFill/>
        </p:spPr>
        <p:txBody>
          <a:bodyPr wrap="square" rtlCol="0">
            <a:spAutoFit/>
          </a:bodyPr>
          <a:lstStyle/>
          <a:p>
            <a:endParaRPr lang="en-GB" dirty="0"/>
          </a:p>
        </p:txBody>
      </p:sp>
      <p:cxnSp>
        <p:nvCxnSpPr>
          <p:cNvPr id="31" name="Connettore 2 30">
            <a:extLst>
              <a:ext uri="{FF2B5EF4-FFF2-40B4-BE49-F238E27FC236}">
                <a16:creationId xmlns:a16="http://schemas.microsoft.com/office/drawing/2014/main" id="{77B89649-0EB4-4009-AEAD-DCF319F256F4}"/>
              </a:ext>
            </a:extLst>
          </p:cNvPr>
          <p:cNvCxnSpPr/>
          <p:nvPr/>
        </p:nvCxnSpPr>
        <p:spPr bwMode="auto">
          <a:xfrm>
            <a:off x="2968788" y="5024242"/>
            <a:ext cx="0" cy="360040"/>
          </a:xfrm>
          <a:prstGeom prst="straightConnector1">
            <a:avLst/>
          </a:prstGeom>
          <a:solidFill>
            <a:schemeClr val="accent1"/>
          </a:solidFill>
          <a:ln w="5715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ttangolo 31">
            <a:extLst>
              <a:ext uri="{FF2B5EF4-FFF2-40B4-BE49-F238E27FC236}">
                <a16:creationId xmlns:a16="http://schemas.microsoft.com/office/drawing/2014/main" id="{7B216EEF-326F-4589-8B62-59CCCA191A14}"/>
              </a:ext>
            </a:extLst>
          </p:cNvPr>
          <p:cNvSpPr/>
          <p:nvPr/>
        </p:nvSpPr>
        <p:spPr bwMode="auto">
          <a:xfrm>
            <a:off x="88468" y="2411252"/>
            <a:ext cx="11918057" cy="334607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Arial" pitchFamily="34" charset="0"/>
            </a:endParaRPr>
          </a:p>
        </p:txBody>
      </p:sp>
      <p:sp>
        <p:nvSpPr>
          <p:cNvPr id="34" name="CasellaDiTesto 33">
            <a:extLst>
              <a:ext uri="{FF2B5EF4-FFF2-40B4-BE49-F238E27FC236}">
                <a16:creationId xmlns:a16="http://schemas.microsoft.com/office/drawing/2014/main" id="{ACC576B4-4F2C-4618-AA36-8F06A6B54951}"/>
              </a:ext>
            </a:extLst>
          </p:cNvPr>
          <p:cNvSpPr txBox="1"/>
          <p:nvPr/>
        </p:nvSpPr>
        <p:spPr>
          <a:xfrm>
            <a:off x="8127604" y="2514436"/>
            <a:ext cx="3975928" cy="276999"/>
          </a:xfrm>
          <a:prstGeom prst="rect">
            <a:avLst/>
          </a:prstGeom>
          <a:noFill/>
        </p:spPr>
        <p:txBody>
          <a:bodyPr wrap="square" rtlCol="0">
            <a:spAutoFit/>
          </a:bodyPr>
          <a:lstStyle/>
          <a:p>
            <a:r>
              <a:rPr lang="en-GB" sz="1200" b="1" dirty="0"/>
              <a:t>Situation at 1 us (over 20 us), simulation ongoing </a:t>
            </a:r>
          </a:p>
        </p:txBody>
      </p:sp>
      <p:pic>
        <p:nvPicPr>
          <p:cNvPr id="45" name="Immagine 44">
            <a:extLst>
              <a:ext uri="{FF2B5EF4-FFF2-40B4-BE49-F238E27FC236}">
                <a16:creationId xmlns:a16="http://schemas.microsoft.com/office/drawing/2014/main" id="{09BC29E7-AB0F-47DE-AFF7-AEF216CF7C55}"/>
              </a:ext>
            </a:extLst>
          </p:cNvPr>
          <p:cNvPicPr>
            <a:picLocks noChangeAspect="1"/>
          </p:cNvPicPr>
          <p:nvPr/>
        </p:nvPicPr>
        <p:blipFill>
          <a:blip r:embed="rId3"/>
          <a:stretch>
            <a:fillRect/>
          </a:stretch>
        </p:blipFill>
        <p:spPr>
          <a:xfrm>
            <a:off x="520516" y="2559754"/>
            <a:ext cx="7019532" cy="3197577"/>
          </a:xfrm>
          <a:prstGeom prst="rect">
            <a:avLst/>
          </a:prstGeom>
        </p:spPr>
      </p:pic>
      <p:sp>
        <p:nvSpPr>
          <p:cNvPr id="47" name="CasellaDiTesto 46">
            <a:extLst>
              <a:ext uri="{FF2B5EF4-FFF2-40B4-BE49-F238E27FC236}">
                <a16:creationId xmlns:a16="http://schemas.microsoft.com/office/drawing/2014/main" id="{0EBE0A6F-361B-4E0B-87A4-945C8A739161}"/>
              </a:ext>
            </a:extLst>
          </p:cNvPr>
          <p:cNvSpPr txBox="1"/>
          <p:nvPr/>
        </p:nvSpPr>
        <p:spPr>
          <a:xfrm>
            <a:off x="1673235" y="2347102"/>
            <a:ext cx="599328" cy="461665"/>
          </a:xfrm>
          <a:prstGeom prst="rect">
            <a:avLst/>
          </a:prstGeom>
          <a:noFill/>
        </p:spPr>
        <p:txBody>
          <a:bodyPr wrap="square" rtlCol="0">
            <a:spAutoFit/>
          </a:bodyPr>
          <a:lstStyle/>
          <a:p>
            <a:r>
              <a:rPr lang="en-GB" dirty="0"/>
              <a:t>on</a:t>
            </a:r>
          </a:p>
        </p:txBody>
      </p:sp>
      <p:sp>
        <p:nvSpPr>
          <p:cNvPr id="48" name="CasellaDiTesto 47">
            <a:extLst>
              <a:ext uri="{FF2B5EF4-FFF2-40B4-BE49-F238E27FC236}">
                <a16:creationId xmlns:a16="http://schemas.microsoft.com/office/drawing/2014/main" id="{BA2EC12C-D54D-4A69-B8A0-9639B7D780DF}"/>
              </a:ext>
            </a:extLst>
          </p:cNvPr>
          <p:cNvSpPr txBox="1"/>
          <p:nvPr/>
        </p:nvSpPr>
        <p:spPr>
          <a:xfrm>
            <a:off x="5201036" y="2371251"/>
            <a:ext cx="599328" cy="461665"/>
          </a:xfrm>
          <a:prstGeom prst="rect">
            <a:avLst/>
          </a:prstGeom>
          <a:noFill/>
        </p:spPr>
        <p:txBody>
          <a:bodyPr wrap="square" rtlCol="0">
            <a:spAutoFit/>
          </a:bodyPr>
          <a:lstStyle/>
          <a:p>
            <a:r>
              <a:rPr lang="en-GB" dirty="0"/>
              <a:t>off</a:t>
            </a:r>
          </a:p>
        </p:txBody>
      </p:sp>
    </p:spTree>
    <p:extLst>
      <p:ext uri="{BB962C8B-B14F-4D97-AF65-F5344CB8AC3E}">
        <p14:creationId xmlns:p14="http://schemas.microsoft.com/office/powerpoint/2010/main" val="3088717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5A992D-E844-410C-97D5-CC78123414CA}"/>
              </a:ext>
            </a:extLst>
          </p:cNvPr>
          <p:cNvSpPr>
            <a:spLocks noGrp="1"/>
          </p:cNvSpPr>
          <p:nvPr>
            <p:ph type="title"/>
          </p:nvPr>
        </p:nvSpPr>
        <p:spPr/>
        <p:txBody>
          <a:bodyPr/>
          <a:lstStyle/>
          <a:p>
            <a:r>
              <a:rPr lang="en-GB" dirty="0"/>
              <a:t>Potential along axis </a:t>
            </a:r>
            <a:r>
              <a:rPr lang="en-GB" dirty="0" err="1"/>
              <a:t>w.r.</a:t>
            </a:r>
            <a:r>
              <a:rPr lang="en-GB" dirty="0"/>
              <a:t> the time: </a:t>
            </a:r>
            <a:r>
              <a:rPr lang="en-GB" dirty="0" err="1"/>
              <a:t>s.c.c</a:t>
            </a:r>
            <a:r>
              <a:rPr lang="en-GB" dirty="0"/>
              <a:t> compensation build up </a:t>
            </a:r>
          </a:p>
        </p:txBody>
      </p:sp>
      <p:pic>
        <p:nvPicPr>
          <p:cNvPr id="6" name="Segnaposto contenuto 5">
            <a:extLst>
              <a:ext uri="{FF2B5EF4-FFF2-40B4-BE49-F238E27FC236}">
                <a16:creationId xmlns:a16="http://schemas.microsoft.com/office/drawing/2014/main" id="{D603CA5C-A239-424C-8CC7-C3A907FF96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3992" y="1485715"/>
            <a:ext cx="5888241" cy="3415783"/>
          </a:xfrm>
        </p:spPr>
      </p:pic>
      <p:sp>
        <p:nvSpPr>
          <p:cNvPr id="4" name="Segnaposto numero diapositiva 3">
            <a:extLst>
              <a:ext uri="{FF2B5EF4-FFF2-40B4-BE49-F238E27FC236}">
                <a16:creationId xmlns:a16="http://schemas.microsoft.com/office/drawing/2014/main" id="{4BAE2168-5819-4D2D-88C1-1DB4867502B8}"/>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11</a:t>
            </a:fld>
            <a:endParaRPr lang="en-US">
              <a:solidFill>
                <a:srgbClr val="000000">
                  <a:tint val="75000"/>
                </a:srgbClr>
              </a:solidFill>
            </a:endParaRPr>
          </a:p>
        </p:txBody>
      </p:sp>
      <p:pic>
        <p:nvPicPr>
          <p:cNvPr id="8" name="Immagine 7">
            <a:extLst>
              <a:ext uri="{FF2B5EF4-FFF2-40B4-BE49-F238E27FC236}">
                <a16:creationId xmlns:a16="http://schemas.microsoft.com/office/drawing/2014/main" id="{08C94F8F-4E58-44A0-9AFC-71A9CA75C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485716"/>
            <a:ext cx="5377482" cy="3456384"/>
          </a:xfrm>
          <a:prstGeom prst="rect">
            <a:avLst/>
          </a:prstGeom>
        </p:spPr>
      </p:pic>
      <p:sp>
        <p:nvSpPr>
          <p:cNvPr id="9" name="CasellaDiTesto 8">
            <a:extLst>
              <a:ext uri="{FF2B5EF4-FFF2-40B4-BE49-F238E27FC236}">
                <a16:creationId xmlns:a16="http://schemas.microsoft.com/office/drawing/2014/main" id="{1CED07B7-F6D5-4F1E-AC6D-5609F126A252}"/>
              </a:ext>
            </a:extLst>
          </p:cNvPr>
          <p:cNvSpPr txBox="1"/>
          <p:nvPr/>
        </p:nvSpPr>
        <p:spPr>
          <a:xfrm>
            <a:off x="2980579" y="4670665"/>
            <a:ext cx="839651" cy="461665"/>
          </a:xfrm>
          <a:prstGeom prst="rect">
            <a:avLst/>
          </a:prstGeom>
          <a:noFill/>
        </p:spPr>
        <p:txBody>
          <a:bodyPr wrap="square" rtlCol="0">
            <a:spAutoFit/>
          </a:bodyPr>
          <a:lstStyle/>
          <a:p>
            <a:r>
              <a:rPr lang="en-GB" dirty="0"/>
              <a:t>ON</a:t>
            </a:r>
          </a:p>
        </p:txBody>
      </p:sp>
      <p:sp>
        <p:nvSpPr>
          <p:cNvPr id="10" name="CasellaDiTesto 9">
            <a:extLst>
              <a:ext uri="{FF2B5EF4-FFF2-40B4-BE49-F238E27FC236}">
                <a16:creationId xmlns:a16="http://schemas.microsoft.com/office/drawing/2014/main" id="{0A3075E6-F841-49B5-84F4-06090C9C0CA7}"/>
              </a:ext>
            </a:extLst>
          </p:cNvPr>
          <p:cNvSpPr txBox="1"/>
          <p:nvPr/>
        </p:nvSpPr>
        <p:spPr>
          <a:xfrm>
            <a:off x="9211421" y="4711267"/>
            <a:ext cx="839651" cy="461665"/>
          </a:xfrm>
          <a:prstGeom prst="rect">
            <a:avLst/>
          </a:prstGeom>
          <a:noFill/>
        </p:spPr>
        <p:txBody>
          <a:bodyPr wrap="square" rtlCol="0">
            <a:spAutoFit/>
          </a:bodyPr>
          <a:lstStyle/>
          <a:p>
            <a:r>
              <a:rPr lang="en-GB" dirty="0"/>
              <a:t>OFF</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5AFD7B38-966D-47F0-8992-F54F52AEC24B}"/>
                  </a:ext>
                </a:extLst>
              </p:cNvPr>
              <p:cNvSpPr txBox="1"/>
              <p:nvPr/>
            </p:nvSpPr>
            <p:spPr>
              <a:xfrm>
                <a:off x="2063552" y="5333227"/>
                <a:ext cx="7236804" cy="630942"/>
              </a:xfrm>
              <a:prstGeom prst="rect">
                <a:avLst/>
              </a:prstGeom>
              <a:noFill/>
            </p:spPr>
            <p:txBody>
              <a:bodyPr wrap="square" rtlCol="0">
                <a:spAutoFit/>
              </a:bodyPr>
              <a:lstStyle/>
              <a:p>
                <a:r>
                  <a:rPr lang="en-GB" sz="2000" dirty="0"/>
                  <a:t>Difference @ steady state: </a:t>
                </a:r>
                <a14:m>
                  <m:oMath xmlns:m="http://schemas.openxmlformats.org/officeDocument/2006/math">
                    <m:f>
                      <m:fPr>
                        <m:ctrlPr>
                          <a:rPr lang="it-IT" sz="2000" b="0" i="1" smtClean="0">
                            <a:latin typeface="Cambria Math" panose="02040503050406030204" pitchFamily="18" charset="0"/>
                            <a:ea typeface="Cambria Math" panose="02040503050406030204" pitchFamily="18" charset="0"/>
                          </a:rPr>
                        </m:ctrlPr>
                      </m:fPr>
                      <m:num>
                        <m:sSub>
                          <m:sSubPr>
                            <m:ctrlPr>
                              <a:rPr lang="it-IT" sz="2000" b="0" i="1" smtClean="0">
                                <a:latin typeface="Cambria Math" panose="02040503050406030204" pitchFamily="18" charset="0"/>
                                <a:ea typeface="Cambria Math" panose="02040503050406030204" pitchFamily="18" charset="0"/>
                              </a:rPr>
                            </m:ctrlPr>
                          </m:sSubPr>
                          <m:e>
                            <m:r>
                              <a:rPr lang="en-GB" sz="2000" i="1" smtClean="0">
                                <a:latin typeface="Cambria Math" panose="02040503050406030204" pitchFamily="18" charset="0"/>
                                <a:ea typeface="Cambria Math" panose="02040503050406030204" pitchFamily="18" charset="0"/>
                              </a:rPr>
                              <m:t>𝜙</m:t>
                            </m:r>
                          </m:e>
                          <m:sub>
                            <m:r>
                              <a:rPr lang="it-IT" sz="2000" b="0" i="1" smtClean="0">
                                <a:latin typeface="Cambria Math" panose="02040503050406030204" pitchFamily="18" charset="0"/>
                                <a:ea typeface="Cambria Math" panose="02040503050406030204" pitchFamily="18" charset="0"/>
                              </a:rPr>
                              <m:t>𝑡𝑜𝑡</m:t>
                            </m:r>
                            <m:r>
                              <a:rPr lang="it-IT" sz="2000" b="0" i="1" smtClean="0">
                                <a:latin typeface="Cambria Math" panose="02040503050406030204" pitchFamily="18" charset="0"/>
                                <a:ea typeface="Cambria Math" panose="02040503050406030204" pitchFamily="18" charset="0"/>
                              </a:rPr>
                              <m:t>, </m:t>
                            </m:r>
                            <m:r>
                              <a:rPr lang="it-IT" sz="2000" b="0" i="1" smtClean="0">
                                <a:latin typeface="Cambria Math" panose="02040503050406030204" pitchFamily="18" charset="0"/>
                                <a:ea typeface="Cambria Math" panose="02040503050406030204" pitchFamily="18" charset="0"/>
                              </a:rPr>
                              <m:t>𝑟𝑒𝑝</m:t>
                            </m:r>
                            <m:r>
                              <a:rPr lang="it-IT" sz="2000" b="0" i="1" smtClean="0">
                                <a:latin typeface="Cambria Math" panose="02040503050406030204" pitchFamily="18" charset="0"/>
                                <a:ea typeface="Cambria Math" panose="02040503050406030204" pitchFamily="18" charset="0"/>
                              </a:rPr>
                              <m:t>.  </m:t>
                            </m:r>
                            <m:r>
                              <a:rPr lang="it-IT" sz="2000" b="0" i="1" smtClean="0">
                                <a:latin typeface="Cambria Math" panose="02040503050406030204" pitchFamily="18" charset="0"/>
                                <a:ea typeface="Cambria Math" panose="02040503050406030204" pitchFamily="18" charset="0"/>
                              </a:rPr>
                              <m:t>𝑜𝑛</m:t>
                            </m:r>
                          </m:sub>
                        </m:sSub>
                      </m:num>
                      <m:den>
                        <m:sSub>
                          <m:sSubPr>
                            <m:ctrlPr>
                              <a:rPr lang="it-IT"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𝜙</m:t>
                            </m:r>
                          </m:e>
                          <m:sub>
                            <m:r>
                              <a:rPr lang="it-IT" sz="2000" i="1">
                                <a:latin typeface="Cambria Math" panose="02040503050406030204" pitchFamily="18" charset="0"/>
                                <a:ea typeface="Cambria Math" panose="02040503050406030204" pitchFamily="18" charset="0"/>
                              </a:rPr>
                              <m:t>𝑡𝑜𝑡</m:t>
                            </m:r>
                            <m:r>
                              <a:rPr lang="it-IT" sz="2000" i="1">
                                <a:latin typeface="Cambria Math" panose="02040503050406030204" pitchFamily="18" charset="0"/>
                                <a:ea typeface="Cambria Math" panose="02040503050406030204" pitchFamily="18" charset="0"/>
                              </a:rPr>
                              <m:t>, </m:t>
                            </m:r>
                            <m:r>
                              <a:rPr lang="it-IT" sz="2000" i="1">
                                <a:latin typeface="Cambria Math" panose="02040503050406030204" pitchFamily="18" charset="0"/>
                                <a:ea typeface="Cambria Math" panose="02040503050406030204" pitchFamily="18" charset="0"/>
                              </a:rPr>
                              <m:t>𝑟𝑒𝑝</m:t>
                            </m:r>
                            <m:r>
                              <a:rPr lang="it-IT" sz="2000" i="1">
                                <a:latin typeface="Cambria Math" panose="02040503050406030204" pitchFamily="18" charset="0"/>
                                <a:ea typeface="Cambria Math" panose="02040503050406030204" pitchFamily="18" charset="0"/>
                              </a:rPr>
                              <m:t>.  </m:t>
                            </m:r>
                            <m:r>
                              <a:rPr lang="it-IT" sz="2000" i="1">
                                <a:latin typeface="Cambria Math" panose="02040503050406030204" pitchFamily="18" charset="0"/>
                                <a:ea typeface="Cambria Math" panose="02040503050406030204" pitchFamily="18" charset="0"/>
                              </a:rPr>
                              <m:t>𝑜𝑓𝑓</m:t>
                            </m:r>
                          </m:sub>
                        </m:sSub>
                      </m:den>
                    </m:f>
                    <m:r>
                      <a:rPr lang="it-IT" sz="2000" b="0" i="1" smtClean="0">
                        <a:latin typeface="Cambria Math" panose="02040503050406030204" pitchFamily="18" charset="0"/>
                        <a:ea typeface="Cambria Math" panose="02040503050406030204" pitchFamily="18" charset="0"/>
                      </a:rPr>
                      <m:t>=20</m:t>
                    </m:r>
                  </m:oMath>
                </a14:m>
                <a:endParaRPr lang="en-GB" sz="2000" dirty="0"/>
              </a:p>
            </p:txBody>
          </p:sp>
        </mc:Choice>
        <mc:Fallback xmlns="">
          <p:sp>
            <p:nvSpPr>
              <p:cNvPr id="11" name="CasellaDiTesto 10">
                <a:extLst>
                  <a:ext uri="{FF2B5EF4-FFF2-40B4-BE49-F238E27FC236}">
                    <a16:creationId xmlns:a16="http://schemas.microsoft.com/office/drawing/2014/main" id="{5AFD7B38-966D-47F0-8992-F54F52AEC24B}"/>
                  </a:ext>
                </a:extLst>
              </p:cNvPr>
              <p:cNvSpPr txBox="1">
                <a:spLocks noRot="1" noChangeAspect="1" noMove="1" noResize="1" noEditPoints="1" noAdjustHandles="1" noChangeArrowheads="1" noChangeShapeType="1" noTextEdit="1"/>
              </p:cNvSpPr>
              <p:nvPr/>
            </p:nvSpPr>
            <p:spPr>
              <a:xfrm>
                <a:off x="2063552" y="5333227"/>
                <a:ext cx="7236804" cy="630942"/>
              </a:xfrm>
              <a:prstGeom prst="rect">
                <a:avLst/>
              </a:prstGeom>
              <a:blipFill>
                <a:blip r:embed="rId4"/>
                <a:stretch>
                  <a:fillRect l="-927"/>
                </a:stretch>
              </a:blipFill>
            </p:spPr>
            <p:txBody>
              <a:bodyPr/>
              <a:lstStyle/>
              <a:p>
                <a:r>
                  <a:rPr lang="en-GB">
                    <a:noFill/>
                  </a:rPr>
                  <a:t> </a:t>
                </a:r>
              </a:p>
            </p:txBody>
          </p:sp>
        </mc:Fallback>
      </mc:AlternateContent>
    </p:spTree>
    <p:extLst>
      <p:ext uri="{BB962C8B-B14F-4D97-AF65-F5344CB8AC3E}">
        <p14:creationId xmlns:p14="http://schemas.microsoft.com/office/powerpoint/2010/main" val="296196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91B87C-6DC2-4030-BC55-C563F382B58D}"/>
              </a:ext>
            </a:extLst>
          </p:cNvPr>
          <p:cNvSpPr>
            <a:spLocks noGrp="1"/>
          </p:cNvSpPr>
          <p:nvPr>
            <p:ph type="title"/>
          </p:nvPr>
        </p:nvSpPr>
        <p:spPr>
          <a:xfrm>
            <a:off x="767408" y="-228399"/>
            <a:ext cx="10363200" cy="914400"/>
          </a:xfrm>
        </p:spPr>
        <p:txBody>
          <a:bodyPr/>
          <a:lstStyle/>
          <a:p>
            <a:r>
              <a:rPr lang="en-GB" dirty="0"/>
              <a:t>At steady state</a:t>
            </a:r>
          </a:p>
        </p:txBody>
      </p:sp>
      <p:sp>
        <p:nvSpPr>
          <p:cNvPr id="4" name="Segnaposto numero diapositiva 3">
            <a:extLst>
              <a:ext uri="{FF2B5EF4-FFF2-40B4-BE49-F238E27FC236}">
                <a16:creationId xmlns:a16="http://schemas.microsoft.com/office/drawing/2014/main" id="{2B8B9C76-5406-4B42-8135-E8C759BDEC07}"/>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12</a:t>
            </a:fld>
            <a:endParaRPr lang="en-US">
              <a:solidFill>
                <a:srgbClr val="000000">
                  <a:tint val="75000"/>
                </a:srgbClr>
              </a:solidFill>
            </a:endParaRPr>
          </a:p>
        </p:txBody>
      </p:sp>
      <p:pic>
        <p:nvPicPr>
          <p:cNvPr id="29" name="Immagine 28">
            <a:extLst>
              <a:ext uri="{FF2B5EF4-FFF2-40B4-BE49-F238E27FC236}">
                <a16:creationId xmlns:a16="http://schemas.microsoft.com/office/drawing/2014/main" id="{4AE73818-2E53-4CA3-8BB4-E726BFAE9B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382" y="1510437"/>
            <a:ext cx="2393890" cy="1889383"/>
          </a:xfrm>
          <a:prstGeom prst="rect">
            <a:avLst/>
          </a:prstGeom>
        </p:spPr>
      </p:pic>
      <p:pic>
        <p:nvPicPr>
          <p:cNvPr id="31" name="Immagine 30">
            <a:extLst>
              <a:ext uri="{FF2B5EF4-FFF2-40B4-BE49-F238E27FC236}">
                <a16:creationId xmlns:a16="http://schemas.microsoft.com/office/drawing/2014/main" id="{49BF5C2A-8965-4EAA-B015-13E49E463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1830" y="1527313"/>
            <a:ext cx="2393799" cy="1835469"/>
          </a:xfrm>
          <a:prstGeom prst="rect">
            <a:avLst/>
          </a:prstGeom>
        </p:spPr>
      </p:pic>
      <p:pic>
        <p:nvPicPr>
          <p:cNvPr id="37" name="Immagine 36">
            <a:extLst>
              <a:ext uri="{FF2B5EF4-FFF2-40B4-BE49-F238E27FC236}">
                <a16:creationId xmlns:a16="http://schemas.microsoft.com/office/drawing/2014/main" id="{B099C43D-C6E9-4FC6-A203-354761397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611" y="3362782"/>
            <a:ext cx="2348025" cy="1836940"/>
          </a:xfrm>
          <a:prstGeom prst="rect">
            <a:avLst/>
          </a:prstGeom>
        </p:spPr>
      </p:pic>
      <p:pic>
        <p:nvPicPr>
          <p:cNvPr id="39" name="Immagine 38">
            <a:extLst>
              <a:ext uri="{FF2B5EF4-FFF2-40B4-BE49-F238E27FC236}">
                <a16:creationId xmlns:a16="http://schemas.microsoft.com/office/drawing/2014/main" id="{5C8FD4B2-C07F-4509-9DD7-89A0476B1F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1831" y="3335358"/>
            <a:ext cx="2393798" cy="1820354"/>
          </a:xfrm>
          <a:prstGeom prst="rect">
            <a:avLst/>
          </a:prstGeom>
        </p:spPr>
      </p:pic>
      <p:graphicFrame>
        <p:nvGraphicFramePr>
          <p:cNvPr id="40" name="Tabella 40">
            <a:extLst>
              <a:ext uri="{FF2B5EF4-FFF2-40B4-BE49-F238E27FC236}">
                <a16:creationId xmlns:a16="http://schemas.microsoft.com/office/drawing/2014/main" id="{40C0AF5F-BE6A-4B4A-BD98-72DBFC1FC015}"/>
              </a:ext>
            </a:extLst>
          </p:cNvPr>
          <p:cNvGraphicFramePr>
            <a:graphicFrameLocks noGrp="1"/>
          </p:cNvGraphicFramePr>
          <p:nvPr>
            <p:extLst>
              <p:ext uri="{D42A27DB-BD31-4B8C-83A1-F6EECF244321}">
                <p14:modId xmlns:p14="http://schemas.microsoft.com/office/powerpoint/2010/main" val="3673995530"/>
              </p:ext>
            </p:extLst>
          </p:nvPr>
        </p:nvGraphicFramePr>
        <p:xfrm>
          <a:off x="4799856" y="1772816"/>
          <a:ext cx="7272807" cy="2103120"/>
        </p:xfrm>
        <a:graphic>
          <a:graphicData uri="http://schemas.openxmlformats.org/drawingml/2006/table">
            <a:tbl>
              <a:tblPr firstRow="1" bandRow="1">
                <a:tableStyleId>{5C22544A-7EE6-4342-B048-85BDC9FD1C3A}</a:tableStyleId>
              </a:tblPr>
              <a:tblGrid>
                <a:gridCol w="2424269">
                  <a:extLst>
                    <a:ext uri="{9D8B030D-6E8A-4147-A177-3AD203B41FA5}">
                      <a16:colId xmlns:a16="http://schemas.microsoft.com/office/drawing/2014/main" val="2889962753"/>
                    </a:ext>
                  </a:extLst>
                </a:gridCol>
                <a:gridCol w="2424269">
                  <a:extLst>
                    <a:ext uri="{9D8B030D-6E8A-4147-A177-3AD203B41FA5}">
                      <a16:colId xmlns:a16="http://schemas.microsoft.com/office/drawing/2014/main" val="3444972467"/>
                    </a:ext>
                  </a:extLst>
                </a:gridCol>
                <a:gridCol w="2424269">
                  <a:extLst>
                    <a:ext uri="{9D8B030D-6E8A-4147-A177-3AD203B41FA5}">
                      <a16:colId xmlns:a16="http://schemas.microsoft.com/office/drawing/2014/main" val="2510769599"/>
                    </a:ext>
                  </a:extLst>
                </a:gridCol>
              </a:tblGrid>
              <a:tr h="354300">
                <a:tc>
                  <a:txBody>
                    <a:bodyPr/>
                    <a:lstStyle/>
                    <a:p>
                      <a:pPr algn="ctr"/>
                      <a:r>
                        <a:rPr lang="en-GB" dirty="0"/>
                        <a:t>Quantities @ 100 mm</a:t>
                      </a:r>
                    </a:p>
                  </a:txBody>
                  <a:tcPr/>
                </a:tc>
                <a:tc>
                  <a:txBody>
                    <a:bodyPr/>
                    <a:lstStyle/>
                    <a:p>
                      <a:pPr algn="ctr"/>
                      <a:r>
                        <a:rPr lang="en-GB" dirty="0"/>
                        <a:t>Rep. switched off</a:t>
                      </a:r>
                    </a:p>
                  </a:txBody>
                  <a:tcPr/>
                </a:tc>
                <a:tc>
                  <a:txBody>
                    <a:bodyPr/>
                    <a:lstStyle/>
                    <a:p>
                      <a:pPr algn="ctr"/>
                      <a:r>
                        <a:rPr lang="en-GB" dirty="0"/>
                        <a:t>Rep. switched on</a:t>
                      </a:r>
                    </a:p>
                  </a:txBody>
                  <a:tcPr/>
                </a:tc>
                <a:extLst>
                  <a:ext uri="{0D108BD9-81ED-4DB2-BD59-A6C34878D82A}">
                    <a16:rowId xmlns:a16="http://schemas.microsoft.com/office/drawing/2014/main" val="63120358"/>
                  </a:ext>
                </a:extLst>
              </a:tr>
              <a:tr h="354300">
                <a:tc>
                  <a:txBody>
                    <a:bodyPr/>
                    <a:lstStyle/>
                    <a:p>
                      <a:pPr algn="ctr"/>
                      <a:r>
                        <a:rPr lang="en-GB" dirty="0" err="1"/>
                        <a:t>R’</a:t>
                      </a:r>
                      <a:r>
                        <a:rPr lang="en-GB" baseline="-25000" dirty="0" err="1"/>
                        <a:t>max</a:t>
                      </a:r>
                      <a:r>
                        <a:rPr lang="en-GB" baseline="-25000" dirty="0"/>
                        <a:t> </a:t>
                      </a:r>
                      <a:r>
                        <a:rPr lang="en-GB" baseline="0" dirty="0"/>
                        <a:t>[</a:t>
                      </a:r>
                      <a:r>
                        <a:rPr lang="en-GB" baseline="0" dirty="0" err="1"/>
                        <a:t>mrad</a:t>
                      </a:r>
                      <a:r>
                        <a:rPr lang="en-GB" baseline="0" dirty="0"/>
                        <a:t>]</a:t>
                      </a:r>
                    </a:p>
                  </a:txBody>
                  <a:tcPr/>
                </a:tc>
                <a:tc>
                  <a:txBody>
                    <a:bodyPr/>
                    <a:lstStyle/>
                    <a:p>
                      <a:pPr algn="ctr"/>
                      <a:r>
                        <a:rPr lang="en-GB" dirty="0"/>
                        <a:t>73.1</a:t>
                      </a:r>
                    </a:p>
                  </a:txBody>
                  <a:tcPr/>
                </a:tc>
                <a:tc>
                  <a:txBody>
                    <a:bodyPr/>
                    <a:lstStyle/>
                    <a:p>
                      <a:pPr algn="ctr"/>
                      <a:r>
                        <a:rPr lang="en-GB" dirty="0"/>
                        <a:t>51.0</a:t>
                      </a:r>
                    </a:p>
                  </a:txBody>
                  <a:tcPr/>
                </a:tc>
                <a:extLst>
                  <a:ext uri="{0D108BD9-81ED-4DB2-BD59-A6C34878D82A}">
                    <a16:rowId xmlns:a16="http://schemas.microsoft.com/office/drawing/2014/main" val="2004909662"/>
                  </a:ext>
                </a:extLst>
              </a:tr>
              <a:tr h="354300">
                <a:tc>
                  <a:txBody>
                    <a:bodyPr/>
                    <a:lstStyle/>
                    <a:p>
                      <a:pPr algn="ctr"/>
                      <a:r>
                        <a:rPr lang="en-GB" dirty="0" err="1"/>
                        <a:t>R</a:t>
                      </a:r>
                      <a:r>
                        <a:rPr lang="en-GB" baseline="30000" dirty="0" err="1"/>
                        <a:t>’</a:t>
                      </a:r>
                      <a:r>
                        <a:rPr lang="en-GB" baseline="-25000" dirty="0" err="1"/>
                        <a:t>rms</a:t>
                      </a:r>
                      <a:r>
                        <a:rPr lang="en-GB" baseline="-25000" dirty="0"/>
                        <a:t> </a:t>
                      </a:r>
                      <a:r>
                        <a:rPr lang="en-GB" baseline="0" dirty="0"/>
                        <a:t>[</a:t>
                      </a:r>
                      <a:r>
                        <a:rPr lang="en-GB" baseline="0" dirty="0" err="1"/>
                        <a:t>mrad</a:t>
                      </a:r>
                      <a:r>
                        <a:rPr lang="en-GB" baseline="0" dirty="0"/>
                        <a:t>]</a:t>
                      </a:r>
                      <a:endParaRPr lang="en-GB" dirty="0"/>
                    </a:p>
                  </a:txBody>
                  <a:tcPr/>
                </a:tc>
                <a:tc>
                  <a:txBody>
                    <a:bodyPr/>
                    <a:lstStyle/>
                    <a:p>
                      <a:pPr algn="ctr"/>
                      <a:r>
                        <a:rPr lang="en-GB" dirty="0"/>
                        <a:t>23.3</a:t>
                      </a:r>
                    </a:p>
                  </a:txBody>
                  <a:tcPr/>
                </a:tc>
                <a:tc>
                  <a:txBody>
                    <a:bodyPr/>
                    <a:lstStyle/>
                    <a:p>
                      <a:pPr algn="ctr"/>
                      <a:r>
                        <a:rPr lang="en-GB" dirty="0"/>
                        <a:t>16.1</a:t>
                      </a:r>
                    </a:p>
                  </a:txBody>
                  <a:tcPr/>
                </a:tc>
                <a:extLst>
                  <a:ext uri="{0D108BD9-81ED-4DB2-BD59-A6C34878D82A}">
                    <a16:rowId xmlns:a16="http://schemas.microsoft.com/office/drawing/2014/main" val="499617898"/>
                  </a:ext>
                </a:extLst>
              </a:tr>
              <a:tr h="354300">
                <a:tc>
                  <a:txBody>
                    <a:bodyPr/>
                    <a:lstStyle/>
                    <a:p>
                      <a:pPr algn="ctr"/>
                      <a:r>
                        <a:rPr lang="en-GB" dirty="0" err="1"/>
                        <a:t>R</a:t>
                      </a:r>
                      <a:r>
                        <a:rPr lang="en-GB" baseline="-25000" dirty="0" err="1"/>
                        <a:t>max</a:t>
                      </a:r>
                      <a:r>
                        <a:rPr lang="en-GB" baseline="-25000" dirty="0"/>
                        <a:t> </a:t>
                      </a:r>
                      <a:r>
                        <a:rPr lang="en-GB" baseline="0" dirty="0"/>
                        <a:t>[mm]</a:t>
                      </a:r>
                      <a:endParaRPr lang="en-GB" dirty="0"/>
                    </a:p>
                  </a:txBody>
                  <a:tcPr/>
                </a:tc>
                <a:tc>
                  <a:txBody>
                    <a:bodyPr/>
                    <a:lstStyle/>
                    <a:p>
                      <a:pPr algn="ctr"/>
                      <a:r>
                        <a:rPr lang="en-GB" dirty="0"/>
                        <a:t>7.4</a:t>
                      </a:r>
                    </a:p>
                  </a:txBody>
                  <a:tcPr/>
                </a:tc>
                <a:tc>
                  <a:txBody>
                    <a:bodyPr/>
                    <a:lstStyle/>
                    <a:p>
                      <a:pPr algn="ctr"/>
                      <a:r>
                        <a:rPr lang="en-GB" dirty="0"/>
                        <a:t>6.6</a:t>
                      </a:r>
                    </a:p>
                  </a:txBody>
                  <a:tcPr/>
                </a:tc>
                <a:extLst>
                  <a:ext uri="{0D108BD9-81ED-4DB2-BD59-A6C34878D82A}">
                    <a16:rowId xmlns:a16="http://schemas.microsoft.com/office/drawing/2014/main" val="1865961234"/>
                  </a:ext>
                </a:extLst>
              </a:tr>
              <a:tr h="3543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t>R</a:t>
                      </a:r>
                      <a:r>
                        <a:rPr lang="en-GB" baseline="-25000" dirty="0" err="1"/>
                        <a:t>rms</a:t>
                      </a:r>
                      <a:r>
                        <a:rPr lang="en-GB" baseline="-25000" dirty="0"/>
                        <a:t> </a:t>
                      </a:r>
                      <a:r>
                        <a:rPr lang="en-GB" baseline="0" dirty="0"/>
                        <a:t>[mm]</a:t>
                      </a:r>
                      <a:endParaRPr lang="en-GB" dirty="0"/>
                    </a:p>
                  </a:txBody>
                  <a:tcPr/>
                </a:tc>
                <a:tc>
                  <a:txBody>
                    <a:bodyPr/>
                    <a:lstStyle/>
                    <a:p>
                      <a:pPr algn="ctr"/>
                      <a:r>
                        <a:rPr lang="en-GB" dirty="0"/>
                        <a:t>2.3</a:t>
                      </a:r>
                    </a:p>
                  </a:txBody>
                  <a:tcPr/>
                </a:tc>
                <a:tc>
                  <a:txBody>
                    <a:bodyPr/>
                    <a:lstStyle/>
                    <a:p>
                      <a:pPr algn="ctr"/>
                      <a:r>
                        <a:rPr lang="en-GB" dirty="0"/>
                        <a:t>2.0</a:t>
                      </a:r>
                    </a:p>
                  </a:txBody>
                  <a:tcPr/>
                </a:tc>
                <a:extLst>
                  <a:ext uri="{0D108BD9-81ED-4DB2-BD59-A6C34878D82A}">
                    <a16:rowId xmlns:a16="http://schemas.microsoft.com/office/drawing/2014/main" val="2870720917"/>
                  </a:ext>
                </a:extLst>
              </a:tr>
            </a:tbl>
          </a:graphicData>
        </a:graphic>
      </p:graphicFrame>
      <p:sp>
        <p:nvSpPr>
          <p:cNvPr id="41" name="CasellaDiTesto 40">
            <a:extLst>
              <a:ext uri="{FF2B5EF4-FFF2-40B4-BE49-F238E27FC236}">
                <a16:creationId xmlns:a16="http://schemas.microsoft.com/office/drawing/2014/main" id="{8AAAB12A-E14A-41CD-8E4F-67DB18BD7998}"/>
              </a:ext>
            </a:extLst>
          </p:cNvPr>
          <p:cNvSpPr txBox="1"/>
          <p:nvPr/>
        </p:nvSpPr>
        <p:spPr>
          <a:xfrm>
            <a:off x="3183539" y="1177090"/>
            <a:ext cx="1008112" cy="461665"/>
          </a:xfrm>
          <a:prstGeom prst="rect">
            <a:avLst/>
          </a:prstGeom>
          <a:noFill/>
        </p:spPr>
        <p:txBody>
          <a:bodyPr wrap="square" rtlCol="0">
            <a:spAutoFit/>
          </a:bodyPr>
          <a:lstStyle/>
          <a:p>
            <a:r>
              <a:rPr lang="en-GB" dirty="0"/>
              <a:t>OFF</a:t>
            </a:r>
          </a:p>
        </p:txBody>
      </p:sp>
      <p:sp>
        <p:nvSpPr>
          <p:cNvPr id="42" name="CasellaDiTesto 41">
            <a:extLst>
              <a:ext uri="{FF2B5EF4-FFF2-40B4-BE49-F238E27FC236}">
                <a16:creationId xmlns:a16="http://schemas.microsoft.com/office/drawing/2014/main" id="{4C099194-6F95-4933-B972-541CE4E764F0}"/>
              </a:ext>
            </a:extLst>
          </p:cNvPr>
          <p:cNvSpPr txBox="1"/>
          <p:nvPr/>
        </p:nvSpPr>
        <p:spPr>
          <a:xfrm>
            <a:off x="922567" y="1160113"/>
            <a:ext cx="1008112" cy="461665"/>
          </a:xfrm>
          <a:prstGeom prst="rect">
            <a:avLst/>
          </a:prstGeom>
          <a:noFill/>
        </p:spPr>
        <p:txBody>
          <a:bodyPr wrap="square" rtlCol="0">
            <a:spAutoFit/>
          </a:bodyPr>
          <a:lstStyle/>
          <a:p>
            <a:r>
              <a:rPr lang="en-GB" dirty="0"/>
              <a:t>ON</a:t>
            </a:r>
          </a:p>
        </p:txBody>
      </p:sp>
      <p:sp>
        <p:nvSpPr>
          <p:cNvPr id="43" name="CasellaDiTesto 42">
            <a:extLst>
              <a:ext uri="{FF2B5EF4-FFF2-40B4-BE49-F238E27FC236}">
                <a16:creationId xmlns:a16="http://schemas.microsoft.com/office/drawing/2014/main" id="{A785D641-887A-4597-8E75-8B3A8AFEFF72}"/>
              </a:ext>
            </a:extLst>
          </p:cNvPr>
          <p:cNvSpPr txBox="1"/>
          <p:nvPr/>
        </p:nvSpPr>
        <p:spPr>
          <a:xfrm>
            <a:off x="4691064" y="4245535"/>
            <a:ext cx="7444417" cy="830997"/>
          </a:xfrm>
          <a:prstGeom prst="rect">
            <a:avLst/>
          </a:prstGeom>
          <a:noFill/>
        </p:spPr>
        <p:txBody>
          <a:bodyPr wrap="square" rtlCol="0">
            <a:spAutoFit/>
          </a:bodyPr>
          <a:lstStyle/>
          <a:p>
            <a:r>
              <a:rPr lang="en-GB" sz="1600" dirty="0"/>
              <a:t>This is an estimate at 10 cm. Normally the effect increases considering the interface between extraction and LEBT at 20 cm.</a:t>
            </a:r>
          </a:p>
          <a:p>
            <a:r>
              <a:rPr lang="en-GB" sz="1600" dirty="0"/>
              <a:t>i.e. the decompensation effect continues for several cm. after 10 cm. </a:t>
            </a:r>
          </a:p>
        </p:txBody>
      </p:sp>
    </p:spTree>
    <p:extLst>
      <p:ext uri="{BB962C8B-B14F-4D97-AF65-F5344CB8AC3E}">
        <p14:creationId xmlns:p14="http://schemas.microsoft.com/office/powerpoint/2010/main" val="2633141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23857C-C558-444B-B6D7-195EEC462FE3}"/>
              </a:ext>
            </a:extLst>
          </p:cNvPr>
          <p:cNvSpPr>
            <a:spLocks noGrp="1"/>
          </p:cNvSpPr>
          <p:nvPr>
            <p:ph type="title"/>
          </p:nvPr>
        </p:nvSpPr>
        <p:spPr>
          <a:xfrm>
            <a:off x="1487488" y="-79108"/>
            <a:ext cx="10363200" cy="914400"/>
          </a:xfrm>
        </p:spPr>
        <p:txBody>
          <a:bodyPr/>
          <a:lstStyle/>
          <a:p>
            <a:r>
              <a:rPr lang="en-GB" dirty="0"/>
              <a:t>Rough estimation impact on the LEBT transport</a:t>
            </a:r>
          </a:p>
        </p:txBody>
      </p:sp>
      <p:sp>
        <p:nvSpPr>
          <p:cNvPr id="4" name="Segnaposto numero diapositiva 3">
            <a:extLst>
              <a:ext uri="{FF2B5EF4-FFF2-40B4-BE49-F238E27FC236}">
                <a16:creationId xmlns:a16="http://schemas.microsoft.com/office/drawing/2014/main" id="{1540BAFD-E081-4872-A130-D8DCDF8640BD}"/>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13</a:t>
            </a:fld>
            <a:endParaRPr lang="en-US">
              <a:solidFill>
                <a:srgbClr val="000000">
                  <a:tint val="75000"/>
                </a:srgbClr>
              </a:solidFill>
            </a:endParaRPr>
          </a:p>
        </p:txBody>
      </p:sp>
      <p:pic>
        <p:nvPicPr>
          <p:cNvPr id="5" name="Segnaposto contenuto 5">
            <a:extLst>
              <a:ext uri="{FF2B5EF4-FFF2-40B4-BE49-F238E27FC236}">
                <a16:creationId xmlns:a16="http://schemas.microsoft.com/office/drawing/2014/main" id="{29D04A64-BCA0-48B9-860C-4E72663C3B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92" y="1031232"/>
            <a:ext cx="3257180" cy="1889498"/>
          </a:xfrm>
        </p:spPr>
      </p:pic>
      <p:sp>
        <p:nvSpPr>
          <p:cNvPr id="7" name="CasellaDiTesto 6">
            <a:extLst>
              <a:ext uri="{FF2B5EF4-FFF2-40B4-BE49-F238E27FC236}">
                <a16:creationId xmlns:a16="http://schemas.microsoft.com/office/drawing/2014/main" id="{044C5352-63F1-46E4-9DD9-575C902E0BEA}"/>
              </a:ext>
            </a:extLst>
          </p:cNvPr>
          <p:cNvSpPr txBox="1"/>
          <p:nvPr/>
        </p:nvSpPr>
        <p:spPr>
          <a:xfrm>
            <a:off x="3315282" y="1396488"/>
            <a:ext cx="1961036" cy="646331"/>
          </a:xfrm>
          <a:prstGeom prst="rect">
            <a:avLst/>
          </a:prstGeom>
          <a:noFill/>
        </p:spPr>
        <p:txBody>
          <a:bodyPr wrap="square" rtlCol="0">
            <a:spAutoFit/>
          </a:bodyPr>
          <a:lstStyle/>
          <a:p>
            <a:r>
              <a:rPr lang="en-GB" sz="1800" dirty="0"/>
              <a:t>Low </a:t>
            </a:r>
            <a:r>
              <a:rPr lang="en-GB" sz="1800" dirty="0" err="1"/>
              <a:t>s.c.c.</a:t>
            </a:r>
            <a:r>
              <a:rPr lang="en-GB" sz="1800" dirty="0"/>
              <a:t> in the extraction region</a:t>
            </a:r>
          </a:p>
        </p:txBody>
      </p:sp>
      <p:sp>
        <p:nvSpPr>
          <p:cNvPr id="8" name="CasellaDiTesto 7">
            <a:extLst>
              <a:ext uri="{FF2B5EF4-FFF2-40B4-BE49-F238E27FC236}">
                <a16:creationId xmlns:a16="http://schemas.microsoft.com/office/drawing/2014/main" id="{05EAFA8D-CBE1-4BEC-A2CC-42FFE0734421}"/>
              </a:ext>
            </a:extLst>
          </p:cNvPr>
          <p:cNvSpPr txBox="1"/>
          <p:nvPr/>
        </p:nvSpPr>
        <p:spPr>
          <a:xfrm>
            <a:off x="241797" y="3261947"/>
            <a:ext cx="11708406" cy="954107"/>
          </a:xfrm>
          <a:prstGeom prst="rect">
            <a:avLst/>
          </a:prstGeom>
          <a:noFill/>
        </p:spPr>
        <p:txBody>
          <a:bodyPr wrap="square" rtlCol="0">
            <a:spAutoFit/>
          </a:bodyPr>
          <a:lstStyle/>
          <a:p>
            <a:r>
              <a:rPr lang="en-GB" sz="1400" b="1" u="sng" dirty="0"/>
              <a:t>A rough estimation</a:t>
            </a:r>
            <a:r>
              <a:rPr lang="en-GB" sz="1400" u="sng" dirty="0"/>
              <a:t>: 10% </a:t>
            </a:r>
            <a:r>
              <a:rPr lang="en-GB" sz="1400" u="sng" dirty="0" err="1"/>
              <a:t>s.c.c.</a:t>
            </a:r>
            <a:r>
              <a:rPr lang="en-GB" sz="1400" u="sng" dirty="0"/>
              <a:t> in the extraction region (20 cm from extraction electrode)</a:t>
            </a:r>
            <a:r>
              <a:rPr lang="en-GB" sz="1400" dirty="0"/>
              <a:t>. Model of </a:t>
            </a:r>
            <a:r>
              <a:rPr lang="en-GB" sz="1400" dirty="0" err="1"/>
              <a:t>s.c.c.from</a:t>
            </a:r>
            <a:r>
              <a:rPr lang="en-GB" sz="1400" dirty="0"/>
              <a:t> residual gas up to the FC. </a:t>
            </a:r>
          </a:p>
          <a:p>
            <a:pPr marL="952485" lvl="1" indent="-342900">
              <a:buFont typeface="Arial" panose="020B0604020202020204" pitchFamily="34" charset="0"/>
              <a:buChar char="•"/>
            </a:pPr>
            <a:r>
              <a:rPr lang="en-GB" sz="1400" dirty="0"/>
              <a:t>The emittance can reach 0.4-0.5 mm </a:t>
            </a:r>
            <a:r>
              <a:rPr lang="en-GB" sz="1400" dirty="0" err="1"/>
              <a:t>mrad</a:t>
            </a:r>
            <a:r>
              <a:rPr lang="en-GB" sz="1400" dirty="0"/>
              <a:t> emittance due to the solenoid aberrations, when solenoid 1 around 320 A (</a:t>
            </a:r>
            <a:r>
              <a:rPr lang="en-GB" sz="1400" b="1" dirty="0"/>
              <a:t>almost twice </a:t>
            </a:r>
            <a:r>
              <a:rPr lang="en-GB" sz="1400" dirty="0"/>
              <a:t>the emittance)</a:t>
            </a:r>
          </a:p>
          <a:p>
            <a:pPr marL="952485" lvl="1" indent="-342900">
              <a:buFont typeface="Arial" panose="020B0604020202020204" pitchFamily="34" charset="0"/>
              <a:buChar char="•"/>
            </a:pPr>
            <a:r>
              <a:rPr lang="en-GB" sz="1400" dirty="0"/>
              <a:t>The emittance and transmission becomes sensitive to the solenoid strength. </a:t>
            </a:r>
          </a:p>
        </p:txBody>
      </p:sp>
      <p:pic>
        <p:nvPicPr>
          <p:cNvPr id="13" name="Immagine 12">
            <a:extLst>
              <a:ext uri="{FF2B5EF4-FFF2-40B4-BE49-F238E27FC236}">
                <a16:creationId xmlns:a16="http://schemas.microsoft.com/office/drawing/2014/main" id="{B689A4B4-E570-47CE-A0C2-E005868C2F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2185" y="3773846"/>
            <a:ext cx="2376264" cy="2463466"/>
          </a:xfrm>
          <a:prstGeom prst="rect">
            <a:avLst/>
          </a:prstGeom>
        </p:spPr>
      </p:pic>
      <p:pic>
        <p:nvPicPr>
          <p:cNvPr id="15" name="Immagine 14">
            <a:extLst>
              <a:ext uri="{FF2B5EF4-FFF2-40B4-BE49-F238E27FC236}">
                <a16:creationId xmlns:a16="http://schemas.microsoft.com/office/drawing/2014/main" id="{10BF2F40-4D52-4E95-B073-483B27B247C6}"/>
              </a:ext>
            </a:extLst>
          </p:cNvPr>
          <p:cNvPicPr>
            <a:picLocks noChangeAspect="1"/>
          </p:cNvPicPr>
          <p:nvPr/>
        </p:nvPicPr>
        <p:blipFill rotWithShape="1">
          <a:blip r:embed="rId4">
            <a:extLst>
              <a:ext uri="{28A0092B-C50C-407E-A947-70E740481C1C}">
                <a14:useLocalDpi xmlns:a14="http://schemas.microsoft.com/office/drawing/2010/main" val="0"/>
              </a:ext>
            </a:extLst>
          </a:blip>
          <a:srcRect b="49142"/>
          <a:stretch/>
        </p:blipFill>
        <p:spPr>
          <a:xfrm>
            <a:off x="1210261" y="4162596"/>
            <a:ext cx="5739030" cy="2189092"/>
          </a:xfrm>
          <a:prstGeom prst="rect">
            <a:avLst/>
          </a:prstGeom>
        </p:spPr>
      </p:pic>
      <p:sp>
        <p:nvSpPr>
          <p:cNvPr id="16" name="CasellaDiTesto 15">
            <a:extLst>
              <a:ext uri="{FF2B5EF4-FFF2-40B4-BE49-F238E27FC236}">
                <a16:creationId xmlns:a16="http://schemas.microsoft.com/office/drawing/2014/main" id="{1B4A145B-D2CC-499C-B3A8-96ADE50D0657}"/>
              </a:ext>
            </a:extLst>
          </p:cNvPr>
          <p:cNvSpPr txBox="1"/>
          <p:nvPr/>
        </p:nvSpPr>
        <p:spPr>
          <a:xfrm>
            <a:off x="10128448" y="4595653"/>
            <a:ext cx="1914469" cy="369332"/>
          </a:xfrm>
          <a:prstGeom prst="rect">
            <a:avLst/>
          </a:prstGeom>
          <a:noFill/>
        </p:spPr>
        <p:txBody>
          <a:bodyPr wrap="square" rtlCol="0">
            <a:spAutoFit/>
          </a:bodyPr>
          <a:lstStyle/>
          <a:p>
            <a:r>
              <a:rPr lang="en-GB" sz="900" b="1" dirty="0"/>
              <a:t>Beam phase space for 300 A at the </a:t>
            </a:r>
            <a:r>
              <a:rPr lang="en-GB" sz="900" b="1" dirty="0" err="1"/>
              <a:t>emittancemeter</a:t>
            </a:r>
            <a:r>
              <a:rPr lang="en-GB" sz="900" b="1" dirty="0"/>
              <a:t> pos.</a:t>
            </a:r>
          </a:p>
        </p:txBody>
      </p:sp>
      <p:pic>
        <p:nvPicPr>
          <p:cNvPr id="19" name="Picture 7">
            <a:extLst>
              <a:ext uri="{FF2B5EF4-FFF2-40B4-BE49-F238E27FC236}">
                <a16:creationId xmlns:a16="http://schemas.microsoft.com/office/drawing/2014/main" id="{F65BD0A8-A05D-4E2B-958D-D93AB24458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51"/>
          <a:stretch/>
        </p:blipFill>
        <p:spPr>
          <a:xfrm>
            <a:off x="5638976" y="822222"/>
            <a:ext cx="3354166" cy="2202799"/>
          </a:xfrm>
          <a:prstGeom prst="rect">
            <a:avLst/>
          </a:prstGeom>
        </p:spPr>
      </p:pic>
      <p:sp>
        <p:nvSpPr>
          <p:cNvPr id="21" name="Rettangolo 20">
            <a:extLst>
              <a:ext uri="{FF2B5EF4-FFF2-40B4-BE49-F238E27FC236}">
                <a16:creationId xmlns:a16="http://schemas.microsoft.com/office/drawing/2014/main" id="{AFF017A1-5A43-4A13-84D8-4CD1721B7B4A}"/>
              </a:ext>
            </a:extLst>
          </p:cNvPr>
          <p:cNvSpPr/>
          <p:nvPr/>
        </p:nvSpPr>
        <p:spPr bwMode="auto">
          <a:xfrm>
            <a:off x="5638976" y="753864"/>
            <a:ext cx="3348698" cy="2255049"/>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Arial" pitchFamily="34" charset="0"/>
            </a:endParaRPr>
          </a:p>
        </p:txBody>
      </p:sp>
      <p:sp>
        <p:nvSpPr>
          <p:cNvPr id="25" name="Freccia in giù 24">
            <a:extLst>
              <a:ext uri="{FF2B5EF4-FFF2-40B4-BE49-F238E27FC236}">
                <a16:creationId xmlns:a16="http://schemas.microsoft.com/office/drawing/2014/main" id="{1F1365E0-210C-4458-BBE8-0FBE21BECFAF}"/>
              </a:ext>
            </a:extLst>
          </p:cNvPr>
          <p:cNvSpPr/>
          <p:nvPr/>
        </p:nvSpPr>
        <p:spPr bwMode="auto">
          <a:xfrm>
            <a:off x="3863752" y="2057924"/>
            <a:ext cx="432048" cy="830997"/>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Arial" pitchFamily="34" charset="0"/>
            </a:endParaRPr>
          </a:p>
        </p:txBody>
      </p:sp>
      <p:sp>
        <p:nvSpPr>
          <p:cNvPr id="26" name="CasellaDiTesto 25">
            <a:extLst>
              <a:ext uri="{FF2B5EF4-FFF2-40B4-BE49-F238E27FC236}">
                <a16:creationId xmlns:a16="http://schemas.microsoft.com/office/drawing/2014/main" id="{D0952423-A9BA-48B1-A0E8-0915DD7B8F00}"/>
              </a:ext>
            </a:extLst>
          </p:cNvPr>
          <p:cNvSpPr txBox="1"/>
          <p:nvPr/>
        </p:nvSpPr>
        <p:spPr>
          <a:xfrm>
            <a:off x="9092829" y="1321876"/>
            <a:ext cx="2757859" cy="738664"/>
          </a:xfrm>
          <a:prstGeom prst="rect">
            <a:avLst/>
          </a:prstGeom>
          <a:noFill/>
        </p:spPr>
        <p:txBody>
          <a:bodyPr wrap="square" rtlCol="0">
            <a:spAutoFit/>
          </a:bodyPr>
          <a:lstStyle/>
          <a:p>
            <a:r>
              <a:rPr lang="en-GB" sz="1400" dirty="0"/>
              <a:t>Not obtained more than 0.23-0.25 mm </a:t>
            </a:r>
            <a:r>
              <a:rPr lang="en-GB" sz="1400" dirty="0" err="1"/>
              <a:t>mrad</a:t>
            </a:r>
            <a:r>
              <a:rPr lang="en-GB" sz="1400" dirty="0"/>
              <a:t> with a normal pattern of </a:t>
            </a:r>
            <a:r>
              <a:rPr lang="en-GB" sz="1400" dirty="0" err="1"/>
              <a:t>s.c.c.</a:t>
            </a:r>
            <a:endParaRPr lang="en-GB" sz="1400" dirty="0"/>
          </a:p>
        </p:txBody>
      </p:sp>
      <p:sp>
        <p:nvSpPr>
          <p:cNvPr id="27" name="Rettangolo 26">
            <a:extLst>
              <a:ext uri="{FF2B5EF4-FFF2-40B4-BE49-F238E27FC236}">
                <a16:creationId xmlns:a16="http://schemas.microsoft.com/office/drawing/2014/main" id="{7805DD19-32F6-4044-8922-4B859B6CD140}"/>
              </a:ext>
            </a:extLst>
          </p:cNvPr>
          <p:cNvSpPr/>
          <p:nvPr/>
        </p:nvSpPr>
        <p:spPr bwMode="auto">
          <a:xfrm>
            <a:off x="218968" y="848456"/>
            <a:ext cx="3045804" cy="2255049"/>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Arial" pitchFamily="34" charset="0"/>
            </a:endParaRPr>
          </a:p>
        </p:txBody>
      </p:sp>
      <p:sp>
        <p:nvSpPr>
          <p:cNvPr id="28" name="Freccia in giù 27">
            <a:extLst>
              <a:ext uri="{FF2B5EF4-FFF2-40B4-BE49-F238E27FC236}">
                <a16:creationId xmlns:a16="http://schemas.microsoft.com/office/drawing/2014/main" id="{6718A1A6-A2DF-4AA7-8CBA-CCD8D946F27D}"/>
              </a:ext>
            </a:extLst>
          </p:cNvPr>
          <p:cNvSpPr/>
          <p:nvPr/>
        </p:nvSpPr>
        <p:spPr bwMode="auto">
          <a:xfrm>
            <a:off x="9552384" y="2068720"/>
            <a:ext cx="432048" cy="830997"/>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7697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1B2FF1-BA17-41FA-B5D5-00A35CD1109B}"/>
              </a:ext>
            </a:extLst>
          </p:cNvPr>
          <p:cNvSpPr>
            <a:spLocks noGrp="1"/>
          </p:cNvSpPr>
          <p:nvPr>
            <p:ph type="title"/>
          </p:nvPr>
        </p:nvSpPr>
        <p:spPr>
          <a:xfrm>
            <a:off x="914400" y="-88413"/>
            <a:ext cx="10363200" cy="914400"/>
          </a:xfrm>
        </p:spPr>
        <p:txBody>
          <a:bodyPr/>
          <a:lstStyle/>
          <a:p>
            <a:r>
              <a:rPr lang="en-GB" sz="2800" dirty="0"/>
              <a:t>Benchmark of the results of the experiments</a:t>
            </a:r>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id="{F2925EDF-D616-48AB-A753-C42397BC3BEF}"/>
                  </a:ext>
                </a:extLst>
              </p:cNvPr>
              <p:cNvSpPr>
                <a:spLocks noGrp="1"/>
              </p:cNvSpPr>
              <p:nvPr>
                <p:ph idx="1"/>
              </p:nvPr>
            </p:nvSpPr>
            <p:spPr>
              <a:xfrm>
                <a:off x="5281" y="1340768"/>
                <a:ext cx="5184576" cy="4724400"/>
              </a:xfrm>
            </p:spPr>
            <p:txBody>
              <a:bodyPr/>
              <a:lstStyle/>
              <a:p>
                <a:pPr marL="0" indent="0">
                  <a:buNone/>
                </a:pPr>
                <a:r>
                  <a:rPr lang="en-GB" dirty="0"/>
                  <a:t>From the previous simulations: </a:t>
                </a:r>
              </a:p>
              <a:p>
                <a:pPr lvl="1"/>
                <a:r>
                  <a:rPr lang="en-GB" dirty="0"/>
                  <a:t>residual gas pressure from </a:t>
                </a:r>
                <a14:m>
                  <m:oMath xmlns:m="http://schemas.openxmlformats.org/officeDocument/2006/math">
                    <m:r>
                      <a:rPr lang="it-IT" b="0" i="1" smtClean="0">
                        <a:latin typeface="Cambria Math" panose="02040503050406030204" pitchFamily="18" charset="0"/>
                      </a:rPr>
                      <m:t>5</m:t>
                    </m:r>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−6</m:t>
                        </m:r>
                      </m:sup>
                    </m:sSup>
                  </m:oMath>
                </a14:m>
                <a:r>
                  <a:rPr lang="en-GB" dirty="0"/>
                  <a:t> mbar to </a:t>
                </a:r>
                <a14:m>
                  <m:oMath xmlns:m="http://schemas.openxmlformats.org/officeDocument/2006/math">
                    <m:r>
                      <a:rPr lang="it-IT" i="1" dirty="0" smtClean="0">
                        <a:latin typeface="Cambria Math" panose="02040503050406030204" pitchFamily="18" charset="0"/>
                      </a:rPr>
                      <m:t>2</m:t>
                    </m:r>
                    <m:r>
                      <a:rPr lang="it-IT" b="0" i="1" dirty="0" smtClean="0">
                        <a:latin typeface="Cambria Math" panose="02040503050406030204" pitchFamily="18" charset="0"/>
                      </a:rPr>
                      <m:t>.4</m:t>
                    </m:r>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10</m:t>
                        </m:r>
                      </m:e>
                      <m:sup>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5</m:t>
                        </m:r>
                      </m:sup>
                    </m:sSup>
                  </m:oMath>
                </a14:m>
                <a:r>
                  <a:rPr lang="en-GB" dirty="0"/>
                  <a:t> mbar</a:t>
                </a:r>
              </a:p>
              <a:p>
                <a:pPr lvl="1"/>
                <a:r>
                  <a:rPr lang="en-GB" dirty="0"/>
                  <a:t>simulations implement the correct ground electrode:  0.5 mm smaller radius and 1 mm shorter gap. </a:t>
                </a:r>
              </a:p>
              <a:p>
                <a:pPr lvl="1"/>
                <a:r>
                  <a:rPr lang="en-GB" dirty="0"/>
                  <a:t>The </a:t>
                </a:r>
                <a:r>
                  <a:rPr lang="en-GB" dirty="0" err="1"/>
                  <a:t>s.c.c.</a:t>
                </a:r>
                <a:r>
                  <a:rPr lang="en-GB" dirty="0"/>
                  <a:t> changes accordingly to the beam velocity.</a:t>
                </a:r>
              </a:p>
              <a:p>
                <a:pPr lvl="2"/>
                <a:r>
                  <a:rPr lang="en-GB" dirty="0"/>
                  <a:t>The variation of the cross sections: the model depends on </a:t>
                </a:r>
                <a14:m>
                  <m:oMath xmlns:m="http://schemas.openxmlformats.org/officeDocument/2006/math">
                    <m:sSub>
                      <m:sSubPr>
                        <m:ctrlPr>
                          <a:rPr lang="it-IT"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ea typeface="Cambria Math" panose="02040503050406030204" pitchFamily="18" charset="0"/>
                          </a:rPr>
                          <m:t>𝑖</m:t>
                        </m:r>
                      </m:sub>
                    </m:sSub>
                  </m:oMath>
                </a14:m>
                <a:r>
                  <a:rPr lang="en-GB" dirty="0"/>
                  <a:t> and </a:t>
                </a:r>
                <a14:m>
                  <m:oMath xmlns:m="http://schemas.openxmlformats.org/officeDocument/2006/math">
                    <m:sSub>
                      <m:sSubPr>
                        <m:ctrlPr>
                          <a:rPr lang="it-IT"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ea typeface="Cambria Math" panose="02040503050406030204" pitchFamily="18" charset="0"/>
                          </a:rPr>
                          <m:t>𝐶𝐸</m:t>
                        </m:r>
                      </m:sub>
                    </m:sSub>
                  </m:oMath>
                </a14:m>
                <a:r>
                  <a:rPr lang="en-GB" dirty="0"/>
                  <a:t>. </a:t>
                </a:r>
                <a14:m>
                  <m:oMath xmlns:m="http://schemas.openxmlformats.org/officeDocument/2006/math">
                    <m:sSub>
                      <m:sSubPr>
                        <m:ctrlPr>
                          <a:rPr lang="it-IT"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ea typeface="Cambria Math" panose="02040503050406030204" pitchFamily="18" charset="0"/>
                          </a:rPr>
                          <m:t>𝑖</m:t>
                        </m:r>
                      </m:sub>
                    </m:sSub>
                  </m:oMath>
                </a14:m>
                <a:r>
                  <a:rPr lang="en-GB" dirty="0"/>
                  <a:t> is mainly constant in the interval between 60 - 80 kV, while </a:t>
                </a:r>
                <a14:m>
                  <m:oMath xmlns:m="http://schemas.openxmlformats.org/officeDocument/2006/math">
                    <m:sSub>
                      <m:sSubPr>
                        <m:ctrlPr>
                          <a:rPr lang="it-IT"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ea typeface="Cambria Math" panose="02040503050406030204" pitchFamily="18" charset="0"/>
                          </a:rPr>
                          <m:t>𝐶𝐸</m:t>
                        </m:r>
                      </m:sub>
                    </m:sSub>
                  </m:oMath>
                </a14:m>
                <a:r>
                  <a:rPr lang="en-GB" dirty="0"/>
                  <a:t> changes from 1.3</a:t>
                </a:r>
                <a14:m>
                  <m:oMath xmlns:m="http://schemas.openxmlformats.org/officeDocument/2006/math">
                    <m:r>
                      <a:rPr lang="en-GB"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−20</m:t>
                        </m:r>
                      </m:sup>
                    </m:sSup>
                  </m:oMath>
                </a14:m>
                <a:r>
                  <a:rPr lang="en-GB" dirty="0"/>
                  <a:t> m</a:t>
                </a:r>
                <a:r>
                  <a:rPr lang="en-GB" baseline="30000" dirty="0"/>
                  <a:t>2</a:t>
                </a:r>
                <a:r>
                  <a:rPr lang="en-GB" dirty="0"/>
                  <a:t> to 5.</a:t>
                </a:r>
                <a14:m>
                  <m:oMath xmlns:m="http://schemas.openxmlformats.org/officeDocument/2006/math">
                    <m:r>
                      <a:rPr lang="it-IT" b="0" i="0" smtClean="0">
                        <a:latin typeface="Cambria Math" panose="02040503050406030204" pitchFamily="18" charset="0"/>
                        <a:ea typeface="Cambria Math" panose="02040503050406030204" pitchFamily="18" charset="0"/>
                      </a:rPr>
                      <m:t>86</m:t>
                    </m:r>
                    <m:r>
                      <a:rPr lang="en-GB"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10</m:t>
                        </m:r>
                      </m:e>
                      <m:sup>
                        <m:r>
                          <a:rPr lang="it-IT" i="1">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1</m:t>
                        </m:r>
                      </m:sup>
                    </m:sSup>
                  </m:oMath>
                </a14:m>
                <a:r>
                  <a:rPr lang="en-GB" dirty="0"/>
                  <a:t> m</a:t>
                </a:r>
                <a:r>
                  <a:rPr lang="en-GB" baseline="30000" dirty="0"/>
                  <a:t>2</a:t>
                </a:r>
                <a:r>
                  <a:rPr lang="en-GB" dirty="0"/>
                  <a:t> for 60 and 80 kV respectively. </a:t>
                </a:r>
              </a:p>
            </p:txBody>
          </p:sp>
        </mc:Choice>
        <mc:Fallback>
          <p:sp>
            <p:nvSpPr>
              <p:cNvPr id="3" name="Segnaposto contenuto 2">
                <a:extLst>
                  <a:ext uri="{FF2B5EF4-FFF2-40B4-BE49-F238E27FC236}">
                    <a16:creationId xmlns:a16="http://schemas.microsoft.com/office/drawing/2014/main" id="{F2925EDF-D616-48AB-A753-C42397BC3BEF}"/>
                  </a:ext>
                </a:extLst>
              </p:cNvPr>
              <p:cNvSpPr>
                <a:spLocks noGrp="1" noRot="1" noChangeAspect="1" noMove="1" noResize="1" noEditPoints="1" noAdjustHandles="1" noChangeArrowheads="1" noChangeShapeType="1" noTextEdit="1"/>
              </p:cNvSpPr>
              <p:nvPr>
                <p:ph idx="1"/>
              </p:nvPr>
            </p:nvSpPr>
            <p:spPr>
              <a:xfrm>
                <a:off x="5281" y="1340768"/>
                <a:ext cx="5184576" cy="4724400"/>
              </a:xfrm>
              <a:blipFill>
                <a:blip r:embed="rId2"/>
                <a:stretch>
                  <a:fillRect l="-1294" t="-645" r="-1765"/>
                </a:stretch>
              </a:blipFill>
            </p:spPr>
            <p:txBody>
              <a:bodyPr/>
              <a:lstStyle/>
              <a:p>
                <a:r>
                  <a:rPr lang="en-US">
                    <a:noFill/>
                  </a:rPr>
                  <a:t> </a:t>
                </a:r>
              </a:p>
            </p:txBody>
          </p:sp>
        </mc:Fallback>
      </mc:AlternateContent>
      <p:sp>
        <p:nvSpPr>
          <p:cNvPr id="4" name="Segnaposto numero diapositiva 3">
            <a:extLst>
              <a:ext uri="{FF2B5EF4-FFF2-40B4-BE49-F238E27FC236}">
                <a16:creationId xmlns:a16="http://schemas.microsoft.com/office/drawing/2014/main" id="{B7D53FA8-8AC7-494C-8332-9E88D4BC8887}"/>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14</a:t>
            </a:fld>
            <a:endParaRPr lang="en-US">
              <a:solidFill>
                <a:srgbClr val="000000">
                  <a:tint val="75000"/>
                </a:srgbClr>
              </a:solidFill>
            </a:endParaRPr>
          </a:p>
        </p:txBody>
      </p:sp>
      <p:pic>
        <p:nvPicPr>
          <p:cNvPr id="8" name="Immagine 7">
            <a:extLst>
              <a:ext uri="{FF2B5EF4-FFF2-40B4-BE49-F238E27FC236}">
                <a16:creationId xmlns:a16="http://schemas.microsoft.com/office/drawing/2014/main" id="{6E68D39F-0CF0-47C1-8DF2-1163F5E8347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3832" y="558325"/>
            <a:ext cx="7608168" cy="5741349"/>
          </a:xfrm>
          <a:prstGeom prst="rect">
            <a:avLst/>
          </a:prstGeom>
        </p:spPr>
      </p:pic>
    </p:spTree>
    <p:extLst>
      <p:ext uri="{BB962C8B-B14F-4D97-AF65-F5344CB8AC3E}">
        <p14:creationId xmlns:p14="http://schemas.microsoft.com/office/powerpoint/2010/main" val="289962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D8EB4F-073E-4F5A-A4C7-A469EE643B1F}"/>
              </a:ext>
            </a:extLst>
          </p:cNvPr>
          <p:cNvSpPr>
            <a:spLocks noGrp="1"/>
          </p:cNvSpPr>
          <p:nvPr>
            <p:ph type="title"/>
          </p:nvPr>
        </p:nvSpPr>
        <p:spPr>
          <a:xfrm>
            <a:off x="1991544" y="-96379"/>
            <a:ext cx="10775256" cy="914400"/>
          </a:xfrm>
        </p:spPr>
        <p:txBody>
          <a:bodyPr/>
          <a:lstStyle/>
          <a:p>
            <a:r>
              <a:rPr lang="en-GB" sz="2800" dirty="0"/>
              <a:t>Trend </a:t>
            </a:r>
            <a:r>
              <a:rPr lang="en-GB" sz="2800" dirty="0" err="1"/>
              <a:t>w.r.</a:t>
            </a:r>
            <a:r>
              <a:rPr lang="en-GB" sz="2800" dirty="0"/>
              <a:t> the proton fraction and different geometries</a:t>
            </a:r>
          </a:p>
        </p:txBody>
      </p:sp>
      <p:sp>
        <p:nvSpPr>
          <p:cNvPr id="4" name="Segnaposto numero diapositiva 3">
            <a:extLst>
              <a:ext uri="{FF2B5EF4-FFF2-40B4-BE49-F238E27FC236}">
                <a16:creationId xmlns:a16="http://schemas.microsoft.com/office/drawing/2014/main" id="{F6812614-42D6-4FB3-BE38-108E57AC63F3}"/>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15</a:t>
            </a:fld>
            <a:endParaRPr lang="en-US">
              <a:solidFill>
                <a:srgbClr val="000000">
                  <a:tint val="75000"/>
                </a:srgbClr>
              </a:solidFill>
            </a:endParaRPr>
          </a:p>
        </p:txBody>
      </p:sp>
      <p:pic>
        <p:nvPicPr>
          <p:cNvPr id="8" name="Immagine 7">
            <a:extLst>
              <a:ext uri="{FF2B5EF4-FFF2-40B4-BE49-F238E27FC236}">
                <a16:creationId xmlns:a16="http://schemas.microsoft.com/office/drawing/2014/main" id="{B931C5BD-796E-4E9C-BBFD-FDB72D86BEC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5600" y="668086"/>
            <a:ext cx="7128792" cy="5955699"/>
          </a:xfrm>
          <a:prstGeom prst="rect">
            <a:avLst/>
          </a:prstGeom>
        </p:spPr>
      </p:pic>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C23AC198-B1E9-40A3-AABF-AD4B9D1621D7}"/>
                  </a:ext>
                </a:extLst>
              </p:cNvPr>
              <p:cNvSpPr txBox="1"/>
              <p:nvPr/>
            </p:nvSpPr>
            <p:spPr>
              <a:xfrm>
                <a:off x="3215680" y="799765"/>
                <a:ext cx="3096344" cy="341376"/>
              </a:xfrm>
              <a:prstGeom prst="rect">
                <a:avLst/>
              </a:prstGeom>
              <a:noFill/>
            </p:spPr>
            <p:txBody>
              <a:bodyPr wrap="square">
                <a:spAutoFit/>
              </a:bodyPr>
              <a:lstStyle/>
              <a:p>
                <a14:m>
                  <m:oMath xmlns:m="http://schemas.openxmlformats.org/officeDocument/2006/math">
                    <m:r>
                      <a:rPr lang="it-IT" sz="1600" i="1" smtClean="0">
                        <a:latin typeface="Cambria Math" panose="02040503050406030204" pitchFamily="18" charset="0"/>
                      </a:rPr>
                      <m:t>2</m:t>
                    </m:r>
                    <m:r>
                      <a:rPr lang="it-IT" sz="1600" b="0" i="1" smtClean="0">
                        <a:latin typeface="Cambria Math" panose="02040503050406030204" pitchFamily="18" charset="0"/>
                      </a:rPr>
                      <m:t>.4</m:t>
                    </m:r>
                    <m:r>
                      <a:rPr lang="it-IT" sz="1600" b="0" i="1" smtClean="0">
                        <a:latin typeface="Cambria Math" panose="02040503050406030204" pitchFamily="18" charset="0"/>
                        <a:ea typeface="Cambria Math" panose="02040503050406030204" pitchFamily="18" charset="0"/>
                      </a:rPr>
                      <m:t>×</m:t>
                    </m:r>
                    <m:sSup>
                      <m:sSupPr>
                        <m:ctrlPr>
                          <a:rPr lang="it-IT" sz="1600" b="0" i="1" smtClean="0">
                            <a:latin typeface="Cambria Math" panose="02040503050406030204" pitchFamily="18" charset="0"/>
                            <a:ea typeface="Cambria Math" panose="02040503050406030204" pitchFamily="18" charset="0"/>
                          </a:rPr>
                        </m:ctrlPr>
                      </m:sSupPr>
                      <m:e>
                        <m:r>
                          <a:rPr lang="it-IT" sz="1600" b="0" i="1" smtClean="0">
                            <a:latin typeface="Cambria Math" panose="02040503050406030204" pitchFamily="18" charset="0"/>
                            <a:ea typeface="Cambria Math" panose="02040503050406030204" pitchFamily="18" charset="0"/>
                          </a:rPr>
                          <m:t>10</m:t>
                        </m:r>
                      </m:e>
                      <m:sup>
                        <m:r>
                          <a:rPr lang="it-IT" sz="1600" b="0" i="1" smtClean="0">
                            <a:latin typeface="Cambria Math" panose="02040503050406030204" pitchFamily="18" charset="0"/>
                            <a:ea typeface="Cambria Math" panose="02040503050406030204" pitchFamily="18" charset="0"/>
                          </a:rPr>
                          <m:t>−5</m:t>
                        </m:r>
                      </m:sup>
                    </m:sSup>
                  </m:oMath>
                </a14:m>
                <a:r>
                  <a:rPr lang="en-GB" sz="1600" dirty="0"/>
                  <a:t> mbar, as-built</a:t>
                </a:r>
              </a:p>
            </p:txBody>
          </p:sp>
        </mc:Choice>
        <mc:Fallback xmlns="">
          <p:sp>
            <p:nvSpPr>
              <p:cNvPr id="12" name="CasellaDiTesto 11">
                <a:extLst>
                  <a:ext uri="{FF2B5EF4-FFF2-40B4-BE49-F238E27FC236}">
                    <a16:creationId xmlns:a16="http://schemas.microsoft.com/office/drawing/2014/main" id="{C23AC198-B1E9-40A3-AABF-AD4B9D1621D7}"/>
                  </a:ext>
                </a:extLst>
              </p:cNvPr>
              <p:cNvSpPr txBox="1">
                <a:spLocks noRot="1" noChangeAspect="1" noMove="1" noResize="1" noEditPoints="1" noAdjustHandles="1" noChangeArrowheads="1" noChangeShapeType="1" noTextEdit="1"/>
              </p:cNvSpPr>
              <p:nvPr/>
            </p:nvSpPr>
            <p:spPr>
              <a:xfrm>
                <a:off x="3215680" y="799765"/>
                <a:ext cx="3096344" cy="341376"/>
              </a:xfrm>
              <a:prstGeom prst="rect">
                <a:avLst/>
              </a:prstGeom>
              <a:blipFill>
                <a:blip r:embed="rId3"/>
                <a:stretch>
                  <a:fillRect t="-3571" b="-23214"/>
                </a:stretch>
              </a:blipFill>
            </p:spPr>
            <p:txBody>
              <a:bodyPr/>
              <a:lstStyle/>
              <a:p>
                <a:r>
                  <a:rPr lang="en-US">
                    <a:noFill/>
                  </a:rPr>
                  <a:t> </a:t>
                </a:r>
              </a:p>
            </p:txBody>
          </p:sp>
        </mc:Fallback>
      </mc:AlternateContent>
    </p:spTree>
    <p:extLst>
      <p:ext uri="{BB962C8B-B14F-4D97-AF65-F5344CB8AC3E}">
        <p14:creationId xmlns:p14="http://schemas.microsoft.com/office/powerpoint/2010/main" val="525370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0347-4158-4C7F-BA60-5A7FA34468A2}"/>
              </a:ext>
            </a:extLst>
          </p:cNvPr>
          <p:cNvSpPr>
            <a:spLocks noGrp="1"/>
          </p:cNvSpPr>
          <p:nvPr>
            <p:ph type="title"/>
          </p:nvPr>
        </p:nvSpPr>
        <p:spPr>
          <a:xfrm>
            <a:off x="961728" y="-5624"/>
            <a:ext cx="10363200" cy="914400"/>
          </a:xfrm>
        </p:spPr>
        <p:txBody>
          <a:bodyPr/>
          <a:lstStyle/>
          <a:p>
            <a:r>
              <a:rPr lang="en-US" dirty="0"/>
              <a:t>Conclusions</a:t>
            </a:r>
          </a:p>
        </p:txBody>
      </p:sp>
      <p:sp>
        <p:nvSpPr>
          <p:cNvPr id="4" name="Slide Number Placeholder 3">
            <a:extLst>
              <a:ext uri="{FF2B5EF4-FFF2-40B4-BE49-F238E27FC236}">
                <a16:creationId xmlns:a16="http://schemas.microsoft.com/office/drawing/2014/main" id="{DDE860EF-401B-4811-BE39-C3C0551326C8}"/>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16</a:t>
            </a:fld>
            <a:endParaRPr lang="en-US">
              <a:solidFill>
                <a:srgbClr val="000000">
                  <a:tint val="75000"/>
                </a:srgbClr>
              </a:solidFill>
            </a:endParaRPr>
          </a:p>
        </p:txBody>
      </p:sp>
      <p:sp>
        <p:nvSpPr>
          <p:cNvPr id="8" name="CasellaDiTesto 7">
            <a:extLst>
              <a:ext uri="{FF2B5EF4-FFF2-40B4-BE49-F238E27FC236}">
                <a16:creationId xmlns:a16="http://schemas.microsoft.com/office/drawing/2014/main" id="{FF71D751-5E57-46DE-82FD-E46ABD608A48}"/>
              </a:ext>
            </a:extLst>
          </p:cNvPr>
          <p:cNvSpPr txBox="1"/>
          <p:nvPr/>
        </p:nvSpPr>
        <p:spPr>
          <a:xfrm>
            <a:off x="238672" y="1102352"/>
            <a:ext cx="11953328"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t>We started the investigation onto the injector trying to sort out the reason of the discrepancy between the result obtained in Catania and those ones obtained in ESS.</a:t>
            </a:r>
          </a:p>
          <a:p>
            <a:pPr marL="952485" lvl="1" indent="-342900">
              <a:buFont typeface="Arial" panose="020B0604020202020204" pitchFamily="34" charset="0"/>
              <a:buChar char="•"/>
            </a:pPr>
            <a:r>
              <a:rPr lang="en-GB" sz="2000" dirty="0"/>
              <a:t>The investigation was mainly focused on the optics within the LEBT and extraction</a:t>
            </a:r>
          </a:p>
          <a:p>
            <a:pPr marL="342900" indent="-342900">
              <a:buFont typeface="Arial" panose="020B0604020202020204" pitchFamily="34" charset="0"/>
              <a:buChar char="•"/>
            </a:pPr>
            <a:r>
              <a:rPr lang="en-GB" sz="2000" dirty="0"/>
              <a:t>From the results obtained up to here, the problem was </a:t>
            </a:r>
            <a:r>
              <a:rPr lang="en-GB" sz="2000" b="1" dirty="0"/>
              <a:t>located in the extraction region</a:t>
            </a:r>
            <a:r>
              <a:rPr lang="en-GB" sz="2000" dirty="0"/>
              <a:t>. </a:t>
            </a:r>
          </a:p>
          <a:p>
            <a:pPr marL="342900" indent="-342900">
              <a:buFont typeface="Arial" panose="020B0604020202020204" pitchFamily="34" charset="0"/>
              <a:buChar char="•"/>
            </a:pPr>
            <a:r>
              <a:rPr lang="en-GB" sz="2000" dirty="0"/>
              <a:t>The </a:t>
            </a:r>
            <a:r>
              <a:rPr lang="en-GB" sz="2000" dirty="0" err="1"/>
              <a:t>repeller</a:t>
            </a:r>
            <a:r>
              <a:rPr lang="en-GB" sz="2000" dirty="0"/>
              <a:t> issue proved both from simulations and measurements point of view to be compatible with the excessive large emittances measured during the campaigns.</a:t>
            </a:r>
          </a:p>
          <a:p>
            <a:pPr marL="342900" indent="-342900">
              <a:buFont typeface="Arial" panose="020B0604020202020204" pitchFamily="34" charset="0"/>
              <a:buChar char="•"/>
            </a:pPr>
            <a:r>
              <a:rPr lang="en-GB" sz="2000" dirty="0"/>
              <a:t>Now the road is open for the fine tuning. </a:t>
            </a:r>
          </a:p>
          <a:p>
            <a:pPr marL="342900" indent="-342900">
              <a:buFont typeface="Arial" panose="020B0604020202020204" pitchFamily="34" charset="0"/>
              <a:buChar char="•"/>
            </a:pPr>
            <a:r>
              <a:rPr lang="en-GB" sz="2000" dirty="0"/>
              <a:t>The collaboration within ESS groups and INFN has been very productive. We look forward for the collaboration to continue! </a:t>
            </a:r>
          </a:p>
        </p:txBody>
      </p:sp>
      <p:sp>
        <p:nvSpPr>
          <p:cNvPr id="3" name="CasellaDiTesto 2">
            <a:extLst>
              <a:ext uri="{FF2B5EF4-FFF2-40B4-BE49-F238E27FC236}">
                <a16:creationId xmlns:a16="http://schemas.microsoft.com/office/drawing/2014/main" id="{B9FED1EC-23C2-4EA5-BB33-AAD20E1A2ED0}"/>
              </a:ext>
            </a:extLst>
          </p:cNvPr>
          <p:cNvSpPr txBox="1"/>
          <p:nvPr/>
        </p:nvSpPr>
        <p:spPr>
          <a:xfrm>
            <a:off x="1703512" y="3964674"/>
            <a:ext cx="8208912" cy="830997"/>
          </a:xfrm>
          <a:prstGeom prst="rect">
            <a:avLst/>
          </a:prstGeom>
          <a:noFill/>
        </p:spPr>
        <p:txBody>
          <a:bodyPr wrap="square" rtlCol="0">
            <a:spAutoFit/>
          </a:bodyPr>
          <a:lstStyle/>
          <a:p>
            <a:pPr algn="ctr"/>
            <a:r>
              <a:rPr lang="en-GB" dirty="0"/>
              <a:t>I would like to thank all the people involved in this work from INFN and ESS</a:t>
            </a:r>
          </a:p>
        </p:txBody>
      </p:sp>
      <p:sp>
        <p:nvSpPr>
          <p:cNvPr id="5" name="TextBox 4">
            <a:extLst>
              <a:ext uri="{FF2B5EF4-FFF2-40B4-BE49-F238E27FC236}">
                <a16:creationId xmlns:a16="http://schemas.microsoft.com/office/drawing/2014/main" id="{81C1216C-B44D-47E6-9E89-AB9A491086BF}"/>
              </a:ext>
            </a:extLst>
          </p:cNvPr>
          <p:cNvSpPr txBox="1"/>
          <p:nvPr/>
        </p:nvSpPr>
        <p:spPr>
          <a:xfrm>
            <a:off x="551384" y="5524814"/>
            <a:ext cx="7260773" cy="461665"/>
          </a:xfrm>
          <a:prstGeom prst="rect">
            <a:avLst/>
          </a:prstGeom>
          <a:noFill/>
        </p:spPr>
        <p:txBody>
          <a:bodyPr wrap="square" rtlCol="0">
            <a:spAutoFit/>
          </a:bodyPr>
          <a:lstStyle/>
          <a:p>
            <a:r>
              <a:rPr lang="en-US" dirty="0"/>
              <a:t>TRUST your simulations, and check the hardware ;) </a:t>
            </a:r>
          </a:p>
        </p:txBody>
      </p:sp>
      <p:pic>
        <p:nvPicPr>
          <p:cNvPr id="7" name="Picture 6" descr="A picture containing person, hair, eyes, close&#10;&#10;Description automatically generated">
            <a:extLst>
              <a:ext uri="{FF2B5EF4-FFF2-40B4-BE49-F238E27FC236}">
                <a16:creationId xmlns:a16="http://schemas.microsoft.com/office/drawing/2014/main" id="{01749260-1377-4AC1-9517-4519FA61E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5312528"/>
            <a:ext cx="1329358" cy="886239"/>
          </a:xfrm>
          <a:prstGeom prst="rect">
            <a:avLst/>
          </a:prstGeom>
        </p:spPr>
      </p:pic>
    </p:spTree>
    <p:extLst>
      <p:ext uri="{BB962C8B-B14F-4D97-AF65-F5344CB8AC3E}">
        <p14:creationId xmlns:p14="http://schemas.microsoft.com/office/powerpoint/2010/main" val="242141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27E0-CC3E-45EC-B8F0-AF97711D1625}"/>
              </a:ext>
            </a:extLst>
          </p:cNvPr>
          <p:cNvSpPr>
            <a:spLocks noGrp="1"/>
          </p:cNvSpPr>
          <p:nvPr>
            <p:ph type="title"/>
          </p:nvPr>
        </p:nvSpPr>
        <p:spPr>
          <a:xfrm>
            <a:off x="1559496" y="188640"/>
            <a:ext cx="10363200" cy="914400"/>
          </a:xfrm>
        </p:spPr>
        <p:txBody>
          <a:bodyPr/>
          <a:lstStyle/>
          <a:p>
            <a:r>
              <a:rPr lang="en-US" dirty="0"/>
              <a:t>The electrode erosion phenomena on the RFQ due to positive beam collisions</a:t>
            </a:r>
          </a:p>
        </p:txBody>
      </p:sp>
      <p:sp>
        <p:nvSpPr>
          <p:cNvPr id="4" name="Slide Number Placeholder 3">
            <a:extLst>
              <a:ext uri="{FF2B5EF4-FFF2-40B4-BE49-F238E27FC236}">
                <a16:creationId xmlns:a16="http://schemas.microsoft.com/office/drawing/2014/main" id="{54EA57B9-2BA1-44B1-8451-B6D08A628D8B}"/>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17</a:t>
            </a:fld>
            <a:endParaRPr lang="en-US">
              <a:solidFill>
                <a:srgbClr val="000000">
                  <a:tint val="75000"/>
                </a:srgbClr>
              </a:solidFill>
            </a:endParaRPr>
          </a:p>
        </p:txBody>
      </p:sp>
      <p:pic>
        <p:nvPicPr>
          <p:cNvPr id="5" name="Picture 4">
            <a:extLst>
              <a:ext uri="{FF2B5EF4-FFF2-40B4-BE49-F238E27FC236}">
                <a16:creationId xmlns:a16="http://schemas.microsoft.com/office/drawing/2014/main" id="{9B44285E-3BBB-4DA1-8DAA-5AD744E77895}"/>
              </a:ext>
            </a:extLst>
          </p:cNvPr>
          <p:cNvPicPr>
            <a:picLocks noChangeAspect="1"/>
          </p:cNvPicPr>
          <p:nvPr/>
        </p:nvPicPr>
        <p:blipFill>
          <a:blip r:embed="rId2"/>
          <a:stretch>
            <a:fillRect/>
          </a:stretch>
        </p:blipFill>
        <p:spPr>
          <a:xfrm>
            <a:off x="3359696" y="1196752"/>
            <a:ext cx="5725340" cy="4293096"/>
          </a:xfrm>
          <a:prstGeom prst="rect">
            <a:avLst/>
          </a:prstGeom>
        </p:spPr>
      </p:pic>
      <p:sp>
        <p:nvSpPr>
          <p:cNvPr id="7" name="TextBox 6">
            <a:extLst>
              <a:ext uri="{FF2B5EF4-FFF2-40B4-BE49-F238E27FC236}">
                <a16:creationId xmlns:a16="http://schemas.microsoft.com/office/drawing/2014/main" id="{4B46913D-D5E9-4A9E-829B-6F2A4B3D5E7F}"/>
              </a:ext>
            </a:extLst>
          </p:cNvPr>
          <p:cNvSpPr txBox="1"/>
          <p:nvPr/>
        </p:nvSpPr>
        <p:spPr>
          <a:xfrm>
            <a:off x="623392" y="5691254"/>
            <a:ext cx="11089232" cy="369332"/>
          </a:xfrm>
          <a:prstGeom prst="rect">
            <a:avLst/>
          </a:prstGeom>
          <a:noFill/>
        </p:spPr>
        <p:txBody>
          <a:bodyPr wrap="square">
            <a:spAutoFit/>
          </a:bodyPr>
          <a:lstStyle/>
          <a:p>
            <a:pPr marL="0" indent="0">
              <a:buNone/>
            </a:pPr>
            <a:r>
              <a:rPr lang="en-US" sz="1200" dirty="0"/>
              <a:t>NB: the result here presented needs to be verified by the IFMIF/EVEDA CW commissioning. As a matter of fact,  this is a </a:t>
            </a:r>
            <a:r>
              <a:rPr lang="en-US" sz="1800" b="1" dirty="0"/>
              <a:t>work in progress. </a:t>
            </a:r>
            <a:endParaRPr lang="en-US" sz="1200" b="1" dirty="0"/>
          </a:p>
        </p:txBody>
      </p:sp>
      <p:pic>
        <p:nvPicPr>
          <p:cNvPr id="9" name="Imagen 17">
            <a:extLst>
              <a:ext uri="{FF2B5EF4-FFF2-40B4-BE49-F238E27FC236}">
                <a16:creationId xmlns:a16="http://schemas.microsoft.com/office/drawing/2014/main" id="{B23FB630-E99C-48A2-B11E-9A4B0AFDFF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074440"/>
            <a:ext cx="1872208" cy="936104"/>
          </a:xfrm>
          <a:prstGeom prst="rect">
            <a:avLst/>
          </a:prstGeom>
          <a:noFill/>
        </p:spPr>
      </p:pic>
    </p:spTree>
    <p:extLst>
      <p:ext uri="{BB962C8B-B14F-4D97-AF65-F5344CB8AC3E}">
        <p14:creationId xmlns:p14="http://schemas.microsoft.com/office/powerpoint/2010/main" val="3997125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82221"/>
            <a:ext cx="8420100" cy="914400"/>
          </a:xfrm>
        </p:spPr>
        <p:txBody>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1424" y="988597"/>
                <a:ext cx="11089232" cy="5104699"/>
              </a:xfrm>
            </p:spPr>
            <p:txBody>
              <a:bodyPr/>
              <a:lstStyle/>
              <a:p>
                <a:pPr marL="0" indent="0">
                  <a:buNone/>
                </a:pPr>
                <a:r>
                  <a:rPr lang="en-US" sz="2350" dirty="0"/>
                  <a:t>The aim is to study the erosion rate of the RFQ vane due to the collisions of the beam. The main mechanism considered here is the sputtering. In the very first approximation, the sputtering yield can be given as:  </a:t>
                </a:r>
              </a:p>
              <a:p>
                <a:pPr marL="0" indent="0">
                  <a:buNone/>
                </a:pPr>
                <a:endParaRPr lang="en-US" sz="2350" dirty="0"/>
              </a:p>
              <a:p>
                <a:pPr marL="0" indent="0">
                  <a:buNone/>
                </a:pPr>
                <a:endParaRPr lang="en-US" sz="2350" dirty="0"/>
              </a:p>
              <a:p>
                <a:pPr marL="0" indent="0">
                  <a:buNone/>
                </a:pPr>
                <a:r>
                  <a:rPr lang="en-US" sz="2350" dirty="0"/>
                  <a:t>Now, this study is focused on the RFQ of IFMIF – EVEDA:</a:t>
                </a:r>
              </a:p>
              <a:p>
                <a:r>
                  <a:rPr lang="en-US" sz="2350" dirty="0"/>
                  <a:t>E</a:t>
                </a:r>
                <a:r>
                  <a:rPr lang="en-US" sz="2350" baseline="-25000" dirty="0"/>
                  <a:t>p</a:t>
                </a:r>
                <a:r>
                  <a:rPr lang="en-US" sz="2350" dirty="0"/>
                  <a:t> from 100 keV to 5 MeV</a:t>
                </a:r>
              </a:p>
              <a:p>
                <a14:m>
                  <m:oMath xmlns:m="http://schemas.openxmlformats.org/officeDocument/2006/math">
                    <m:r>
                      <a:rPr lang="it-IT" sz="2400" i="1" dirty="0">
                        <a:latin typeface="Cambria Math" panose="02040503050406030204" pitchFamily="18" charset="0"/>
                        <a:ea typeface="Cambria Math" panose="02040503050406030204" pitchFamily="18" charset="0"/>
                      </a:rPr>
                      <m:t>𝜚</m:t>
                    </m:r>
                  </m:oMath>
                </a14:m>
                <a:r>
                  <a:rPr lang="en-US" sz="2350" dirty="0"/>
                  <a:t>, material properties from Cu </a:t>
                </a:r>
              </a:p>
              <a:p>
                <a14:m>
                  <m:oMath xmlns:m="http://schemas.openxmlformats.org/officeDocument/2006/math">
                    <m:sSub>
                      <m:sSubPr>
                        <m:ctrlPr>
                          <a:rPr lang="it-IT" sz="2350" i="1" dirty="0">
                            <a:latin typeface="Cambria Math" panose="02040503050406030204" pitchFamily="18" charset="0"/>
                          </a:rPr>
                        </m:ctrlPr>
                      </m:sSubPr>
                      <m:e>
                        <m:r>
                          <m:rPr>
                            <m:sty m:val="p"/>
                          </m:rPr>
                          <a:rPr lang="it-IT" sz="2350" dirty="0">
                            <a:latin typeface="Cambria Math" panose="02040503050406030204" pitchFamily="18" charset="0"/>
                          </a:rPr>
                          <m:t>q</m:t>
                        </m:r>
                      </m:e>
                      <m:sub>
                        <m:r>
                          <m:rPr>
                            <m:sty m:val="p"/>
                          </m:rPr>
                          <a:rPr lang="it-IT" sz="2350" dirty="0">
                            <a:latin typeface="Cambria Math" panose="02040503050406030204" pitchFamily="18" charset="0"/>
                          </a:rPr>
                          <m:t>p</m:t>
                        </m:r>
                      </m:sub>
                    </m:sSub>
                  </m:oMath>
                </a14:m>
                <a:r>
                  <a:rPr lang="en-US" sz="2350" dirty="0"/>
                  <a:t> and </a:t>
                </a:r>
                <a14:m>
                  <m:oMath xmlns:m="http://schemas.openxmlformats.org/officeDocument/2006/math">
                    <m:sSub>
                      <m:sSubPr>
                        <m:ctrlPr>
                          <a:rPr lang="it-IT" sz="2350" i="1" dirty="0">
                            <a:latin typeface="Cambria Math" panose="02040503050406030204" pitchFamily="18" charset="0"/>
                          </a:rPr>
                        </m:ctrlPr>
                      </m:sSubPr>
                      <m:e>
                        <m:r>
                          <m:rPr>
                            <m:sty m:val="p"/>
                          </m:rPr>
                          <a:rPr lang="it-IT" sz="2350" dirty="0">
                            <a:latin typeface="Cambria Math" panose="02040503050406030204" pitchFamily="18" charset="0"/>
                          </a:rPr>
                          <m:t>m</m:t>
                        </m:r>
                      </m:e>
                      <m:sub>
                        <m:r>
                          <m:rPr>
                            <m:sty m:val="p"/>
                          </m:rPr>
                          <a:rPr lang="it-IT" sz="2350" dirty="0">
                            <a:latin typeface="Cambria Math" panose="02040503050406030204" pitchFamily="18" charset="0"/>
                          </a:rPr>
                          <m:t>p</m:t>
                        </m:r>
                      </m:sub>
                    </m:sSub>
                  </m:oMath>
                </a14:m>
                <a:r>
                  <a:rPr lang="en-US" sz="2350" dirty="0"/>
                  <a:t> from D+ ion beam. </a:t>
                </a:r>
              </a:p>
              <a:p>
                <a14:m>
                  <m:oMath xmlns:m="http://schemas.openxmlformats.org/officeDocument/2006/math">
                    <m:r>
                      <m:rPr>
                        <m:sty m:val="p"/>
                      </m:rPr>
                      <a:rPr lang="el-GR" sz="2350" i="1" dirty="0">
                        <a:latin typeface="Cambria Math" panose="02040503050406030204" pitchFamily="18" charset="0"/>
                      </a:rPr>
                      <m:t>Θ</m:t>
                    </m:r>
                  </m:oMath>
                </a14:m>
                <a:r>
                  <a:rPr lang="en-US" sz="2350" dirty="0"/>
                  <a:t> from the collision angle between the projectile and the copper surface, given by the vane geometry.</a:t>
                </a:r>
              </a:p>
              <a:p>
                <a:r>
                  <a:rPr lang="en-US" sz="2350" dirty="0"/>
                  <a:t>CW = 100%</a:t>
                </a:r>
              </a:p>
              <a:p>
                <a:endParaRPr lang="en-US" sz="2350" dirty="0"/>
              </a:p>
              <a:p>
                <a:endParaRPr lang="en-US" sz="2350" dirty="0"/>
              </a:p>
              <a:p>
                <a:endParaRPr lang="en-US" sz="235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1424" y="988597"/>
                <a:ext cx="11089232" cy="5104699"/>
              </a:xfrm>
              <a:blipFill>
                <a:blip r:embed="rId2"/>
                <a:stretch>
                  <a:fillRect l="-825" t="-955" b="-597"/>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8DA11B7F-2F41-45BD-8D8D-57392D9CCC8A}" type="slidenum">
              <a:rPr lang="en-US" smtClean="0"/>
              <a:t>18</a:t>
            </a:fld>
            <a:endParaRPr lang="en-US" dirty="0"/>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E4C2044F-2FE9-4C99-A467-C7D8DB96E2C4}"/>
                  </a:ext>
                </a:extLst>
              </p:cNvPr>
              <p:cNvSpPr txBox="1"/>
              <p:nvPr/>
            </p:nvSpPr>
            <p:spPr>
              <a:xfrm>
                <a:off x="4379055" y="2266448"/>
                <a:ext cx="3433889" cy="6849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dirty="0">
                          <a:latin typeface="Cambria Math" panose="02040503050406030204" pitchFamily="18" charset="0"/>
                          <a:ea typeface="Cambria Math" panose="02040503050406030204" pitchFamily="18" charset="0"/>
                        </a:rPr>
                        <m:t>𝛾</m:t>
                      </m:r>
                      <m:d>
                        <m:dPr>
                          <m:begChr m:val="["/>
                          <m:endChr m:val="]"/>
                          <m:ctrlPr>
                            <a:rPr lang="it-IT" sz="2000" i="1" dirty="0">
                              <a:latin typeface="Cambria Math" panose="02040503050406030204" pitchFamily="18" charset="0"/>
                              <a:ea typeface="Cambria Math" panose="02040503050406030204" pitchFamily="18" charset="0"/>
                            </a:rPr>
                          </m:ctrlPr>
                        </m:dPr>
                        <m:e>
                          <m:f>
                            <m:fPr>
                              <m:ctrlPr>
                                <a:rPr lang="it-IT" sz="2000" i="1" dirty="0">
                                  <a:latin typeface="Cambria Math" panose="02040503050406030204" pitchFamily="18" charset="0"/>
                                  <a:ea typeface="Cambria Math" panose="02040503050406030204" pitchFamily="18" charset="0"/>
                                </a:rPr>
                              </m:ctrlPr>
                            </m:fPr>
                            <m:num>
                              <m:r>
                                <a:rPr lang="it-IT" sz="2000" i="1" dirty="0">
                                  <a:latin typeface="Cambria Math" panose="02040503050406030204" pitchFamily="18" charset="0"/>
                                  <a:ea typeface="Cambria Math" panose="02040503050406030204" pitchFamily="18" charset="0"/>
                                </a:rPr>
                                <m:t>𝐴𝑡𝑜𝑚𝑠</m:t>
                              </m:r>
                            </m:num>
                            <m:den>
                              <m:r>
                                <a:rPr lang="it-IT" sz="2000" i="1" dirty="0">
                                  <a:latin typeface="Cambria Math" panose="02040503050406030204" pitchFamily="18" charset="0"/>
                                  <a:ea typeface="Cambria Math" panose="02040503050406030204" pitchFamily="18" charset="0"/>
                                </a:rPr>
                                <m:t>𝑝𝑟𝑜𝑗</m:t>
                              </m:r>
                              <m:r>
                                <a:rPr lang="it-IT" sz="2000" i="1" dirty="0">
                                  <a:latin typeface="Cambria Math" panose="02040503050406030204" pitchFamily="18" charset="0"/>
                                  <a:ea typeface="Cambria Math" panose="02040503050406030204" pitchFamily="18" charset="0"/>
                                </a:rPr>
                                <m:t>.</m:t>
                              </m:r>
                            </m:den>
                          </m:f>
                        </m:e>
                      </m:d>
                      <m:r>
                        <a:rPr lang="it-IT" sz="2000" i="1" dirty="0">
                          <a:latin typeface="Cambria Math" panose="02040503050406030204" pitchFamily="18" charset="0"/>
                          <a:ea typeface="Cambria Math" panose="02040503050406030204" pitchFamily="18" charset="0"/>
                        </a:rPr>
                        <m:t>=</m:t>
                      </m:r>
                      <m:r>
                        <a:rPr lang="it-IT" sz="2000" i="1" dirty="0">
                          <a:latin typeface="Cambria Math" panose="02040503050406030204" pitchFamily="18" charset="0"/>
                          <a:ea typeface="Cambria Math" panose="02040503050406030204" pitchFamily="18" charset="0"/>
                        </a:rPr>
                        <m:t>𝑓</m:t>
                      </m:r>
                      <m:r>
                        <a:rPr lang="it-IT" sz="2000" i="1" dirty="0">
                          <a:latin typeface="Cambria Math" panose="02040503050406030204" pitchFamily="18" charset="0"/>
                          <a:ea typeface="Cambria Math" panose="02040503050406030204" pitchFamily="18" charset="0"/>
                        </a:rPr>
                        <m:t>(</m:t>
                      </m:r>
                      <m:sSub>
                        <m:sSubPr>
                          <m:ctrlPr>
                            <a:rPr lang="it-IT" sz="2000" i="1" dirty="0">
                              <a:latin typeface="Cambria Math" panose="02040503050406030204" pitchFamily="18" charset="0"/>
                              <a:ea typeface="Cambria Math" panose="02040503050406030204" pitchFamily="18" charset="0"/>
                            </a:rPr>
                          </m:ctrlPr>
                        </m:sSubPr>
                        <m:e>
                          <m:r>
                            <m:rPr>
                              <m:sty m:val="p"/>
                            </m:rPr>
                            <a:rPr lang="it-IT" sz="2000" dirty="0">
                              <a:latin typeface="Cambria Math" panose="02040503050406030204" pitchFamily="18" charset="0"/>
                              <a:ea typeface="Cambria Math" panose="02040503050406030204" pitchFamily="18" charset="0"/>
                            </a:rPr>
                            <m:t>E</m:t>
                          </m:r>
                        </m:e>
                        <m:sub>
                          <m:r>
                            <m:rPr>
                              <m:sty m:val="p"/>
                            </m:rPr>
                            <a:rPr lang="it-IT" sz="2000" dirty="0">
                              <a:latin typeface="Cambria Math" panose="02040503050406030204" pitchFamily="18" charset="0"/>
                              <a:ea typeface="Cambria Math" panose="02040503050406030204" pitchFamily="18" charset="0"/>
                            </a:rPr>
                            <m:t>p</m:t>
                          </m:r>
                        </m:sub>
                      </m:sSub>
                      <m:r>
                        <a:rPr lang="it-IT" sz="2000" dirty="0">
                          <a:latin typeface="Cambria Math" panose="02040503050406030204" pitchFamily="18" charset="0"/>
                          <a:ea typeface="Cambria Math" panose="02040503050406030204" pitchFamily="18" charset="0"/>
                        </a:rPr>
                        <m:t>, </m:t>
                      </m:r>
                      <m:sSub>
                        <m:sSubPr>
                          <m:ctrlPr>
                            <a:rPr lang="it-IT" sz="2000" i="1" dirty="0">
                              <a:latin typeface="Cambria Math" panose="02040503050406030204" pitchFamily="18" charset="0"/>
                              <a:ea typeface="Cambria Math" panose="02040503050406030204" pitchFamily="18" charset="0"/>
                            </a:rPr>
                          </m:ctrlPr>
                        </m:sSubPr>
                        <m:e>
                          <m:r>
                            <m:rPr>
                              <m:sty m:val="p"/>
                            </m:rPr>
                            <a:rPr lang="it-IT" sz="2000" dirty="0">
                              <a:latin typeface="Cambria Math" panose="02040503050406030204" pitchFamily="18" charset="0"/>
                              <a:ea typeface="Cambria Math" panose="02040503050406030204" pitchFamily="18" charset="0"/>
                            </a:rPr>
                            <m:t>q</m:t>
                          </m:r>
                        </m:e>
                        <m:sub>
                          <m:r>
                            <m:rPr>
                              <m:sty m:val="p"/>
                            </m:rPr>
                            <a:rPr lang="it-IT" sz="2000" dirty="0">
                              <a:latin typeface="Cambria Math" panose="02040503050406030204" pitchFamily="18" charset="0"/>
                              <a:ea typeface="Cambria Math" panose="02040503050406030204" pitchFamily="18" charset="0"/>
                            </a:rPr>
                            <m:t>p</m:t>
                          </m:r>
                        </m:sub>
                      </m:sSub>
                      <m:r>
                        <a:rPr lang="it-IT" sz="2000" dirty="0">
                          <a:latin typeface="Cambria Math" panose="02040503050406030204" pitchFamily="18" charset="0"/>
                          <a:ea typeface="Cambria Math" panose="02040503050406030204" pitchFamily="18" charset="0"/>
                        </a:rPr>
                        <m:t>,</m:t>
                      </m:r>
                      <m:sSub>
                        <m:sSubPr>
                          <m:ctrlPr>
                            <a:rPr lang="it-IT" sz="2000" i="1" dirty="0">
                              <a:latin typeface="Cambria Math" panose="02040503050406030204" pitchFamily="18" charset="0"/>
                              <a:ea typeface="Cambria Math" panose="02040503050406030204" pitchFamily="18" charset="0"/>
                            </a:rPr>
                          </m:ctrlPr>
                        </m:sSubPr>
                        <m:e>
                          <m:r>
                            <m:rPr>
                              <m:sty m:val="p"/>
                            </m:rPr>
                            <a:rPr lang="it-IT" sz="2000" dirty="0">
                              <a:latin typeface="Cambria Math" panose="02040503050406030204" pitchFamily="18" charset="0"/>
                              <a:ea typeface="Cambria Math" panose="02040503050406030204" pitchFamily="18" charset="0"/>
                            </a:rPr>
                            <m:t>m</m:t>
                          </m:r>
                        </m:e>
                        <m:sub>
                          <m:r>
                            <m:rPr>
                              <m:sty m:val="p"/>
                            </m:rPr>
                            <a:rPr lang="it-IT" sz="2000" dirty="0">
                              <a:latin typeface="Cambria Math" panose="02040503050406030204" pitchFamily="18" charset="0"/>
                              <a:ea typeface="Cambria Math" panose="02040503050406030204" pitchFamily="18" charset="0"/>
                            </a:rPr>
                            <m:t>p</m:t>
                          </m:r>
                        </m:sub>
                      </m:sSub>
                      <m:r>
                        <a:rPr lang="it-IT" sz="2000" dirty="0">
                          <a:latin typeface="Cambria Math" panose="02040503050406030204" pitchFamily="18" charset="0"/>
                          <a:ea typeface="Cambria Math" panose="02040503050406030204" pitchFamily="18" charset="0"/>
                        </a:rPr>
                        <m:t>, </m:t>
                      </m:r>
                      <m:r>
                        <m:rPr>
                          <m:sty m:val="p"/>
                        </m:rPr>
                        <a:rPr lang="el-GR" sz="2000" i="1" dirty="0">
                          <a:latin typeface="Cambria Math" panose="02040503050406030204" pitchFamily="18" charset="0"/>
                          <a:ea typeface="Cambria Math" panose="02040503050406030204" pitchFamily="18" charset="0"/>
                        </a:rPr>
                        <m:t>θ</m:t>
                      </m:r>
                      <m:r>
                        <a:rPr lang="it-IT" sz="2000" i="1" dirty="0">
                          <a:latin typeface="Cambria Math" panose="02040503050406030204" pitchFamily="18" charset="0"/>
                          <a:ea typeface="Cambria Math" panose="02040503050406030204" pitchFamily="18" charset="0"/>
                        </a:rPr>
                        <m:t>, </m:t>
                      </m:r>
                      <m:r>
                        <a:rPr lang="it-IT" sz="2000" i="1" dirty="0" smtClean="0">
                          <a:latin typeface="Cambria Math" panose="02040503050406030204" pitchFamily="18" charset="0"/>
                          <a:ea typeface="Cambria Math" panose="02040503050406030204" pitchFamily="18" charset="0"/>
                        </a:rPr>
                        <m:t>𝜚</m:t>
                      </m:r>
                      <m:r>
                        <a:rPr lang="it-IT" sz="2000" i="1" dirty="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5" name="CasellaDiTesto 4">
                <a:extLst>
                  <a:ext uri="{FF2B5EF4-FFF2-40B4-BE49-F238E27FC236}">
                    <a16:creationId xmlns:a16="http://schemas.microsoft.com/office/drawing/2014/main" id="{E4C2044F-2FE9-4C99-A467-C7D8DB96E2C4}"/>
                  </a:ext>
                </a:extLst>
              </p:cNvPr>
              <p:cNvSpPr txBox="1">
                <a:spLocks noRot="1" noChangeAspect="1" noMove="1" noResize="1" noEditPoints="1" noAdjustHandles="1" noChangeArrowheads="1" noChangeShapeType="1" noTextEdit="1"/>
              </p:cNvSpPr>
              <p:nvPr/>
            </p:nvSpPr>
            <p:spPr>
              <a:xfrm>
                <a:off x="4379055" y="2266448"/>
                <a:ext cx="3433889" cy="68493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8880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79BF34-3887-443E-89F0-AA35DB4858FE}"/>
              </a:ext>
            </a:extLst>
          </p:cNvPr>
          <p:cNvSpPr>
            <a:spLocks noGrp="1"/>
          </p:cNvSpPr>
          <p:nvPr>
            <p:ph type="title"/>
          </p:nvPr>
        </p:nvSpPr>
        <p:spPr>
          <a:xfrm>
            <a:off x="1912214" y="-67272"/>
            <a:ext cx="8420100" cy="914400"/>
          </a:xfrm>
        </p:spPr>
        <p:txBody>
          <a:bodyPr/>
          <a:lstStyle/>
          <a:p>
            <a:r>
              <a:rPr lang="en-US" dirty="0"/>
              <a:t>Final optimization – calc. speed</a:t>
            </a:r>
          </a:p>
        </p:txBody>
      </p:sp>
      <p:sp>
        <p:nvSpPr>
          <p:cNvPr id="4" name="Segnaposto numero diapositiva 3">
            <a:extLst>
              <a:ext uri="{FF2B5EF4-FFF2-40B4-BE49-F238E27FC236}">
                <a16:creationId xmlns:a16="http://schemas.microsoft.com/office/drawing/2014/main" id="{219C4A2F-91E4-4AC7-9FF0-923AA6B3F10F}"/>
              </a:ext>
            </a:extLst>
          </p:cNvPr>
          <p:cNvSpPr>
            <a:spLocks noGrp="1"/>
          </p:cNvSpPr>
          <p:nvPr>
            <p:ph type="sldNum" sz="quarter" idx="4"/>
          </p:nvPr>
        </p:nvSpPr>
        <p:spPr/>
        <p:txBody>
          <a:bodyPr/>
          <a:lstStyle/>
          <a:p>
            <a:fld id="{8DA11B7F-2F41-45BD-8D8D-57392D9CCC8A}" type="slidenum">
              <a:rPr lang="en-US" smtClean="0"/>
              <a:t>19</a:t>
            </a:fld>
            <a:endParaRPr lang="en-US"/>
          </a:p>
        </p:txBody>
      </p:sp>
      <p:sp>
        <p:nvSpPr>
          <p:cNvPr id="6" name="Rettangolo 5">
            <a:extLst>
              <a:ext uri="{FF2B5EF4-FFF2-40B4-BE49-F238E27FC236}">
                <a16:creationId xmlns:a16="http://schemas.microsoft.com/office/drawing/2014/main" id="{5BAAC87A-2D01-4B7D-AE87-81073C42EEAA}"/>
              </a:ext>
            </a:extLst>
          </p:cNvPr>
          <p:cNvSpPr/>
          <p:nvPr/>
        </p:nvSpPr>
        <p:spPr bwMode="auto">
          <a:xfrm>
            <a:off x="1323960" y="3429000"/>
            <a:ext cx="1819274" cy="914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p>
        </p:txBody>
      </p:sp>
      <p:sp>
        <p:nvSpPr>
          <p:cNvPr id="8" name="Rettangolo 7">
            <a:extLst>
              <a:ext uri="{FF2B5EF4-FFF2-40B4-BE49-F238E27FC236}">
                <a16:creationId xmlns:a16="http://schemas.microsoft.com/office/drawing/2014/main" id="{D0833ED8-A438-43E9-9972-C3DB41923DC7}"/>
              </a:ext>
            </a:extLst>
          </p:cNvPr>
          <p:cNvSpPr/>
          <p:nvPr/>
        </p:nvSpPr>
        <p:spPr bwMode="auto">
          <a:xfrm>
            <a:off x="1323960" y="1971673"/>
            <a:ext cx="1771664" cy="914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10" name="Rettangolo 9">
            <a:extLst>
              <a:ext uri="{FF2B5EF4-FFF2-40B4-BE49-F238E27FC236}">
                <a16:creationId xmlns:a16="http://schemas.microsoft.com/office/drawing/2014/main" id="{6E5FB0EC-8CEA-4F44-9942-A931C47E2D4E}"/>
              </a:ext>
            </a:extLst>
          </p:cNvPr>
          <p:cNvSpPr/>
          <p:nvPr/>
        </p:nvSpPr>
        <p:spPr bwMode="auto">
          <a:xfrm>
            <a:off x="4023979" y="2003479"/>
            <a:ext cx="2519692" cy="2371726"/>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12" name="Rettangolo 11">
            <a:extLst>
              <a:ext uri="{FF2B5EF4-FFF2-40B4-BE49-F238E27FC236}">
                <a16:creationId xmlns:a16="http://schemas.microsoft.com/office/drawing/2014/main" id="{7A69B234-C9B7-44AF-9628-E27794F7A334}"/>
              </a:ext>
            </a:extLst>
          </p:cNvPr>
          <p:cNvSpPr/>
          <p:nvPr/>
        </p:nvSpPr>
        <p:spPr bwMode="auto">
          <a:xfrm>
            <a:off x="7046149" y="5159838"/>
            <a:ext cx="2057399" cy="990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p>
        </p:txBody>
      </p:sp>
      <p:sp>
        <p:nvSpPr>
          <p:cNvPr id="14" name="Rettangolo 13">
            <a:extLst>
              <a:ext uri="{FF2B5EF4-FFF2-40B4-BE49-F238E27FC236}">
                <a16:creationId xmlns:a16="http://schemas.microsoft.com/office/drawing/2014/main" id="{C9FA950C-14B2-4A63-948E-2FED4B40D863}"/>
              </a:ext>
            </a:extLst>
          </p:cNvPr>
          <p:cNvSpPr/>
          <p:nvPr/>
        </p:nvSpPr>
        <p:spPr bwMode="auto">
          <a:xfrm>
            <a:off x="7196167" y="2003478"/>
            <a:ext cx="1757362" cy="2371726"/>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16" name="Rettangolo 15">
            <a:extLst>
              <a:ext uri="{FF2B5EF4-FFF2-40B4-BE49-F238E27FC236}">
                <a16:creationId xmlns:a16="http://schemas.microsoft.com/office/drawing/2014/main" id="{7C0E1473-A5D4-4D03-BAEE-EF43294CCD3E}"/>
              </a:ext>
            </a:extLst>
          </p:cNvPr>
          <p:cNvSpPr/>
          <p:nvPr/>
        </p:nvSpPr>
        <p:spPr bwMode="auto">
          <a:xfrm>
            <a:off x="9648854" y="2119646"/>
            <a:ext cx="1257285" cy="1985962"/>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18" name="CasellaDiTesto 17">
            <a:extLst>
              <a:ext uri="{FF2B5EF4-FFF2-40B4-BE49-F238E27FC236}">
                <a16:creationId xmlns:a16="http://schemas.microsoft.com/office/drawing/2014/main" id="{D57ADAAE-D2CC-4EE7-B42A-811E126E57F4}"/>
              </a:ext>
            </a:extLst>
          </p:cNvPr>
          <p:cNvSpPr txBox="1"/>
          <p:nvPr/>
        </p:nvSpPr>
        <p:spPr>
          <a:xfrm>
            <a:off x="1747823" y="2229010"/>
            <a:ext cx="1252552" cy="461665"/>
          </a:xfrm>
          <a:prstGeom prst="rect">
            <a:avLst/>
          </a:prstGeom>
          <a:noFill/>
        </p:spPr>
        <p:txBody>
          <a:bodyPr wrap="square" rtlCol="0">
            <a:spAutoFit/>
          </a:bodyPr>
          <a:lstStyle/>
          <a:p>
            <a:r>
              <a:rPr lang="en-US" dirty="0"/>
              <a:t>vane</a:t>
            </a:r>
          </a:p>
        </p:txBody>
      </p:sp>
      <p:sp>
        <p:nvSpPr>
          <p:cNvPr id="20" name="CasellaDiTesto 19">
            <a:extLst>
              <a:ext uri="{FF2B5EF4-FFF2-40B4-BE49-F238E27FC236}">
                <a16:creationId xmlns:a16="http://schemas.microsoft.com/office/drawing/2014/main" id="{56778955-2907-4D3F-A5D1-37D63062928E}"/>
              </a:ext>
            </a:extLst>
          </p:cNvPr>
          <p:cNvSpPr txBox="1"/>
          <p:nvPr/>
        </p:nvSpPr>
        <p:spPr>
          <a:xfrm>
            <a:off x="1285862" y="3655368"/>
            <a:ext cx="1976452" cy="461665"/>
          </a:xfrm>
          <a:prstGeom prst="rect">
            <a:avLst/>
          </a:prstGeom>
          <a:noFill/>
        </p:spPr>
        <p:txBody>
          <a:bodyPr wrap="square" rtlCol="0">
            <a:spAutoFit/>
          </a:bodyPr>
          <a:lstStyle/>
          <a:p>
            <a:r>
              <a:rPr lang="en-US" dirty="0"/>
              <a:t>Particles lost</a:t>
            </a:r>
          </a:p>
        </p:txBody>
      </p:sp>
      <p:sp>
        <p:nvSpPr>
          <p:cNvPr id="22" name="CasellaDiTesto 21">
            <a:extLst>
              <a:ext uri="{FF2B5EF4-FFF2-40B4-BE49-F238E27FC236}">
                <a16:creationId xmlns:a16="http://schemas.microsoft.com/office/drawing/2014/main" id="{2FB3A775-B9FE-41C0-9706-5B307BAB0509}"/>
              </a:ext>
            </a:extLst>
          </p:cNvPr>
          <p:cNvSpPr txBox="1"/>
          <p:nvPr/>
        </p:nvSpPr>
        <p:spPr>
          <a:xfrm>
            <a:off x="1676384" y="1052736"/>
            <a:ext cx="990616" cy="461665"/>
          </a:xfrm>
          <a:prstGeom prst="rect">
            <a:avLst/>
          </a:prstGeom>
          <a:noFill/>
        </p:spPr>
        <p:txBody>
          <a:bodyPr wrap="square" rtlCol="0">
            <a:spAutoFit/>
          </a:bodyPr>
          <a:lstStyle/>
          <a:p>
            <a:r>
              <a:rPr lang="en-US" dirty="0"/>
              <a:t>Pari</a:t>
            </a:r>
          </a:p>
        </p:txBody>
      </p:sp>
      <p:sp>
        <p:nvSpPr>
          <p:cNvPr id="24" name="CasellaDiTesto 23">
            <a:extLst>
              <a:ext uri="{FF2B5EF4-FFF2-40B4-BE49-F238E27FC236}">
                <a16:creationId xmlns:a16="http://schemas.microsoft.com/office/drawing/2014/main" id="{676C00BC-A359-4CCE-89CD-7C3CB558059A}"/>
              </a:ext>
            </a:extLst>
          </p:cNvPr>
          <p:cNvSpPr txBox="1"/>
          <p:nvPr/>
        </p:nvSpPr>
        <p:spPr>
          <a:xfrm>
            <a:off x="1428729" y="4593940"/>
            <a:ext cx="2014562" cy="461665"/>
          </a:xfrm>
          <a:prstGeom prst="rect">
            <a:avLst/>
          </a:prstGeom>
          <a:noFill/>
        </p:spPr>
        <p:txBody>
          <a:bodyPr wrap="square" rtlCol="0">
            <a:spAutoFit/>
          </a:bodyPr>
          <a:lstStyle/>
          <a:p>
            <a:r>
              <a:rPr lang="en-US" dirty="0"/>
              <a:t>Toutatis</a:t>
            </a:r>
          </a:p>
        </p:txBody>
      </p:sp>
      <p:sp>
        <p:nvSpPr>
          <p:cNvPr id="26" name="CasellaDiTesto 25">
            <a:extLst>
              <a:ext uri="{FF2B5EF4-FFF2-40B4-BE49-F238E27FC236}">
                <a16:creationId xmlns:a16="http://schemas.microsoft.com/office/drawing/2014/main" id="{24FF719F-EC59-4662-9354-1A59786BA1FD}"/>
              </a:ext>
            </a:extLst>
          </p:cNvPr>
          <p:cNvSpPr txBox="1"/>
          <p:nvPr/>
        </p:nvSpPr>
        <p:spPr>
          <a:xfrm>
            <a:off x="3968867" y="5158998"/>
            <a:ext cx="3094435" cy="461665"/>
          </a:xfrm>
          <a:prstGeom prst="rect">
            <a:avLst/>
          </a:prstGeom>
          <a:noFill/>
        </p:spPr>
        <p:txBody>
          <a:bodyPr wrap="square" rtlCol="0">
            <a:spAutoFit/>
          </a:bodyPr>
          <a:lstStyle/>
          <a:p>
            <a:r>
              <a:rPr lang="en-US" dirty="0"/>
              <a:t>SRIM / SDSrimSP</a:t>
            </a:r>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3CF73D0B-0960-4440-A34F-22D31BE6A27D}"/>
                  </a:ext>
                </a:extLst>
              </p:cNvPr>
              <p:cNvSpPr txBox="1"/>
              <p:nvPr/>
            </p:nvSpPr>
            <p:spPr>
              <a:xfrm>
                <a:off x="7103267" y="5447597"/>
                <a:ext cx="1850262" cy="4919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𝛾</m:t>
                          </m:r>
                        </m:e>
                        <m:sub>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𝐷</m:t>
                              </m:r>
                            </m:e>
                            <m:sup>
                              <m:r>
                                <a:rPr lang="it-IT" i="1" dirty="0">
                                  <a:latin typeface="Cambria Math" panose="02040503050406030204" pitchFamily="18" charset="0"/>
                                  <a:ea typeface="Cambria Math" panose="02040503050406030204" pitchFamily="18" charset="0"/>
                                </a:rPr>
                                <m:t>+</m:t>
                              </m:r>
                            </m:sup>
                          </m:sSup>
                          <m:r>
                            <a:rPr lang="it-IT" i="1" dirty="0">
                              <a:latin typeface="Cambria Math" panose="02040503050406030204" pitchFamily="18" charset="0"/>
                              <a:ea typeface="Cambria Math" panose="02040503050406030204" pitchFamily="18" charset="0"/>
                            </a:rPr>
                            <m:t>, </m:t>
                          </m:r>
                          <m:r>
                            <a:rPr lang="it-IT" i="1" dirty="0">
                              <a:latin typeface="Cambria Math" panose="02040503050406030204" pitchFamily="18" charset="0"/>
                              <a:ea typeface="Cambria Math" panose="02040503050406030204" pitchFamily="18" charset="0"/>
                            </a:rPr>
                            <m:t>𝐶𝑢</m:t>
                          </m:r>
                        </m:sub>
                      </m:sSub>
                      <m:r>
                        <a:rPr lang="it-IT" i="1" dirty="0">
                          <a:latin typeface="Cambria Math" panose="02040503050406030204" pitchFamily="18" charset="0"/>
                          <a:ea typeface="Cambria Math" panose="02040503050406030204" pitchFamily="18" charset="0"/>
                        </a:rPr>
                        <m:t>(</m:t>
                      </m:r>
                      <m:r>
                        <m:rPr>
                          <m:sty m:val="p"/>
                        </m:rPr>
                        <a:rPr lang="it-IT" dirty="0">
                          <a:latin typeface="Cambria Math" panose="02040503050406030204" pitchFamily="18" charset="0"/>
                          <a:ea typeface="Cambria Math" panose="02040503050406030204" pitchFamily="18" charset="0"/>
                        </a:rPr>
                        <m:t>θ</m:t>
                      </m:r>
                      <m:r>
                        <a:rPr lang="it-IT" dirty="0">
                          <a:latin typeface="Cambria Math" panose="02040503050406030204" pitchFamily="18" charset="0"/>
                          <a:ea typeface="Cambria Math" panose="02040503050406030204" pitchFamily="18" charset="0"/>
                        </a:rPr>
                        <m:t>, </m:t>
                      </m:r>
                      <m:r>
                        <m:rPr>
                          <m:sty m:val="p"/>
                        </m:rPr>
                        <a:rPr lang="it-IT" dirty="0">
                          <a:latin typeface="Cambria Math" panose="02040503050406030204" pitchFamily="18" charset="0"/>
                          <a:ea typeface="Cambria Math" panose="02040503050406030204" pitchFamily="18" charset="0"/>
                        </a:rPr>
                        <m:t>E</m:t>
                      </m:r>
                      <m:r>
                        <a:rPr lang="it-IT" dirty="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8" name="CasellaDiTesto 27">
                <a:extLst>
                  <a:ext uri="{FF2B5EF4-FFF2-40B4-BE49-F238E27FC236}">
                    <a16:creationId xmlns:a16="http://schemas.microsoft.com/office/drawing/2014/main" id="{3CF73D0B-0960-4440-A34F-22D31BE6A27D}"/>
                  </a:ext>
                </a:extLst>
              </p:cNvPr>
              <p:cNvSpPr txBox="1">
                <a:spLocks noRot="1" noChangeAspect="1" noMove="1" noResize="1" noEditPoints="1" noAdjustHandles="1" noChangeArrowheads="1" noChangeShapeType="1" noTextEdit="1"/>
              </p:cNvSpPr>
              <p:nvPr/>
            </p:nvSpPr>
            <p:spPr>
              <a:xfrm>
                <a:off x="7103267" y="5447597"/>
                <a:ext cx="1850262" cy="491994"/>
              </a:xfrm>
              <a:prstGeom prst="rect">
                <a:avLst/>
              </a:prstGeom>
              <a:blipFill>
                <a:blip r:embed="rId2"/>
                <a:stretch>
                  <a:fillRect b="-12500"/>
                </a:stretch>
              </a:blipFill>
            </p:spPr>
            <p:txBody>
              <a:bodyPr/>
              <a:lstStyle/>
              <a:p>
                <a:r>
                  <a:rPr lang="en-US">
                    <a:noFill/>
                  </a:rPr>
                  <a:t> </a:t>
                </a:r>
              </a:p>
            </p:txBody>
          </p:sp>
        </mc:Fallback>
      </mc:AlternateContent>
      <p:sp>
        <p:nvSpPr>
          <p:cNvPr id="30" name="CasellaDiTesto 29">
            <a:extLst>
              <a:ext uri="{FF2B5EF4-FFF2-40B4-BE49-F238E27FC236}">
                <a16:creationId xmlns:a16="http://schemas.microsoft.com/office/drawing/2014/main" id="{22DDDADA-F24C-4910-9627-52C99024FB08}"/>
              </a:ext>
            </a:extLst>
          </p:cNvPr>
          <p:cNvSpPr txBox="1"/>
          <p:nvPr/>
        </p:nvSpPr>
        <p:spPr>
          <a:xfrm>
            <a:off x="4057693" y="2113016"/>
            <a:ext cx="2681322" cy="461665"/>
          </a:xfrm>
          <a:prstGeom prst="rect">
            <a:avLst/>
          </a:prstGeom>
          <a:noFill/>
        </p:spPr>
        <p:txBody>
          <a:bodyPr wrap="square" rtlCol="0">
            <a:spAutoFit/>
          </a:bodyPr>
          <a:lstStyle/>
          <a:p>
            <a:r>
              <a:rPr lang="en-US" dirty="0"/>
              <a:t>Geometry: </a:t>
            </a:r>
          </a:p>
        </p:txBody>
      </p:sp>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F5B95807-9FF1-4A64-8005-60DD4AC936D7}"/>
                  </a:ext>
                </a:extLst>
              </p:cNvPr>
              <p:cNvSpPr txBox="1"/>
              <p:nvPr/>
            </p:nvSpPr>
            <p:spPr>
              <a:xfrm>
                <a:off x="4010875" y="3360039"/>
                <a:ext cx="2587568"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it-IT" dirty="0">
                          <a:latin typeface="Cambria Math" panose="02040503050406030204" pitchFamily="18" charset="0"/>
                          <a:ea typeface="Cambria Math" panose="02040503050406030204" pitchFamily="18" charset="0"/>
                        </a:rPr>
                        <m:t>θ</m:t>
                      </m:r>
                      <m:r>
                        <a:rPr lang="it-IT" i="1" dirty="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𝑎𝑟𝑐𝑜𝑠</m:t>
                      </m:r>
                      <m:d>
                        <m:dPr>
                          <m:ctrlPr>
                            <a:rPr lang="it-IT" b="1" i="1">
                              <a:latin typeface="Cambria Math" panose="02040503050406030204" pitchFamily="18" charset="0"/>
                              <a:ea typeface="Cambria Math" panose="02040503050406030204" pitchFamily="18" charset="0"/>
                            </a:rPr>
                          </m:ctrlPr>
                        </m:dPr>
                        <m:e>
                          <m:f>
                            <m:fPr>
                              <m:ctrlPr>
                                <a:rPr lang="it-IT" b="1" i="1">
                                  <a:latin typeface="Cambria Math" panose="02040503050406030204" pitchFamily="18" charset="0"/>
                                  <a:ea typeface="Cambria Math" panose="02040503050406030204" pitchFamily="18" charset="0"/>
                                </a:rPr>
                              </m:ctrlPr>
                            </m:fPr>
                            <m:num>
                              <m:sSub>
                                <m:sSubPr>
                                  <m:ctrlPr>
                                    <a:rPr lang="it-IT" b="1" i="1">
                                      <a:latin typeface="Cambria Math" panose="02040503050406030204" pitchFamily="18" charset="0"/>
                                    </a:rPr>
                                  </m:ctrlPr>
                                </m:sSubPr>
                                <m:e>
                                  <m:r>
                                    <a:rPr lang="it-IT" b="1" i="1">
                                      <a:latin typeface="Cambria Math" panose="02040503050406030204" pitchFamily="18" charset="0"/>
                                    </a:rPr>
                                    <m:t>𝒗</m:t>
                                  </m:r>
                                </m:e>
                                <m:sub>
                                  <m:r>
                                    <a:rPr lang="it-IT" b="1" i="1">
                                      <a:latin typeface="Cambria Math" panose="02040503050406030204" pitchFamily="18" charset="0"/>
                                    </a:rPr>
                                    <m:t>𝒑</m:t>
                                  </m:r>
                                </m:sub>
                              </m:sSub>
                              <m:r>
                                <a:rPr lang="it-IT" i="1">
                                  <a:latin typeface="Cambria Math" panose="02040503050406030204" pitchFamily="18" charset="0"/>
                                  <a:ea typeface="Cambria Math" panose="02040503050406030204" pitchFamily="18" charset="0"/>
                                </a:rPr>
                                <m:t>∙</m:t>
                              </m:r>
                              <m:r>
                                <a:rPr lang="it-IT" b="1" i="1">
                                  <a:latin typeface="Cambria Math" panose="02040503050406030204" pitchFamily="18" charset="0"/>
                                  <a:ea typeface="Cambria Math" panose="02040503050406030204" pitchFamily="18" charset="0"/>
                                </a:rPr>
                                <m:t>𝒏</m:t>
                              </m:r>
                            </m:num>
                            <m:den>
                              <m:r>
                                <a:rPr lang="it-IT" i="1">
                                  <a:latin typeface="Cambria Math" panose="02040503050406030204" pitchFamily="18" charset="0"/>
                                  <a:ea typeface="Cambria Math" panose="02040503050406030204" pitchFamily="18" charset="0"/>
                                </a:rPr>
                                <m:t>𝑛</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𝑣</m:t>
                                  </m:r>
                                </m:e>
                                <m:sub>
                                  <m:r>
                                    <a:rPr lang="it-IT" i="1">
                                      <a:latin typeface="Cambria Math" panose="02040503050406030204" pitchFamily="18" charset="0"/>
                                      <a:ea typeface="Cambria Math" panose="02040503050406030204" pitchFamily="18" charset="0"/>
                                    </a:rPr>
                                    <m:t>𝑝</m:t>
                                  </m:r>
                                </m:sub>
                              </m:sSub>
                            </m:den>
                          </m:f>
                        </m:e>
                      </m:d>
                    </m:oMath>
                  </m:oMathPara>
                </a14:m>
                <a:endParaRPr lang="en-US" b="1" dirty="0"/>
              </a:p>
            </p:txBody>
          </p:sp>
        </mc:Choice>
        <mc:Fallback xmlns="">
          <p:sp>
            <p:nvSpPr>
              <p:cNvPr id="32" name="CasellaDiTesto 31">
                <a:extLst>
                  <a:ext uri="{FF2B5EF4-FFF2-40B4-BE49-F238E27FC236}">
                    <a16:creationId xmlns:a16="http://schemas.microsoft.com/office/drawing/2014/main" id="{F5B95807-9FF1-4A64-8005-60DD4AC936D7}"/>
                  </a:ext>
                </a:extLst>
              </p:cNvPr>
              <p:cNvSpPr txBox="1">
                <a:spLocks noRot="1" noChangeAspect="1" noMove="1" noResize="1" noEditPoints="1" noAdjustHandles="1" noChangeArrowheads="1" noChangeShapeType="1" noTextEdit="1"/>
              </p:cNvSpPr>
              <p:nvPr/>
            </p:nvSpPr>
            <p:spPr>
              <a:xfrm>
                <a:off x="4010875" y="3360039"/>
                <a:ext cx="2587568" cy="8298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1FF4C45B-FACD-4424-B6D0-B8B62D0A56F0}"/>
                  </a:ext>
                </a:extLst>
              </p:cNvPr>
              <p:cNvSpPr txBox="1"/>
              <p:nvPr/>
            </p:nvSpPr>
            <p:spPr>
              <a:xfrm>
                <a:off x="7348218" y="2405402"/>
                <a:ext cx="1457326" cy="6252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3200" i="1" dirty="0">
                              <a:latin typeface="Cambria Math" panose="02040503050406030204" pitchFamily="18" charset="0"/>
                              <a:ea typeface="Cambria Math" panose="02040503050406030204" pitchFamily="18" charset="0"/>
                            </a:rPr>
                          </m:ctrlPr>
                        </m:sSubPr>
                        <m:e>
                          <m:r>
                            <a:rPr lang="en-US" sz="3200" i="1" dirty="0">
                              <a:latin typeface="Cambria Math" panose="02040503050406030204" pitchFamily="18" charset="0"/>
                              <a:ea typeface="Cambria Math" panose="02040503050406030204" pitchFamily="18" charset="0"/>
                            </a:rPr>
                            <m:t>𝛾</m:t>
                          </m:r>
                        </m:e>
                        <m:sub>
                          <m:sSup>
                            <m:sSupPr>
                              <m:ctrlPr>
                                <a:rPr lang="it-IT" sz="3200" i="1" dirty="0">
                                  <a:latin typeface="Cambria Math" panose="02040503050406030204" pitchFamily="18" charset="0"/>
                                  <a:ea typeface="Cambria Math" panose="02040503050406030204" pitchFamily="18" charset="0"/>
                                </a:rPr>
                              </m:ctrlPr>
                            </m:sSupPr>
                            <m:e>
                              <m:r>
                                <a:rPr lang="it-IT" sz="3200" i="1" dirty="0">
                                  <a:latin typeface="Cambria Math" panose="02040503050406030204" pitchFamily="18" charset="0"/>
                                  <a:ea typeface="Cambria Math" panose="02040503050406030204" pitchFamily="18" charset="0"/>
                                </a:rPr>
                                <m:t>𝐷</m:t>
                              </m:r>
                            </m:e>
                            <m:sup>
                              <m:r>
                                <a:rPr lang="it-IT" sz="3200" i="1" dirty="0">
                                  <a:latin typeface="Cambria Math" panose="02040503050406030204" pitchFamily="18" charset="0"/>
                                  <a:ea typeface="Cambria Math" panose="02040503050406030204" pitchFamily="18" charset="0"/>
                                </a:rPr>
                                <m:t>+</m:t>
                              </m:r>
                            </m:sup>
                          </m:sSup>
                          <m:r>
                            <a:rPr lang="it-IT" sz="3200" i="1" dirty="0">
                              <a:latin typeface="Cambria Math" panose="02040503050406030204" pitchFamily="18" charset="0"/>
                              <a:ea typeface="Cambria Math" panose="02040503050406030204" pitchFamily="18" charset="0"/>
                            </a:rPr>
                            <m:t>, </m:t>
                          </m:r>
                          <m:r>
                            <a:rPr lang="it-IT" sz="3200" i="1" dirty="0">
                              <a:latin typeface="Cambria Math" panose="02040503050406030204" pitchFamily="18" charset="0"/>
                              <a:ea typeface="Cambria Math" panose="02040503050406030204" pitchFamily="18" charset="0"/>
                            </a:rPr>
                            <m:t>𝐶𝑢</m:t>
                          </m:r>
                        </m:sub>
                      </m:sSub>
                    </m:oMath>
                  </m:oMathPara>
                </a14:m>
                <a:endParaRPr lang="en-US" dirty="0"/>
              </a:p>
            </p:txBody>
          </p:sp>
        </mc:Choice>
        <mc:Fallback xmlns="">
          <p:sp>
            <p:nvSpPr>
              <p:cNvPr id="34" name="CasellaDiTesto 33">
                <a:extLst>
                  <a:ext uri="{FF2B5EF4-FFF2-40B4-BE49-F238E27FC236}">
                    <a16:creationId xmlns:a16="http://schemas.microsoft.com/office/drawing/2014/main" id="{1FF4C45B-FACD-4424-B6D0-B8B62D0A56F0}"/>
                  </a:ext>
                </a:extLst>
              </p:cNvPr>
              <p:cNvSpPr txBox="1">
                <a:spLocks noRot="1" noChangeAspect="1" noMove="1" noResize="1" noEditPoints="1" noAdjustHandles="1" noChangeArrowheads="1" noChangeShapeType="1" noTextEdit="1"/>
              </p:cNvSpPr>
              <p:nvPr/>
            </p:nvSpPr>
            <p:spPr>
              <a:xfrm>
                <a:off x="7348218" y="2405402"/>
                <a:ext cx="1457326" cy="625236"/>
              </a:xfrm>
              <a:prstGeom prst="rect">
                <a:avLst/>
              </a:prstGeom>
              <a:blipFill>
                <a:blip r:embed="rId4"/>
                <a:stretch>
                  <a:fillRect/>
                </a:stretch>
              </a:blipFill>
            </p:spPr>
            <p:txBody>
              <a:bodyPr/>
              <a:lstStyle/>
              <a:p>
                <a:r>
                  <a:rPr lang="en-US">
                    <a:noFill/>
                  </a:rPr>
                  <a:t> </a:t>
                </a:r>
              </a:p>
            </p:txBody>
          </p:sp>
        </mc:Fallback>
      </mc:AlternateContent>
      <p:sp>
        <p:nvSpPr>
          <p:cNvPr id="36" name="CasellaDiTesto 35">
            <a:extLst>
              <a:ext uri="{FF2B5EF4-FFF2-40B4-BE49-F238E27FC236}">
                <a16:creationId xmlns:a16="http://schemas.microsoft.com/office/drawing/2014/main" id="{4B962BEB-D61E-4852-BDE9-AA0D03FAD271}"/>
              </a:ext>
            </a:extLst>
          </p:cNvPr>
          <p:cNvSpPr txBox="1"/>
          <p:nvPr/>
        </p:nvSpPr>
        <p:spPr>
          <a:xfrm>
            <a:off x="7250939" y="3348979"/>
            <a:ext cx="1757362" cy="1015663"/>
          </a:xfrm>
          <a:prstGeom prst="rect">
            <a:avLst/>
          </a:prstGeom>
          <a:noFill/>
        </p:spPr>
        <p:txBody>
          <a:bodyPr wrap="square" rtlCol="0">
            <a:spAutoFit/>
          </a:bodyPr>
          <a:lstStyle/>
          <a:p>
            <a:r>
              <a:rPr lang="en-US" sz="2000" dirty="0"/>
              <a:t>for each macro-particle</a:t>
            </a:r>
          </a:p>
        </p:txBody>
      </p:sp>
      <p:sp>
        <p:nvSpPr>
          <p:cNvPr id="38" name="Freccia a destra 37">
            <a:extLst>
              <a:ext uri="{FF2B5EF4-FFF2-40B4-BE49-F238E27FC236}">
                <a16:creationId xmlns:a16="http://schemas.microsoft.com/office/drawing/2014/main" id="{FDF939DF-ABBE-44F4-97D1-674A5DA1E51D}"/>
              </a:ext>
            </a:extLst>
          </p:cNvPr>
          <p:cNvSpPr/>
          <p:nvPr/>
        </p:nvSpPr>
        <p:spPr bwMode="auto">
          <a:xfrm>
            <a:off x="3395660" y="3384583"/>
            <a:ext cx="395288" cy="971942"/>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40" name="Freccia a destra 39">
            <a:extLst>
              <a:ext uri="{FF2B5EF4-FFF2-40B4-BE49-F238E27FC236}">
                <a16:creationId xmlns:a16="http://schemas.microsoft.com/office/drawing/2014/main" id="{09657AC1-4008-4180-A39E-02F96F0BDC18}"/>
              </a:ext>
            </a:extLst>
          </p:cNvPr>
          <p:cNvSpPr/>
          <p:nvPr/>
        </p:nvSpPr>
        <p:spPr bwMode="auto">
          <a:xfrm>
            <a:off x="6624651" y="2518314"/>
            <a:ext cx="395288" cy="1409586"/>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42" name="Freccia a destra 41">
            <a:extLst>
              <a:ext uri="{FF2B5EF4-FFF2-40B4-BE49-F238E27FC236}">
                <a16:creationId xmlns:a16="http://schemas.microsoft.com/office/drawing/2014/main" id="{CC65A830-0FDA-4544-829E-6149D8359A74}"/>
              </a:ext>
            </a:extLst>
          </p:cNvPr>
          <p:cNvSpPr/>
          <p:nvPr/>
        </p:nvSpPr>
        <p:spPr bwMode="auto">
          <a:xfrm>
            <a:off x="9103547" y="2428873"/>
            <a:ext cx="395288" cy="1409586"/>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mc:AlternateContent xmlns:mc="http://schemas.openxmlformats.org/markup-compatibility/2006" xmlns:a14="http://schemas.microsoft.com/office/drawing/2010/main">
        <mc:Choice Requires="a14">
          <p:sp>
            <p:nvSpPr>
              <p:cNvPr id="44" name="CasellaDiTesto 43">
                <a:extLst>
                  <a:ext uri="{FF2B5EF4-FFF2-40B4-BE49-F238E27FC236}">
                    <a16:creationId xmlns:a16="http://schemas.microsoft.com/office/drawing/2014/main" id="{C37CDC1A-E21D-49C7-A766-D2274E88B992}"/>
                  </a:ext>
                </a:extLst>
              </p:cNvPr>
              <p:cNvSpPr txBox="1"/>
              <p:nvPr/>
            </p:nvSpPr>
            <p:spPr>
              <a:xfrm>
                <a:off x="9791716" y="2669033"/>
                <a:ext cx="1257285" cy="668901"/>
              </a:xfrm>
              <a:prstGeom prst="rect">
                <a:avLst/>
              </a:prstGeom>
              <a:noFill/>
            </p:spPr>
            <p:txBody>
              <a:bodyPr wrap="square" rtlCol="0">
                <a:spAutoFit/>
              </a:bodyPr>
              <a:lstStyle/>
              <a:p>
                <a:r>
                  <a:rPr lang="en-US" sz="1800" dirty="0"/>
                  <a:t>X, Y, Z, </a:t>
                </a:r>
                <a14:m>
                  <m:oMath xmlns:m="http://schemas.openxmlformats.org/officeDocument/2006/math">
                    <m:sSub>
                      <m:sSubPr>
                        <m:ctrlPr>
                          <a:rPr lang="it-IT" sz="1800" i="1" dirty="0">
                            <a:latin typeface="Cambria Math" panose="02040503050406030204" pitchFamily="18" charset="0"/>
                            <a:ea typeface="Cambria Math" panose="02040503050406030204" pitchFamily="18" charset="0"/>
                          </a:rPr>
                        </m:ctrlPr>
                      </m:sSubPr>
                      <m:e>
                        <m:r>
                          <a:rPr lang="en-US" sz="1800" i="1" dirty="0">
                            <a:latin typeface="Cambria Math" panose="02040503050406030204" pitchFamily="18" charset="0"/>
                            <a:ea typeface="Cambria Math" panose="02040503050406030204" pitchFamily="18" charset="0"/>
                          </a:rPr>
                          <m:t>𝛾</m:t>
                        </m:r>
                      </m:e>
                      <m:sub>
                        <m:sSup>
                          <m:sSupPr>
                            <m:ctrlPr>
                              <a:rPr lang="it-IT" sz="1800" i="1" dirty="0">
                                <a:latin typeface="Cambria Math" panose="02040503050406030204" pitchFamily="18" charset="0"/>
                                <a:ea typeface="Cambria Math" panose="02040503050406030204" pitchFamily="18" charset="0"/>
                              </a:rPr>
                            </m:ctrlPr>
                          </m:sSupPr>
                          <m:e>
                            <m:r>
                              <a:rPr lang="it-IT" sz="1800" i="1" dirty="0">
                                <a:latin typeface="Cambria Math" panose="02040503050406030204" pitchFamily="18" charset="0"/>
                                <a:ea typeface="Cambria Math" panose="02040503050406030204" pitchFamily="18" charset="0"/>
                              </a:rPr>
                              <m:t>𝐷</m:t>
                            </m:r>
                          </m:e>
                          <m:sup>
                            <m:r>
                              <a:rPr lang="it-IT" sz="1800" i="1" dirty="0">
                                <a:latin typeface="Cambria Math" panose="02040503050406030204" pitchFamily="18" charset="0"/>
                                <a:ea typeface="Cambria Math" panose="02040503050406030204" pitchFamily="18" charset="0"/>
                              </a:rPr>
                              <m:t>+</m:t>
                            </m:r>
                          </m:sup>
                        </m:sSup>
                        <m:r>
                          <a:rPr lang="it-IT" sz="1800" i="1" dirty="0">
                            <a:latin typeface="Cambria Math" panose="02040503050406030204" pitchFamily="18" charset="0"/>
                            <a:ea typeface="Cambria Math" panose="02040503050406030204" pitchFamily="18" charset="0"/>
                          </a:rPr>
                          <m:t>, </m:t>
                        </m:r>
                        <m:r>
                          <a:rPr lang="it-IT" sz="1800" i="1" dirty="0">
                            <a:latin typeface="Cambria Math" panose="02040503050406030204" pitchFamily="18" charset="0"/>
                            <a:ea typeface="Cambria Math" panose="02040503050406030204" pitchFamily="18" charset="0"/>
                          </a:rPr>
                          <m:t>𝐶𝑢</m:t>
                        </m:r>
                      </m:sub>
                    </m:sSub>
                  </m:oMath>
                </a14:m>
                <a:endParaRPr lang="en-US" sz="1800" dirty="0"/>
              </a:p>
            </p:txBody>
          </p:sp>
        </mc:Choice>
        <mc:Fallback xmlns="">
          <p:sp>
            <p:nvSpPr>
              <p:cNvPr id="44" name="CasellaDiTesto 43">
                <a:extLst>
                  <a:ext uri="{FF2B5EF4-FFF2-40B4-BE49-F238E27FC236}">
                    <a16:creationId xmlns:a16="http://schemas.microsoft.com/office/drawing/2014/main" id="{C37CDC1A-E21D-49C7-A766-D2274E88B992}"/>
                  </a:ext>
                </a:extLst>
              </p:cNvPr>
              <p:cNvSpPr txBox="1">
                <a:spLocks noRot="1" noChangeAspect="1" noMove="1" noResize="1" noEditPoints="1" noAdjustHandles="1" noChangeArrowheads="1" noChangeShapeType="1" noTextEdit="1"/>
              </p:cNvSpPr>
              <p:nvPr/>
            </p:nvSpPr>
            <p:spPr>
              <a:xfrm>
                <a:off x="9791716" y="2669033"/>
                <a:ext cx="1257285" cy="668901"/>
              </a:xfrm>
              <a:prstGeom prst="rect">
                <a:avLst/>
              </a:prstGeom>
              <a:blipFill>
                <a:blip r:embed="rId5"/>
                <a:stretch>
                  <a:fillRect l="-3865" t="-5455"/>
                </a:stretch>
              </a:blipFill>
            </p:spPr>
            <p:txBody>
              <a:bodyPr/>
              <a:lstStyle/>
              <a:p>
                <a:r>
                  <a:rPr lang="en-US">
                    <a:noFill/>
                  </a:rPr>
                  <a:t> </a:t>
                </a:r>
              </a:p>
            </p:txBody>
          </p:sp>
        </mc:Fallback>
      </mc:AlternateContent>
      <p:sp>
        <p:nvSpPr>
          <p:cNvPr id="46" name="Freccia a destra 45">
            <a:extLst>
              <a:ext uri="{FF2B5EF4-FFF2-40B4-BE49-F238E27FC236}">
                <a16:creationId xmlns:a16="http://schemas.microsoft.com/office/drawing/2014/main" id="{9C50555B-9DD7-4834-8031-744EA1446201}"/>
              </a:ext>
            </a:extLst>
          </p:cNvPr>
          <p:cNvSpPr/>
          <p:nvPr/>
        </p:nvSpPr>
        <p:spPr bwMode="auto">
          <a:xfrm>
            <a:off x="3395660" y="1960655"/>
            <a:ext cx="395288" cy="971942"/>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48" name="Freccia a destra 47">
            <a:extLst>
              <a:ext uri="{FF2B5EF4-FFF2-40B4-BE49-F238E27FC236}">
                <a16:creationId xmlns:a16="http://schemas.microsoft.com/office/drawing/2014/main" id="{8009C8F3-75CA-40A8-BC4A-1833F85CEA3F}"/>
              </a:ext>
            </a:extLst>
          </p:cNvPr>
          <p:cNvSpPr/>
          <p:nvPr/>
        </p:nvSpPr>
        <p:spPr bwMode="auto">
          <a:xfrm rot="5400000">
            <a:off x="1964711" y="2671565"/>
            <a:ext cx="395288" cy="971942"/>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50" name="Freccia a destra 49">
            <a:extLst>
              <a:ext uri="{FF2B5EF4-FFF2-40B4-BE49-F238E27FC236}">
                <a16:creationId xmlns:a16="http://schemas.microsoft.com/office/drawing/2014/main" id="{71C2B35E-3D89-4727-AA0E-78473C515C6D}"/>
              </a:ext>
            </a:extLst>
          </p:cNvPr>
          <p:cNvSpPr/>
          <p:nvPr/>
        </p:nvSpPr>
        <p:spPr bwMode="auto">
          <a:xfrm rot="16200000">
            <a:off x="7877203" y="4308005"/>
            <a:ext cx="395288" cy="971942"/>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51" name="Rettangolo 50">
            <a:extLst>
              <a:ext uri="{FF2B5EF4-FFF2-40B4-BE49-F238E27FC236}">
                <a16:creationId xmlns:a16="http://schemas.microsoft.com/office/drawing/2014/main" id="{9E32FCD6-E606-4C4C-91FB-5BB523C8C097}"/>
              </a:ext>
            </a:extLst>
          </p:cNvPr>
          <p:cNvSpPr/>
          <p:nvPr/>
        </p:nvSpPr>
        <p:spPr bwMode="auto">
          <a:xfrm>
            <a:off x="3845720" y="1651840"/>
            <a:ext cx="2894398" cy="3162820"/>
          </a:xfrm>
          <a:prstGeom prst="rect">
            <a:avLst/>
          </a:prstGeom>
          <a:solidFill>
            <a:srgbClr val="FFFF00">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52" name="CasellaDiTesto 51">
            <a:extLst>
              <a:ext uri="{FF2B5EF4-FFF2-40B4-BE49-F238E27FC236}">
                <a16:creationId xmlns:a16="http://schemas.microsoft.com/office/drawing/2014/main" id="{7ACC1BAB-3D60-4764-ABFF-B7536502DB8A}"/>
              </a:ext>
            </a:extLst>
          </p:cNvPr>
          <p:cNvSpPr txBox="1"/>
          <p:nvPr/>
        </p:nvSpPr>
        <p:spPr>
          <a:xfrm>
            <a:off x="3888264" y="951256"/>
            <a:ext cx="3215003" cy="707886"/>
          </a:xfrm>
          <a:prstGeom prst="rect">
            <a:avLst/>
          </a:prstGeom>
          <a:noFill/>
        </p:spPr>
        <p:txBody>
          <a:bodyPr wrap="square" rtlCol="0">
            <a:spAutoFit/>
          </a:bodyPr>
          <a:lstStyle/>
          <a:p>
            <a:r>
              <a:rPr lang="en-US" sz="2000" dirty="0">
                <a:solidFill>
                  <a:srgbClr val="FFC000"/>
                </a:solidFill>
              </a:rPr>
              <a:t>Parallelized, factor 3 gain in calculation speed</a:t>
            </a:r>
          </a:p>
        </p:txBody>
      </p:sp>
      <p:sp>
        <p:nvSpPr>
          <p:cNvPr id="3" name="CasellaDiTesto 2">
            <a:extLst>
              <a:ext uri="{FF2B5EF4-FFF2-40B4-BE49-F238E27FC236}">
                <a16:creationId xmlns:a16="http://schemas.microsoft.com/office/drawing/2014/main" id="{A7ECB3C7-B2DF-4DB2-AC66-4066FD76F04F}"/>
              </a:ext>
            </a:extLst>
          </p:cNvPr>
          <p:cNvSpPr txBox="1"/>
          <p:nvPr/>
        </p:nvSpPr>
        <p:spPr>
          <a:xfrm>
            <a:off x="9748892" y="4332311"/>
            <a:ext cx="1300108" cy="461665"/>
          </a:xfrm>
          <a:prstGeom prst="rect">
            <a:avLst/>
          </a:prstGeom>
          <a:noFill/>
        </p:spPr>
        <p:txBody>
          <a:bodyPr wrap="square" rtlCol="0">
            <a:spAutoFit/>
          </a:bodyPr>
          <a:lstStyle/>
          <a:p>
            <a:r>
              <a:rPr lang="en-US" dirty="0"/>
              <a:t>outputs</a:t>
            </a:r>
          </a:p>
        </p:txBody>
      </p:sp>
    </p:spTree>
    <p:extLst>
      <p:ext uri="{BB962C8B-B14F-4D97-AF65-F5344CB8AC3E}">
        <p14:creationId xmlns:p14="http://schemas.microsoft.com/office/powerpoint/2010/main" val="252901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a:t>
            </a:r>
          </a:p>
        </p:txBody>
      </p:sp>
      <p:sp>
        <p:nvSpPr>
          <p:cNvPr id="3" name="Content Placeholder 2"/>
          <p:cNvSpPr>
            <a:spLocks noGrp="1"/>
          </p:cNvSpPr>
          <p:nvPr>
            <p:ph idx="1"/>
          </p:nvPr>
        </p:nvSpPr>
        <p:spPr>
          <a:xfrm>
            <a:off x="914400" y="1628941"/>
            <a:ext cx="10294168" cy="1512027"/>
          </a:xfrm>
        </p:spPr>
        <p:txBody>
          <a:bodyPr/>
          <a:lstStyle/>
          <a:p>
            <a:r>
              <a:rPr lang="en-US" dirty="0"/>
              <a:t>The background</a:t>
            </a:r>
          </a:p>
          <a:p>
            <a:r>
              <a:rPr lang="en-US" dirty="0"/>
              <a:t>Investigation of the discrepancies found in the emittances</a:t>
            </a:r>
          </a:p>
          <a:p>
            <a:r>
              <a:rPr lang="en-US" dirty="0"/>
              <a:t>Experimental tests and results</a:t>
            </a:r>
          </a:p>
          <a:p>
            <a:r>
              <a:rPr lang="en-US" dirty="0"/>
              <a:t>Conclusions</a:t>
            </a:r>
          </a:p>
        </p:txBody>
      </p:sp>
      <p:sp>
        <p:nvSpPr>
          <p:cNvPr id="4" name="Slide Number Placeholder 3"/>
          <p:cNvSpPr>
            <a:spLocks noGrp="1"/>
          </p:cNvSpPr>
          <p:nvPr>
            <p:ph type="sldNum" sz="quarter" idx="4"/>
          </p:nvPr>
        </p:nvSpPr>
        <p:spPr/>
        <p:txBody>
          <a:bodyPr/>
          <a:lstStyle/>
          <a:p>
            <a:fld id="{8DA11B7F-2F41-45BD-8D8D-57392D9CCC8A}" type="slidenum">
              <a:rPr lang="en-US" smtClean="0">
                <a:solidFill>
                  <a:srgbClr val="000000">
                    <a:tint val="75000"/>
                  </a:srgbClr>
                </a:solidFill>
              </a:rPr>
              <a:pPr/>
              <a:t>2</a:t>
            </a:fld>
            <a:endParaRPr lang="en-US">
              <a:solidFill>
                <a:srgbClr val="000000">
                  <a:tint val="75000"/>
                </a:srgbClr>
              </a:solidFill>
            </a:endParaRPr>
          </a:p>
        </p:txBody>
      </p:sp>
      <p:sp>
        <p:nvSpPr>
          <p:cNvPr id="5" name="Content Placeholder 2">
            <a:extLst>
              <a:ext uri="{FF2B5EF4-FFF2-40B4-BE49-F238E27FC236}">
                <a16:creationId xmlns:a16="http://schemas.microsoft.com/office/drawing/2014/main" id="{0DE8C4BF-0294-464D-A29F-815DF7F08D81}"/>
              </a:ext>
            </a:extLst>
          </p:cNvPr>
          <p:cNvSpPr txBox="1">
            <a:spLocks/>
          </p:cNvSpPr>
          <p:nvPr/>
        </p:nvSpPr>
        <p:spPr bwMode="auto">
          <a:xfrm>
            <a:off x="929769" y="4149080"/>
            <a:ext cx="103632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192088" indent="-192088"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569913" indent="-187325" algn="l" rtl="0" eaLnBrk="0" fontAlgn="base" hangingPunct="0">
              <a:spcBef>
                <a:spcPct val="20000"/>
              </a:spcBef>
              <a:spcAft>
                <a:spcPct val="0"/>
              </a:spcAft>
              <a:buChar char="–"/>
              <a:defRPr>
                <a:solidFill>
                  <a:schemeClr val="tx1"/>
                </a:solidFill>
                <a:latin typeface="+mn-lt"/>
                <a:ea typeface="ＭＳ Ｐゴシック" charset="0"/>
              </a:defRPr>
            </a:lvl2pPr>
            <a:lvl3pPr marL="954088" indent="-192088" algn="l" rtl="0" eaLnBrk="0" fontAlgn="base" hangingPunct="0">
              <a:spcBef>
                <a:spcPct val="20000"/>
              </a:spcBef>
              <a:spcAft>
                <a:spcPct val="0"/>
              </a:spcAft>
              <a:buChar char="•"/>
              <a:defRPr sz="1600">
                <a:solidFill>
                  <a:schemeClr val="tx1"/>
                </a:solidFill>
                <a:latin typeface="+mn-lt"/>
                <a:ea typeface="ＭＳ Ｐゴシック" charset="0"/>
              </a:defRPr>
            </a:lvl3pPr>
            <a:lvl4pPr marL="1331913" indent="-184150" algn="l" rtl="0" eaLnBrk="0" fontAlgn="base" hangingPunct="0">
              <a:spcBef>
                <a:spcPct val="20000"/>
              </a:spcBef>
              <a:spcAft>
                <a:spcPct val="0"/>
              </a:spcAft>
              <a:buChar char="–"/>
              <a:defRPr sz="1400">
                <a:solidFill>
                  <a:schemeClr val="tx1"/>
                </a:solidFill>
                <a:latin typeface="+mn-lt"/>
                <a:ea typeface="ＭＳ Ｐゴシック" charset="0"/>
              </a:defRPr>
            </a:lvl4pPr>
            <a:lvl5pPr marL="1716088" indent="-192088" algn="l" rtl="0" eaLnBrk="0" fontAlgn="base" hangingPunct="0">
              <a:spcBef>
                <a:spcPct val="20000"/>
              </a:spcBef>
              <a:spcAft>
                <a:spcPct val="0"/>
              </a:spcAft>
              <a:buChar char="•"/>
              <a:defRPr sz="1400">
                <a:solidFill>
                  <a:schemeClr val="tx1"/>
                </a:solidFill>
                <a:latin typeface="+mn-lt"/>
                <a:ea typeface="ＭＳ Ｐゴシック" charset="0"/>
              </a:defRPr>
            </a:lvl5pPr>
            <a:lvl6pPr marL="2173288" indent="-192088" algn="l" rtl="0" eaLnBrk="0" fontAlgn="base" hangingPunct="0">
              <a:spcBef>
                <a:spcPct val="20000"/>
              </a:spcBef>
              <a:spcAft>
                <a:spcPct val="0"/>
              </a:spcAft>
              <a:buChar char="•"/>
              <a:defRPr sz="1400">
                <a:solidFill>
                  <a:schemeClr val="tx1"/>
                </a:solidFill>
                <a:latin typeface="+mn-lt"/>
              </a:defRPr>
            </a:lvl6pPr>
            <a:lvl7pPr marL="2630488" indent="-192088" algn="l" rtl="0" eaLnBrk="0" fontAlgn="base" hangingPunct="0">
              <a:spcBef>
                <a:spcPct val="20000"/>
              </a:spcBef>
              <a:spcAft>
                <a:spcPct val="0"/>
              </a:spcAft>
              <a:buChar char="•"/>
              <a:defRPr sz="1400">
                <a:solidFill>
                  <a:schemeClr val="tx1"/>
                </a:solidFill>
                <a:latin typeface="+mn-lt"/>
              </a:defRPr>
            </a:lvl7pPr>
            <a:lvl8pPr marL="3087688" indent="-192088" algn="l" rtl="0" eaLnBrk="0" fontAlgn="base" hangingPunct="0">
              <a:spcBef>
                <a:spcPct val="20000"/>
              </a:spcBef>
              <a:spcAft>
                <a:spcPct val="0"/>
              </a:spcAft>
              <a:buChar char="•"/>
              <a:defRPr sz="1400">
                <a:solidFill>
                  <a:schemeClr val="tx1"/>
                </a:solidFill>
                <a:latin typeface="+mn-lt"/>
              </a:defRPr>
            </a:lvl8pPr>
            <a:lvl9pPr marL="3544888" indent="-192088" algn="l" rtl="0" eaLnBrk="0" fontAlgn="base" hangingPunct="0">
              <a:spcBef>
                <a:spcPct val="20000"/>
              </a:spcBef>
              <a:spcAft>
                <a:spcPct val="0"/>
              </a:spcAft>
              <a:buChar char="•"/>
              <a:defRPr sz="1400">
                <a:solidFill>
                  <a:schemeClr val="tx1"/>
                </a:solidFill>
                <a:latin typeface="+mn-lt"/>
              </a:defRPr>
            </a:lvl9pPr>
          </a:lstStyle>
          <a:p>
            <a:pPr defTabSz="914400"/>
            <a:r>
              <a:rPr lang="en-US" kern="0" dirty="0"/>
              <a:t>RFQ erosion electrode process for positive ions</a:t>
            </a:r>
          </a:p>
          <a:p>
            <a:pPr defTabSz="914400"/>
            <a:r>
              <a:rPr lang="en-US" kern="0" dirty="0"/>
              <a:t>The approach to the problem</a:t>
            </a:r>
          </a:p>
          <a:p>
            <a:pPr defTabSz="914400"/>
            <a:r>
              <a:rPr lang="en-US" kern="0" dirty="0"/>
              <a:t>Results applied on the IFMIF/EVEDA RFQ</a:t>
            </a:r>
          </a:p>
          <a:p>
            <a:pPr defTabSz="914400"/>
            <a:r>
              <a:rPr lang="en-US" kern="0" dirty="0"/>
              <a:t>Conclusions </a:t>
            </a:r>
          </a:p>
        </p:txBody>
      </p:sp>
      <p:sp>
        <p:nvSpPr>
          <p:cNvPr id="7" name="TextBox 6">
            <a:extLst>
              <a:ext uri="{FF2B5EF4-FFF2-40B4-BE49-F238E27FC236}">
                <a16:creationId xmlns:a16="http://schemas.microsoft.com/office/drawing/2014/main" id="{C5BD4825-3C19-429F-92F1-BB7D6E5B1366}"/>
              </a:ext>
            </a:extLst>
          </p:cNvPr>
          <p:cNvSpPr txBox="1"/>
          <p:nvPr/>
        </p:nvSpPr>
        <p:spPr>
          <a:xfrm>
            <a:off x="929769" y="1143512"/>
            <a:ext cx="6112212" cy="461665"/>
          </a:xfrm>
          <a:prstGeom prst="rect">
            <a:avLst/>
          </a:prstGeom>
          <a:noFill/>
        </p:spPr>
        <p:txBody>
          <a:bodyPr wrap="square">
            <a:spAutoFit/>
          </a:bodyPr>
          <a:lstStyle/>
          <a:p>
            <a:r>
              <a:rPr lang="en-US" b="1" dirty="0"/>
              <a:t>Investigation of the  ESS – source</a:t>
            </a:r>
          </a:p>
        </p:txBody>
      </p:sp>
      <p:sp>
        <p:nvSpPr>
          <p:cNvPr id="8" name="TextBox 7">
            <a:extLst>
              <a:ext uri="{FF2B5EF4-FFF2-40B4-BE49-F238E27FC236}">
                <a16:creationId xmlns:a16="http://schemas.microsoft.com/office/drawing/2014/main" id="{F1C2B693-76AD-42FD-BD69-C94330F88F61}"/>
              </a:ext>
            </a:extLst>
          </p:cNvPr>
          <p:cNvSpPr txBox="1"/>
          <p:nvPr/>
        </p:nvSpPr>
        <p:spPr>
          <a:xfrm>
            <a:off x="929769" y="3550709"/>
            <a:ext cx="6112212" cy="461665"/>
          </a:xfrm>
          <a:prstGeom prst="rect">
            <a:avLst/>
          </a:prstGeom>
          <a:noFill/>
        </p:spPr>
        <p:txBody>
          <a:bodyPr wrap="square">
            <a:spAutoFit/>
          </a:bodyPr>
          <a:lstStyle/>
          <a:p>
            <a:r>
              <a:rPr lang="en-US" b="1" dirty="0"/>
              <a:t>RFQ electron erosion phenomena</a:t>
            </a:r>
          </a:p>
        </p:txBody>
      </p:sp>
    </p:spTree>
    <p:extLst>
      <p:ext uri="{BB962C8B-B14F-4D97-AF65-F5344CB8AC3E}">
        <p14:creationId xmlns:p14="http://schemas.microsoft.com/office/powerpoint/2010/main" val="3690095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A56EDF-A44F-4FEF-AE03-1EF1F5F92712}"/>
              </a:ext>
            </a:extLst>
          </p:cNvPr>
          <p:cNvSpPr>
            <a:spLocks noGrp="1"/>
          </p:cNvSpPr>
          <p:nvPr>
            <p:ph type="title"/>
          </p:nvPr>
        </p:nvSpPr>
        <p:spPr>
          <a:xfrm>
            <a:off x="1885950" y="-161415"/>
            <a:ext cx="8420100" cy="914400"/>
          </a:xfrm>
        </p:spPr>
        <p:txBody>
          <a:bodyPr/>
          <a:lstStyle/>
          <a:p>
            <a:r>
              <a:rPr lang="en-US" dirty="0"/>
              <a:t>Geometry</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1BE935A7-ECC4-4173-9EB7-AAAB5EB25B1F}"/>
                  </a:ext>
                </a:extLst>
              </p:cNvPr>
              <p:cNvSpPr>
                <a:spLocks noGrp="1"/>
              </p:cNvSpPr>
              <p:nvPr>
                <p:ph idx="1"/>
              </p:nvPr>
            </p:nvSpPr>
            <p:spPr>
              <a:xfrm>
                <a:off x="1885950" y="457201"/>
                <a:ext cx="8420100" cy="5657850"/>
              </a:xfrm>
            </p:spPr>
            <p:txBody>
              <a:bodyPr/>
              <a:lstStyle/>
              <a:p>
                <a:pPr marL="0" indent="0">
                  <a:buNone/>
                </a:pPr>
                <a:r>
                  <a:rPr lang="en-US" dirty="0"/>
                  <a:t>Main aim of this module is to calculate the normal vector </a:t>
                </a:r>
                <a14:m>
                  <m:oMath xmlns:m="http://schemas.openxmlformats.org/officeDocument/2006/math">
                    <m:r>
                      <a:rPr lang="it-IT" b="1" i="1">
                        <a:latin typeface="Cambria Math" panose="02040503050406030204" pitchFamily="18" charset="0"/>
                        <a:ea typeface="Cambria Math" panose="02040503050406030204" pitchFamily="18" charset="0"/>
                      </a:rPr>
                      <m:t>𝒏</m:t>
                    </m:r>
                    <m:d>
                      <m:dPr>
                        <m:ctrlPr>
                          <a:rPr lang="it-IT" i="1">
                            <a:latin typeface="Cambria Math" panose="02040503050406030204" pitchFamily="18" charset="0"/>
                            <a:ea typeface="Cambria Math" panose="02040503050406030204" pitchFamily="18" charset="0"/>
                          </a:rPr>
                        </m:ctrlPr>
                      </m:dPr>
                      <m:e>
                        <m:sSub>
                          <m:sSubPr>
                            <m:ctrlPr>
                              <a:rPr lang="it-IT" i="1">
                                <a:latin typeface="Cambria Math" panose="02040503050406030204" pitchFamily="18" charset="0"/>
                                <a:ea typeface="Cambria Math" panose="02040503050406030204" pitchFamily="18" charset="0"/>
                              </a:rPr>
                            </m:ctrlPr>
                          </m:sSubPr>
                          <m:e>
                            <m:r>
                              <m:rPr>
                                <m:sty m:val="p"/>
                              </m:rPr>
                              <a:rPr lang="it-IT">
                                <a:latin typeface="Cambria Math" panose="02040503050406030204" pitchFamily="18" charset="0"/>
                                <a:ea typeface="Cambria Math" panose="02040503050406030204" pitchFamily="18" charset="0"/>
                              </a:rPr>
                              <m:t>x</m:t>
                            </m:r>
                          </m:e>
                          <m:sub>
                            <m:r>
                              <m:rPr>
                                <m:sty m:val="p"/>
                              </m:rPr>
                              <a:rPr lang="it-IT">
                                <a:latin typeface="Cambria Math" panose="02040503050406030204" pitchFamily="18" charset="0"/>
                                <a:ea typeface="Cambria Math" panose="02040503050406030204" pitchFamily="18" charset="0"/>
                              </a:rPr>
                              <m:t>i</m:t>
                            </m:r>
                          </m:sub>
                        </m:sSub>
                        <m:r>
                          <a:rPr lang="it-IT">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m:rPr>
                                <m:sty m:val="p"/>
                              </m:rPr>
                              <a:rPr lang="it-IT">
                                <a:latin typeface="Cambria Math" panose="02040503050406030204" pitchFamily="18" charset="0"/>
                                <a:ea typeface="Cambria Math" panose="02040503050406030204" pitchFamily="18" charset="0"/>
                              </a:rPr>
                              <m:t>y</m:t>
                            </m:r>
                          </m:e>
                          <m:sub>
                            <m:r>
                              <m:rPr>
                                <m:sty m:val="p"/>
                              </m:rPr>
                              <a:rPr lang="it-IT">
                                <a:latin typeface="Cambria Math" panose="02040503050406030204" pitchFamily="18" charset="0"/>
                                <a:ea typeface="Cambria Math" panose="02040503050406030204" pitchFamily="18" charset="0"/>
                              </a:rPr>
                              <m:t>i</m:t>
                            </m:r>
                          </m:sub>
                        </m:sSub>
                        <m:r>
                          <a:rPr lang="it-IT">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m:rPr>
                                <m:sty m:val="p"/>
                              </m:rPr>
                              <a:rPr lang="it-IT">
                                <a:latin typeface="Cambria Math" panose="02040503050406030204" pitchFamily="18" charset="0"/>
                                <a:ea typeface="Cambria Math" panose="02040503050406030204" pitchFamily="18" charset="0"/>
                              </a:rPr>
                              <m:t>z</m:t>
                            </m:r>
                          </m:e>
                          <m:sub>
                            <m:r>
                              <m:rPr>
                                <m:sty m:val="p"/>
                              </m:rPr>
                              <a:rPr lang="it-IT">
                                <a:latin typeface="Cambria Math" panose="02040503050406030204" pitchFamily="18" charset="0"/>
                                <a:ea typeface="Cambria Math" panose="02040503050406030204" pitchFamily="18" charset="0"/>
                              </a:rPr>
                              <m:t>i</m:t>
                            </m:r>
                          </m:sub>
                        </m:sSub>
                      </m:e>
                    </m:d>
                  </m:oMath>
                </a14:m>
                <a:r>
                  <a:rPr lang="en-US" dirty="0"/>
                  <a:t> on the vanes at the estimated impact point of the macroparticles. Following we have</a:t>
                </a:r>
              </a:p>
            </p:txBody>
          </p:sp>
        </mc:Choice>
        <mc:Fallback xmlns="">
          <p:sp>
            <p:nvSpPr>
              <p:cNvPr id="3" name="Segnaposto contenuto 2">
                <a:extLst>
                  <a:ext uri="{FF2B5EF4-FFF2-40B4-BE49-F238E27FC236}">
                    <a16:creationId xmlns:a16="http://schemas.microsoft.com/office/drawing/2014/main" id="{1BE935A7-ECC4-4173-9EB7-AAAB5EB25B1F}"/>
                  </a:ext>
                </a:extLst>
              </p:cNvPr>
              <p:cNvSpPr>
                <a:spLocks noGrp="1" noRot="1" noChangeAspect="1" noMove="1" noResize="1" noEditPoints="1" noAdjustHandles="1" noChangeArrowheads="1" noChangeShapeType="1" noTextEdit="1"/>
              </p:cNvSpPr>
              <p:nvPr>
                <p:ph idx="1"/>
              </p:nvPr>
            </p:nvSpPr>
            <p:spPr>
              <a:xfrm>
                <a:off x="1885950" y="457201"/>
                <a:ext cx="8420100" cy="5657850"/>
              </a:xfrm>
              <a:blipFill>
                <a:blip r:embed="rId2"/>
                <a:stretch>
                  <a:fillRect l="-724" t="-431"/>
                </a:stretch>
              </a:blipFill>
            </p:spPr>
            <p:txBody>
              <a:bodyPr/>
              <a:lstStyle/>
              <a:p>
                <a:r>
                  <a:rPr lang="en-US">
                    <a:noFill/>
                  </a:rPr>
                  <a:t> </a:t>
                </a:r>
              </a:p>
            </p:txBody>
          </p:sp>
        </mc:Fallback>
      </mc:AlternateContent>
      <p:sp>
        <p:nvSpPr>
          <p:cNvPr id="4" name="Segnaposto numero diapositiva 3">
            <a:extLst>
              <a:ext uri="{FF2B5EF4-FFF2-40B4-BE49-F238E27FC236}">
                <a16:creationId xmlns:a16="http://schemas.microsoft.com/office/drawing/2014/main" id="{03B61190-0E31-4C20-95B3-59E600843C82}"/>
              </a:ext>
            </a:extLst>
          </p:cNvPr>
          <p:cNvSpPr>
            <a:spLocks noGrp="1"/>
          </p:cNvSpPr>
          <p:nvPr>
            <p:ph type="sldNum" sz="quarter" idx="4"/>
          </p:nvPr>
        </p:nvSpPr>
        <p:spPr/>
        <p:txBody>
          <a:bodyPr/>
          <a:lstStyle/>
          <a:p>
            <a:fld id="{8DA11B7F-2F41-45BD-8D8D-57392D9CCC8A}" type="slidenum">
              <a:rPr lang="en-US" smtClean="0"/>
              <a:t>20</a:t>
            </a:fld>
            <a:endParaRPr lang="en-US"/>
          </a:p>
        </p:txBody>
      </p:sp>
      <p:pic>
        <p:nvPicPr>
          <p:cNvPr id="6" name="Picture 3">
            <a:extLst>
              <a:ext uri="{FF2B5EF4-FFF2-40B4-BE49-F238E27FC236}">
                <a16:creationId xmlns:a16="http://schemas.microsoft.com/office/drawing/2014/main" id="{B50EB267-E576-475F-96AA-91E50243B363}"/>
              </a:ext>
            </a:extLst>
          </p:cNvPr>
          <p:cNvPicPr>
            <a:picLocks noChangeAspect="1"/>
          </p:cNvPicPr>
          <p:nvPr/>
        </p:nvPicPr>
        <p:blipFill>
          <a:blip r:embed="rId3"/>
          <a:stretch>
            <a:fillRect/>
          </a:stretch>
        </p:blipFill>
        <p:spPr>
          <a:xfrm>
            <a:off x="2640492" y="1583184"/>
            <a:ext cx="3379308" cy="2882042"/>
          </a:xfrm>
          <a:prstGeom prst="rect">
            <a:avLst/>
          </a:prstGeom>
        </p:spPr>
      </p:pic>
      <p:pic>
        <p:nvPicPr>
          <p:cNvPr id="8" name="Picture 4">
            <a:extLst>
              <a:ext uri="{FF2B5EF4-FFF2-40B4-BE49-F238E27FC236}">
                <a16:creationId xmlns:a16="http://schemas.microsoft.com/office/drawing/2014/main" id="{17212F69-43C8-4BD8-88D8-40367B998A04}"/>
              </a:ext>
            </a:extLst>
          </p:cNvPr>
          <p:cNvPicPr>
            <a:picLocks noChangeAspect="1"/>
          </p:cNvPicPr>
          <p:nvPr/>
        </p:nvPicPr>
        <p:blipFill>
          <a:blip r:embed="rId4"/>
          <a:stretch>
            <a:fillRect/>
          </a:stretch>
        </p:blipFill>
        <p:spPr>
          <a:xfrm>
            <a:off x="1885951" y="4706107"/>
            <a:ext cx="8006567" cy="1564224"/>
          </a:xfrm>
          <a:prstGeom prst="rect">
            <a:avLst/>
          </a:prstGeom>
        </p:spPr>
      </p:pic>
      <p:pic>
        <p:nvPicPr>
          <p:cNvPr id="10" name="Picture 5">
            <a:extLst>
              <a:ext uri="{FF2B5EF4-FFF2-40B4-BE49-F238E27FC236}">
                <a16:creationId xmlns:a16="http://schemas.microsoft.com/office/drawing/2014/main" id="{E3922EDF-E084-41D7-AB6E-2515D5CEA1D2}"/>
              </a:ext>
            </a:extLst>
          </p:cNvPr>
          <p:cNvPicPr>
            <a:picLocks noChangeAspect="1"/>
          </p:cNvPicPr>
          <p:nvPr/>
        </p:nvPicPr>
        <p:blipFill>
          <a:blip r:embed="rId5"/>
          <a:stretch>
            <a:fillRect/>
          </a:stretch>
        </p:blipFill>
        <p:spPr>
          <a:xfrm>
            <a:off x="6774342" y="1520112"/>
            <a:ext cx="2055730" cy="2663003"/>
          </a:xfrm>
          <a:prstGeom prst="rect">
            <a:avLst/>
          </a:prstGeom>
        </p:spPr>
      </p:pic>
    </p:spTree>
    <p:extLst>
      <p:ext uri="{BB962C8B-B14F-4D97-AF65-F5344CB8AC3E}">
        <p14:creationId xmlns:p14="http://schemas.microsoft.com/office/powerpoint/2010/main" val="200869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ACD2D9-1107-48FE-BC98-EE0F92504B8B}"/>
              </a:ext>
            </a:extLst>
          </p:cNvPr>
          <p:cNvSpPr>
            <a:spLocks noGrp="1"/>
          </p:cNvSpPr>
          <p:nvPr>
            <p:ph type="title"/>
          </p:nvPr>
        </p:nvSpPr>
        <p:spPr>
          <a:xfrm>
            <a:off x="1885950" y="0"/>
            <a:ext cx="8420100" cy="914400"/>
          </a:xfrm>
        </p:spPr>
        <p:txBody>
          <a:bodyPr/>
          <a:lstStyle/>
          <a:p>
            <a:r>
              <a:rPr lang="en-US" dirty="0"/>
              <a:t>Geometry </a:t>
            </a:r>
          </a:p>
        </p:txBody>
      </p:sp>
      <p:sp>
        <p:nvSpPr>
          <p:cNvPr id="4" name="Segnaposto numero diapositiva 3">
            <a:extLst>
              <a:ext uri="{FF2B5EF4-FFF2-40B4-BE49-F238E27FC236}">
                <a16:creationId xmlns:a16="http://schemas.microsoft.com/office/drawing/2014/main" id="{27CA2ECE-E9AB-43D7-B541-64CDB9F75E89}"/>
              </a:ext>
            </a:extLst>
          </p:cNvPr>
          <p:cNvSpPr>
            <a:spLocks noGrp="1"/>
          </p:cNvSpPr>
          <p:nvPr>
            <p:ph type="sldNum" sz="quarter" idx="4"/>
          </p:nvPr>
        </p:nvSpPr>
        <p:spPr/>
        <p:txBody>
          <a:bodyPr/>
          <a:lstStyle/>
          <a:p>
            <a:fld id="{8DA11B7F-2F41-45BD-8D8D-57392D9CCC8A}" type="slidenum">
              <a:rPr lang="en-US" smtClean="0"/>
              <a:t>21</a:t>
            </a:fld>
            <a:endParaRPr lang="en-US"/>
          </a:p>
        </p:txBody>
      </p:sp>
      <p:pic>
        <p:nvPicPr>
          <p:cNvPr id="5" name="Immagine 4">
            <a:extLst>
              <a:ext uri="{FF2B5EF4-FFF2-40B4-BE49-F238E27FC236}">
                <a16:creationId xmlns:a16="http://schemas.microsoft.com/office/drawing/2014/main" id="{6996FB1C-C7B8-41B6-B5D0-DCDCED6D8EBC}"/>
              </a:ext>
            </a:extLst>
          </p:cNvPr>
          <p:cNvPicPr>
            <a:picLocks noChangeAspect="1"/>
          </p:cNvPicPr>
          <p:nvPr/>
        </p:nvPicPr>
        <p:blipFill>
          <a:blip r:embed="rId2"/>
          <a:stretch>
            <a:fillRect/>
          </a:stretch>
        </p:blipFill>
        <p:spPr>
          <a:xfrm>
            <a:off x="1515220" y="830804"/>
            <a:ext cx="8971806" cy="2598197"/>
          </a:xfrm>
          <a:prstGeom prst="rect">
            <a:avLst/>
          </a:prstGeom>
        </p:spPr>
      </p:pic>
      <p:pic>
        <p:nvPicPr>
          <p:cNvPr id="7" name="Immagine 6">
            <a:extLst>
              <a:ext uri="{FF2B5EF4-FFF2-40B4-BE49-F238E27FC236}">
                <a16:creationId xmlns:a16="http://schemas.microsoft.com/office/drawing/2014/main" id="{077CE4CE-EF09-4827-B4A9-168E967B48DB}"/>
              </a:ext>
            </a:extLst>
          </p:cNvPr>
          <p:cNvPicPr>
            <a:picLocks noChangeAspect="1"/>
          </p:cNvPicPr>
          <p:nvPr/>
        </p:nvPicPr>
        <p:blipFill>
          <a:blip r:embed="rId3"/>
          <a:stretch>
            <a:fillRect/>
          </a:stretch>
        </p:blipFill>
        <p:spPr>
          <a:xfrm>
            <a:off x="1404341" y="3719207"/>
            <a:ext cx="9193565" cy="2658086"/>
          </a:xfrm>
          <a:prstGeom prst="rect">
            <a:avLst/>
          </a:prstGeom>
        </p:spPr>
      </p:pic>
      <p:sp>
        <p:nvSpPr>
          <p:cNvPr id="18" name="Memoria ad accesso diretto 17">
            <a:extLst>
              <a:ext uri="{FF2B5EF4-FFF2-40B4-BE49-F238E27FC236}">
                <a16:creationId xmlns:a16="http://schemas.microsoft.com/office/drawing/2014/main" id="{1ED9630C-7469-482E-80B4-AB9603393FE9}"/>
              </a:ext>
            </a:extLst>
          </p:cNvPr>
          <p:cNvSpPr/>
          <p:nvPr/>
        </p:nvSpPr>
        <p:spPr bwMode="auto">
          <a:xfrm>
            <a:off x="3714165" y="3719206"/>
            <a:ext cx="91219" cy="635542"/>
          </a:xfrm>
          <a:prstGeom prst="flowChartMagneticDrum">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pic>
        <p:nvPicPr>
          <p:cNvPr id="23" name="Picture 5">
            <a:extLst>
              <a:ext uri="{FF2B5EF4-FFF2-40B4-BE49-F238E27FC236}">
                <a16:creationId xmlns:a16="http://schemas.microsoft.com/office/drawing/2014/main" id="{6AF5D9B3-2DEF-433B-B301-A79B15337FED}"/>
              </a:ext>
            </a:extLst>
          </p:cNvPr>
          <p:cNvPicPr>
            <a:picLocks noChangeAspect="1"/>
          </p:cNvPicPr>
          <p:nvPr/>
        </p:nvPicPr>
        <p:blipFill rotWithShape="1">
          <a:blip r:embed="rId4"/>
          <a:srcRect t="33057" r="13884"/>
          <a:stretch/>
        </p:blipFill>
        <p:spPr>
          <a:xfrm>
            <a:off x="8372836" y="3719207"/>
            <a:ext cx="2211801" cy="2227310"/>
          </a:xfrm>
          <a:prstGeom prst="rect">
            <a:avLst/>
          </a:prstGeom>
        </p:spPr>
      </p:pic>
      <p:sp>
        <p:nvSpPr>
          <p:cNvPr id="24" name="Ovale 23">
            <a:extLst>
              <a:ext uri="{FF2B5EF4-FFF2-40B4-BE49-F238E27FC236}">
                <a16:creationId xmlns:a16="http://schemas.microsoft.com/office/drawing/2014/main" id="{D00D49BC-F94A-4737-93D7-DA76B651FC88}"/>
              </a:ext>
            </a:extLst>
          </p:cNvPr>
          <p:cNvSpPr/>
          <p:nvPr/>
        </p:nvSpPr>
        <p:spPr bwMode="auto">
          <a:xfrm>
            <a:off x="9123464" y="4042621"/>
            <a:ext cx="733425" cy="756613"/>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cxnSp>
        <p:nvCxnSpPr>
          <p:cNvPr id="30" name="Connettore 2 29">
            <a:extLst>
              <a:ext uri="{FF2B5EF4-FFF2-40B4-BE49-F238E27FC236}">
                <a16:creationId xmlns:a16="http://schemas.microsoft.com/office/drawing/2014/main" id="{B9E209AD-06F3-4D88-8E3D-05F6B07776E1}"/>
              </a:ext>
            </a:extLst>
          </p:cNvPr>
          <p:cNvCxnSpPr/>
          <p:nvPr/>
        </p:nvCxnSpPr>
        <p:spPr bwMode="auto">
          <a:xfrm flipV="1">
            <a:off x="3466552" y="4519575"/>
            <a:ext cx="0" cy="139386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5DFA7236-3CC8-4A28-ADDC-D1C2CA53B516}"/>
                  </a:ext>
                </a:extLst>
              </p:cNvPr>
              <p:cNvSpPr txBox="1"/>
              <p:nvPr/>
            </p:nvSpPr>
            <p:spPr>
              <a:xfrm>
                <a:off x="3050376" y="4931854"/>
                <a:ext cx="2895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𝑅</m:t>
                      </m:r>
                    </m:oMath>
                  </m:oMathPara>
                </a14:m>
                <a:endParaRPr lang="en-US" dirty="0"/>
              </a:p>
            </p:txBody>
          </p:sp>
        </mc:Choice>
        <mc:Fallback xmlns="">
          <p:sp>
            <p:nvSpPr>
              <p:cNvPr id="32" name="CasellaDiTesto 31">
                <a:extLst>
                  <a:ext uri="{FF2B5EF4-FFF2-40B4-BE49-F238E27FC236}">
                    <a16:creationId xmlns:a16="http://schemas.microsoft.com/office/drawing/2014/main" id="{5DFA7236-3CC8-4A28-ADDC-D1C2CA53B516}"/>
                  </a:ext>
                </a:extLst>
              </p:cNvPr>
              <p:cNvSpPr txBox="1">
                <a:spLocks noRot="1" noChangeAspect="1" noMove="1" noResize="1" noEditPoints="1" noAdjustHandles="1" noChangeArrowheads="1" noChangeShapeType="1" noTextEdit="1"/>
              </p:cNvSpPr>
              <p:nvPr/>
            </p:nvSpPr>
            <p:spPr>
              <a:xfrm>
                <a:off x="3050376" y="4931854"/>
                <a:ext cx="289566" cy="369332"/>
              </a:xfrm>
              <a:prstGeom prst="rect">
                <a:avLst/>
              </a:prstGeom>
              <a:blipFill>
                <a:blip r:embed="rId5"/>
                <a:stretch>
                  <a:fillRect l="-20833" r="-18750"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94E20B7B-E1B4-4CFA-AC13-D02C386A7EA4}"/>
                  </a:ext>
                </a:extLst>
              </p:cNvPr>
              <p:cNvSpPr txBox="1"/>
              <p:nvPr/>
            </p:nvSpPr>
            <p:spPr>
              <a:xfrm>
                <a:off x="2363430" y="3645408"/>
                <a:ext cx="743587"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3200" b="1" i="1">
                          <a:latin typeface="Cambria Math" panose="02040503050406030204" pitchFamily="18" charset="0"/>
                          <a:ea typeface="Cambria Math" panose="02040503050406030204" pitchFamily="18" charset="0"/>
                        </a:rPr>
                        <m:t>𝒏</m:t>
                      </m:r>
                    </m:oMath>
                  </m:oMathPara>
                </a14:m>
                <a:endParaRPr lang="en-US" dirty="0"/>
              </a:p>
            </p:txBody>
          </p:sp>
        </mc:Choice>
        <mc:Fallback xmlns="">
          <p:sp>
            <p:nvSpPr>
              <p:cNvPr id="39" name="CasellaDiTesto 38">
                <a:extLst>
                  <a:ext uri="{FF2B5EF4-FFF2-40B4-BE49-F238E27FC236}">
                    <a16:creationId xmlns:a16="http://schemas.microsoft.com/office/drawing/2014/main" id="{94E20B7B-E1B4-4CFA-AC13-D02C386A7EA4}"/>
                  </a:ext>
                </a:extLst>
              </p:cNvPr>
              <p:cNvSpPr txBox="1">
                <a:spLocks noRot="1" noChangeAspect="1" noMove="1" noResize="1" noEditPoints="1" noAdjustHandles="1" noChangeArrowheads="1" noChangeShapeType="1" noTextEdit="1"/>
              </p:cNvSpPr>
              <p:nvPr/>
            </p:nvSpPr>
            <p:spPr>
              <a:xfrm>
                <a:off x="2363430" y="3645408"/>
                <a:ext cx="743587" cy="584775"/>
              </a:xfrm>
              <a:prstGeom prst="rect">
                <a:avLst/>
              </a:prstGeom>
              <a:blipFill>
                <a:blip r:embed="rId6"/>
                <a:stretch>
                  <a:fillRect/>
                </a:stretch>
              </a:blipFill>
            </p:spPr>
            <p:txBody>
              <a:bodyPr/>
              <a:lstStyle/>
              <a:p>
                <a:r>
                  <a:rPr lang="en-US">
                    <a:noFill/>
                  </a:rPr>
                  <a:t> </a:t>
                </a:r>
              </a:p>
            </p:txBody>
          </p:sp>
        </mc:Fallback>
      </mc:AlternateContent>
      <p:cxnSp>
        <p:nvCxnSpPr>
          <p:cNvPr id="20" name="Connettore 2 19">
            <a:extLst>
              <a:ext uri="{FF2B5EF4-FFF2-40B4-BE49-F238E27FC236}">
                <a16:creationId xmlns:a16="http://schemas.microsoft.com/office/drawing/2014/main" id="{628E6E2A-060C-4C29-A97E-2F3D1FAA0788}"/>
              </a:ext>
            </a:extLst>
          </p:cNvPr>
          <p:cNvCxnSpPr>
            <a:cxnSpLocks/>
            <a:endCxn id="24" idx="3"/>
          </p:cNvCxnSpPr>
          <p:nvPr/>
        </p:nvCxnSpPr>
        <p:spPr bwMode="auto">
          <a:xfrm flipH="1">
            <a:off x="9230872" y="4429126"/>
            <a:ext cx="264719" cy="259305"/>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FB01EC6E-08EA-443E-A381-135A9EC9A151}"/>
                  </a:ext>
                </a:extLst>
              </p:cNvPr>
              <p:cNvSpPr txBox="1"/>
              <p:nvPr/>
            </p:nvSpPr>
            <p:spPr>
              <a:xfrm>
                <a:off x="9926906" y="4224356"/>
                <a:ext cx="35125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𝜌</m:t>
                      </m:r>
                    </m:oMath>
                  </m:oMathPara>
                </a14:m>
                <a:endParaRPr lang="en-US" dirty="0"/>
              </a:p>
            </p:txBody>
          </p:sp>
        </mc:Choice>
        <mc:Fallback xmlns="">
          <p:sp>
            <p:nvSpPr>
              <p:cNvPr id="21" name="CasellaDiTesto 20">
                <a:extLst>
                  <a:ext uri="{FF2B5EF4-FFF2-40B4-BE49-F238E27FC236}">
                    <a16:creationId xmlns:a16="http://schemas.microsoft.com/office/drawing/2014/main" id="{FB01EC6E-08EA-443E-A381-135A9EC9A151}"/>
                  </a:ext>
                </a:extLst>
              </p:cNvPr>
              <p:cNvSpPr txBox="1">
                <a:spLocks noRot="1" noChangeAspect="1" noMove="1" noResize="1" noEditPoints="1" noAdjustHandles="1" noChangeArrowheads="1" noChangeShapeType="1" noTextEdit="1"/>
              </p:cNvSpPr>
              <p:nvPr/>
            </p:nvSpPr>
            <p:spPr>
              <a:xfrm>
                <a:off x="9926906" y="4224356"/>
                <a:ext cx="351250" cy="369332"/>
              </a:xfrm>
              <a:prstGeom prst="rect">
                <a:avLst/>
              </a:prstGeom>
              <a:blipFill>
                <a:blip r:embed="rId7"/>
                <a:stretch>
                  <a:fillRect l="-6897" r="-3448" b="-27869"/>
                </a:stretch>
              </a:blipFill>
            </p:spPr>
            <p:txBody>
              <a:bodyPr/>
              <a:lstStyle/>
              <a:p>
                <a:r>
                  <a:rPr lang="en-US">
                    <a:noFill/>
                  </a:rPr>
                  <a:t> </a:t>
                </a:r>
              </a:p>
            </p:txBody>
          </p:sp>
        </mc:Fallback>
      </mc:AlternateContent>
      <p:sp>
        <p:nvSpPr>
          <p:cNvPr id="3" name="Memoria ad accesso diretto 2">
            <a:extLst>
              <a:ext uri="{FF2B5EF4-FFF2-40B4-BE49-F238E27FC236}">
                <a16:creationId xmlns:a16="http://schemas.microsoft.com/office/drawing/2014/main" id="{ADA0A595-B6EB-40FE-9A6B-8A1CA2176B64}"/>
              </a:ext>
            </a:extLst>
          </p:cNvPr>
          <p:cNvSpPr/>
          <p:nvPr/>
        </p:nvSpPr>
        <p:spPr bwMode="auto">
          <a:xfrm rot="21374796">
            <a:off x="3607222" y="3721510"/>
            <a:ext cx="91219" cy="635542"/>
          </a:xfrm>
          <a:prstGeom prst="flowChartMagneticDrum">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6" name="Memoria ad accesso diretto 5">
            <a:extLst>
              <a:ext uri="{FF2B5EF4-FFF2-40B4-BE49-F238E27FC236}">
                <a16:creationId xmlns:a16="http://schemas.microsoft.com/office/drawing/2014/main" id="{2AABCD44-6948-4BCC-B484-D2BFF38FE028}"/>
              </a:ext>
            </a:extLst>
          </p:cNvPr>
          <p:cNvSpPr/>
          <p:nvPr/>
        </p:nvSpPr>
        <p:spPr bwMode="auto">
          <a:xfrm rot="21111143">
            <a:off x="3512145" y="3756195"/>
            <a:ext cx="91219" cy="635542"/>
          </a:xfrm>
          <a:prstGeom prst="flowChartMagneticDrum">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8" name="Memoria ad accesso diretto 7">
            <a:extLst>
              <a:ext uri="{FF2B5EF4-FFF2-40B4-BE49-F238E27FC236}">
                <a16:creationId xmlns:a16="http://schemas.microsoft.com/office/drawing/2014/main" id="{CC25DD65-165B-4682-876F-65F7EC8789D6}"/>
              </a:ext>
            </a:extLst>
          </p:cNvPr>
          <p:cNvSpPr/>
          <p:nvPr/>
        </p:nvSpPr>
        <p:spPr bwMode="auto">
          <a:xfrm rot="19932455">
            <a:off x="3289347" y="3858860"/>
            <a:ext cx="91219" cy="635542"/>
          </a:xfrm>
          <a:prstGeom prst="flowChartMagneticDrum">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9" name="Memoria ad accesso diretto 8">
            <a:extLst>
              <a:ext uri="{FF2B5EF4-FFF2-40B4-BE49-F238E27FC236}">
                <a16:creationId xmlns:a16="http://schemas.microsoft.com/office/drawing/2014/main" id="{173EC905-2522-4C47-ABD9-7C3944148B61}"/>
              </a:ext>
            </a:extLst>
          </p:cNvPr>
          <p:cNvSpPr/>
          <p:nvPr/>
        </p:nvSpPr>
        <p:spPr bwMode="auto">
          <a:xfrm rot="20403720">
            <a:off x="3391925" y="3802515"/>
            <a:ext cx="91219" cy="635542"/>
          </a:xfrm>
          <a:prstGeom prst="flowChartMagneticDrum">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10" name="CasellaDiTesto 9">
            <a:extLst>
              <a:ext uri="{FF2B5EF4-FFF2-40B4-BE49-F238E27FC236}">
                <a16:creationId xmlns:a16="http://schemas.microsoft.com/office/drawing/2014/main" id="{A6A50006-EC9B-4B1D-B4C9-D00DA9F26796}"/>
              </a:ext>
            </a:extLst>
          </p:cNvPr>
          <p:cNvSpPr txBox="1"/>
          <p:nvPr/>
        </p:nvSpPr>
        <p:spPr>
          <a:xfrm>
            <a:off x="3846794" y="3888640"/>
            <a:ext cx="3776741" cy="338554"/>
          </a:xfrm>
          <a:prstGeom prst="rect">
            <a:avLst/>
          </a:prstGeom>
          <a:noFill/>
        </p:spPr>
        <p:txBody>
          <a:bodyPr wrap="square" rtlCol="0">
            <a:spAutoFit/>
          </a:bodyPr>
          <a:lstStyle/>
          <a:p>
            <a:r>
              <a:rPr lang="en-US" sz="1600" dirty="0"/>
              <a:t>Surface approximated by right cylinder</a:t>
            </a:r>
          </a:p>
        </p:txBody>
      </p:sp>
      <p:cxnSp>
        <p:nvCxnSpPr>
          <p:cNvPr id="34" name="Connettore 2 33">
            <a:extLst>
              <a:ext uri="{FF2B5EF4-FFF2-40B4-BE49-F238E27FC236}">
                <a16:creationId xmlns:a16="http://schemas.microsoft.com/office/drawing/2014/main" id="{6E436453-4AA1-4DD0-BF19-06FEAFB4CE51}"/>
              </a:ext>
            </a:extLst>
          </p:cNvPr>
          <p:cNvCxnSpPr>
            <a:cxnSpLocks/>
            <a:stCxn id="8" idx="1"/>
          </p:cNvCxnSpPr>
          <p:nvPr/>
        </p:nvCxnSpPr>
        <p:spPr bwMode="auto">
          <a:xfrm flipH="1">
            <a:off x="2856089" y="4197897"/>
            <a:ext cx="438518" cy="1036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08317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105" t="3007" r="9736" b="6052"/>
          <a:stretch/>
        </p:blipFill>
        <p:spPr>
          <a:xfrm>
            <a:off x="2844800" y="971551"/>
            <a:ext cx="4902200" cy="4972051"/>
          </a:xfrm>
          <a:prstGeom prst="rect">
            <a:avLst/>
          </a:prstGeom>
        </p:spPr>
      </p:pic>
      <p:sp>
        <p:nvSpPr>
          <p:cNvPr id="4" name="Segnaposto numero diapositiva 3">
            <a:extLst>
              <a:ext uri="{FF2B5EF4-FFF2-40B4-BE49-F238E27FC236}">
                <a16:creationId xmlns:a16="http://schemas.microsoft.com/office/drawing/2014/main" id="{D0A2F2D5-12F9-43D8-8057-88FFA0AFC132}"/>
              </a:ext>
            </a:extLst>
          </p:cNvPr>
          <p:cNvSpPr>
            <a:spLocks noGrp="1"/>
          </p:cNvSpPr>
          <p:nvPr>
            <p:ph type="sldNum" sz="quarter" idx="4"/>
          </p:nvPr>
        </p:nvSpPr>
        <p:spPr/>
        <p:txBody>
          <a:bodyPr/>
          <a:lstStyle/>
          <a:p>
            <a:fld id="{8DA11B7F-2F41-45BD-8D8D-57392D9CCC8A}" type="slidenum">
              <a:rPr lang="en-US" smtClean="0"/>
              <a:t>22</a:t>
            </a:fld>
            <a:endParaRPr lang="en-US"/>
          </a:p>
        </p:txBody>
      </p:sp>
      <p:sp>
        <p:nvSpPr>
          <p:cNvPr id="6" name="Titolo 1">
            <a:extLst>
              <a:ext uri="{FF2B5EF4-FFF2-40B4-BE49-F238E27FC236}">
                <a16:creationId xmlns:a16="http://schemas.microsoft.com/office/drawing/2014/main" id="{50810D92-DC5C-4C09-8F61-9A5BF09F8382}"/>
              </a:ext>
            </a:extLst>
          </p:cNvPr>
          <p:cNvSpPr txBox="1">
            <a:spLocks noGrp="1"/>
          </p:cNvSpPr>
          <p:nvPr>
            <p:ph type="title"/>
          </p:nvPr>
        </p:nvSpPr>
        <p:spPr bwMode="auto">
          <a:xfrm>
            <a:off x="1885950" y="57150"/>
            <a:ext cx="8420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ＭＳ Ｐゴシック" charset="0"/>
                <a:cs typeface="+mj-cs"/>
              </a:defRPr>
            </a:lvl1pPr>
            <a:lvl2pPr algn="ctr" rtl="0" eaLnBrk="0" fontAlgn="base" hangingPunct="0">
              <a:spcBef>
                <a:spcPct val="0"/>
              </a:spcBef>
              <a:spcAft>
                <a:spcPct val="0"/>
              </a:spcAft>
              <a:defRPr sz="3200" b="1">
                <a:solidFill>
                  <a:schemeClr val="accent2"/>
                </a:solidFill>
                <a:latin typeface="Arial" pitchFamily="34" charset="0"/>
                <a:ea typeface="ＭＳ Ｐゴシック" charset="0"/>
              </a:defRPr>
            </a:lvl2pPr>
            <a:lvl3pPr algn="ctr" rtl="0" eaLnBrk="0" fontAlgn="base" hangingPunct="0">
              <a:spcBef>
                <a:spcPct val="0"/>
              </a:spcBef>
              <a:spcAft>
                <a:spcPct val="0"/>
              </a:spcAft>
              <a:defRPr sz="3200" b="1">
                <a:solidFill>
                  <a:schemeClr val="accent2"/>
                </a:solidFill>
                <a:latin typeface="Arial" pitchFamily="34" charset="0"/>
                <a:ea typeface="ＭＳ Ｐゴシック" charset="0"/>
              </a:defRPr>
            </a:lvl3pPr>
            <a:lvl4pPr algn="ctr" rtl="0" eaLnBrk="0" fontAlgn="base" hangingPunct="0">
              <a:spcBef>
                <a:spcPct val="0"/>
              </a:spcBef>
              <a:spcAft>
                <a:spcPct val="0"/>
              </a:spcAft>
              <a:defRPr sz="3200" b="1">
                <a:solidFill>
                  <a:schemeClr val="accent2"/>
                </a:solidFill>
                <a:latin typeface="Arial" pitchFamily="34" charset="0"/>
                <a:ea typeface="ＭＳ Ｐゴシック" charset="0"/>
              </a:defRPr>
            </a:lvl4pPr>
            <a:lvl5pPr algn="ctr" rtl="0" eaLnBrk="0" fontAlgn="base" hangingPunct="0">
              <a:spcBef>
                <a:spcPct val="0"/>
              </a:spcBef>
              <a:spcAft>
                <a:spcPct val="0"/>
              </a:spcAft>
              <a:defRPr sz="3200" b="1">
                <a:solidFill>
                  <a:schemeClr val="accent2"/>
                </a:solidFill>
                <a:latin typeface="Arial" pitchFamily="34" charset="0"/>
                <a:ea typeface="ＭＳ Ｐゴシック" charset="0"/>
              </a:defRPr>
            </a:lvl5pPr>
            <a:lvl6pPr marL="457200" algn="ctr" rtl="0" eaLnBrk="0" fontAlgn="base" hangingPunct="0">
              <a:spcBef>
                <a:spcPct val="0"/>
              </a:spcBef>
              <a:spcAft>
                <a:spcPct val="0"/>
              </a:spcAft>
              <a:defRPr sz="3200" b="1">
                <a:solidFill>
                  <a:schemeClr val="accent2"/>
                </a:solidFill>
                <a:latin typeface="Arial" pitchFamily="34" charset="0"/>
              </a:defRPr>
            </a:lvl6pPr>
            <a:lvl7pPr marL="914400" algn="ctr" rtl="0" eaLnBrk="0" fontAlgn="base" hangingPunct="0">
              <a:spcBef>
                <a:spcPct val="0"/>
              </a:spcBef>
              <a:spcAft>
                <a:spcPct val="0"/>
              </a:spcAft>
              <a:defRPr sz="3200" b="1">
                <a:solidFill>
                  <a:schemeClr val="accent2"/>
                </a:solidFill>
                <a:latin typeface="Arial" pitchFamily="34" charset="0"/>
              </a:defRPr>
            </a:lvl7pPr>
            <a:lvl8pPr marL="1371600" algn="ctr" rtl="0" eaLnBrk="0" fontAlgn="base" hangingPunct="0">
              <a:spcBef>
                <a:spcPct val="0"/>
              </a:spcBef>
              <a:spcAft>
                <a:spcPct val="0"/>
              </a:spcAft>
              <a:defRPr sz="3200" b="1">
                <a:solidFill>
                  <a:schemeClr val="accent2"/>
                </a:solidFill>
                <a:latin typeface="Arial" pitchFamily="34" charset="0"/>
              </a:defRPr>
            </a:lvl8pPr>
            <a:lvl9pPr marL="1828800" algn="ctr" rtl="0" eaLnBrk="0" fontAlgn="base" hangingPunct="0">
              <a:spcBef>
                <a:spcPct val="0"/>
              </a:spcBef>
              <a:spcAft>
                <a:spcPct val="0"/>
              </a:spcAft>
              <a:defRPr sz="3200" b="1">
                <a:solidFill>
                  <a:schemeClr val="accent2"/>
                </a:solidFill>
                <a:latin typeface="Arial" pitchFamily="34" charset="0"/>
              </a:defRPr>
            </a:lvl9pPr>
          </a:lstStyle>
          <a:p>
            <a:r>
              <a:rPr lang="en-US" kern="0" dirty="0"/>
              <a:t>Sputtering yield - 4</a:t>
            </a:r>
          </a:p>
        </p:txBody>
      </p:sp>
      <p:sp>
        <p:nvSpPr>
          <p:cNvPr id="3" name="TextBox 2"/>
          <p:cNvSpPr txBox="1"/>
          <p:nvPr/>
        </p:nvSpPr>
        <p:spPr>
          <a:xfrm>
            <a:off x="8553450" y="2235456"/>
            <a:ext cx="2622550" cy="923330"/>
          </a:xfrm>
          <a:prstGeom prst="rect">
            <a:avLst/>
          </a:prstGeom>
          <a:noFill/>
        </p:spPr>
        <p:txBody>
          <a:bodyPr wrap="square" rtlCol="0">
            <a:spAutoFit/>
          </a:bodyPr>
          <a:lstStyle/>
          <a:p>
            <a:r>
              <a:rPr lang="en-US" sz="1800" dirty="0"/>
              <a:t>SRIM sputtering yield </a:t>
            </a:r>
          </a:p>
          <a:p>
            <a:r>
              <a:rPr lang="en-US" sz="1800" dirty="0"/>
              <a:t>0° – 90°, </a:t>
            </a:r>
          </a:p>
          <a:p>
            <a:r>
              <a:rPr lang="en-US" sz="1800" dirty="0"/>
              <a:t>90 – 800 </a:t>
            </a:r>
            <a:r>
              <a:rPr lang="en-US" sz="1800" dirty="0" err="1"/>
              <a:t>keV</a:t>
            </a:r>
            <a:r>
              <a:rPr lang="en-US" sz="1800" dirty="0"/>
              <a:t> </a:t>
            </a:r>
          </a:p>
        </p:txBody>
      </p:sp>
      <p:sp>
        <p:nvSpPr>
          <p:cNvPr id="5" name="TextBox 4">
            <a:extLst>
              <a:ext uri="{FF2B5EF4-FFF2-40B4-BE49-F238E27FC236}">
                <a16:creationId xmlns:a16="http://schemas.microsoft.com/office/drawing/2014/main" id="{F422AA1D-C69E-4C84-B404-B85DE6A9DB41}"/>
              </a:ext>
            </a:extLst>
          </p:cNvPr>
          <p:cNvSpPr txBox="1"/>
          <p:nvPr/>
        </p:nvSpPr>
        <p:spPr>
          <a:xfrm>
            <a:off x="8553450" y="3776361"/>
            <a:ext cx="1977802" cy="646331"/>
          </a:xfrm>
          <a:prstGeom prst="rect">
            <a:avLst/>
          </a:prstGeom>
          <a:noFill/>
        </p:spPr>
        <p:txBody>
          <a:bodyPr wrap="square" rtlCol="0">
            <a:spAutoFit/>
          </a:bodyPr>
          <a:lstStyle/>
          <a:p>
            <a:r>
              <a:rPr lang="en-US" sz="1800" dirty="0"/>
              <a:t>Deuteron onto copper</a:t>
            </a:r>
          </a:p>
        </p:txBody>
      </p:sp>
    </p:spTree>
    <p:extLst>
      <p:ext uri="{BB962C8B-B14F-4D97-AF65-F5344CB8AC3E}">
        <p14:creationId xmlns:p14="http://schemas.microsoft.com/office/powerpoint/2010/main" val="31093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5A4065-DD2D-49C0-B482-15F0972725C1}"/>
              </a:ext>
            </a:extLst>
          </p:cNvPr>
          <p:cNvSpPr>
            <a:spLocks noGrp="1"/>
          </p:cNvSpPr>
          <p:nvPr>
            <p:ph type="title"/>
          </p:nvPr>
        </p:nvSpPr>
        <p:spPr>
          <a:xfrm>
            <a:off x="1919536" y="-268556"/>
            <a:ext cx="8420100" cy="914400"/>
          </a:xfrm>
        </p:spPr>
        <p:txBody>
          <a:bodyPr/>
          <a:lstStyle/>
          <a:p>
            <a:r>
              <a:rPr lang="en-GB" sz="2400" dirty="0"/>
              <a:t>Example of losses at RFQ</a:t>
            </a:r>
            <a:endParaRPr lang="en-US" sz="2400" dirty="0"/>
          </a:p>
        </p:txBody>
      </p:sp>
      <p:sp>
        <p:nvSpPr>
          <p:cNvPr id="4" name="Segnaposto numero diapositiva 3">
            <a:extLst>
              <a:ext uri="{FF2B5EF4-FFF2-40B4-BE49-F238E27FC236}">
                <a16:creationId xmlns:a16="http://schemas.microsoft.com/office/drawing/2014/main" id="{B7C76733-B342-4ABA-AF3B-01B7DF1DDF68}"/>
              </a:ext>
            </a:extLst>
          </p:cNvPr>
          <p:cNvSpPr>
            <a:spLocks noGrp="1"/>
          </p:cNvSpPr>
          <p:nvPr>
            <p:ph type="sldNum" sz="quarter" idx="4"/>
          </p:nvPr>
        </p:nvSpPr>
        <p:spPr/>
        <p:txBody>
          <a:bodyPr/>
          <a:lstStyle/>
          <a:p>
            <a:fld id="{8DA11B7F-2F41-45BD-8D8D-57392D9CCC8A}" type="slidenum">
              <a:rPr lang="en-US" smtClean="0"/>
              <a:t>23</a:t>
            </a:fld>
            <a:endParaRPr lang="en-US"/>
          </a:p>
        </p:txBody>
      </p:sp>
      <p:pic>
        <p:nvPicPr>
          <p:cNvPr id="8" name="Immagine 7" descr="Immagine che contiene screenshot&#10;&#10;Descrizione generata automaticamente">
            <a:extLst>
              <a:ext uri="{FF2B5EF4-FFF2-40B4-BE49-F238E27FC236}">
                <a16:creationId xmlns:a16="http://schemas.microsoft.com/office/drawing/2014/main" id="{AF4E6268-4D0D-400A-9BF1-2C4432605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620688"/>
            <a:ext cx="7913949" cy="5935461"/>
          </a:xfrm>
          <a:prstGeom prst="rect">
            <a:avLst/>
          </a:prstGeom>
        </p:spPr>
      </p:pic>
      <p:pic>
        <p:nvPicPr>
          <p:cNvPr id="5" name="Segnaposto contenuto 5">
            <a:extLst>
              <a:ext uri="{FF2B5EF4-FFF2-40B4-BE49-F238E27FC236}">
                <a16:creationId xmlns:a16="http://schemas.microsoft.com/office/drawing/2014/main" id="{9D9EE923-0D18-45B7-B144-7088A0BB004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047" t="8547" r="54799"/>
          <a:stretch/>
        </p:blipFill>
        <p:spPr>
          <a:xfrm>
            <a:off x="6096000" y="908382"/>
            <a:ext cx="2990851" cy="1973928"/>
          </a:xfrm>
        </p:spPr>
      </p:pic>
      <p:sp>
        <p:nvSpPr>
          <p:cNvPr id="3" name="Rettangolo 2">
            <a:extLst>
              <a:ext uri="{FF2B5EF4-FFF2-40B4-BE49-F238E27FC236}">
                <a16:creationId xmlns:a16="http://schemas.microsoft.com/office/drawing/2014/main" id="{7C55E03C-054D-4905-AEBF-04A887CB76BE}"/>
              </a:ext>
            </a:extLst>
          </p:cNvPr>
          <p:cNvSpPr/>
          <p:nvPr/>
        </p:nvSpPr>
        <p:spPr bwMode="auto">
          <a:xfrm>
            <a:off x="6096000" y="893097"/>
            <a:ext cx="2990851" cy="1973928"/>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cxnSp>
        <p:nvCxnSpPr>
          <p:cNvPr id="7" name="Connettore 2 6">
            <a:extLst>
              <a:ext uri="{FF2B5EF4-FFF2-40B4-BE49-F238E27FC236}">
                <a16:creationId xmlns:a16="http://schemas.microsoft.com/office/drawing/2014/main" id="{88549FAB-4FB8-45F0-B06E-A288513079A1}"/>
              </a:ext>
            </a:extLst>
          </p:cNvPr>
          <p:cNvCxnSpPr/>
          <p:nvPr/>
        </p:nvCxnSpPr>
        <p:spPr bwMode="auto">
          <a:xfrm flipV="1">
            <a:off x="4633250" y="2114551"/>
            <a:ext cx="1381125" cy="847725"/>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asellaDiTesto 8">
            <a:extLst>
              <a:ext uri="{FF2B5EF4-FFF2-40B4-BE49-F238E27FC236}">
                <a16:creationId xmlns:a16="http://schemas.microsoft.com/office/drawing/2014/main" id="{30B0BF63-1011-42B9-B6E0-9CD5BB147035}"/>
              </a:ext>
            </a:extLst>
          </p:cNvPr>
          <p:cNvSpPr txBox="1"/>
          <p:nvPr/>
        </p:nvSpPr>
        <p:spPr>
          <a:xfrm>
            <a:off x="4614385" y="1602959"/>
            <a:ext cx="1194231" cy="461665"/>
          </a:xfrm>
          <a:prstGeom prst="rect">
            <a:avLst/>
          </a:prstGeom>
          <a:noFill/>
        </p:spPr>
        <p:txBody>
          <a:bodyPr wrap="square" rtlCol="0">
            <a:spAutoFit/>
          </a:bodyPr>
          <a:lstStyle/>
          <a:p>
            <a:r>
              <a:rPr lang="en-US" dirty="0"/>
              <a:t>zoom</a:t>
            </a:r>
          </a:p>
        </p:txBody>
      </p:sp>
      <p:sp>
        <p:nvSpPr>
          <p:cNvPr id="10" name="CasellaDiTesto 9">
            <a:extLst>
              <a:ext uri="{FF2B5EF4-FFF2-40B4-BE49-F238E27FC236}">
                <a16:creationId xmlns:a16="http://schemas.microsoft.com/office/drawing/2014/main" id="{661C9AA1-ED23-447A-8409-26EC5C6AA217}"/>
              </a:ext>
            </a:extLst>
          </p:cNvPr>
          <p:cNvSpPr txBox="1"/>
          <p:nvPr/>
        </p:nvSpPr>
        <p:spPr>
          <a:xfrm rot="16200000">
            <a:off x="1614255" y="3405423"/>
            <a:ext cx="1347958" cy="461665"/>
          </a:xfrm>
          <a:prstGeom prst="rect">
            <a:avLst/>
          </a:prstGeom>
          <a:noFill/>
        </p:spPr>
        <p:txBody>
          <a:bodyPr wrap="square" rtlCol="0">
            <a:spAutoFit/>
          </a:bodyPr>
          <a:lstStyle/>
          <a:p>
            <a:r>
              <a:rPr lang="en-US" dirty="0"/>
              <a:t>x [m]</a:t>
            </a:r>
          </a:p>
        </p:txBody>
      </p:sp>
      <p:sp>
        <p:nvSpPr>
          <p:cNvPr id="12" name="CasellaDiTesto 11">
            <a:extLst>
              <a:ext uri="{FF2B5EF4-FFF2-40B4-BE49-F238E27FC236}">
                <a16:creationId xmlns:a16="http://schemas.microsoft.com/office/drawing/2014/main" id="{7F77AE62-7D17-481E-892B-D95658B5D33B}"/>
              </a:ext>
            </a:extLst>
          </p:cNvPr>
          <p:cNvSpPr txBox="1"/>
          <p:nvPr/>
        </p:nvSpPr>
        <p:spPr>
          <a:xfrm>
            <a:off x="5808615" y="6064959"/>
            <a:ext cx="971646" cy="461665"/>
          </a:xfrm>
          <a:prstGeom prst="rect">
            <a:avLst/>
          </a:prstGeom>
          <a:noFill/>
        </p:spPr>
        <p:txBody>
          <a:bodyPr wrap="square" rtlCol="0">
            <a:spAutoFit/>
          </a:bodyPr>
          <a:lstStyle/>
          <a:p>
            <a:r>
              <a:rPr lang="en-US" dirty="0"/>
              <a:t>z [m]</a:t>
            </a:r>
          </a:p>
        </p:txBody>
      </p:sp>
      <p:cxnSp>
        <p:nvCxnSpPr>
          <p:cNvPr id="14" name="Connettore 2 13">
            <a:extLst>
              <a:ext uri="{FF2B5EF4-FFF2-40B4-BE49-F238E27FC236}">
                <a16:creationId xmlns:a16="http://schemas.microsoft.com/office/drawing/2014/main" id="{9CE9B442-4A9A-4690-801C-9118539ED840}"/>
              </a:ext>
            </a:extLst>
          </p:cNvPr>
          <p:cNvCxnSpPr/>
          <p:nvPr/>
        </p:nvCxnSpPr>
        <p:spPr bwMode="auto">
          <a:xfrm>
            <a:off x="6972301" y="2538412"/>
            <a:ext cx="1209675" cy="0"/>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CasellaDiTesto 14">
            <a:extLst>
              <a:ext uri="{FF2B5EF4-FFF2-40B4-BE49-F238E27FC236}">
                <a16:creationId xmlns:a16="http://schemas.microsoft.com/office/drawing/2014/main" id="{BE2FF6B2-D8E6-4AC2-B546-FDB267459B54}"/>
              </a:ext>
            </a:extLst>
          </p:cNvPr>
          <p:cNvSpPr txBox="1"/>
          <p:nvPr/>
        </p:nvSpPr>
        <p:spPr>
          <a:xfrm>
            <a:off x="8221709" y="2344162"/>
            <a:ext cx="1352550" cy="338554"/>
          </a:xfrm>
          <a:prstGeom prst="rect">
            <a:avLst/>
          </a:prstGeom>
          <a:noFill/>
        </p:spPr>
        <p:txBody>
          <a:bodyPr wrap="square" rtlCol="0">
            <a:spAutoFit/>
          </a:bodyPr>
          <a:lstStyle/>
          <a:p>
            <a:r>
              <a:rPr lang="en-US" sz="1600" dirty="0">
                <a:solidFill>
                  <a:srgbClr val="FF0000"/>
                </a:solidFill>
              </a:rPr>
              <a:t>beam</a:t>
            </a:r>
          </a:p>
        </p:txBody>
      </p:sp>
    </p:spTree>
    <p:extLst>
      <p:ext uri="{BB962C8B-B14F-4D97-AF65-F5344CB8AC3E}">
        <p14:creationId xmlns:p14="http://schemas.microsoft.com/office/powerpoint/2010/main" val="3049727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DA11B7F-2F41-45BD-8D8D-57392D9CCC8A}" type="slidenum">
              <a:rPr lang="en-US" smtClean="0"/>
              <a:t>24</a:t>
            </a:fld>
            <a:endParaRPr lang="en-US"/>
          </a:p>
        </p:txBody>
      </p:sp>
      <p:grpSp>
        <p:nvGrpSpPr>
          <p:cNvPr id="11" name="Group 10"/>
          <p:cNvGrpSpPr/>
          <p:nvPr/>
        </p:nvGrpSpPr>
        <p:grpSpPr>
          <a:xfrm>
            <a:off x="1199456" y="1154895"/>
            <a:ext cx="2211801" cy="2227310"/>
            <a:chOff x="394984" y="1311673"/>
            <a:chExt cx="2211801" cy="2227310"/>
          </a:xfrm>
        </p:grpSpPr>
        <p:pic>
          <p:nvPicPr>
            <p:cNvPr id="5" name="Picture 5">
              <a:extLst>
                <a:ext uri="{FF2B5EF4-FFF2-40B4-BE49-F238E27FC236}">
                  <a16:creationId xmlns:a16="http://schemas.microsoft.com/office/drawing/2014/main" id="{6AF5D9B3-2DEF-433B-B301-A79B15337FED}"/>
                </a:ext>
              </a:extLst>
            </p:cNvPr>
            <p:cNvPicPr>
              <a:picLocks noChangeAspect="1"/>
            </p:cNvPicPr>
            <p:nvPr/>
          </p:nvPicPr>
          <p:blipFill rotWithShape="1">
            <a:blip r:embed="rId2"/>
            <a:srcRect t="33057" r="13884"/>
            <a:stretch/>
          </p:blipFill>
          <p:spPr>
            <a:xfrm>
              <a:off x="394984" y="1311673"/>
              <a:ext cx="2211801" cy="2227310"/>
            </a:xfrm>
            <a:prstGeom prst="rect">
              <a:avLst/>
            </a:prstGeom>
          </p:spPr>
        </p:pic>
        <p:cxnSp>
          <p:nvCxnSpPr>
            <p:cNvPr id="7" name="Straight Connector 6"/>
            <p:cNvCxnSpPr>
              <a:endCxn id="5" idx="3"/>
            </p:cNvCxnSpPr>
            <p:nvPr/>
          </p:nvCxnSpPr>
          <p:spPr bwMode="auto">
            <a:xfrm>
              <a:off x="1527858" y="2037144"/>
              <a:ext cx="1078927" cy="388184"/>
            </a:xfrm>
            <a:prstGeom prst="line">
              <a:avLst/>
            </a:prstGeom>
            <a:solidFill>
              <a:schemeClr val="accent1"/>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527858" y="2037144"/>
              <a:ext cx="0" cy="1157469"/>
            </a:xfrm>
            <a:prstGeom prst="line">
              <a:avLst/>
            </a:prstGeom>
            <a:solidFill>
              <a:schemeClr val="accent1"/>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rc 9"/>
            <p:cNvSpPr/>
            <p:nvPr/>
          </p:nvSpPr>
          <p:spPr bwMode="auto">
            <a:xfrm rot="5967451">
              <a:off x="1369685" y="1883995"/>
              <a:ext cx="385789" cy="384642"/>
            </a:xfrm>
            <a:prstGeom prst="arc">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grpSp>
      <p:sp>
        <p:nvSpPr>
          <p:cNvPr id="2" name="Title 1"/>
          <p:cNvSpPr>
            <a:spLocks noGrp="1"/>
          </p:cNvSpPr>
          <p:nvPr>
            <p:ph type="title"/>
          </p:nvPr>
        </p:nvSpPr>
        <p:spPr>
          <a:xfrm>
            <a:off x="4619626" y="-169400"/>
            <a:ext cx="6042025" cy="914400"/>
          </a:xfrm>
        </p:spPr>
        <p:txBody>
          <a:bodyPr/>
          <a:lstStyle/>
          <a:p>
            <a:r>
              <a:rPr lang="en-US" sz="2800" dirty="0"/>
              <a:t>Tip angle particle distribution</a:t>
            </a:r>
          </a:p>
        </p:txBody>
      </p:sp>
      <p:pic>
        <p:nvPicPr>
          <p:cNvPr id="6" name="Immagine 5">
            <a:extLst>
              <a:ext uri="{FF2B5EF4-FFF2-40B4-BE49-F238E27FC236}">
                <a16:creationId xmlns:a16="http://schemas.microsoft.com/office/drawing/2014/main" id="{6C91ADFA-90C5-4671-9D90-57EB65442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792" y="715243"/>
            <a:ext cx="5040560" cy="3780420"/>
          </a:xfrm>
          <a:prstGeom prst="rect">
            <a:avLst/>
          </a:prstGeom>
        </p:spPr>
      </p:pic>
      <p:sp>
        <p:nvSpPr>
          <p:cNvPr id="17" name="CasellaDiTesto 16">
            <a:extLst>
              <a:ext uri="{FF2B5EF4-FFF2-40B4-BE49-F238E27FC236}">
                <a16:creationId xmlns:a16="http://schemas.microsoft.com/office/drawing/2014/main" id="{7F9D714A-A985-4F99-A1D0-6037660F29D9}"/>
              </a:ext>
            </a:extLst>
          </p:cNvPr>
          <p:cNvSpPr txBox="1"/>
          <p:nvPr/>
        </p:nvSpPr>
        <p:spPr>
          <a:xfrm>
            <a:off x="695400" y="4625887"/>
            <a:ext cx="11377264"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t>For centered beam, the particle distribution with respect the tip angle is similar on the four vanes. </a:t>
            </a:r>
          </a:p>
          <a:p>
            <a:pPr marL="285750" indent="-285750">
              <a:buFont typeface="Arial" panose="020B0604020202020204" pitchFamily="34" charset="0"/>
              <a:buChar char="•"/>
            </a:pPr>
            <a:r>
              <a:rPr lang="en-US" sz="1800" dirty="0"/>
              <a:t>The erosion applies radially, removing the Cu radially. </a:t>
            </a:r>
          </a:p>
          <a:p>
            <a:pPr marL="285750" indent="-285750">
              <a:buFont typeface="Arial" panose="020B0604020202020204" pitchFamily="34" charset="0"/>
              <a:buChar char="•"/>
            </a:pPr>
            <a:r>
              <a:rPr lang="en-US" sz="1800" dirty="0"/>
              <a:t>The RFQ was divided in the 4 beam dynamics sections: RMS, shaper, GB and acceleration.</a:t>
            </a:r>
          </a:p>
          <a:p>
            <a:pPr marL="895335" lvl="1" indent="-285750">
              <a:buFont typeface="Arial" panose="020B0604020202020204" pitchFamily="34" charset="0"/>
              <a:buChar char="•"/>
            </a:pPr>
            <a:r>
              <a:rPr lang="en-US" sz="1800" dirty="0"/>
              <a:t>The yield was averaged on these segments. </a:t>
            </a:r>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90A2F485-992C-424D-8C70-93CADE6E6D8D}"/>
                  </a:ext>
                </a:extLst>
              </p:cNvPr>
              <p:cNvSpPr txBox="1"/>
              <p:nvPr/>
            </p:nvSpPr>
            <p:spPr>
              <a:xfrm>
                <a:off x="2542054" y="2185617"/>
                <a:ext cx="183768"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dirty="0">
                          <a:solidFill>
                            <a:srgbClr val="FF0000"/>
                          </a:solidFill>
                          <a:latin typeface="Cambria Math" panose="02040503050406030204" pitchFamily="18" charset="0"/>
                          <a:ea typeface="Cambria Math" panose="02040503050406030204" pitchFamily="18" charset="0"/>
                        </a:rPr>
                        <m:t>𝜉</m:t>
                      </m:r>
                    </m:oMath>
                  </m:oMathPara>
                </a14:m>
                <a:endParaRPr lang="en-US" sz="1800" dirty="0">
                  <a:solidFill>
                    <a:srgbClr val="FF0000"/>
                  </a:solidFill>
                </a:endParaRPr>
              </a:p>
            </p:txBody>
          </p:sp>
        </mc:Choice>
        <mc:Fallback xmlns="">
          <p:sp>
            <p:nvSpPr>
              <p:cNvPr id="3" name="CasellaDiTesto 2">
                <a:extLst>
                  <a:ext uri="{FF2B5EF4-FFF2-40B4-BE49-F238E27FC236}">
                    <a16:creationId xmlns:a16="http://schemas.microsoft.com/office/drawing/2014/main" id="{90A2F485-992C-424D-8C70-93CADE6E6D8D}"/>
                  </a:ext>
                </a:extLst>
              </p:cNvPr>
              <p:cNvSpPr txBox="1">
                <a:spLocks noRot="1" noChangeAspect="1" noMove="1" noResize="1" noEditPoints="1" noAdjustHandles="1" noChangeArrowheads="1" noChangeShapeType="1" noTextEdit="1"/>
              </p:cNvSpPr>
              <p:nvPr/>
            </p:nvSpPr>
            <p:spPr>
              <a:xfrm>
                <a:off x="2542054" y="2185617"/>
                <a:ext cx="183768" cy="276999"/>
              </a:xfrm>
              <a:prstGeom prst="rect">
                <a:avLst/>
              </a:prstGeom>
              <a:blipFill>
                <a:blip r:embed="rId4"/>
                <a:stretch>
                  <a:fillRect l="-43333" t="-2222" r="-36667" b="-37778"/>
                </a:stretch>
              </a:blipFill>
            </p:spPr>
            <p:txBody>
              <a:bodyPr/>
              <a:lstStyle/>
              <a:p>
                <a:r>
                  <a:rPr lang="en-US">
                    <a:noFill/>
                  </a:rPr>
                  <a:t> </a:t>
                </a:r>
              </a:p>
            </p:txBody>
          </p:sp>
        </mc:Fallback>
      </mc:AlternateContent>
    </p:spTree>
    <p:extLst>
      <p:ext uri="{BB962C8B-B14F-4D97-AF65-F5344CB8AC3E}">
        <p14:creationId xmlns:p14="http://schemas.microsoft.com/office/powerpoint/2010/main" val="2923723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F0B6D2F-CAA1-4C4F-A670-FA481A0B4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506" y="46218"/>
            <a:ext cx="4040508" cy="3030381"/>
          </a:xfrm>
          <a:prstGeom prst="rect">
            <a:avLst/>
          </a:prstGeom>
        </p:spPr>
      </p:pic>
      <p:sp>
        <p:nvSpPr>
          <p:cNvPr id="4" name="Slide Number Placeholder 3"/>
          <p:cNvSpPr>
            <a:spLocks noGrp="1"/>
          </p:cNvSpPr>
          <p:nvPr>
            <p:ph type="sldNum" sz="quarter" idx="4"/>
          </p:nvPr>
        </p:nvSpPr>
        <p:spPr/>
        <p:txBody>
          <a:bodyPr/>
          <a:lstStyle/>
          <a:p>
            <a:fld id="{8DA11B7F-2F41-45BD-8D8D-57392D9CCC8A}" type="slidenum">
              <a:rPr lang="en-US" smtClean="0"/>
              <a:t>25</a:t>
            </a:fld>
            <a:endParaRPr lang="en-US"/>
          </a:p>
        </p:txBody>
      </p:sp>
      <p:grpSp>
        <p:nvGrpSpPr>
          <p:cNvPr id="14" name="Group 13"/>
          <p:cNvGrpSpPr/>
          <p:nvPr/>
        </p:nvGrpSpPr>
        <p:grpSpPr>
          <a:xfrm>
            <a:off x="4079726" y="168275"/>
            <a:ext cx="1238250" cy="2508250"/>
            <a:chOff x="2438400" y="399890"/>
            <a:chExt cx="895350" cy="2133600"/>
          </a:xfrm>
        </p:grpSpPr>
        <p:cxnSp>
          <p:nvCxnSpPr>
            <p:cNvPr id="7" name="Straight Connector 6"/>
            <p:cNvCxnSpPr/>
            <p:nvPr/>
          </p:nvCxnSpPr>
          <p:spPr bwMode="auto">
            <a:xfrm>
              <a:off x="2438400" y="399890"/>
              <a:ext cx="0" cy="2133600"/>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2616200" y="399890"/>
              <a:ext cx="0" cy="2133600"/>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2794000" y="399890"/>
              <a:ext cx="0" cy="2133600"/>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978150" y="399890"/>
              <a:ext cx="0" cy="2133600"/>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3143250" y="399890"/>
              <a:ext cx="0" cy="2133600"/>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3333750" y="399890"/>
              <a:ext cx="0" cy="2133600"/>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2" name="Connettore 2 21">
            <a:extLst>
              <a:ext uri="{FF2B5EF4-FFF2-40B4-BE49-F238E27FC236}">
                <a16:creationId xmlns:a16="http://schemas.microsoft.com/office/drawing/2014/main" id="{02E4E3C3-B6B6-4A43-BF34-6E68FE70A0C0}"/>
              </a:ext>
            </a:extLst>
          </p:cNvPr>
          <p:cNvCxnSpPr/>
          <p:nvPr/>
        </p:nvCxnSpPr>
        <p:spPr bwMode="auto">
          <a:xfrm>
            <a:off x="4079726" y="2867026"/>
            <a:ext cx="0" cy="34595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CasellaDiTesto 22">
            <a:extLst>
              <a:ext uri="{FF2B5EF4-FFF2-40B4-BE49-F238E27FC236}">
                <a16:creationId xmlns:a16="http://schemas.microsoft.com/office/drawing/2014/main" id="{409800B8-CB22-42EE-8041-015FF79A43B3}"/>
              </a:ext>
            </a:extLst>
          </p:cNvPr>
          <p:cNvSpPr txBox="1"/>
          <p:nvPr/>
        </p:nvSpPr>
        <p:spPr>
          <a:xfrm>
            <a:off x="7104112" y="1191567"/>
            <a:ext cx="4464496" cy="461665"/>
          </a:xfrm>
          <a:prstGeom prst="rect">
            <a:avLst/>
          </a:prstGeom>
          <a:noFill/>
        </p:spPr>
        <p:txBody>
          <a:bodyPr wrap="square" rtlCol="0">
            <a:spAutoFit/>
          </a:bodyPr>
          <a:lstStyle/>
          <a:p>
            <a:r>
              <a:rPr lang="en-US" dirty="0">
                <a:solidFill>
                  <a:srgbClr val="FF0000"/>
                </a:solidFill>
              </a:rPr>
              <a:t>Average for each angle interval</a:t>
            </a:r>
          </a:p>
        </p:txBody>
      </p:sp>
      <p:sp>
        <p:nvSpPr>
          <p:cNvPr id="29" name="CasellaDiTesto 28">
            <a:extLst>
              <a:ext uri="{FF2B5EF4-FFF2-40B4-BE49-F238E27FC236}">
                <a16:creationId xmlns:a16="http://schemas.microsoft.com/office/drawing/2014/main" id="{D8273EAE-0B0A-4B1C-9E05-5A2702A7C08A}"/>
              </a:ext>
            </a:extLst>
          </p:cNvPr>
          <p:cNvSpPr txBox="1"/>
          <p:nvPr/>
        </p:nvSpPr>
        <p:spPr>
          <a:xfrm>
            <a:off x="920980" y="4766963"/>
            <a:ext cx="2228082" cy="369332"/>
          </a:xfrm>
          <a:prstGeom prst="rect">
            <a:avLst/>
          </a:prstGeom>
          <a:noFill/>
        </p:spPr>
        <p:txBody>
          <a:bodyPr wrap="square" rtlCol="0">
            <a:spAutoFit/>
          </a:bodyPr>
          <a:lstStyle/>
          <a:p>
            <a:r>
              <a:rPr lang="en-US" sz="1800" dirty="0"/>
              <a:t>Average yield</a:t>
            </a:r>
          </a:p>
        </p:txBody>
      </p:sp>
      <p:pic>
        <p:nvPicPr>
          <p:cNvPr id="15" name="Immagine 13">
            <a:extLst>
              <a:ext uri="{FF2B5EF4-FFF2-40B4-BE49-F238E27FC236}">
                <a16:creationId xmlns:a16="http://schemas.microsoft.com/office/drawing/2014/main" id="{39EB334F-44A7-4066-8F2C-E44460828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96" y="3224606"/>
            <a:ext cx="4112952" cy="308471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F44654-5E5E-4E41-A13E-6E79C971FAEC}"/>
                  </a:ext>
                </a:extLst>
              </p:cNvPr>
              <p:cNvSpPr txBox="1"/>
              <p:nvPr/>
            </p:nvSpPr>
            <p:spPr>
              <a:xfrm>
                <a:off x="7683282" y="4005064"/>
                <a:ext cx="4248471" cy="606576"/>
              </a:xfrm>
              <a:prstGeom prst="rect">
                <a:avLst/>
              </a:prstGeom>
              <a:noFill/>
            </p:spPr>
            <p:txBody>
              <a:bodyPr wrap="square" rtlCol="0">
                <a:spAutoFit/>
              </a:bodyPr>
              <a:lstStyle/>
              <a:p>
                <a:r>
                  <a:rPr lang="en-US" sz="1600" dirty="0"/>
                  <a:t>We have now all the ingredients to calculate </a:t>
                </a:r>
                <a14:m>
                  <m:oMath xmlns:m="http://schemas.openxmlformats.org/officeDocument/2006/math">
                    <m:sSub>
                      <m:sSubPr>
                        <m:ctrlPr>
                          <a:rPr lang="en-US" sz="1600" i="1" smtClean="0">
                            <a:solidFill>
                              <a:srgbClr val="836967"/>
                            </a:solidFill>
                            <a:latin typeface="Cambria Math" panose="02040503050406030204" pitchFamily="18" charset="0"/>
                          </a:rPr>
                        </m:ctrlPr>
                      </m:sSubPr>
                      <m:e>
                        <m:r>
                          <a:rPr lang="en-US" sz="1600" i="1">
                            <a:latin typeface="Cambria Math" panose="02040503050406030204" pitchFamily="18" charset="0"/>
                          </a:rPr>
                          <m:t>𝛿</m:t>
                        </m:r>
                      </m:e>
                      <m:sub>
                        <m:r>
                          <a:rPr lang="en-US" sz="1600" i="1">
                            <a:latin typeface="Cambria Math" panose="02040503050406030204" pitchFamily="18" charset="0"/>
                          </a:rPr>
                          <m:t>𝑑</m:t>
                        </m:r>
                        <m:r>
                          <a:rPr lang="en-US" sz="1600" i="1">
                            <a:latin typeface="Cambria Math" panose="02040503050406030204" pitchFamily="18" charset="0"/>
                          </a:rPr>
                          <m:t>𝜉</m:t>
                        </m:r>
                      </m:sub>
                    </m:sSub>
                  </m:oMath>
                </a14:m>
                <a:r>
                  <a:rPr lang="en-US" sz="1600" dirty="0"/>
                  <a:t> erosion rate per 𝜉 interval</a:t>
                </a:r>
              </a:p>
            </p:txBody>
          </p:sp>
        </mc:Choice>
        <mc:Fallback xmlns="">
          <p:sp>
            <p:nvSpPr>
              <p:cNvPr id="5" name="TextBox 4">
                <a:extLst>
                  <a:ext uri="{FF2B5EF4-FFF2-40B4-BE49-F238E27FC236}">
                    <a16:creationId xmlns:a16="http://schemas.microsoft.com/office/drawing/2014/main" id="{EAF44654-5E5E-4E41-A13E-6E79C971FAEC}"/>
                  </a:ext>
                </a:extLst>
              </p:cNvPr>
              <p:cNvSpPr txBox="1">
                <a:spLocks noRot="1" noChangeAspect="1" noMove="1" noResize="1" noEditPoints="1" noAdjustHandles="1" noChangeArrowheads="1" noChangeShapeType="1" noTextEdit="1"/>
              </p:cNvSpPr>
              <p:nvPr/>
            </p:nvSpPr>
            <p:spPr>
              <a:xfrm>
                <a:off x="7683282" y="4005064"/>
                <a:ext cx="4248471" cy="606576"/>
              </a:xfrm>
              <a:prstGeom prst="rect">
                <a:avLst/>
              </a:prstGeom>
              <a:blipFill>
                <a:blip r:embed="rId4"/>
                <a:stretch>
                  <a:fillRect l="-717" t="-3000" b="-8000"/>
                </a:stretch>
              </a:blipFill>
            </p:spPr>
            <p:txBody>
              <a:bodyPr/>
              <a:lstStyle/>
              <a:p>
                <a:r>
                  <a:rPr lang="en-US">
                    <a:noFill/>
                  </a:rPr>
                  <a:t> </a:t>
                </a:r>
              </a:p>
            </p:txBody>
          </p:sp>
        </mc:Fallback>
      </mc:AlternateContent>
    </p:spTree>
    <p:extLst>
      <p:ext uri="{BB962C8B-B14F-4D97-AF65-F5344CB8AC3E}">
        <p14:creationId xmlns:p14="http://schemas.microsoft.com/office/powerpoint/2010/main" val="2818248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3FB4D-63BF-41DC-9012-AB1CCEFE0442}"/>
              </a:ext>
            </a:extLst>
          </p:cNvPr>
          <p:cNvSpPr>
            <a:spLocks noGrp="1"/>
          </p:cNvSpPr>
          <p:nvPr>
            <p:ph type="title"/>
          </p:nvPr>
        </p:nvSpPr>
        <p:spPr>
          <a:xfrm>
            <a:off x="914400" y="-36173"/>
            <a:ext cx="10363200" cy="914400"/>
          </a:xfrm>
        </p:spPr>
        <p:txBody>
          <a:bodyPr/>
          <a:lstStyle/>
          <a:p>
            <a:r>
              <a:rPr lang="en-US" dirty="0"/>
              <a:t>Erosion Rate [mm/year]</a:t>
            </a:r>
          </a:p>
        </p:txBody>
      </p:sp>
      <p:sp>
        <p:nvSpPr>
          <p:cNvPr id="4" name="Slide Number Placeholder 3">
            <a:extLst>
              <a:ext uri="{FF2B5EF4-FFF2-40B4-BE49-F238E27FC236}">
                <a16:creationId xmlns:a16="http://schemas.microsoft.com/office/drawing/2014/main" id="{D0FBF9FD-302A-431B-A37F-9F4FCC54BC96}"/>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26</a:t>
            </a:fld>
            <a:endParaRPr lang="en-US">
              <a:solidFill>
                <a:srgbClr val="000000">
                  <a:tint val="75000"/>
                </a:srgbClr>
              </a:solidFill>
            </a:endParaRPr>
          </a:p>
        </p:txBody>
      </p:sp>
      <p:pic>
        <p:nvPicPr>
          <p:cNvPr id="5" name="Immagine 17">
            <a:extLst>
              <a:ext uri="{FF2B5EF4-FFF2-40B4-BE49-F238E27FC236}">
                <a16:creationId xmlns:a16="http://schemas.microsoft.com/office/drawing/2014/main" id="{5528AE52-A144-4795-A34F-65B266D6C3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7648" y="1430195"/>
            <a:ext cx="5952664" cy="4464496"/>
          </a:xfrm>
          <a:prstGeom prst="rect">
            <a:avLst/>
          </a:prstGeom>
        </p:spPr>
      </p:pic>
    </p:spTree>
    <p:extLst>
      <p:ext uri="{BB962C8B-B14F-4D97-AF65-F5344CB8AC3E}">
        <p14:creationId xmlns:p14="http://schemas.microsoft.com/office/powerpoint/2010/main" val="1801382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654103-7834-4A92-A1BA-0DB76A9E03A3}"/>
              </a:ext>
            </a:extLst>
          </p:cNvPr>
          <p:cNvSpPr>
            <a:spLocks noGrp="1"/>
          </p:cNvSpPr>
          <p:nvPr>
            <p:ph type="sldNum" sz="quarter" idx="4"/>
          </p:nvPr>
        </p:nvSpPr>
        <p:spPr/>
        <p:txBody>
          <a:bodyPr/>
          <a:lstStyle/>
          <a:p>
            <a:fld id="{8DA11B7F-2F41-45BD-8D8D-57392D9CCC8A}" type="slidenum">
              <a:rPr lang="en-US" smtClean="0"/>
              <a:t>27</a:t>
            </a:fld>
            <a:endParaRPr lang="en-US"/>
          </a:p>
        </p:txBody>
      </p:sp>
      <p:pic>
        <p:nvPicPr>
          <p:cNvPr id="14" name="Immagine 13">
            <a:extLst>
              <a:ext uri="{FF2B5EF4-FFF2-40B4-BE49-F238E27FC236}">
                <a16:creationId xmlns:a16="http://schemas.microsoft.com/office/drawing/2014/main" id="{69111EE9-902D-436C-8F4A-D3DBFC8E18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3590" y="174933"/>
            <a:ext cx="2263785" cy="1697838"/>
          </a:xfrm>
          <a:prstGeom prst="rect">
            <a:avLst/>
          </a:prstGeom>
        </p:spPr>
      </p:pic>
      <p:pic>
        <p:nvPicPr>
          <p:cNvPr id="16" name="Immagine 15">
            <a:extLst>
              <a:ext uri="{FF2B5EF4-FFF2-40B4-BE49-F238E27FC236}">
                <a16:creationId xmlns:a16="http://schemas.microsoft.com/office/drawing/2014/main" id="{DAAB6877-E29C-4299-BAC0-C2D0601D00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2491" y="129826"/>
            <a:ext cx="2384073" cy="1788055"/>
          </a:xfrm>
          <a:prstGeom prst="rect">
            <a:avLst/>
          </a:prstGeom>
        </p:spPr>
      </p:pic>
      <p:pic>
        <p:nvPicPr>
          <p:cNvPr id="18" name="Immagine 17">
            <a:extLst>
              <a:ext uri="{FF2B5EF4-FFF2-40B4-BE49-F238E27FC236}">
                <a16:creationId xmlns:a16="http://schemas.microsoft.com/office/drawing/2014/main" id="{34314421-2E8F-499F-8588-34D38BF3F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040" y="200172"/>
            <a:ext cx="2263785" cy="1697838"/>
          </a:xfrm>
          <a:prstGeom prst="rect">
            <a:avLst/>
          </a:prstGeom>
        </p:spPr>
      </p:pic>
      <p:pic>
        <p:nvPicPr>
          <p:cNvPr id="20" name="Immagine 19">
            <a:extLst>
              <a:ext uri="{FF2B5EF4-FFF2-40B4-BE49-F238E27FC236}">
                <a16:creationId xmlns:a16="http://schemas.microsoft.com/office/drawing/2014/main" id="{881362D9-C613-46B7-82E0-8E9E3CC1E9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8475" y="200172"/>
            <a:ext cx="2263785" cy="1697838"/>
          </a:xfrm>
          <a:prstGeom prst="rect">
            <a:avLst/>
          </a:prstGeom>
        </p:spPr>
      </p:pic>
      <p:sp>
        <p:nvSpPr>
          <p:cNvPr id="22" name="Rettangolo 21">
            <a:extLst>
              <a:ext uri="{FF2B5EF4-FFF2-40B4-BE49-F238E27FC236}">
                <a16:creationId xmlns:a16="http://schemas.microsoft.com/office/drawing/2014/main" id="{E18CC18D-0BA6-4B59-9273-C58DBE0A680E}"/>
              </a:ext>
            </a:extLst>
          </p:cNvPr>
          <p:cNvSpPr/>
          <p:nvPr/>
        </p:nvSpPr>
        <p:spPr bwMode="auto">
          <a:xfrm rot="16200000">
            <a:off x="5194798" y="-3630107"/>
            <a:ext cx="2019532" cy="93721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pic>
        <p:nvPicPr>
          <p:cNvPr id="28" name="Immagine 27">
            <a:extLst>
              <a:ext uri="{FF2B5EF4-FFF2-40B4-BE49-F238E27FC236}">
                <a16:creationId xmlns:a16="http://schemas.microsoft.com/office/drawing/2014/main" id="{E31A596B-EEB3-490B-8FB4-04FA6B1F42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2482" y="2266790"/>
            <a:ext cx="2281179" cy="1710884"/>
          </a:xfrm>
          <a:prstGeom prst="rect">
            <a:avLst/>
          </a:prstGeom>
        </p:spPr>
      </p:pic>
      <p:pic>
        <p:nvPicPr>
          <p:cNvPr id="30" name="Immagine 29">
            <a:extLst>
              <a:ext uri="{FF2B5EF4-FFF2-40B4-BE49-F238E27FC236}">
                <a16:creationId xmlns:a16="http://schemas.microsoft.com/office/drawing/2014/main" id="{5A9B3170-11C7-4B16-8A64-E19509F323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3937" y="2233489"/>
            <a:ext cx="2281179" cy="1710884"/>
          </a:xfrm>
          <a:prstGeom prst="rect">
            <a:avLst/>
          </a:prstGeom>
        </p:spPr>
      </p:pic>
      <p:pic>
        <p:nvPicPr>
          <p:cNvPr id="33" name="Immagine 32">
            <a:extLst>
              <a:ext uri="{FF2B5EF4-FFF2-40B4-BE49-F238E27FC236}">
                <a16:creationId xmlns:a16="http://schemas.microsoft.com/office/drawing/2014/main" id="{90DC80CD-4C37-4508-9E24-BAFF38EFDB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9889" y="2266790"/>
            <a:ext cx="2281179" cy="1710884"/>
          </a:xfrm>
          <a:prstGeom prst="rect">
            <a:avLst/>
          </a:prstGeom>
        </p:spPr>
      </p:pic>
      <p:pic>
        <p:nvPicPr>
          <p:cNvPr id="35" name="Immagine 34">
            <a:extLst>
              <a:ext uri="{FF2B5EF4-FFF2-40B4-BE49-F238E27FC236}">
                <a16:creationId xmlns:a16="http://schemas.microsoft.com/office/drawing/2014/main" id="{CE38F510-D65D-4434-8243-1222BDE49D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4564" y="2266790"/>
            <a:ext cx="2281179" cy="1710884"/>
          </a:xfrm>
          <a:prstGeom prst="rect">
            <a:avLst/>
          </a:prstGeom>
        </p:spPr>
      </p:pic>
      <p:sp>
        <p:nvSpPr>
          <p:cNvPr id="24" name="Rettangolo 23">
            <a:extLst>
              <a:ext uri="{FF2B5EF4-FFF2-40B4-BE49-F238E27FC236}">
                <a16:creationId xmlns:a16="http://schemas.microsoft.com/office/drawing/2014/main" id="{50DB23B8-95DF-410F-B936-A0F6D5C5A98A}"/>
              </a:ext>
            </a:extLst>
          </p:cNvPr>
          <p:cNvSpPr/>
          <p:nvPr/>
        </p:nvSpPr>
        <p:spPr bwMode="auto">
          <a:xfrm rot="16200000">
            <a:off x="5194798" y="-1577273"/>
            <a:ext cx="2019532" cy="9372180"/>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sp>
        <p:nvSpPr>
          <p:cNvPr id="2" name="Rettangolo 1">
            <a:extLst>
              <a:ext uri="{FF2B5EF4-FFF2-40B4-BE49-F238E27FC236}">
                <a16:creationId xmlns:a16="http://schemas.microsoft.com/office/drawing/2014/main" id="{8362CD9B-5C0F-4F87-B62B-4655A3506E86}"/>
              </a:ext>
            </a:extLst>
          </p:cNvPr>
          <p:cNvSpPr/>
          <p:nvPr/>
        </p:nvSpPr>
        <p:spPr bwMode="auto">
          <a:xfrm rot="16200000">
            <a:off x="5120144" y="556142"/>
            <a:ext cx="2127032" cy="9372180"/>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latin typeface="Arial" pitchFamily="34" charset="0"/>
            </a:endParaRPr>
          </a:p>
        </p:txBody>
      </p:sp>
      <p:pic>
        <p:nvPicPr>
          <p:cNvPr id="5" name="Immagine 4">
            <a:extLst>
              <a:ext uri="{FF2B5EF4-FFF2-40B4-BE49-F238E27FC236}">
                <a16:creationId xmlns:a16="http://schemas.microsoft.com/office/drawing/2014/main" id="{796DC4F1-12D7-4E5C-B048-9835658E23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68285" y="4373966"/>
            <a:ext cx="2315374" cy="1736530"/>
          </a:xfrm>
          <a:prstGeom prst="rect">
            <a:avLst/>
          </a:prstGeom>
        </p:spPr>
      </p:pic>
      <p:pic>
        <p:nvPicPr>
          <p:cNvPr id="7" name="Immagine 6">
            <a:extLst>
              <a:ext uri="{FF2B5EF4-FFF2-40B4-BE49-F238E27FC236}">
                <a16:creationId xmlns:a16="http://schemas.microsoft.com/office/drawing/2014/main" id="{1E74BC22-5A6F-4FE0-92F7-C19F148B9FF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85742" y="4346455"/>
            <a:ext cx="2315374" cy="1736530"/>
          </a:xfrm>
          <a:prstGeom prst="rect">
            <a:avLst/>
          </a:prstGeom>
        </p:spPr>
      </p:pic>
      <p:pic>
        <p:nvPicPr>
          <p:cNvPr id="9" name="Immagine 8">
            <a:extLst>
              <a:ext uri="{FF2B5EF4-FFF2-40B4-BE49-F238E27FC236}">
                <a16:creationId xmlns:a16="http://schemas.microsoft.com/office/drawing/2014/main" id="{25DC3EFB-A167-431D-8E6D-37AED1F484F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9001" y="4382696"/>
            <a:ext cx="2315374" cy="1736530"/>
          </a:xfrm>
          <a:prstGeom prst="rect">
            <a:avLst/>
          </a:prstGeom>
        </p:spPr>
      </p:pic>
      <p:pic>
        <p:nvPicPr>
          <p:cNvPr id="11" name="Immagine 10">
            <a:extLst>
              <a:ext uri="{FF2B5EF4-FFF2-40B4-BE49-F238E27FC236}">
                <a16:creationId xmlns:a16="http://schemas.microsoft.com/office/drawing/2014/main" id="{D8ACBE76-B9CB-4E22-B6C1-7FBE20E22A7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35693" y="4366983"/>
            <a:ext cx="2315374" cy="1736530"/>
          </a:xfrm>
          <a:prstGeom prst="rect">
            <a:avLst/>
          </a:prstGeom>
        </p:spPr>
      </p:pic>
      <p:sp>
        <p:nvSpPr>
          <p:cNvPr id="3" name="TextBox 2">
            <a:extLst>
              <a:ext uri="{FF2B5EF4-FFF2-40B4-BE49-F238E27FC236}">
                <a16:creationId xmlns:a16="http://schemas.microsoft.com/office/drawing/2014/main" id="{D1001292-64F5-4290-AE02-04D2DF17F75A}"/>
              </a:ext>
            </a:extLst>
          </p:cNvPr>
          <p:cNvSpPr txBox="1"/>
          <p:nvPr/>
        </p:nvSpPr>
        <p:spPr>
          <a:xfrm>
            <a:off x="551384" y="1268760"/>
            <a:ext cx="749962" cy="461665"/>
          </a:xfrm>
          <a:prstGeom prst="rect">
            <a:avLst/>
          </a:prstGeom>
          <a:noFill/>
        </p:spPr>
        <p:txBody>
          <a:bodyPr wrap="square" rtlCol="0">
            <a:spAutoFit/>
          </a:bodyPr>
          <a:lstStyle/>
          <a:p>
            <a:r>
              <a:rPr lang="en-US" dirty="0"/>
              <a:t>Vn</a:t>
            </a:r>
          </a:p>
        </p:txBody>
      </p:sp>
      <p:sp>
        <p:nvSpPr>
          <p:cNvPr id="19" name="TextBox 18">
            <a:extLst>
              <a:ext uri="{FF2B5EF4-FFF2-40B4-BE49-F238E27FC236}">
                <a16:creationId xmlns:a16="http://schemas.microsoft.com/office/drawing/2014/main" id="{155345DB-236A-4822-B48B-20FA4E88BE52}"/>
              </a:ext>
            </a:extLst>
          </p:cNvPr>
          <p:cNvSpPr txBox="1"/>
          <p:nvPr/>
        </p:nvSpPr>
        <p:spPr>
          <a:xfrm>
            <a:off x="67121" y="2858098"/>
            <a:ext cx="1399763" cy="461665"/>
          </a:xfrm>
          <a:prstGeom prst="rect">
            <a:avLst/>
          </a:prstGeom>
          <a:noFill/>
        </p:spPr>
        <p:txBody>
          <a:bodyPr wrap="square" rtlCol="0">
            <a:spAutoFit/>
          </a:bodyPr>
          <a:lstStyle/>
          <a:p>
            <a:r>
              <a:rPr lang="en-US" dirty="0"/>
              <a:t>0.85*Vn</a:t>
            </a:r>
          </a:p>
        </p:txBody>
      </p:sp>
      <p:sp>
        <p:nvSpPr>
          <p:cNvPr id="21" name="TextBox 20">
            <a:extLst>
              <a:ext uri="{FF2B5EF4-FFF2-40B4-BE49-F238E27FC236}">
                <a16:creationId xmlns:a16="http://schemas.microsoft.com/office/drawing/2014/main" id="{5AFE45C6-A874-48B1-BB28-422DB2E75F82}"/>
              </a:ext>
            </a:extLst>
          </p:cNvPr>
          <p:cNvSpPr txBox="1"/>
          <p:nvPr/>
        </p:nvSpPr>
        <p:spPr>
          <a:xfrm>
            <a:off x="142565" y="4653136"/>
            <a:ext cx="1399763" cy="461665"/>
          </a:xfrm>
          <a:prstGeom prst="rect">
            <a:avLst/>
          </a:prstGeom>
          <a:noFill/>
        </p:spPr>
        <p:txBody>
          <a:bodyPr wrap="square" rtlCol="0">
            <a:spAutoFit/>
          </a:bodyPr>
          <a:lstStyle/>
          <a:p>
            <a:r>
              <a:rPr lang="en-US" dirty="0"/>
              <a:t>1.1*Vn</a:t>
            </a:r>
          </a:p>
        </p:txBody>
      </p:sp>
      <p:sp>
        <p:nvSpPr>
          <p:cNvPr id="6" name="TextBox 5">
            <a:extLst>
              <a:ext uri="{FF2B5EF4-FFF2-40B4-BE49-F238E27FC236}">
                <a16:creationId xmlns:a16="http://schemas.microsoft.com/office/drawing/2014/main" id="{DD052132-51E4-47CB-ABB9-DB4DDC5E844B}"/>
              </a:ext>
            </a:extLst>
          </p:cNvPr>
          <p:cNvSpPr txBox="1"/>
          <p:nvPr/>
        </p:nvSpPr>
        <p:spPr>
          <a:xfrm>
            <a:off x="10869750" y="1741966"/>
            <a:ext cx="1872208" cy="261610"/>
          </a:xfrm>
          <a:prstGeom prst="rect">
            <a:avLst/>
          </a:prstGeom>
          <a:noFill/>
        </p:spPr>
        <p:txBody>
          <a:bodyPr wrap="square" rtlCol="0">
            <a:spAutoFit/>
          </a:bodyPr>
          <a:lstStyle/>
          <a:p>
            <a:r>
              <a:rPr lang="en-US" sz="1100" dirty="0"/>
              <a:t>x-axis is changing</a:t>
            </a:r>
          </a:p>
        </p:txBody>
      </p:sp>
    </p:spTree>
    <p:extLst>
      <p:ext uri="{BB962C8B-B14F-4D97-AF65-F5344CB8AC3E}">
        <p14:creationId xmlns:p14="http://schemas.microsoft.com/office/powerpoint/2010/main" val="608849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255-E5FD-4DC3-A6AA-93D382D75B44}"/>
              </a:ext>
            </a:extLst>
          </p:cNvPr>
          <p:cNvSpPr>
            <a:spLocks noGrp="1"/>
          </p:cNvSpPr>
          <p:nvPr>
            <p:ph type="title"/>
          </p:nvPr>
        </p:nvSpPr>
        <p:spPr>
          <a:xfrm>
            <a:off x="914400" y="17134"/>
            <a:ext cx="10363200" cy="914400"/>
          </a:xfrm>
        </p:spPr>
        <p:txBody>
          <a:bodyPr/>
          <a:lstStyle/>
          <a:p>
            <a:r>
              <a:rPr lang="en-US" dirty="0"/>
              <a:t>The RF- (black) side of the force</a:t>
            </a:r>
          </a:p>
        </p:txBody>
      </p:sp>
      <p:sp>
        <p:nvSpPr>
          <p:cNvPr id="3" name="Content Placeholder 2">
            <a:extLst>
              <a:ext uri="{FF2B5EF4-FFF2-40B4-BE49-F238E27FC236}">
                <a16:creationId xmlns:a16="http://schemas.microsoft.com/office/drawing/2014/main" id="{24CEB9FE-F919-4350-B6B5-C7E96CA230DB}"/>
              </a:ext>
            </a:extLst>
          </p:cNvPr>
          <p:cNvSpPr>
            <a:spLocks noGrp="1"/>
          </p:cNvSpPr>
          <p:nvPr>
            <p:ph idx="1"/>
          </p:nvPr>
        </p:nvSpPr>
        <p:spPr>
          <a:xfrm>
            <a:off x="695400" y="1370423"/>
            <a:ext cx="10363200" cy="2274601"/>
          </a:xfrm>
        </p:spPr>
        <p:txBody>
          <a:bodyPr/>
          <a:lstStyle/>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erosion rate data in terms of mm/year can be introduced in the perturbative model of the RFQ in order to evaluate the frequency shift and the voltage perturbation due to such phenomenon. For a given average yield in each RFQ section, it is possible to determine the associated frequency shift with the approximated Slater formula</a:t>
            </a:r>
          </a:p>
        </p:txBody>
      </p:sp>
      <p:sp>
        <p:nvSpPr>
          <p:cNvPr id="4" name="Slide Number Placeholder 3">
            <a:extLst>
              <a:ext uri="{FF2B5EF4-FFF2-40B4-BE49-F238E27FC236}">
                <a16:creationId xmlns:a16="http://schemas.microsoft.com/office/drawing/2014/main" id="{6AA2B54D-9A23-4285-859E-1C292D126515}"/>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28</a:t>
            </a:fld>
            <a:endParaRPr lang="en-US">
              <a:solidFill>
                <a:srgbClr val="000000">
                  <a:tint val="75000"/>
                </a:srgbClr>
              </a:solidFill>
            </a:endParaRPr>
          </a:p>
        </p:txBody>
      </p:sp>
      <p:pic>
        <p:nvPicPr>
          <p:cNvPr id="5" name="Picture 4">
            <a:extLst>
              <a:ext uri="{FF2B5EF4-FFF2-40B4-BE49-F238E27FC236}">
                <a16:creationId xmlns:a16="http://schemas.microsoft.com/office/drawing/2014/main" id="{9772AC40-4BC1-405F-B64F-9AD938CAB784}"/>
              </a:ext>
            </a:extLst>
          </p:cNvPr>
          <p:cNvPicPr>
            <a:picLocks noChangeAspect="1"/>
          </p:cNvPicPr>
          <p:nvPr/>
        </p:nvPicPr>
        <p:blipFill rotWithShape="1">
          <a:blip r:embed="rId2"/>
          <a:srcRect l="23624"/>
          <a:stretch/>
        </p:blipFill>
        <p:spPr>
          <a:xfrm>
            <a:off x="9624392" y="44624"/>
            <a:ext cx="1800148" cy="132579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B4DE632-25BD-4713-9A04-27F544A555D6}"/>
                  </a:ext>
                </a:extLst>
              </p:cNvPr>
              <p:cNvSpPr txBox="1"/>
              <p:nvPr/>
            </p:nvSpPr>
            <p:spPr>
              <a:xfrm>
                <a:off x="2567608" y="2441247"/>
                <a:ext cx="2040121" cy="6279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latin typeface="Cambria Math" panose="02040503050406030204" pitchFamily="18" charset="0"/>
                        </a:rPr>
                        <m:t>∆</m:t>
                      </m:r>
                      <m:r>
                        <a:rPr lang="en-US" sz="1600" i="1">
                          <a:latin typeface="Cambria Math" panose="02040503050406030204" pitchFamily="18" charset="0"/>
                        </a:rPr>
                        <m:t>𝑓</m:t>
                      </m:r>
                      <m:r>
                        <a:rPr lang="en-US" sz="1600" i="0">
                          <a:latin typeface="Cambria Math" panose="02040503050406030204" pitchFamily="18" charset="0"/>
                        </a:rPr>
                        <m:t>=</m:t>
                      </m:r>
                      <m:r>
                        <a:rPr lang="en-US" sz="1600" i="1">
                          <a:latin typeface="Cambria Math" panose="02040503050406030204" pitchFamily="18" charset="0"/>
                        </a:rPr>
                        <m:t>𝑓</m:t>
                      </m:r>
                      <m:f>
                        <m:fPr>
                          <m:ctrlPr>
                            <a:rPr lang="en-US" sz="1600" i="1">
                              <a:solidFill>
                                <a:srgbClr val="836967"/>
                              </a:solidFill>
                              <a:latin typeface="Cambria Math" panose="02040503050406030204" pitchFamily="18" charset="0"/>
                            </a:rPr>
                          </m:ctrlPr>
                        </m:fPr>
                        <m:num>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𝜖</m:t>
                              </m:r>
                            </m:e>
                            <m:sub>
                              <m:r>
                                <a:rPr lang="en-US" sz="1600" i="0">
                                  <a:latin typeface="Cambria Math" panose="02040503050406030204" pitchFamily="18" charset="0"/>
                                </a:rPr>
                                <m:t>0</m:t>
                              </m:r>
                            </m:sub>
                          </m:sSub>
                          <m:sSup>
                            <m:sSupPr>
                              <m:ctrlPr>
                                <a:rPr lang="en-US" sz="1600" i="1">
                                  <a:solidFill>
                                    <a:srgbClr val="836967"/>
                                  </a:solidFill>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𝐸</m:t>
                                  </m:r>
                                </m:e>
                              </m:d>
                            </m:e>
                            <m:sup>
                              <m:r>
                                <a:rPr lang="en-US" sz="1600" i="0">
                                  <a:latin typeface="Cambria Math" panose="02040503050406030204" pitchFamily="18" charset="0"/>
                                </a:rPr>
                                <m:t>2</m:t>
                              </m:r>
                            </m:sup>
                          </m:sSup>
                          <m:r>
                            <m:rPr>
                              <m:sty m:val="p"/>
                            </m:rPr>
                            <a:rPr lang="en-US" sz="1600" i="0">
                              <a:latin typeface="Cambria Math" panose="02040503050406030204" pitchFamily="18" charset="0"/>
                            </a:rPr>
                            <m:t>Δ</m:t>
                          </m:r>
                          <m:r>
                            <a:rPr lang="en-US" sz="1600" i="1">
                              <a:latin typeface="Cambria Math" panose="02040503050406030204" pitchFamily="18" charset="0"/>
                            </a:rPr>
                            <m:t>𝑆</m:t>
                          </m:r>
                        </m:num>
                        <m:den>
                          <m:r>
                            <a:rPr lang="en-US" sz="1600" i="0">
                              <a:latin typeface="Cambria Math" panose="02040503050406030204" pitchFamily="18" charset="0"/>
                            </a:rPr>
                            <m:t>4</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𝑢</m:t>
                              </m:r>
                            </m:e>
                            <m:sub>
                              <m:r>
                                <a:rPr lang="en-US" sz="1600" i="1">
                                  <a:latin typeface="Cambria Math" panose="02040503050406030204" pitchFamily="18" charset="0"/>
                                </a:rPr>
                                <m:t>𝑒𝑚</m:t>
                              </m:r>
                            </m:sub>
                          </m:sSub>
                        </m:den>
                      </m:f>
                    </m:oMath>
                  </m:oMathPara>
                </a14:m>
                <a:endParaRPr lang="en-US" sz="1600" dirty="0"/>
              </a:p>
            </p:txBody>
          </p:sp>
        </mc:Choice>
        <mc:Fallback xmlns="">
          <p:sp>
            <p:nvSpPr>
              <p:cNvPr id="7" name="TextBox 6">
                <a:extLst>
                  <a:ext uri="{FF2B5EF4-FFF2-40B4-BE49-F238E27FC236}">
                    <a16:creationId xmlns:a16="http://schemas.microsoft.com/office/drawing/2014/main" id="{BB4DE632-25BD-4713-9A04-27F544A555D6}"/>
                  </a:ext>
                </a:extLst>
              </p:cNvPr>
              <p:cNvSpPr txBox="1">
                <a:spLocks noRot="1" noChangeAspect="1" noMove="1" noResize="1" noEditPoints="1" noAdjustHandles="1" noChangeArrowheads="1" noChangeShapeType="1" noTextEdit="1"/>
              </p:cNvSpPr>
              <p:nvPr/>
            </p:nvSpPr>
            <p:spPr>
              <a:xfrm>
                <a:off x="2567608" y="2441247"/>
                <a:ext cx="2040121" cy="6279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322C113-2B23-478B-B73E-59C1EB7267E6}"/>
                  </a:ext>
                </a:extLst>
              </p:cNvPr>
              <p:cNvSpPr txBox="1"/>
              <p:nvPr/>
            </p:nvSpPr>
            <p:spPr>
              <a:xfrm>
                <a:off x="4607729" y="2564904"/>
                <a:ext cx="3130757" cy="349326"/>
              </a:xfrm>
              <a:prstGeom prst="rect">
                <a:avLst/>
              </a:prstGeom>
              <a:noFill/>
            </p:spPr>
            <p:txBody>
              <a:bodyPr wrap="square">
                <a:spAutoFit/>
              </a:bodyPr>
              <a:lstStyle>
                <a:defPPr>
                  <a:defRPr lang="en-US"/>
                </a:defPPr>
                <a:lvl1pPr>
                  <a:defRPr sz="1600">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Δ</m:t>
                      </m:r>
                      <m:r>
                        <a:rPr lang="en-US">
                          <a:latin typeface="Cambria Math" panose="02040503050406030204" pitchFamily="18" charset="0"/>
                        </a:rPr>
                        <m:t>𝑆</m:t>
                      </m:r>
                      <m:r>
                        <a:rPr lang="en-US">
                          <a:latin typeface="Cambria Math" panose="02040503050406030204" pitchFamily="18" charset="0"/>
                        </a:rPr>
                        <m:t>=2</m:t>
                      </m:r>
                      <m:r>
                        <a:rPr lang="en-US">
                          <a:latin typeface="Cambria Math" panose="02040503050406030204" pitchFamily="18" charset="0"/>
                        </a:rPr>
                        <m:t>𝜌</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n-US">
                                  <a:latin typeface="Cambria Math" panose="02040503050406030204" pitchFamily="18" charset="0"/>
                                </a:rPr>
                                <m:t>&lt;</m:t>
                              </m:r>
                              <m:r>
                                <a:rPr lang="en-US">
                                  <a:latin typeface="Cambria Math" panose="02040503050406030204" pitchFamily="18" charset="0"/>
                                </a:rPr>
                                <m:t>𝛼</m:t>
                              </m:r>
                              <m:r>
                                <a:rPr lang="en-US">
                                  <a:latin typeface="Cambria Math" panose="02040503050406030204" pitchFamily="18" charset="0"/>
                                </a:rPr>
                                <m:t>&gt;</m:t>
                              </m:r>
                            </m:e>
                          </m:d>
                        </m:e>
                      </m:func>
                      <m:r>
                        <a:rPr lang="en-US">
                          <a:latin typeface="Cambria Math" panose="02040503050406030204" pitchFamily="18" charset="0"/>
                        </a:rPr>
                        <m:t>&lt;</m:t>
                      </m:r>
                      <m:sSub>
                        <m:sSubPr>
                          <m:ctrlPr>
                            <a:rPr lang="en-US" i="1">
                              <a:latin typeface="Cambria Math" panose="02040503050406030204" pitchFamily="18" charset="0"/>
                            </a:rPr>
                          </m:ctrlPr>
                        </m:sSubPr>
                        <m:e>
                          <m:r>
                            <a:rPr lang="en-US">
                              <a:latin typeface="Cambria Math" panose="02040503050406030204" pitchFamily="18" charset="0"/>
                            </a:rPr>
                            <m:t>𝑦</m:t>
                          </m:r>
                        </m:e>
                        <m:sub>
                          <m:r>
                            <a:rPr lang="en-US">
                              <a:latin typeface="Cambria Math" panose="02040503050406030204" pitchFamily="18" charset="0"/>
                            </a:rPr>
                            <m:t>𝐶𝑢</m:t>
                          </m:r>
                          <m:r>
                            <a:rPr lang="en-US">
                              <a:latin typeface="Cambria Math" panose="02040503050406030204" pitchFamily="18" charset="0"/>
                            </a:rPr>
                            <m:t>,</m:t>
                          </m:r>
                          <m:r>
                            <a:rPr lang="en-US">
                              <a:latin typeface="Cambria Math" panose="02040503050406030204" pitchFamily="18" charset="0"/>
                            </a:rPr>
                            <m:t>𝐷</m:t>
                          </m:r>
                        </m:sub>
                      </m:sSub>
                      <m:r>
                        <a:rPr lang="en-US">
                          <a:latin typeface="Cambria Math" panose="02040503050406030204" pitchFamily="18" charset="0"/>
                        </a:rPr>
                        <m:t>&gt;</m:t>
                      </m:r>
                    </m:oMath>
                  </m:oMathPara>
                </a14:m>
                <a:endParaRPr lang="en-US" dirty="0"/>
              </a:p>
            </p:txBody>
          </p:sp>
        </mc:Choice>
        <mc:Fallback xmlns="">
          <p:sp>
            <p:nvSpPr>
              <p:cNvPr id="9" name="TextBox 8">
                <a:extLst>
                  <a:ext uri="{FF2B5EF4-FFF2-40B4-BE49-F238E27FC236}">
                    <a16:creationId xmlns:a16="http://schemas.microsoft.com/office/drawing/2014/main" id="{C322C113-2B23-478B-B73E-59C1EB7267E6}"/>
                  </a:ext>
                </a:extLst>
              </p:cNvPr>
              <p:cNvSpPr txBox="1">
                <a:spLocks noRot="1" noChangeAspect="1" noMove="1" noResize="1" noEditPoints="1" noAdjustHandles="1" noChangeArrowheads="1" noChangeShapeType="1" noTextEdit="1"/>
              </p:cNvSpPr>
              <p:nvPr/>
            </p:nvSpPr>
            <p:spPr>
              <a:xfrm>
                <a:off x="4607729" y="2564904"/>
                <a:ext cx="3130757" cy="349326"/>
              </a:xfrm>
              <a:prstGeom prst="rect">
                <a:avLst/>
              </a:prstGeom>
              <a:blipFill>
                <a:blip r:embed="rId4"/>
                <a:stretch>
                  <a:fillRect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DB5302D-D0F4-44DA-BB3D-0C062E22B8BB}"/>
                  </a:ext>
                </a:extLst>
              </p:cNvPr>
              <p:cNvSpPr txBox="1"/>
              <p:nvPr/>
            </p:nvSpPr>
            <p:spPr>
              <a:xfrm>
                <a:off x="7392144" y="3462099"/>
                <a:ext cx="3816424" cy="830997"/>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GB" i="1" smtClean="0">
                            <a:effectLst/>
                            <a:latin typeface="Cambria Math" panose="02040503050406030204" pitchFamily="18" charset="0"/>
                            <a:ea typeface="MS Mincho" panose="02020609040205080304" pitchFamily="49" charset="-128"/>
                          </a:rPr>
                        </m:ctrlPr>
                      </m:sSubPr>
                      <m:e>
                        <m:r>
                          <a:rPr lang="en-GB" i="1">
                            <a:effectLst/>
                            <a:latin typeface="Cambria Math" panose="02040503050406030204" pitchFamily="18" charset="0"/>
                            <a:ea typeface="MS Mincho" panose="02020609040205080304" pitchFamily="49" charset="-128"/>
                            <a:cs typeface="Times New Roman" panose="02020603050405020304" pitchFamily="18" charset="0"/>
                          </a:rPr>
                          <m:t>∆</m:t>
                        </m:r>
                        <m:r>
                          <a:rPr lang="en-GB" i="1">
                            <a:effectLst/>
                            <a:latin typeface="Cambria Math" panose="02040503050406030204" pitchFamily="18" charset="0"/>
                            <a:ea typeface="MS Mincho" panose="02020609040205080304" pitchFamily="49" charset="-128"/>
                            <a:cs typeface="Times New Roman" panose="02020603050405020304" pitchFamily="18" charset="0"/>
                          </a:rPr>
                          <m:t>𝑓</m:t>
                        </m:r>
                      </m:e>
                      <m:sub>
                        <m:r>
                          <a:rPr lang="en-GB" i="1">
                            <a:effectLst/>
                            <a:latin typeface="Cambria Math" panose="02040503050406030204" pitchFamily="18" charset="0"/>
                            <a:ea typeface="MS Mincho" panose="02020609040205080304" pitchFamily="49" charset="-128"/>
                            <a:cs typeface="Times New Roman" panose="02020603050405020304" pitchFamily="18" charset="0"/>
                          </a:rPr>
                          <m:t>𝑡𝑜𝑡</m:t>
                        </m:r>
                      </m:sub>
                    </m:sSub>
                  </m:oMath>
                </a14:m>
                <a:r>
                  <a:rPr lang="en-GB" dirty="0">
                    <a:effectLst/>
                    <a:latin typeface="Calibri" panose="020F0502020204030204" pitchFamily="34" charset="0"/>
                    <a:ea typeface="MS Mincho" panose="02020609040205080304" pitchFamily="49" charset="-128"/>
                    <a:cs typeface="Times New Roman" panose="02020603050405020304" pitchFamily="18" charset="0"/>
                  </a:rPr>
                  <a:t> =120 kHz/year</a:t>
                </a:r>
              </a:p>
              <a:p>
                <a:pPr marL="285750" indent="-285750">
                  <a:buFont typeface="Arial" panose="020B0604020202020204" pitchFamily="34" charset="0"/>
                  <a:buChar char="•"/>
                </a:pPr>
                <a14:m>
                  <m:oMath xmlns:m="http://schemas.openxmlformats.org/officeDocument/2006/math">
                    <m:r>
                      <a:rPr lang="en-US"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20%</m:t>
                    </m:r>
                  </m:oMath>
                </a14:m>
                <a:endParaRPr lang="en-US" dirty="0"/>
              </a:p>
            </p:txBody>
          </p:sp>
        </mc:Choice>
        <mc:Fallback xmlns="">
          <p:sp>
            <p:nvSpPr>
              <p:cNvPr id="11" name="TextBox 10">
                <a:extLst>
                  <a:ext uri="{FF2B5EF4-FFF2-40B4-BE49-F238E27FC236}">
                    <a16:creationId xmlns:a16="http://schemas.microsoft.com/office/drawing/2014/main" id="{DDB5302D-D0F4-44DA-BB3D-0C062E22B8BB}"/>
                  </a:ext>
                </a:extLst>
              </p:cNvPr>
              <p:cNvSpPr txBox="1">
                <a:spLocks noRot="1" noChangeAspect="1" noMove="1" noResize="1" noEditPoints="1" noAdjustHandles="1" noChangeArrowheads="1" noChangeShapeType="1" noTextEdit="1"/>
              </p:cNvSpPr>
              <p:nvPr/>
            </p:nvSpPr>
            <p:spPr>
              <a:xfrm>
                <a:off x="7392144" y="3462099"/>
                <a:ext cx="3816424" cy="830997"/>
              </a:xfrm>
              <a:prstGeom prst="rect">
                <a:avLst/>
              </a:prstGeom>
              <a:blipFill>
                <a:blip r:embed="rId5"/>
                <a:stretch>
                  <a:fillRect l="-2236" t="-5882" b="-14706"/>
                </a:stretch>
              </a:blipFill>
            </p:spPr>
            <p:txBody>
              <a:bodyPr/>
              <a:lstStyle/>
              <a:p>
                <a:r>
                  <a:rPr lang="en-US">
                    <a:noFill/>
                  </a:rPr>
                  <a:t> </a:t>
                </a:r>
              </a:p>
            </p:txBody>
          </p:sp>
        </mc:Fallback>
      </mc:AlternateContent>
      <p:pic>
        <p:nvPicPr>
          <p:cNvPr id="12" name="Immagine 14">
            <a:extLst>
              <a:ext uri="{FF2B5EF4-FFF2-40B4-BE49-F238E27FC236}">
                <a16:creationId xmlns:a16="http://schemas.microsoft.com/office/drawing/2014/main" id="{F1737E06-F4B3-4C00-B2DC-0C6FF7564BD2}"/>
              </a:ext>
            </a:extLst>
          </p:cNvPr>
          <p:cNvPicPr>
            <a:picLocks noChangeAspect="1"/>
          </p:cNvPicPr>
          <p:nvPr/>
        </p:nvPicPr>
        <p:blipFill rotWithShape="1">
          <a:blip r:embed="rId6"/>
          <a:srcRect l="2362" t="5971" r="2992" b="1459"/>
          <a:stretch/>
        </p:blipFill>
        <p:spPr bwMode="auto">
          <a:xfrm>
            <a:off x="2786608" y="3331227"/>
            <a:ext cx="4476074" cy="29679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032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3952-E690-457B-9143-19FB36824F9B}"/>
              </a:ext>
            </a:extLst>
          </p:cNvPr>
          <p:cNvSpPr>
            <a:spLocks noGrp="1"/>
          </p:cNvSpPr>
          <p:nvPr>
            <p:ph type="title"/>
          </p:nvPr>
        </p:nvSpPr>
        <p:spPr>
          <a:xfrm>
            <a:off x="914400" y="-2993"/>
            <a:ext cx="10363200" cy="914400"/>
          </a:xfrm>
        </p:spPr>
        <p:txBody>
          <a:bodyPr/>
          <a:lstStyle/>
          <a:p>
            <a:r>
              <a:rPr lang="en-US" dirty="0"/>
              <a:t>The dynamic study</a:t>
            </a:r>
          </a:p>
        </p:txBody>
      </p:sp>
      <p:sp>
        <p:nvSpPr>
          <p:cNvPr id="3" name="Content Placeholder 2">
            <a:extLst>
              <a:ext uri="{FF2B5EF4-FFF2-40B4-BE49-F238E27FC236}">
                <a16:creationId xmlns:a16="http://schemas.microsoft.com/office/drawing/2014/main" id="{FB68346A-42A7-499F-9FF4-54B2BB985C40}"/>
              </a:ext>
            </a:extLst>
          </p:cNvPr>
          <p:cNvSpPr>
            <a:spLocks noGrp="1"/>
          </p:cNvSpPr>
          <p:nvPr>
            <p:ph idx="1"/>
          </p:nvPr>
        </p:nvSpPr>
        <p:spPr>
          <a:xfrm>
            <a:off x="238672" y="961272"/>
            <a:ext cx="11953328" cy="1171584"/>
          </a:xfrm>
        </p:spPr>
        <p:txBody>
          <a:bodyPr/>
          <a:lstStyle/>
          <a:p>
            <a:r>
              <a:rPr lang="en-US" sz="1800" dirty="0"/>
              <a:t>The previous study uses a quite large step as integration of the effect (1 y). In this year we obtain a large variation of the RFQ voltage. We trayed to check if smaller time integration can show us different behavior, such as an exponential decrease of lifetime. </a:t>
            </a:r>
          </a:p>
          <a:p>
            <a:r>
              <a:rPr lang="en-US" sz="1800" dirty="0"/>
              <a:t>What is the minimum time interval to explore</a:t>
            </a:r>
          </a:p>
        </p:txBody>
      </p:sp>
      <p:sp>
        <p:nvSpPr>
          <p:cNvPr id="4" name="Slide Number Placeholder 3">
            <a:extLst>
              <a:ext uri="{FF2B5EF4-FFF2-40B4-BE49-F238E27FC236}">
                <a16:creationId xmlns:a16="http://schemas.microsoft.com/office/drawing/2014/main" id="{D95F3202-FEEE-40EE-A9AE-16304D16B278}"/>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29</a:t>
            </a:fld>
            <a:endParaRPr lang="en-US">
              <a:solidFill>
                <a:srgbClr val="000000">
                  <a:tint val="75000"/>
                </a:srgbClr>
              </a:solidFill>
            </a:endParaRPr>
          </a:p>
        </p:txBody>
      </p:sp>
      <p:sp>
        <p:nvSpPr>
          <p:cNvPr id="5" name="TextBox 4">
            <a:extLst>
              <a:ext uri="{FF2B5EF4-FFF2-40B4-BE49-F238E27FC236}">
                <a16:creationId xmlns:a16="http://schemas.microsoft.com/office/drawing/2014/main" id="{D5C938E4-DE55-4243-A7D7-359358DCF1CE}"/>
              </a:ext>
            </a:extLst>
          </p:cNvPr>
          <p:cNvSpPr txBox="1"/>
          <p:nvPr/>
        </p:nvSpPr>
        <p:spPr>
          <a:xfrm>
            <a:off x="2054689" y="2886515"/>
            <a:ext cx="1944216" cy="646331"/>
          </a:xfrm>
          <a:prstGeom prst="rect">
            <a:avLst/>
          </a:prstGeom>
          <a:noFill/>
        </p:spPr>
        <p:txBody>
          <a:bodyPr wrap="square" rtlCol="0">
            <a:spAutoFit/>
          </a:bodyPr>
          <a:lstStyle/>
          <a:p>
            <a:pPr algn="ctr"/>
            <a:r>
              <a:rPr lang="en-US" sz="1800" dirty="0"/>
              <a:t>beam dynamics simulation</a:t>
            </a:r>
          </a:p>
        </p:txBody>
      </p:sp>
      <p:sp>
        <p:nvSpPr>
          <p:cNvPr id="6" name="TextBox 5">
            <a:extLst>
              <a:ext uri="{FF2B5EF4-FFF2-40B4-BE49-F238E27FC236}">
                <a16:creationId xmlns:a16="http://schemas.microsoft.com/office/drawing/2014/main" id="{236730CD-9F84-4EA9-A077-DE7E62EC82EF}"/>
              </a:ext>
            </a:extLst>
          </p:cNvPr>
          <p:cNvSpPr txBox="1"/>
          <p:nvPr/>
        </p:nvSpPr>
        <p:spPr>
          <a:xfrm>
            <a:off x="4937243" y="2708920"/>
            <a:ext cx="1842470" cy="646331"/>
          </a:xfrm>
          <a:prstGeom prst="rect">
            <a:avLst/>
          </a:prstGeom>
          <a:noFill/>
        </p:spPr>
        <p:txBody>
          <a:bodyPr wrap="square" rtlCol="0">
            <a:spAutoFit/>
          </a:bodyPr>
          <a:lstStyle/>
          <a:p>
            <a:pPr algn="ctr"/>
            <a:r>
              <a:rPr lang="en-US" sz="1800" dirty="0"/>
              <a:t>losses pattern</a:t>
            </a:r>
          </a:p>
          <a:p>
            <a:pPr algn="ctr"/>
            <a:r>
              <a:rPr lang="en-US" sz="1800" dirty="0"/>
              <a:t>and analysis</a:t>
            </a:r>
          </a:p>
        </p:txBody>
      </p:sp>
      <p:sp>
        <p:nvSpPr>
          <p:cNvPr id="7" name="Arrow: Right 6">
            <a:extLst>
              <a:ext uri="{FF2B5EF4-FFF2-40B4-BE49-F238E27FC236}">
                <a16:creationId xmlns:a16="http://schemas.microsoft.com/office/drawing/2014/main" id="{075C5247-9277-46C1-BE65-F00E47E823E3}"/>
              </a:ext>
            </a:extLst>
          </p:cNvPr>
          <p:cNvSpPr/>
          <p:nvPr/>
        </p:nvSpPr>
        <p:spPr bwMode="auto">
          <a:xfrm>
            <a:off x="4143140" y="2957653"/>
            <a:ext cx="792088" cy="504056"/>
          </a:xfrm>
          <a:prstGeom prst="rightArrow">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34" charset="0"/>
            </a:endParaRPr>
          </a:p>
        </p:txBody>
      </p:sp>
      <p:sp>
        <p:nvSpPr>
          <p:cNvPr id="8" name="Arrow: Right 7">
            <a:extLst>
              <a:ext uri="{FF2B5EF4-FFF2-40B4-BE49-F238E27FC236}">
                <a16:creationId xmlns:a16="http://schemas.microsoft.com/office/drawing/2014/main" id="{12D15564-1EC2-4A4B-A762-D85D21706CE1}"/>
              </a:ext>
            </a:extLst>
          </p:cNvPr>
          <p:cNvSpPr/>
          <p:nvPr/>
        </p:nvSpPr>
        <p:spPr bwMode="auto">
          <a:xfrm rot="7135190">
            <a:off x="4878504" y="3933202"/>
            <a:ext cx="792088" cy="504056"/>
          </a:xfrm>
          <a:prstGeom prst="rightArrow">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3A6D52-41A7-4281-AD70-545932487374}"/>
                  </a:ext>
                </a:extLst>
              </p:cNvPr>
              <p:cNvSpPr txBox="1"/>
              <p:nvPr/>
            </p:nvSpPr>
            <p:spPr>
              <a:xfrm>
                <a:off x="3526780" y="4653136"/>
                <a:ext cx="3023762" cy="923330"/>
              </a:xfrm>
              <a:prstGeom prst="rect">
                <a:avLst/>
              </a:prstGeom>
              <a:noFill/>
            </p:spPr>
            <p:txBody>
              <a:bodyPr wrap="square" rtlCol="0">
                <a:spAutoFit/>
              </a:bodyPr>
              <a:lstStyle/>
              <a:p>
                <a:r>
                  <a:rPr lang="en-US" sz="1800" dirty="0"/>
                  <a:t>RFQ voltage and  TOUTATIS vane modifications (R0 and </a:t>
                </a:r>
                <a14:m>
                  <m:oMath xmlns:m="http://schemas.openxmlformats.org/officeDocument/2006/math">
                    <m:r>
                      <a:rPr lang="en-US" sz="1800" i="1" smtClean="0">
                        <a:latin typeface="Cambria Math" panose="02040503050406030204" pitchFamily="18" charset="0"/>
                        <a:ea typeface="Cambria Math" panose="02040503050406030204" pitchFamily="18" charset="0"/>
                      </a:rPr>
                      <m:t>𝜌</m:t>
                    </m:r>
                  </m:oMath>
                </a14:m>
                <a:r>
                  <a:rPr lang="en-US" sz="1800" dirty="0"/>
                  <a:t>) </a:t>
                </a:r>
              </a:p>
            </p:txBody>
          </p:sp>
        </mc:Choice>
        <mc:Fallback xmlns="">
          <p:sp>
            <p:nvSpPr>
              <p:cNvPr id="9" name="TextBox 8">
                <a:extLst>
                  <a:ext uri="{FF2B5EF4-FFF2-40B4-BE49-F238E27FC236}">
                    <a16:creationId xmlns:a16="http://schemas.microsoft.com/office/drawing/2014/main" id="{673A6D52-41A7-4281-AD70-545932487374}"/>
                  </a:ext>
                </a:extLst>
              </p:cNvPr>
              <p:cNvSpPr txBox="1">
                <a:spLocks noRot="1" noChangeAspect="1" noMove="1" noResize="1" noEditPoints="1" noAdjustHandles="1" noChangeArrowheads="1" noChangeShapeType="1" noTextEdit="1"/>
              </p:cNvSpPr>
              <p:nvPr/>
            </p:nvSpPr>
            <p:spPr>
              <a:xfrm>
                <a:off x="3526780" y="4653136"/>
                <a:ext cx="3023762" cy="923330"/>
              </a:xfrm>
              <a:prstGeom prst="rect">
                <a:avLst/>
              </a:prstGeom>
              <a:blipFill>
                <a:blip r:embed="rId2"/>
                <a:stretch>
                  <a:fillRect l="-1815"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BB93F8-A603-460E-8F19-5ADE2D6549AF}"/>
                  </a:ext>
                </a:extLst>
              </p:cNvPr>
              <p:cNvSpPr txBox="1"/>
              <p:nvPr/>
            </p:nvSpPr>
            <p:spPr>
              <a:xfrm>
                <a:off x="4972349" y="3331721"/>
                <a:ext cx="1239895"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smtClean="0">
                          <a:latin typeface="Cambria Math" panose="02040503050406030204" pitchFamily="18" charset="0"/>
                        </a:rPr>
                        <m:t>&lt;</m:t>
                      </m:r>
                      <m:sSub>
                        <m:sSubPr>
                          <m:ctrlPr>
                            <a:rPr lang="en-US" sz="1800" i="1">
                              <a:latin typeface="Cambria Math" panose="02040503050406030204" pitchFamily="18" charset="0"/>
                            </a:rPr>
                          </m:ctrlPr>
                        </m:sSubPr>
                        <m:e>
                          <m:r>
                            <a:rPr lang="en-US" sz="1800">
                              <a:latin typeface="Cambria Math" panose="02040503050406030204" pitchFamily="18" charset="0"/>
                            </a:rPr>
                            <m:t>𝑦</m:t>
                          </m:r>
                        </m:e>
                        <m:sub>
                          <m:r>
                            <a:rPr lang="en-US" sz="1800">
                              <a:latin typeface="Cambria Math" panose="02040503050406030204" pitchFamily="18" charset="0"/>
                            </a:rPr>
                            <m:t>𝐶𝑢</m:t>
                          </m:r>
                          <m:r>
                            <a:rPr lang="en-US" sz="1800">
                              <a:latin typeface="Cambria Math" panose="02040503050406030204" pitchFamily="18" charset="0"/>
                            </a:rPr>
                            <m:t>,</m:t>
                          </m:r>
                          <m:r>
                            <a:rPr lang="en-US" sz="1800">
                              <a:latin typeface="Cambria Math" panose="02040503050406030204" pitchFamily="18" charset="0"/>
                            </a:rPr>
                            <m:t>𝐷</m:t>
                          </m:r>
                        </m:sub>
                      </m:sSub>
                      <m:r>
                        <a:rPr lang="en-US" sz="1800">
                          <a:latin typeface="Cambria Math" panose="02040503050406030204" pitchFamily="18" charset="0"/>
                        </a:rPr>
                        <m:t>&gt;</m:t>
                      </m:r>
                    </m:oMath>
                  </m:oMathPara>
                </a14:m>
                <a:endParaRPr lang="en-US" sz="1800" dirty="0"/>
              </a:p>
            </p:txBody>
          </p:sp>
        </mc:Choice>
        <mc:Fallback xmlns="">
          <p:sp>
            <p:nvSpPr>
              <p:cNvPr id="11" name="TextBox 10">
                <a:extLst>
                  <a:ext uri="{FF2B5EF4-FFF2-40B4-BE49-F238E27FC236}">
                    <a16:creationId xmlns:a16="http://schemas.microsoft.com/office/drawing/2014/main" id="{D4BB93F8-A603-460E-8F19-5ADE2D6549AF}"/>
                  </a:ext>
                </a:extLst>
              </p:cNvPr>
              <p:cNvSpPr txBox="1">
                <a:spLocks noRot="1" noChangeAspect="1" noMove="1" noResize="1" noEditPoints="1" noAdjustHandles="1" noChangeArrowheads="1" noChangeShapeType="1" noTextEdit="1"/>
              </p:cNvSpPr>
              <p:nvPr/>
            </p:nvSpPr>
            <p:spPr>
              <a:xfrm>
                <a:off x="4972349" y="3331721"/>
                <a:ext cx="1239895" cy="381515"/>
              </a:xfrm>
              <a:prstGeom prst="rect">
                <a:avLst/>
              </a:prstGeom>
              <a:blipFill>
                <a:blip r:embed="rId3"/>
                <a:stretch>
                  <a:fillRect b="-4839"/>
                </a:stretch>
              </a:blipFill>
            </p:spPr>
            <p:txBody>
              <a:bodyPr/>
              <a:lstStyle/>
              <a:p>
                <a:r>
                  <a:rPr lang="en-US">
                    <a:noFill/>
                  </a:rPr>
                  <a:t> </a:t>
                </a:r>
              </a:p>
            </p:txBody>
          </p:sp>
        </mc:Fallback>
      </mc:AlternateContent>
      <p:sp>
        <p:nvSpPr>
          <p:cNvPr id="12" name="Arrow: Right 11">
            <a:extLst>
              <a:ext uri="{FF2B5EF4-FFF2-40B4-BE49-F238E27FC236}">
                <a16:creationId xmlns:a16="http://schemas.microsoft.com/office/drawing/2014/main" id="{8888D750-4E48-483F-9F04-5A3786E87F94}"/>
              </a:ext>
            </a:extLst>
          </p:cNvPr>
          <p:cNvSpPr/>
          <p:nvPr/>
        </p:nvSpPr>
        <p:spPr bwMode="auto">
          <a:xfrm rot="14444423">
            <a:off x="3499459" y="3888029"/>
            <a:ext cx="792088" cy="504056"/>
          </a:xfrm>
          <a:prstGeom prst="rightArrow">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34" charset="0"/>
            </a:endParaRPr>
          </a:p>
        </p:txBody>
      </p:sp>
      <p:sp>
        <p:nvSpPr>
          <p:cNvPr id="13" name="Rectangle 12">
            <a:extLst>
              <a:ext uri="{FF2B5EF4-FFF2-40B4-BE49-F238E27FC236}">
                <a16:creationId xmlns:a16="http://schemas.microsoft.com/office/drawing/2014/main" id="{2A7EFD39-93F5-4956-AA4A-8B469DFBDE08}"/>
              </a:ext>
            </a:extLst>
          </p:cNvPr>
          <p:cNvSpPr/>
          <p:nvPr/>
        </p:nvSpPr>
        <p:spPr bwMode="auto">
          <a:xfrm>
            <a:off x="2033974" y="2636912"/>
            <a:ext cx="4725024" cy="3096344"/>
          </a:xfrm>
          <a:prstGeom prst="rect">
            <a:avLst/>
          </a:prstGeom>
          <a:noFill/>
          <a:ln w="38100" cap="flat" cmpd="sng" algn="ctr">
            <a:solidFill>
              <a:schemeClr val="tx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BC8838A-5192-423D-89E2-716B5FE90C8C}"/>
                  </a:ext>
                </a:extLst>
              </p:cNvPr>
              <p:cNvSpPr txBox="1"/>
              <p:nvPr/>
            </p:nvSpPr>
            <p:spPr>
              <a:xfrm>
                <a:off x="7137403" y="3909224"/>
                <a:ext cx="2736304" cy="461665"/>
              </a:xfrm>
              <a:prstGeom prst="rect">
                <a:avLst/>
              </a:prstGeom>
              <a:noFill/>
            </p:spPr>
            <p:txBody>
              <a:bodyPr wrap="square" rtlCol="0">
                <a:spAutoFit/>
              </a:bodyPr>
              <a:lstStyle/>
              <a:p>
                <a14:m>
                  <m:oMath xmlns:m="http://schemas.openxmlformats.org/officeDocument/2006/math">
                    <m:r>
                      <m:rPr>
                        <m:sty m:val="p"/>
                      </m:rPr>
                      <a:rPr lang="el-GR" i="1" dirty="0" smtClean="0">
                        <a:latin typeface="Cambria Math" panose="02040503050406030204" pitchFamily="18" charset="0"/>
                        <a:ea typeface="Cambria Math" panose="02040503050406030204" pitchFamily="18" charset="0"/>
                      </a:rPr>
                      <m:t>Δ</m:t>
                    </m:r>
                    <m:r>
                      <a:rPr lang="it-IT" b="0" i="1" dirty="0" smtClean="0">
                        <a:latin typeface="Cambria Math" panose="02040503050406030204" pitchFamily="18" charset="0"/>
                        <a:ea typeface="Cambria Math" panose="02040503050406030204" pitchFamily="18" charset="0"/>
                      </a:rPr>
                      <m:t>𝑡</m:t>
                    </m:r>
                  </m:oMath>
                </a14:m>
                <a:r>
                  <a:rPr lang="en-US" dirty="0"/>
                  <a:t> = 3 months</a:t>
                </a:r>
              </a:p>
            </p:txBody>
          </p:sp>
        </mc:Choice>
        <mc:Fallback xmlns="">
          <p:sp>
            <p:nvSpPr>
              <p:cNvPr id="14" name="TextBox 13">
                <a:extLst>
                  <a:ext uri="{FF2B5EF4-FFF2-40B4-BE49-F238E27FC236}">
                    <a16:creationId xmlns:a16="http://schemas.microsoft.com/office/drawing/2014/main" id="{CBC8838A-5192-423D-89E2-716B5FE90C8C}"/>
                  </a:ext>
                </a:extLst>
              </p:cNvPr>
              <p:cNvSpPr txBox="1">
                <a:spLocks noRot="1" noChangeAspect="1" noMove="1" noResize="1" noEditPoints="1" noAdjustHandles="1" noChangeArrowheads="1" noChangeShapeType="1" noTextEdit="1"/>
              </p:cNvSpPr>
              <p:nvPr/>
            </p:nvSpPr>
            <p:spPr>
              <a:xfrm>
                <a:off x="7137403" y="3909224"/>
                <a:ext cx="2736304" cy="461665"/>
              </a:xfrm>
              <a:prstGeom prst="rect">
                <a:avLst/>
              </a:prstGeom>
              <a:blipFill>
                <a:blip r:embed="rId4"/>
                <a:stretch>
                  <a:fillRect l="-668"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30055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A2C090-CFB9-4910-B36E-02E076C0974A}"/>
              </a:ext>
            </a:extLst>
          </p:cNvPr>
          <p:cNvSpPr>
            <a:spLocks noGrp="1"/>
          </p:cNvSpPr>
          <p:nvPr>
            <p:ph type="title"/>
          </p:nvPr>
        </p:nvSpPr>
        <p:spPr>
          <a:xfrm>
            <a:off x="623392" y="-158556"/>
            <a:ext cx="10363200" cy="914400"/>
          </a:xfrm>
        </p:spPr>
        <p:txBody>
          <a:bodyPr/>
          <a:lstStyle/>
          <a:p>
            <a:r>
              <a:rPr lang="en-GB" sz="2800" dirty="0"/>
              <a:t>The collaboration framework</a:t>
            </a:r>
          </a:p>
        </p:txBody>
      </p:sp>
      <p:sp>
        <p:nvSpPr>
          <p:cNvPr id="3" name="Segnaposto contenuto 2">
            <a:extLst>
              <a:ext uri="{FF2B5EF4-FFF2-40B4-BE49-F238E27FC236}">
                <a16:creationId xmlns:a16="http://schemas.microsoft.com/office/drawing/2014/main" id="{2DD36EA7-2702-4C6F-A88D-A9C5A45ED05B}"/>
              </a:ext>
            </a:extLst>
          </p:cNvPr>
          <p:cNvSpPr>
            <a:spLocks noGrp="1"/>
          </p:cNvSpPr>
          <p:nvPr>
            <p:ph idx="1"/>
          </p:nvPr>
        </p:nvSpPr>
        <p:spPr>
          <a:xfrm>
            <a:off x="6121036" y="758228"/>
            <a:ext cx="6167652" cy="4306902"/>
          </a:xfrm>
        </p:spPr>
        <p:txBody>
          <a:bodyPr/>
          <a:lstStyle/>
          <a:p>
            <a:pPr marL="0" indent="0">
              <a:buNone/>
            </a:pPr>
            <a:r>
              <a:rPr lang="en-GB" sz="1500" dirty="0"/>
              <a:t>In summer 2020 we started the collaboration with the ESS Beam Physics group in order to collaborate to characterize the NCL front end in the perspective of the DTL commissioning:</a:t>
            </a:r>
          </a:p>
          <a:p>
            <a:pPr lvl="1"/>
            <a:r>
              <a:rPr lang="en-US" sz="1500" dirty="0"/>
              <a:t>The idea was to use our experience in commissioning high intensity beam to support the commissioning and simulations</a:t>
            </a:r>
          </a:p>
          <a:p>
            <a:pPr lvl="2"/>
            <a:r>
              <a:rPr lang="en-US" sz="1300" dirty="0"/>
              <a:t>The experience gain in the IFMIF/EVEDA and the exchange of the experience with ESS was evaluated extremely precious</a:t>
            </a:r>
            <a:endParaRPr lang="en-GB" sz="1500" dirty="0"/>
          </a:p>
          <a:p>
            <a:pPr lvl="1"/>
            <a:r>
              <a:rPr lang="en-GB" sz="1500" dirty="0"/>
              <a:t>During the 4 years of the IFMIF/EVEDA experience, we studied and optimized the source with CEA-</a:t>
            </a:r>
            <a:r>
              <a:rPr lang="en-GB" sz="1500" dirty="0" err="1"/>
              <a:t>Saclay</a:t>
            </a:r>
            <a:r>
              <a:rPr lang="en-GB" sz="1500" dirty="0"/>
              <a:t>, benchmarking the simulation codes various accelerator sections (one of the mandates of the project), starting from the extraction.</a:t>
            </a:r>
          </a:p>
          <a:p>
            <a:pPr lvl="1"/>
            <a:r>
              <a:rPr lang="en-GB" sz="1500" dirty="0"/>
              <a:t>The source of the IFMIF is a positive deuteron/proton source with a comparable high perveance </a:t>
            </a:r>
            <a:r>
              <a:rPr lang="en-GB" sz="1500" dirty="0" err="1"/>
              <a:t>w.r.</a:t>
            </a:r>
            <a:r>
              <a:rPr lang="en-GB" sz="1500" dirty="0"/>
              <a:t> the ESS source. </a:t>
            </a:r>
          </a:p>
        </p:txBody>
      </p:sp>
      <p:sp>
        <p:nvSpPr>
          <p:cNvPr id="4" name="Segnaposto numero diapositiva 3">
            <a:extLst>
              <a:ext uri="{FF2B5EF4-FFF2-40B4-BE49-F238E27FC236}">
                <a16:creationId xmlns:a16="http://schemas.microsoft.com/office/drawing/2014/main" id="{1DAC1FD6-30D1-47E7-BDF6-2145C6BD42B8}"/>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3</a:t>
            </a:fld>
            <a:endParaRPr lang="en-US">
              <a:solidFill>
                <a:srgbClr val="000000">
                  <a:tint val="75000"/>
                </a:srgbClr>
              </a:solidFill>
            </a:endParaRPr>
          </a:p>
        </p:txBody>
      </p:sp>
      <p:grpSp>
        <p:nvGrpSpPr>
          <p:cNvPr id="10" name="Gruppo 9">
            <a:extLst>
              <a:ext uri="{FF2B5EF4-FFF2-40B4-BE49-F238E27FC236}">
                <a16:creationId xmlns:a16="http://schemas.microsoft.com/office/drawing/2014/main" id="{76EA352B-78C5-43AD-9266-F5B87C72EAED}"/>
              </a:ext>
            </a:extLst>
          </p:cNvPr>
          <p:cNvGrpSpPr/>
          <p:nvPr/>
        </p:nvGrpSpPr>
        <p:grpSpPr>
          <a:xfrm>
            <a:off x="4432" y="692696"/>
            <a:ext cx="3024336" cy="4606047"/>
            <a:chOff x="2107096" y="1340767"/>
            <a:chExt cx="3432152" cy="5690413"/>
          </a:xfrm>
        </p:grpSpPr>
        <p:pic>
          <p:nvPicPr>
            <p:cNvPr id="8" name="Immagine 7">
              <a:extLst>
                <a:ext uri="{FF2B5EF4-FFF2-40B4-BE49-F238E27FC236}">
                  <a16:creationId xmlns:a16="http://schemas.microsoft.com/office/drawing/2014/main" id="{DF9E4CF0-39D5-40ED-ADAE-3CB6F98D3156}"/>
                </a:ext>
              </a:extLst>
            </p:cNvPr>
            <p:cNvPicPr>
              <a:picLocks noChangeAspect="1"/>
            </p:cNvPicPr>
            <p:nvPr/>
          </p:nvPicPr>
          <p:blipFill>
            <a:blip r:embed="rId3"/>
            <a:stretch>
              <a:fillRect/>
            </a:stretch>
          </p:blipFill>
          <p:spPr>
            <a:xfrm>
              <a:off x="2107096" y="1340767"/>
              <a:ext cx="3367066" cy="5690413"/>
            </a:xfrm>
            <a:prstGeom prst="rect">
              <a:avLst/>
            </a:prstGeom>
          </p:spPr>
        </p:pic>
        <p:sp>
          <p:nvSpPr>
            <p:cNvPr id="9" name="Rettangolo 8">
              <a:extLst>
                <a:ext uri="{FF2B5EF4-FFF2-40B4-BE49-F238E27FC236}">
                  <a16:creationId xmlns:a16="http://schemas.microsoft.com/office/drawing/2014/main" id="{39F57765-546B-4189-9499-FABD8FA189D5}"/>
                </a:ext>
              </a:extLst>
            </p:cNvPr>
            <p:cNvSpPr/>
            <p:nvPr/>
          </p:nvSpPr>
          <p:spPr bwMode="auto">
            <a:xfrm>
              <a:off x="5366768" y="1601608"/>
              <a:ext cx="172480"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Arial" pitchFamily="34" charset="0"/>
              </a:endParaRPr>
            </a:p>
          </p:txBody>
        </p:sp>
      </p:grpSp>
      <p:sp>
        <p:nvSpPr>
          <p:cNvPr id="11" name="Content Placeholder 2">
            <a:extLst>
              <a:ext uri="{FF2B5EF4-FFF2-40B4-BE49-F238E27FC236}">
                <a16:creationId xmlns:a16="http://schemas.microsoft.com/office/drawing/2014/main" id="{904B460D-3F67-4622-BB90-533B8175A77C}"/>
              </a:ext>
            </a:extLst>
          </p:cNvPr>
          <p:cNvSpPr txBox="1">
            <a:spLocks/>
          </p:cNvSpPr>
          <p:nvPr/>
        </p:nvSpPr>
        <p:spPr bwMode="auto">
          <a:xfrm>
            <a:off x="2857500" y="955420"/>
            <a:ext cx="3238500" cy="259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192088" indent="-192088"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569913" indent="-187325" algn="l" rtl="0" eaLnBrk="0" fontAlgn="base" hangingPunct="0">
              <a:spcBef>
                <a:spcPct val="20000"/>
              </a:spcBef>
              <a:spcAft>
                <a:spcPct val="0"/>
              </a:spcAft>
              <a:buChar char="–"/>
              <a:defRPr>
                <a:solidFill>
                  <a:schemeClr val="tx1"/>
                </a:solidFill>
                <a:latin typeface="+mn-lt"/>
                <a:ea typeface="ＭＳ Ｐゴシック" charset="0"/>
              </a:defRPr>
            </a:lvl2pPr>
            <a:lvl3pPr marL="954088" indent="-192088" algn="l" rtl="0" eaLnBrk="0" fontAlgn="base" hangingPunct="0">
              <a:spcBef>
                <a:spcPct val="20000"/>
              </a:spcBef>
              <a:spcAft>
                <a:spcPct val="0"/>
              </a:spcAft>
              <a:buChar char="•"/>
              <a:defRPr sz="1600">
                <a:solidFill>
                  <a:schemeClr val="tx1"/>
                </a:solidFill>
                <a:latin typeface="+mn-lt"/>
                <a:ea typeface="ＭＳ Ｐゴシック" charset="0"/>
              </a:defRPr>
            </a:lvl3pPr>
            <a:lvl4pPr marL="1331913" indent="-184150" algn="l" rtl="0" eaLnBrk="0" fontAlgn="base" hangingPunct="0">
              <a:spcBef>
                <a:spcPct val="20000"/>
              </a:spcBef>
              <a:spcAft>
                <a:spcPct val="0"/>
              </a:spcAft>
              <a:buChar char="–"/>
              <a:defRPr sz="1400">
                <a:solidFill>
                  <a:schemeClr val="tx1"/>
                </a:solidFill>
                <a:latin typeface="+mn-lt"/>
                <a:ea typeface="ＭＳ Ｐゴシック" charset="0"/>
              </a:defRPr>
            </a:lvl4pPr>
            <a:lvl5pPr marL="1716088" indent="-192088" algn="l" rtl="0" eaLnBrk="0" fontAlgn="base" hangingPunct="0">
              <a:spcBef>
                <a:spcPct val="20000"/>
              </a:spcBef>
              <a:spcAft>
                <a:spcPct val="0"/>
              </a:spcAft>
              <a:buChar char="•"/>
              <a:defRPr sz="1400">
                <a:solidFill>
                  <a:schemeClr val="tx1"/>
                </a:solidFill>
                <a:latin typeface="+mn-lt"/>
                <a:ea typeface="ＭＳ Ｐゴシック" charset="0"/>
              </a:defRPr>
            </a:lvl5pPr>
            <a:lvl6pPr marL="2173288" indent="-192088" algn="l" rtl="0" eaLnBrk="0" fontAlgn="base" hangingPunct="0">
              <a:spcBef>
                <a:spcPct val="20000"/>
              </a:spcBef>
              <a:spcAft>
                <a:spcPct val="0"/>
              </a:spcAft>
              <a:buChar char="•"/>
              <a:defRPr sz="1400">
                <a:solidFill>
                  <a:schemeClr val="tx1"/>
                </a:solidFill>
                <a:latin typeface="+mn-lt"/>
              </a:defRPr>
            </a:lvl6pPr>
            <a:lvl7pPr marL="2630488" indent="-192088" algn="l" rtl="0" eaLnBrk="0" fontAlgn="base" hangingPunct="0">
              <a:spcBef>
                <a:spcPct val="20000"/>
              </a:spcBef>
              <a:spcAft>
                <a:spcPct val="0"/>
              </a:spcAft>
              <a:buChar char="•"/>
              <a:defRPr sz="1400">
                <a:solidFill>
                  <a:schemeClr val="tx1"/>
                </a:solidFill>
                <a:latin typeface="+mn-lt"/>
              </a:defRPr>
            </a:lvl7pPr>
            <a:lvl8pPr marL="3087688" indent="-192088" algn="l" rtl="0" eaLnBrk="0" fontAlgn="base" hangingPunct="0">
              <a:spcBef>
                <a:spcPct val="20000"/>
              </a:spcBef>
              <a:spcAft>
                <a:spcPct val="0"/>
              </a:spcAft>
              <a:buChar char="•"/>
              <a:defRPr sz="1400">
                <a:solidFill>
                  <a:schemeClr val="tx1"/>
                </a:solidFill>
                <a:latin typeface="+mn-lt"/>
              </a:defRPr>
            </a:lvl8pPr>
            <a:lvl9pPr marL="3544888" indent="-192088" algn="l" rtl="0" eaLnBrk="0" fontAlgn="base" hangingPunct="0">
              <a:spcBef>
                <a:spcPct val="20000"/>
              </a:spcBef>
              <a:spcAft>
                <a:spcPct val="0"/>
              </a:spcAft>
              <a:buChar char="•"/>
              <a:defRPr sz="1400">
                <a:solidFill>
                  <a:schemeClr val="tx1"/>
                </a:solidFill>
                <a:latin typeface="+mn-lt"/>
              </a:defRPr>
            </a:lvl9pPr>
          </a:lstStyle>
          <a:p>
            <a:pPr defTabSz="914400">
              <a:spcBef>
                <a:spcPts val="600"/>
              </a:spcBef>
            </a:pPr>
            <a:r>
              <a:rPr lang="en-GB" sz="1200" kern="0" dirty="0"/>
              <a:t>Larger emittance compared to the off-site commissioning</a:t>
            </a:r>
          </a:p>
          <a:p>
            <a:pPr lvl="1" defTabSz="914400">
              <a:spcBef>
                <a:spcPts val="600"/>
              </a:spcBef>
            </a:pPr>
            <a:r>
              <a:rPr lang="en-GB" sz="1100" kern="0" dirty="0"/>
              <a:t>Was 0.2-0.3 π mm </a:t>
            </a:r>
            <a:r>
              <a:rPr lang="en-GB" sz="1100" kern="0" dirty="0" err="1"/>
              <a:t>mrad</a:t>
            </a:r>
            <a:r>
              <a:rPr lang="en-GB" sz="1100" kern="0" dirty="0"/>
              <a:t> for ~85 mA extraction</a:t>
            </a:r>
          </a:p>
          <a:p>
            <a:pPr lvl="1" defTabSz="914400">
              <a:spcBef>
                <a:spcPts val="600"/>
              </a:spcBef>
            </a:pPr>
            <a:r>
              <a:rPr lang="en-GB" sz="1100" kern="0" dirty="0"/>
              <a:t>Now ~0.4 π mm </a:t>
            </a:r>
            <a:r>
              <a:rPr lang="en-GB" sz="1100" kern="0" dirty="0" err="1"/>
              <a:t>mrad</a:t>
            </a:r>
            <a:endParaRPr lang="en-GB" sz="1100" kern="0" dirty="0"/>
          </a:p>
          <a:p>
            <a:pPr defTabSz="914400">
              <a:spcBef>
                <a:spcPts val="600"/>
              </a:spcBef>
            </a:pPr>
            <a:r>
              <a:rPr lang="en-GB" sz="1200" kern="0" dirty="0"/>
              <a:t>Result not well reproducible with the extraction code.</a:t>
            </a:r>
          </a:p>
          <a:p>
            <a:pPr lvl="1" defTabSz="914400">
              <a:spcBef>
                <a:spcPts val="600"/>
              </a:spcBef>
            </a:pPr>
            <a:r>
              <a:rPr lang="en-GB" sz="1100" kern="0" dirty="0"/>
              <a:t>Large initial divergence?</a:t>
            </a:r>
          </a:p>
          <a:p>
            <a:pPr lvl="1" defTabSz="914400">
              <a:spcBef>
                <a:spcPts val="600"/>
              </a:spcBef>
            </a:pPr>
            <a:r>
              <a:rPr lang="en-GB" sz="1100" kern="0" dirty="0"/>
              <a:t>Effort ongoing to understand (in collaboration with INFN-LNL). </a:t>
            </a:r>
          </a:p>
          <a:p>
            <a:pPr defTabSz="914400"/>
            <a:endParaRPr lang="en-GB" sz="1200" kern="0" dirty="0"/>
          </a:p>
        </p:txBody>
      </p:sp>
      <p:sp>
        <p:nvSpPr>
          <p:cNvPr id="12" name="Rettangolo 11">
            <a:extLst>
              <a:ext uri="{FF2B5EF4-FFF2-40B4-BE49-F238E27FC236}">
                <a16:creationId xmlns:a16="http://schemas.microsoft.com/office/drawing/2014/main" id="{991BB843-86D6-403D-ABD1-07ADA23706DF}"/>
              </a:ext>
            </a:extLst>
          </p:cNvPr>
          <p:cNvSpPr/>
          <p:nvPr/>
        </p:nvSpPr>
        <p:spPr bwMode="auto">
          <a:xfrm>
            <a:off x="119336" y="765936"/>
            <a:ext cx="5904655" cy="4606047"/>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Arial" pitchFamily="34" charset="0"/>
            </a:endParaRPr>
          </a:p>
        </p:txBody>
      </p:sp>
      <p:sp>
        <p:nvSpPr>
          <p:cNvPr id="13" name="CasellaDiTesto 12">
            <a:extLst>
              <a:ext uri="{FF2B5EF4-FFF2-40B4-BE49-F238E27FC236}">
                <a16:creationId xmlns:a16="http://schemas.microsoft.com/office/drawing/2014/main" id="{41416149-8A87-49D7-B355-B96DBD986D4A}"/>
              </a:ext>
            </a:extLst>
          </p:cNvPr>
          <p:cNvSpPr txBox="1"/>
          <p:nvPr/>
        </p:nvSpPr>
        <p:spPr>
          <a:xfrm>
            <a:off x="3791744" y="4960586"/>
            <a:ext cx="2736304" cy="369332"/>
          </a:xfrm>
          <a:prstGeom prst="rect">
            <a:avLst/>
          </a:prstGeom>
          <a:noFill/>
        </p:spPr>
        <p:txBody>
          <a:bodyPr wrap="square" rtlCol="0">
            <a:spAutoFit/>
          </a:bodyPr>
          <a:lstStyle/>
          <a:p>
            <a:r>
              <a:rPr lang="en-GB" sz="1800" dirty="0"/>
              <a:t>Curtesy of Ryoichi</a:t>
            </a:r>
          </a:p>
        </p:txBody>
      </p:sp>
      <p:sp>
        <p:nvSpPr>
          <p:cNvPr id="21" name="Titolo 1">
            <a:extLst>
              <a:ext uri="{FF2B5EF4-FFF2-40B4-BE49-F238E27FC236}">
                <a16:creationId xmlns:a16="http://schemas.microsoft.com/office/drawing/2014/main" id="{47E58327-381B-407F-9295-16E934142616}"/>
              </a:ext>
            </a:extLst>
          </p:cNvPr>
          <p:cNvSpPr txBox="1">
            <a:spLocks/>
          </p:cNvSpPr>
          <p:nvPr/>
        </p:nvSpPr>
        <p:spPr bwMode="auto">
          <a:xfrm>
            <a:off x="119337" y="5598729"/>
            <a:ext cx="6653633" cy="648021"/>
          </a:xfrm>
          <a:prstGeom prst="rect">
            <a:avLst/>
          </a:prstGeom>
          <a:noFill/>
          <a:ln w="254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3200" b="1">
                <a:solidFill>
                  <a:schemeClr val="accent2"/>
                </a:solidFill>
                <a:latin typeface="+mj-lt"/>
                <a:ea typeface="ＭＳ Ｐゴシック" charset="0"/>
                <a:cs typeface="+mj-cs"/>
              </a:defRPr>
            </a:lvl1pPr>
            <a:lvl2pPr algn="ctr" rtl="0" eaLnBrk="0" fontAlgn="base" hangingPunct="0">
              <a:spcBef>
                <a:spcPct val="0"/>
              </a:spcBef>
              <a:spcAft>
                <a:spcPct val="0"/>
              </a:spcAft>
              <a:defRPr sz="3200" b="1">
                <a:solidFill>
                  <a:schemeClr val="accent2"/>
                </a:solidFill>
                <a:latin typeface="Arial" pitchFamily="34" charset="0"/>
                <a:ea typeface="ＭＳ Ｐゴシック" charset="0"/>
              </a:defRPr>
            </a:lvl2pPr>
            <a:lvl3pPr algn="ctr" rtl="0" eaLnBrk="0" fontAlgn="base" hangingPunct="0">
              <a:spcBef>
                <a:spcPct val="0"/>
              </a:spcBef>
              <a:spcAft>
                <a:spcPct val="0"/>
              </a:spcAft>
              <a:defRPr sz="3200" b="1">
                <a:solidFill>
                  <a:schemeClr val="accent2"/>
                </a:solidFill>
                <a:latin typeface="Arial" pitchFamily="34" charset="0"/>
                <a:ea typeface="ＭＳ Ｐゴシック" charset="0"/>
              </a:defRPr>
            </a:lvl3pPr>
            <a:lvl4pPr algn="ctr" rtl="0" eaLnBrk="0" fontAlgn="base" hangingPunct="0">
              <a:spcBef>
                <a:spcPct val="0"/>
              </a:spcBef>
              <a:spcAft>
                <a:spcPct val="0"/>
              </a:spcAft>
              <a:defRPr sz="3200" b="1">
                <a:solidFill>
                  <a:schemeClr val="accent2"/>
                </a:solidFill>
                <a:latin typeface="Arial" pitchFamily="34" charset="0"/>
                <a:ea typeface="ＭＳ Ｐゴシック" charset="0"/>
              </a:defRPr>
            </a:lvl4pPr>
            <a:lvl5pPr algn="ctr" rtl="0" eaLnBrk="0" fontAlgn="base" hangingPunct="0">
              <a:spcBef>
                <a:spcPct val="0"/>
              </a:spcBef>
              <a:spcAft>
                <a:spcPct val="0"/>
              </a:spcAft>
              <a:defRPr sz="3200" b="1">
                <a:solidFill>
                  <a:schemeClr val="accent2"/>
                </a:solidFill>
                <a:latin typeface="Arial" pitchFamily="34" charset="0"/>
                <a:ea typeface="ＭＳ Ｐゴシック" charset="0"/>
              </a:defRPr>
            </a:lvl5pPr>
            <a:lvl6pPr marL="457200" algn="ctr" rtl="0" eaLnBrk="0" fontAlgn="base" hangingPunct="0">
              <a:spcBef>
                <a:spcPct val="0"/>
              </a:spcBef>
              <a:spcAft>
                <a:spcPct val="0"/>
              </a:spcAft>
              <a:defRPr sz="3200" b="1">
                <a:solidFill>
                  <a:schemeClr val="accent2"/>
                </a:solidFill>
                <a:latin typeface="Arial" pitchFamily="34" charset="0"/>
              </a:defRPr>
            </a:lvl6pPr>
            <a:lvl7pPr marL="914400" algn="ctr" rtl="0" eaLnBrk="0" fontAlgn="base" hangingPunct="0">
              <a:spcBef>
                <a:spcPct val="0"/>
              </a:spcBef>
              <a:spcAft>
                <a:spcPct val="0"/>
              </a:spcAft>
              <a:defRPr sz="3200" b="1">
                <a:solidFill>
                  <a:schemeClr val="accent2"/>
                </a:solidFill>
                <a:latin typeface="Arial" pitchFamily="34" charset="0"/>
              </a:defRPr>
            </a:lvl7pPr>
            <a:lvl8pPr marL="1371600" algn="ctr" rtl="0" eaLnBrk="0" fontAlgn="base" hangingPunct="0">
              <a:spcBef>
                <a:spcPct val="0"/>
              </a:spcBef>
              <a:spcAft>
                <a:spcPct val="0"/>
              </a:spcAft>
              <a:defRPr sz="3200" b="1">
                <a:solidFill>
                  <a:schemeClr val="accent2"/>
                </a:solidFill>
                <a:latin typeface="Arial" pitchFamily="34" charset="0"/>
              </a:defRPr>
            </a:lvl8pPr>
            <a:lvl9pPr marL="1828800" algn="ctr" rtl="0" eaLnBrk="0" fontAlgn="base" hangingPunct="0">
              <a:spcBef>
                <a:spcPct val="0"/>
              </a:spcBef>
              <a:spcAft>
                <a:spcPct val="0"/>
              </a:spcAft>
              <a:defRPr sz="3200" b="1">
                <a:solidFill>
                  <a:schemeClr val="accent2"/>
                </a:solidFill>
                <a:latin typeface="Arial" pitchFamily="34" charset="0"/>
              </a:defRPr>
            </a:lvl9pPr>
          </a:lstStyle>
          <a:p>
            <a:pPr algn="l" defTabSz="914400"/>
            <a:r>
              <a:rPr lang="en-US" sz="1800" kern="0" dirty="0"/>
              <a:t>Off-Site commissioning at INFN-LNS</a:t>
            </a:r>
            <a:br>
              <a:rPr lang="en-US" sz="1800" kern="0" dirty="0"/>
            </a:br>
            <a:r>
              <a:rPr lang="en-US" sz="1800" kern="0" dirty="0"/>
              <a:t>Emittance (rms):  </a:t>
            </a:r>
            <a:r>
              <a:rPr lang="en-US" sz="1800" kern="0" dirty="0">
                <a:solidFill>
                  <a:srgbClr val="0070C0"/>
                </a:solidFill>
              </a:rPr>
              <a:t>0.18 </a:t>
            </a:r>
            <a:r>
              <a:rPr lang="el-GR" sz="1800" kern="0" dirty="0">
                <a:solidFill>
                  <a:srgbClr val="0070C0"/>
                </a:solidFill>
              </a:rPr>
              <a:t>π</a:t>
            </a:r>
            <a:r>
              <a:rPr lang="en-US" sz="1800" kern="0" dirty="0">
                <a:solidFill>
                  <a:srgbClr val="0070C0"/>
                </a:solidFill>
              </a:rPr>
              <a:t>.</a:t>
            </a:r>
            <a:r>
              <a:rPr lang="en-US" sz="1800" kern="0" dirty="0" err="1">
                <a:solidFill>
                  <a:srgbClr val="0070C0"/>
                </a:solidFill>
              </a:rPr>
              <a:t>mm.mrad</a:t>
            </a:r>
            <a:br>
              <a:rPr lang="en-US" sz="1800" kern="0" dirty="0">
                <a:solidFill>
                  <a:srgbClr val="0070C0"/>
                </a:solidFill>
              </a:rPr>
            </a:br>
            <a:r>
              <a:rPr lang="en-US" sz="1800" kern="0" dirty="0"/>
              <a:t>Emittance (99%):  </a:t>
            </a:r>
            <a:r>
              <a:rPr lang="en-US" sz="1800" kern="0" dirty="0">
                <a:solidFill>
                  <a:srgbClr val="0070C0"/>
                </a:solidFill>
              </a:rPr>
              <a:t>1.32 </a:t>
            </a:r>
            <a:r>
              <a:rPr lang="el-GR" sz="1800" kern="0" dirty="0">
                <a:solidFill>
                  <a:srgbClr val="0070C0"/>
                </a:solidFill>
              </a:rPr>
              <a:t>π</a:t>
            </a:r>
            <a:r>
              <a:rPr lang="en-US" sz="1800" kern="0" dirty="0">
                <a:solidFill>
                  <a:srgbClr val="0070C0"/>
                </a:solidFill>
              </a:rPr>
              <a:t>.</a:t>
            </a:r>
            <a:r>
              <a:rPr lang="en-US" sz="1800" kern="0" dirty="0" err="1">
                <a:solidFill>
                  <a:srgbClr val="0070C0"/>
                </a:solidFill>
              </a:rPr>
              <a:t>mm.mrad</a:t>
            </a:r>
            <a:r>
              <a:rPr lang="en-US" sz="1800" kern="0" dirty="0">
                <a:solidFill>
                  <a:srgbClr val="0070C0"/>
                </a:solidFill>
              </a:rPr>
              <a:t>  </a:t>
            </a:r>
            <a:r>
              <a:rPr lang="en-US" sz="1800" kern="0" dirty="0">
                <a:solidFill>
                  <a:srgbClr val="4FA55D"/>
                </a:solidFill>
              </a:rPr>
              <a:t>&lt;&lt; 2.25 </a:t>
            </a:r>
            <a:r>
              <a:rPr lang="el-GR" sz="1800" kern="0" dirty="0">
                <a:solidFill>
                  <a:srgbClr val="4FA55D"/>
                </a:solidFill>
              </a:rPr>
              <a:t>π</a:t>
            </a:r>
            <a:r>
              <a:rPr lang="en-US" sz="1800" kern="0" dirty="0">
                <a:solidFill>
                  <a:srgbClr val="4FA55D"/>
                </a:solidFill>
              </a:rPr>
              <a:t>.</a:t>
            </a:r>
            <a:r>
              <a:rPr lang="en-US" sz="1800" kern="0" dirty="0" err="1">
                <a:solidFill>
                  <a:srgbClr val="4FA55D"/>
                </a:solidFill>
              </a:rPr>
              <a:t>mm.mrad</a:t>
            </a:r>
            <a:r>
              <a:rPr lang="en-US" sz="1800" kern="0" dirty="0">
                <a:solidFill>
                  <a:srgbClr val="4FA55D"/>
                </a:solidFill>
              </a:rPr>
              <a:t>  (ESS requirement)</a:t>
            </a:r>
          </a:p>
        </p:txBody>
      </p:sp>
      <p:sp>
        <p:nvSpPr>
          <p:cNvPr id="16" name="CasellaDiTesto 15">
            <a:extLst>
              <a:ext uri="{FF2B5EF4-FFF2-40B4-BE49-F238E27FC236}">
                <a16:creationId xmlns:a16="http://schemas.microsoft.com/office/drawing/2014/main" id="{8B0078A9-9D86-4FC3-B087-B8F8656B2C6F}"/>
              </a:ext>
            </a:extLst>
          </p:cNvPr>
          <p:cNvSpPr txBox="1"/>
          <p:nvPr/>
        </p:nvSpPr>
        <p:spPr>
          <a:xfrm>
            <a:off x="6121036" y="4647898"/>
            <a:ext cx="6023636" cy="738664"/>
          </a:xfrm>
          <a:prstGeom prst="rect">
            <a:avLst/>
          </a:prstGeom>
          <a:noFill/>
          <a:ln w="28575">
            <a:solidFill>
              <a:schemeClr val="tx1"/>
            </a:solidFill>
          </a:ln>
        </p:spPr>
        <p:txBody>
          <a:bodyPr wrap="square" rtlCol="0">
            <a:spAutoFit/>
          </a:bodyPr>
          <a:lstStyle/>
          <a:p>
            <a:r>
              <a:rPr lang="en-GB" sz="1400" b="1" dirty="0"/>
              <a:t>In IFMIF/EVEDA: large beam divergence -&gt; small (solenoid bore)/(beam radius) at solenoid 1 -&gt; Large emittance due to solenoid field and </a:t>
            </a:r>
            <a:r>
              <a:rPr lang="en-GB" sz="1400" b="1" dirty="0" err="1"/>
              <a:t>s.c.</a:t>
            </a:r>
            <a:r>
              <a:rPr lang="en-GB" sz="1400" b="1" dirty="0"/>
              <a:t> non-linearities. </a:t>
            </a:r>
          </a:p>
        </p:txBody>
      </p:sp>
    </p:spTree>
    <p:extLst>
      <p:ext uri="{BB962C8B-B14F-4D97-AF65-F5344CB8AC3E}">
        <p14:creationId xmlns:p14="http://schemas.microsoft.com/office/powerpoint/2010/main" val="426520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EA621D-8FD7-488F-A010-408F893983B7}"/>
              </a:ext>
            </a:extLst>
          </p:cNvPr>
          <p:cNvSpPr>
            <a:spLocks noGrp="1"/>
          </p:cNvSpPr>
          <p:nvPr>
            <p:ph type="title"/>
          </p:nvPr>
        </p:nvSpPr>
        <p:spPr>
          <a:xfrm>
            <a:off x="983432" y="-154265"/>
            <a:ext cx="10363200" cy="914400"/>
          </a:xfrm>
        </p:spPr>
        <p:txBody>
          <a:bodyPr/>
          <a:lstStyle/>
          <a:p>
            <a:r>
              <a:rPr lang="en-US" sz="2400" dirty="0"/>
              <a:t>Some preliminary results from dynamic study</a:t>
            </a:r>
          </a:p>
        </p:txBody>
      </p:sp>
      <p:sp>
        <p:nvSpPr>
          <p:cNvPr id="4" name="Segnaposto numero diapositiva 3">
            <a:extLst>
              <a:ext uri="{FF2B5EF4-FFF2-40B4-BE49-F238E27FC236}">
                <a16:creationId xmlns:a16="http://schemas.microsoft.com/office/drawing/2014/main" id="{39CEA197-FBCB-46DF-8F46-EE66801EC6ED}"/>
              </a:ext>
            </a:extLst>
          </p:cNvPr>
          <p:cNvSpPr>
            <a:spLocks noGrp="1"/>
          </p:cNvSpPr>
          <p:nvPr>
            <p:ph type="sldNum" sz="quarter" idx="4"/>
          </p:nvPr>
        </p:nvSpPr>
        <p:spPr/>
        <p:txBody>
          <a:bodyPr/>
          <a:lstStyle/>
          <a:p>
            <a:fld id="{6A6D9FA1-99C7-4910-8E32-B85D378B0060}" type="slidenum">
              <a:rPr lang="en-GB" smtClean="0"/>
              <a:pPr/>
              <a:t>30</a:t>
            </a:fld>
            <a:endParaRPr lang="en-GB" dirty="0"/>
          </a:p>
        </p:txBody>
      </p:sp>
      <p:sp>
        <p:nvSpPr>
          <p:cNvPr id="3" name="TextBox 2">
            <a:extLst>
              <a:ext uri="{FF2B5EF4-FFF2-40B4-BE49-F238E27FC236}">
                <a16:creationId xmlns:a16="http://schemas.microsoft.com/office/drawing/2014/main" id="{A6C4CEC6-D83F-45C9-9FCE-3D15D43871C7}"/>
              </a:ext>
            </a:extLst>
          </p:cNvPr>
          <p:cNvSpPr txBox="1"/>
          <p:nvPr/>
        </p:nvSpPr>
        <p:spPr>
          <a:xfrm>
            <a:off x="347479" y="908720"/>
            <a:ext cx="11635105" cy="830997"/>
          </a:xfrm>
          <a:prstGeom prst="rect">
            <a:avLst/>
          </a:prstGeom>
          <a:noFill/>
        </p:spPr>
        <p:txBody>
          <a:bodyPr wrap="square" rtlCol="0">
            <a:spAutoFit/>
          </a:bodyPr>
          <a:lstStyle/>
          <a:p>
            <a:r>
              <a:rPr lang="en-US" sz="1600" dirty="0"/>
              <a:t>The IFMIF RFQ is divided in 3 sections called SM </a:t>
            </a:r>
            <a:r>
              <a:rPr lang="en-US" sz="1600" dirty="0" err="1"/>
              <a:t>supermodules</a:t>
            </a:r>
            <a:r>
              <a:rPr lang="en-US" sz="1600" dirty="0"/>
              <a:t>. Each </a:t>
            </a:r>
            <a:r>
              <a:rPr lang="en-US" sz="1600" dirty="0" err="1"/>
              <a:t>supermodule</a:t>
            </a:r>
            <a:r>
              <a:rPr lang="en-US" sz="1600" dirty="0"/>
              <a:t> can have different temperature </a:t>
            </a:r>
            <a:r>
              <a:rPr lang="en-US" sz="1600" dirty="0" err="1"/>
              <a:t>w.r.</a:t>
            </a:r>
            <a:r>
              <a:rPr lang="en-US" sz="1600" dirty="0"/>
              <a:t> each other: this allows more efficient water tuning. It can be used to counteract the thermal deformation of the potential. In this case can be used to mitigate the erosion phenomena.</a:t>
            </a:r>
          </a:p>
        </p:txBody>
      </p:sp>
      <p:pic>
        <p:nvPicPr>
          <p:cNvPr id="10" name="Picture 9">
            <a:extLst>
              <a:ext uri="{FF2B5EF4-FFF2-40B4-BE49-F238E27FC236}">
                <a16:creationId xmlns:a16="http://schemas.microsoft.com/office/drawing/2014/main" id="{A4D87C4D-DAC0-41E8-B3A2-F2A4B66031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552" y="1888302"/>
            <a:ext cx="7416824" cy="4172940"/>
          </a:xfrm>
          <a:prstGeom prst="rect">
            <a:avLst/>
          </a:prstGeom>
        </p:spPr>
      </p:pic>
    </p:spTree>
    <p:extLst>
      <p:ext uri="{BB962C8B-B14F-4D97-AF65-F5344CB8AC3E}">
        <p14:creationId xmlns:p14="http://schemas.microsoft.com/office/powerpoint/2010/main" val="3569365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CE7016-40F6-4EFB-99F8-2DB9B1060C2C}"/>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31</a:t>
            </a:fld>
            <a:endParaRPr lang="en-US">
              <a:solidFill>
                <a:srgbClr val="000000">
                  <a:tint val="75000"/>
                </a:srgbClr>
              </a:solidFill>
            </a:endParaRPr>
          </a:p>
        </p:txBody>
      </p:sp>
      <p:grpSp>
        <p:nvGrpSpPr>
          <p:cNvPr id="23" name="Group 22">
            <a:extLst>
              <a:ext uri="{FF2B5EF4-FFF2-40B4-BE49-F238E27FC236}">
                <a16:creationId xmlns:a16="http://schemas.microsoft.com/office/drawing/2014/main" id="{F9FDAB77-EF02-45D7-930A-17B262783100}"/>
              </a:ext>
            </a:extLst>
          </p:cNvPr>
          <p:cNvGrpSpPr/>
          <p:nvPr/>
        </p:nvGrpSpPr>
        <p:grpSpPr>
          <a:xfrm>
            <a:off x="2830653" y="23751"/>
            <a:ext cx="5664703" cy="6408712"/>
            <a:chOff x="3215680" y="764704"/>
            <a:chExt cx="4038600" cy="5181600"/>
          </a:xfrm>
        </p:grpSpPr>
        <p:pic>
          <p:nvPicPr>
            <p:cNvPr id="5" name="Immagine 4">
              <a:extLst>
                <a:ext uri="{FF2B5EF4-FFF2-40B4-BE49-F238E27FC236}">
                  <a16:creationId xmlns:a16="http://schemas.microsoft.com/office/drawing/2014/main" id="{7FFC1163-F291-49B1-BBF7-14D2A36D7C8B}"/>
                </a:ext>
              </a:extLst>
            </p:cNvPr>
            <p:cNvPicPr>
              <a:picLocks noChangeAspect="1"/>
            </p:cNvPicPr>
            <p:nvPr/>
          </p:nvPicPr>
          <p:blipFill>
            <a:blip r:embed="rId2"/>
            <a:stretch>
              <a:fillRect/>
            </a:stretch>
          </p:blipFill>
          <p:spPr>
            <a:xfrm>
              <a:off x="3215680" y="764704"/>
              <a:ext cx="4038600" cy="5181600"/>
            </a:xfrm>
            <a:prstGeom prst="rect">
              <a:avLst/>
            </a:prstGeom>
          </p:spPr>
        </p:pic>
        <p:cxnSp>
          <p:nvCxnSpPr>
            <p:cNvPr id="6" name="Connettore diritto 5">
              <a:extLst>
                <a:ext uri="{FF2B5EF4-FFF2-40B4-BE49-F238E27FC236}">
                  <a16:creationId xmlns:a16="http://schemas.microsoft.com/office/drawing/2014/main" id="{0B797107-16EC-4C3C-B047-9E5BBD86F3C8}"/>
                </a:ext>
              </a:extLst>
            </p:cNvPr>
            <p:cNvCxnSpPr>
              <a:cxnSpLocks/>
            </p:cNvCxnSpPr>
            <p:nvPr/>
          </p:nvCxnSpPr>
          <p:spPr>
            <a:xfrm flipV="1">
              <a:off x="4023400" y="1110969"/>
              <a:ext cx="0" cy="427743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Connettore diritto 7">
              <a:extLst>
                <a:ext uri="{FF2B5EF4-FFF2-40B4-BE49-F238E27FC236}">
                  <a16:creationId xmlns:a16="http://schemas.microsoft.com/office/drawing/2014/main" id="{43A65066-08BA-41E8-9EFA-D9F6EEF16F35}"/>
                </a:ext>
              </a:extLst>
            </p:cNvPr>
            <p:cNvCxnSpPr>
              <a:cxnSpLocks/>
            </p:cNvCxnSpPr>
            <p:nvPr/>
          </p:nvCxnSpPr>
          <p:spPr>
            <a:xfrm flipV="1">
              <a:off x="4755883" y="1167630"/>
              <a:ext cx="0" cy="427743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 name="Connettore diritto 12">
              <a:extLst>
                <a:ext uri="{FF2B5EF4-FFF2-40B4-BE49-F238E27FC236}">
                  <a16:creationId xmlns:a16="http://schemas.microsoft.com/office/drawing/2014/main" id="{28FE3616-BDA6-450A-9F18-0FE9173B1E4B}"/>
                </a:ext>
              </a:extLst>
            </p:cNvPr>
            <p:cNvCxnSpPr>
              <a:cxnSpLocks/>
            </p:cNvCxnSpPr>
            <p:nvPr/>
          </p:nvCxnSpPr>
          <p:spPr>
            <a:xfrm flipV="1">
              <a:off x="5747977" y="1167630"/>
              <a:ext cx="0" cy="4277432"/>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sp>
        <p:nvSpPr>
          <p:cNvPr id="9" name="CasellaDiTesto 11">
            <a:extLst>
              <a:ext uri="{FF2B5EF4-FFF2-40B4-BE49-F238E27FC236}">
                <a16:creationId xmlns:a16="http://schemas.microsoft.com/office/drawing/2014/main" id="{F87EB703-6F09-48A2-9AAB-CE43F6C64A67}"/>
              </a:ext>
            </a:extLst>
          </p:cNvPr>
          <p:cNvSpPr txBox="1"/>
          <p:nvPr/>
        </p:nvSpPr>
        <p:spPr>
          <a:xfrm>
            <a:off x="6528048" y="227178"/>
            <a:ext cx="3285904" cy="769441"/>
          </a:xfrm>
          <a:prstGeom prst="rect">
            <a:avLst/>
          </a:prstGeom>
          <a:noFill/>
        </p:spPr>
        <p:txBody>
          <a:bodyPr wrap="square" rtlCol="0">
            <a:spAutoFit/>
          </a:bodyPr>
          <a:lstStyle/>
          <a:p>
            <a:r>
              <a:rPr lang="en-US" sz="1100" dirty="0">
                <a:solidFill>
                  <a:srgbClr val="00B050"/>
                </a:solidFill>
              </a:rPr>
              <a:t>Minimum temperature reached. Start to use SM 2 and 3 for keeping in frequency the RFQ. From here, deformations of the voltage profile start to apply.   </a:t>
            </a:r>
          </a:p>
        </p:txBody>
      </p:sp>
      <p:sp>
        <p:nvSpPr>
          <p:cNvPr id="10" name="CasellaDiTesto 6">
            <a:extLst>
              <a:ext uri="{FF2B5EF4-FFF2-40B4-BE49-F238E27FC236}">
                <a16:creationId xmlns:a16="http://schemas.microsoft.com/office/drawing/2014/main" id="{91599CA2-F80A-4F10-A621-4CE14B3F33D7}"/>
              </a:ext>
            </a:extLst>
          </p:cNvPr>
          <p:cNvSpPr txBox="1"/>
          <p:nvPr/>
        </p:nvSpPr>
        <p:spPr>
          <a:xfrm>
            <a:off x="1050970" y="1187721"/>
            <a:ext cx="1805335" cy="600164"/>
          </a:xfrm>
          <a:prstGeom prst="rect">
            <a:avLst/>
          </a:prstGeom>
          <a:noFill/>
        </p:spPr>
        <p:txBody>
          <a:bodyPr wrap="square" rtlCol="0">
            <a:spAutoFit/>
          </a:bodyPr>
          <a:lstStyle/>
          <a:p>
            <a:r>
              <a:rPr lang="en-US" sz="1100" dirty="0">
                <a:solidFill>
                  <a:srgbClr val="FF0000"/>
                </a:solidFill>
              </a:rPr>
              <a:t>SM 1 water temp. is used to counteract the erosion effect on the SM1</a:t>
            </a:r>
          </a:p>
        </p:txBody>
      </p:sp>
      <p:sp>
        <p:nvSpPr>
          <p:cNvPr id="11" name="CasellaDiTesto 14">
            <a:extLst>
              <a:ext uri="{FF2B5EF4-FFF2-40B4-BE49-F238E27FC236}">
                <a16:creationId xmlns:a16="http://schemas.microsoft.com/office/drawing/2014/main" id="{9D64F50E-A846-43F8-BB99-5D87F4D19EC8}"/>
              </a:ext>
            </a:extLst>
          </p:cNvPr>
          <p:cNvSpPr txBox="1"/>
          <p:nvPr/>
        </p:nvSpPr>
        <p:spPr>
          <a:xfrm>
            <a:off x="6783308" y="4815300"/>
            <a:ext cx="2667957" cy="938719"/>
          </a:xfrm>
          <a:prstGeom prst="rect">
            <a:avLst/>
          </a:prstGeom>
          <a:noFill/>
        </p:spPr>
        <p:txBody>
          <a:bodyPr wrap="square" rtlCol="0">
            <a:spAutoFit/>
          </a:bodyPr>
          <a:lstStyle/>
          <a:p>
            <a:r>
              <a:rPr lang="en-US" sz="1100" dirty="0">
                <a:solidFill>
                  <a:schemeClr val="accent6"/>
                </a:solidFill>
              </a:rPr>
              <a:t>The voltage profile deformation increases the </a:t>
            </a:r>
            <a:r>
              <a:rPr lang="en-US" sz="1100" dirty="0" err="1">
                <a:solidFill>
                  <a:schemeClr val="accent6"/>
                </a:solidFill>
              </a:rPr>
              <a:t>Kp</a:t>
            </a:r>
            <a:r>
              <a:rPr lang="en-US" sz="1100" dirty="0">
                <a:solidFill>
                  <a:schemeClr val="accent6"/>
                </a:solidFill>
              </a:rPr>
              <a:t>  too much. The whole voltage profile is lowered. Increased effect on the transmission and longitudinal emittance. STOP</a:t>
            </a:r>
          </a:p>
        </p:txBody>
      </p:sp>
      <p:cxnSp>
        <p:nvCxnSpPr>
          <p:cNvPr id="12" name="Connettore diritto 16">
            <a:extLst>
              <a:ext uri="{FF2B5EF4-FFF2-40B4-BE49-F238E27FC236}">
                <a16:creationId xmlns:a16="http://schemas.microsoft.com/office/drawing/2014/main" id="{F6BA24F0-E407-4C45-997A-13410F201987}"/>
              </a:ext>
            </a:extLst>
          </p:cNvPr>
          <p:cNvCxnSpPr>
            <a:cxnSpLocks/>
          </p:cNvCxnSpPr>
          <p:nvPr/>
        </p:nvCxnSpPr>
        <p:spPr>
          <a:xfrm>
            <a:off x="9032784" y="1492316"/>
            <a:ext cx="0" cy="32470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ttore diritto 17">
            <a:extLst>
              <a:ext uri="{FF2B5EF4-FFF2-40B4-BE49-F238E27FC236}">
                <a16:creationId xmlns:a16="http://schemas.microsoft.com/office/drawing/2014/main" id="{37AC0486-FC7C-4DAF-A4C2-F808FF7B3959}"/>
              </a:ext>
            </a:extLst>
          </p:cNvPr>
          <p:cNvCxnSpPr>
            <a:cxnSpLocks/>
          </p:cNvCxnSpPr>
          <p:nvPr/>
        </p:nvCxnSpPr>
        <p:spPr>
          <a:xfrm>
            <a:off x="9208946" y="1492316"/>
            <a:ext cx="0" cy="32470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ttore diritto 18">
            <a:extLst>
              <a:ext uri="{FF2B5EF4-FFF2-40B4-BE49-F238E27FC236}">
                <a16:creationId xmlns:a16="http://schemas.microsoft.com/office/drawing/2014/main" id="{6F5EDAA9-795B-46D5-9B6A-6B1728FF1D19}"/>
              </a:ext>
            </a:extLst>
          </p:cNvPr>
          <p:cNvCxnSpPr>
            <a:cxnSpLocks/>
          </p:cNvCxnSpPr>
          <p:nvPr/>
        </p:nvCxnSpPr>
        <p:spPr>
          <a:xfrm>
            <a:off x="9361346" y="1492316"/>
            <a:ext cx="0" cy="324709"/>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5" name="CasellaDiTesto 24">
            <a:extLst>
              <a:ext uri="{FF2B5EF4-FFF2-40B4-BE49-F238E27FC236}">
                <a16:creationId xmlns:a16="http://schemas.microsoft.com/office/drawing/2014/main" id="{44B1E726-760C-458F-ADFC-35409853F018}"/>
              </a:ext>
            </a:extLst>
          </p:cNvPr>
          <p:cNvSpPr txBox="1"/>
          <p:nvPr/>
        </p:nvSpPr>
        <p:spPr>
          <a:xfrm>
            <a:off x="9403789" y="1540026"/>
            <a:ext cx="1447800" cy="276999"/>
          </a:xfrm>
          <a:prstGeom prst="rect">
            <a:avLst/>
          </a:prstGeom>
          <a:noFill/>
        </p:spPr>
        <p:txBody>
          <a:bodyPr wrap="square" rtlCol="0">
            <a:spAutoFit/>
          </a:bodyPr>
          <a:lstStyle/>
          <a:p>
            <a:r>
              <a:rPr lang="en-US" sz="1200" dirty="0"/>
              <a:t>Counter-measures</a:t>
            </a:r>
          </a:p>
        </p:txBody>
      </p:sp>
      <p:sp>
        <p:nvSpPr>
          <p:cNvPr id="16" name="Rettangolo 30">
            <a:extLst>
              <a:ext uri="{FF2B5EF4-FFF2-40B4-BE49-F238E27FC236}">
                <a16:creationId xmlns:a16="http://schemas.microsoft.com/office/drawing/2014/main" id="{1B853D4A-21FA-4C3D-8F17-034657CA4625}"/>
              </a:ext>
            </a:extLst>
          </p:cNvPr>
          <p:cNvSpPr/>
          <p:nvPr/>
        </p:nvSpPr>
        <p:spPr>
          <a:xfrm>
            <a:off x="8838590" y="1388437"/>
            <a:ext cx="2012999" cy="513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377AB3CD-0160-4521-85FF-FAD630F21174}"/>
              </a:ext>
            </a:extLst>
          </p:cNvPr>
          <p:cNvCxnSpPr/>
          <p:nvPr/>
        </p:nvCxnSpPr>
        <p:spPr bwMode="auto">
          <a:xfrm>
            <a:off x="3963594" y="1388437"/>
            <a:ext cx="980278" cy="0"/>
          </a:xfrm>
          <a:prstGeom prst="straightConnector1">
            <a:avLst/>
          </a:prstGeom>
          <a:solidFill>
            <a:schemeClr val="accent1"/>
          </a:solidFill>
          <a:ln w="3810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D75604A5-EDBB-4D9A-B29A-75744340D3AC}"/>
              </a:ext>
            </a:extLst>
          </p:cNvPr>
          <p:cNvCxnSpPr/>
          <p:nvPr/>
        </p:nvCxnSpPr>
        <p:spPr bwMode="auto">
          <a:xfrm>
            <a:off x="5087888" y="996619"/>
            <a:ext cx="1152128" cy="0"/>
          </a:xfrm>
          <a:prstGeom prst="straightConnector1">
            <a:avLst/>
          </a:prstGeom>
          <a:solidFill>
            <a:schemeClr val="accent1"/>
          </a:solidFill>
          <a:ln w="38100" cap="flat" cmpd="sng" algn="ctr">
            <a:solidFill>
              <a:srgbClr val="00B05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B7057F02-5019-4D69-B1FD-8FC9368550CA}"/>
              </a:ext>
            </a:extLst>
          </p:cNvPr>
          <p:cNvSpPr txBox="1"/>
          <p:nvPr/>
        </p:nvSpPr>
        <p:spPr>
          <a:xfrm>
            <a:off x="4296538" y="996619"/>
            <a:ext cx="621720" cy="307777"/>
          </a:xfrm>
          <a:prstGeom prst="rect">
            <a:avLst/>
          </a:prstGeom>
          <a:noFill/>
        </p:spPr>
        <p:txBody>
          <a:bodyPr wrap="square" rtlCol="0">
            <a:spAutoFit/>
          </a:bodyPr>
          <a:lstStyle/>
          <a:p>
            <a:r>
              <a:rPr lang="en-US" sz="1400" dirty="0">
                <a:solidFill>
                  <a:srgbClr val="FF0000"/>
                </a:solidFill>
              </a:rPr>
              <a:t>Vn</a:t>
            </a:r>
          </a:p>
        </p:txBody>
      </p:sp>
      <p:sp>
        <p:nvSpPr>
          <p:cNvPr id="30" name="TextBox 29">
            <a:extLst>
              <a:ext uri="{FF2B5EF4-FFF2-40B4-BE49-F238E27FC236}">
                <a16:creationId xmlns:a16="http://schemas.microsoft.com/office/drawing/2014/main" id="{ADBBFE5B-A085-4B28-98BA-57EA4817E457}"/>
              </a:ext>
            </a:extLst>
          </p:cNvPr>
          <p:cNvSpPr txBox="1"/>
          <p:nvPr/>
        </p:nvSpPr>
        <p:spPr>
          <a:xfrm>
            <a:off x="5093164" y="611898"/>
            <a:ext cx="1394765" cy="307777"/>
          </a:xfrm>
          <a:prstGeom prst="rect">
            <a:avLst/>
          </a:prstGeom>
          <a:noFill/>
        </p:spPr>
        <p:txBody>
          <a:bodyPr wrap="square" rtlCol="0">
            <a:spAutoFit/>
          </a:bodyPr>
          <a:lstStyle/>
          <a:p>
            <a:r>
              <a:rPr lang="en-US" sz="1400" dirty="0">
                <a:solidFill>
                  <a:srgbClr val="008000"/>
                </a:solidFill>
              </a:rPr>
              <a:t>V not nominal</a:t>
            </a:r>
          </a:p>
        </p:txBody>
      </p:sp>
    </p:spTree>
    <p:extLst>
      <p:ext uri="{BB962C8B-B14F-4D97-AF65-F5344CB8AC3E}">
        <p14:creationId xmlns:p14="http://schemas.microsoft.com/office/powerpoint/2010/main" val="3786672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9D23-812A-4D2A-94F8-FA7A7FD1692F}"/>
              </a:ext>
            </a:extLst>
          </p:cNvPr>
          <p:cNvSpPr>
            <a:spLocks noGrp="1"/>
          </p:cNvSpPr>
          <p:nvPr>
            <p:ph type="title"/>
          </p:nvPr>
        </p:nvSpPr>
        <p:spPr>
          <a:xfrm>
            <a:off x="914400" y="-76200"/>
            <a:ext cx="10363200" cy="914400"/>
          </a:xfrm>
        </p:spPr>
        <p:txBody>
          <a:bodyPr/>
          <a:lstStyle/>
          <a:p>
            <a:r>
              <a:rPr lang="en-US" dirty="0"/>
              <a:t>Conclusion</a:t>
            </a:r>
          </a:p>
        </p:txBody>
      </p:sp>
      <p:sp>
        <p:nvSpPr>
          <p:cNvPr id="3" name="Content Placeholder 2">
            <a:extLst>
              <a:ext uri="{FF2B5EF4-FFF2-40B4-BE49-F238E27FC236}">
                <a16:creationId xmlns:a16="http://schemas.microsoft.com/office/drawing/2014/main" id="{75FCD3D3-D305-4C53-9989-E1C031DE414C}"/>
              </a:ext>
            </a:extLst>
          </p:cNvPr>
          <p:cNvSpPr>
            <a:spLocks noGrp="1"/>
          </p:cNvSpPr>
          <p:nvPr>
            <p:ph idx="1"/>
          </p:nvPr>
        </p:nvSpPr>
        <p:spPr>
          <a:xfrm>
            <a:off x="914400" y="764704"/>
            <a:ext cx="10363200" cy="5331296"/>
          </a:xfrm>
        </p:spPr>
        <p:txBody>
          <a:bodyPr/>
          <a:lstStyle/>
          <a:p>
            <a:r>
              <a:rPr lang="en-US" sz="1800" dirty="0"/>
              <a:t>This is an estimation of the effect of pure erosion due to knock out of the Cu atoms. Of course, several approximations are considered in a tentative to simplify the problem. As an example, especially when the hole is formed, the impact angle may change due the roughness of the surface.</a:t>
            </a:r>
          </a:p>
          <a:p>
            <a:endParaRPr lang="en-US" sz="1800" dirty="0"/>
          </a:p>
          <a:p>
            <a:endParaRPr lang="en-US" sz="1800" dirty="0"/>
          </a:p>
          <a:p>
            <a:endParaRPr lang="en-US" sz="1800" dirty="0"/>
          </a:p>
          <a:p>
            <a:pPr marL="0" indent="0">
              <a:buNone/>
            </a:pPr>
            <a:endParaRPr lang="en-US" sz="1800" dirty="0"/>
          </a:p>
          <a:p>
            <a:r>
              <a:rPr lang="en-US" sz="1800" dirty="0"/>
              <a:t>Part of them are justify by the very low fluence of the losses (between 4-3 order of magnitude less then normal sputtering fluence) </a:t>
            </a:r>
          </a:p>
          <a:p>
            <a:r>
              <a:rPr lang="en-US" sz="1800" dirty="0"/>
              <a:t>It will be mandatory to compare the rate with the experiments: not so easy to find out high current CW RFQ nowadays. That’s why we are looking forward to the IFMIF/EVEDA RFQ CW beam. </a:t>
            </a:r>
          </a:p>
          <a:p>
            <a:r>
              <a:rPr lang="en-US" sz="1800" dirty="0"/>
              <a:t>In the meanwhile, we will improve the software, investigating more in details the effect on the material.</a:t>
            </a:r>
          </a:p>
        </p:txBody>
      </p:sp>
      <p:sp>
        <p:nvSpPr>
          <p:cNvPr id="4" name="Slide Number Placeholder 3">
            <a:extLst>
              <a:ext uri="{FF2B5EF4-FFF2-40B4-BE49-F238E27FC236}">
                <a16:creationId xmlns:a16="http://schemas.microsoft.com/office/drawing/2014/main" id="{F081E1A9-00F4-469E-9643-AD14FA762D89}"/>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32</a:t>
            </a:fld>
            <a:endParaRPr lang="en-US">
              <a:solidFill>
                <a:srgbClr val="000000">
                  <a:tint val="75000"/>
                </a:srgbClr>
              </a:solidFill>
            </a:endParaRPr>
          </a:p>
        </p:txBody>
      </p:sp>
      <p:pic>
        <p:nvPicPr>
          <p:cNvPr id="39" name="Picture 38">
            <a:extLst>
              <a:ext uri="{FF2B5EF4-FFF2-40B4-BE49-F238E27FC236}">
                <a16:creationId xmlns:a16="http://schemas.microsoft.com/office/drawing/2014/main" id="{FF67AC4B-3D45-4A2B-9F12-3F94158F43A8}"/>
              </a:ext>
            </a:extLst>
          </p:cNvPr>
          <p:cNvPicPr>
            <a:picLocks noChangeAspect="1"/>
          </p:cNvPicPr>
          <p:nvPr/>
        </p:nvPicPr>
        <p:blipFill>
          <a:blip r:embed="rId2"/>
          <a:stretch>
            <a:fillRect/>
          </a:stretch>
        </p:blipFill>
        <p:spPr>
          <a:xfrm>
            <a:off x="4151784" y="1772816"/>
            <a:ext cx="3706320" cy="1330474"/>
          </a:xfrm>
          <a:prstGeom prst="rect">
            <a:avLst/>
          </a:prstGeom>
        </p:spPr>
      </p:pic>
    </p:spTree>
    <p:extLst>
      <p:ext uri="{BB962C8B-B14F-4D97-AF65-F5344CB8AC3E}">
        <p14:creationId xmlns:p14="http://schemas.microsoft.com/office/powerpoint/2010/main" val="3168070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101C-8A33-4BE9-BAB1-6A200F5CF2EA}"/>
              </a:ext>
            </a:extLst>
          </p:cNvPr>
          <p:cNvSpPr>
            <a:spLocks noGrp="1"/>
          </p:cNvSpPr>
          <p:nvPr>
            <p:ph type="title"/>
          </p:nvPr>
        </p:nvSpPr>
        <p:spPr>
          <a:xfrm>
            <a:off x="914400" y="2636912"/>
            <a:ext cx="10363200" cy="914400"/>
          </a:xfrm>
        </p:spPr>
        <p:txBody>
          <a:bodyPr/>
          <a:lstStyle/>
          <a:p>
            <a:r>
              <a:rPr lang="en-US" dirty="0"/>
              <a:t>Thank you!</a:t>
            </a:r>
          </a:p>
        </p:txBody>
      </p:sp>
      <p:sp>
        <p:nvSpPr>
          <p:cNvPr id="4" name="Slide Number Placeholder 3">
            <a:extLst>
              <a:ext uri="{FF2B5EF4-FFF2-40B4-BE49-F238E27FC236}">
                <a16:creationId xmlns:a16="http://schemas.microsoft.com/office/drawing/2014/main" id="{59D755BB-2E06-4E98-85F0-51906C8B4031}"/>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33</a:t>
            </a:fld>
            <a:endParaRPr lang="en-US">
              <a:solidFill>
                <a:srgbClr val="000000">
                  <a:tint val="75000"/>
                </a:srgbClr>
              </a:solidFill>
            </a:endParaRPr>
          </a:p>
        </p:txBody>
      </p:sp>
    </p:spTree>
    <p:extLst>
      <p:ext uri="{BB962C8B-B14F-4D97-AF65-F5344CB8AC3E}">
        <p14:creationId xmlns:p14="http://schemas.microsoft.com/office/powerpoint/2010/main" val="164376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06A107-7D98-4BC3-B432-B0B9580ACDBF}"/>
              </a:ext>
            </a:extLst>
          </p:cNvPr>
          <p:cNvSpPr>
            <a:spLocks noGrp="1"/>
          </p:cNvSpPr>
          <p:nvPr>
            <p:ph type="title"/>
          </p:nvPr>
        </p:nvSpPr>
        <p:spPr>
          <a:xfrm>
            <a:off x="983432" y="-1240"/>
            <a:ext cx="10363200" cy="914400"/>
          </a:xfrm>
        </p:spPr>
        <p:txBody>
          <a:bodyPr/>
          <a:lstStyle/>
          <a:p>
            <a:r>
              <a:rPr lang="en-GB" dirty="0"/>
              <a:t>Possible sources of discrepancies:</a:t>
            </a:r>
          </a:p>
        </p:txBody>
      </p:sp>
      <p:sp>
        <p:nvSpPr>
          <p:cNvPr id="4" name="Segnaposto numero diapositiva 3">
            <a:extLst>
              <a:ext uri="{FF2B5EF4-FFF2-40B4-BE49-F238E27FC236}">
                <a16:creationId xmlns:a16="http://schemas.microsoft.com/office/drawing/2014/main" id="{FB27A05F-F87D-4250-BD23-F07164AF77E1}"/>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4</a:t>
            </a:fld>
            <a:endParaRPr lang="en-US">
              <a:solidFill>
                <a:srgbClr val="000000">
                  <a:tint val="75000"/>
                </a:srgbClr>
              </a:solidFill>
            </a:endParaRPr>
          </a:p>
        </p:txBody>
      </p:sp>
      <p:sp>
        <p:nvSpPr>
          <p:cNvPr id="14" name="Segnaposto contenuto 2">
            <a:extLst>
              <a:ext uri="{FF2B5EF4-FFF2-40B4-BE49-F238E27FC236}">
                <a16:creationId xmlns:a16="http://schemas.microsoft.com/office/drawing/2014/main" id="{02F11513-43F1-4131-BFD1-FA9639ECF22F}"/>
              </a:ext>
            </a:extLst>
          </p:cNvPr>
          <p:cNvSpPr>
            <a:spLocks noGrp="1"/>
          </p:cNvSpPr>
          <p:nvPr>
            <p:ph idx="1"/>
          </p:nvPr>
        </p:nvSpPr>
        <p:spPr>
          <a:xfrm>
            <a:off x="637841" y="925116"/>
            <a:ext cx="11593288" cy="4724400"/>
          </a:xfrm>
        </p:spPr>
        <p:txBody>
          <a:bodyPr/>
          <a:lstStyle/>
          <a:p>
            <a:pPr marL="0" indent="0">
              <a:buNone/>
            </a:pPr>
            <a:r>
              <a:rPr lang="en-GB" dirty="0"/>
              <a:t>Three macro - areas were found to investigate:</a:t>
            </a:r>
            <a:r>
              <a:rPr lang="en-GB" sz="2400" dirty="0"/>
              <a:t> </a:t>
            </a:r>
          </a:p>
          <a:p>
            <a:pPr marL="0" indent="0">
              <a:buNone/>
            </a:pPr>
            <a:endParaRPr lang="en-GB" sz="2400" dirty="0"/>
          </a:p>
          <a:p>
            <a:pPr marL="725488" lvl="1" indent="-342900">
              <a:buFont typeface="+mj-lt"/>
              <a:buAutoNum type="arabicPeriod"/>
            </a:pPr>
            <a:r>
              <a:rPr lang="en-GB" sz="2000" dirty="0"/>
              <a:t>Extraction</a:t>
            </a:r>
          </a:p>
          <a:p>
            <a:pPr marL="1109663" lvl="2" indent="-342900"/>
            <a:r>
              <a:rPr lang="en-GB" sz="1800" dirty="0"/>
              <a:t>geometry implemented in the model</a:t>
            </a:r>
          </a:p>
          <a:p>
            <a:pPr marL="1109663" lvl="2" indent="-342900"/>
            <a:r>
              <a:rPr lang="en-GB" sz="1800" dirty="0"/>
              <a:t>electrode damage</a:t>
            </a:r>
          </a:p>
          <a:p>
            <a:pPr marL="1109663" lvl="2" indent="-342900"/>
            <a:r>
              <a:rPr lang="en-GB" sz="1800" dirty="0"/>
              <a:t>model differences (there are no common BD model of such part)</a:t>
            </a:r>
          </a:p>
          <a:p>
            <a:pPr marL="725488" lvl="1" indent="-342900">
              <a:buFont typeface="+mj-lt"/>
              <a:buAutoNum type="arabicPeriod"/>
            </a:pPr>
            <a:endParaRPr lang="en-GB" sz="2000" dirty="0"/>
          </a:p>
          <a:p>
            <a:pPr marL="725488" lvl="1" indent="-342900">
              <a:buFont typeface="+mj-lt"/>
              <a:buAutoNum type="arabicPeriod"/>
            </a:pPr>
            <a:r>
              <a:rPr lang="en-GB" sz="2000" dirty="0"/>
              <a:t>Overestimation of the </a:t>
            </a:r>
            <a:r>
              <a:rPr lang="en-GB" sz="2000" dirty="0" err="1"/>
              <a:t>emittancemeter</a:t>
            </a:r>
            <a:r>
              <a:rPr lang="en-GB" sz="2000" dirty="0"/>
              <a:t> measurement </a:t>
            </a:r>
          </a:p>
          <a:p>
            <a:pPr marL="1109663" lvl="2" indent="-342900"/>
            <a:r>
              <a:rPr lang="en-GB" sz="1800" dirty="0"/>
              <a:t>geometry differences  with respect calibration</a:t>
            </a:r>
          </a:p>
          <a:p>
            <a:pPr marL="1109663" lvl="2" indent="-342900"/>
            <a:r>
              <a:rPr lang="en-GB" sz="1800" dirty="0"/>
              <a:t>acquisition system issues</a:t>
            </a:r>
          </a:p>
          <a:p>
            <a:pPr marL="1109663" lvl="2" indent="-342900"/>
            <a:r>
              <a:rPr lang="en-GB" sz="1800" dirty="0"/>
              <a:t>analysis routine</a:t>
            </a:r>
          </a:p>
          <a:p>
            <a:pPr marL="725488" lvl="1" indent="-342900">
              <a:buFont typeface="+mj-lt"/>
              <a:buAutoNum type="arabicPeriod"/>
            </a:pPr>
            <a:endParaRPr lang="en-GB" sz="2000" dirty="0"/>
          </a:p>
          <a:p>
            <a:pPr marL="725488" lvl="1" indent="-342900">
              <a:buFont typeface="+mj-lt"/>
              <a:buAutoNum type="arabicPeriod"/>
            </a:pPr>
            <a:r>
              <a:rPr lang="en-GB" sz="2000" dirty="0"/>
              <a:t>Solenoid </a:t>
            </a:r>
          </a:p>
          <a:p>
            <a:pPr marL="1109663" lvl="2" indent="-342900"/>
            <a:r>
              <a:rPr lang="en-GB" sz="1800" dirty="0"/>
              <a:t>large misalignment (order of mm) </a:t>
            </a:r>
          </a:p>
        </p:txBody>
      </p:sp>
    </p:spTree>
    <p:extLst>
      <p:ext uri="{BB962C8B-B14F-4D97-AF65-F5344CB8AC3E}">
        <p14:creationId xmlns:p14="http://schemas.microsoft.com/office/powerpoint/2010/main" val="277546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DA11B7F-2F41-45BD-8D8D-57392D9CCC8A}" type="slidenum">
              <a:rPr lang="en-US" smtClean="0">
                <a:solidFill>
                  <a:srgbClr val="000000">
                    <a:tint val="75000"/>
                  </a:srgbClr>
                </a:solidFill>
              </a:rPr>
              <a:pPr/>
              <a:t>5</a:t>
            </a:fld>
            <a:endParaRPr lang="en-US">
              <a:solidFill>
                <a:srgbClr val="000000">
                  <a:tint val="75000"/>
                </a:srgbClr>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551"/>
          <a:stretch/>
        </p:blipFill>
        <p:spPr>
          <a:xfrm>
            <a:off x="835884" y="1607768"/>
            <a:ext cx="5407168" cy="3551079"/>
          </a:xfrm>
          <a:prstGeom prst="rect">
            <a:avLst/>
          </a:prstGeom>
        </p:spPr>
      </p:pic>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1A82DA23-7D86-400F-8C5F-5766502620EB}"/>
                  </a:ext>
                </a:extLst>
              </p:cNvPr>
              <p:cNvSpPr txBox="1"/>
              <p:nvPr/>
            </p:nvSpPr>
            <p:spPr>
              <a:xfrm>
                <a:off x="6775406" y="3931589"/>
                <a:ext cx="4872025" cy="349326"/>
              </a:xfrm>
              <a:prstGeom prst="rect">
                <a:avLst/>
              </a:prstGeom>
              <a:noFill/>
              <a:ln w="38100">
                <a:solidFill>
                  <a:schemeClr val="tx2"/>
                </a:solidFill>
              </a:ln>
            </p:spPr>
            <p:txBody>
              <a:bodyPr wrap="square" rtlCol="0">
                <a:spAutoFit/>
              </a:bodyPr>
              <a:lstStyle/>
              <a:p>
                <a14:m>
                  <m:oMath xmlns:m="http://schemas.openxmlformats.org/officeDocument/2006/math">
                    <m:sSub>
                      <m:sSubPr>
                        <m:ctrlPr>
                          <a:rPr lang="it-IT" sz="1600" b="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𝜀</m:t>
                        </m:r>
                      </m:e>
                      <m:sub>
                        <m:r>
                          <a:rPr lang="it-IT" sz="1600" b="0" i="1" smtClean="0">
                            <a:latin typeface="Cambria Math" panose="02040503050406030204" pitchFamily="18" charset="0"/>
                            <a:ea typeface="Cambria Math" panose="02040503050406030204" pitchFamily="18" charset="0"/>
                          </a:rPr>
                          <m:t>𝑟𝑚𝑠</m:t>
                        </m:r>
                        <m:r>
                          <a:rPr lang="it-IT" sz="1600" b="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𝑛</m:t>
                        </m:r>
                      </m:sub>
                    </m:sSub>
                    <m:r>
                      <a:rPr lang="it-IT" sz="1600" b="0" i="1" smtClean="0">
                        <a:latin typeface="Cambria Math" panose="02040503050406030204" pitchFamily="18" charset="0"/>
                        <a:ea typeface="Cambria Math" panose="02040503050406030204" pitchFamily="18" charset="0"/>
                      </a:rPr>
                      <m:t>=</m:t>
                    </m:r>
                    <m:r>
                      <m:rPr>
                        <m:nor/>
                      </m:rPr>
                      <a:rPr lang="en-GB" sz="1600" dirty="0"/>
                      <m:t>0.4−0.45 </m:t>
                    </m:r>
                    <m:r>
                      <m:rPr>
                        <m:nor/>
                      </m:rPr>
                      <a:rPr lang="en-GB" sz="1600" dirty="0"/>
                      <m:t>mm</m:t>
                    </m:r>
                    <m:r>
                      <m:rPr>
                        <m:nor/>
                      </m:rPr>
                      <a:rPr lang="en-GB" sz="1600" dirty="0"/>
                      <m:t> </m:t>
                    </m:r>
                    <m:r>
                      <m:rPr>
                        <m:nor/>
                      </m:rPr>
                      <a:rPr lang="en-GB" sz="1600" dirty="0"/>
                      <m:t>mrad</m:t>
                    </m:r>
                  </m:oMath>
                </a14:m>
                <a:r>
                  <a:rPr lang="en-GB" sz="1600" dirty="0"/>
                  <a:t> measured emittance</a:t>
                </a:r>
              </a:p>
            </p:txBody>
          </p:sp>
        </mc:Choice>
        <mc:Fallback xmlns="">
          <p:sp>
            <p:nvSpPr>
              <p:cNvPr id="3" name="CasellaDiTesto 2">
                <a:extLst>
                  <a:ext uri="{FF2B5EF4-FFF2-40B4-BE49-F238E27FC236}">
                    <a16:creationId xmlns:a16="http://schemas.microsoft.com/office/drawing/2014/main" id="{1A82DA23-7D86-400F-8C5F-5766502620EB}"/>
                  </a:ext>
                </a:extLst>
              </p:cNvPr>
              <p:cNvSpPr txBox="1">
                <a:spLocks noRot="1" noChangeAspect="1" noMove="1" noResize="1" noEditPoints="1" noAdjustHandles="1" noChangeArrowheads="1" noChangeShapeType="1" noTextEdit="1"/>
              </p:cNvSpPr>
              <p:nvPr/>
            </p:nvSpPr>
            <p:spPr>
              <a:xfrm>
                <a:off x="6775406" y="3931589"/>
                <a:ext cx="4872025" cy="349326"/>
              </a:xfrm>
              <a:prstGeom prst="rect">
                <a:avLst/>
              </a:prstGeom>
              <a:blipFill>
                <a:blip r:embed="rId3"/>
                <a:stretch>
                  <a:fillRect b="-12698"/>
                </a:stretch>
              </a:blipFill>
              <a:ln w="38100">
                <a:solidFill>
                  <a:schemeClr val="tx2"/>
                </a:solidFill>
              </a:ln>
            </p:spPr>
            <p:txBody>
              <a:bodyPr/>
              <a:lstStyle/>
              <a:p>
                <a:r>
                  <a:rPr lang="en-GB">
                    <a:noFill/>
                  </a:rPr>
                  <a:t> </a:t>
                </a:r>
              </a:p>
            </p:txBody>
          </p:sp>
        </mc:Fallback>
      </mc:AlternateContent>
      <p:sp>
        <p:nvSpPr>
          <p:cNvPr id="5" name="CasellaDiTesto 4">
            <a:extLst>
              <a:ext uri="{FF2B5EF4-FFF2-40B4-BE49-F238E27FC236}">
                <a16:creationId xmlns:a16="http://schemas.microsoft.com/office/drawing/2014/main" id="{73AB0875-856B-4A70-AA0D-B214B0BDCD72}"/>
              </a:ext>
            </a:extLst>
          </p:cNvPr>
          <p:cNvSpPr txBox="1"/>
          <p:nvPr/>
        </p:nvSpPr>
        <p:spPr>
          <a:xfrm>
            <a:off x="6710364" y="2789121"/>
            <a:ext cx="4888507" cy="646331"/>
          </a:xfrm>
          <a:prstGeom prst="rect">
            <a:avLst/>
          </a:prstGeom>
          <a:noFill/>
        </p:spPr>
        <p:txBody>
          <a:bodyPr wrap="square" rtlCol="0">
            <a:spAutoFit/>
          </a:bodyPr>
          <a:lstStyle/>
          <a:p>
            <a:r>
              <a:rPr lang="en-GB" sz="1200" b="1" dirty="0">
                <a:solidFill>
                  <a:srgbClr val="FF0000"/>
                </a:solidFill>
              </a:rPr>
              <a:t>The result: the model could not explain the very large emittance measured. Simulations compatible with what was simulated and measured in Catania. </a:t>
            </a:r>
          </a:p>
        </p:txBody>
      </p:sp>
      <p:sp>
        <p:nvSpPr>
          <p:cNvPr id="10" name="Titolo 1">
            <a:extLst>
              <a:ext uri="{FF2B5EF4-FFF2-40B4-BE49-F238E27FC236}">
                <a16:creationId xmlns:a16="http://schemas.microsoft.com/office/drawing/2014/main" id="{4BB76FBD-9EF0-4794-A15F-3C0A79CA21E5}"/>
              </a:ext>
            </a:extLst>
          </p:cNvPr>
          <p:cNvSpPr>
            <a:spLocks noGrp="1"/>
          </p:cNvSpPr>
          <p:nvPr>
            <p:ph type="title"/>
          </p:nvPr>
        </p:nvSpPr>
        <p:spPr>
          <a:xfrm>
            <a:off x="992976" y="-147289"/>
            <a:ext cx="10363200" cy="914400"/>
          </a:xfrm>
        </p:spPr>
        <p:txBody>
          <a:bodyPr/>
          <a:lstStyle/>
          <a:p>
            <a:r>
              <a:rPr lang="en-GB" dirty="0"/>
              <a:t>LEBT transfer model result</a:t>
            </a:r>
          </a:p>
        </p:txBody>
      </p:sp>
      <p:sp>
        <p:nvSpPr>
          <p:cNvPr id="11" name="CasellaDiTesto 10">
            <a:extLst>
              <a:ext uri="{FF2B5EF4-FFF2-40B4-BE49-F238E27FC236}">
                <a16:creationId xmlns:a16="http://schemas.microsoft.com/office/drawing/2014/main" id="{1CEF87C5-5C9F-4D49-811A-D0F752A62F8A}"/>
              </a:ext>
            </a:extLst>
          </p:cNvPr>
          <p:cNvSpPr txBox="1"/>
          <p:nvPr/>
        </p:nvSpPr>
        <p:spPr>
          <a:xfrm>
            <a:off x="361133" y="5349972"/>
            <a:ext cx="11830867" cy="646331"/>
          </a:xfrm>
          <a:prstGeom prst="rect">
            <a:avLst/>
          </a:prstGeom>
          <a:noFill/>
        </p:spPr>
        <p:txBody>
          <a:bodyPr wrap="square" rtlCol="0">
            <a:spAutoFit/>
          </a:bodyPr>
          <a:lstStyle/>
          <a:p>
            <a:r>
              <a:rPr lang="en-GB" sz="1800" b="1" dirty="0"/>
              <a:t>First outcome: </a:t>
            </a:r>
            <a:r>
              <a:rPr lang="en-GB" sz="1800" dirty="0"/>
              <a:t>something is preventing the source to reach again the nominal performances, that are not taken into account by the model.</a:t>
            </a:r>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7591E802-31EE-4E5A-897C-78F392DA8B17}"/>
                  </a:ext>
                </a:extLst>
              </p:cNvPr>
              <p:cNvSpPr txBox="1"/>
              <p:nvPr/>
            </p:nvSpPr>
            <p:spPr>
              <a:xfrm>
                <a:off x="6767166" y="2297382"/>
                <a:ext cx="4888507" cy="349326"/>
              </a:xfrm>
              <a:prstGeom prst="rect">
                <a:avLst/>
              </a:prstGeom>
              <a:noFill/>
              <a:ln w="38100">
                <a:solidFill>
                  <a:srgbClr val="FF0000"/>
                </a:solidFill>
              </a:ln>
            </p:spPr>
            <p:txBody>
              <a:bodyPr wrap="square" rtlCol="0">
                <a:spAutoFit/>
              </a:bodyPr>
              <a:lstStyle/>
              <a:p>
                <a14:m>
                  <m:oMath xmlns:m="http://schemas.openxmlformats.org/officeDocument/2006/math">
                    <m:sSub>
                      <m:sSubPr>
                        <m:ctrlPr>
                          <a:rPr lang="it-IT" sz="1600" b="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𝜀</m:t>
                        </m:r>
                      </m:e>
                      <m:sub>
                        <m:r>
                          <a:rPr lang="it-IT" sz="1600" b="0" i="1" smtClean="0">
                            <a:latin typeface="Cambria Math" panose="02040503050406030204" pitchFamily="18" charset="0"/>
                            <a:ea typeface="Cambria Math" panose="02040503050406030204" pitchFamily="18" charset="0"/>
                          </a:rPr>
                          <m:t>𝑟𝑚𝑠</m:t>
                        </m:r>
                        <m:r>
                          <a:rPr lang="it-IT" sz="1600" b="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𝑛</m:t>
                        </m:r>
                      </m:sub>
                    </m:sSub>
                    <m:r>
                      <a:rPr lang="it-IT" sz="1600" b="0" i="1" smtClean="0">
                        <a:latin typeface="Cambria Math" panose="02040503050406030204" pitchFamily="18" charset="0"/>
                        <a:ea typeface="Cambria Math" panose="02040503050406030204" pitchFamily="18" charset="0"/>
                      </a:rPr>
                      <m:t>=</m:t>
                    </m:r>
                    <m:r>
                      <m:rPr>
                        <m:nor/>
                      </m:rPr>
                      <a:rPr lang="en-GB" sz="1600" dirty="0"/>
                      <m:t>0.</m:t>
                    </m:r>
                    <m:r>
                      <m:rPr>
                        <m:nor/>
                      </m:rPr>
                      <a:rPr lang="it-IT" sz="1600" b="0" i="0" dirty="0" smtClean="0"/>
                      <m:t>18</m:t>
                    </m:r>
                    <m:r>
                      <m:rPr>
                        <m:nor/>
                      </m:rPr>
                      <a:rPr lang="en-GB" sz="1600" dirty="0"/>
                      <m:t>−0.</m:t>
                    </m:r>
                    <m:r>
                      <m:rPr>
                        <m:nor/>
                      </m:rPr>
                      <a:rPr lang="it-IT" sz="1600" b="0" i="0" dirty="0" smtClean="0"/>
                      <m:t>23</m:t>
                    </m:r>
                    <m:r>
                      <m:rPr>
                        <m:nor/>
                      </m:rPr>
                      <a:rPr lang="en-GB" sz="1600" dirty="0"/>
                      <m:t> </m:t>
                    </m:r>
                    <m:r>
                      <m:rPr>
                        <m:nor/>
                      </m:rPr>
                      <a:rPr lang="en-GB" sz="1600" dirty="0"/>
                      <m:t>mm</m:t>
                    </m:r>
                    <m:r>
                      <m:rPr>
                        <m:nor/>
                      </m:rPr>
                      <a:rPr lang="en-GB" sz="1600" dirty="0"/>
                      <m:t> </m:t>
                    </m:r>
                    <m:r>
                      <m:rPr>
                        <m:nor/>
                      </m:rPr>
                      <a:rPr lang="en-GB" sz="1600" dirty="0"/>
                      <m:t>mrad</m:t>
                    </m:r>
                  </m:oMath>
                </a14:m>
                <a:r>
                  <a:rPr lang="en-GB" sz="1600" dirty="0"/>
                  <a:t> range obtained in sim.</a:t>
                </a:r>
              </a:p>
            </p:txBody>
          </p:sp>
        </mc:Choice>
        <mc:Fallback xmlns="">
          <p:sp>
            <p:nvSpPr>
              <p:cNvPr id="12" name="CasellaDiTesto 11">
                <a:extLst>
                  <a:ext uri="{FF2B5EF4-FFF2-40B4-BE49-F238E27FC236}">
                    <a16:creationId xmlns:a16="http://schemas.microsoft.com/office/drawing/2014/main" id="{7591E802-31EE-4E5A-897C-78F392DA8B17}"/>
                  </a:ext>
                </a:extLst>
              </p:cNvPr>
              <p:cNvSpPr txBox="1">
                <a:spLocks noRot="1" noChangeAspect="1" noMove="1" noResize="1" noEditPoints="1" noAdjustHandles="1" noChangeArrowheads="1" noChangeShapeType="1" noTextEdit="1"/>
              </p:cNvSpPr>
              <p:nvPr/>
            </p:nvSpPr>
            <p:spPr>
              <a:xfrm>
                <a:off x="6767166" y="2297382"/>
                <a:ext cx="4888507" cy="349326"/>
              </a:xfrm>
              <a:prstGeom prst="rect">
                <a:avLst/>
              </a:prstGeom>
              <a:blipFill>
                <a:blip r:embed="rId4"/>
                <a:stretch>
                  <a:fillRect b="-12698"/>
                </a:stretch>
              </a:blipFill>
              <a:ln w="38100">
                <a:solidFill>
                  <a:srgbClr val="FF0000"/>
                </a:solidFill>
              </a:ln>
            </p:spPr>
            <p:txBody>
              <a:bodyPr/>
              <a:lstStyle/>
              <a:p>
                <a:r>
                  <a:rPr lang="en-GB">
                    <a:noFill/>
                  </a:rPr>
                  <a:t> </a:t>
                </a:r>
              </a:p>
            </p:txBody>
          </p:sp>
        </mc:Fallback>
      </mc:AlternateContent>
      <p:sp>
        <p:nvSpPr>
          <p:cNvPr id="13" name="CasellaDiTesto 12">
            <a:extLst>
              <a:ext uri="{FF2B5EF4-FFF2-40B4-BE49-F238E27FC236}">
                <a16:creationId xmlns:a16="http://schemas.microsoft.com/office/drawing/2014/main" id="{EA6DC201-7F2B-42BE-9CCF-CB4287043B6A}"/>
              </a:ext>
            </a:extLst>
          </p:cNvPr>
          <p:cNvSpPr txBox="1"/>
          <p:nvPr/>
        </p:nvSpPr>
        <p:spPr>
          <a:xfrm>
            <a:off x="337729" y="794245"/>
            <a:ext cx="11673694" cy="923330"/>
          </a:xfrm>
          <a:prstGeom prst="rect">
            <a:avLst/>
          </a:prstGeom>
          <a:noFill/>
        </p:spPr>
        <p:txBody>
          <a:bodyPr wrap="square" rtlCol="0">
            <a:spAutoFit/>
          </a:bodyPr>
          <a:lstStyle/>
          <a:p>
            <a:r>
              <a:rPr lang="en-GB" sz="1800" dirty="0"/>
              <a:t>During the remaining 2020 I implemented the ESS line into the model, with the fundamental support of ESS Beam Physics and </a:t>
            </a:r>
            <a:r>
              <a:rPr lang="en-GB" sz="1800" dirty="0" err="1"/>
              <a:t>Linac</a:t>
            </a:r>
            <a:r>
              <a:rPr lang="en-GB" sz="1800" dirty="0"/>
              <a:t> groups (Ryoichi, Alejandro, </a:t>
            </a:r>
            <a:r>
              <a:rPr lang="en-GB" sz="1800" dirty="0" err="1">
                <a:latin typeface="Segoe UI" panose="020B0502040204020203" pitchFamily="34" charset="0"/>
                <a:cs typeface="Segoe UI" panose="020B0502040204020203" pitchFamily="34" charset="0"/>
              </a:rPr>
              <a:t>Yngve</a:t>
            </a:r>
            <a:r>
              <a:rPr lang="en-GB" sz="1800" dirty="0">
                <a:latin typeface="Segoe UI" panose="020B0502040204020203" pitchFamily="34" charset="0"/>
                <a:cs typeface="Segoe UI" panose="020B0502040204020203" pitchFamily="34" charset="0"/>
              </a:rPr>
              <a:t>, </a:t>
            </a:r>
            <a:r>
              <a:rPr lang="en-GB" sz="1800" dirty="0"/>
              <a:t>Daniel, Bryan, Mohammad, </a:t>
            </a:r>
            <a:r>
              <a:rPr lang="en-GB" sz="1800" dirty="0" err="1"/>
              <a:t>Ciprian</a:t>
            </a:r>
            <a:r>
              <a:rPr lang="en-GB" sz="1800" dirty="0"/>
              <a:t>, Natalia) and INFN-LNS (Lorenzo).</a:t>
            </a:r>
          </a:p>
        </p:txBody>
      </p:sp>
      <p:sp>
        <p:nvSpPr>
          <p:cNvPr id="2" name="CasellaDiTesto 1">
            <a:extLst>
              <a:ext uri="{FF2B5EF4-FFF2-40B4-BE49-F238E27FC236}">
                <a16:creationId xmlns:a16="http://schemas.microsoft.com/office/drawing/2014/main" id="{BA23B7D5-A9F5-41CD-9077-661496AF3B89}"/>
              </a:ext>
            </a:extLst>
          </p:cNvPr>
          <p:cNvSpPr txBox="1"/>
          <p:nvPr/>
        </p:nvSpPr>
        <p:spPr>
          <a:xfrm>
            <a:off x="1212521" y="2051448"/>
            <a:ext cx="3528392" cy="738664"/>
          </a:xfrm>
          <a:prstGeom prst="rect">
            <a:avLst/>
          </a:prstGeom>
          <a:noFill/>
        </p:spPr>
        <p:txBody>
          <a:bodyPr wrap="square" rtlCol="0">
            <a:spAutoFit/>
          </a:bodyPr>
          <a:lstStyle/>
          <a:p>
            <a:r>
              <a:rPr lang="en-GB" sz="1400" dirty="0"/>
              <a:t>Trend of emittances and sigma </a:t>
            </a:r>
            <a:r>
              <a:rPr lang="en-GB" sz="1400" dirty="0" err="1"/>
              <a:t>w.r.</a:t>
            </a:r>
            <a:r>
              <a:rPr lang="en-GB" sz="1400" dirty="0"/>
              <a:t> different solenoid 1 measurement and gas levels</a:t>
            </a:r>
          </a:p>
        </p:txBody>
      </p:sp>
    </p:spTree>
    <p:extLst>
      <p:ext uri="{BB962C8B-B14F-4D97-AF65-F5344CB8AC3E}">
        <p14:creationId xmlns:p14="http://schemas.microsoft.com/office/powerpoint/2010/main" val="105344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C75E-42F9-4A01-A079-693516558CE9}"/>
              </a:ext>
            </a:extLst>
          </p:cNvPr>
          <p:cNvSpPr>
            <a:spLocks noGrp="1"/>
          </p:cNvSpPr>
          <p:nvPr>
            <p:ph type="title"/>
          </p:nvPr>
        </p:nvSpPr>
        <p:spPr>
          <a:xfrm>
            <a:off x="714502" y="-59173"/>
            <a:ext cx="10363200" cy="914400"/>
          </a:xfrm>
        </p:spPr>
        <p:txBody>
          <a:bodyPr/>
          <a:lstStyle/>
          <a:p>
            <a:r>
              <a:rPr lang="en-US" dirty="0"/>
              <a:t>Divergence experiment</a:t>
            </a:r>
          </a:p>
        </p:txBody>
      </p:sp>
      <p:sp>
        <p:nvSpPr>
          <p:cNvPr id="4" name="Slide Number Placeholder 3">
            <a:extLst>
              <a:ext uri="{FF2B5EF4-FFF2-40B4-BE49-F238E27FC236}">
                <a16:creationId xmlns:a16="http://schemas.microsoft.com/office/drawing/2014/main" id="{0EE08A72-E911-4B44-92FF-9B9EFEB16814}"/>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6</a:t>
            </a:fld>
            <a:endParaRPr lang="en-US">
              <a:solidFill>
                <a:srgbClr val="000000">
                  <a:tint val="75000"/>
                </a:srgbClr>
              </a:solidFill>
            </a:endParaRPr>
          </a:p>
        </p:txBody>
      </p:sp>
      <p:pic>
        <p:nvPicPr>
          <p:cNvPr id="6" name="Picture 5" descr="A screenshot of a video game&#10;&#10;Description automatically generated with medium confidence">
            <a:extLst>
              <a:ext uri="{FF2B5EF4-FFF2-40B4-BE49-F238E27FC236}">
                <a16:creationId xmlns:a16="http://schemas.microsoft.com/office/drawing/2014/main" id="{2147868F-DEAA-4A20-8081-EBC8CA923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1299114"/>
            <a:ext cx="7903100" cy="4259771"/>
          </a:xfrm>
          <a:prstGeom prst="rect">
            <a:avLst/>
          </a:prstGeom>
        </p:spPr>
      </p:pic>
      <p:cxnSp>
        <p:nvCxnSpPr>
          <p:cNvPr id="8" name="Straight Arrow Connector 7">
            <a:extLst>
              <a:ext uri="{FF2B5EF4-FFF2-40B4-BE49-F238E27FC236}">
                <a16:creationId xmlns:a16="http://schemas.microsoft.com/office/drawing/2014/main" id="{54173A5F-C3A5-43F5-9F94-B721B3AEAEEB}"/>
              </a:ext>
            </a:extLst>
          </p:cNvPr>
          <p:cNvCxnSpPr/>
          <p:nvPr/>
        </p:nvCxnSpPr>
        <p:spPr bwMode="auto">
          <a:xfrm flipH="1" flipV="1">
            <a:off x="4203914" y="2872814"/>
            <a:ext cx="3384376" cy="1800200"/>
          </a:xfrm>
          <a:prstGeom prst="straightConnector1">
            <a:avLst/>
          </a:prstGeom>
          <a:solidFill>
            <a:schemeClr val="accent1"/>
          </a:solidFill>
          <a:ln w="28575" cap="flat" cmpd="sng" algn="ctr">
            <a:solidFill>
              <a:srgbClr val="FF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15BEC821-0339-48AB-A3D0-947CC4098935}"/>
              </a:ext>
            </a:extLst>
          </p:cNvPr>
          <p:cNvSpPr txBox="1"/>
          <p:nvPr/>
        </p:nvSpPr>
        <p:spPr>
          <a:xfrm>
            <a:off x="2855640" y="3542081"/>
            <a:ext cx="2232248" cy="461665"/>
          </a:xfrm>
          <a:prstGeom prst="rect">
            <a:avLst/>
          </a:prstGeom>
          <a:solidFill>
            <a:schemeClr val="bg1"/>
          </a:solidFill>
        </p:spPr>
        <p:txBody>
          <a:bodyPr wrap="square" rtlCol="0">
            <a:spAutoFit/>
          </a:bodyPr>
          <a:lstStyle/>
          <a:p>
            <a:r>
              <a:rPr lang="en-US" dirty="0">
                <a:solidFill>
                  <a:srgbClr val="FF0000"/>
                </a:solidFill>
              </a:rPr>
              <a:t>beam direction</a:t>
            </a:r>
          </a:p>
        </p:txBody>
      </p:sp>
    </p:spTree>
    <p:extLst>
      <p:ext uri="{BB962C8B-B14F-4D97-AF65-F5344CB8AC3E}">
        <p14:creationId xmlns:p14="http://schemas.microsoft.com/office/powerpoint/2010/main" val="346362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Chart&#10;&#10;Description automatically generated">
            <a:extLst>
              <a:ext uri="{FF2B5EF4-FFF2-40B4-BE49-F238E27FC236}">
                <a16:creationId xmlns:a16="http://schemas.microsoft.com/office/drawing/2014/main" id="{850E2E08-93E9-4F4E-A2E9-472EDDD37627}"/>
              </a:ext>
            </a:extLst>
          </p:cNvPr>
          <p:cNvPicPr>
            <a:picLocks noGrp="1" noChangeAspect="1"/>
          </p:cNvPicPr>
          <p:nvPr>
            <p:ph idx="1"/>
          </p:nvPr>
        </p:nvPicPr>
        <p:blipFill>
          <a:blip r:embed="rId2"/>
          <a:stretch>
            <a:fillRect/>
          </a:stretch>
        </p:blipFill>
        <p:spPr>
          <a:xfrm>
            <a:off x="322668" y="674692"/>
            <a:ext cx="6249872" cy="4704352"/>
          </a:xfrm>
        </p:spPr>
      </p:pic>
      <p:sp>
        <p:nvSpPr>
          <p:cNvPr id="2" name="Title 1"/>
          <p:cNvSpPr>
            <a:spLocks noGrp="1"/>
          </p:cNvSpPr>
          <p:nvPr>
            <p:ph type="title"/>
          </p:nvPr>
        </p:nvSpPr>
        <p:spPr>
          <a:xfrm>
            <a:off x="914400" y="-20346"/>
            <a:ext cx="10870232" cy="914400"/>
          </a:xfrm>
        </p:spPr>
        <p:txBody>
          <a:bodyPr/>
          <a:lstStyle/>
          <a:p>
            <a:r>
              <a:rPr lang="en-US" sz="2400" dirty="0"/>
              <a:t>Results in November 2021 (INFN visit)</a:t>
            </a:r>
          </a:p>
        </p:txBody>
      </p:sp>
      <p:sp>
        <p:nvSpPr>
          <p:cNvPr id="4" name="Slide Number Placeholder 3"/>
          <p:cNvSpPr>
            <a:spLocks noGrp="1"/>
          </p:cNvSpPr>
          <p:nvPr>
            <p:ph type="sldNum" sz="quarter" idx="4"/>
          </p:nvPr>
        </p:nvSpPr>
        <p:spPr/>
        <p:txBody>
          <a:bodyPr/>
          <a:lstStyle/>
          <a:p>
            <a:fld id="{8DA11B7F-2F41-45BD-8D8D-57392D9CCC8A}" type="slidenum">
              <a:rPr lang="en-US" smtClean="0">
                <a:solidFill>
                  <a:srgbClr val="000000">
                    <a:tint val="75000"/>
                  </a:srgbClr>
                </a:solidFill>
              </a:rPr>
              <a:pPr/>
              <a:t>7</a:t>
            </a:fld>
            <a:endParaRPr lang="en-US">
              <a:solidFill>
                <a:srgbClr val="000000">
                  <a:tint val="75000"/>
                </a:srgbClr>
              </a:solidFill>
            </a:endParaRPr>
          </a:p>
        </p:txBody>
      </p:sp>
      <p:pic>
        <p:nvPicPr>
          <p:cNvPr id="16" name="Immagine 15">
            <a:extLst>
              <a:ext uri="{FF2B5EF4-FFF2-40B4-BE49-F238E27FC236}">
                <a16:creationId xmlns:a16="http://schemas.microsoft.com/office/drawing/2014/main" id="{9BCFF391-0C64-44B4-A3F9-6C21AC7A467B}"/>
              </a:ext>
            </a:extLst>
          </p:cNvPr>
          <p:cNvPicPr>
            <a:picLocks noChangeAspect="1"/>
          </p:cNvPicPr>
          <p:nvPr/>
        </p:nvPicPr>
        <p:blipFill rotWithShape="1">
          <a:blip r:embed="rId3"/>
          <a:srcRect t="11606"/>
          <a:stretch/>
        </p:blipFill>
        <p:spPr>
          <a:xfrm>
            <a:off x="6241705" y="836712"/>
            <a:ext cx="5627628" cy="5040560"/>
          </a:xfrm>
          <a:prstGeom prst="rect">
            <a:avLst/>
          </a:prstGeom>
        </p:spPr>
      </p:pic>
      <p:sp>
        <p:nvSpPr>
          <p:cNvPr id="17" name="CasellaDiTesto 16">
            <a:extLst>
              <a:ext uri="{FF2B5EF4-FFF2-40B4-BE49-F238E27FC236}">
                <a16:creationId xmlns:a16="http://schemas.microsoft.com/office/drawing/2014/main" id="{69FFD009-4BBA-4AE4-98ED-FD6B4E297091}"/>
              </a:ext>
            </a:extLst>
          </p:cNvPr>
          <p:cNvSpPr txBox="1"/>
          <p:nvPr/>
        </p:nvSpPr>
        <p:spPr>
          <a:xfrm>
            <a:off x="141295" y="5337607"/>
            <a:ext cx="5983561" cy="954107"/>
          </a:xfrm>
          <a:prstGeom prst="rect">
            <a:avLst/>
          </a:prstGeom>
          <a:noFill/>
        </p:spPr>
        <p:txBody>
          <a:bodyPr wrap="square" rtlCol="0">
            <a:spAutoFit/>
          </a:bodyPr>
          <a:lstStyle/>
          <a:p>
            <a:r>
              <a:rPr lang="en-GB" sz="1400" dirty="0"/>
              <a:t>Not compatible at all with the expected behaviour of the extraction:</a:t>
            </a:r>
          </a:p>
          <a:p>
            <a:pPr marL="285750" indent="-285750">
              <a:buFont typeface="Arial" panose="020B0604020202020204" pitchFamily="34" charset="0"/>
              <a:buChar char="•"/>
            </a:pPr>
            <a:r>
              <a:rPr lang="en-GB" sz="1400" b="1" dirty="0"/>
              <a:t>One of the problem is located in the extraction region. </a:t>
            </a:r>
          </a:p>
          <a:p>
            <a:pPr marL="285750" indent="-285750">
              <a:buFont typeface="Arial" panose="020B0604020202020204" pitchFamily="34" charset="0"/>
              <a:buChar char="•"/>
            </a:pPr>
            <a:r>
              <a:rPr lang="en-GB" sz="1400" dirty="0"/>
              <a:t>Very high divergence prevent the expected transmission at the FC. </a:t>
            </a:r>
          </a:p>
          <a:p>
            <a:pPr marL="285750" indent="-285750">
              <a:buFont typeface="Arial" panose="020B0604020202020204" pitchFamily="34" charset="0"/>
              <a:buChar char="•"/>
            </a:pPr>
            <a:r>
              <a:rPr lang="en-GB" sz="1400" dirty="0"/>
              <a:t>It was not a matter of electrode geometry</a:t>
            </a:r>
          </a:p>
        </p:txBody>
      </p:sp>
      <p:cxnSp>
        <p:nvCxnSpPr>
          <p:cNvPr id="19" name="Connettore diritto 18">
            <a:extLst>
              <a:ext uri="{FF2B5EF4-FFF2-40B4-BE49-F238E27FC236}">
                <a16:creationId xmlns:a16="http://schemas.microsoft.com/office/drawing/2014/main" id="{6EAFB27F-5B87-4A99-947F-3745F4C55C73}"/>
              </a:ext>
            </a:extLst>
          </p:cNvPr>
          <p:cNvCxnSpPr/>
          <p:nvPr/>
        </p:nvCxnSpPr>
        <p:spPr bwMode="auto">
          <a:xfrm>
            <a:off x="9312478" y="1196752"/>
            <a:ext cx="0" cy="3960440"/>
          </a:xfrm>
          <a:prstGeom prst="line">
            <a:avLst/>
          </a:prstGeom>
          <a:solidFill>
            <a:schemeClr val="accent1"/>
          </a:solidFill>
          <a:ln w="2857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Connettore 2 4">
            <a:extLst>
              <a:ext uri="{FF2B5EF4-FFF2-40B4-BE49-F238E27FC236}">
                <a16:creationId xmlns:a16="http://schemas.microsoft.com/office/drawing/2014/main" id="{1FA4A658-BE48-4CA5-8D2B-90CA6B69111D}"/>
              </a:ext>
            </a:extLst>
          </p:cNvPr>
          <p:cNvCxnSpPr/>
          <p:nvPr/>
        </p:nvCxnSpPr>
        <p:spPr bwMode="auto">
          <a:xfrm>
            <a:off x="9997125" y="3573016"/>
            <a:ext cx="144016" cy="720080"/>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Immagine 7">
            <a:extLst>
              <a:ext uri="{FF2B5EF4-FFF2-40B4-BE49-F238E27FC236}">
                <a16:creationId xmlns:a16="http://schemas.microsoft.com/office/drawing/2014/main" id="{F1546A10-2E7A-4796-84F9-7187861F9F62}"/>
              </a:ext>
            </a:extLst>
          </p:cNvPr>
          <p:cNvPicPr>
            <a:picLocks noChangeAspect="1"/>
          </p:cNvPicPr>
          <p:nvPr/>
        </p:nvPicPr>
        <p:blipFill rotWithShape="1">
          <a:blip r:embed="rId4"/>
          <a:srcRect r="10785"/>
          <a:stretch/>
        </p:blipFill>
        <p:spPr>
          <a:xfrm>
            <a:off x="407368" y="1124744"/>
            <a:ext cx="290309" cy="1142881"/>
          </a:xfrm>
          <a:prstGeom prst="rect">
            <a:avLst/>
          </a:prstGeom>
        </p:spPr>
      </p:pic>
    </p:spTree>
    <p:extLst>
      <p:ext uri="{BB962C8B-B14F-4D97-AF65-F5344CB8AC3E}">
        <p14:creationId xmlns:p14="http://schemas.microsoft.com/office/powerpoint/2010/main" val="19627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06A107-7D98-4BC3-B432-B0B9580ACDBF}"/>
              </a:ext>
            </a:extLst>
          </p:cNvPr>
          <p:cNvSpPr>
            <a:spLocks noGrp="1"/>
          </p:cNvSpPr>
          <p:nvPr>
            <p:ph type="title"/>
          </p:nvPr>
        </p:nvSpPr>
        <p:spPr>
          <a:xfrm>
            <a:off x="983432" y="-1240"/>
            <a:ext cx="10363200" cy="914400"/>
          </a:xfrm>
        </p:spPr>
        <p:txBody>
          <a:bodyPr/>
          <a:lstStyle/>
          <a:p>
            <a:r>
              <a:rPr lang="en-GB" dirty="0"/>
              <a:t>Possible sources of discrepancies:</a:t>
            </a:r>
          </a:p>
        </p:txBody>
      </p:sp>
      <p:sp>
        <p:nvSpPr>
          <p:cNvPr id="3" name="Segnaposto contenuto 2">
            <a:extLst>
              <a:ext uri="{FF2B5EF4-FFF2-40B4-BE49-F238E27FC236}">
                <a16:creationId xmlns:a16="http://schemas.microsoft.com/office/drawing/2014/main" id="{5CB95FC7-3FB7-4AB3-8B63-0795DD3B5E47}"/>
              </a:ext>
            </a:extLst>
          </p:cNvPr>
          <p:cNvSpPr>
            <a:spLocks noGrp="1"/>
          </p:cNvSpPr>
          <p:nvPr>
            <p:ph idx="1"/>
          </p:nvPr>
        </p:nvSpPr>
        <p:spPr>
          <a:xfrm>
            <a:off x="637841" y="925116"/>
            <a:ext cx="11593288" cy="4724400"/>
          </a:xfrm>
        </p:spPr>
        <p:txBody>
          <a:bodyPr/>
          <a:lstStyle/>
          <a:p>
            <a:pPr marL="0" indent="0">
              <a:buNone/>
            </a:pPr>
            <a:r>
              <a:rPr lang="en-GB" dirty="0"/>
              <a:t>Three macro - areas were found to investigate:</a:t>
            </a:r>
            <a:r>
              <a:rPr lang="en-GB" sz="2400" dirty="0"/>
              <a:t> </a:t>
            </a:r>
          </a:p>
          <a:p>
            <a:pPr marL="0" indent="0">
              <a:buNone/>
            </a:pPr>
            <a:endParaRPr lang="en-GB" sz="2400" dirty="0"/>
          </a:p>
          <a:p>
            <a:pPr marL="725488" lvl="1" indent="-342900">
              <a:buFont typeface="+mj-lt"/>
              <a:buAutoNum type="arabicPeriod"/>
            </a:pPr>
            <a:r>
              <a:rPr lang="en-GB" sz="2000" dirty="0"/>
              <a:t>Extraction</a:t>
            </a:r>
          </a:p>
          <a:p>
            <a:pPr marL="1109663" lvl="2" indent="-342900"/>
            <a:r>
              <a:rPr lang="en-GB" sz="1800" dirty="0"/>
              <a:t>geometry implemented in the model</a:t>
            </a:r>
          </a:p>
          <a:p>
            <a:pPr marL="1109663" lvl="2" indent="-342900"/>
            <a:r>
              <a:rPr lang="en-GB" sz="1800" dirty="0"/>
              <a:t>electrode damage</a:t>
            </a:r>
          </a:p>
          <a:p>
            <a:pPr marL="1109663" lvl="2" indent="-342900"/>
            <a:r>
              <a:rPr lang="en-GB" sz="1800" dirty="0"/>
              <a:t>model differences (there are no common BD model of such part)</a:t>
            </a:r>
          </a:p>
          <a:p>
            <a:pPr marL="725488" lvl="1" indent="-342900">
              <a:buFont typeface="+mj-lt"/>
              <a:buAutoNum type="arabicPeriod"/>
            </a:pPr>
            <a:endParaRPr lang="en-GB" sz="2000" dirty="0"/>
          </a:p>
          <a:p>
            <a:pPr marL="725488" lvl="1" indent="-342900">
              <a:buFont typeface="+mj-lt"/>
              <a:buAutoNum type="arabicPeriod"/>
            </a:pPr>
            <a:r>
              <a:rPr lang="en-GB" sz="2000" dirty="0"/>
              <a:t>Overestimation of the </a:t>
            </a:r>
            <a:r>
              <a:rPr lang="en-GB" sz="2000" dirty="0" err="1"/>
              <a:t>emittancemeter</a:t>
            </a:r>
            <a:r>
              <a:rPr lang="en-GB" sz="2000" dirty="0"/>
              <a:t> measurement </a:t>
            </a:r>
          </a:p>
          <a:p>
            <a:pPr marL="1109663" lvl="2" indent="-342900"/>
            <a:r>
              <a:rPr lang="en-GB" sz="1800" dirty="0"/>
              <a:t>geometry differences  with respect calibration</a:t>
            </a:r>
          </a:p>
          <a:p>
            <a:pPr marL="1109663" lvl="2" indent="-342900"/>
            <a:r>
              <a:rPr lang="en-GB" sz="1800" dirty="0"/>
              <a:t>acquisition system issues</a:t>
            </a:r>
          </a:p>
          <a:p>
            <a:pPr marL="1109663" lvl="2" indent="-342900"/>
            <a:r>
              <a:rPr lang="en-GB" sz="1800" dirty="0"/>
              <a:t>analysis routine</a:t>
            </a:r>
          </a:p>
          <a:p>
            <a:pPr marL="725488" lvl="1" indent="-342900">
              <a:buFont typeface="+mj-lt"/>
              <a:buAutoNum type="arabicPeriod"/>
            </a:pPr>
            <a:endParaRPr lang="en-GB" sz="2000" dirty="0"/>
          </a:p>
          <a:p>
            <a:pPr marL="725488" lvl="1" indent="-342900">
              <a:buFont typeface="+mj-lt"/>
              <a:buAutoNum type="arabicPeriod"/>
            </a:pPr>
            <a:r>
              <a:rPr lang="en-GB" sz="2000" dirty="0"/>
              <a:t>Solenoid </a:t>
            </a:r>
          </a:p>
          <a:p>
            <a:pPr marL="1109663" lvl="2" indent="-342900"/>
            <a:r>
              <a:rPr lang="en-GB" sz="1800" dirty="0"/>
              <a:t>large misalignment (order of mm) </a:t>
            </a:r>
          </a:p>
        </p:txBody>
      </p:sp>
      <p:sp>
        <p:nvSpPr>
          <p:cNvPr id="4" name="Segnaposto numero diapositiva 3">
            <a:extLst>
              <a:ext uri="{FF2B5EF4-FFF2-40B4-BE49-F238E27FC236}">
                <a16:creationId xmlns:a16="http://schemas.microsoft.com/office/drawing/2014/main" id="{FB27A05F-F87D-4250-BD23-F07164AF77E1}"/>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8</a:t>
            </a:fld>
            <a:endParaRPr lang="en-US">
              <a:solidFill>
                <a:srgbClr val="000000">
                  <a:tint val="75000"/>
                </a:srgbClr>
              </a:solidFill>
            </a:endParaRPr>
          </a:p>
        </p:txBody>
      </p:sp>
      <p:cxnSp>
        <p:nvCxnSpPr>
          <p:cNvPr id="7" name="Connettore 2 6">
            <a:extLst>
              <a:ext uri="{FF2B5EF4-FFF2-40B4-BE49-F238E27FC236}">
                <a16:creationId xmlns:a16="http://schemas.microsoft.com/office/drawing/2014/main" id="{44563435-56C3-432B-897F-546CC0844EB2}"/>
              </a:ext>
            </a:extLst>
          </p:cNvPr>
          <p:cNvCxnSpPr/>
          <p:nvPr/>
        </p:nvCxnSpPr>
        <p:spPr bwMode="auto">
          <a:xfrm>
            <a:off x="5591944" y="2348880"/>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ttore 2 7">
            <a:extLst>
              <a:ext uri="{FF2B5EF4-FFF2-40B4-BE49-F238E27FC236}">
                <a16:creationId xmlns:a16="http://schemas.microsoft.com/office/drawing/2014/main" id="{F55A1828-2E88-4EB8-BCB5-5571EABC8C28}"/>
              </a:ext>
            </a:extLst>
          </p:cNvPr>
          <p:cNvCxnSpPr/>
          <p:nvPr/>
        </p:nvCxnSpPr>
        <p:spPr bwMode="auto">
          <a:xfrm>
            <a:off x="8400256" y="2996952"/>
            <a:ext cx="64807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CasellaDiTesto 10">
            <a:extLst>
              <a:ext uri="{FF2B5EF4-FFF2-40B4-BE49-F238E27FC236}">
                <a16:creationId xmlns:a16="http://schemas.microsoft.com/office/drawing/2014/main" id="{6356F723-5ACF-46E1-8636-807365DF81D7}"/>
              </a:ext>
            </a:extLst>
          </p:cNvPr>
          <p:cNvSpPr txBox="1"/>
          <p:nvPr/>
        </p:nvSpPr>
        <p:spPr>
          <a:xfrm>
            <a:off x="6232477" y="2161455"/>
            <a:ext cx="4320480" cy="461665"/>
          </a:xfrm>
          <a:prstGeom prst="rect">
            <a:avLst/>
          </a:prstGeom>
          <a:noFill/>
        </p:spPr>
        <p:txBody>
          <a:bodyPr wrap="square" rtlCol="0">
            <a:spAutoFit/>
          </a:bodyPr>
          <a:lstStyle/>
          <a:p>
            <a:r>
              <a:rPr lang="en-GB" sz="1200" b="1" dirty="0">
                <a:solidFill>
                  <a:srgbClr val="FF0000"/>
                </a:solidFill>
              </a:rPr>
              <a:t>Found differences but could not explain the large divergence</a:t>
            </a:r>
          </a:p>
        </p:txBody>
      </p:sp>
      <p:sp>
        <p:nvSpPr>
          <p:cNvPr id="12" name="CasellaDiTesto 11">
            <a:extLst>
              <a:ext uri="{FF2B5EF4-FFF2-40B4-BE49-F238E27FC236}">
                <a16:creationId xmlns:a16="http://schemas.microsoft.com/office/drawing/2014/main" id="{44047947-CC4B-4AE8-8292-3BA55D873E49}"/>
              </a:ext>
            </a:extLst>
          </p:cNvPr>
          <p:cNvSpPr txBox="1"/>
          <p:nvPr/>
        </p:nvSpPr>
        <p:spPr>
          <a:xfrm>
            <a:off x="9048328" y="2766119"/>
            <a:ext cx="3009259" cy="461665"/>
          </a:xfrm>
          <a:prstGeom prst="rect">
            <a:avLst/>
          </a:prstGeom>
          <a:noFill/>
        </p:spPr>
        <p:txBody>
          <a:bodyPr wrap="square" rtlCol="0">
            <a:spAutoFit/>
          </a:bodyPr>
          <a:lstStyle/>
          <a:p>
            <a:r>
              <a:rPr lang="en-GB" sz="1200" b="1" dirty="0">
                <a:solidFill>
                  <a:srgbClr val="FF0000"/>
                </a:solidFill>
              </a:rPr>
              <a:t>Design in agreement with what was simulated and measure before</a:t>
            </a:r>
          </a:p>
        </p:txBody>
      </p:sp>
      <p:sp>
        <p:nvSpPr>
          <p:cNvPr id="14" name="Rettangolo 13">
            <a:extLst>
              <a:ext uri="{FF2B5EF4-FFF2-40B4-BE49-F238E27FC236}">
                <a16:creationId xmlns:a16="http://schemas.microsoft.com/office/drawing/2014/main" id="{DE20CC2A-3981-4336-8A8D-461B81BCAA72}"/>
              </a:ext>
            </a:extLst>
          </p:cNvPr>
          <p:cNvSpPr/>
          <p:nvPr/>
        </p:nvSpPr>
        <p:spPr bwMode="auto">
          <a:xfrm>
            <a:off x="839415" y="1556792"/>
            <a:ext cx="11233249" cy="167099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426859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98D358-5FE5-48D6-A882-3C3319B1F825}"/>
              </a:ext>
            </a:extLst>
          </p:cNvPr>
          <p:cNvSpPr>
            <a:spLocks noGrp="1"/>
          </p:cNvSpPr>
          <p:nvPr>
            <p:ph type="title"/>
          </p:nvPr>
        </p:nvSpPr>
        <p:spPr>
          <a:xfrm>
            <a:off x="1631504" y="-131980"/>
            <a:ext cx="10363200" cy="914400"/>
          </a:xfrm>
        </p:spPr>
        <p:txBody>
          <a:bodyPr/>
          <a:lstStyle/>
          <a:p>
            <a:r>
              <a:rPr lang="en-GB" dirty="0"/>
              <a:t>Evidences found during the experiment</a:t>
            </a:r>
          </a:p>
        </p:txBody>
      </p:sp>
      <p:sp>
        <p:nvSpPr>
          <p:cNvPr id="3" name="Segnaposto contenuto 2">
            <a:extLst>
              <a:ext uri="{FF2B5EF4-FFF2-40B4-BE49-F238E27FC236}">
                <a16:creationId xmlns:a16="http://schemas.microsoft.com/office/drawing/2014/main" id="{9E3FE523-103C-44AC-8869-E8F8A3A916A3}"/>
              </a:ext>
            </a:extLst>
          </p:cNvPr>
          <p:cNvSpPr>
            <a:spLocks noGrp="1"/>
          </p:cNvSpPr>
          <p:nvPr>
            <p:ph idx="1"/>
          </p:nvPr>
        </p:nvSpPr>
        <p:spPr>
          <a:xfrm>
            <a:off x="5951984" y="4653136"/>
            <a:ext cx="6042720" cy="1003514"/>
          </a:xfrm>
        </p:spPr>
        <p:txBody>
          <a:bodyPr/>
          <a:lstStyle/>
          <a:p>
            <a:pPr marL="0" indent="0">
              <a:buNone/>
            </a:pPr>
            <a:r>
              <a:rPr lang="en-GB" sz="1600" dirty="0"/>
              <a:t>Not negligible sensibility of the extracted current </a:t>
            </a:r>
            <a:r>
              <a:rPr lang="en-GB" sz="1600" dirty="0" err="1"/>
              <a:t>w.r.</a:t>
            </a:r>
            <a:r>
              <a:rPr lang="en-GB" sz="1600" dirty="0"/>
              <a:t> steerer field and solenoid 1: </a:t>
            </a:r>
          </a:p>
          <a:p>
            <a:pPr lvl="1"/>
            <a:r>
              <a:rPr lang="en-GB" b="1" dirty="0"/>
              <a:t>Strong hint of not normal behaviour of the extraction.</a:t>
            </a:r>
            <a:r>
              <a:rPr lang="en-GB" dirty="0"/>
              <a:t> </a:t>
            </a:r>
          </a:p>
        </p:txBody>
      </p:sp>
      <p:sp>
        <p:nvSpPr>
          <p:cNvPr id="4" name="Segnaposto numero diapositiva 3">
            <a:extLst>
              <a:ext uri="{FF2B5EF4-FFF2-40B4-BE49-F238E27FC236}">
                <a16:creationId xmlns:a16="http://schemas.microsoft.com/office/drawing/2014/main" id="{5C09A2B7-27A5-416C-9B23-459A1C70113F}"/>
              </a:ext>
            </a:extLst>
          </p:cNvPr>
          <p:cNvSpPr>
            <a:spLocks noGrp="1"/>
          </p:cNvSpPr>
          <p:nvPr>
            <p:ph type="sldNum" sz="quarter" idx="4"/>
          </p:nvPr>
        </p:nvSpPr>
        <p:spPr/>
        <p:txBody>
          <a:bodyPr/>
          <a:lstStyle/>
          <a:p>
            <a:fld id="{8DA11B7F-2F41-45BD-8D8D-57392D9CCC8A}" type="slidenum">
              <a:rPr lang="en-US" smtClean="0">
                <a:solidFill>
                  <a:srgbClr val="000000">
                    <a:tint val="75000"/>
                  </a:srgbClr>
                </a:solidFill>
              </a:rPr>
              <a:pPr/>
              <a:t>9</a:t>
            </a:fld>
            <a:endParaRPr lang="en-US">
              <a:solidFill>
                <a:srgbClr val="000000">
                  <a:tint val="75000"/>
                </a:srgbClr>
              </a:solidFill>
            </a:endParaRPr>
          </a:p>
        </p:txBody>
      </p:sp>
      <p:pic>
        <p:nvPicPr>
          <p:cNvPr id="7" name="Immagine 6">
            <a:extLst>
              <a:ext uri="{FF2B5EF4-FFF2-40B4-BE49-F238E27FC236}">
                <a16:creationId xmlns:a16="http://schemas.microsoft.com/office/drawing/2014/main" id="{C208A05A-2540-46FF-9117-E3E838AB706D}"/>
              </a:ext>
            </a:extLst>
          </p:cNvPr>
          <p:cNvPicPr>
            <a:picLocks noChangeAspect="1"/>
          </p:cNvPicPr>
          <p:nvPr/>
        </p:nvPicPr>
        <p:blipFill rotWithShape="1">
          <a:blip r:embed="rId2"/>
          <a:srcRect l="1334" t="2128" r="640" b="3745"/>
          <a:stretch/>
        </p:blipFill>
        <p:spPr>
          <a:xfrm>
            <a:off x="4121857" y="1144077"/>
            <a:ext cx="7776864" cy="3352257"/>
          </a:xfrm>
          <a:prstGeom prst="rect">
            <a:avLst/>
          </a:prstGeom>
        </p:spPr>
      </p:pic>
      <p:sp>
        <p:nvSpPr>
          <p:cNvPr id="8" name="Freccia a destra 7">
            <a:extLst>
              <a:ext uri="{FF2B5EF4-FFF2-40B4-BE49-F238E27FC236}">
                <a16:creationId xmlns:a16="http://schemas.microsoft.com/office/drawing/2014/main" id="{4EBC8470-6C81-4349-9D90-95B06EC94227}"/>
              </a:ext>
            </a:extLst>
          </p:cNvPr>
          <p:cNvSpPr/>
          <p:nvPr/>
        </p:nvSpPr>
        <p:spPr bwMode="auto">
          <a:xfrm>
            <a:off x="523010" y="4521257"/>
            <a:ext cx="576064" cy="288032"/>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a:ln>
                <a:noFill/>
              </a:ln>
              <a:solidFill>
                <a:schemeClr val="tx1"/>
              </a:solidFill>
              <a:effectLst/>
              <a:latin typeface="Arial" pitchFamily="34" charset="0"/>
            </a:endParaRPr>
          </a:p>
        </p:txBody>
      </p:sp>
      <p:sp>
        <p:nvSpPr>
          <p:cNvPr id="9" name="Freccia a destra 8">
            <a:extLst>
              <a:ext uri="{FF2B5EF4-FFF2-40B4-BE49-F238E27FC236}">
                <a16:creationId xmlns:a16="http://schemas.microsoft.com/office/drawing/2014/main" id="{0A6F8678-80EF-45E9-A791-BC5662EDA6BE}"/>
              </a:ext>
            </a:extLst>
          </p:cNvPr>
          <p:cNvSpPr/>
          <p:nvPr/>
        </p:nvSpPr>
        <p:spPr bwMode="auto">
          <a:xfrm>
            <a:off x="523010" y="5123368"/>
            <a:ext cx="576064" cy="288032"/>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a:ln>
                <a:noFill/>
              </a:ln>
              <a:solidFill>
                <a:schemeClr val="tx1"/>
              </a:solidFill>
              <a:effectLst/>
              <a:latin typeface="Arial" pitchFamily="34" charset="0"/>
            </a:endParaRPr>
          </a:p>
        </p:txBody>
      </p:sp>
      <p:sp>
        <p:nvSpPr>
          <p:cNvPr id="10" name="CasellaDiTesto 9">
            <a:extLst>
              <a:ext uri="{FF2B5EF4-FFF2-40B4-BE49-F238E27FC236}">
                <a16:creationId xmlns:a16="http://schemas.microsoft.com/office/drawing/2014/main" id="{6249DF3B-6CC4-4575-A440-2ED06A859F1C}"/>
              </a:ext>
            </a:extLst>
          </p:cNvPr>
          <p:cNvSpPr txBox="1"/>
          <p:nvPr/>
        </p:nvSpPr>
        <p:spPr>
          <a:xfrm>
            <a:off x="1277148" y="4488150"/>
            <a:ext cx="4824536" cy="307777"/>
          </a:xfrm>
          <a:prstGeom prst="rect">
            <a:avLst/>
          </a:prstGeom>
          <a:noFill/>
        </p:spPr>
        <p:txBody>
          <a:bodyPr wrap="square" rtlCol="0">
            <a:spAutoFit/>
          </a:bodyPr>
          <a:lstStyle>
            <a:defPPr>
              <a:defRPr lang="en-US"/>
            </a:defPPr>
            <a:lvl1pPr>
              <a:defRPr sz="1400"/>
            </a:lvl1pPr>
          </a:lstStyle>
          <a:p>
            <a:r>
              <a:rPr lang="en-GB" dirty="0"/>
              <a:t>Difficulties to identify the actual current extracted </a:t>
            </a:r>
          </a:p>
        </p:txBody>
      </p:sp>
      <p:sp>
        <p:nvSpPr>
          <p:cNvPr id="11" name="CasellaDiTesto 10">
            <a:extLst>
              <a:ext uri="{FF2B5EF4-FFF2-40B4-BE49-F238E27FC236}">
                <a16:creationId xmlns:a16="http://schemas.microsoft.com/office/drawing/2014/main" id="{A4A395C6-2B80-4156-A466-22AE7516061F}"/>
              </a:ext>
            </a:extLst>
          </p:cNvPr>
          <p:cNvSpPr txBox="1"/>
          <p:nvPr/>
        </p:nvSpPr>
        <p:spPr>
          <a:xfrm>
            <a:off x="1268757" y="4922584"/>
            <a:ext cx="4824536" cy="738664"/>
          </a:xfrm>
          <a:prstGeom prst="rect">
            <a:avLst/>
          </a:prstGeom>
          <a:noFill/>
        </p:spPr>
        <p:txBody>
          <a:bodyPr wrap="square" rtlCol="0">
            <a:spAutoFit/>
          </a:bodyPr>
          <a:lstStyle/>
          <a:p>
            <a:r>
              <a:rPr lang="en-GB" sz="1400" dirty="0"/>
              <a:t>If the problem was located on the </a:t>
            </a:r>
            <a:r>
              <a:rPr lang="en-GB" sz="1400" dirty="0" err="1"/>
              <a:t>repeller</a:t>
            </a:r>
            <a:r>
              <a:rPr lang="en-GB" sz="1400" dirty="0"/>
              <a:t>, important problem on the </a:t>
            </a:r>
            <a:r>
              <a:rPr lang="en-GB" sz="1400" dirty="0" err="1"/>
              <a:t>s.c.c.</a:t>
            </a:r>
            <a:r>
              <a:rPr lang="en-GB" sz="1400" dirty="0"/>
              <a:t> may occur. Larger divergence possible </a:t>
            </a:r>
            <a:r>
              <a:rPr lang="en-GB" sz="1400" dirty="0" err="1"/>
              <a:t>t.b.c</a:t>
            </a:r>
            <a:r>
              <a:rPr lang="en-GB" sz="1400" dirty="0"/>
              <a:t>.</a:t>
            </a:r>
          </a:p>
        </p:txBody>
      </p:sp>
      <p:sp>
        <p:nvSpPr>
          <p:cNvPr id="12" name="Freccia a destra 11">
            <a:extLst>
              <a:ext uri="{FF2B5EF4-FFF2-40B4-BE49-F238E27FC236}">
                <a16:creationId xmlns:a16="http://schemas.microsoft.com/office/drawing/2014/main" id="{54A28756-1D40-4577-B878-4939E6DD80D8}"/>
              </a:ext>
            </a:extLst>
          </p:cNvPr>
          <p:cNvSpPr/>
          <p:nvPr/>
        </p:nvSpPr>
        <p:spPr bwMode="auto">
          <a:xfrm>
            <a:off x="523010" y="5761990"/>
            <a:ext cx="576064" cy="288032"/>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a:ln>
                <a:noFill/>
              </a:ln>
              <a:solidFill>
                <a:schemeClr val="tx1"/>
              </a:solidFill>
              <a:effectLst/>
              <a:latin typeface="Arial" pitchFamily="34" charset="0"/>
            </a:endParaRPr>
          </a:p>
        </p:txBody>
      </p:sp>
      <p:sp>
        <p:nvSpPr>
          <p:cNvPr id="13" name="CasellaDiTesto 12">
            <a:extLst>
              <a:ext uri="{FF2B5EF4-FFF2-40B4-BE49-F238E27FC236}">
                <a16:creationId xmlns:a16="http://schemas.microsoft.com/office/drawing/2014/main" id="{6B6FA3A1-395B-41C9-AF8B-AB19C30D48D5}"/>
              </a:ext>
            </a:extLst>
          </p:cNvPr>
          <p:cNvSpPr txBox="1"/>
          <p:nvPr/>
        </p:nvSpPr>
        <p:spPr>
          <a:xfrm>
            <a:off x="1268757" y="5713923"/>
            <a:ext cx="4824536" cy="523220"/>
          </a:xfrm>
          <a:prstGeom prst="rect">
            <a:avLst/>
          </a:prstGeom>
          <a:noFill/>
        </p:spPr>
        <p:txBody>
          <a:bodyPr wrap="square" rtlCol="0">
            <a:spAutoFit/>
          </a:bodyPr>
          <a:lstStyle/>
          <a:p>
            <a:r>
              <a:rPr lang="en-GB" sz="1400" dirty="0"/>
              <a:t>Larger quantity of </a:t>
            </a:r>
            <a:r>
              <a:rPr lang="en-GB" sz="1400" dirty="0" err="1"/>
              <a:t>backstreaming</a:t>
            </a:r>
            <a:r>
              <a:rPr lang="en-GB" sz="1400" dirty="0"/>
              <a:t> electrons at 75 keV may change the plasma conditions </a:t>
            </a:r>
            <a:r>
              <a:rPr lang="en-GB" sz="1400" dirty="0" err="1"/>
              <a:t>t.b.c</a:t>
            </a:r>
            <a:endParaRPr lang="en-GB" sz="1400" dirty="0"/>
          </a:p>
        </p:txBody>
      </p:sp>
      <p:pic>
        <p:nvPicPr>
          <p:cNvPr id="16" name="Immagine 15">
            <a:extLst>
              <a:ext uri="{FF2B5EF4-FFF2-40B4-BE49-F238E27FC236}">
                <a16:creationId xmlns:a16="http://schemas.microsoft.com/office/drawing/2014/main" id="{FDA33C98-11C7-40BB-A694-F089FE8333F4}"/>
              </a:ext>
            </a:extLst>
          </p:cNvPr>
          <p:cNvPicPr>
            <a:picLocks noChangeAspect="1"/>
          </p:cNvPicPr>
          <p:nvPr/>
        </p:nvPicPr>
        <p:blipFill rotWithShape="1">
          <a:blip r:embed="rId3"/>
          <a:srcRect t="32531"/>
          <a:stretch/>
        </p:blipFill>
        <p:spPr>
          <a:xfrm>
            <a:off x="595018" y="1398670"/>
            <a:ext cx="2886004" cy="2831472"/>
          </a:xfrm>
          <a:prstGeom prst="rect">
            <a:avLst/>
          </a:prstGeom>
        </p:spPr>
      </p:pic>
    </p:spTree>
    <p:extLst>
      <p:ext uri="{BB962C8B-B14F-4D97-AF65-F5344CB8AC3E}">
        <p14:creationId xmlns:p14="http://schemas.microsoft.com/office/powerpoint/2010/main" val="1382596965"/>
      </p:ext>
    </p:extLst>
  </p:cSld>
  <p:clrMapOvr>
    <a:masterClrMapping/>
  </p:clrMapOvr>
</p:sld>
</file>

<file path=ppt/theme/theme1.xml><?xml version="1.0" encoding="utf-8"?>
<a:theme xmlns:a="http://schemas.openxmlformats.org/drawingml/2006/main" name="Blank">
  <a:themeElements>
    <a:clrScheme name="">
      <a:dk1>
        <a:srgbClr val="000000"/>
      </a:dk1>
      <a:lt1>
        <a:srgbClr val="FFFFFF"/>
      </a:lt1>
      <a:dk2>
        <a:srgbClr val="3333FF"/>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88008</TotalTime>
  <Words>2176</Words>
  <Application>Microsoft Office PowerPoint</Application>
  <PresentationFormat>Widescreen</PresentationFormat>
  <Paragraphs>260</Paragraphs>
  <Slides>33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Cambria Math</vt:lpstr>
      <vt:lpstr>Segoe UI</vt:lpstr>
      <vt:lpstr>Blank</vt:lpstr>
      <vt:lpstr>Photo Editor Photo</vt:lpstr>
      <vt:lpstr>Investigation of the  ESS – Ion source emittance and studies of positive RFQ electron erosion</vt:lpstr>
      <vt:lpstr>Index</vt:lpstr>
      <vt:lpstr>The collaboration framework</vt:lpstr>
      <vt:lpstr>Possible sources of discrepancies:</vt:lpstr>
      <vt:lpstr>LEBT transfer model result</vt:lpstr>
      <vt:lpstr>Divergence experiment</vt:lpstr>
      <vt:lpstr>Results in November 2021 (INFN visit)</vt:lpstr>
      <vt:lpstr>Possible sources of discrepancies:</vt:lpstr>
      <vt:lpstr>Evidences found during the experiment</vt:lpstr>
      <vt:lpstr>Analysis</vt:lpstr>
      <vt:lpstr>Potential along axis w.r. the time: s.c.c compensation build up </vt:lpstr>
      <vt:lpstr>At steady state</vt:lpstr>
      <vt:lpstr>Rough estimation impact on the LEBT transport</vt:lpstr>
      <vt:lpstr>Benchmark of the results of the experiments</vt:lpstr>
      <vt:lpstr>Trend w.r. the proton fraction and different geometries</vt:lpstr>
      <vt:lpstr>Conclusions</vt:lpstr>
      <vt:lpstr>The electrode erosion phenomena on the RFQ due to positive beam collisions</vt:lpstr>
      <vt:lpstr>Introduction</vt:lpstr>
      <vt:lpstr>Final optimization – calc. speed</vt:lpstr>
      <vt:lpstr>Geometry</vt:lpstr>
      <vt:lpstr>Geometry </vt:lpstr>
      <vt:lpstr>Sputtering yield - 4</vt:lpstr>
      <vt:lpstr>Example of losses at RFQ</vt:lpstr>
      <vt:lpstr>Tip angle particle distribution</vt:lpstr>
      <vt:lpstr>PowerPoint Presentation</vt:lpstr>
      <vt:lpstr>Erosion Rate [mm/year]</vt:lpstr>
      <vt:lpstr>PowerPoint Presentation</vt:lpstr>
      <vt:lpstr>The RF- (black) side of the force</vt:lpstr>
      <vt:lpstr>The dynamic study</vt:lpstr>
      <vt:lpstr>Some preliminary results from dynamic study</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Knaster Juan</dc:creator>
  <cp:lastModifiedBy>Luca Bellan</cp:lastModifiedBy>
  <cp:revision>1441</cp:revision>
  <cp:lastPrinted>2019-09-23T16:01:27Z</cp:lastPrinted>
  <dcterms:created xsi:type="dcterms:W3CDTF">2012-07-10T14:10:25Z</dcterms:created>
  <dcterms:modified xsi:type="dcterms:W3CDTF">2022-04-05T08:19:28Z</dcterms:modified>
</cp:coreProperties>
</file>