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648" r:id="rId5"/>
    <p:sldMasterId id="2147483684" r:id="rId6"/>
  </p:sldMasterIdLst>
  <p:notesMasterIdLst>
    <p:notesMasterId r:id="rId35"/>
  </p:notesMasterIdLst>
  <p:handoutMasterIdLst>
    <p:handoutMasterId r:id="rId36"/>
  </p:handoutMasterIdLst>
  <p:sldIdLst>
    <p:sldId id="733" r:id="rId7"/>
    <p:sldId id="743" r:id="rId8"/>
    <p:sldId id="801" r:id="rId9"/>
    <p:sldId id="775" r:id="rId10"/>
    <p:sldId id="776" r:id="rId11"/>
    <p:sldId id="802" r:id="rId12"/>
    <p:sldId id="753" r:id="rId13"/>
    <p:sldId id="777" r:id="rId14"/>
    <p:sldId id="803" r:id="rId15"/>
    <p:sldId id="758" r:id="rId16"/>
    <p:sldId id="770" r:id="rId17"/>
    <p:sldId id="771" r:id="rId18"/>
    <p:sldId id="812" r:id="rId19"/>
    <p:sldId id="773" r:id="rId20"/>
    <p:sldId id="804" r:id="rId21"/>
    <p:sldId id="799" r:id="rId22"/>
    <p:sldId id="805" r:id="rId23"/>
    <p:sldId id="761" r:id="rId24"/>
    <p:sldId id="807" r:id="rId25"/>
    <p:sldId id="811" r:id="rId26"/>
    <p:sldId id="817" r:id="rId27"/>
    <p:sldId id="813" r:id="rId28"/>
    <p:sldId id="814" r:id="rId29"/>
    <p:sldId id="816" r:id="rId30"/>
    <p:sldId id="757" r:id="rId31"/>
    <p:sldId id="808" r:id="rId32"/>
    <p:sldId id="768" r:id="rId33"/>
    <p:sldId id="809" r:id="rId34"/>
  </p:sldIdLst>
  <p:sldSz cx="9144000" cy="6858000" type="screen4x3"/>
  <p:notesSz cx="6788150" cy="99234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911B7"/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0" autoAdjust="0"/>
    <p:restoredTop sz="98436" autoAdjust="0"/>
  </p:normalViewPr>
  <p:slideViewPr>
    <p:cSldViewPr>
      <p:cViewPr>
        <p:scale>
          <a:sx n="76" d="100"/>
          <a:sy n="76" d="100"/>
        </p:scale>
        <p:origin x="-2512" y="-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98" y="2196"/>
      </p:cViewPr>
      <p:guideLst>
        <p:guide orient="horz" pos="3126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F6C7C-F6D7-4CAA-95BE-13DB3D8A578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2CB81E-28A6-49D3-9DC0-C7C2B1D9D38D}">
      <dgm:prSet phldrT="[Text]" custT="1"/>
      <dgm:spPr/>
      <dgm:t>
        <a:bodyPr/>
        <a:lstStyle/>
        <a:p>
          <a:r>
            <a:rPr lang="en-GB" sz="900" dirty="0" smtClean="0"/>
            <a:t>Project Manager (Technology)</a:t>
          </a:r>
        </a:p>
      </dgm:t>
    </dgm:pt>
    <dgm:pt modelId="{B3E38E13-9DFA-429D-9699-37137DB9296D}" type="parTrans" cxnId="{236E30FF-B3A8-4C80-97A4-04B8FBAE30A2}">
      <dgm:prSet/>
      <dgm:spPr/>
      <dgm:t>
        <a:bodyPr/>
        <a:lstStyle/>
        <a:p>
          <a:endParaRPr lang="en-GB" sz="1600"/>
        </a:p>
      </dgm:t>
    </dgm:pt>
    <dgm:pt modelId="{646A5111-DA73-4C44-ABE5-76017006BBE9}" type="sibTrans" cxnId="{236E30FF-B3A8-4C80-97A4-04B8FBAE30A2}">
      <dgm:prSet/>
      <dgm:spPr/>
      <dgm:t>
        <a:bodyPr/>
        <a:lstStyle/>
        <a:p>
          <a:endParaRPr lang="en-GB" sz="1600"/>
        </a:p>
      </dgm:t>
    </dgm:pt>
    <dgm:pt modelId="{9C1B72F7-3409-4F6C-A2C2-A0EF402CEB99}">
      <dgm:prSet phldrT="[Text]" custT="1"/>
      <dgm:spPr/>
      <dgm:t>
        <a:bodyPr/>
        <a:lstStyle/>
        <a:p>
          <a:r>
            <a:rPr lang="en-GB" sz="900" dirty="0" smtClean="0"/>
            <a:t>Material/Cavity Procurement (Technology)</a:t>
          </a:r>
        </a:p>
      </dgm:t>
    </dgm:pt>
    <dgm:pt modelId="{31166CC4-3F36-49A5-BD8F-E81CCFB6707C}" type="parTrans" cxnId="{4597DA02-7398-4EAB-8122-BD40A792D403}">
      <dgm:prSet/>
      <dgm:spPr/>
      <dgm:t>
        <a:bodyPr/>
        <a:lstStyle/>
        <a:p>
          <a:endParaRPr lang="en-GB" sz="1600"/>
        </a:p>
      </dgm:t>
    </dgm:pt>
    <dgm:pt modelId="{61FDA0FC-AD20-496B-8D23-B561D1353960}" type="sibTrans" cxnId="{4597DA02-7398-4EAB-8122-BD40A792D403}">
      <dgm:prSet/>
      <dgm:spPr/>
      <dgm:t>
        <a:bodyPr/>
        <a:lstStyle/>
        <a:p>
          <a:endParaRPr lang="en-GB" sz="1600"/>
        </a:p>
      </dgm:t>
    </dgm:pt>
    <dgm:pt modelId="{06A7534C-EDC6-414F-ACDA-DAB025034B1F}">
      <dgm:prSet phldrT="[Text]" custT="1"/>
      <dgm:spPr/>
      <dgm:t>
        <a:bodyPr/>
        <a:lstStyle/>
        <a:p>
          <a:r>
            <a:rPr lang="en-GB" sz="900" dirty="0" smtClean="0"/>
            <a:t>Vendor Monitoring</a:t>
          </a:r>
        </a:p>
        <a:p>
          <a:r>
            <a:rPr lang="en-GB" sz="900" dirty="0" smtClean="0"/>
            <a:t>(Technology)</a:t>
          </a:r>
        </a:p>
      </dgm:t>
    </dgm:pt>
    <dgm:pt modelId="{D6E9885C-5DF4-466E-882D-AD52084D3FA1}" type="parTrans" cxnId="{6FA42829-8054-4DD0-9C8B-AE90406E44DE}">
      <dgm:prSet/>
      <dgm:spPr/>
      <dgm:t>
        <a:bodyPr/>
        <a:lstStyle/>
        <a:p>
          <a:endParaRPr lang="en-GB" sz="1600"/>
        </a:p>
      </dgm:t>
    </dgm:pt>
    <dgm:pt modelId="{2F67C6B6-A0DA-41F3-B6FF-C5DB94EB38B3}" type="sibTrans" cxnId="{6FA42829-8054-4DD0-9C8B-AE90406E44DE}">
      <dgm:prSet/>
      <dgm:spPr/>
      <dgm:t>
        <a:bodyPr/>
        <a:lstStyle/>
        <a:p>
          <a:endParaRPr lang="en-GB" sz="1600"/>
        </a:p>
      </dgm:t>
    </dgm:pt>
    <dgm:pt modelId="{EF7F45E6-5EEB-44C5-801B-F3736F6E4971}">
      <dgm:prSet phldrT="[Text]" custT="1"/>
      <dgm:spPr/>
      <dgm:t>
        <a:bodyPr/>
        <a:lstStyle/>
        <a:p>
          <a:r>
            <a:rPr lang="en-GB" sz="900" dirty="0" smtClean="0"/>
            <a:t>SRF Cavity Testing (</a:t>
          </a:r>
          <a:r>
            <a:rPr lang="en-GB" sz="900" dirty="0" err="1" smtClean="0"/>
            <a:t>ASTeC</a:t>
          </a:r>
          <a:r>
            <a:rPr lang="en-GB" sz="900" dirty="0" smtClean="0"/>
            <a:t>)</a:t>
          </a:r>
        </a:p>
      </dgm:t>
    </dgm:pt>
    <dgm:pt modelId="{DABED5B6-5405-44F4-824C-E84793D9FCBC}" type="parTrans" cxnId="{A261D544-7E7B-486B-B01B-C28CD036E818}">
      <dgm:prSet/>
      <dgm:spPr/>
      <dgm:t>
        <a:bodyPr/>
        <a:lstStyle/>
        <a:p>
          <a:endParaRPr lang="en-GB" sz="1600"/>
        </a:p>
      </dgm:t>
    </dgm:pt>
    <dgm:pt modelId="{05A42033-052B-4DDE-A1BA-C53E07A0F608}" type="sibTrans" cxnId="{A261D544-7E7B-486B-B01B-C28CD036E818}">
      <dgm:prSet/>
      <dgm:spPr/>
      <dgm:t>
        <a:bodyPr/>
        <a:lstStyle/>
        <a:p>
          <a:endParaRPr lang="en-GB" sz="1600"/>
        </a:p>
      </dgm:t>
    </dgm:pt>
    <dgm:pt modelId="{2B4FEEB7-6849-44C3-94A8-706385C3DB9D}">
      <dgm:prSet phldrT="[Text]" custT="1"/>
      <dgm:spPr/>
      <dgm:t>
        <a:bodyPr/>
        <a:lstStyle/>
        <a:p>
          <a:r>
            <a:rPr lang="en-GB" sz="900" dirty="0" smtClean="0"/>
            <a:t>Cleanroom Assembly (Technology)</a:t>
          </a:r>
        </a:p>
      </dgm:t>
    </dgm:pt>
    <dgm:pt modelId="{C5FE4F4E-962A-4E34-9704-A2A0F6D69C30}" type="parTrans" cxnId="{F29F7C53-1085-42D4-B1B0-93BA7D291DD1}">
      <dgm:prSet/>
      <dgm:spPr/>
      <dgm:t>
        <a:bodyPr/>
        <a:lstStyle/>
        <a:p>
          <a:endParaRPr lang="en-GB" sz="1600"/>
        </a:p>
      </dgm:t>
    </dgm:pt>
    <dgm:pt modelId="{45447A3F-454C-4294-863A-99C4D9DE1971}" type="sibTrans" cxnId="{F29F7C53-1085-42D4-B1B0-93BA7D291DD1}">
      <dgm:prSet/>
      <dgm:spPr/>
      <dgm:t>
        <a:bodyPr/>
        <a:lstStyle/>
        <a:p>
          <a:endParaRPr lang="en-GB" sz="1600"/>
        </a:p>
      </dgm:t>
    </dgm:pt>
    <dgm:pt modelId="{1D8BD195-CB69-4E53-8511-CA0073F2A1AC}">
      <dgm:prSet custT="1"/>
      <dgm:spPr/>
      <dgm:t>
        <a:bodyPr/>
        <a:lstStyle/>
        <a:p>
          <a:r>
            <a:rPr lang="en-GB" sz="900" dirty="0" smtClean="0"/>
            <a:t>Quality Assurance (Technology)</a:t>
          </a:r>
        </a:p>
      </dgm:t>
    </dgm:pt>
    <dgm:pt modelId="{8B7F82B2-3815-438F-910C-D1E66EC2DAF1}" type="parTrans" cxnId="{E9ABE3D7-2767-4DC6-9AE0-32F10DFE2555}">
      <dgm:prSet/>
      <dgm:spPr/>
      <dgm:t>
        <a:bodyPr/>
        <a:lstStyle/>
        <a:p>
          <a:endParaRPr lang="en-GB" sz="1600"/>
        </a:p>
      </dgm:t>
    </dgm:pt>
    <dgm:pt modelId="{D0EF8840-BA0C-40C0-9DCF-9295760085F4}" type="sibTrans" cxnId="{E9ABE3D7-2767-4DC6-9AE0-32F10DFE2555}">
      <dgm:prSet/>
      <dgm:spPr/>
      <dgm:t>
        <a:bodyPr/>
        <a:lstStyle/>
        <a:p>
          <a:endParaRPr lang="en-GB" sz="1600"/>
        </a:p>
      </dgm:t>
    </dgm:pt>
    <dgm:pt modelId="{A2925DB8-1591-4E18-8CF8-11DE477D4188}">
      <dgm:prSet custT="1"/>
      <dgm:spPr/>
      <dgm:t>
        <a:bodyPr/>
        <a:lstStyle/>
        <a:p>
          <a:r>
            <a:rPr lang="en-GB" sz="900" dirty="0" smtClean="0"/>
            <a:t>SRF Infrastructure (Technology)</a:t>
          </a:r>
        </a:p>
      </dgm:t>
    </dgm:pt>
    <dgm:pt modelId="{2F7D8C54-0449-472A-969C-DC595166EE06}" type="parTrans" cxnId="{A9FC70F2-8441-4AEA-ACBD-E89A8E2AB462}">
      <dgm:prSet/>
      <dgm:spPr/>
      <dgm:t>
        <a:bodyPr/>
        <a:lstStyle/>
        <a:p>
          <a:endParaRPr lang="en-GB" sz="1600"/>
        </a:p>
      </dgm:t>
    </dgm:pt>
    <dgm:pt modelId="{D211E016-DEEF-4951-AC5F-7FC61FDC3A0C}" type="sibTrans" cxnId="{A9FC70F2-8441-4AEA-ACBD-E89A8E2AB462}">
      <dgm:prSet/>
      <dgm:spPr/>
      <dgm:t>
        <a:bodyPr/>
        <a:lstStyle/>
        <a:p>
          <a:endParaRPr lang="en-GB" sz="1600"/>
        </a:p>
      </dgm:t>
    </dgm:pt>
    <dgm:pt modelId="{073F6380-65CD-434C-96AB-74AAB8243485}">
      <dgm:prSet custT="1"/>
      <dgm:spPr/>
      <dgm:t>
        <a:bodyPr/>
        <a:lstStyle/>
        <a:p>
          <a:r>
            <a:rPr lang="en-GB" sz="800" dirty="0" smtClean="0"/>
            <a:t>Project Sponsor (</a:t>
          </a:r>
          <a:r>
            <a:rPr lang="en-GB" sz="800" dirty="0" err="1" smtClean="0"/>
            <a:t>ASTeC</a:t>
          </a:r>
          <a:r>
            <a:rPr lang="en-GB" sz="800" dirty="0" smtClean="0"/>
            <a:t>)</a:t>
          </a:r>
        </a:p>
      </dgm:t>
    </dgm:pt>
    <dgm:pt modelId="{FFDFE230-875F-468F-ADDA-A11E1502F22C}" type="parTrans" cxnId="{21E15311-992D-4FB7-8FC9-E6FEA1C07D57}">
      <dgm:prSet/>
      <dgm:spPr/>
      <dgm:t>
        <a:bodyPr/>
        <a:lstStyle/>
        <a:p>
          <a:endParaRPr lang="en-GB" sz="1600"/>
        </a:p>
      </dgm:t>
    </dgm:pt>
    <dgm:pt modelId="{250F30D8-3A73-41CD-9585-AE493DCC6543}" type="sibTrans" cxnId="{21E15311-992D-4FB7-8FC9-E6FEA1C07D57}">
      <dgm:prSet/>
      <dgm:spPr/>
      <dgm:t>
        <a:bodyPr/>
        <a:lstStyle/>
        <a:p>
          <a:endParaRPr lang="en-GB" sz="1600"/>
        </a:p>
      </dgm:t>
    </dgm:pt>
    <dgm:pt modelId="{F095AA94-6D74-4D97-8508-FB9E2501F204}">
      <dgm:prSet custT="1"/>
      <dgm:spPr/>
      <dgm:t>
        <a:bodyPr/>
        <a:lstStyle/>
        <a:p>
          <a:r>
            <a:rPr lang="en-GB" sz="900" dirty="0" smtClean="0"/>
            <a:t>Vertical Testing (</a:t>
          </a:r>
          <a:r>
            <a:rPr lang="en-GB" sz="900" dirty="0" err="1" smtClean="0"/>
            <a:t>ASTeC</a:t>
          </a:r>
          <a:r>
            <a:rPr lang="en-GB" sz="900" dirty="0" smtClean="0"/>
            <a:t>)</a:t>
          </a:r>
        </a:p>
      </dgm:t>
    </dgm:pt>
    <dgm:pt modelId="{E4C4112B-D444-45A0-A5A8-F8CC0B19A56B}" type="parTrans" cxnId="{85C8415C-CAB9-4E2B-972A-6DBC69CA7B37}">
      <dgm:prSet/>
      <dgm:spPr/>
      <dgm:t>
        <a:bodyPr/>
        <a:lstStyle/>
        <a:p>
          <a:endParaRPr lang="en-GB" sz="1600"/>
        </a:p>
      </dgm:t>
    </dgm:pt>
    <dgm:pt modelId="{59270E86-CB0D-46C0-B02A-32BBBAF49A4D}" type="sibTrans" cxnId="{85C8415C-CAB9-4E2B-972A-6DBC69CA7B37}">
      <dgm:prSet/>
      <dgm:spPr/>
      <dgm:t>
        <a:bodyPr/>
        <a:lstStyle/>
        <a:p>
          <a:endParaRPr lang="en-GB" sz="1600"/>
        </a:p>
      </dgm:t>
    </dgm:pt>
    <dgm:pt modelId="{50587F01-B7BE-4C18-8379-DB626648AD21}">
      <dgm:prSet custT="1"/>
      <dgm:spPr/>
      <dgm:t>
        <a:bodyPr/>
        <a:lstStyle/>
        <a:p>
          <a:r>
            <a:rPr lang="en-GB" sz="900" dirty="0" smtClean="0"/>
            <a:t>Cleanroom/HPR/VTF Preparation (Technology)</a:t>
          </a:r>
        </a:p>
      </dgm:t>
    </dgm:pt>
    <dgm:pt modelId="{A77578C3-642D-4EA8-9332-B9BC808471D0}" type="parTrans" cxnId="{3444831F-7163-480C-B697-C06FA8527692}">
      <dgm:prSet/>
      <dgm:spPr/>
      <dgm:t>
        <a:bodyPr/>
        <a:lstStyle/>
        <a:p>
          <a:endParaRPr lang="en-GB" sz="1600"/>
        </a:p>
      </dgm:t>
    </dgm:pt>
    <dgm:pt modelId="{4398E320-4541-4DFB-A408-D430CAC155EB}" type="sibTrans" cxnId="{3444831F-7163-480C-B697-C06FA8527692}">
      <dgm:prSet/>
      <dgm:spPr/>
      <dgm:t>
        <a:bodyPr/>
        <a:lstStyle/>
        <a:p>
          <a:endParaRPr lang="en-GB" sz="1600"/>
        </a:p>
      </dgm:t>
    </dgm:pt>
    <dgm:pt modelId="{90A413F7-51B3-4952-8D17-5CFD1EFA3794}">
      <dgm:prSet custT="1"/>
      <dgm:spPr/>
      <dgm:t>
        <a:bodyPr/>
        <a:lstStyle/>
        <a:p>
          <a:r>
            <a:rPr lang="en-GB" sz="900" dirty="0" smtClean="0"/>
            <a:t>Production Preparation/Training</a:t>
          </a:r>
        </a:p>
        <a:p>
          <a:r>
            <a:rPr lang="en-GB" sz="900" dirty="0" smtClean="0"/>
            <a:t>(Technology/</a:t>
          </a:r>
          <a:r>
            <a:rPr lang="en-GB" sz="900" dirty="0" err="1" smtClean="0"/>
            <a:t>ASTeC</a:t>
          </a:r>
          <a:r>
            <a:rPr lang="en-GB" sz="900" dirty="0" smtClean="0"/>
            <a:t>)</a:t>
          </a:r>
        </a:p>
      </dgm:t>
    </dgm:pt>
    <dgm:pt modelId="{06225277-796F-4DA1-9859-2DE673932303}" type="parTrans" cxnId="{8B210450-1CB6-47D5-AC34-46C5C32FDE55}">
      <dgm:prSet/>
      <dgm:spPr/>
      <dgm:t>
        <a:bodyPr/>
        <a:lstStyle/>
        <a:p>
          <a:endParaRPr lang="en-GB" sz="1600"/>
        </a:p>
      </dgm:t>
    </dgm:pt>
    <dgm:pt modelId="{5E868A71-ED1C-4867-892A-4D05D80DF34E}" type="sibTrans" cxnId="{8B210450-1CB6-47D5-AC34-46C5C32FDE55}">
      <dgm:prSet/>
      <dgm:spPr/>
      <dgm:t>
        <a:bodyPr/>
        <a:lstStyle/>
        <a:p>
          <a:endParaRPr lang="en-GB" sz="1600"/>
        </a:p>
      </dgm:t>
    </dgm:pt>
    <dgm:pt modelId="{3C7BD02C-3819-457C-92F7-140DFDCD8411}">
      <dgm:prSet custT="1"/>
      <dgm:spPr/>
      <dgm:t>
        <a:bodyPr/>
        <a:lstStyle/>
        <a:p>
          <a:r>
            <a:rPr lang="en-GB" sz="900" dirty="0" smtClean="0"/>
            <a:t>Preparation/Shipment (Technology)</a:t>
          </a:r>
        </a:p>
      </dgm:t>
    </dgm:pt>
    <dgm:pt modelId="{8C108434-206F-4ED1-B9CC-D1305D121937}" type="parTrans" cxnId="{F94FECBA-BB66-4599-ABA5-F564A38DABB3}">
      <dgm:prSet/>
      <dgm:spPr/>
      <dgm:t>
        <a:bodyPr/>
        <a:lstStyle/>
        <a:p>
          <a:endParaRPr lang="en-GB" sz="1600"/>
        </a:p>
      </dgm:t>
    </dgm:pt>
    <dgm:pt modelId="{76BAE97E-FEDC-4459-860A-1D534400708C}" type="sibTrans" cxnId="{F94FECBA-BB66-4599-ABA5-F564A38DABB3}">
      <dgm:prSet/>
      <dgm:spPr/>
      <dgm:t>
        <a:bodyPr/>
        <a:lstStyle/>
        <a:p>
          <a:endParaRPr lang="en-GB" sz="1600"/>
        </a:p>
      </dgm:t>
    </dgm:pt>
    <dgm:pt modelId="{C5DA2472-42E1-4DA4-AFC0-DC34CDBA3C28}">
      <dgm:prSet custT="1"/>
      <dgm:spPr/>
      <dgm:t>
        <a:bodyPr/>
        <a:lstStyle/>
        <a:p>
          <a:r>
            <a:rPr lang="en-GB" sz="900" dirty="0" smtClean="0"/>
            <a:t>QA Documentation Preparation</a:t>
          </a:r>
        </a:p>
        <a:p>
          <a:r>
            <a:rPr lang="en-GB" sz="900" dirty="0" smtClean="0"/>
            <a:t>(Technology)</a:t>
          </a:r>
        </a:p>
      </dgm:t>
    </dgm:pt>
    <dgm:pt modelId="{ED8C3850-6B5F-43A5-93A2-7CD9A7A77B65}" type="parTrans" cxnId="{0BE0DD1A-B2AF-4E09-8328-9D2B85091BD1}">
      <dgm:prSet/>
      <dgm:spPr/>
      <dgm:t>
        <a:bodyPr/>
        <a:lstStyle/>
        <a:p>
          <a:endParaRPr lang="en-GB" sz="1600"/>
        </a:p>
      </dgm:t>
    </dgm:pt>
    <dgm:pt modelId="{10255B71-09AA-4342-84D8-DDD54BCBA8FA}" type="sibTrans" cxnId="{0BE0DD1A-B2AF-4E09-8328-9D2B85091BD1}">
      <dgm:prSet/>
      <dgm:spPr/>
      <dgm:t>
        <a:bodyPr/>
        <a:lstStyle/>
        <a:p>
          <a:endParaRPr lang="en-GB" sz="1600"/>
        </a:p>
      </dgm:t>
    </dgm:pt>
    <dgm:pt modelId="{4EB42188-931D-4957-8F71-7EA22429AD5C}">
      <dgm:prSet phldrT="[Text]" custT="1"/>
      <dgm:spPr/>
      <dgm:t>
        <a:bodyPr/>
        <a:lstStyle/>
        <a:p>
          <a:r>
            <a:rPr lang="en-GB" sz="800" dirty="0" smtClean="0"/>
            <a:t>Project Management Committee (PMC)</a:t>
          </a:r>
        </a:p>
        <a:p>
          <a:r>
            <a:rPr lang="en-GB" sz="800" dirty="0" smtClean="0"/>
            <a:t>(Technology &amp; ASTeC)</a:t>
          </a:r>
        </a:p>
      </dgm:t>
    </dgm:pt>
    <dgm:pt modelId="{5090394D-6232-4024-82EC-5F3C0E94090B}" type="parTrans" cxnId="{24F7C95E-DCD1-4E61-8A64-F6058E255EC9}">
      <dgm:prSet/>
      <dgm:spPr/>
      <dgm:t>
        <a:bodyPr/>
        <a:lstStyle/>
        <a:p>
          <a:endParaRPr lang="en-GB" sz="1600"/>
        </a:p>
      </dgm:t>
    </dgm:pt>
    <dgm:pt modelId="{DB3260D1-904B-4757-BAAF-66F0BE0069BE}" type="sibTrans" cxnId="{24F7C95E-DCD1-4E61-8A64-F6058E255EC9}">
      <dgm:prSet/>
      <dgm:spPr/>
      <dgm:t>
        <a:bodyPr/>
        <a:lstStyle/>
        <a:p>
          <a:endParaRPr lang="en-GB" sz="1600"/>
        </a:p>
      </dgm:t>
    </dgm:pt>
    <dgm:pt modelId="{5C361BA8-A0D5-4ADE-9A2F-2D4BB2E536BF}">
      <dgm:prSet custT="1"/>
      <dgm:spPr/>
      <dgm:t>
        <a:bodyPr/>
        <a:lstStyle/>
        <a:p>
          <a:r>
            <a:rPr lang="en-GB" sz="800" dirty="0" smtClean="0"/>
            <a:t>Project Management Board</a:t>
          </a:r>
        </a:p>
        <a:p>
          <a:r>
            <a:rPr lang="en-GB" sz="800" dirty="0" smtClean="0"/>
            <a:t>(ASTeC, Technology &amp; Independent)</a:t>
          </a:r>
        </a:p>
      </dgm:t>
    </dgm:pt>
    <dgm:pt modelId="{760F0E78-D256-4F76-BA48-9CDBA0CFA9FA}" type="parTrans" cxnId="{2E29A304-6E68-4336-9A88-B34F96873638}">
      <dgm:prSet/>
      <dgm:spPr/>
      <dgm:t>
        <a:bodyPr/>
        <a:lstStyle/>
        <a:p>
          <a:endParaRPr lang="en-GB" sz="1600"/>
        </a:p>
      </dgm:t>
    </dgm:pt>
    <dgm:pt modelId="{7427431E-C23C-4800-8F07-75E88A87E935}" type="sibTrans" cxnId="{2E29A304-6E68-4336-9A88-B34F96873638}">
      <dgm:prSet/>
      <dgm:spPr/>
      <dgm:t>
        <a:bodyPr/>
        <a:lstStyle/>
        <a:p>
          <a:endParaRPr lang="en-GB" sz="1600"/>
        </a:p>
      </dgm:t>
    </dgm:pt>
    <dgm:pt modelId="{2D6D3F6F-8DC3-4875-91E1-4D5E21CBD0FD}">
      <dgm:prSet phldrT="[Text]" custT="1"/>
      <dgm:spPr/>
      <dgm:t>
        <a:bodyPr/>
        <a:lstStyle/>
        <a:p>
          <a:r>
            <a:rPr lang="en-GB" sz="900" dirty="0" smtClean="0"/>
            <a:t>TMVE/T@DL Programme Management (Technology)</a:t>
          </a:r>
        </a:p>
      </dgm:t>
    </dgm:pt>
    <dgm:pt modelId="{64C0A77A-31AF-4A1F-B04A-9CC5CABF9E16}" type="parTrans" cxnId="{2AF53DE2-A2CD-4CE6-B378-D934C01ECA30}">
      <dgm:prSet/>
      <dgm:spPr/>
      <dgm:t>
        <a:bodyPr/>
        <a:lstStyle/>
        <a:p>
          <a:endParaRPr lang="en-GB" sz="1600"/>
        </a:p>
      </dgm:t>
    </dgm:pt>
    <dgm:pt modelId="{19EE0DDF-CFF5-4986-BE02-00EE2563C20A}" type="sibTrans" cxnId="{2AF53DE2-A2CD-4CE6-B378-D934C01ECA30}">
      <dgm:prSet/>
      <dgm:spPr/>
      <dgm:t>
        <a:bodyPr/>
        <a:lstStyle/>
        <a:p>
          <a:endParaRPr lang="en-GB" sz="1600"/>
        </a:p>
      </dgm:t>
    </dgm:pt>
    <dgm:pt modelId="{38E99397-3D66-4ADF-B6AA-5074D69F8EBB}" type="pres">
      <dgm:prSet presAssocID="{64FF6C7C-F6D7-4CAA-95BE-13DB3D8A57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420A561-5177-4086-AA61-428B8A619FAA}" type="pres">
      <dgm:prSet presAssocID="{073F6380-65CD-434C-96AB-74AAB8243485}" presName="hierRoot1" presStyleCnt="0"/>
      <dgm:spPr/>
    </dgm:pt>
    <dgm:pt modelId="{EED64DDB-E211-4BD7-8CC2-09A36B1AE600}" type="pres">
      <dgm:prSet presAssocID="{073F6380-65CD-434C-96AB-74AAB8243485}" presName="composite" presStyleCnt="0"/>
      <dgm:spPr/>
    </dgm:pt>
    <dgm:pt modelId="{7EBAF1DA-252B-4478-B66F-3CED790E9963}" type="pres">
      <dgm:prSet presAssocID="{073F6380-65CD-434C-96AB-74AAB8243485}" presName="background" presStyleLbl="node0" presStyleIdx="0" presStyleCnt="4"/>
      <dgm:spPr>
        <a:solidFill>
          <a:srgbClr val="6699FF"/>
        </a:solidFill>
      </dgm:spPr>
    </dgm:pt>
    <dgm:pt modelId="{9E06ECFC-CF6A-45B4-B4ED-363076108111}" type="pres">
      <dgm:prSet presAssocID="{073F6380-65CD-434C-96AB-74AAB8243485}" presName="text" presStyleLbl="fgAcc0" presStyleIdx="0" presStyleCnt="4" custScaleX="11004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F06F98C-3917-4159-9B2F-FBD88C71B28F}" type="pres">
      <dgm:prSet presAssocID="{073F6380-65CD-434C-96AB-74AAB8243485}" presName="hierChild2" presStyleCnt="0"/>
      <dgm:spPr/>
    </dgm:pt>
    <dgm:pt modelId="{831CE7A4-52B6-4263-8FC1-59CA50891860}" type="pres">
      <dgm:prSet presAssocID="{B3E38E13-9DFA-429D-9699-37137DB9296D}" presName="Name10" presStyleLbl="parChTrans1D2" presStyleIdx="0" presStyleCnt="1"/>
      <dgm:spPr/>
      <dgm:t>
        <a:bodyPr/>
        <a:lstStyle/>
        <a:p>
          <a:endParaRPr lang="en-GB"/>
        </a:p>
      </dgm:t>
    </dgm:pt>
    <dgm:pt modelId="{19638A0F-2ED9-415E-A8C4-391856F6AE62}" type="pres">
      <dgm:prSet presAssocID="{122CB81E-28A6-49D3-9DC0-C7C2B1D9D38D}" presName="hierRoot2" presStyleCnt="0"/>
      <dgm:spPr/>
    </dgm:pt>
    <dgm:pt modelId="{79E480C6-39EA-4216-987D-AD5B8CFC2ED5}" type="pres">
      <dgm:prSet presAssocID="{122CB81E-28A6-49D3-9DC0-C7C2B1D9D38D}" presName="composite2" presStyleCnt="0"/>
      <dgm:spPr/>
    </dgm:pt>
    <dgm:pt modelId="{1CC79E45-D089-417E-B726-DD3FF93BEE88}" type="pres">
      <dgm:prSet presAssocID="{122CB81E-28A6-49D3-9DC0-C7C2B1D9D38D}" presName="background2" presStyleLbl="node2" presStyleIdx="0" presStyleCnt="1"/>
      <dgm:spPr>
        <a:solidFill>
          <a:srgbClr val="92D050"/>
        </a:solidFill>
      </dgm:spPr>
    </dgm:pt>
    <dgm:pt modelId="{7BFC20A7-281C-4A3E-A65F-129185765DB1}" type="pres">
      <dgm:prSet presAssocID="{122CB81E-28A6-49D3-9DC0-C7C2B1D9D38D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836808-92E4-456C-A06E-D8D359B72DF8}" type="pres">
      <dgm:prSet presAssocID="{122CB81E-28A6-49D3-9DC0-C7C2B1D9D38D}" presName="hierChild3" presStyleCnt="0"/>
      <dgm:spPr/>
    </dgm:pt>
    <dgm:pt modelId="{A871DECB-BC72-4810-9135-2AFEA874D8D1}" type="pres">
      <dgm:prSet presAssocID="{31166CC4-3F36-49A5-BD8F-E81CCFB6707C}" presName="Name17" presStyleLbl="parChTrans1D3" presStyleIdx="0" presStyleCnt="4"/>
      <dgm:spPr/>
      <dgm:t>
        <a:bodyPr/>
        <a:lstStyle/>
        <a:p>
          <a:endParaRPr lang="en-GB"/>
        </a:p>
      </dgm:t>
    </dgm:pt>
    <dgm:pt modelId="{C5C34A1D-54BB-4BF9-96C5-CEB4ADE874C6}" type="pres">
      <dgm:prSet presAssocID="{9C1B72F7-3409-4F6C-A2C2-A0EF402CEB99}" presName="hierRoot3" presStyleCnt="0"/>
      <dgm:spPr/>
    </dgm:pt>
    <dgm:pt modelId="{4B56B06F-C92A-496C-A34D-FCB9E1D13ACB}" type="pres">
      <dgm:prSet presAssocID="{9C1B72F7-3409-4F6C-A2C2-A0EF402CEB99}" presName="composite3" presStyleCnt="0"/>
      <dgm:spPr/>
    </dgm:pt>
    <dgm:pt modelId="{E5BFD943-B0C0-4578-8C94-845436FCF7D9}" type="pres">
      <dgm:prSet presAssocID="{9C1B72F7-3409-4F6C-A2C2-A0EF402CEB99}" presName="background3" presStyleLbl="node3" presStyleIdx="0" presStyleCnt="4"/>
      <dgm:spPr>
        <a:solidFill>
          <a:srgbClr val="FFC000"/>
        </a:solidFill>
      </dgm:spPr>
    </dgm:pt>
    <dgm:pt modelId="{971FFC63-44D5-417B-B623-4641D3D18FF5}" type="pres">
      <dgm:prSet presAssocID="{9C1B72F7-3409-4F6C-A2C2-A0EF402CEB9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EEB250-2A9C-46B4-BFD5-284D1F64A8DC}" type="pres">
      <dgm:prSet presAssocID="{9C1B72F7-3409-4F6C-A2C2-A0EF402CEB99}" presName="hierChild4" presStyleCnt="0"/>
      <dgm:spPr/>
    </dgm:pt>
    <dgm:pt modelId="{3627C2E2-CF60-4146-A11E-BF411A81575E}" type="pres">
      <dgm:prSet presAssocID="{D6E9885C-5DF4-466E-882D-AD52084D3FA1}" presName="Name23" presStyleLbl="parChTrans1D4" presStyleIdx="0" presStyleCnt="7"/>
      <dgm:spPr/>
      <dgm:t>
        <a:bodyPr/>
        <a:lstStyle/>
        <a:p>
          <a:endParaRPr lang="en-GB"/>
        </a:p>
      </dgm:t>
    </dgm:pt>
    <dgm:pt modelId="{162FEA73-48CF-47C2-B90E-26DDA0412ADA}" type="pres">
      <dgm:prSet presAssocID="{06A7534C-EDC6-414F-ACDA-DAB025034B1F}" presName="hierRoot4" presStyleCnt="0"/>
      <dgm:spPr/>
    </dgm:pt>
    <dgm:pt modelId="{060FD91E-7E91-4B5F-A1C2-AF97FE1667A8}" type="pres">
      <dgm:prSet presAssocID="{06A7534C-EDC6-414F-ACDA-DAB025034B1F}" presName="composite4" presStyleCnt="0"/>
      <dgm:spPr/>
    </dgm:pt>
    <dgm:pt modelId="{78C6E8C9-88B7-48B6-B73C-0252A63D40F0}" type="pres">
      <dgm:prSet presAssocID="{06A7534C-EDC6-414F-ACDA-DAB025034B1F}" presName="background4" presStyleLbl="node4" presStyleIdx="0" presStyleCnt="7"/>
      <dgm:spPr>
        <a:solidFill>
          <a:srgbClr val="7030A0"/>
        </a:solidFill>
      </dgm:spPr>
    </dgm:pt>
    <dgm:pt modelId="{5EC7CC11-17E9-4C15-9B92-988BABC7FF78}" type="pres">
      <dgm:prSet presAssocID="{06A7534C-EDC6-414F-ACDA-DAB025034B1F}" presName="text4" presStyleLbl="fgAcc4" presStyleIdx="0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A5314BA-C4EC-4C8A-84B8-30B0CF1A3669}" type="pres">
      <dgm:prSet presAssocID="{06A7534C-EDC6-414F-ACDA-DAB025034B1F}" presName="hierChild5" presStyleCnt="0"/>
      <dgm:spPr/>
    </dgm:pt>
    <dgm:pt modelId="{70861823-B6E2-48A0-97C7-A232C6FC573B}" type="pres">
      <dgm:prSet presAssocID="{8B7F82B2-3815-438F-910C-D1E66EC2DAF1}" presName="Name17" presStyleLbl="parChTrans1D3" presStyleIdx="1" presStyleCnt="4"/>
      <dgm:spPr/>
      <dgm:t>
        <a:bodyPr/>
        <a:lstStyle/>
        <a:p>
          <a:endParaRPr lang="en-GB"/>
        </a:p>
      </dgm:t>
    </dgm:pt>
    <dgm:pt modelId="{5192B6B4-7906-448C-869F-FD72960975A9}" type="pres">
      <dgm:prSet presAssocID="{1D8BD195-CB69-4E53-8511-CA0073F2A1AC}" presName="hierRoot3" presStyleCnt="0"/>
      <dgm:spPr/>
    </dgm:pt>
    <dgm:pt modelId="{ECABE037-EFC7-430D-A78A-CE94F9AE6A5A}" type="pres">
      <dgm:prSet presAssocID="{1D8BD195-CB69-4E53-8511-CA0073F2A1AC}" presName="composite3" presStyleCnt="0"/>
      <dgm:spPr/>
    </dgm:pt>
    <dgm:pt modelId="{6E90E575-54C6-4094-BC53-6B0D5BC876BC}" type="pres">
      <dgm:prSet presAssocID="{1D8BD195-CB69-4E53-8511-CA0073F2A1AC}" presName="background3" presStyleLbl="node3" presStyleIdx="1" presStyleCnt="4"/>
      <dgm:spPr>
        <a:solidFill>
          <a:srgbClr val="FFC000"/>
        </a:solidFill>
      </dgm:spPr>
    </dgm:pt>
    <dgm:pt modelId="{7338B66F-CAD1-44E4-88E1-9B5C8EF05F76}" type="pres">
      <dgm:prSet presAssocID="{1D8BD195-CB69-4E53-8511-CA0073F2A1A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BAA9102-9FBA-4867-A327-6532D4227BFD}" type="pres">
      <dgm:prSet presAssocID="{1D8BD195-CB69-4E53-8511-CA0073F2A1AC}" presName="hierChild4" presStyleCnt="0"/>
      <dgm:spPr/>
    </dgm:pt>
    <dgm:pt modelId="{C0F76EC6-E7EF-4E2D-A088-F23E8000A03C}" type="pres">
      <dgm:prSet presAssocID="{ED8C3850-6B5F-43A5-93A2-7CD9A7A77B65}" presName="Name23" presStyleLbl="parChTrans1D4" presStyleIdx="1" presStyleCnt="7"/>
      <dgm:spPr/>
      <dgm:t>
        <a:bodyPr/>
        <a:lstStyle/>
        <a:p>
          <a:endParaRPr lang="en-GB"/>
        </a:p>
      </dgm:t>
    </dgm:pt>
    <dgm:pt modelId="{4D3E71D2-40F1-447F-9C87-BDE5DD67C5CC}" type="pres">
      <dgm:prSet presAssocID="{C5DA2472-42E1-4DA4-AFC0-DC34CDBA3C28}" presName="hierRoot4" presStyleCnt="0"/>
      <dgm:spPr/>
    </dgm:pt>
    <dgm:pt modelId="{0A4CE849-1A76-49A2-BBB1-F6C944BC4FE6}" type="pres">
      <dgm:prSet presAssocID="{C5DA2472-42E1-4DA4-AFC0-DC34CDBA3C28}" presName="composite4" presStyleCnt="0"/>
      <dgm:spPr/>
    </dgm:pt>
    <dgm:pt modelId="{6F0D891C-1BE8-4B34-94FD-3E432C2C3A16}" type="pres">
      <dgm:prSet presAssocID="{C5DA2472-42E1-4DA4-AFC0-DC34CDBA3C28}" presName="background4" presStyleLbl="node4" presStyleIdx="1" presStyleCnt="7"/>
      <dgm:spPr>
        <a:solidFill>
          <a:srgbClr val="7030A0"/>
        </a:solidFill>
      </dgm:spPr>
    </dgm:pt>
    <dgm:pt modelId="{79713C91-A0BE-4144-9960-37FE787B798B}" type="pres">
      <dgm:prSet presAssocID="{C5DA2472-42E1-4DA4-AFC0-DC34CDBA3C28}" presName="text4" presStyleLbl="fgAcc4" presStyleIdx="1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56D053C-8ED5-44FB-A177-B1C09FD6628D}" type="pres">
      <dgm:prSet presAssocID="{C5DA2472-42E1-4DA4-AFC0-DC34CDBA3C28}" presName="hierChild5" presStyleCnt="0"/>
      <dgm:spPr/>
    </dgm:pt>
    <dgm:pt modelId="{CE66B9F9-617B-4210-83F1-656D9AA5A862}" type="pres">
      <dgm:prSet presAssocID="{2F7D8C54-0449-472A-969C-DC595166EE06}" presName="Name17" presStyleLbl="parChTrans1D3" presStyleIdx="2" presStyleCnt="4"/>
      <dgm:spPr/>
      <dgm:t>
        <a:bodyPr/>
        <a:lstStyle/>
        <a:p>
          <a:endParaRPr lang="en-GB"/>
        </a:p>
      </dgm:t>
    </dgm:pt>
    <dgm:pt modelId="{DF3030AB-BD52-474B-A615-2382B827BF40}" type="pres">
      <dgm:prSet presAssocID="{A2925DB8-1591-4E18-8CF8-11DE477D4188}" presName="hierRoot3" presStyleCnt="0"/>
      <dgm:spPr/>
    </dgm:pt>
    <dgm:pt modelId="{5D6701A9-514D-40C7-934B-4D12EB878BC0}" type="pres">
      <dgm:prSet presAssocID="{A2925DB8-1591-4E18-8CF8-11DE477D4188}" presName="composite3" presStyleCnt="0"/>
      <dgm:spPr/>
    </dgm:pt>
    <dgm:pt modelId="{A499D37D-7D14-4E66-9134-0F70C6731FD6}" type="pres">
      <dgm:prSet presAssocID="{A2925DB8-1591-4E18-8CF8-11DE477D4188}" presName="background3" presStyleLbl="node3" presStyleIdx="2" presStyleCnt="4"/>
      <dgm:spPr>
        <a:solidFill>
          <a:srgbClr val="FFC000"/>
        </a:solidFill>
      </dgm:spPr>
    </dgm:pt>
    <dgm:pt modelId="{428677D1-9CA9-46CF-9D65-E288A9B5FE46}" type="pres">
      <dgm:prSet presAssocID="{A2925DB8-1591-4E18-8CF8-11DE477D418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A5653A-8246-4E38-91B2-379074DFD563}" type="pres">
      <dgm:prSet presAssocID="{A2925DB8-1591-4E18-8CF8-11DE477D4188}" presName="hierChild4" presStyleCnt="0"/>
      <dgm:spPr/>
    </dgm:pt>
    <dgm:pt modelId="{844432E2-7E2F-4113-AEB7-4CC33E8C5008}" type="pres">
      <dgm:prSet presAssocID="{A77578C3-642D-4EA8-9332-B9BC808471D0}" presName="Name23" presStyleLbl="parChTrans1D4" presStyleIdx="2" presStyleCnt="7"/>
      <dgm:spPr/>
      <dgm:t>
        <a:bodyPr/>
        <a:lstStyle/>
        <a:p>
          <a:endParaRPr lang="en-GB"/>
        </a:p>
      </dgm:t>
    </dgm:pt>
    <dgm:pt modelId="{ED5522D1-FAE1-42CE-8925-749E8D7B4AA1}" type="pres">
      <dgm:prSet presAssocID="{50587F01-B7BE-4C18-8379-DB626648AD21}" presName="hierRoot4" presStyleCnt="0"/>
      <dgm:spPr/>
    </dgm:pt>
    <dgm:pt modelId="{EDC99805-292D-4A71-92C1-187BD166C78D}" type="pres">
      <dgm:prSet presAssocID="{50587F01-B7BE-4C18-8379-DB626648AD21}" presName="composite4" presStyleCnt="0"/>
      <dgm:spPr/>
    </dgm:pt>
    <dgm:pt modelId="{209B17CC-16B7-49B7-AEF5-FE598F7B6EE0}" type="pres">
      <dgm:prSet presAssocID="{50587F01-B7BE-4C18-8379-DB626648AD21}" presName="background4" presStyleLbl="node4" presStyleIdx="2" presStyleCnt="7"/>
      <dgm:spPr>
        <a:solidFill>
          <a:srgbClr val="7030A0"/>
        </a:solidFill>
      </dgm:spPr>
    </dgm:pt>
    <dgm:pt modelId="{1BA7514D-7DB4-4208-BE56-5847CFA13E43}" type="pres">
      <dgm:prSet presAssocID="{50587F01-B7BE-4C18-8379-DB626648AD21}" presName="text4" presStyleLbl="fgAcc4" presStyleIdx="2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F5CE5B-20E4-40C9-B356-513B08A504D3}" type="pres">
      <dgm:prSet presAssocID="{50587F01-B7BE-4C18-8379-DB626648AD21}" presName="hierChild5" presStyleCnt="0"/>
      <dgm:spPr/>
    </dgm:pt>
    <dgm:pt modelId="{138221C4-2F55-46D2-A23B-932CC818FB8A}" type="pres">
      <dgm:prSet presAssocID="{06225277-796F-4DA1-9859-2DE673932303}" presName="Name23" presStyleLbl="parChTrans1D4" presStyleIdx="3" presStyleCnt="7"/>
      <dgm:spPr/>
      <dgm:t>
        <a:bodyPr/>
        <a:lstStyle/>
        <a:p>
          <a:endParaRPr lang="en-GB"/>
        </a:p>
      </dgm:t>
    </dgm:pt>
    <dgm:pt modelId="{525636C9-C5CE-4D95-A6E5-7CE1CA3930FB}" type="pres">
      <dgm:prSet presAssocID="{90A413F7-51B3-4952-8D17-5CFD1EFA3794}" presName="hierRoot4" presStyleCnt="0"/>
      <dgm:spPr/>
    </dgm:pt>
    <dgm:pt modelId="{E5E392EE-535B-4BDF-BBD4-CAE912BBF126}" type="pres">
      <dgm:prSet presAssocID="{90A413F7-51B3-4952-8D17-5CFD1EFA3794}" presName="composite4" presStyleCnt="0"/>
      <dgm:spPr/>
    </dgm:pt>
    <dgm:pt modelId="{A98E4C10-93E7-4B14-AF64-FD5BA6068FDF}" type="pres">
      <dgm:prSet presAssocID="{90A413F7-51B3-4952-8D17-5CFD1EFA3794}" presName="background4" presStyleLbl="node4" presStyleIdx="3" presStyleCnt="7"/>
      <dgm:spPr>
        <a:solidFill>
          <a:srgbClr val="7030A0"/>
        </a:solidFill>
      </dgm:spPr>
    </dgm:pt>
    <dgm:pt modelId="{BE698FB2-1CB6-47E0-B534-CC70F53C17B3}" type="pres">
      <dgm:prSet presAssocID="{90A413F7-51B3-4952-8D17-5CFD1EFA3794}" presName="text4" presStyleLbl="fgAcc4" presStyleIdx="3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678324-A0F5-42A7-9E3F-441FC085917C}" type="pres">
      <dgm:prSet presAssocID="{90A413F7-51B3-4952-8D17-5CFD1EFA3794}" presName="hierChild5" presStyleCnt="0"/>
      <dgm:spPr/>
    </dgm:pt>
    <dgm:pt modelId="{8A8BBF1E-863E-48D0-B08C-CE3AED131464}" type="pres">
      <dgm:prSet presAssocID="{DABED5B6-5405-44F4-824C-E84793D9FCBC}" presName="Name17" presStyleLbl="parChTrans1D3" presStyleIdx="3" presStyleCnt="4"/>
      <dgm:spPr/>
      <dgm:t>
        <a:bodyPr/>
        <a:lstStyle/>
        <a:p>
          <a:endParaRPr lang="en-GB"/>
        </a:p>
      </dgm:t>
    </dgm:pt>
    <dgm:pt modelId="{E01D8E0C-26E8-4CAD-AA0D-A528D8C69CC3}" type="pres">
      <dgm:prSet presAssocID="{EF7F45E6-5EEB-44C5-801B-F3736F6E4971}" presName="hierRoot3" presStyleCnt="0"/>
      <dgm:spPr/>
    </dgm:pt>
    <dgm:pt modelId="{70A331F7-D065-4200-A5D4-D0CC04166EAB}" type="pres">
      <dgm:prSet presAssocID="{EF7F45E6-5EEB-44C5-801B-F3736F6E4971}" presName="composite3" presStyleCnt="0"/>
      <dgm:spPr/>
    </dgm:pt>
    <dgm:pt modelId="{6256F993-0282-49BB-B2A6-0D6C9FC66A1E}" type="pres">
      <dgm:prSet presAssocID="{EF7F45E6-5EEB-44C5-801B-F3736F6E4971}" presName="background3" presStyleLbl="node3" presStyleIdx="3" presStyleCnt="4"/>
      <dgm:spPr>
        <a:solidFill>
          <a:srgbClr val="FFC000"/>
        </a:solidFill>
      </dgm:spPr>
    </dgm:pt>
    <dgm:pt modelId="{3F30705D-8DCF-4747-AE09-D3555379E624}" type="pres">
      <dgm:prSet presAssocID="{EF7F45E6-5EEB-44C5-801B-F3736F6E497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1CD0B4B-51F4-45C3-9DAE-B421D163E40E}" type="pres">
      <dgm:prSet presAssocID="{EF7F45E6-5EEB-44C5-801B-F3736F6E4971}" presName="hierChild4" presStyleCnt="0"/>
      <dgm:spPr/>
    </dgm:pt>
    <dgm:pt modelId="{8FD670AE-394A-40C3-BEAE-B96E25F594C9}" type="pres">
      <dgm:prSet presAssocID="{C5FE4F4E-962A-4E34-9704-A2A0F6D69C30}" presName="Name23" presStyleLbl="parChTrans1D4" presStyleIdx="4" presStyleCnt="7"/>
      <dgm:spPr/>
      <dgm:t>
        <a:bodyPr/>
        <a:lstStyle/>
        <a:p>
          <a:endParaRPr lang="en-GB"/>
        </a:p>
      </dgm:t>
    </dgm:pt>
    <dgm:pt modelId="{1569CF45-0C96-4680-A073-7B8B30F87F77}" type="pres">
      <dgm:prSet presAssocID="{2B4FEEB7-6849-44C3-94A8-706385C3DB9D}" presName="hierRoot4" presStyleCnt="0"/>
      <dgm:spPr/>
    </dgm:pt>
    <dgm:pt modelId="{A7F59C50-C474-463C-8954-E1AD12217C72}" type="pres">
      <dgm:prSet presAssocID="{2B4FEEB7-6849-44C3-94A8-706385C3DB9D}" presName="composite4" presStyleCnt="0"/>
      <dgm:spPr/>
    </dgm:pt>
    <dgm:pt modelId="{7169D371-5B17-4FEE-84B7-5A851B5BC332}" type="pres">
      <dgm:prSet presAssocID="{2B4FEEB7-6849-44C3-94A8-706385C3DB9D}" presName="background4" presStyleLbl="node4" presStyleIdx="4" presStyleCnt="7"/>
      <dgm:spPr>
        <a:solidFill>
          <a:srgbClr val="7030A0"/>
        </a:solidFill>
      </dgm:spPr>
    </dgm:pt>
    <dgm:pt modelId="{000E9C8A-6A57-4735-A187-390EAD7BAA40}" type="pres">
      <dgm:prSet presAssocID="{2B4FEEB7-6849-44C3-94A8-706385C3DB9D}" presName="text4" presStyleLbl="fgAcc4" presStyleIdx="4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36A9C0-97FC-42F9-A670-45960C1ADE96}" type="pres">
      <dgm:prSet presAssocID="{2B4FEEB7-6849-44C3-94A8-706385C3DB9D}" presName="hierChild5" presStyleCnt="0"/>
      <dgm:spPr/>
    </dgm:pt>
    <dgm:pt modelId="{0E174749-A335-4D06-B7B2-95BA517A2E32}" type="pres">
      <dgm:prSet presAssocID="{E4C4112B-D444-45A0-A5A8-F8CC0B19A56B}" presName="Name23" presStyleLbl="parChTrans1D4" presStyleIdx="5" presStyleCnt="7"/>
      <dgm:spPr/>
      <dgm:t>
        <a:bodyPr/>
        <a:lstStyle/>
        <a:p>
          <a:endParaRPr lang="en-GB"/>
        </a:p>
      </dgm:t>
    </dgm:pt>
    <dgm:pt modelId="{A53C3215-6AEE-4411-899E-229BAFDC8E1F}" type="pres">
      <dgm:prSet presAssocID="{F095AA94-6D74-4D97-8508-FB9E2501F204}" presName="hierRoot4" presStyleCnt="0"/>
      <dgm:spPr/>
    </dgm:pt>
    <dgm:pt modelId="{8A3F139A-4418-4FC8-8888-3C46F963ED99}" type="pres">
      <dgm:prSet presAssocID="{F095AA94-6D74-4D97-8508-FB9E2501F204}" presName="composite4" presStyleCnt="0"/>
      <dgm:spPr/>
    </dgm:pt>
    <dgm:pt modelId="{62F7540C-98F5-4ADC-B851-032CA90B43C7}" type="pres">
      <dgm:prSet presAssocID="{F095AA94-6D74-4D97-8508-FB9E2501F204}" presName="background4" presStyleLbl="node4" presStyleIdx="5" presStyleCnt="7"/>
      <dgm:spPr>
        <a:solidFill>
          <a:srgbClr val="7030A0"/>
        </a:solidFill>
      </dgm:spPr>
    </dgm:pt>
    <dgm:pt modelId="{7F319105-A0AB-4CAD-ABBA-8C1BF9AF7490}" type="pres">
      <dgm:prSet presAssocID="{F095AA94-6D74-4D97-8508-FB9E2501F204}" presName="text4" presStyleLbl="fgAcc4" presStyleIdx="5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188A66B-114E-4137-810A-AA839D9DAC2A}" type="pres">
      <dgm:prSet presAssocID="{F095AA94-6D74-4D97-8508-FB9E2501F204}" presName="hierChild5" presStyleCnt="0"/>
      <dgm:spPr/>
    </dgm:pt>
    <dgm:pt modelId="{FEBB7A3D-80BC-4DCA-BCA1-251BE12F33BA}" type="pres">
      <dgm:prSet presAssocID="{8C108434-206F-4ED1-B9CC-D1305D121937}" presName="Name23" presStyleLbl="parChTrans1D4" presStyleIdx="6" presStyleCnt="7"/>
      <dgm:spPr/>
      <dgm:t>
        <a:bodyPr/>
        <a:lstStyle/>
        <a:p>
          <a:endParaRPr lang="en-GB"/>
        </a:p>
      </dgm:t>
    </dgm:pt>
    <dgm:pt modelId="{CE4562F6-73BE-47DC-8D4B-21794490E6E3}" type="pres">
      <dgm:prSet presAssocID="{3C7BD02C-3819-457C-92F7-140DFDCD8411}" presName="hierRoot4" presStyleCnt="0"/>
      <dgm:spPr/>
    </dgm:pt>
    <dgm:pt modelId="{663291E0-AFAB-49A4-A266-4415B8A832F3}" type="pres">
      <dgm:prSet presAssocID="{3C7BD02C-3819-457C-92F7-140DFDCD8411}" presName="composite4" presStyleCnt="0"/>
      <dgm:spPr/>
    </dgm:pt>
    <dgm:pt modelId="{932DD2E7-AF9B-4EB5-AE1A-DB61C0C94C8F}" type="pres">
      <dgm:prSet presAssocID="{3C7BD02C-3819-457C-92F7-140DFDCD8411}" presName="background4" presStyleLbl="node4" presStyleIdx="6" presStyleCnt="7"/>
      <dgm:spPr>
        <a:solidFill>
          <a:srgbClr val="7030A0"/>
        </a:solidFill>
      </dgm:spPr>
    </dgm:pt>
    <dgm:pt modelId="{C0FA9230-715F-44CE-8B2C-F703DFBD4EF9}" type="pres">
      <dgm:prSet presAssocID="{3C7BD02C-3819-457C-92F7-140DFDCD8411}" presName="text4" presStyleLbl="fgAcc4" presStyleIdx="6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37FB199-6E21-4414-B2F6-63C1AF7841AC}" type="pres">
      <dgm:prSet presAssocID="{3C7BD02C-3819-457C-92F7-140DFDCD8411}" presName="hierChild5" presStyleCnt="0"/>
      <dgm:spPr/>
    </dgm:pt>
    <dgm:pt modelId="{C9FDEB88-8A3B-4D96-9122-EDCF0A04C241}" type="pres">
      <dgm:prSet presAssocID="{4EB42188-931D-4957-8F71-7EA22429AD5C}" presName="hierRoot1" presStyleCnt="0"/>
      <dgm:spPr/>
    </dgm:pt>
    <dgm:pt modelId="{A7899F02-E202-4329-9C16-7151DA493757}" type="pres">
      <dgm:prSet presAssocID="{4EB42188-931D-4957-8F71-7EA22429AD5C}" presName="composite" presStyleCnt="0"/>
      <dgm:spPr/>
    </dgm:pt>
    <dgm:pt modelId="{FCE6291C-989E-4BA5-BA58-34BD363F52B2}" type="pres">
      <dgm:prSet presAssocID="{4EB42188-931D-4957-8F71-7EA22429AD5C}" presName="background" presStyleLbl="node0" presStyleIdx="1" presStyleCnt="4"/>
      <dgm:spPr>
        <a:solidFill>
          <a:srgbClr val="92D050"/>
        </a:solidFill>
      </dgm:spPr>
      <dgm:t>
        <a:bodyPr/>
        <a:lstStyle/>
        <a:p>
          <a:endParaRPr lang="en-GB"/>
        </a:p>
      </dgm:t>
    </dgm:pt>
    <dgm:pt modelId="{39041356-3209-4D59-89EA-A0933F37E342}" type="pres">
      <dgm:prSet presAssocID="{4EB42188-931D-4957-8F71-7EA22429AD5C}" presName="text" presStyleLbl="fgAcc0" presStyleIdx="1" presStyleCnt="4" custLinFactY="41252" custLinFactNeighborX="24322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0C27C13-01BB-4824-80F7-73ACDEFE876B}" type="pres">
      <dgm:prSet presAssocID="{4EB42188-931D-4957-8F71-7EA22429AD5C}" presName="hierChild2" presStyleCnt="0"/>
      <dgm:spPr/>
    </dgm:pt>
    <dgm:pt modelId="{DC5FE9C2-345C-4462-95F6-982618371708}" type="pres">
      <dgm:prSet presAssocID="{5C361BA8-A0D5-4ADE-9A2F-2D4BB2E536BF}" presName="hierRoot1" presStyleCnt="0"/>
      <dgm:spPr/>
    </dgm:pt>
    <dgm:pt modelId="{6833EDE1-334A-471E-BAFF-9600D8C2CE27}" type="pres">
      <dgm:prSet presAssocID="{5C361BA8-A0D5-4ADE-9A2F-2D4BB2E536BF}" presName="composite" presStyleCnt="0"/>
      <dgm:spPr/>
    </dgm:pt>
    <dgm:pt modelId="{86DD0187-F7E1-4E99-9054-6025CC7B8832}" type="pres">
      <dgm:prSet presAssocID="{5C361BA8-A0D5-4ADE-9A2F-2D4BB2E536BF}" presName="background" presStyleLbl="node0" presStyleIdx="2" presStyleCnt="4"/>
      <dgm:spPr>
        <a:solidFill>
          <a:srgbClr val="6699FF"/>
        </a:solidFill>
      </dgm:spPr>
      <dgm:t>
        <a:bodyPr/>
        <a:lstStyle/>
        <a:p>
          <a:endParaRPr lang="en-GB"/>
        </a:p>
      </dgm:t>
    </dgm:pt>
    <dgm:pt modelId="{25ABE740-978C-49EB-A3E1-6112B2996304}" type="pres">
      <dgm:prSet presAssocID="{5C361BA8-A0D5-4ADE-9A2F-2D4BB2E536BF}" presName="text" presStyleLbl="fgAcc0" presStyleIdx="2" presStyleCnt="4" custScaleX="110044" custLinFactNeighborX="-97900" custLinFactNeighborY="45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0FDE72B-F148-4670-ADFC-2807A8CFE69B}" type="pres">
      <dgm:prSet presAssocID="{5C361BA8-A0D5-4ADE-9A2F-2D4BB2E536BF}" presName="hierChild2" presStyleCnt="0"/>
      <dgm:spPr/>
    </dgm:pt>
    <dgm:pt modelId="{3C268DC6-DD11-4291-884F-0AFFFCF57FC2}" type="pres">
      <dgm:prSet presAssocID="{2D6D3F6F-8DC3-4875-91E1-4D5E21CBD0FD}" presName="hierRoot1" presStyleCnt="0"/>
      <dgm:spPr/>
    </dgm:pt>
    <dgm:pt modelId="{0A5EF0AD-8E75-4C4B-97A1-27D4D9BA021C}" type="pres">
      <dgm:prSet presAssocID="{2D6D3F6F-8DC3-4875-91E1-4D5E21CBD0FD}" presName="composite" presStyleCnt="0"/>
      <dgm:spPr/>
    </dgm:pt>
    <dgm:pt modelId="{3F0275C8-334C-435D-9382-B09975BEBB3D}" type="pres">
      <dgm:prSet presAssocID="{2D6D3F6F-8DC3-4875-91E1-4D5E21CBD0FD}" presName="background" presStyleLbl="node0" presStyleIdx="3" presStyleCnt="4"/>
      <dgm:spPr>
        <a:solidFill>
          <a:srgbClr val="92D050"/>
        </a:solidFill>
      </dgm:spPr>
      <dgm:t>
        <a:bodyPr/>
        <a:lstStyle/>
        <a:p>
          <a:endParaRPr lang="en-GB"/>
        </a:p>
      </dgm:t>
    </dgm:pt>
    <dgm:pt modelId="{6F143833-B533-4976-A5D3-0BCB3E477A6F}" type="pres">
      <dgm:prSet presAssocID="{2D6D3F6F-8DC3-4875-91E1-4D5E21CBD0FD}" presName="text" presStyleLbl="fgAcc0" presStyleIdx="3" presStyleCnt="4" custLinFactX="-210238" custLinFactY="45405" custLinFactNeighborX="-300000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1EF044-1167-464F-8B0E-5D1640B3A7E6}" type="pres">
      <dgm:prSet presAssocID="{2D6D3F6F-8DC3-4875-91E1-4D5E21CBD0FD}" presName="hierChild2" presStyleCnt="0"/>
      <dgm:spPr/>
    </dgm:pt>
  </dgm:ptLst>
  <dgm:cxnLst>
    <dgm:cxn modelId="{A9FC70F2-8441-4AEA-ACBD-E89A8E2AB462}" srcId="{122CB81E-28A6-49D3-9DC0-C7C2B1D9D38D}" destId="{A2925DB8-1591-4E18-8CF8-11DE477D4188}" srcOrd="2" destOrd="0" parTransId="{2F7D8C54-0449-472A-969C-DC595166EE06}" sibTransId="{D211E016-DEEF-4951-AC5F-7FC61FDC3A0C}"/>
    <dgm:cxn modelId="{BA1D4C74-4A77-45B8-90D5-F500C601B848}" type="presOf" srcId="{B3E38E13-9DFA-429D-9699-37137DB9296D}" destId="{831CE7A4-52B6-4263-8FC1-59CA50891860}" srcOrd="0" destOrd="0" presId="urn:microsoft.com/office/officeart/2005/8/layout/hierarchy1"/>
    <dgm:cxn modelId="{62B4C9CA-847B-465C-A82A-8BACB2D8436B}" type="presOf" srcId="{9C1B72F7-3409-4F6C-A2C2-A0EF402CEB99}" destId="{971FFC63-44D5-417B-B623-4641D3D18FF5}" srcOrd="0" destOrd="0" presId="urn:microsoft.com/office/officeart/2005/8/layout/hierarchy1"/>
    <dgm:cxn modelId="{522F0928-6EA1-4C75-88B5-A0D08420EC15}" type="presOf" srcId="{A2925DB8-1591-4E18-8CF8-11DE477D4188}" destId="{428677D1-9CA9-46CF-9D65-E288A9B5FE46}" srcOrd="0" destOrd="0" presId="urn:microsoft.com/office/officeart/2005/8/layout/hierarchy1"/>
    <dgm:cxn modelId="{F3C3E8DE-9CBC-477F-A774-26B183717A45}" type="presOf" srcId="{DABED5B6-5405-44F4-824C-E84793D9FCBC}" destId="{8A8BBF1E-863E-48D0-B08C-CE3AED131464}" srcOrd="0" destOrd="0" presId="urn:microsoft.com/office/officeart/2005/8/layout/hierarchy1"/>
    <dgm:cxn modelId="{C43869F9-4B22-47ED-97C8-BF6BEFABF27C}" type="presOf" srcId="{ED8C3850-6B5F-43A5-93A2-7CD9A7A77B65}" destId="{C0F76EC6-E7EF-4E2D-A088-F23E8000A03C}" srcOrd="0" destOrd="0" presId="urn:microsoft.com/office/officeart/2005/8/layout/hierarchy1"/>
    <dgm:cxn modelId="{D9FAC01E-EDA4-4D4B-89D0-395A02B225F8}" type="presOf" srcId="{4EB42188-931D-4957-8F71-7EA22429AD5C}" destId="{39041356-3209-4D59-89EA-A0933F37E342}" srcOrd="0" destOrd="0" presId="urn:microsoft.com/office/officeart/2005/8/layout/hierarchy1"/>
    <dgm:cxn modelId="{69240462-C225-4214-AA33-4804C05929C2}" type="presOf" srcId="{90A413F7-51B3-4952-8D17-5CFD1EFA3794}" destId="{BE698FB2-1CB6-47E0-B534-CC70F53C17B3}" srcOrd="0" destOrd="0" presId="urn:microsoft.com/office/officeart/2005/8/layout/hierarchy1"/>
    <dgm:cxn modelId="{A261D544-7E7B-486B-B01B-C28CD036E818}" srcId="{122CB81E-28A6-49D3-9DC0-C7C2B1D9D38D}" destId="{EF7F45E6-5EEB-44C5-801B-F3736F6E4971}" srcOrd="3" destOrd="0" parTransId="{DABED5B6-5405-44F4-824C-E84793D9FCBC}" sibTransId="{05A42033-052B-4DDE-A1BA-C53E07A0F608}"/>
    <dgm:cxn modelId="{02A43D96-E6BA-4E48-A0C9-6E60B147914E}" type="presOf" srcId="{2B4FEEB7-6849-44C3-94A8-706385C3DB9D}" destId="{000E9C8A-6A57-4735-A187-390EAD7BAA40}" srcOrd="0" destOrd="0" presId="urn:microsoft.com/office/officeart/2005/8/layout/hierarchy1"/>
    <dgm:cxn modelId="{4FC7693D-4616-4FAF-B781-B833FC94A127}" type="presOf" srcId="{06A7534C-EDC6-414F-ACDA-DAB025034B1F}" destId="{5EC7CC11-17E9-4C15-9B92-988BABC7FF78}" srcOrd="0" destOrd="0" presId="urn:microsoft.com/office/officeart/2005/8/layout/hierarchy1"/>
    <dgm:cxn modelId="{176D116E-3034-43CE-8E94-9FC583666A52}" type="presOf" srcId="{8B7F82B2-3815-438F-910C-D1E66EC2DAF1}" destId="{70861823-B6E2-48A0-97C7-A232C6FC573B}" srcOrd="0" destOrd="0" presId="urn:microsoft.com/office/officeart/2005/8/layout/hierarchy1"/>
    <dgm:cxn modelId="{C67339A6-915F-4440-B556-920A90CE47AE}" type="presOf" srcId="{2D6D3F6F-8DC3-4875-91E1-4D5E21CBD0FD}" destId="{6F143833-B533-4976-A5D3-0BCB3E477A6F}" srcOrd="0" destOrd="0" presId="urn:microsoft.com/office/officeart/2005/8/layout/hierarchy1"/>
    <dgm:cxn modelId="{43188A85-8450-42E0-AF17-59E7FFDE1374}" type="presOf" srcId="{06225277-796F-4DA1-9859-2DE673932303}" destId="{138221C4-2F55-46D2-A23B-932CC818FB8A}" srcOrd="0" destOrd="0" presId="urn:microsoft.com/office/officeart/2005/8/layout/hierarchy1"/>
    <dgm:cxn modelId="{F94FECBA-BB66-4599-ABA5-F564A38DABB3}" srcId="{EF7F45E6-5EEB-44C5-801B-F3736F6E4971}" destId="{3C7BD02C-3819-457C-92F7-140DFDCD8411}" srcOrd="2" destOrd="0" parTransId="{8C108434-206F-4ED1-B9CC-D1305D121937}" sibTransId="{76BAE97E-FEDC-4459-860A-1D534400708C}"/>
    <dgm:cxn modelId="{FD5D5609-2B51-4641-95F2-3EB31771C154}" type="presOf" srcId="{122CB81E-28A6-49D3-9DC0-C7C2B1D9D38D}" destId="{7BFC20A7-281C-4A3E-A65F-129185765DB1}" srcOrd="0" destOrd="0" presId="urn:microsoft.com/office/officeart/2005/8/layout/hierarchy1"/>
    <dgm:cxn modelId="{4597DA02-7398-4EAB-8122-BD40A792D403}" srcId="{122CB81E-28A6-49D3-9DC0-C7C2B1D9D38D}" destId="{9C1B72F7-3409-4F6C-A2C2-A0EF402CEB99}" srcOrd="0" destOrd="0" parTransId="{31166CC4-3F36-49A5-BD8F-E81CCFB6707C}" sibTransId="{61FDA0FC-AD20-496B-8D23-B561D1353960}"/>
    <dgm:cxn modelId="{58B88FE7-409F-4AD9-9110-F6EF443C8BBE}" type="presOf" srcId="{073F6380-65CD-434C-96AB-74AAB8243485}" destId="{9E06ECFC-CF6A-45B4-B4ED-363076108111}" srcOrd="0" destOrd="0" presId="urn:microsoft.com/office/officeart/2005/8/layout/hierarchy1"/>
    <dgm:cxn modelId="{236E30FF-B3A8-4C80-97A4-04B8FBAE30A2}" srcId="{073F6380-65CD-434C-96AB-74AAB8243485}" destId="{122CB81E-28A6-49D3-9DC0-C7C2B1D9D38D}" srcOrd="0" destOrd="0" parTransId="{B3E38E13-9DFA-429D-9699-37137DB9296D}" sibTransId="{646A5111-DA73-4C44-ABE5-76017006BBE9}"/>
    <dgm:cxn modelId="{6FA42829-8054-4DD0-9C8B-AE90406E44DE}" srcId="{9C1B72F7-3409-4F6C-A2C2-A0EF402CEB99}" destId="{06A7534C-EDC6-414F-ACDA-DAB025034B1F}" srcOrd="0" destOrd="0" parTransId="{D6E9885C-5DF4-466E-882D-AD52084D3FA1}" sibTransId="{2F67C6B6-A0DA-41F3-B6FF-C5DB94EB38B3}"/>
    <dgm:cxn modelId="{4E0BA4C1-5688-4EE2-910A-F0DECC729739}" type="presOf" srcId="{50587F01-B7BE-4C18-8379-DB626648AD21}" destId="{1BA7514D-7DB4-4208-BE56-5847CFA13E43}" srcOrd="0" destOrd="0" presId="urn:microsoft.com/office/officeart/2005/8/layout/hierarchy1"/>
    <dgm:cxn modelId="{14E461AF-5B81-442E-988F-DF25B4EB6EE2}" type="presOf" srcId="{D6E9885C-5DF4-466E-882D-AD52084D3FA1}" destId="{3627C2E2-CF60-4146-A11E-BF411A81575E}" srcOrd="0" destOrd="0" presId="urn:microsoft.com/office/officeart/2005/8/layout/hierarchy1"/>
    <dgm:cxn modelId="{FD125B01-9087-48C1-BB77-6B3CA99AEEFC}" type="presOf" srcId="{2F7D8C54-0449-472A-969C-DC595166EE06}" destId="{CE66B9F9-617B-4210-83F1-656D9AA5A862}" srcOrd="0" destOrd="0" presId="urn:microsoft.com/office/officeart/2005/8/layout/hierarchy1"/>
    <dgm:cxn modelId="{D7C939A4-19F5-42D2-ADE5-A27D5332D433}" type="presOf" srcId="{EF7F45E6-5EEB-44C5-801B-F3736F6E4971}" destId="{3F30705D-8DCF-4747-AE09-D3555379E624}" srcOrd="0" destOrd="0" presId="urn:microsoft.com/office/officeart/2005/8/layout/hierarchy1"/>
    <dgm:cxn modelId="{21E15311-992D-4FB7-8FC9-E6FEA1C07D57}" srcId="{64FF6C7C-F6D7-4CAA-95BE-13DB3D8A5782}" destId="{073F6380-65CD-434C-96AB-74AAB8243485}" srcOrd="0" destOrd="0" parTransId="{FFDFE230-875F-468F-ADDA-A11E1502F22C}" sibTransId="{250F30D8-3A73-41CD-9585-AE493DCC6543}"/>
    <dgm:cxn modelId="{C91F375C-6DD8-4198-8623-744D2802D1A8}" type="presOf" srcId="{F095AA94-6D74-4D97-8508-FB9E2501F204}" destId="{7F319105-A0AB-4CAD-ABBA-8C1BF9AF7490}" srcOrd="0" destOrd="0" presId="urn:microsoft.com/office/officeart/2005/8/layout/hierarchy1"/>
    <dgm:cxn modelId="{782F1B76-3999-4AEE-8857-203165837C3C}" type="presOf" srcId="{64FF6C7C-F6D7-4CAA-95BE-13DB3D8A5782}" destId="{38E99397-3D66-4ADF-B6AA-5074D69F8EBB}" srcOrd="0" destOrd="0" presId="urn:microsoft.com/office/officeart/2005/8/layout/hierarchy1"/>
    <dgm:cxn modelId="{E9ABE3D7-2767-4DC6-9AE0-32F10DFE2555}" srcId="{122CB81E-28A6-49D3-9DC0-C7C2B1D9D38D}" destId="{1D8BD195-CB69-4E53-8511-CA0073F2A1AC}" srcOrd="1" destOrd="0" parTransId="{8B7F82B2-3815-438F-910C-D1E66EC2DAF1}" sibTransId="{D0EF8840-BA0C-40C0-9DCF-9295760085F4}"/>
    <dgm:cxn modelId="{DC2AA068-DE3F-4615-B471-53C34AC584C5}" type="presOf" srcId="{3C7BD02C-3819-457C-92F7-140DFDCD8411}" destId="{C0FA9230-715F-44CE-8B2C-F703DFBD4EF9}" srcOrd="0" destOrd="0" presId="urn:microsoft.com/office/officeart/2005/8/layout/hierarchy1"/>
    <dgm:cxn modelId="{B4D4566D-FC25-4F59-A68F-6EF8361732EE}" type="presOf" srcId="{E4C4112B-D444-45A0-A5A8-F8CC0B19A56B}" destId="{0E174749-A335-4D06-B7B2-95BA517A2E32}" srcOrd="0" destOrd="0" presId="urn:microsoft.com/office/officeart/2005/8/layout/hierarchy1"/>
    <dgm:cxn modelId="{F29F7C53-1085-42D4-B1B0-93BA7D291DD1}" srcId="{EF7F45E6-5EEB-44C5-801B-F3736F6E4971}" destId="{2B4FEEB7-6849-44C3-94A8-706385C3DB9D}" srcOrd="0" destOrd="0" parTransId="{C5FE4F4E-962A-4E34-9704-A2A0F6D69C30}" sibTransId="{45447A3F-454C-4294-863A-99C4D9DE1971}"/>
    <dgm:cxn modelId="{0BE0DD1A-B2AF-4E09-8328-9D2B85091BD1}" srcId="{1D8BD195-CB69-4E53-8511-CA0073F2A1AC}" destId="{C5DA2472-42E1-4DA4-AFC0-DC34CDBA3C28}" srcOrd="0" destOrd="0" parTransId="{ED8C3850-6B5F-43A5-93A2-7CD9A7A77B65}" sibTransId="{10255B71-09AA-4342-84D8-DDD54BCBA8FA}"/>
    <dgm:cxn modelId="{4B84F96E-5494-4883-8613-5A50E510A444}" type="presOf" srcId="{1D8BD195-CB69-4E53-8511-CA0073F2A1AC}" destId="{7338B66F-CAD1-44E4-88E1-9B5C8EF05F76}" srcOrd="0" destOrd="0" presId="urn:microsoft.com/office/officeart/2005/8/layout/hierarchy1"/>
    <dgm:cxn modelId="{85C8415C-CAB9-4E2B-972A-6DBC69CA7B37}" srcId="{EF7F45E6-5EEB-44C5-801B-F3736F6E4971}" destId="{F095AA94-6D74-4D97-8508-FB9E2501F204}" srcOrd="1" destOrd="0" parTransId="{E4C4112B-D444-45A0-A5A8-F8CC0B19A56B}" sibTransId="{59270E86-CB0D-46C0-B02A-32BBBAF49A4D}"/>
    <dgm:cxn modelId="{3444831F-7163-480C-B697-C06FA8527692}" srcId="{A2925DB8-1591-4E18-8CF8-11DE477D4188}" destId="{50587F01-B7BE-4C18-8379-DB626648AD21}" srcOrd="0" destOrd="0" parTransId="{A77578C3-642D-4EA8-9332-B9BC808471D0}" sibTransId="{4398E320-4541-4DFB-A408-D430CAC155EB}"/>
    <dgm:cxn modelId="{24F7C95E-DCD1-4E61-8A64-F6058E255EC9}" srcId="{64FF6C7C-F6D7-4CAA-95BE-13DB3D8A5782}" destId="{4EB42188-931D-4957-8F71-7EA22429AD5C}" srcOrd="1" destOrd="0" parTransId="{5090394D-6232-4024-82EC-5F3C0E94090B}" sibTransId="{DB3260D1-904B-4757-BAAF-66F0BE0069BE}"/>
    <dgm:cxn modelId="{C09246ED-B1BB-47DC-B659-ACE660712986}" type="presOf" srcId="{31166CC4-3F36-49A5-BD8F-E81CCFB6707C}" destId="{A871DECB-BC72-4810-9135-2AFEA874D8D1}" srcOrd="0" destOrd="0" presId="urn:microsoft.com/office/officeart/2005/8/layout/hierarchy1"/>
    <dgm:cxn modelId="{E8DFDE87-03C1-4FD8-9959-817DC1546A0C}" type="presOf" srcId="{A77578C3-642D-4EA8-9332-B9BC808471D0}" destId="{844432E2-7E2F-4113-AEB7-4CC33E8C5008}" srcOrd="0" destOrd="0" presId="urn:microsoft.com/office/officeart/2005/8/layout/hierarchy1"/>
    <dgm:cxn modelId="{2AF53DE2-A2CD-4CE6-B378-D934C01ECA30}" srcId="{64FF6C7C-F6D7-4CAA-95BE-13DB3D8A5782}" destId="{2D6D3F6F-8DC3-4875-91E1-4D5E21CBD0FD}" srcOrd="3" destOrd="0" parTransId="{64C0A77A-31AF-4A1F-B04A-9CC5CABF9E16}" sibTransId="{19EE0DDF-CFF5-4986-BE02-00EE2563C20A}"/>
    <dgm:cxn modelId="{8B210450-1CB6-47D5-AC34-46C5C32FDE55}" srcId="{A2925DB8-1591-4E18-8CF8-11DE477D4188}" destId="{90A413F7-51B3-4952-8D17-5CFD1EFA3794}" srcOrd="1" destOrd="0" parTransId="{06225277-796F-4DA1-9859-2DE673932303}" sibTransId="{5E868A71-ED1C-4867-892A-4D05D80DF34E}"/>
    <dgm:cxn modelId="{B35C7CC6-EC39-49C2-A735-4C6DA1E856C2}" type="presOf" srcId="{8C108434-206F-4ED1-B9CC-D1305D121937}" destId="{FEBB7A3D-80BC-4DCA-BCA1-251BE12F33BA}" srcOrd="0" destOrd="0" presId="urn:microsoft.com/office/officeart/2005/8/layout/hierarchy1"/>
    <dgm:cxn modelId="{C3F80A42-8B18-4081-ABEF-4DD9BF224DD3}" type="presOf" srcId="{5C361BA8-A0D5-4ADE-9A2F-2D4BB2E536BF}" destId="{25ABE740-978C-49EB-A3E1-6112B2996304}" srcOrd="0" destOrd="0" presId="urn:microsoft.com/office/officeart/2005/8/layout/hierarchy1"/>
    <dgm:cxn modelId="{52F3F86E-0A9C-45FF-BA8E-864D7E6FA79B}" type="presOf" srcId="{C5FE4F4E-962A-4E34-9704-A2A0F6D69C30}" destId="{8FD670AE-394A-40C3-BEAE-B96E25F594C9}" srcOrd="0" destOrd="0" presId="urn:microsoft.com/office/officeart/2005/8/layout/hierarchy1"/>
    <dgm:cxn modelId="{78183379-2C5A-421B-A48E-6C379F45DA63}" type="presOf" srcId="{C5DA2472-42E1-4DA4-AFC0-DC34CDBA3C28}" destId="{79713C91-A0BE-4144-9960-37FE787B798B}" srcOrd="0" destOrd="0" presId="urn:microsoft.com/office/officeart/2005/8/layout/hierarchy1"/>
    <dgm:cxn modelId="{2E29A304-6E68-4336-9A88-B34F96873638}" srcId="{64FF6C7C-F6D7-4CAA-95BE-13DB3D8A5782}" destId="{5C361BA8-A0D5-4ADE-9A2F-2D4BB2E536BF}" srcOrd="2" destOrd="0" parTransId="{760F0E78-D256-4F76-BA48-9CDBA0CFA9FA}" sibTransId="{7427431E-C23C-4800-8F07-75E88A87E935}"/>
    <dgm:cxn modelId="{296B4115-EA94-4E65-97CA-8DBC3894257F}" type="presParOf" srcId="{38E99397-3D66-4ADF-B6AA-5074D69F8EBB}" destId="{2420A561-5177-4086-AA61-428B8A619FAA}" srcOrd="0" destOrd="0" presId="urn:microsoft.com/office/officeart/2005/8/layout/hierarchy1"/>
    <dgm:cxn modelId="{7F69B02C-89C1-4831-B64A-24FDB1E00B05}" type="presParOf" srcId="{2420A561-5177-4086-AA61-428B8A619FAA}" destId="{EED64DDB-E211-4BD7-8CC2-09A36B1AE600}" srcOrd="0" destOrd="0" presId="urn:microsoft.com/office/officeart/2005/8/layout/hierarchy1"/>
    <dgm:cxn modelId="{D8C8EA6C-1570-4BD5-95D0-66A23EC7D554}" type="presParOf" srcId="{EED64DDB-E211-4BD7-8CC2-09A36B1AE600}" destId="{7EBAF1DA-252B-4478-B66F-3CED790E9963}" srcOrd="0" destOrd="0" presId="urn:microsoft.com/office/officeart/2005/8/layout/hierarchy1"/>
    <dgm:cxn modelId="{F5C03184-8E6B-42D5-AA79-156353650C87}" type="presParOf" srcId="{EED64DDB-E211-4BD7-8CC2-09A36B1AE600}" destId="{9E06ECFC-CF6A-45B4-B4ED-363076108111}" srcOrd="1" destOrd="0" presId="urn:microsoft.com/office/officeart/2005/8/layout/hierarchy1"/>
    <dgm:cxn modelId="{92A5FF75-FE24-4B30-B93D-FC80BF0ECF7F}" type="presParOf" srcId="{2420A561-5177-4086-AA61-428B8A619FAA}" destId="{9F06F98C-3917-4159-9B2F-FBD88C71B28F}" srcOrd="1" destOrd="0" presId="urn:microsoft.com/office/officeart/2005/8/layout/hierarchy1"/>
    <dgm:cxn modelId="{3F298F54-F605-4B84-A5BD-252FB52B19A5}" type="presParOf" srcId="{9F06F98C-3917-4159-9B2F-FBD88C71B28F}" destId="{831CE7A4-52B6-4263-8FC1-59CA50891860}" srcOrd="0" destOrd="0" presId="urn:microsoft.com/office/officeart/2005/8/layout/hierarchy1"/>
    <dgm:cxn modelId="{30E3DAAF-7210-40E6-94EF-F449995E9F4A}" type="presParOf" srcId="{9F06F98C-3917-4159-9B2F-FBD88C71B28F}" destId="{19638A0F-2ED9-415E-A8C4-391856F6AE62}" srcOrd="1" destOrd="0" presId="urn:microsoft.com/office/officeart/2005/8/layout/hierarchy1"/>
    <dgm:cxn modelId="{F45AC7A6-A5CD-4DA1-B2AE-21811366AEA0}" type="presParOf" srcId="{19638A0F-2ED9-415E-A8C4-391856F6AE62}" destId="{79E480C6-39EA-4216-987D-AD5B8CFC2ED5}" srcOrd="0" destOrd="0" presId="urn:microsoft.com/office/officeart/2005/8/layout/hierarchy1"/>
    <dgm:cxn modelId="{E08F0C27-36C9-4955-93D7-C3433933557F}" type="presParOf" srcId="{79E480C6-39EA-4216-987D-AD5B8CFC2ED5}" destId="{1CC79E45-D089-417E-B726-DD3FF93BEE88}" srcOrd="0" destOrd="0" presId="urn:microsoft.com/office/officeart/2005/8/layout/hierarchy1"/>
    <dgm:cxn modelId="{BA252F19-5997-46D6-9909-70294B8450E1}" type="presParOf" srcId="{79E480C6-39EA-4216-987D-AD5B8CFC2ED5}" destId="{7BFC20A7-281C-4A3E-A65F-129185765DB1}" srcOrd="1" destOrd="0" presId="urn:microsoft.com/office/officeart/2005/8/layout/hierarchy1"/>
    <dgm:cxn modelId="{5ECF5FE2-C247-4E2C-B077-112670E0BA15}" type="presParOf" srcId="{19638A0F-2ED9-415E-A8C4-391856F6AE62}" destId="{93836808-92E4-456C-A06E-D8D359B72DF8}" srcOrd="1" destOrd="0" presId="urn:microsoft.com/office/officeart/2005/8/layout/hierarchy1"/>
    <dgm:cxn modelId="{32BB00B1-25BA-4E61-8F2B-D9553E076F09}" type="presParOf" srcId="{93836808-92E4-456C-A06E-D8D359B72DF8}" destId="{A871DECB-BC72-4810-9135-2AFEA874D8D1}" srcOrd="0" destOrd="0" presId="urn:microsoft.com/office/officeart/2005/8/layout/hierarchy1"/>
    <dgm:cxn modelId="{F17673FB-54D1-4A65-B91F-6DA26595A161}" type="presParOf" srcId="{93836808-92E4-456C-A06E-D8D359B72DF8}" destId="{C5C34A1D-54BB-4BF9-96C5-CEB4ADE874C6}" srcOrd="1" destOrd="0" presId="urn:microsoft.com/office/officeart/2005/8/layout/hierarchy1"/>
    <dgm:cxn modelId="{89D0B1F6-EA3C-4CBF-B599-E856CD60BE0D}" type="presParOf" srcId="{C5C34A1D-54BB-4BF9-96C5-CEB4ADE874C6}" destId="{4B56B06F-C92A-496C-A34D-FCB9E1D13ACB}" srcOrd="0" destOrd="0" presId="urn:microsoft.com/office/officeart/2005/8/layout/hierarchy1"/>
    <dgm:cxn modelId="{54C1BF8B-553C-49C9-93C3-EFC7197EFC39}" type="presParOf" srcId="{4B56B06F-C92A-496C-A34D-FCB9E1D13ACB}" destId="{E5BFD943-B0C0-4578-8C94-845436FCF7D9}" srcOrd="0" destOrd="0" presId="urn:microsoft.com/office/officeart/2005/8/layout/hierarchy1"/>
    <dgm:cxn modelId="{B31308B6-FC16-47D6-98FC-355E192B2C0E}" type="presParOf" srcId="{4B56B06F-C92A-496C-A34D-FCB9E1D13ACB}" destId="{971FFC63-44D5-417B-B623-4641D3D18FF5}" srcOrd="1" destOrd="0" presId="urn:microsoft.com/office/officeart/2005/8/layout/hierarchy1"/>
    <dgm:cxn modelId="{A60DFB4E-FDF3-45CA-98D8-1D8CA4346FCA}" type="presParOf" srcId="{C5C34A1D-54BB-4BF9-96C5-CEB4ADE874C6}" destId="{FDEEB250-2A9C-46B4-BFD5-284D1F64A8DC}" srcOrd="1" destOrd="0" presId="urn:microsoft.com/office/officeart/2005/8/layout/hierarchy1"/>
    <dgm:cxn modelId="{6CF58B5D-2003-4400-8993-0C90D01ABB4C}" type="presParOf" srcId="{FDEEB250-2A9C-46B4-BFD5-284D1F64A8DC}" destId="{3627C2E2-CF60-4146-A11E-BF411A81575E}" srcOrd="0" destOrd="0" presId="urn:microsoft.com/office/officeart/2005/8/layout/hierarchy1"/>
    <dgm:cxn modelId="{6ACCCCBB-173A-4F3C-B408-77C0503861C4}" type="presParOf" srcId="{FDEEB250-2A9C-46B4-BFD5-284D1F64A8DC}" destId="{162FEA73-48CF-47C2-B90E-26DDA0412ADA}" srcOrd="1" destOrd="0" presId="urn:microsoft.com/office/officeart/2005/8/layout/hierarchy1"/>
    <dgm:cxn modelId="{CEA9ABC2-D81D-4905-B41B-79D228F39D03}" type="presParOf" srcId="{162FEA73-48CF-47C2-B90E-26DDA0412ADA}" destId="{060FD91E-7E91-4B5F-A1C2-AF97FE1667A8}" srcOrd="0" destOrd="0" presId="urn:microsoft.com/office/officeart/2005/8/layout/hierarchy1"/>
    <dgm:cxn modelId="{1170858B-A0A7-4F4C-A78C-7A07B4DC2FF9}" type="presParOf" srcId="{060FD91E-7E91-4B5F-A1C2-AF97FE1667A8}" destId="{78C6E8C9-88B7-48B6-B73C-0252A63D40F0}" srcOrd="0" destOrd="0" presId="urn:microsoft.com/office/officeart/2005/8/layout/hierarchy1"/>
    <dgm:cxn modelId="{BE3389DB-51FA-45E5-867C-CA6BFFDF7F7B}" type="presParOf" srcId="{060FD91E-7E91-4B5F-A1C2-AF97FE1667A8}" destId="{5EC7CC11-17E9-4C15-9B92-988BABC7FF78}" srcOrd="1" destOrd="0" presId="urn:microsoft.com/office/officeart/2005/8/layout/hierarchy1"/>
    <dgm:cxn modelId="{A6E8A43D-EB1F-4C5B-BA8A-1447A1D34C01}" type="presParOf" srcId="{162FEA73-48CF-47C2-B90E-26DDA0412ADA}" destId="{EA5314BA-C4EC-4C8A-84B8-30B0CF1A3669}" srcOrd="1" destOrd="0" presId="urn:microsoft.com/office/officeart/2005/8/layout/hierarchy1"/>
    <dgm:cxn modelId="{875EF086-BA23-4F39-8874-36506194944A}" type="presParOf" srcId="{93836808-92E4-456C-A06E-D8D359B72DF8}" destId="{70861823-B6E2-48A0-97C7-A232C6FC573B}" srcOrd="2" destOrd="0" presId="urn:microsoft.com/office/officeart/2005/8/layout/hierarchy1"/>
    <dgm:cxn modelId="{92B3633F-481D-42F7-A9A4-8152DF91FF2B}" type="presParOf" srcId="{93836808-92E4-456C-A06E-D8D359B72DF8}" destId="{5192B6B4-7906-448C-869F-FD72960975A9}" srcOrd="3" destOrd="0" presId="urn:microsoft.com/office/officeart/2005/8/layout/hierarchy1"/>
    <dgm:cxn modelId="{EEADC3FE-48E7-46F6-94D1-B6817BEE5C0C}" type="presParOf" srcId="{5192B6B4-7906-448C-869F-FD72960975A9}" destId="{ECABE037-EFC7-430D-A78A-CE94F9AE6A5A}" srcOrd="0" destOrd="0" presId="urn:microsoft.com/office/officeart/2005/8/layout/hierarchy1"/>
    <dgm:cxn modelId="{B9711B4C-F960-4486-B794-7E0DB38EA411}" type="presParOf" srcId="{ECABE037-EFC7-430D-A78A-CE94F9AE6A5A}" destId="{6E90E575-54C6-4094-BC53-6B0D5BC876BC}" srcOrd="0" destOrd="0" presId="urn:microsoft.com/office/officeart/2005/8/layout/hierarchy1"/>
    <dgm:cxn modelId="{85B09AF0-3E48-4C5A-B723-EF5845D7B614}" type="presParOf" srcId="{ECABE037-EFC7-430D-A78A-CE94F9AE6A5A}" destId="{7338B66F-CAD1-44E4-88E1-9B5C8EF05F76}" srcOrd="1" destOrd="0" presId="urn:microsoft.com/office/officeart/2005/8/layout/hierarchy1"/>
    <dgm:cxn modelId="{693751A8-DCA7-4C39-AA97-AEE0DE0DEE47}" type="presParOf" srcId="{5192B6B4-7906-448C-869F-FD72960975A9}" destId="{4BAA9102-9FBA-4867-A327-6532D4227BFD}" srcOrd="1" destOrd="0" presId="urn:microsoft.com/office/officeart/2005/8/layout/hierarchy1"/>
    <dgm:cxn modelId="{9D736A2A-603B-40E2-9704-A4AFA6401607}" type="presParOf" srcId="{4BAA9102-9FBA-4867-A327-6532D4227BFD}" destId="{C0F76EC6-E7EF-4E2D-A088-F23E8000A03C}" srcOrd="0" destOrd="0" presId="urn:microsoft.com/office/officeart/2005/8/layout/hierarchy1"/>
    <dgm:cxn modelId="{07405718-DE74-417C-B0CE-1CABE648A0F9}" type="presParOf" srcId="{4BAA9102-9FBA-4867-A327-6532D4227BFD}" destId="{4D3E71D2-40F1-447F-9C87-BDE5DD67C5CC}" srcOrd="1" destOrd="0" presId="urn:microsoft.com/office/officeart/2005/8/layout/hierarchy1"/>
    <dgm:cxn modelId="{1D1B72C4-C86A-4B8C-8241-1B7DD42A5578}" type="presParOf" srcId="{4D3E71D2-40F1-447F-9C87-BDE5DD67C5CC}" destId="{0A4CE849-1A76-49A2-BBB1-F6C944BC4FE6}" srcOrd="0" destOrd="0" presId="urn:microsoft.com/office/officeart/2005/8/layout/hierarchy1"/>
    <dgm:cxn modelId="{BE960508-70FC-4914-8D63-8FA095168760}" type="presParOf" srcId="{0A4CE849-1A76-49A2-BBB1-F6C944BC4FE6}" destId="{6F0D891C-1BE8-4B34-94FD-3E432C2C3A16}" srcOrd="0" destOrd="0" presId="urn:microsoft.com/office/officeart/2005/8/layout/hierarchy1"/>
    <dgm:cxn modelId="{EC1B8F30-5D9D-409D-B9B3-002EE2F4739A}" type="presParOf" srcId="{0A4CE849-1A76-49A2-BBB1-F6C944BC4FE6}" destId="{79713C91-A0BE-4144-9960-37FE787B798B}" srcOrd="1" destOrd="0" presId="urn:microsoft.com/office/officeart/2005/8/layout/hierarchy1"/>
    <dgm:cxn modelId="{75CC92B0-29EB-4BC1-A473-F673847B92DE}" type="presParOf" srcId="{4D3E71D2-40F1-447F-9C87-BDE5DD67C5CC}" destId="{056D053C-8ED5-44FB-A177-B1C09FD6628D}" srcOrd="1" destOrd="0" presId="urn:microsoft.com/office/officeart/2005/8/layout/hierarchy1"/>
    <dgm:cxn modelId="{797CF556-E8D0-43B3-9F2B-A7B0BF3414E2}" type="presParOf" srcId="{93836808-92E4-456C-A06E-D8D359B72DF8}" destId="{CE66B9F9-617B-4210-83F1-656D9AA5A862}" srcOrd="4" destOrd="0" presId="urn:microsoft.com/office/officeart/2005/8/layout/hierarchy1"/>
    <dgm:cxn modelId="{F7B48717-17A3-433B-98C7-BB04598BA57D}" type="presParOf" srcId="{93836808-92E4-456C-A06E-D8D359B72DF8}" destId="{DF3030AB-BD52-474B-A615-2382B827BF40}" srcOrd="5" destOrd="0" presId="urn:microsoft.com/office/officeart/2005/8/layout/hierarchy1"/>
    <dgm:cxn modelId="{75EC8FB4-CF67-477E-BD3C-349AD382255D}" type="presParOf" srcId="{DF3030AB-BD52-474B-A615-2382B827BF40}" destId="{5D6701A9-514D-40C7-934B-4D12EB878BC0}" srcOrd="0" destOrd="0" presId="urn:microsoft.com/office/officeart/2005/8/layout/hierarchy1"/>
    <dgm:cxn modelId="{CD8F4F7A-7CE5-46D7-8F63-34B0F9460F52}" type="presParOf" srcId="{5D6701A9-514D-40C7-934B-4D12EB878BC0}" destId="{A499D37D-7D14-4E66-9134-0F70C6731FD6}" srcOrd="0" destOrd="0" presId="urn:microsoft.com/office/officeart/2005/8/layout/hierarchy1"/>
    <dgm:cxn modelId="{5695EC88-880D-4950-A002-07D0D229BEA3}" type="presParOf" srcId="{5D6701A9-514D-40C7-934B-4D12EB878BC0}" destId="{428677D1-9CA9-46CF-9D65-E288A9B5FE46}" srcOrd="1" destOrd="0" presId="urn:microsoft.com/office/officeart/2005/8/layout/hierarchy1"/>
    <dgm:cxn modelId="{0F61F30D-8ABA-418B-933C-5B69E75C2F34}" type="presParOf" srcId="{DF3030AB-BD52-474B-A615-2382B827BF40}" destId="{07A5653A-8246-4E38-91B2-379074DFD563}" srcOrd="1" destOrd="0" presId="urn:microsoft.com/office/officeart/2005/8/layout/hierarchy1"/>
    <dgm:cxn modelId="{51E3844F-36A6-4544-8CDB-16185BF38D89}" type="presParOf" srcId="{07A5653A-8246-4E38-91B2-379074DFD563}" destId="{844432E2-7E2F-4113-AEB7-4CC33E8C5008}" srcOrd="0" destOrd="0" presId="urn:microsoft.com/office/officeart/2005/8/layout/hierarchy1"/>
    <dgm:cxn modelId="{08D67186-E026-4AB0-A3F7-D3EAADD789FE}" type="presParOf" srcId="{07A5653A-8246-4E38-91B2-379074DFD563}" destId="{ED5522D1-FAE1-42CE-8925-749E8D7B4AA1}" srcOrd="1" destOrd="0" presId="urn:microsoft.com/office/officeart/2005/8/layout/hierarchy1"/>
    <dgm:cxn modelId="{B0D43A02-B0D7-43D4-82B4-03D64FCE7D18}" type="presParOf" srcId="{ED5522D1-FAE1-42CE-8925-749E8D7B4AA1}" destId="{EDC99805-292D-4A71-92C1-187BD166C78D}" srcOrd="0" destOrd="0" presId="urn:microsoft.com/office/officeart/2005/8/layout/hierarchy1"/>
    <dgm:cxn modelId="{411C477A-4120-4346-8A41-753FF5C8B3C1}" type="presParOf" srcId="{EDC99805-292D-4A71-92C1-187BD166C78D}" destId="{209B17CC-16B7-49B7-AEF5-FE598F7B6EE0}" srcOrd="0" destOrd="0" presId="urn:microsoft.com/office/officeart/2005/8/layout/hierarchy1"/>
    <dgm:cxn modelId="{5E8DF396-4B8D-4CD1-9E76-1ECB10C7272F}" type="presParOf" srcId="{EDC99805-292D-4A71-92C1-187BD166C78D}" destId="{1BA7514D-7DB4-4208-BE56-5847CFA13E43}" srcOrd="1" destOrd="0" presId="urn:microsoft.com/office/officeart/2005/8/layout/hierarchy1"/>
    <dgm:cxn modelId="{CE658E1A-C5B0-4462-8B3F-39AFBD48E1CE}" type="presParOf" srcId="{ED5522D1-FAE1-42CE-8925-749E8D7B4AA1}" destId="{B8F5CE5B-20E4-40C9-B356-513B08A504D3}" srcOrd="1" destOrd="0" presId="urn:microsoft.com/office/officeart/2005/8/layout/hierarchy1"/>
    <dgm:cxn modelId="{45FF4347-653C-473D-AAC4-5270B2FBE9C5}" type="presParOf" srcId="{07A5653A-8246-4E38-91B2-379074DFD563}" destId="{138221C4-2F55-46D2-A23B-932CC818FB8A}" srcOrd="2" destOrd="0" presId="urn:microsoft.com/office/officeart/2005/8/layout/hierarchy1"/>
    <dgm:cxn modelId="{6444A7CD-8B28-4816-A6F5-848ACE0456F6}" type="presParOf" srcId="{07A5653A-8246-4E38-91B2-379074DFD563}" destId="{525636C9-C5CE-4D95-A6E5-7CE1CA3930FB}" srcOrd="3" destOrd="0" presId="urn:microsoft.com/office/officeart/2005/8/layout/hierarchy1"/>
    <dgm:cxn modelId="{8ADB836A-A694-4B83-B86A-8C461ECE8C09}" type="presParOf" srcId="{525636C9-C5CE-4D95-A6E5-7CE1CA3930FB}" destId="{E5E392EE-535B-4BDF-BBD4-CAE912BBF126}" srcOrd="0" destOrd="0" presId="urn:microsoft.com/office/officeart/2005/8/layout/hierarchy1"/>
    <dgm:cxn modelId="{A6241C91-E9FA-41E5-95FF-FF8A79952C21}" type="presParOf" srcId="{E5E392EE-535B-4BDF-BBD4-CAE912BBF126}" destId="{A98E4C10-93E7-4B14-AF64-FD5BA6068FDF}" srcOrd="0" destOrd="0" presId="urn:microsoft.com/office/officeart/2005/8/layout/hierarchy1"/>
    <dgm:cxn modelId="{8DC050F6-70EC-4206-BFB9-B46BC60CFCC9}" type="presParOf" srcId="{E5E392EE-535B-4BDF-BBD4-CAE912BBF126}" destId="{BE698FB2-1CB6-47E0-B534-CC70F53C17B3}" srcOrd="1" destOrd="0" presId="urn:microsoft.com/office/officeart/2005/8/layout/hierarchy1"/>
    <dgm:cxn modelId="{D0BB8BCB-0551-44B0-84F4-0D53CAFBC60E}" type="presParOf" srcId="{525636C9-C5CE-4D95-A6E5-7CE1CA3930FB}" destId="{8F678324-A0F5-42A7-9E3F-441FC085917C}" srcOrd="1" destOrd="0" presId="urn:microsoft.com/office/officeart/2005/8/layout/hierarchy1"/>
    <dgm:cxn modelId="{3914FD16-37BC-4618-911D-EF8911004FAD}" type="presParOf" srcId="{93836808-92E4-456C-A06E-D8D359B72DF8}" destId="{8A8BBF1E-863E-48D0-B08C-CE3AED131464}" srcOrd="6" destOrd="0" presId="urn:microsoft.com/office/officeart/2005/8/layout/hierarchy1"/>
    <dgm:cxn modelId="{221923D6-945D-43E1-82F3-CBECFC7236B5}" type="presParOf" srcId="{93836808-92E4-456C-A06E-D8D359B72DF8}" destId="{E01D8E0C-26E8-4CAD-AA0D-A528D8C69CC3}" srcOrd="7" destOrd="0" presId="urn:microsoft.com/office/officeart/2005/8/layout/hierarchy1"/>
    <dgm:cxn modelId="{37A8570E-FA3D-41AE-AD93-C698340B6177}" type="presParOf" srcId="{E01D8E0C-26E8-4CAD-AA0D-A528D8C69CC3}" destId="{70A331F7-D065-4200-A5D4-D0CC04166EAB}" srcOrd="0" destOrd="0" presId="urn:microsoft.com/office/officeart/2005/8/layout/hierarchy1"/>
    <dgm:cxn modelId="{9B361047-7BCA-480C-BC30-D99F6A9456CB}" type="presParOf" srcId="{70A331F7-D065-4200-A5D4-D0CC04166EAB}" destId="{6256F993-0282-49BB-B2A6-0D6C9FC66A1E}" srcOrd="0" destOrd="0" presId="urn:microsoft.com/office/officeart/2005/8/layout/hierarchy1"/>
    <dgm:cxn modelId="{92B5516A-8C52-4F48-ABBE-839F4137BA60}" type="presParOf" srcId="{70A331F7-D065-4200-A5D4-D0CC04166EAB}" destId="{3F30705D-8DCF-4747-AE09-D3555379E624}" srcOrd="1" destOrd="0" presId="urn:microsoft.com/office/officeart/2005/8/layout/hierarchy1"/>
    <dgm:cxn modelId="{557B69A9-8D24-4638-A1EB-FFEED7D93AAB}" type="presParOf" srcId="{E01D8E0C-26E8-4CAD-AA0D-A528D8C69CC3}" destId="{31CD0B4B-51F4-45C3-9DAE-B421D163E40E}" srcOrd="1" destOrd="0" presId="urn:microsoft.com/office/officeart/2005/8/layout/hierarchy1"/>
    <dgm:cxn modelId="{F883F20D-8054-4DD6-B706-61277ABBDBBF}" type="presParOf" srcId="{31CD0B4B-51F4-45C3-9DAE-B421D163E40E}" destId="{8FD670AE-394A-40C3-BEAE-B96E25F594C9}" srcOrd="0" destOrd="0" presId="urn:microsoft.com/office/officeart/2005/8/layout/hierarchy1"/>
    <dgm:cxn modelId="{B197D431-302A-4C47-9783-672736DFFC3C}" type="presParOf" srcId="{31CD0B4B-51F4-45C3-9DAE-B421D163E40E}" destId="{1569CF45-0C96-4680-A073-7B8B30F87F77}" srcOrd="1" destOrd="0" presId="urn:microsoft.com/office/officeart/2005/8/layout/hierarchy1"/>
    <dgm:cxn modelId="{3188D3D2-24FE-464B-B0E3-1B0F0E639E7B}" type="presParOf" srcId="{1569CF45-0C96-4680-A073-7B8B30F87F77}" destId="{A7F59C50-C474-463C-8954-E1AD12217C72}" srcOrd="0" destOrd="0" presId="urn:microsoft.com/office/officeart/2005/8/layout/hierarchy1"/>
    <dgm:cxn modelId="{9AD81B15-19D8-4DDF-B981-B08F88EC448B}" type="presParOf" srcId="{A7F59C50-C474-463C-8954-E1AD12217C72}" destId="{7169D371-5B17-4FEE-84B7-5A851B5BC332}" srcOrd="0" destOrd="0" presId="urn:microsoft.com/office/officeart/2005/8/layout/hierarchy1"/>
    <dgm:cxn modelId="{6A5A3E2B-648F-4805-8C54-BF6140136740}" type="presParOf" srcId="{A7F59C50-C474-463C-8954-E1AD12217C72}" destId="{000E9C8A-6A57-4735-A187-390EAD7BAA40}" srcOrd="1" destOrd="0" presId="urn:microsoft.com/office/officeart/2005/8/layout/hierarchy1"/>
    <dgm:cxn modelId="{8E3627F9-B1F2-4A7E-91E1-ED2DDC38120A}" type="presParOf" srcId="{1569CF45-0C96-4680-A073-7B8B30F87F77}" destId="{9D36A9C0-97FC-42F9-A670-45960C1ADE96}" srcOrd="1" destOrd="0" presId="urn:microsoft.com/office/officeart/2005/8/layout/hierarchy1"/>
    <dgm:cxn modelId="{3545458C-82E9-43B5-8CCD-204E6E20A2D1}" type="presParOf" srcId="{31CD0B4B-51F4-45C3-9DAE-B421D163E40E}" destId="{0E174749-A335-4D06-B7B2-95BA517A2E32}" srcOrd="2" destOrd="0" presId="urn:microsoft.com/office/officeart/2005/8/layout/hierarchy1"/>
    <dgm:cxn modelId="{7C15424D-DB90-4307-A3AF-AF5CAA233FB4}" type="presParOf" srcId="{31CD0B4B-51F4-45C3-9DAE-B421D163E40E}" destId="{A53C3215-6AEE-4411-899E-229BAFDC8E1F}" srcOrd="3" destOrd="0" presId="urn:microsoft.com/office/officeart/2005/8/layout/hierarchy1"/>
    <dgm:cxn modelId="{0AE007C2-58D4-408B-88AD-1E41CCB27B65}" type="presParOf" srcId="{A53C3215-6AEE-4411-899E-229BAFDC8E1F}" destId="{8A3F139A-4418-4FC8-8888-3C46F963ED99}" srcOrd="0" destOrd="0" presId="urn:microsoft.com/office/officeart/2005/8/layout/hierarchy1"/>
    <dgm:cxn modelId="{9D7E6052-4ACB-4F1F-8F92-EC3A38876360}" type="presParOf" srcId="{8A3F139A-4418-4FC8-8888-3C46F963ED99}" destId="{62F7540C-98F5-4ADC-B851-032CA90B43C7}" srcOrd="0" destOrd="0" presId="urn:microsoft.com/office/officeart/2005/8/layout/hierarchy1"/>
    <dgm:cxn modelId="{FF490787-8278-44FF-B6D5-DF086F2D5DB5}" type="presParOf" srcId="{8A3F139A-4418-4FC8-8888-3C46F963ED99}" destId="{7F319105-A0AB-4CAD-ABBA-8C1BF9AF7490}" srcOrd="1" destOrd="0" presId="urn:microsoft.com/office/officeart/2005/8/layout/hierarchy1"/>
    <dgm:cxn modelId="{7A26ACF6-CE23-4542-8A97-9A7C7011ED5C}" type="presParOf" srcId="{A53C3215-6AEE-4411-899E-229BAFDC8E1F}" destId="{2188A66B-114E-4137-810A-AA839D9DAC2A}" srcOrd="1" destOrd="0" presId="urn:microsoft.com/office/officeart/2005/8/layout/hierarchy1"/>
    <dgm:cxn modelId="{22B9BE9F-507D-40FB-89F1-158867163069}" type="presParOf" srcId="{31CD0B4B-51F4-45C3-9DAE-B421D163E40E}" destId="{FEBB7A3D-80BC-4DCA-BCA1-251BE12F33BA}" srcOrd="4" destOrd="0" presId="urn:microsoft.com/office/officeart/2005/8/layout/hierarchy1"/>
    <dgm:cxn modelId="{7A7B2269-0ACA-48C2-87C6-3F43E72AD06C}" type="presParOf" srcId="{31CD0B4B-51F4-45C3-9DAE-B421D163E40E}" destId="{CE4562F6-73BE-47DC-8D4B-21794490E6E3}" srcOrd="5" destOrd="0" presId="urn:microsoft.com/office/officeart/2005/8/layout/hierarchy1"/>
    <dgm:cxn modelId="{EB78C18D-3020-47B2-8EF4-326D3D176D57}" type="presParOf" srcId="{CE4562F6-73BE-47DC-8D4B-21794490E6E3}" destId="{663291E0-AFAB-49A4-A266-4415B8A832F3}" srcOrd="0" destOrd="0" presId="urn:microsoft.com/office/officeart/2005/8/layout/hierarchy1"/>
    <dgm:cxn modelId="{3CE3E3E6-D64A-4103-8CB6-101A2980ABE3}" type="presParOf" srcId="{663291E0-AFAB-49A4-A266-4415B8A832F3}" destId="{932DD2E7-AF9B-4EB5-AE1A-DB61C0C94C8F}" srcOrd="0" destOrd="0" presId="urn:microsoft.com/office/officeart/2005/8/layout/hierarchy1"/>
    <dgm:cxn modelId="{C6DCF139-EBFD-4B65-A823-AD556ABCCA97}" type="presParOf" srcId="{663291E0-AFAB-49A4-A266-4415B8A832F3}" destId="{C0FA9230-715F-44CE-8B2C-F703DFBD4EF9}" srcOrd="1" destOrd="0" presId="urn:microsoft.com/office/officeart/2005/8/layout/hierarchy1"/>
    <dgm:cxn modelId="{7689B833-EFB8-4087-B998-044E1C54E475}" type="presParOf" srcId="{CE4562F6-73BE-47DC-8D4B-21794490E6E3}" destId="{537FB199-6E21-4414-B2F6-63C1AF7841AC}" srcOrd="1" destOrd="0" presId="urn:microsoft.com/office/officeart/2005/8/layout/hierarchy1"/>
    <dgm:cxn modelId="{C97CC97A-520C-461C-A253-754EC6C000E5}" type="presParOf" srcId="{38E99397-3D66-4ADF-B6AA-5074D69F8EBB}" destId="{C9FDEB88-8A3B-4D96-9122-EDCF0A04C241}" srcOrd="1" destOrd="0" presId="urn:microsoft.com/office/officeart/2005/8/layout/hierarchy1"/>
    <dgm:cxn modelId="{3A814CBD-B15D-450E-9D38-5A79507268D2}" type="presParOf" srcId="{C9FDEB88-8A3B-4D96-9122-EDCF0A04C241}" destId="{A7899F02-E202-4329-9C16-7151DA493757}" srcOrd="0" destOrd="0" presId="urn:microsoft.com/office/officeart/2005/8/layout/hierarchy1"/>
    <dgm:cxn modelId="{BE4E808F-0247-4927-8984-27EAEA3BA528}" type="presParOf" srcId="{A7899F02-E202-4329-9C16-7151DA493757}" destId="{FCE6291C-989E-4BA5-BA58-34BD363F52B2}" srcOrd="0" destOrd="0" presId="urn:microsoft.com/office/officeart/2005/8/layout/hierarchy1"/>
    <dgm:cxn modelId="{A8D3D1B3-3551-49A6-80E0-111312913C41}" type="presParOf" srcId="{A7899F02-E202-4329-9C16-7151DA493757}" destId="{39041356-3209-4D59-89EA-A0933F37E342}" srcOrd="1" destOrd="0" presId="urn:microsoft.com/office/officeart/2005/8/layout/hierarchy1"/>
    <dgm:cxn modelId="{86A325FA-BC5E-4EED-A7FC-34DBC1783216}" type="presParOf" srcId="{C9FDEB88-8A3B-4D96-9122-EDCF0A04C241}" destId="{40C27C13-01BB-4824-80F7-73ACDEFE876B}" srcOrd="1" destOrd="0" presId="urn:microsoft.com/office/officeart/2005/8/layout/hierarchy1"/>
    <dgm:cxn modelId="{126FB8C6-079C-4F86-A55A-43DA4EBACFDD}" type="presParOf" srcId="{38E99397-3D66-4ADF-B6AA-5074D69F8EBB}" destId="{DC5FE9C2-345C-4462-95F6-982618371708}" srcOrd="2" destOrd="0" presId="urn:microsoft.com/office/officeart/2005/8/layout/hierarchy1"/>
    <dgm:cxn modelId="{06BA9835-04B3-4D69-9D5F-E7C95C9A97D3}" type="presParOf" srcId="{DC5FE9C2-345C-4462-95F6-982618371708}" destId="{6833EDE1-334A-471E-BAFF-9600D8C2CE27}" srcOrd="0" destOrd="0" presId="urn:microsoft.com/office/officeart/2005/8/layout/hierarchy1"/>
    <dgm:cxn modelId="{372CEED7-1C08-4CFD-947E-D53D442B3603}" type="presParOf" srcId="{6833EDE1-334A-471E-BAFF-9600D8C2CE27}" destId="{86DD0187-F7E1-4E99-9054-6025CC7B8832}" srcOrd="0" destOrd="0" presId="urn:microsoft.com/office/officeart/2005/8/layout/hierarchy1"/>
    <dgm:cxn modelId="{FB09D441-C09A-45A6-B240-4D8D1CCFA236}" type="presParOf" srcId="{6833EDE1-334A-471E-BAFF-9600D8C2CE27}" destId="{25ABE740-978C-49EB-A3E1-6112B2996304}" srcOrd="1" destOrd="0" presId="urn:microsoft.com/office/officeart/2005/8/layout/hierarchy1"/>
    <dgm:cxn modelId="{500E1769-F721-4B07-9FE7-F41D557720C4}" type="presParOf" srcId="{DC5FE9C2-345C-4462-95F6-982618371708}" destId="{B0FDE72B-F148-4670-ADFC-2807A8CFE69B}" srcOrd="1" destOrd="0" presId="urn:microsoft.com/office/officeart/2005/8/layout/hierarchy1"/>
    <dgm:cxn modelId="{C11E4BBB-DC41-4FE6-95D2-69D3AE6ED942}" type="presParOf" srcId="{38E99397-3D66-4ADF-B6AA-5074D69F8EBB}" destId="{3C268DC6-DD11-4291-884F-0AFFFCF57FC2}" srcOrd="3" destOrd="0" presId="urn:microsoft.com/office/officeart/2005/8/layout/hierarchy1"/>
    <dgm:cxn modelId="{13536BFE-885F-44C4-8DFE-8906FB95FFC8}" type="presParOf" srcId="{3C268DC6-DD11-4291-884F-0AFFFCF57FC2}" destId="{0A5EF0AD-8E75-4C4B-97A1-27D4D9BA021C}" srcOrd="0" destOrd="0" presId="urn:microsoft.com/office/officeart/2005/8/layout/hierarchy1"/>
    <dgm:cxn modelId="{94CF0DD8-1115-4357-8375-954CD2064D09}" type="presParOf" srcId="{0A5EF0AD-8E75-4C4B-97A1-27D4D9BA021C}" destId="{3F0275C8-334C-435D-9382-B09975BEBB3D}" srcOrd="0" destOrd="0" presId="urn:microsoft.com/office/officeart/2005/8/layout/hierarchy1"/>
    <dgm:cxn modelId="{C6083586-1F82-410A-A6F4-8CEF04AD11AB}" type="presParOf" srcId="{0A5EF0AD-8E75-4C4B-97A1-27D4D9BA021C}" destId="{6F143833-B533-4976-A5D3-0BCB3E477A6F}" srcOrd="1" destOrd="0" presId="urn:microsoft.com/office/officeart/2005/8/layout/hierarchy1"/>
    <dgm:cxn modelId="{A0336B23-0812-4224-88B2-0A781D2BEC23}" type="presParOf" srcId="{3C268DC6-DD11-4291-884F-0AFFFCF57FC2}" destId="{911EF044-1167-464F-8B0E-5D1640B3A7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B7A3D-80BC-4DCA-BCA1-251BE12F33BA}">
      <dsp:nvSpPr>
        <dsp:cNvPr id="0" name=""/>
        <dsp:cNvSpPr/>
      </dsp:nvSpPr>
      <dsp:spPr>
        <a:xfrm>
          <a:off x="6929681" y="2994092"/>
          <a:ext cx="1279678" cy="304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11"/>
              </a:lnTo>
              <a:lnTo>
                <a:pt x="1279678" y="207511"/>
              </a:lnTo>
              <a:lnTo>
                <a:pt x="1279678" y="304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74749-A335-4D06-B7B2-95BA517A2E32}">
      <dsp:nvSpPr>
        <dsp:cNvPr id="0" name=""/>
        <dsp:cNvSpPr/>
      </dsp:nvSpPr>
      <dsp:spPr>
        <a:xfrm>
          <a:off x="6883961" y="2994092"/>
          <a:ext cx="91440" cy="304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670AE-394A-40C3-BEAE-B96E25F594C9}">
      <dsp:nvSpPr>
        <dsp:cNvPr id="0" name=""/>
        <dsp:cNvSpPr/>
      </dsp:nvSpPr>
      <dsp:spPr>
        <a:xfrm>
          <a:off x="5650003" y="2994092"/>
          <a:ext cx="1279678" cy="304505"/>
        </a:xfrm>
        <a:custGeom>
          <a:avLst/>
          <a:gdLst/>
          <a:ahLst/>
          <a:cxnLst/>
          <a:rect l="0" t="0" r="0" b="0"/>
          <a:pathLst>
            <a:path>
              <a:moveTo>
                <a:pt x="1279678" y="0"/>
              </a:moveTo>
              <a:lnTo>
                <a:pt x="1279678" y="207511"/>
              </a:lnTo>
              <a:lnTo>
                <a:pt x="0" y="207511"/>
              </a:lnTo>
              <a:lnTo>
                <a:pt x="0" y="304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BBF1E-863E-48D0-B08C-CE3AED131464}">
      <dsp:nvSpPr>
        <dsp:cNvPr id="0" name=""/>
        <dsp:cNvSpPr/>
      </dsp:nvSpPr>
      <dsp:spPr>
        <a:xfrm>
          <a:off x="3730485" y="2024736"/>
          <a:ext cx="3199196" cy="304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11"/>
              </a:lnTo>
              <a:lnTo>
                <a:pt x="3199196" y="207511"/>
              </a:lnTo>
              <a:lnTo>
                <a:pt x="3199196" y="304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221C4-2F55-46D2-A23B-932CC818FB8A}">
      <dsp:nvSpPr>
        <dsp:cNvPr id="0" name=""/>
        <dsp:cNvSpPr/>
      </dsp:nvSpPr>
      <dsp:spPr>
        <a:xfrm>
          <a:off x="3730485" y="2994092"/>
          <a:ext cx="639839" cy="304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11"/>
              </a:lnTo>
              <a:lnTo>
                <a:pt x="639839" y="207511"/>
              </a:lnTo>
              <a:lnTo>
                <a:pt x="639839" y="304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432E2-7E2F-4113-AEB7-4CC33E8C5008}">
      <dsp:nvSpPr>
        <dsp:cNvPr id="0" name=""/>
        <dsp:cNvSpPr/>
      </dsp:nvSpPr>
      <dsp:spPr>
        <a:xfrm>
          <a:off x="3090646" y="2994092"/>
          <a:ext cx="639839" cy="304505"/>
        </a:xfrm>
        <a:custGeom>
          <a:avLst/>
          <a:gdLst/>
          <a:ahLst/>
          <a:cxnLst/>
          <a:rect l="0" t="0" r="0" b="0"/>
          <a:pathLst>
            <a:path>
              <a:moveTo>
                <a:pt x="639839" y="0"/>
              </a:moveTo>
              <a:lnTo>
                <a:pt x="639839" y="207511"/>
              </a:lnTo>
              <a:lnTo>
                <a:pt x="0" y="207511"/>
              </a:lnTo>
              <a:lnTo>
                <a:pt x="0" y="304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6B9F9-617B-4210-83F1-656D9AA5A862}">
      <dsp:nvSpPr>
        <dsp:cNvPr id="0" name=""/>
        <dsp:cNvSpPr/>
      </dsp:nvSpPr>
      <dsp:spPr>
        <a:xfrm>
          <a:off x="3684765" y="2024736"/>
          <a:ext cx="91440" cy="304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76EC6-E7EF-4E2D-A088-F23E8000A03C}">
      <dsp:nvSpPr>
        <dsp:cNvPr id="0" name=""/>
        <dsp:cNvSpPr/>
      </dsp:nvSpPr>
      <dsp:spPr>
        <a:xfrm>
          <a:off x="1765247" y="2994092"/>
          <a:ext cx="91440" cy="304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61823-B6E2-48A0-97C7-A232C6FC573B}">
      <dsp:nvSpPr>
        <dsp:cNvPr id="0" name=""/>
        <dsp:cNvSpPr/>
      </dsp:nvSpPr>
      <dsp:spPr>
        <a:xfrm>
          <a:off x="1810967" y="2024736"/>
          <a:ext cx="1919517" cy="304505"/>
        </a:xfrm>
        <a:custGeom>
          <a:avLst/>
          <a:gdLst/>
          <a:ahLst/>
          <a:cxnLst/>
          <a:rect l="0" t="0" r="0" b="0"/>
          <a:pathLst>
            <a:path>
              <a:moveTo>
                <a:pt x="1919517" y="0"/>
              </a:moveTo>
              <a:lnTo>
                <a:pt x="1919517" y="207511"/>
              </a:lnTo>
              <a:lnTo>
                <a:pt x="0" y="207511"/>
              </a:lnTo>
              <a:lnTo>
                <a:pt x="0" y="304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7C2E2-CF60-4146-A11E-BF411A81575E}">
      <dsp:nvSpPr>
        <dsp:cNvPr id="0" name=""/>
        <dsp:cNvSpPr/>
      </dsp:nvSpPr>
      <dsp:spPr>
        <a:xfrm>
          <a:off x="485569" y="2994092"/>
          <a:ext cx="91440" cy="304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1DECB-BC72-4810-9135-2AFEA874D8D1}">
      <dsp:nvSpPr>
        <dsp:cNvPr id="0" name=""/>
        <dsp:cNvSpPr/>
      </dsp:nvSpPr>
      <dsp:spPr>
        <a:xfrm>
          <a:off x="531289" y="2024736"/>
          <a:ext cx="3199196" cy="304505"/>
        </a:xfrm>
        <a:custGeom>
          <a:avLst/>
          <a:gdLst/>
          <a:ahLst/>
          <a:cxnLst/>
          <a:rect l="0" t="0" r="0" b="0"/>
          <a:pathLst>
            <a:path>
              <a:moveTo>
                <a:pt x="3199196" y="0"/>
              </a:moveTo>
              <a:lnTo>
                <a:pt x="3199196" y="207511"/>
              </a:lnTo>
              <a:lnTo>
                <a:pt x="0" y="207511"/>
              </a:lnTo>
              <a:lnTo>
                <a:pt x="0" y="304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CE7A4-52B6-4263-8FC1-59CA50891860}">
      <dsp:nvSpPr>
        <dsp:cNvPr id="0" name=""/>
        <dsp:cNvSpPr/>
      </dsp:nvSpPr>
      <dsp:spPr>
        <a:xfrm>
          <a:off x="3684765" y="1055380"/>
          <a:ext cx="91440" cy="304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AF1DA-252B-4478-B66F-3CED790E9963}">
      <dsp:nvSpPr>
        <dsp:cNvPr id="0" name=""/>
        <dsp:cNvSpPr/>
      </dsp:nvSpPr>
      <dsp:spPr>
        <a:xfrm>
          <a:off x="3154399" y="390528"/>
          <a:ext cx="1152171" cy="664851"/>
        </a:xfrm>
        <a:prstGeom prst="roundRect">
          <a:avLst>
            <a:gd name="adj" fmla="val 10000"/>
          </a:avLst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6ECFC-CF6A-45B4-B4ED-363076108111}">
      <dsp:nvSpPr>
        <dsp:cNvPr id="0" name=""/>
        <dsp:cNvSpPr/>
      </dsp:nvSpPr>
      <dsp:spPr>
        <a:xfrm>
          <a:off x="3270734" y="501046"/>
          <a:ext cx="1152171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Project Sponsor (</a:t>
          </a:r>
          <a:r>
            <a:rPr lang="en-GB" sz="800" kern="1200" dirty="0" err="1" smtClean="0"/>
            <a:t>ASTeC</a:t>
          </a:r>
          <a:r>
            <a:rPr lang="en-GB" sz="800" kern="1200" dirty="0" smtClean="0"/>
            <a:t>)</a:t>
          </a:r>
        </a:p>
      </dsp:txBody>
      <dsp:txXfrm>
        <a:off x="3290207" y="520519"/>
        <a:ext cx="1113225" cy="625905"/>
      </dsp:txXfrm>
    </dsp:sp>
    <dsp:sp modelId="{1CC79E45-D089-417E-B726-DD3FF93BEE88}">
      <dsp:nvSpPr>
        <dsp:cNvPr id="0" name=""/>
        <dsp:cNvSpPr/>
      </dsp:nvSpPr>
      <dsp:spPr>
        <a:xfrm>
          <a:off x="3206980" y="1359885"/>
          <a:ext cx="1047009" cy="6648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C20A7-281C-4A3E-A65F-129185765DB1}">
      <dsp:nvSpPr>
        <dsp:cNvPr id="0" name=""/>
        <dsp:cNvSpPr/>
      </dsp:nvSpPr>
      <dsp:spPr>
        <a:xfrm>
          <a:off x="3323315" y="1470403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Project Manager (Technology)</a:t>
          </a:r>
        </a:p>
      </dsp:txBody>
      <dsp:txXfrm>
        <a:off x="3342788" y="1489876"/>
        <a:ext cx="1008063" cy="625905"/>
      </dsp:txXfrm>
    </dsp:sp>
    <dsp:sp modelId="{E5BFD943-B0C0-4578-8C94-845436FCF7D9}">
      <dsp:nvSpPr>
        <dsp:cNvPr id="0" name=""/>
        <dsp:cNvSpPr/>
      </dsp:nvSpPr>
      <dsp:spPr>
        <a:xfrm>
          <a:off x="7784" y="2329241"/>
          <a:ext cx="1047009" cy="66485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FFC63-44D5-417B-B623-4641D3D18FF5}">
      <dsp:nvSpPr>
        <dsp:cNvPr id="0" name=""/>
        <dsp:cNvSpPr/>
      </dsp:nvSpPr>
      <dsp:spPr>
        <a:xfrm>
          <a:off x="124118" y="2439759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Material/Cavity Procurement (Technology)</a:t>
          </a:r>
        </a:p>
      </dsp:txBody>
      <dsp:txXfrm>
        <a:off x="143591" y="2459232"/>
        <a:ext cx="1008063" cy="625905"/>
      </dsp:txXfrm>
    </dsp:sp>
    <dsp:sp modelId="{78C6E8C9-88B7-48B6-B73C-0252A63D40F0}">
      <dsp:nvSpPr>
        <dsp:cNvPr id="0" name=""/>
        <dsp:cNvSpPr/>
      </dsp:nvSpPr>
      <dsp:spPr>
        <a:xfrm>
          <a:off x="7784" y="3298598"/>
          <a:ext cx="1047009" cy="66485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7CC11-17E9-4C15-9B92-988BABC7FF78}">
      <dsp:nvSpPr>
        <dsp:cNvPr id="0" name=""/>
        <dsp:cNvSpPr/>
      </dsp:nvSpPr>
      <dsp:spPr>
        <a:xfrm>
          <a:off x="124118" y="3409115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Vendor Monitoring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(Technology)</a:t>
          </a:r>
        </a:p>
      </dsp:txBody>
      <dsp:txXfrm>
        <a:off x="143591" y="3428588"/>
        <a:ext cx="1008063" cy="625905"/>
      </dsp:txXfrm>
    </dsp:sp>
    <dsp:sp modelId="{6E90E575-54C6-4094-BC53-6B0D5BC876BC}">
      <dsp:nvSpPr>
        <dsp:cNvPr id="0" name=""/>
        <dsp:cNvSpPr/>
      </dsp:nvSpPr>
      <dsp:spPr>
        <a:xfrm>
          <a:off x="1287462" y="2329241"/>
          <a:ext cx="1047009" cy="66485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8B66F-CAD1-44E4-88E1-9B5C8EF05F76}">
      <dsp:nvSpPr>
        <dsp:cNvPr id="0" name=""/>
        <dsp:cNvSpPr/>
      </dsp:nvSpPr>
      <dsp:spPr>
        <a:xfrm>
          <a:off x="1403797" y="2439759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Quality Assurance (Technology)</a:t>
          </a:r>
        </a:p>
      </dsp:txBody>
      <dsp:txXfrm>
        <a:off x="1423270" y="2459232"/>
        <a:ext cx="1008063" cy="625905"/>
      </dsp:txXfrm>
    </dsp:sp>
    <dsp:sp modelId="{6F0D891C-1BE8-4B34-94FD-3E432C2C3A16}">
      <dsp:nvSpPr>
        <dsp:cNvPr id="0" name=""/>
        <dsp:cNvSpPr/>
      </dsp:nvSpPr>
      <dsp:spPr>
        <a:xfrm>
          <a:off x="1287462" y="3298598"/>
          <a:ext cx="1047009" cy="66485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13C91-A0BE-4144-9960-37FE787B798B}">
      <dsp:nvSpPr>
        <dsp:cNvPr id="0" name=""/>
        <dsp:cNvSpPr/>
      </dsp:nvSpPr>
      <dsp:spPr>
        <a:xfrm>
          <a:off x="1403797" y="3409115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QA Documentation Preparation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(Technology)</a:t>
          </a:r>
        </a:p>
      </dsp:txBody>
      <dsp:txXfrm>
        <a:off x="1423270" y="3428588"/>
        <a:ext cx="1008063" cy="625905"/>
      </dsp:txXfrm>
    </dsp:sp>
    <dsp:sp modelId="{A499D37D-7D14-4E66-9134-0F70C6731FD6}">
      <dsp:nvSpPr>
        <dsp:cNvPr id="0" name=""/>
        <dsp:cNvSpPr/>
      </dsp:nvSpPr>
      <dsp:spPr>
        <a:xfrm>
          <a:off x="3206980" y="2329241"/>
          <a:ext cx="1047009" cy="66485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677D1-9CA9-46CF-9D65-E288A9B5FE46}">
      <dsp:nvSpPr>
        <dsp:cNvPr id="0" name=""/>
        <dsp:cNvSpPr/>
      </dsp:nvSpPr>
      <dsp:spPr>
        <a:xfrm>
          <a:off x="3323315" y="2439759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SRF Infrastructure (Technology)</a:t>
          </a:r>
        </a:p>
      </dsp:txBody>
      <dsp:txXfrm>
        <a:off x="3342788" y="2459232"/>
        <a:ext cx="1008063" cy="625905"/>
      </dsp:txXfrm>
    </dsp:sp>
    <dsp:sp modelId="{209B17CC-16B7-49B7-AEF5-FE598F7B6EE0}">
      <dsp:nvSpPr>
        <dsp:cNvPr id="0" name=""/>
        <dsp:cNvSpPr/>
      </dsp:nvSpPr>
      <dsp:spPr>
        <a:xfrm>
          <a:off x="2567141" y="3298598"/>
          <a:ext cx="1047009" cy="66485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7514D-7DB4-4208-BE56-5847CFA13E43}">
      <dsp:nvSpPr>
        <dsp:cNvPr id="0" name=""/>
        <dsp:cNvSpPr/>
      </dsp:nvSpPr>
      <dsp:spPr>
        <a:xfrm>
          <a:off x="2683475" y="3409115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Cleanroom/HPR/VTF Preparation (Technology)</a:t>
          </a:r>
        </a:p>
      </dsp:txBody>
      <dsp:txXfrm>
        <a:off x="2702948" y="3428588"/>
        <a:ext cx="1008063" cy="625905"/>
      </dsp:txXfrm>
    </dsp:sp>
    <dsp:sp modelId="{A98E4C10-93E7-4B14-AF64-FD5BA6068FDF}">
      <dsp:nvSpPr>
        <dsp:cNvPr id="0" name=""/>
        <dsp:cNvSpPr/>
      </dsp:nvSpPr>
      <dsp:spPr>
        <a:xfrm>
          <a:off x="3846819" y="3298598"/>
          <a:ext cx="1047009" cy="66485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98FB2-1CB6-47E0-B534-CC70F53C17B3}">
      <dsp:nvSpPr>
        <dsp:cNvPr id="0" name=""/>
        <dsp:cNvSpPr/>
      </dsp:nvSpPr>
      <dsp:spPr>
        <a:xfrm>
          <a:off x="3963154" y="3409115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Production Preparation/Training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(Technology/</a:t>
          </a:r>
          <a:r>
            <a:rPr lang="en-GB" sz="900" kern="1200" dirty="0" err="1" smtClean="0"/>
            <a:t>ASTeC</a:t>
          </a:r>
          <a:r>
            <a:rPr lang="en-GB" sz="900" kern="1200" dirty="0" smtClean="0"/>
            <a:t>)</a:t>
          </a:r>
        </a:p>
      </dsp:txBody>
      <dsp:txXfrm>
        <a:off x="3982627" y="3428588"/>
        <a:ext cx="1008063" cy="625905"/>
      </dsp:txXfrm>
    </dsp:sp>
    <dsp:sp modelId="{6256F993-0282-49BB-B2A6-0D6C9FC66A1E}">
      <dsp:nvSpPr>
        <dsp:cNvPr id="0" name=""/>
        <dsp:cNvSpPr/>
      </dsp:nvSpPr>
      <dsp:spPr>
        <a:xfrm>
          <a:off x="6406176" y="2329241"/>
          <a:ext cx="1047009" cy="66485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0705D-8DCF-4747-AE09-D3555379E624}">
      <dsp:nvSpPr>
        <dsp:cNvPr id="0" name=""/>
        <dsp:cNvSpPr/>
      </dsp:nvSpPr>
      <dsp:spPr>
        <a:xfrm>
          <a:off x="6522511" y="2439759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SRF Cavity Testing (</a:t>
          </a:r>
          <a:r>
            <a:rPr lang="en-GB" sz="900" kern="1200" dirty="0" err="1" smtClean="0"/>
            <a:t>ASTeC</a:t>
          </a:r>
          <a:r>
            <a:rPr lang="en-GB" sz="900" kern="1200" dirty="0" smtClean="0"/>
            <a:t>)</a:t>
          </a:r>
        </a:p>
      </dsp:txBody>
      <dsp:txXfrm>
        <a:off x="6541984" y="2459232"/>
        <a:ext cx="1008063" cy="625905"/>
      </dsp:txXfrm>
    </dsp:sp>
    <dsp:sp modelId="{7169D371-5B17-4FEE-84B7-5A851B5BC332}">
      <dsp:nvSpPr>
        <dsp:cNvPr id="0" name=""/>
        <dsp:cNvSpPr/>
      </dsp:nvSpPr>
      <dsp:spPr>
        <a:xfrm>
          <a:off x="5126498" y="3298598"/>
          <a:ext cx="1047009" cy="66485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E9C8A-6A57-4735-A187-390EAD7BAA40}">
      <dsp:nvSpPr>
        <dsp:cNvPr id="0" name=""/>
        <dsp:cNvSpPr/>
      </dsp:nvSpPr>
      <dsp:spPr>
        <a:xfrm>
          <a:off x="5242832" y="3409115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Cleanroom Assembly (Technology)</a:t>
          </a:r>
        </a:p>
      </dsp:txBody>
      <dsp:txXfrm>
        <a:off x="5262305" y="3428588"/>
        <a:ext cx="1008063" cy="625905"/>
      </dsp:txXfrm>
    </dsp:sp>
    <dsp:sp modelId="{62F7540C-98F5-4ADC-B851-032CA90B43C7}">
      <dsp:nvSpPr>
        <dsp:cNvPr id="0" name=""/>
        <dsp:cNvSpPr/>
      </dsp:nvSpPr>
      <dsp:spPr>
        <a:xfrm>
          <a:off x="6406176" y="3298598"/>
          <a:ext cx="1047009" cy="66485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19105-A0AB-4CAD-ABBA-8C1BF9AF7490}">
      <dsp:nvSpPr>
        <dsp:cNvPr id="0" name=""/>
        <dsp:cNvSpPr/>
      </dsp:nvSpPr>
      <dsp:spPr>
        <a:xfrm>
          <a:off x="6522511" y="3409115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Vertical Testing (</a:t>
          </a:r>
          <a:r>
            <a:rPr lang="en-GB" sz="900" kern="1200" dirty="0" err="1" smtClean="0"/>
            <a:t>ASTeC</a:t>
          </a:r>
          <a:r>
            <a:rPr lang="en-GB" sz="900" kern="1200" dirty="0" smtClean="0"/>
            <a:t>)</a:t>
          </a:r>
        </a:p>
      </dsp:txBody>
      <dsp:txXfrm>
        <a:off x="6541984" y="3428588"/>
        <a:ext cx="1008063" cy="625905"/>
      </dsp:txXfrm>
    </dsp:sp>
    <dsp:sp modelId="{932DD2E7-AF9B-4EB5-AE1A-DB61C0C94C8F}">
      <dsp:nvSpPr>
        <dsp:cNvPr id="0" name=""/>
        <dsp:cNvSpPr/>
      </dsp:nvSpPr>
      <dsp:spPr>
        <a:xfrm>
          <a:off x="7685855" y="3298598"/>
          <a:ext cx="1047009" cy="66485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A9230-715F-44CE-8B2C-F703DFBD4EF9}">
      <dsp:nvSpPr>
        <dsp:cNvPr id="0" name=""/>
        <dsp:cNvSpPr/>
      </dsp:nvSpPr>
      <dsp:spPr>
        <a:xfrm>
          <a:off x="7802189" y="3409115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Preparation/Shipment (Technology)</a:t>
          </a:r>
        </a:p>
      </dsp:txBody>
      <dsp:txXfrm>
        <a:off x="7821662" y="3428588"/>
        <a:ext cx="1008063" cy="625905"/>
      </dsp:txXfrm>
    </dsp:sp>
    <dsp:sp modelId="{FCE6291C-989E-4BA5-BA58-34BD363F52B2}">
      <dsp:nvSpPr>
        <dsp:cNvPr id="0" name=""/>
        <dsp:cNvSpPr/>
      </dsp:nvSpPr>
      <dsp:spPr>
        <a:xfrm>
          <a:off x="4793893" y="1329644"/>
          <a:ext cx="1047009" cy="6648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41356-3209-4D59-89EA-A0933F37E342}">
      <dsp:nvSpPr>
        <dsp:cNvPr id="0" name=""/>
        <dsp:cNvSpPr/>
      </dsp:nvSpPr>
      <dsp:spPr>
        <a:xfrm>
          <a:off x="4910228" y="1440162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Project Management Committee (PMC)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(Technology &amp; ASTeC)</a:t>
          </a:r>
        </a:p>
      </dsp:txBody>
      <dsp:txXfrm>
        <a:off x="4929701" y="1459635"/>
        <a:ext cx="1008063" cy="625905"/>
      </dsp:txXfrm>
    </dsp:sp>
    <dsp:sp modelId="{86DD0187-F7E1-4E99-9054-6025CC7B8832}">
      <dsp:nvSpPr>
        <dsp:cNvPr id="0" name=""/>
        <dsp:cNvSpPr/>
      </dsp:nvSpPr>
      <dsp:spPr>
        <a:xfrm>
          <a:off x="4793896" y="393540"/>
          <a:ext cx="1152171" cy="664851"/>
        </a:xfrm>
        <a:prstGeom prst="roundRect">
          <a:avLst>
            <a:gd name="adj" fmla="val 10000"/>
          </a:avLst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BE740-978C-49EB-A3E1-6112B2996304}">
      <dsp:nvSpPr>
        <dsp:cNvPr id="0" name=""/>
        <dsp:cNvSpPr/>
      </dsp:nvSpPr>
      <dsp:spPr>
        <a:xfrm>
          <a:off x="4910230" y="504058"/>
          <a:ext cx="1152171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Project Management Board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(ASTeC, Technology &amp; Independent)</a:t>
          </a:r>
        </a:p>
      </dsp:txBody>
      <dsp:txXfrm>
        <a:off x="4929703" y="523531"/>
        <a:ext cx="1113225" cy="625905"/>
      </dsp:txXfrm>
    </dsp:sp>
    <dsp:sp modelId="{3F0275C8-334C-435D-9382-B09975BEBB3D}">
      <dsp:nvSpPr>
        <dsp:cNvPr id="0" name=""/>
        <dsp:cNvSpPr/>
      </dsp:nvSpPr>
      <dsp:spPr>
        <a:xfrm>
          <a:off x="1861517" y="1357255"/>
          <a:ext cx="1047009" cy="6648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43833-B533-4976-A5D3-0BCB3E477A6F}">
      <dsp:nvSpPr>
        <dsp:cNvPr id="0" name=""/>
        <dsp:cNvSpPr/>
      </dsp:nvSpPr>
      <dsp:spPr>
        <a:xfrm>
          <a:off x="1977851" y="1467773"/>
          <a:ext cx="1047009" cy="66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TMVE/T@DL Programme Management (Technology)</a:t>
          </a:r>
        </a:p>
      </dsp:txBody>
      <dsp:txXfrm>
        <a:off x="1997324" y="1487246"/>
        <a:ext cx="1008063" cy="625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71" cy="496650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4294" y="0"/>
            <a:ext cx="2942271" cy="496650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64EA8F5E-FAE7-4E26-8F36-137FA2BAA981}" type="datetimeFigureOut">
              <a:rPr lang="en-GB" smtClean="0"/>
              <a:t>01/04/15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5227"/>
            <a:ext cx="2942271" cy="496650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4294" y="9425227"/>
            <a:ext cx="2942271" cy="496650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A5E0082A-E10A-464F-BBCC-30E858D37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14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71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5879" y="0"/>
            <a:ext cx="2942271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93" y="4714201"/>
            <a:ext cx="4977765" cy="446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815"/>
            <a:ext cx="2942271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5879" y="9426815"/>
            <a:ext cx="2942271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fld id="{5B9CE01D-A246-4B89-AD4F-8073ACAD4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59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EF1578-020D-404E-B306-3997E730D32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25th March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TTC Meeting, DESY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69ED-ABD0-4D55-B9ED-09818FB95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3"/>
          </p:nvPr>
        </p:nvSpPr>
        <p:spPr>
          <a:xfrm>
            <a:off x="396000" y="1772816"/>
            <a:ext cx="3926463" cy="226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 noChangeAspect="1"/>
          </p:cNvSpPr>
          <p:nvPr>
            <p:ph sz="quarter" idx="14"/>
          </p:nvPr>
        </p:nvSpPr>
        <p:spPr>
          <a:xfrm>
            <a:off x="4716011" y="1772816"/>
            <a:ext cx="3926463" cy="226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6"/>
          <p:cNvSpPr>
            <a:spLocks noGrp="1" noChangeAspect="1"/>
          </p:cNvSpPr>
          <p:nvPr>
            <p:ph sz="quarter" idx="15"/>
          </p:nvPr>
        </p:nvSpPr>
        <p:spPr>
          <a:xfrm>
            <a:off x="396000" y="4221088"/>
            <a:ext cx="3926463" cy="226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38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3"/>
          </p:nvPr>
        </p:nvSpPr>
        <p:spPr>
          <a:xfrm>
            <a:off x="251520" y="1124744"/>
            <a:ext cx="4238088" cy="24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 noChangeAspect="1"/>
          </p:cNvSpPr>
          <p:nvPr>
            <p:ph sz="quarter" idx="14"/>
          </p:nvPr>
        </p:nvSpPr>
        <p:spPr>
          <a:xfrm>
            <a:off x="4654387" y="1124744"/>
            <a:ext cx="4238088" cy="24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6"/>
          <p:cNvSpPr>
            <a:spLocks noGrp="1" noChangeAspect="1"/>
          </p:cNvSpPr>
          <p:nvPr>
            <p:ph sz="quarter" idx="15"/>
          </p:nvPr>
        </p:nvSpPr>
        <p:spPr>
          <a:xfrm>
            <a:off x="251520" y="3645296"/>
            <a:ext cx="4238088" cy="24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6"/>
          <p:cNvSpPr>
            <a:spLocks noGrp="1" noChangeAspect="1"/>
          </p:cNvSpPr>
          <p:nvPr>
            <p:ph sz="quarter" idx="16"/>
          </p:nvPr>
        </p:nvSpPr>
        <p:spPr>
          <a:xfrm>
            <a:off x="4654392" y="3645296"/>
            <a:ext cx="4238088" cy="24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1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25th March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TTC Meeting, DESY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832A-4A4C-4B62-AD12-D9DF73833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25th March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TTC Meeting, DESY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517F5-CA4C-49BD-9D65-4D578987A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8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61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0890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8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752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87999"/>
            <a:ext cx="1905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25th March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8000"/>
            <a:ext cx="28956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TTC Meeting, DESY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8000"/>
            <a:ext cx="1905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Alan Wheelhouse</a:t>
            </a:r>
            <a:endParaRPr lang="en-US" dirty="0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31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8256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96752"/>
            <a:ext cx="7772400" cy="489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r>
              <a:rPr lang="en-US" smtClean="0"/>
              <a:t>25th March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r>
              <a:rPr lang="en-GB" smtClean="0"/>
              <a:t>TTC Meeting, DESY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fld id="{E3AA3F5B-74CB-47FE-B163-390978D273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94314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5"/>
          <p:cNvSpPr txBox="1">
            <a:spLocks/>
          </p:cNvSpPr>
          <p:nvPr userDrawn="1"/>
        </p:nvSpPr>
        <p:spPr bwMode="auto">
          <a:xfrm>
            <a:off x="2700000" y="6551999"/>
            <a:ext cx="6336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9pPr>
          </a:lstStyle>
          <a:p>
            <a:pPr algn="l" eaLnBrk="1" hangingPunct="1"/>
            <a:endParaRPr lang="en-GB" sz="1200" dirty="0" smtClean="0"/>
          </a:p>
          <a:p>
            <a:pPr algn="l" eaLnBrk="1" hangingPunct="1"/>
            <a:endParaRPr lang="en-GB" sz="1200" dirty="0"/>
          </a:p>
        </p:txBody>
      </p:sp>
      <p:sp>
        <p:nvSpPr>
          <p:cNvPr id="9" name="Date Placeholder 4"/>
          <p:cNvSpPr txBox="1">
            <a:spLocks/>
          </p:cNvSpPr>
          <p:nvPr userDrawn="1"/>
        </p:nvSpPr>
        <p:spPr bwMode="auto">
          <a:xfrm>
            <a:off x="432000" y="6552000"/>
            <a:ext cx="248381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Arial" pitchFamily="34" charset="0"/>
              </a:defRPr>
            </a:lvl9pPr>
          </a:lstStyle>
          <a:p>
            <a:pPr eaLnBrk="1" hangingPunct="1"/>
            <a:endParaRPr lang="en-GB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engserve.dl.ac.uk/Tqm/index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en-GB" sz="4000" cap="all" dirty="0">
                <a:solidFill>
                  <a:srgbClr val="000066"/>
                </a:solidFill>
              </a:rPr>
              <a:t>High-Beta Cavity </a:t>
            </a:r>
            <a:r>
              <a:rPr lang="en-GB" sz="4000" cap="all" dirty="0" smtClean="0">
                <a:solidFill>
                  <a:srgbClr val="000066"/>
                </a:solidFill>
              </a:rPr>
              <a:t>Delivery</a:t>
            </a:r>
            <a:endParaRPr lang="en-GB" sz="4000" dirty="0"/>
          </a:p>
        </p:txBody>
      </p:sp>
      <p:pic>
        <p:nvPicPr>
          <p:cNvPr id="18" name="Picture 14" descr="C:\Documents and Settings\sp56\Desktop\ScreenHunter_01 Mar. 21 15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062476"/>
            <a:ext cx="1740146" cy="60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3" descr="SF rond Q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2205" y="4437327"/>
            <a:ext cx="5471923" cy="194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755576" y="2252464"/>
            <a:ext cx="6400800" cy="1752600"/>
          </a:xfrm>
        </p:spPr>
        <p:txBody>
          <a:bodyPr anchor="t"/>
          <a:lstStyle/>
          <a:p>
            <a:pPr algn="l"/>
            <a:r>
              <a:rPr lang="en-GB" sz="2400" b="1" dirty="0">
                <a:solidFill>
                  <a:srgbClr val="C00000"/>
                </a:solidFill>
              </a:rPr>
              <a:t>P McIntosh</a:t>
            </a:r>
            <a:br>
              <a:rPr lang="en-GB" sz="2400" b="1" dirty="0">
                <a:solidFill>
                  <a:srgbClr val="C00000"/>
                </a:solidFill>
              </a:rPr>
            </a:br>
            <a:r>
              <a:rPr lang="en-GB" sz="2400" b="1" dirty="0" err="1">
                <a:solidFill>
                  <a:srgbClr val="C00000"/>
                </a:solidFill>
              </a:rPr>
              <a:t>ASTeC</a:t>
            </a:r>
            <a:r>
              <a:rPr lang="en-GB" sz="2400" b="1" dirty="0">
                <a:solidFill>
                  <a:srgbClr val="C00000"/>
                </a:solidFill>
              </a:rPr>
              <a:t>, STFC </a:t>
            </a:r>
            <a:r>
              <a:rPr lang="en-GB" sz="2400" b="1" dirty="0" err="1">
                <a:solidFill>
                  <a:srgbClr val="C00000"/>
                </a:solidFill>
              </a:rPr>
              <a:t>Daresbury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Laboratory</a:t>
            </a:r>
          </a:p>
          <a:p>
            <a:pPr algn="l"/>
            <a:r>
              <a:rPr lang="en-GB" sz="2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ESS Technical Advisory Committee</a:t>
            </a:r>
          </a:p>
          <a:p>
            <a:pPr algn="l"/>
            <a:r>
              <a:rPr lang="en-GB" sz="2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Lund</a:t>
            </a:r>
          </a:p>
          <a:p>
            <a:pPr algn="l"/>
            <a:r>
              <a:rPr lang="en-GB" sz="2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1 – 2 April 2015</a:t>
            </a:r>
            <a:r>
              <a:rPr lang="en-GB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GB" sz="24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12422"/>
            <a:ext cx="3060000" cy="1231578"/>
          </a:xfrm>
          <a:prstGeom prst="roundRect">
            <a:avLst>
              <a:gd name="adj" fmla="val 124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532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Assurance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489654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STFC Technology Department at </a:t>
            </a:r>
            <a:r>
              <a:rPr lang="en-US" dirty="0" err="1"/>
              <a:t>Daresbury</a:t>
            </a:r>
            <a:r>
              <a:rPr lang="en-US" dirty="0"/>
              <a:t> Laboratory operates a quality system that meets the requirements of ISO 9001:2008. </a:t>
            </a:r>
          </a:p>
          <a:p>
            <a:r>
              <a:rPr lang="en-US" dirty="0"/>
              <a:t>The quality system defines how a project will be coordinated and documented. </a:t>
            </a:r>
          </a:p>
          <a:p>
            <a:r>
              <a:rPr lang="en-US" dirty="0"/>
              <a:t>The management of a project is based on an agreed Project Specification and a series of reviews at key stages in the work. </a:t>
            </a:r>
          </a:p>
          <a:p>
            <a:r>
              <a:rPr lang="en-US" dirty="0"/>
              <a:t>The detailed implementation of the Quality Management system is described in </a:t>
            </a:r>
            <a:r>
              <a:rPr lang="en-GB" dirty="0"/>
              <a:t>standardised</a:t>
            </a:r>
            <a:r>
              <a:rPr lang="en-US" dirty="0"/>
              <a:t> group procedures, processes and local instructions. </a:t>
            </a:r>
          </a:p>
          <a:p>
            <a:r>
              <a:rPr lang="en-US" dirty="0"/>
              <a:t>These provide the core of the Quality Management System and provide the detail required to operate the system. </a:t>
            </a:r>
          </a:p>
          <a:p>
            <a:r>
              <a:rPr lang="en-US" dirty="0"/>
              <a:t>The processes and procedures are followed by STFC staff undertaking specified activities.</a:t>
            </a:r>
            <a:endParaRPr lang="en-GB" dirty="0"/>
          </a:p>
          <a:p>
            <a:r>
              <a:rPr lang="en-US" b="1" dirty="0">
                <a:solidFill>
                  <a:srgbClr val="FF0000"/>
                </a:solidFill>
              </a:rPr>
              <a:t>The work undertaken will be defined under an agreed series of bespoke processes and procedures based on existing </a:t>
            </a:r>
            <a:r>
              <a:rPr lang="en-US" b="1" dirty="0" err="1">
                <a:solidFill>
                  <a:srgbClr val="FF0000"/>
                </a:solidFill>
              </a:rPr>
              <a:t>Daresbury</a:t>
            </a:r>
            <a:r>
              <a:rPr lang="en-US" b="1" dirty="0">
                <a:solidFill>
                  <a:srgbClr val="FF0000"/>
                </a:solidFill>
              </a:rPr>
              <a:t> Laboratory vacuum and cleanroom procedures, in association with procedures developed by ESS/CEA-</a:t>
            </a:r>
            <a:r>
              <a:rPr lang="en-US" b="1" dirty="0" err="1">
                <a:solidFill>
                  <a:srgbClr val="FF0000"/>
                </a:solidFill>
              </a:rPr>
              <a:t>Saclay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r>
              <a:rPr lang="en-US" dirty="0"/>
              <a:t>These procedures and processes would then be followed and tracked by the technicians assembling the equipment to ensure a repeatable, auditable standard is achieved.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4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Accelerator Technology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3175" y="1071315"/>
            <a:ext cx="9147175" cy="1925637"/>
            <a:chOff x="-3175" y="1516063"/>
            <a:chExt cx="9147175" cy="1925637"/>
          </a:xfrm>
        </p:grpSpPr>
        <p:pic>
          <p:nvPicPr>
            <p:cNvPr id="5" name="Picture 2" descr="\\Engserve\CONFORM\EMMA\photo - photographs\Photograph gallery\DL09-123-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4013" y="1577975"/>
              <a:ext cx="2536825" cy="181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\\Engserve\CONFORM\EMMA\photo - photographs\Photograph gallery\DL09-035-03.JPG"/>
            <p:cNvPicPr>
              <a:picLocks noChangeAspect="1" noChangeArrowheads="1"/>
            </p:cNvPicPr>
            <p:nvPr/>
          </p:nvPicPr>
          <p:blipFill>
            <a:blip r:embed="rId3" cstate="print"/>
            <a:srcRect l="18954" t="4436" r="7304" b="11935"/>
            <a:stretch>
              <a:fillRect/>
            </a:stretch>
          </p:blipFill>
          <p:spPr bwMode="auto">
            <a:xfrm>
              <a:off x="2178050" y="1579563"/>
              <a:ext cx="1989138" cy="18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\\Engserve\CONFORM\EMMA\photo - photographs\Photograph gallery\DL09-123-23.JPG"/>
            <p:cNvPicPr>
              <a:picLocks noChangeAspect="1" noChangeArrowheads="1"/>
            </p:cNvPicPr>
            <p:nvPr/>
          </p:nvPicPr>
          <p:blipFill>
            <a:blip r:embed="rId4" cstate="print"/>
            <a:srcRect l="18024" t="6235" r="13034" b="16937"/>
            <a:stretch>
              <a:fillRect/>
            </a:stretch>
          </p:blipFill>
          <p:spPr bwMode="auto">
            <a:xfrm>
              <a:off x="6700838" y="1577975"/>
              <a:ext cx="2443162" cy="180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\\Engserve\CONFORM\EMMA\photo - photographs\Photograph gallery\DL09-037-002.JPG"/>
            <p:cNvPicPr>
              <a:picLocks noChangeAspect="1" noChangeArrowheads="1"/>
            </p:cNvPicPr>
            <p:nvPr/>
          </p:nvPicPr>
          <p:blipFill>
            <a:blip r:embed="rId5" cstate="print"/>
            <a:srcRect l="2914" t="2550" r="4518" b="1633"/>
            <a:stretch>
              <a:fillRect/>
            </a:stretch>
          </p:blipFill>
          <p:spPr bwMode="auto">
            <a:xfrm>
              <a:off x="-3175" y="1582738"/>
              <a:ext cx="2182813" cy="18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0" y="3381375"/>
              <a:ext cx="9144000" cy="603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516063"/>
              <a:ext cx="9144000" cy="603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63401" y="2996952"/>
            <a:ext cx="4465638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</a:rPr>
              <a:t>Mechanical Engineering</a:t>
            </a:r>
          </a:p>
          <a:p>
            <a:pPr eaLnBrk="1" hangingPunct="1"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</a:rPr>
              <a:t>Electrical Engineering</a:t>
            </a:r>
          </a:p>
          <a:p>
            <a:pPr eaLnBrk="1" hangingPunct="1"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</a:rPr>
              <a:t>Advanced power supplies</a:t>
            </a:r>
          </a:p>
          <a:p>
            <a:pPr eaLnBrk="1" hangingPunct="1"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</a:rPr>
              <a:t>Motion control</a:t>
            </a:r>
          </a:p>
          <a:p>
            <a:pPr eaLnBrk="1" hangingPunct="1"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</a:rPr>
              <a:t>Control &amp; Personnel safety</a:t>
            </a:r>
          </a:p>
          <a:p>
            <a:pPr eaLnBrk="1" hangingPunct="1"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</a:rPr>
              <a:t>Survey &amp; Alignment</a:t>
            </a:r>
          </a:p>
          <a:p>
            <a:pPr eaLnBrk="1" hangingPunct="1"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</a:rPr>
              <a:t>Vacuum processing &amp; Testing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292526" y="3006477"/>
            <a:ext cx="446405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Lasers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Magnets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RF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Cryogenics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Diagnostics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</a:rPr>
              <a:t>High Voltage</a:t>
            </a:r>
            <a:endParaRPr lang="en-GB" sz="2000" kern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Vacuum Science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4743" y="5805264"/>
            <a:ext cx="509451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/>
                </a:solidFill>
              </a:rPr>
              <a:t>100 Engineering &amp; Scientific Staff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2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Management</a:t>
            </a:r>
          </a:p>
        </p:txBody>
      </p:sp>
      <p:pic>
        <p:nvPicPr>
          <p:cNvPr id="14" name="Picture 6" descr="Hallmark_9001_420x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911" y="1986532"/>
            <a:ext cx="8362790" cy="1594891"/>
          </a:xfrm>
          <a:noFill/>
        </p:spPr>
      </p:pic>
      <p:pic>
        <p:nvPicPr>
          <p:cNvPr id="15" name="Picture 8" descr="bsi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0361" y="980728"/>
            <a:ext cx="1561099" cy="653142"/>
          </a:xfrm>
          <a:prstGeom prst="rect">
            <a:avLst/>
          </a:prstGeom>
          <a:noFill/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343250" y="1103295"/>
            <a:ext cx="6394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hlink"/>
                </a:solidFill>
              </a:rPr>
              <a:t>QUALITY MANAGEMENT SYSTEM – ISO 9001:2008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23850" y="3881757"/>
            <a:ext cx="84963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Registered Activities</a:t>
            </a:r>
          </a:p>
          <a:p>
            <a:pPr>
              <a:defRPr/>
            </a:pPr>
            <a:r>
              <a:rPr lang="en-GB" sz="2000" i="1" dirty="0" smtClean="0">
                <a:solidFill>
                  <a:schemeClr val="accent2">
                    <a:lumMod val="50000"/>
                  </a:schemeClr>
                </a:solidFill>
              </a:rPr>
              <a:t>Design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</a:rPr>
              <a:t>, development and project management of mechanical engineering components. The manufacture, procurement, installation, testing, commissioning, repair, assembly and development of mechanical engineering components and systems including survey and alignment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6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9"/>
            <a:ext cx="9138711" cy="66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429249" y="285750"/>
            <a:ext cx="33067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hlinkClick r:id="rId4"/>
              </a:rPr>
              <a:t>http://engserve.dl.ac.uk/Tqm/index.html</a:t>
            </a:r>
            <a:endParaRPr lang="en-GB" sz="14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9463" y="535577"/>
            <a:ext cx="1593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Internal Webpage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0355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Assembly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Procedures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1637" y="2919276"/>
            <a:ext cx="428835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Unpacking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Inspection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Storage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Cleaning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Particulate counting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Baking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Transportation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Leak-checking within </a:t>
            </a:r>
            <a:r>
              <a:rPr lang="en-GB" sz="2000" dirty="0" err="1">
                <a:latin typeface="Calibri" pitchFamily="34" charset="0"/>
              </a:rPr>
              <a:t>cleanroom</a:t>
            </a:r>
            <a:r>
              <a:rPr lang="en-GB" sz="2000" dirty="0">
                <a:latin typeface="Calibri" pitchFamily="34" charset="0"/>
              </a:rPr>
              <a:t>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Cavity </a:t>
            </a:r>
            <a:r>
              <a:rPr lang="en-GB" sz="2000" dirty="0" smtClean="0">
                <a:latin typeface="Calibri" pitchFamily="34" charset="0"/>
              </a:rPr>
              <a:t>string </a:t>
            </a:r>
            <a:r>
              <a:rPr lang="en-GB" sz="2000" dirty="0">
                <a:latin typeface="Calibri" pitchFamily="34" charset="0"/>
              </a:rPr>
              <a:t>assembly procedures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11637" y="2492896"/>
            <a:ext cx="40723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Cavity String Specific Procedures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499992" y="2708920"/>
            <a:ext cx="31502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Generic Procedures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50825" y="960920"/>
            <a:ext cx="40723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Cavity Specific Procedures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50824" y="1369838"/>
            <a:ext cx="40331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Buffer Chemical Polishing (BCP) </a:t>
            </a:r>
            <a:r>
              <a:rPr lang="en-GB" sz="2000" dirty="0">
                <a:latin typeface="Calibri" pitchFamily="34" charset="0"/>
              </a:rPr>
              <a:t>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Vertical Test Facility </a:t>
            </a:r>
            <a:r>
              <a:rPr lang="en-GB" sz="2000" dirty="0" smtClean="0">
                <a:latin typeface="Calibri" pitchFamily="34" charset="0"/>
              </a:rPr>
              <a:t>Procedures</a:t>
            </a:r>
          </a:p>
          <a:p>
            <a:endParaRPr lang="en-GB" sz="2000" dirty="0">
              <a:latin typeface="Calibri" pitchFamily="34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499993" y="3128950"/>
            <a:ext cx="464400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General </a:t>
            </a:r>
            <a:r>
              <a:rPr lang="en-GB" sz="2000" dirty="0" smtClean="0">
                <a:latin typeface="Calibri" pitchFamily="34" charset="0"/>
              </a:rPr>
              <a:t>specifications </a:t>
            </a:r>
            <a:r>
              <a:rPr lang="en-GB" sz="2000" dirty="0">
                <a:latin typeface="Calibri" pitchFamily="34" charset="0"/>
              </a:rPr>
              <a:t>for UHV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Cleaning of </a:t>
            </a:r>
            <a:r>
              <a:rPr lang="en-GB" sz="2000" dirty="0" smtClean="0">
                <a:latin typeface="Calibri" pitchFamily="34" charset="0"/>
              </a:rPr>
              <a:t>vacuum </a:t>
            </a:r>
            <a:r>
              <a:rPr lang="en-GB" sz="2000" dirty="0">
                <a:latin typeface="Calibri" pitchFamily="34" charset="0"/>
              </a:rPr>
              <a:t>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Leak Testing of vacuum vessels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Acceptance Tests for vacuum vessels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Material for vacuum flanges</a:t>
            </a:r>
          </a:p>
          <a:p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4499993" y="931156"/>
            <a:ext cx="26556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Cryostat Procedures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4499993" y="1374999"/>
            <a:ext cx="42497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Cryostat assembly 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Cryostat </a:t>
            </a:r>
            <a:r>
              <a:rPr lang="en-GB" sz="2000" dirty="0" err="1">
                <a:latin typeface="Calibri" pitchFamily="34" charset="0"/>
              </a:rPr>
              <a:t>cooldown</a:t>
            </a:r>
            <a:r>
              <a:rPr lang="en-GB" sz="2000" dirty="0">
                <a:latin typeface="Calibri" pitchFamily="34" charset="0"/>
              </a:rPr>
              <a:t> 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Cryogenic test procedure</a:t>
            </a:r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0" y="-332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kern="0" smtClean="0">
                <a:solidFill>
                  <a:schemeClr val="accent2">
                    <a:lumMod val="50000"/>
                  </a:schemeClr>
                </a:solidFill>
              </a:rPr>
              <a:t>Assembly Procedures</a:t>
            </a:r>
            <a:endParaRPr lang="en-GB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0825" y="960920"/>
            <a:ext cx="4072331" cy="138796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499297" y="2573288"/>
            <a:ext cx="4321175" cy="2583904"/>
          </a:xfrm>
          <a:prstGeom prst="roundRect">
            <a:avLst>
              <a:gd name="adj" fmla="val 7286"/>
            </a:avLst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499992" y="960920"/>
            <a:ext cx="4320480" cy="1387960"/>
          </a:xfrm>
          <a:prstGeom prst="roundRect">
            <a:avLst/>
          </a:prstGeom>
          <a:solidFill>
            <a:srgbClr val="92D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251520" y="2420888"/>
            <a:ext cx="4071636" cy="3744416"/>
          </a:xfrm>
          <a:prstGeom prst="roundRect">
            <a:avLst>
              <a:gd name="adj" fmla="val 7286"/>
            </a:avLst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39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8239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Cavity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Delivery Objectives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Delivery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Schedule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QA Processes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rgbClr val="C00000"/>
                </a:solidFill>
              </a:rPr>
              <a:t>Excluded activities</a:t>
            </a:r>
            <a:endParaRPr lang="en-GB" sz="3600" b="1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Project Governance 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Preparation Steps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Project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Approval Steps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69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Excluded Activities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Cavities failing to achieve gradient requiring BCP rework:</a:t>
            </a:r>
          </a:p>
          <a:p>
            <a:pPr lvl="1"/>
            <a:r>
              <a:rPr lang="en-US" dirty="0" smtClean="0"/>
              <a:t>BCP will not be performed by STFC. </a:t>
            </a:r>
          </a:p>
          <a:p>
            <a:pPr lvl="1"/>
            <a:r>
              <a:rPr lang="en-US" dirty="0" smtClean="0"/>
              <a:t>Any requirements for BCP re-processing will be returned to the manufacturer for rework – outside of STFC scope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No Eddy </a:t>
            </a:r>
            <a:r>
              <a:rPr lang="en-GB" dirty="0"/>
              <a:t>current scanning is </a:t>
            </a:r>
            <a:r>
              <a:rPr lang="en-GB" dirty="0" smtClean="0"/>
              <a:t>to be performed:</a:t>
            </a:r>
            <a:endParaRPr lang="en-GB" dirty="0"/>
          </a:p>
          <a:p>
            <a:pPr lvl="1"/>
            <a:r>
              <a:rPr lang="en-US" dirty="0" smtClean="0"/>
              <a:t>Gradient level perceived to be low enough not to be required by ESS</a:t>
            </a:r>
          </a:p>
          <a:p>
            <a:pPr lvl="1"/>
            <a:r>
              <a:rPr lang="en-GB" dirty="0" smtClean="0"/>
              <a:t>If </a:t>
            </a:r>
            <a:r>
              <a:rPr lang="en-GB" dirty="0"/>
              <a:t>required, </a:t>
            </a:r>
            <a:r>
              <a:rPr lang="en-GB" dirty="0" smtClean="0"/>
              <a:t>timescales and costs will </a:t>
            </a:r>
            <a:r>
              <a:rPr lang="en-GB" dirty="0"/>
              <a:t>need to be factored into the </a:t>
            </a:r>
            <a:r>
              <a:rPr lang="en-GB" dirty="0" smtClean="0"/>
              <a:t>STFC </a:t>
            </a:r>
            <a:r>
              <a:rPr lang="en-GB" dirty="0" err="1" smtClean="0"/>
              <a:t>SoW</a:t>
            </a:r>
            <a:endParaRPr lang="en-GB" dirty="0" smtClean="0"/>
          </a:p>
          <a:p>
            <a:pPr lvl="1"/>
            <a:r>
              <a:rPr lang="en-GB" dirty="0" smtClean="0"/>
              <a:t>DESY have the capability currently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No cavity or tooling design work is included:</a:t>
            </a:r>
            <a:endParaRPr lang="en-GB" dirty="0"/>
          </a:p>
          <a:p>
            <a:pPr lvl="1"/>
            <a:r>
              <a:rPr lang="en-US" dirty="0" err="1" smtClean="0"/>
              <a:t>Finalised</a:t>
            </a:r>
            <a:r>
              <a:rPr lang="en-US" dirty="0" smtClean="0"/>
              <a:t> engineering drawings are required from ESS</a:t>
            </a:r>
          </a:p>
          <a:p>
            <a:pPr lvl="1"/>
            <a:r>
              <a:rPr lang="en-GB" dirty="0" smtClean="0"/>
              <a:t>Cavity processing </a:t>
            </a:r>
            <a:r>
              <a:rPr lang="en-GB" dirty="0"/>
              <a:t>requirements to be defined by ESS</a:t>
            </a:r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01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8239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Cavity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Delivery Objectives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Delivery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Schedule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QA Processes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Excluded activities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rgbClr val="C00000"/>
                </a:solidFill>
              </a:rPr>
              <a:t>Project Governance 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Preparation Steps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Project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Approval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Steps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69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Governance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7504" y="980728"/>
            <a:ext cx="9073008" cy="5112568"/>
            <a:chOff x="107504" y="2420888"/>
            <a:chExt cx="9073008" cy="5112568"/>
          </a:xfrm>
        </p:grpSpPr>
        <p:sp>
          <p:nvSpPr>
            <p:cNvPr id="27" name="Rounded Rectangle 26"/>
            <p:cNvSpPr/>
            <p:nvPr/>
          </p:nvSpPr>
          <p:spPr>
            <a:xfrm>
              <a:off x="5914918" y="2420888"/>
              <a:ext cx="1047009" cy="66485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24"/>
            <p:cNvSpPr/>
            <p:nvPr/>
          </p:nvSpPr>
          <p:spPr>
            <a:xfrm>
              <a:off x="107504" y="3412221"/>
              <a:ext cx="1047009" cy="66485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7" name="Group 16"/>
            <p:cNvGrpSpPr/>
            <p:nvPr/>
          </p:nvGrpSpPr>
          <p:grpSpPr>
            <a:xfrm>
              <a:off x="107504" y="2522040"/>
              <a:ext cx="9073008" cy="5011416"/>
              <a:chOff x="107504" y="1369912"/>
              <a:chExt cx="9073008" cy="501141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07504" y="1369912"/>
                <a:ext cx="8903804" cy="5011416"/>
                <a:chOff x="107504" y="1369912"/>
                <a:chExt cx="8903804" cy="5011416"/>
              </a:xfrm>
            </p:grpSpPr>
            <p:graphicFrame>
              <p:nvGraphicFramePr>
                <p:cNvPr id="6" name="Diagram 5"/>
                <p:cNvGraphicFramePr/>
                <p:nvPr>
                  <p:extLst>
                    <p:ext uri="{D42A27DB-BD31-4B8C-83A1-F6EECF244321}">
                      <p14:modId xmlns:p14="http://schemas.microsoft.com/office/powerpoint/2010/main" val="256086898"/>
                    </p:ext>
                  </p:extLst>
                </p:nvPr>
              </p:nvGraphicFramePr>
              <p:xfrm>
                <a:off x="107504" y="1916832"/>
                <a:ext cx="8856984" cy="446449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3" name="Rounded Rectangle 2"/>
                <p:cNvSpPr/>
                <p:nvPr/>
              </p:nvSpPr>
              <p:spPr bwMode="auto">
                <a:xfrm>
                  <a:off x="4709906" y="2243314"/>
                  <a:ext cx="4301402" cy="1833758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6045271" y="1369912"/>
                  <a:ext cx="1047009" cy="664851"/>
                  <a:chOff x="3323315" y="501046"/>
                  <a:chExt cx="1047009" cy="664851"/>
                </a:xfrm>
              </p:grpSpPr>
              <p:sp>
                <p:nvSpPr>
                  <p:cNvPr id="11" name="Rounded Rectangle 10"/>
                  <p:cNvSpPr/>
                  <p:nvPr/>
                </p:nvSpPr>
                <p:spPr>
                  <a:xfrm>
                    <a:off x="3323315" y="501046"/>
                    <a:ext cx="1047009" cy="664851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2" name="Rounded Rectangle 4"/>
                  <p:cNvSpPr/>
                  <p:nvPr/>
                </p:nvSpPr>
                <p:spPr>
                  <a:xfrm>
                    <a:off x="3342788" y="520519"/>
                    <a:ext cx="1008063" cy="62590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6670" tIns="26670" rIns="26670" bIns="26670" numCol="1" spcCol="1270" anchor="ctr" anchorCtr="0">
                    <a:noAutofit/>
                  </a:bodyPr>
                  <a:lstStyle/>
                  <a:p>
                    <a:pPr lvl="0" algn="ctr" defTabSz="3111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000" kern="1200" dirty="0" smtClean="0"/>
                      <a:t>STFC ESS-IKC Project Board</a:t>
                    </a:r>
                    <a:endParaRPr lang="en-GB" sz="1000" kern="1200" dirty="0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218409" y="2332101"/>
                  <a:ext cx="1047009" cy="664851"/>
                  <a:chOff x="3323315" y="501046"/>
                  <a:chExt cx="1047009" cy="664851"/>
                </a:xfrm>
              </p:grpSpPr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3323315" y="501046"/>
                    <a:ext cx="1047009" cy="664851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5" name="Rounded Rectangle 4"/>
                  <p:cNvSpPr/>
                  <p:nvPr/>
                </p:nvSpPr>
                <p:spPr>
                  <a:xfrm>
                    <a:off x="3342788" y="520519"/>
                    <a:ext cx="1008063" cy="62590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6670" tIns="26670" rIns="26670" bIns="26670" numCol="1" spcCol="1270" anchor="ctr" anchorCtr="0">
                    <a:noAutofit/>
                  </a:bodyPr>
                  <a:lstStyle/>
                  <a:p>
                    <a:pPr lvl="0" algn="ctr" defTabSz="3111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000" kern="1200" dirty="0" smtClean="0"/>
                      <a:t>ESS/CEA Elliptical Cavity Collaboration Board</a:t>
                    </a:r>
                    <a:endParaRPr lang="en-GB" sz="1000" kern="1200" dirty="0"/>
                  </a:p>
                </p:txBody>
              </p:sp>
            </p:grpSp>
            <p:cxnSp>
              <p:nvCxnSpPr>
                <p:cNvPr id="9" name="Straight Arrow Connector 8"/>
                <p:cNvCxnSpPr/>
                <p:nvPr/>
              </p:nvCxnSpPr>
              <p:spPr bwMode="auto">
                <a:xfrm>
                  <a:off x="1347019" y="2708920"/>
                  <a:ext cx="207285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sq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18" name="Straight Arrow Connector 17"/>
                <p:cNvCxnSpPr/>
                <p:nvPr/>
              </p:nvCxnSpPr>
              <p:spPr bwMode="auto">
                <a:xfrm>
                  <a:off x="3851920" y="1701170"/>
                  <a:ext cx="2135803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sq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21" name="Straight Arrow Connector 20"/>
                <p:cNvCxnSpPr/>
                <p:nvPr/>
              </p:nvCxnSpPr>
              <p:spPr bwMode="auto">
                <a:xfrm>
                  <a:off x="3851920" y="1702337"/>
                  <a:ext cx="0" cy="594008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sq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7" name="Straight Arrow Connector 6"/>
                <p:cNvCxnSpPr/>
                <p:nvPr/>
              </p:nvCxnSpPr>
              <p:spPr bwMode="auto">
                <a:xfrm>
                  <a:off x="4499992" y="3789040"/>
                  <a:ext cx="41982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16" name="Straight Arrow Connector 15"/>
                <p:cNvCxnSpPr/>
                <p:nvPr/>
              </p:nvCxnSpPr>
              <p:spPr bwMode="auto">
                <a:xfrm flipH="1">
                  <a:off x="4499992" y="3573016"/>
                  <a:ext cx="41982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19" name="Straight Arrow Connector 18"/>
                <p:cNvCxnSpPr/>
                <p:nvPr/>
              </p:nvCxnSpPr>
              <p:spPr bwMode="auto">
                <a:xfrm flipH="1">
                  <a:off x="4499992" y="2609298"/>
                  <a:ext cx="41982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22" name="Straight Arrow Connector 21"/>
                <p:cNvCxnSpPr/>
                <p:nvPr/>
              </p:nvCxnSpPr>
              <p:spPr bwMode="auto">
                <a:xfrm>
                  <a:off x="4499992" y="2852936"/>
                  <a:ext cx="41982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24" name="Straight Arrow Connector 23"/>
                <p:cNvCxnSpPr/>
                <p:nvPr/>
              </p:nvCxnSpPr>
              <p:spPr bwMode="auto">
                <a:xfrm flipV="1">
                  <a:off x="5652120" y="3068960"/>
                  <a:ext cx="0" cy="2880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26" name="Straight Arrow Connector 25"/>
                <p:cNvCxnSpPr/>
                <p:nvPr/>
              </p:nvCxnSpPr>
              <p:spPr bwMode="auto">
                <a:xfrm>
                  <a:off x="5292080" y="3068960"/>
                  <a:ext cx="0" cy="2880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28" name="Straight Arrow Connector 27"/>
                <p:cNvCxnSpPr/>
                <p:nvPr/>
              </p:nvCxnSpPr>
              <p:spPr bwMode="auto">
                <a:xfrm>
                  <a:off x="2987824" y="3573016"/>
                  <a:ext cx="43204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31" name="Straight Arrow Connector 30"/>
                <p:cNvCxnSpPr/>
                <p:nvPr/>
              </p:nvCxnSpPr>
              <p:spPr bwMode="auto">
                <a:xfrm flipH="1">
                  <a:off x="2987824" y="3789040"/>
                  <a:ext cx="43204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30" name="Straight Arrow Connector 29"/>
                <p:cNvCxnSpPr/>
                <p:nvPr/>
              </p:nvCxnSpPr>
              <p:spPr bwMode="auto">
                <a:xfrm>
                  <a:off x="650888" y="3059988"/>
                  <a:ext cx="0" cy="108909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sq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  <p:sp>
            <p:nvSpPr>
              <p:cNvPr id="2" name="Rectangle 1"/>
              <p:cNvSpPr/>
              <p:nvPr/>
            </p:nvSpPr>
            <p:spPr>
              <a:xfrm>
                <a:off x="6156176" y="2780928"/>
                <a:ext cx="3024336" cy="938719"/>
              </a:xfrm>
              <a:prstGeom prst="rect">
                <a:avLst/>
              </a:prstGeom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GB" sz="1100" b="1" dirty="0" smtClean="0"/>
                  <a:t>Stakeholder planning</a:t>
                </a:r>
              </a:p>
              <a:p>
                <a:r>
                  <a:rPr lang="en-GB" sz="1100" b="1" dirty="0"/>
                  <a:t>Financial reporting</a:t>
                </a:r>
              </a:p>
              <a:p>
                <a:r>
                  <a:rPr lang="en-GB" sz="1100" b="1" dirty="0" smtClean="0"/>
                  <a:t>Project </a:t>
                </a:r>
                <a:r>
                  <a:rPr lang="en-GB" sz="1100" b="1" dirty="0"/>
                  <a:t>planning </a:t>
                </a:r>
                <a:r>
                  <a:rPr lang="en-GB" sz="1100" b="1" dirty="0" smtClean="0"/>
                  <a:t>(&amp; </a:t>
                </a:r>
                <a:r>
                  <a:rPr lang="en-GB" sz="1100" b="1" dirty="0"/>
                  <a:t>current R,A,G status) </a:t>
                </a:r>
              </a:p>
              <a:p>
                <a:r>
                  <a:rPr lang="en-GB" sz="1100" b="1" dirty="0" smtClean="0"/>
                  <a:t>Change Management</a:t>
                </a:r>
              </a:p>
              <a:p>
                <a:r>
                  <a:rPr lang="en-GB" sz="1100" b="1" dirty="0" smtClean="0"/>
                  <a:t>Risk Register</a:t>
                </a:r>
              </a:p>
            </p:txBody>
          </p: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69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8239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Cavity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Delivery Objectives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Delivery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Schedule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QA Processes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Excluded activities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Project Governance 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Preparation Steps</a:t>
            </a:r>
            <a:endParaRPr lang="en-GB" sz="3600" b="1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Project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Approval Steps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69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823990"/>
          </a:xfrm>
        </p:spPr>
        <p:txBody>
          <a:bodyPr>
            <a:normAutofit/>
          </a:bodyPr>
          <a:lstStyle/>
          <a:p>
            <a:r>
              <a:rPr lang="en-GB" dirty="0"/>
              <a:t>Cavity </a:t>
            </a:r>
            <a:r>
              <a:rPr lang="en-GB" dirty="0" smtClean="0"/>
              <a:t>Delivery Objectives</a:t>
            </a:r>
            <a:endParaRPr lang="en-GB" sz="3600" dirty="0"/>
          </a:p>
          <a:p>
            <a:r>
              <a:rPr lang="en-GB" dirty="0"/>
              <a:t>Delivery </a:t>
            </a:r>
            <a:r>
              <a:rPr lang="en-GB" dirty="0" smtClean="0"/>
              <a:t>Schedule</a:t>
            </a:r>
            <a:endParaRPr lang="en-GB" sz="3600" dirty="0"/>
          </a:p>
          <a:p>
            <a:r>
              <a:rPr lang="en-GB" dirty="0"/>
              <a:t>QA Processes</a:t>
            </a:r>
            <a:endParaRPr lang="en-GB" sz="3600" dirty="0"/>
          </a:p>
          <a:p>
            <a:r>
              <a:rPr lang="en-GB" dirty="0"/>
              <a:t>Excluded activities</a:t>
            </a:r>
            <a:endParaRPr lang="en-GB" sz="3600" dirty="0"/>
          </a:p>
          <a:p>
            <a:r>
              <a:rPr lang="en-GB" dirty="0" smtClean="0"/>
              <a:t>Project Governance </a:t>
            </a:r>
          </a:p>
          <a:p>
            <a:r>
              <a:rPr lang="en-GB" dirty="0" smtClean="0"/>
              <a:t>Preparation Steps</a:t>
            </a:r>
            <a:endParaRPr lang="en-GB" sz="3600" dirty="0"/>
          </a:p>
          <a:p>
            <a:r>
              <a:rPr lang="en-GB" dirty="0" smtClean="0"/>
              <a:t>Project </a:t>
            </a:r>
            <a:r>
              <a:rPr lang="en-GB" dirty="0"/>
              <a:t>Approval </a:t>
            </a:r>
            <a:r>
              <a:rPr lang="en-GB" dirty="0" smtClean="0"/>
              <a:t>Steps</a:t>
            </a:r>
          </a:p>
          <a:p>
            <a:r>
              <a:rPr lang="en-GB" dirty="0" smtClean="0"/>
              <a:t>Conclusions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9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Procurement Priorities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Niobium material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Provisional </a:t>
            </a:r>
            <a:r>
              <a:rPr lang="en-GB" dirty="0" err="1"/>
              <a:t>Nb</a:t>
            </a:r>
            <a:r>
              <a:rPr lang="en-GB" dirty="0"/>
              <a:t> </a:t>
            </a:r>
            <a:r>
              <a:rPr lang="en-GB" dirty="0" smtClean="0"/>
              <a:t>quotes </a:t>
            </a:r>
            <a:r>
              <a:rPr lang="en-GB" dirty="0"/>
              <a:t>received </a:t>
            </a:r>
            <a:r>
              <a:rPr lang="en-GB" dirty="0" smtClean="0"/>
              <a:t>from </a:t>
            </a:r>
            <a:r>
              <a:rPr lang="en-GB" dirty="0" err="1" smtClean="0"/>
              <a:t>Wah</a:t>
            </a:r>
            <a:r>
              <a:rPr lang="en-GB" dirty="0" smtClean="0"/>
              <a:t> </a:t>
            </a:r>
            <a:r>
              <a:rPr lang="en-GB" dirty="0"/>
              <a:t>Chang, Tokyo </a:t>
            </a:r>
            <a:r>
              <a:rPr lang="en-GB" dirty="0" err="1"/>
              <a:t>Denkai</a:t>
            </a:r>
            <a:r>
              <a:rPr lang="en-GB" dirty="0"/>
              <a:t> &amp; </a:t>
            </a:r>
            <a:r>
              <a:rPr lang="en-GB" dirty="0" smtClean="0"/>
              <a:t>Ningxia: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Based upon drawings supplied by CEA </a:t>
            </a:r>
            <a:r>
              <a:rPr lang="en-GB" dirty="0" err="1" smtClean="0"/>
              <a:t>Saclay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600" dirty="0" smtClean="0"/>
              <a:t>Inflation </a:t>
            </a:r>
            <a:r>
              <a:rPr lang="en-GB" sz="2600" dirty="0"/>
              <a:t>costs of </a:t>
            </a:r>
            <a:r>
              <a:rPr lang="en-GB" sz="2600" dirty="0" err="1"/>
              <a:t>Nb</a:t>
            </a:r>
            <a:r>
              <a:rPr lang="en-GB" sz="2600" dirty="0"/>
              <a:t> uncertain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err="1">
                <a:solidFill>
                  <a:srgbClr val="FF0000"/>
                </a:solidFill>
                <a:sym typeface="Wingdings 3"/>
              </a:rPr>
              <a:t>Nb</a:t>
            </a:r>
            <a:r>
              <a:rPr lang="en-GB" sz="2600" dirty="0">
                <a:solidFill>
                  <a:srgbClr val="FF0000"/>
                </a:solidFill>
                <a:sym typeface="Wingdings 3"/>
              </a:rPr>
              <a:t> specification needs to be clarified by ESS to allow procurement to commence urgently!</a:t>
            </a:r>
            <a:endParaRPr lang="en-GB" sz="26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Prefer two suppliers for </a:t>
            </a:r>
            <a:r>
              <a:rPr lang="en-GB" dirty="0" err="1"/>
              <a:t>Nb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Minimise delivery timescales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Ensure timescales can be achieved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Minimise risk against </a:t>
            </a:r>
            <a:r>
              <a:rPr lang="en-US" dirty="0"/>
              <a:t>other known external </a:t>
            </a:r>
            <a:r>
              <a:rPr lang="en-US" dirty="0" smtClean="0"/>
              <a:t>procurements for </a:t>
            </a:r>
            <a:r>
              <a:rPr lang="en-US" dirty="0" err="1"/>
              <a:t>Nb</a:t>
            </a:r>
            <a:r>
              <a:rPr lang="en-US" dirty="0"/>
              <a:t> over this period (e.g. SLAC – LCLS-II)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800" b="1" dirty="0" smtClean="0"/>
              <a:t>Cavity Fabrication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Refined quotes obtained from </a:t>
            </a:r>
            <a:r>
              <a:rPr lang="en-GB" sz="1800" dirty="0" smtClean="0"/>
              <a:t>RI and AES:</a:t>
            </a:r>
            <a:endParaRPr lang="en-GB"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Processing requirements to be agreed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FF0000"/>
                </a:solidFill>
              </a:rPr>
              <a:t>Finalised engineering drawings required from ESS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FF0000"/>
                </a:solidFill>
              </a:rPr>
              <a:t>Cavity process requirements to be defined by ESS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FF0000"/>
                </a:solidFill>
              </a:rPr>
              <a:t>ESS to provide tolerance requirements to aid HOM management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FF0000"/>
                </a:solidFill>
              </a:rPr>
              <a:t>Cavity suppliers need to be </a:t>
            </a:r>
            <a:r>
              <a:rPr lang="en-GB" sz="1600" dirty="0" smtClean="0">
                <a:solidFill>
                  <a:srgbClr val="FF0000"/>
                </a:solidFill>
              </a:rPr>
              <a:t>qualified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7180" y="5661248"/>
            <a:ext cx="738964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C00000"/>
                </a:solidFill>
              </a:rPr>
              <a:t>Formal ESS/CEA/STFC/INFN coordination process is critical to ensure specifications/drawings/procedures are collectively agreed and utilised.</a:t>
            </a:r>
            <a:endParaRPr lang="en-GB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9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ictur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559" y="2041751"/>
            <a:ext cx="6161632" cy="45087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4" y="25900"/>
            <a:ext cx="3932831" cy="1269800"/>
          </a:xfrm>
        </p:spPr>
        <p:txBody>
          <a:bodyPr/>
          <a:lstStyle/>
          <a:p>
            <a:r>
              <a:rPr lang="en-GB" dirty="0" smtClean="0"/>
              <a:t>Existing SRF Facilities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5578" y="3500845"/>
            <a:ext cx="2220686" cy="3304903"/>
            <a:chOff x="640080" y="2481943"/>
            <a:chExt cx="2582091" cy="4214948"/>
          </a:xfrm>
        </p:grpSpPr>
        <p:sp>
          <p:nvSpPr>
            <p:cNvPr id="4" name="Rectangle 3"/>
            <p:cNvSpPr/>
            <p:nvPr/>
          </p:nvSpPr>
          <p:spPr>
            <a:xfrm>
              <a:off x="640080" y="2481943"/>
              <a:ext cx="2547257" cy="1737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74914" y="4959531"/>
              <a:ext cx="2547257" cy="1737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39687" y="25400"/>
            <a:ext cx="6321425" cy="5054601"/>
            <a:chOff x="296" y="450"/>
            <a:chExt cx="3982" cy="3184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15" y="1915"/>
              <a:ext cx="1233" cy="523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200" b="1" dirty="0" err="1"/>
                <a:t>Cleanroom</a:t>
              </a:r>
              <a:r>
                <a:rPr lang="en-GB" sz="1200" b="1" dirty="0"/>
                <a:t>:</a:t>
              </a:r>
            </a:p>
            <a:p>
              <a:pPr>
                <a:buFont typeface="Wingdings" pitchFamily="2" charset="2"/>
                <a:buChar char="Ø"/>
              </a:pPr>
              <a:r>
                <a:rPr lang="en-GB" sz="1200" b="1" dirty="0"/>
                <a:t>  ISO 4 (5.7 m x 2.8 m)</a:t>
              </a:r>
            </a:p>
            <a:p>
              <a:pPr>
                <a:buFont typeface="Wingdings" pitchFamily="2" charset="2"/>
                <a:buChar char="Ø"/>
              </a:pPr>
              <a:r>
                <a:rPr lang="en-GB" sz="1200" b="1" dirty="0"/>
                <a:t>  ISO 5 (8.5 m x 3.5 m)</a:t>
              </a:r>
            </a:p>
            <a:p>
              <a:pPr>
                <a:buFont typeface="Wingdings" pitchFamily="2" charset="2"/>
                <a:buChar char="Ø"/>
              </a:pPr>
              <a:r>
                <a:rPr lang="en-GB" sz="1200" b="1" dirty="0"/>
                <a:t>  ISO 6 (2.8 m x 2.8 m</a:t>
              </a:r>
              <a:r>
                <a:rPr lang="en-GB" sz="1200" b="1" dirty="0" smtClean="0"/>
                <a:t>)</a:t>
              </a:r>
              <a:endParaRPr lang="en-GB" sz="1200" b="1" dirty="0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122" y="1834"/>
              <a:ext cx="2156" cy="1800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" y="450"/>
              <a:ext cx="1993" cy="140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rot="13088902">
              <a:off x="1265" y="1768"/>
              <a:ext cx="1133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6444 h 21600"/>
                <a:gd name="T14" fmla="*/ 20208 w 21600"/>
                <a:gd name="T15" fmla="*/ 151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175" y="0"/>
                  </a:moveTo>
                  <a:lnTo>
                    <a:pt x="18175" y="6389"/>
                  </a:lnTo>
                  <a:lnTo>
                    <a:pt x="3375" y="6389"/>
                  </a:lnTo>
                  <a:lnTo>
                    <a:pt x="3375" y="15211"/>
                  </a:lnTo>
                  <a:lnTo>
                    <a:pt x="18175" y="15211"/>
                  </a:lnTo>
                  <a:lnTo>
                    <a:pt x="18175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389"/>
                  </a:moveTo>
                  <a:lnTo>
                    <a:pt x="1350" y="15211"/>
                  </a:lnTo>
                  <a:lnTo>
                    <a:pt x="2700" y="15211"/>
                  </a:lnTo>
                  <a:lnTo>
                    <a:pt x="2700" y="6389"/>
                  </a:lnTo>
                  <a:close/>
                </a:path>
                <a:path w="21600" h="21600">
                  <a:moveTo>
                    <a:pt x="0" y="6389"/>
                  </a:moveTo>
                  <a:lnTo>
                    <a:pt x="0" y="15211"/>
                  </a:lnTo>
                  <a:lnTo>
                    <a:pt x="675" y="15211"/>
                  </a:lnTo>
                  <a:lnTo>
                    <a:pt x="675" y="6389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5082179" y="25900"/>
            <a:ext cx="4022726" cy="2090738"/>
            <a:chOff x="272" y="617"/>
            <a:chExt cx="2534" cy="1317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72" y="1605"/>
              <a:ext cx="798" cy="329"/>
            </a:xfrm>
            <a:prstGeom prst="rect">
              <a:avLst/>
            </a:prstGeom>
            <a:solidFill>
              <a:srgbClr val="FFCCFF">
                <a:alpha val="50195"/>
              </a:srgbClr>
            </a:solidFill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563" y="1581"/>
              <a:ext cx="1075" cy="291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200" b="1" dirty="0" smtClean="0"/>
                <a:t>UPW Facility</a:t>
              </a:r>
              <a:r>
                <a:rPr lang="en-GB" sz="1200" b="1" dirty="0"/>
                <a:t>:</a:t>
              </a:r>
            </a:p>
            <a:p>
              <a:pPr>
                <a:buFont typeface="Wingdings" pitchFamily="2" charset="2"/>
                <a:buChar char="Ø"/>
              </a:pPr>
              <a:r>
                <a:rPr lang="en-GB" sz="1200" b="1" dirty="0"/>
                <a:t>  &gt;18 M</a:t>
              </a:r>
              <a:r>
                <a:rPr lang="en-GB" sz="1200" b="1" dirty="0">
                  <a:sym typeface="Symbol" pitchFamily="18" charset="2"/>
                </a:rPr>
                <a:t>/</a:t>
              </a:r>
              <a:r>
                <a:rPr lang="en-GB" sz="1200" b="1" dirty="0" smtClean="0">
                  <a:sym typeface="Symbol" pitchFamily="18" charset="2"/>
                </a:rPr>
                <a:t>cm</a:t>
              </a:r>
              <a:endParaRPr lang="en-GB" sz="1200" b="1" dirty="0"/>
            </a:p>
          </p:txBody>
        </p:sp>
        <p:pic>
          <p:nvPicPr>
            <p:cNvPr id="20" name="Picture 33" descr="DSC022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66" y="617"/>
              <a:ext cx="1240" cy="930"/>
            </a:xfrm>
            <a:prstGeom prst="rect">
              <a:avLst/>
            </a:prstGeom>
            <a:noFill/>
            <a:ln w="19050">
              <a:solidFill>
                <a:srgbClr val="FF0066"/>
              </a:solidFill>
              <a:miter lim="800000"/>
              <a:headEnd/>
              <a:tailEnd/>
            </a:ln>
          </p:spPr>
        </p:pic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 rot="19969458">
              <a:off x="856" y="1377"/>
              <a:ext cx="1231" cy="18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6346 h 21600"/>
                <a:gd name="T14" fmla="*/ 20196 w 21600"/>
                <a:gd name="T15" fmla="*/ 152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175" y="0"/>
                  </a:moveTo>
                  <a:lnTo>
                    <a:pt x="18175" y="6389"/>
                  </a:lnTo>
                  <a:lnTo>
                    <a:pt x="3375" y="6389"/>
                  </a:lnTo>
                  <a:lnTo>
                    <a:pt x="3375" y="15211"/>
                  </a:lnTo>
                  <a:lnTo>
                    <a:pt x="18175" y="15211"/>
                  </a:lnTo>
                  <a:lnTo>
                    <a:pt x="18175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389"/>
                  </a:moveTo>
                  <a:lnTo>
                    <a:pt x="1350" y="15211"/>
                  </a:lnTo>
                  <a:lnTo>
                    <a:pt x="2700" y="15211"/>
                  </a:lnTo>
                  <a:lnTo>
                    <a:pt x="2700" y="6389"/>
                  </a:lnTo>
                  <a:close/>
                </a:path>
                <a:path w="21600" h="21600">
                  <a:moveTo>
                    <a:pt x="0" y="6389"/>
                  </a:moveTo>
                  <a:lnTo>
                    <a:pt x="0" y="15211"/>
                  </a:lnTo>
                  <a:lnTo>
                    <a:pt x="675" y="15211"/>
                  </a:lnTo>
                  <a:lnTo>
                    <a:pt x="675" y="6389"/>
                  </a:lnTo>
                  <a:close/>
                </a:path>
              </a:pathLst>
            </a:custGeom>
            <a:solidFill>
              <a:srgbClr val="FFCC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63097" y="2236562"/>
            <a:ext cx="3541713" cy="4338375"/>
            <a:chOff x="5824537" y="2197372"/>
            <a:chExt cx="3541713" cy="4338375"/>
          </a:xfrm>
        </p:grpSpPr>
        <p:pic>
          <p:nvPicPr>
            <p:cNvPr id="8" name="Content Placeholder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166" y="2197372"/>
              <a:ext cx="2163778" cy="2885038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5824537" y="3711581"/>
              <a:ext cx="3541713" cy="2824166"/>
              <a:chOff x="3669" y="2338"/>
              <a:chExt cx="2231" cy="1779"/>
            </a:xfrm>
          </p:grpSpPr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3669" y="3181"/>
                <a:ext cx="468" cy="242"/>
              </a:xfrm>
              <a:prstGeom prst="rect">
                <a:avLst/>
              </a:prstGeom>
              <a:solidFill>
                <a:srgbClr val="FFFFCC">
                  <a:alpha val="50195"/>
                </a:srgbClr>
              </a:solidFill>
              <a:ln w="190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4273" y="3245"/>
                <a:ext cx="1627" cy="872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1" dirty="0" smtClean="0"/>
                  <a:t>HPR:</a:t>
                </a:r>
                <a:endParaRPr lang="en-GB" sz="1200" b="1" dirty="0"/>
              </a:p>
              <a:p>
                <a:pPr>
                  <a:buFont typeface="Wingdings" pitchFamily="2" charset="2"/>
                  <a:buChar char="Ø"/>
                </a:pPr>
                <a:r>
                  <a:rPr lang="en-GB" sz="1200" b="1" dirty="0"/>
                  <a:t>  </a:t>
                </a:r>
                <a:r>
                  <a:rPr lang="en-GB" sz="1200" b="1" dirty="0" smtClean="0"/>
                  <a:t>Fully automated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GB" sz="1200" b="1" dirty="0" smtClean="0"/>
                  <a:t>  1350 psi HP water supply</a:t>
                </a:r>
                <a:endParaRPr lang="en-GB" sz="1200" b="1" dirty="0"/>
              </a:p>
              <a:p>
                <a:pPr>
                  <a:buFont typeface="Wingdings" pitchFamily="2" charset="2"/>
                  <a:buChar char="Ø"/>
                </a:pPr>
                <a:r>
                  <a:rPr lang="en-GB" sz="1200" b="1" dirty="0"/>
                  <a:t>  </a:t>
                </a:r>
                <a:r>
                  <a:rPr lang="en-US" sz="1200" b="1" dirty="0" smtClean="0"/>
                  <a:t>Rinse nozzle wand 2RPM max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1200" b="1" dirty="0" smtClean="0"/>
                  <a:t>  Linear rail 60 inches/min max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1200" b="1" dirty="0" smtClean="0"/>
                  <a:t>  Motions are slow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1200" b="1" dirty="0" smtClean="0"/>
                  <a:t>  No pinch points</a:t>
                </a:r>
              </a:p>
            </p:txBody>
          </p:sp>
          <p:sp>
            <p:nvSpPr>
              <p:cNvPr id="26" name="AutoShape 20"/>
              <p:cNvSpPr>
                <a:spLocks noChangeArrowheads="1"/>
              </p:cNvSpPr>
              <p:nvPr/>
            </p:nvSpPr>
            <p:spPr bwMode="auto">
              <a:xfrm rot="18658195">
                <a:off x="3873" y="2794"/>
                <a:ext cx="1066" cy="153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1 w 21600"/>
                  <a:gd name="T5" fmla="*/ 0 h 21600"/>
                  <a:gd name="T6" fmla="*/ 1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3 w 21600"/>
                  <a:gd name="T13" fmla="*/ 6206 h 21600"/>
                  <a:gd name="T14" fmla="*/ 20357 w 21600"/>
                  <a:gd name="T15" fmla="*/ 1539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690" y="0"/>
                    </a:moveTo>
                    <a:lnTo>
                      <a:pt x="18690" y="6205"/>
                    </a:lnTo>
                    <a:lnTo>
                      <a:pt x="3375" y="6205"/>
                    </a:lnTo>
                    <a:lnTo>
                      <a:pt x="3375" y="15395"/>
                    </a:lnTo>
                    <a:lnTo>
                      <a:pt x="18690" y="15395"/>
                    </a:lnTo>
                    <a:lnTo>
                      <a:pt x="1869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6205"/>
                    </a:moveTo>
                    <a:lnTo>
                      <a:pt x="1350" y="15395"/>
                    </a:lnTo>
                    <a:lnTo>
                      <a:pt x="2700" y="15395"/>
                    </a:lnTo>
                    <a:lnTo>
                      <a:pt x="2700" y="6205"/>
                    </a:lnTo>
                    <a:close/>
                  </a:path>
                  <a:path w="21600" h="21600">
                    <a:moveTo>
                      <a:pt x="0" y="6205"/>
                    </a:moveTo>
                    <a:lnTo>
                      <a:pt x="0" y="15395"/>
                    </a:lnTo>
                    <a:lnTo>
                      <a:pt x="675" y="15395"/>
                    </a:lnTo>
                    <a:lnTo>
                      <a:pt x="675" y="6205"/>
                    </a:lnTo>
                    <a:close/>
                  </a:path>
                </a:pathLst>
              </a:custGeom>
              <a:solidFill>
                <a:srgbClr val="FFFFCC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6126" y="3348226"/>
            <a:ext cx="6284955" cy="3398894"/>
            <a:chOff x="26128" y="3348227"/>
            <a:chExt cx="6284955" cy="33988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128" y="4630938"/>
              <a:ext cx="2822830" cy="211618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grpSp>
          <p:nvGrpSpPr>
            <p:cNvPr id="29" name="Group 40"/>
            <p:cNvGrpSpPr>
              <a:grpSpLocks/>
            </p:cNvGrpSpPr>
            <p:nvPr/>
          </p:nvGrpSpPr>
          <p:grpSpPr bwMode="auto">
            <a:xfrm>
              <a:off x="38870" y="3348227"/>
              <a:ext cx="6272213" cy="3143257"/>
              <a:chOff x="3283" y="2249"/>
              <a:chExt cx="3951" cy="1980"/>
            </a:xfrm>
          </p:grpSpPr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6846" y="3604"/>
                <a:ext cx="388" cy="625"/>
              </a:xfrm>
              <a:prstGeom prst="rect">
                <a:avLst/>
              </a:prstGeom>
              <a:solidFill>
                <a:srgbClr val="CCFFFF">
                  <a:alpha val="50195"/>
                </a:srgbClr>
              </a:solidFill>
              <a:ln w="1905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3283" y="2249"/>
                <a:ext cx="1761" cy="77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lIns="72000">
                <a:spAutoFit/>
              </a:bodyPr>
              <a:lstStyle/>
              <a:p>
                <a:r>
                  <a:rPr lang="en-GB" sz="1200" b="1" dirty="0" smtClean="0"/>
                  <a:t>BCP Facility:</a:t>
                </a:r>
                <a:endParaRPr lang="en-GB" sz="1200" b="1" dirty="0"/>
              </a:p>
              <a:p>
                <a:pPr marL="180000" indent="-180000">
                  <a:buFont typeface="Wingdings" pitchFamily="2" charset="2"/>
                  <a:buChar char="Ø"/>
                </a:pPr>
                <a:r>
                  <a:rPr lang="en-GB" sz="1200" b="1" dirty="0" smtClean="0"/>
                  <a:t>A full sized walk-in laminar flow booth</a:t>
                </a:r>
              </a:p>
              <a:p>
                <a:pPr marL="180000" indent="-180000">
                  <a:buFont typeface="Wingdings" pitchFamily="2" charset="2"/>
                  <a:buChar char="Ø"/>
                </a:pPr>
                <a:r>
                  <a:rPr lang="en-GB" sz="1200" b="1" dirty="0" smtClean="0"/>
                  <a:t>Fully automated</a:t>
                </a:r>
              </a:p>
              <a:p>
                <a:pPr marL="180000" indent="-180000">
                  <a:buFont typeface="Wingdings" pitchFamily="2" charset="2"/>
                  <a:buChar char="Ø"/>
                </a:pPr>
                <a:r>
                  <a:rPr lang="en-GB" sz="1200" b="1" dirty="0" smtClean="0"/>
                  <a:t>Acid mixture </a:t>
                </a:r>
                <a:r>
                  <a:rPr lang="en-GB" sz="1200" b="1" dirty="0" smtClean="0">
                    <a:sym typeface="Wingdings"/>
                  </a:rPr>
                  <a:t>- </a:t>
                </a:r>
                <a:r>
                  <a:rPr lang="en-GB" sz="1200" b="1" dirty="0" smtClean="0"/>
                  <a:t>HF (49%), HNO</a:t>
                </a:r>
                <a:r>
                  <a:rPr lang="en-GB" sz="1200" b="1" baseline="-25000" dirty="0" smtClean="0"/>
                  <a:t>3</a:t>
                </a:r>
                <a:r>
                  <a:rPr lang="en-GB" sz="1200" b="1" dirty="0" smtClean="0"/>
                  <a:t> (65%), H</a:t>
                </a:r>
                <a:r>
                  <a:rPr lang="en-GB" sz="1200" b="1" baseline="-25000" dirty="0" smtClean="0"/>
                  <a:t>3</a:t>
                </a:r>
                <a:r>
                  <a:rPr lang="en-GB" sz="1200" b="1" dirty="0" smtClean="0"/>
                  <a:t>PO</a:t>
                </a:r>
                <a:r>
                  <a:rPr lang="en-GB" sz="1200" b="1" baseline="-25000" dirty="0" smtClean="0"/>
                  <a:t>4</a:t>
                </a:r>
                <a:r>
                  <a:rPr lang="en-GB" sz="1200" b="1" dirty="0" smtClean="0"/>
                  <a:t> (85%), 1:1:1 mixture</a:t>
                </a:r>
              </a:p>
              <a:p>
                <a:pPr marL="180000" indent="-180000">
                  <a:buFont typeface="Wingdings" pitchFamily="2" charset="2"/>
                  <a:buChar char="Ø"/>
                </a:pPr>
                <a:endParaRPr lang="en-GB" sz="1200" b="1" dirty="0"/>
              </a:p>
            </p:txBody>
          </p:sp>
          <p:sp>
            <p:nvSpPr>
              <p:cNvPr id="32" name="AutoShape 28"/>
              <p:cNvSpPr>
                <a:spLocks noChangeArrowheads="1"/>
              </p:cNvSpPr>
              <p:nvPr/>
            </p:nvSpPr>
            <p:spPr bwMode="auto">
              <a:xfrm rot="10800000">
                <a:off x="4657" y="3933"/>
                <a:ext cx="2322" cy="1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9 w 21600"/>
                  <a:gd name="T13" fmla="*/ 6444 h 21600"/>
                  <a:gd name="T14" fmla="*/ 20198 w 21600"/>
                  <a:gd name="T15" fmla="*/ 1515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175" y="0"/>
                    </a:moveTo>
                    <a:lnTo>
                      <a:pt x="18175" y="6389"/>
                    </a:lnTo>
                    <a:lnTo>
                      <a:pt x="3375" y="6389"/>
                    </a:lnTo>
                    <a:lnTo>
                      <a:pt x="3375" y="15211"/>
                    </a:lnTo>
                    <a:lnTo>
                      <a:pt x="18175" y="15211"/>
                    </a:lnTo>
                    <a:lnTo>
                      <a:pt x="18175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6389"/>
                    </a:moveTo>
                    <a:lnTo>
                      <a:pt x="1350" y="15211"/>
                    </a:lnTo>
                    <a:lnTo>
                      <a:pt x="2700" y="15211"/>
                    </a:lnTo>
                    <a:lnTo>
                      <a:pt x="2700" y="6389"/>
                    </a:lnTo>
                    <a:close/>
                  </a:path>
                  <a:path w="21600" h="21600">
                    <a:moveTo>
                      <a:pt x="0" y="6389"/>
                    </a:moveTo>
                    <a:lnTo>
                      <a:pt x="0" y="15211"/>
                    </a:lnTo>
                    <a:lnTo>
                      <a:pt x="675" y="15211"/>
                    </a:lnTo>
                    <a:lnTo>
                      <a:pt x="675" y="6389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173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21061"/>
            <a:ext cx="7772400" cy="38004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6026" y="-708008"/>
            <a:ext cx="5332822" cy="84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339752" y="2344651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635896" y="2272643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996848" y="2373459"/>
            <a:ext cx="144016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220072" y="3928827"/>
            <a:ext cx="1080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236296" y="2560675"/>
            <a:ext cx="720080" cy="100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64288" y="1840595"/>
            <a:ext cx="0" cy="12241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02728" y="3172747"/>
            <a:ext cx="504056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851768" y="2797123"/>
            <a:ext cx="152400" cy="519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219854" y="3748807"/>
            <a:ext cx="943304" cy="2880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Cryostat </a:t>
            </a:r>
            <a:r>
              <a:rPr lang="en-GB" sz="1050" dirty="0" err="1" smtClean="0"/>
              <a:t>Iinsert</a:t>
            </a:r>
            <a:endParaRPr lang="en-GB" sz="105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294480" y="1832807"/>
            <a:ext cx="0" cy="10159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4432883"/>
            <a:ext cx="2304256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076056" y="3359967"/>
            <a:ext cx="0" cy="108012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80312" y="3352763"/>
            <a:ext cx="0" cy="108012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341576" y="1887451"/>
            <a:ext cx="576064" cy="565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ISO 4</a:t>
            </a:r>
            <a:endParaRPr lang="en-GB" sz="1200" dirty="0"/>
          </a:p>
        </p:txBody>
      </p:sp>
      <p:sp>
        <p:nvSpPr>
          <p:cNvPr id="30" name="Rectangle 29"/>
          <p:cNvSpPr/>
          <p:nvPr/>
        </p:nvSpPr>
        <p:spPr>
          <a:xfrm>
            <a:off x="7189656" y="1883283"/>
            <a:ext cx="504056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625058" y="4078359"/>
            <a:ext cx="1592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ISO 3/4 (ULPA MAC10)</a:t>
            </a:r>
            <a:endParaRPr lang="en-GB" sz="1200" dirty="0"/>
          </a:p>
        </p:txBody>
      </p:sp>
      <p:sp>
        <p:nvSpPr>
          <p:cNvPr id="33" name="Left-Right Arrow 32"/>
          <p:cNvSpPr/>
          <p:nvPr/>
        </p:nvSpPr>
        <p:spPr>
          <a:xfrm>
            <a:off x="4730416" y="2514902"/>
            <a:ext cx="432048" cy="2067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-Right Arrow 33"/>
          <p:cNvSpPr/>
          <p:nvPr/>
        </p:nvSpPr>
        <p:spPr>
          <a:xfrm>
            <a:off x="3383864" y="2515502"/>
            <a:ext cx="432048" cy="2067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4334440" y="3352763"/>
            <a:ext cx="0" cy="180020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01091" y="4648907"/>
            <a:ext cx="2138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ISO 5 (partial HEPA MAC10)</a:t>
            </a:r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095999" y="2377750"/>
            <a:ext cx="1102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ISO 5</a:t>
            </a:r>
          </a:p>
          <a:p>
            <a:pPr algn="ctr"/>
            <a:r>
              <a:rPr lang="en-GB" sz="1200" dirty="0" smtClean="0"/>
              <a:t>(partial HEPA</a:t>
            </a:r>
          </a:p>
          <a:p>
            <a:pPr algn="ctr"/>
            <a:r>
              <a:rPr lang="en-GB" sz="1200" dirty="0" smtClean="0"/>
              <a:t>MAC10)</a:t>
            </a:r>
          </a:p>
          <a:p>
            <a:pPr algn="ctr"/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920918" y="2779944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ISO 5</a:t>
            </a:r>
            <a:endParaRPr lang="en-GB" sz="1200" dirty="0"/>
          </a:p>
        </p:txBody>
      </p:sp>
      <p:sp>
        <p:nvSpPr>
          <p:cNvPr id="39" name="Rectangle 38"/>
          <p:cNvSpPr/>
          <p:nvPr/>
        </p:nvSpPr>
        <p:spPr>
          <a:xfrm>
            <a:off x="4968044" y="1876343"/>
            <a:ext cx="1304948" cy="2937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3684378" y="1948352"/>
            <a:ext cx="455574" cy="365481"/>
            <a:chOff x="3684378" y="2384629"/>
            <a:chExt cx="455574" cy="365481"/>
          </a:xfrm>
        </p:grpSpPr>
        <p:sp>
          <p:nvSpPr>
            <p:cNvPr id="41" name="Oval 40"/>
            <p:cNvSpPr/>
            <p:nvPr/>
          </p:nvSpPr>
          <p:spPr>
            <a:xfrm>
              <a:off x="3700460" y="2384629"/>
              <a:ext cx="360040" cy="36548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84378" y="2420888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HPR</a:t>
              </a:r>
              <a:endParaRPr lang="en-GB" sz="1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GB" dirty="0" smtClean="0"/>
              <a:t>Relocated Cleanroom</a:t>
            </a:r>
            <a:endParaRPr lang="en-GB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11560" y="1835110"/>
            <a:ext cx="0" cy="331785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1600" y="3390821"/>
            <a:ext cx="478972" cy="5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8m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39952" y="6021288"/>
            <a:ext cx="777688" cy="5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18.9m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971600" y="6165304"/>
            <a:ext cx="712879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3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VTF </a:t>
            </a:r>
            <a:r>
              <a:rPr lang="en-GB" dirty="0"/>
              <a:t>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032448" cy="547260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1800" dirty="0"/>
              <a:t>Existing VTF test facility is installed in the old SRS Outer Hall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RF </a:t>
            </a:r>
            <a:r>
              <a:rPr lang="en-US" sz="1800" dirty="0"/>
              <a:t>source frequency </a:t>
            </a:r>
            <a:r>
              <a:rPr lang="en-US" sz="1800" dirty="0" smtClean="0"/>
              <a:t>matched </a:t>
            </a:r>
            <a:r>
              <a:rPr lang="en-US" sz="1800" dirty="0"/>
              <a:t>to the cavity frequency </a:t>
            </a:r>
            <a:r>
              <a:rPr lang="en-US" sz="1800" dirty="0" err="1"/>
              <a:t>utilising</a:t>
            </a:r>
            <a:r>
              <a:rPr lang="en-US" sz="1800" dirty="0"/>
              <a:t> a phase lock loop </a:t>
            </a:r>
            <a:r>
              <a:rPr lang="en-US" sz="1800" dirty="0" smtClean="0"/>
              <a:t>system.</a:t>
            </a:r>
            <a:endParaRPr lang="en-US" sz="1800" dirty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Works </a:t>
            </a:r>
            <a:r>
              <a:rPr lang="en-US" sz="1800" dirty="0"/>
              <a:t>both pulsed and </a:t>
            </a:r>
            <a:r>
              <a:rPr lang="en-US" sz="1800" dirty="0" smtClean="0"/>
              <a:t>CW.</a:t>
            </a:r>
            <a:endParaRPr lang="en-US" sz="1800" dirty="0"/>
          </a:p>
          <a:p>
            <a:pPr>
              <a:defRPr/>
            </a:pPr>
            <a:endParaRPr lang="en-GB" sz="1800" dirty="0" smtClean="0"/>
          </a:p>
          <a:p>
            <a:pPr>
              <a:defRPr/>
            </a:pPr>
            <a:r>
              <a:rPr lang="en-GB" sz="1800" dirty="0" smtClean="0"/>
              <a:t>Capable </a:t>
            </a:r>
            <a:r>
              <a:rPr lang="en-GB" sz="1800" dirty="0"/>
              <a:t>of performing high gradient validation tests on 1.3 GHz Tesla </a:t>
            </a:r>
            <a:r>
              <a:rPr lang="en-GB" sz="1800" dirty="0" smtClean="0"/>
              <a:t>cavities.</a:t>
            </a:r>
            <a:endParaRPr lang="en-GB" sz="1800" dirty="0"/>
          </a:p>
          <a:p>
            <a:pPr>
              <a:defRPr/>
            </a:pPr>
            <a:endParaRPr lang="en-GB" sz="1800" dirty="0" smtClean="0"/>
          </a:p>
          <a:p>
            <a:pPr>
              <a:defRPr/>
            </a:pPr>
            <a:r>
              <a:rPr lang="en-GB" sz="1800" dirty="0" smtClean="0"/>
              <a:t>Cryostat </a:t>
            </a:r>
            <a:r>
              <a:rPr lang="en-GB" sz="1800" dirty="0"/>
              <a:t>internal diameter limited to </a:t>
            </a:r>
            <a:r>
              <a:rPr lang="en-GB" sz="1800" dirty="0" smtClean="0"/>
              <a:t>395mm:</a:t>
            </a:r>
            <a:endParaRPr lang="en-GB" sz="18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Larger </a:t>
            </a:r>
            <a:r>
              <a:rPr lang="en-GB" sz="1800" dirty="0">
                <a:solidFill>
                  <a:srgbClr val="FF0000"/>
                </a:solidFill>
              </a:rPr>
              <a:t>diameter cryostat </a:t>
            </a:r>
            <a:r>
              <a:rPr lang="en-GB" sz="1800" dirty="0" smtClean="0">
                <a:solidFill>
                  <a:srgbClr val="FF0000"/>
                </a:solidFill>
              </a:rPr>
              <a:t>required for ESS multi-cavity testing.</a:t>
            </a:r>
            <a:endParaRPr lang="en-GB" sz="18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System </a:t>
            </a:r>
            <a:r>
              <a:rPr lang="en-US" sz="1800" dirty="0"/>
              <a:t>presently being upgraded to improve its operational </a:t>
            </a:r>
            <a:r>
              <a:rPr lang="en-US" sz="1800" dirty="0" smtClean="0"/>
              <a:t>status.</a:t>
            </a:r>
            <a:endParaRPr lang="en-GB" sz="1800" dirty="0"/>
          </a:p>
          <a:p>
            <a:endParaRPr lang="en-GB" sz="1050" dirty="0"/>
          </a:p>
        </p:txBody>
      </p:sp>
      <p:pic>
        <p:nvPicPr>
          <p:cNvPr id="7" name="Picture 2" descr="F:\PIPPS\IMG_0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000" y="980728"/>
            <a:ext cx="1749331" cy="2335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 descr="F:\PIPPS\IMG_0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980728"/>
            <a:ext cx="1753985" cy="23358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10" descr="F:\PIPPS\IMG_04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3676375"/>
            <a:ext cx="1752600" cy="233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 descr="F:\PIPPS\LLRF_Control_Syst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0" y="3680728"/>
            <a:ext cx="2921000" cy="233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263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Consolidation</a:t>
            </a:r>
          </a:p>
        </p:txBody>
      </p:sp>
      <p:pic>
        <p:nvPicPr>
          <p:cNvPr id="10" name="Content Placeholder 9" descr="Proposed accelerator developement centre D block locatio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4613" y="1845667"/>
            <a:ext cx="9069387" cy="3311525"/>
          </a:xfrm>
        </p:spPr>
      </p:pic>
      <p:sp>
        <p:nvSpPr>
          <p:cNvPr id="9" name="TextBox 8"/>
          <p:cNvSpPr txBox="1"/>
          <p:nvPr/>
        </p:nvSpPr>
        <p:spPr>
          <a:xfrm>
            <a:off x="2493413" y="1352710"/>
            <a:ext cx="33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Old Machine Workshop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2627784" y="2254483"/>
            <a:ext cx="2119745" cy="742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 bwMode="auto">
          <a:xfrm>
            <a:off x="5904411" y="2772000"/>
            <a:ext cx="1727589" cy="4967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92000" y="2341976"/>
            <a:ext cx="7636860" cy="2114822"/>
            <a:chOff x="792000" y="1785903"/>
            <a:chExt cx="7636860" cy="2114822"/>
          </a:xfrm>
        </p:grpSpPr>
        <p:grpSp>
          <p:nvGrpSpPr>
            <p:cNvPr id="5" name="Group 4"/>
            <p:cNvGrpSpPr/>
            <p:nvPr/>
          </p:nvGrpSpPr>
          <p:grpSpPr>
            <a:xfrm>
              <a:off x="792000" y="1785903"/>
              <a:ext cx="6840000" cy="2114822"/>
              <a:chOff x="792000" y="1785903"/>
              <a:chExt cx="6840000" cy="211482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92000" y="2368871"/>
                <a:ext cx="6840000" cy="1531854"/>
                <a:chOff x="792000" y="2368871"/>
                <a:chExt cx="6840000" cy="1531854"/>
              </a:xfrm>
            </p:grpSpPr>
            <p:sp>
              <p:nvSpPr>
                <p:cNvPr id="3" name="Rectangle 2"/>
                <p:cNvSpPr/>
                <p:nvPr/>
              </p:nvSpPr>
              <p:spPr bwMode="auto">
                <a:xfrm>
                  <a:off x="792000" y="2368871"/>
                  <a:ext cx="6840000" cy="1440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2191570" y="3403927"/>
                  <a:ext cx="3316534" cy="49679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 bwMode="auto">
              <a:xfrm>
                <a:off x="2191570" y="1785903"/>
                <a:ext cx="940270" cy="80419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663907" y="2584895"/>
              <a:ext cx="764953" cy="718200"/>
              <a:chOff x="7663907" y="2584895"/>
              <a:chExt cx="764953" cy="718200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7704345" y="2584895"/>
                <a:ext cx="684079" cy="7182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63907" y="2693171"/>
                <a:ext cx="7649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VTF</a:t>
                </a:r>
                <a:endParaRPr lang="en-GB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5" y="859888"/>
            <a:ext cx="2400000" cy="180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55" y="4909208"/>
            <a:ext cx="2400000" cy="18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5" y="4725144"/>
            <a:ext cx="2400000" cy="18000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 bwMode="auto">
          <a:xfrm>
            <a:off x="7784400" y="2406883"/>
            <a:ext cx="252368" cy="9359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3348000" cy="156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 flipV="1">
            <a:off x="1835696" y="3859226"/>
            <a:ext cx="1222423" cy="8514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086757" y="3960000"/>
            <a:ext cx="586767" cy="10894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172" name="Group 7171"/>
          <p:cNvGrpSpPr/>
          <p:nvPr/>
        </p:nvGrpSpPr>
        <p:grpSpPr>
          <a:xfrm>
            <a:off x="241305" y="1088920"/>
            <a:ext cx="2210862" cy="1995230"/>
            <a:chOff x="241305" y="1088920"/>
            <a:chExt cx="2210862" cy="199523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60" y="1088920"/>
              <a:ext cx="2160000" cy="1620000"/>
            </a:xfrm>
            <a:prstGeom prst="rect">
              <a:avLst/>
            </a:prstGeom>
          </p:spPr>
        </p:pic>
        <p:sp>
          <p:nvSpPr>
            <p:cNvPr id="7171" name="TextBox 7170"/>
            <p:cNvSpPr txBox="1"/>
            <p:nvPr/>
          </p:nvSpPr>
          <p:spPr>
            <a:xfrm>
              <a:off x="241305" y="2714818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Full crane coverage</a:t>
              </a:r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96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Testing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10000" cy="47525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Cavity Qualification:- </a:t>
            </a:r>
            <a:endParaRPr lang="en-GB" dirty="0" smtClean="0"/>
          </a:p>
          <a:p>
            <a:pPr lvl="0"/>
            <a:r>
              <a:rPr lang="en-GB" dirty="0" smtClean="0"/>
              <a:t>Installation of cavities onto vertical insert</a:t>
            </a:r>
          </a:p>
          <a:p>
            <a:pPr lvl="0"/>
            <a:r>
              <a:rPr lang="en-GB" dirty="0" smtClean="0"/>
              <a:t>Installation into VTF cryostat</a:t>
            </a:r>
          </a:p>
          <a:p>
            <a:pPr lvl="0"/>
            <a:r>
              <a:rPr lang="en-GB" dirty="0" smtClean="0"/>
              <a:t>Qualification in a vertical test facility of cavities at 2K to the required gradients of 22.9MV/m for the high-β cavities.</a:t>
            </a:r>
          </a:p>
          <a:p>
            <a:pPr lvl="0"/>
            <a:r>
              <a:rPr lang="en-GB" dirty="0" smtClean="0"/>
              <a:t>Assessment and provision of test data</a:t>
            </a:r>
          </a:p>
          <a:p>
            <a:pPr lvl="1"/>
            <a:r>
              <a:rPr lang="en-GB" dirty="0" smtClean="0"/>
              <a:t>Test data to be reviewed and approved</a:t>
            </a:r>
          </a:p>
          <a:p>
            <a:pPr lvl="0"/>
            <a:r>
              <a:rPr lang="en-GB" dirty="0" smtClean="0"/>
              <a:t>Removal of cavities from VTF Cryostat and vertical insert.</a:t>
            </a:r>
          </a:p>
          <a:p>
            <a:pPr lvl="0"/>
            <a:r>
              <a:rPr lang="en-GB" dirty="0" smtClean="0"/>
              <a:t>Complete final sealing, leak checks and QC processes.</a:t>
            </a:r>
          </a:p>
          <a:p>
            <a:pPr lvl="0"/>
            <a:r>
              <a:rPr lang="en-GB" dirty="0" smtClean="0"/>
              <a:t>Sealing and packing of cavities</a:t>
            </a:r>
          </a:p>
          <a:p>
            <a:pPr lvl="0"/>
            <a:r>
              <a:rPr lang="en-GB" dirty="0" smtClean="0"/>
              <a:t>Arrangement for delivery of cavities to </a:t>
            </a:r>
            <a:r>
              <a:rPr lang="en-GB" dirty="0" err="1" smtClean="0"/>
              <a:t>cryomodule</a:t>
            </a:r>
            <a:r>
              <a:rPr lang="en-GB" dirty="0" smtClean="0"/>
              <a:t> integration team (CEA </a:t>
            </a:r>
            <a:r>
              <a:rPr lang="en-GB" dirty="0" err="1" smtClean="0"/>
              <a:t>Saclay</a:t>
            </a:r>
            <a:r>
              <a:rPr lang="en-GB" dirty="0" smtClean="0"/>
              <a:t>).</a:t>
            </a:r>
          </a:p>
          <a:p>
            <a:pPr lvl="0"/>
            <a:r>
              <a:rPr lang="en-GB" dirty="0" smtClean="0"/>
              <a:t>Maintenance of the equipment</a:t>
            </a:r>
          </a:p>
          <a:p>
            <a:pPr marL="0" indent="0">
              <a:buNone/>
            </a:pPr>
            <a:r>
              <a:rPr lang="en-GB" b="1" i="1" dirty="0" smtClean="0"/>
              <a:t>Cavity Rework:- </a:t>
            </a:r>
            <a:endParaRPr lang="en-GB" dirty="0" smtClean="0"/>
          </a:p>
          <a:p>
            <a:pPr lvl="0"/>
            <a:r>
              <a:rPr lang="en-GB" dirty="0" smtClean="0"/>
              <a:t>HPR of cavities</a:t>
            </a:r>
          </a:p>
          <a:p>
            <a:pPr lvl="0"/>
            <a:r>
              <a:rPr lang="en-GB" dirty="0" smtClean="0"/>
              <a:t>Repeat qualification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752"/>
            <a:ext cx="3810000" cy="5256584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i="1" dirty="0"/>
              <a:t>Project Management</a:t>
            </a:r>
            <a:r>
              <a:rPr lang="en-GB" b="1" i="1" dirty="0" smtClean="0"/>
              <a:t>:-</a:t>
            </a:r>
            <a:endParaRPr lang="en-GB" dirty="0"/>
          </a:p>
          <a:p>
            <a:pPr lvl="0"/>
            <a:r>
              <a:rPr lang="en-GB" dirty="0"/>
              <a:t>Project Team Management</a:t>
            </a:r>
          </a:p>
          <a:p>
            <a:pPr lvl="0"/>
            <a:r>
              <a:rPr lang="en-GB" dirty="0"/>
              <a:t>Resource Planning &amp; Management</a:t>
            </a:r>
          </a:p>
          <a:p>
            <a:pPr lvl="0"/>
            <a:r>
              <a:rPr lang="en-GB" dirty="0"/>
              <a:t>Scheduling</a:t>
            </a:r>
          </a:p>
          <a:p>
            <a:pPr lvl="0"/>
            <a:r>
              <a:rPr lang="en-GB" dirty="0"/>
              <a:t>Risk Planning &amp; Management</a:t>
            </a:r>
          </a:p>
          <a:p>
            <a:pPr lvl="0"/>
            <a:r>
              <a:rPr lang="en-GB" dirty="0"/>
              <a:t>Monitoring progress of timescales, budgets, and quality</a:t>
            </a:r>
          </a:p>
          <a:p>
            <a:pPr lvl="0"/>
            <a:r>
              <a:rPr lang="en-GB" dirty="0"/>
              <a:t>Stakeholder Management - Key point of contact with ESS</a:t>
            </a:r>
          </a:p>
          <a:p>
            <a:pPr lvl="0"/>
            <a:r>
              <a:rPr lang="en-GB" dirty="0"/>
              <a:t>Project </a:t>
            </a:r>
            <a:r>
              <a:rPr lang="en-GB" dirty="0" smtClean="0"/>
              <a:t>reporting</a:t>
            </a:r>
            <a:endParaRPr lang="en-GB" dirty="0"/>
          </a:p>
          <a:p>
            <a:pPr marL="0" indent="0">
              <a:buNone/>
            </a:pPr>
            <a:r>
              <a:rPr lang="en-GB" b="1" i="1" dirty="0"/>
              <a:t>Procurement</a:t>
            </a:r>
            <a:r>
              <a:rPr lang="en-GB" b="1" i="1" dirty="0" smtClean="0"/>
              <a:t>:-</a:t>
            </a:r>
            <a:endParaRPr lang="en-GB" dirty="0"/>
          </a:p>
          <a:p>
            <a:pPr lvl="0"/>
            <a:r>
              <a:rPr lang="en-GB" dirty="0"/>
              <a:t>Tender documentation</a:t>
            </a:r>
          </a:p>
          <a:p>
            <a:pPr lvl="0"/>
            <a:r>
              <a:rPr lang="en-GB" dirty="0"/>
              <a:t>Procurement of material for </a:t>
            </a:r>
            <a:r>
              <a:rPr lang="en-GB" dirty="0" smtClean="0"/>
              <a:t>84 +</a:t>
            </a:r>
            <a:r>
              <a:rPr lang="en-GB" dirty="0"/>
              <a:t>4</a:t>
            </a:r>
            <a:r>
              <a:rPr lang="en-GB" dirty="0" smtClean="0"/>
              <a:t> </a:t>
            </a:r>
            <a:r>
              <a:rPr lang="en-GB" dirty="0"/>
              <a:t>high-β cavities.</a:t>
            </a:r>
          </a:p>
          <a:p>
            <a:pPr lvl="0"/>
            <a:r>
              <a:rPr lang="en-GB" dirty="0" smtClean="0"/>
              <a:t>Procurement </a:t>
            </a:r>
            <a:r>
              <a:rPr lang="en-GB" dirty="0"/>
              <a:t>of dressed </a:t>
            </a:r>
            <a:r>
              <a:rPr lang="en-GB" dirty="0" smtClean="0"/>
              <a:t>84 +4 </a:t>
            </a:r>
            <a:r>
              <a:rPr lang="en-GB" dirty="0"/>
              <a:t>high-β cavities from industry.</a:t>
            </a:r>
          </a:p>
          <a:p>
            <a:pPr lvl="0"/>
            <a:r>
              <a:rPr lang="en-GB" dirty="0"/>
              <a:t>Quality assurance to be managed</a:t>
            </a:r>
          </a:p>
          <a:p>
            <a:pPr lvl="1"/>
            <a:r>
              <a:rPr lang="en-GB" dirty="0"/>
              <a:t>Vendor </a:t>
            </a:r>
            <a:r>
              <a:rPr lang="en-GB" dirty="0" smtClean="0"/>
              <a:t>qualification</a:t>
            </a:r>
            <a:endParaRPr lang="en-GB" dirty="0"/>
          </a:p>
          <a:p>
            <a:pPr marL="0" indent="0">
              <a:buNone/>
            </a:pPr>
            <a:r>
              <a:rPr lang="en-GB" b="1" i="1" dirty="0"/>
              <a:t>Processes and Procedures:-</a:t>
            </a:r>
            <a:endParaRPr lang="en-GB" dirty="0"/>
          </a:p>
          <a:p>
            <a:pPr lvl="0"/>
            <a:r>
              <a:rPr lang="en-GB" dirty="0"/>
              <a:t>Documentation for all the processes and procedures to be defined and agreed</a:t>
            </a:r>
          </a:p>
          <a:p>
            <a:pPr lvl="0"/>
            <a:r>
              <a:rPr lang="en-GB" dirty="0"/>
              <a:t>Training on the processes to be performed and monitored</a:t>
            </a:r>
          </a:p>
          <a:p>
            <a:pPr lvl="0"/>
            <a:r>
              <a:rPr lang="en-GB" dirty="0"/>
              <a:t>Process trials to be </a:t>
            </a:r>
            <a:r>
              <a:rPr lang="en-GB" dirty="0" smtClean="0"/>
              <a:t>performed</a:t>
            </a:r>
          </a:p>
          <a:p>
            <a:pPr lvl="0"/>
            <a:r>
              <a:rPr lang="en-GB" dirty="0" smtClean="0"/>
              <a:t>Cavity preparation and final test QC documentation prepared.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4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8239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Cavity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Delivery Objectives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Delivery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Schedule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QA Processes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Excluded activities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Project Governance 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Preparation Steps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rgbClr val="C00000"/>
                </a:solidFill>
              </a:rPr>
              <a:t>Project </a:t>
            </a:r>
            <a:r>
              <a:rPr lang="en-GB" b="1" dirty="0">
                <a:solidFill>
                  <a:srgbClr val="C00000"/>
                </a:solidFill>
              </a:rPr>
              <a:t>Approval Steps</a:t>
            </a:r>
            <a:endParaRPr lang="en-GB" sz="3600" b="1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69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Project Approval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824536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600" dirty="0" smtClean="0"/>
              <a:t>STFC ESS Project Board to approve defined programme – April 2015: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UK contingency level to be understood and </a:t>
            </a:r>
            <a:r>
              <a:rPr lang="en-GB" dirty="0"/>
              <a:t>how it is to be </a:t>
            </a:r>
            <a:r>
              <a:rPr lang="en-GB" dirty="0" smtClean="0"/>
              <a:t>centrally managed.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 smtClean="0"/>
              <a:t>Need </a:t>
            </a:r>
            <a:r>
              <a:rPr lang="en-GB" sz="3600" dirty="0"/>
              <a:t>to resolve 15/16 funding issue caused by </a:t>
            </a:r>
            <a:r>
              <a:rPr lang="en-GB" sz="3600" dirty="0" smtClean="0"/>
              <a:t>expected UK </a:t>
            </a:r>
            <a:r>
              <a:rPr lang="en-GB" sz="3600" dirty="0"/>
              <a:t>funding </a:t>
            </a:r>
            <a:r>
              <a:rPr lang="en-GB" sz="3600" dirty="0" smtClean="0"/>
              <a:t>timescales.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 smtClean="0"/>
              <a:t>UK-IKC Technical Annex to be defined and agreed.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 smtClean="0"/>
              <a:t>Formal UK – IKC agreement to be agreed and approved: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Date - TBD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9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TAC Charge: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the plan for designing/prototyping and </a:t>
            </a:r>
            <a:r>
              <a:rPr lang="en-US" dirty="0" smtClean="0"/>
              <a:t>constructing/testing </a:t>
            </a:r>
            <a:r>
              <a:rPr lang="en-US" dirty="0"/>
              <a:t>the elliptical cavities </a:t>
            </a:r>
            <a:r>
              <a:rPr lang="en-US" dirty="0" smtClean="0"/>
              <a:t>sufficiently </a:t>
            </a:r>
            <a:r>
              <a:rPr lang="en-US" dirty="0"/>
              <a:t>advanced to permit timely construction?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could it be improved?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STFC </a:t>
            </a:r>
            <a:r>
              <a:rPr lang="en-US" dirty="0"/>
              <a:t>has a plan for the </a:t>
            </a:r>
            <a:r>
              <a:rPr lang="en-US" dirty="0" smtClean="0"/>
              <a:t>provision of </a:t>
            </a:r>
            <a:r>
              <a:rPr lang="en-US" dirty="0"/>
              <a:t>the high-</a:t>
            </a:r>
            <a:r>
              <a:rPr lang="el-GR" dirty="0"/>
              <a:t>β</a:t>
            </a:r>
            <a:r>
              <a:rPr lang="en-GB" dirty="0"/>
              <a:t> elliptical cavities which meets the timescales for the </a:t>
            </a:r>
            <a:r>
              <a:rPr lang="en-GB" dirty="0" smtClean="0"/>
              <a:t>ESS schedule.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STFC needs to have strong coordination with ESS/CEA &amp; INFN </a:t>
            </a:r>
            <a:r>
              <a:rPr lang="en-GB" dirty="0"/>
              <a:t>to ensure requirements and timescales are fully </a:t>
            </a:r>
            <a:r>
              <a:rPr lang="en-GB" dirty="0" smtClean="0"/>
              <a:t>integrated: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Specifications, drawings, procedures, QA processes and project management integration is critical for successful delivery.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02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82399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Cavity </a:t>
            </a:r>
            <a:r>
              <a:rPr lang="en-GB" b="1" dirty="0" smtClean="0">
                <a:solidFill>
                  <a:srgbClr val="C00000"/>
                </a:solidFill>
              </a:rPr>
              <a:t>Delivery Objectives</a:t>
            </a:r>
            <a:endParaRPr lang="en-GB" sz="3600" b="1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Delivery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Schedule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QA Processes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Excluded activities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Project Governance 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Preparation Steps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Project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Approval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Steps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87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Deliverables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489654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GB" dirty="0"/>
              <a:t>Niobium procurement: STFC to procure the </a:t>
            </a:r>
            <a:r>
              <a:rPr lang="en-GB" dirty="0" smtClean="0"/>
              <a:t>high RRR Niobium </a:t>
            </a:r>
            <a:r>
              <a:rPr lang="en-GB" dirty="0"/>
              <a:t>for the high-β elliptical dressed cavities in agreement with the SRF collaboration for the ESS </a:t>
            </a:r>
            <a:r>
              <a:rPr lang="en-GB" dirty="0" err="1"/>
              <a:t>linac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Cavity fabrication of the </a:t>
            </a:r>
            <a:r>
              <a:rPr lang="en-GB" dirty="0" smtClean="0"/>
              <a:t>84 (+4 spare) high-β </a:t>
            </a:r>
            <a:r>
              <a:rPr lang="en-GB" dirty="0"/>
              <a:t>elliptical dressed cavity in industry including:</a:t>
            </a:r>
          </a:p>
          <a:p>
            <a:pPr lvl="1"/>
            <a:r>
              <a:rPr lang="en-GB" dirty="0"/>
              <a:t>Cavity fabrication.</a:t>
            </a:r>
          </a:p>
          <a:p>
            <a:pPr lvl="1"/>
            <a:r>
              <a:rPr lang="en-GB" dirty="0"/>
              <a:t>Chemical processing.</a:t>
            </a:r>
          </a:p>
          <a:p>
            <a:pPr lvl="1"/>
            <a:r>
              <a:rPr lang="en-GB" dirty="0"/>
              <a:t>Heat treatment.</a:t>
            </a:r>
          </a:p>
          <a:p>
            <a:pPr lvl="1"/>
            <a:r>
              <a:rPr lang="en-GB" dirty="0"/>
              <a:t>Vacuum processing.</a:t>
            </a:r>
          </a:p>
          <a:p>
            <a:pPr lvl="1"/>
            <a:r>
              <a:rPr lang="en-GB" dirty="0"/>
              <a:t>High pressure rinsing.</a:t>
            </a:r>
          </a:p>
          <a:p>
            <a:pPr lvl="1"/>
            <a:r>
              <a:rPr lang="en-GB" dirty="0"/>
              <a:t>Field flatness and frequency tuning.</a:t>
            </a:r>
          </a:p>
          <a:p>
            <a:pPr lvl="1"/>
            <a:r>
              <a:rPr lang="en-GB" dirty="0"/>
              <a:t>Assembly of RF antenna and isolation valve in cleanroom.</a:t>
            </a:r>
          </a:p>
          <a:p>
            <a:pPr lvl="1"/>
            <a:r>
              <a:rPr lang="en-GB" dirty="0" smtClean="0"/>
              <a:t>Shipment </a:t>
            </a:r>
            <a:r>
              <a:rPr lang="en-GB" dirty="0"/>
              <a:t>of dressed cavities to STFC.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Procedure Qualification and Training:</a:t>
            </a:r>
          </a:p>
          <a:p>
            <a:pPr lvl="1"/>
            <a:r>
              <a:rPr lang="en-GB" dirty="0"/>
              <a:t>A qualified test procedure to be developed and implemented.</a:t>
            </a:r>
          </a:p>
          <a:p>
            <a:pPr lvl="1"/>
            <a:r>
              <a:rPr lang="en-GB" dirty="0"/>
              <a:t>A QA/QC system for </a:t>
            </a:r>
            <a:r>
              <a:rPr lang="en-GB" dirty="0" smtClean="0"/>
              <a:t>individual tests </a:t>
            </a:r>
            <a:r>
              <a:rPr lang="en-GB" dirty="0"/>
              <a:t>in accordance with ESS policies.</a:t>
            </a:r>
          </a:p>
          <a:p>
            <a:pPr lvl="1"/>
            <a:r>
              <a:rPr lang="en-GB" dirty="0"/>
              <a:t>Trial tests to be performed and performance targets verified. </a:t>
            </a:r>
          </a:p>
          <a:p>
            <a:pPr lvl="1"/>
            <a:r>
              <a:rPr lang="en-GB" dirty="0"/>
              <a:t>Staff training in procedures and processes.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65304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45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Deliverables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82453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 smtClean="0"/>
              <a:t>Vertical </a:t>
            </a:r>
            <a:r>
              <a:rPr lang="en-GB" dirty="0"/>
              <a:t>Test (VT) of SRF cavities:</a:t>
            </a:r>
          </a:p>
          <a:p>
            <a:pPr lvl="1"/>
            <a:r>
              <a:rPr lang="en-GB" dirty="0"/>
              <a:t>VT stand to be </a:t>
            </a:r>
            <a:r>
              <a:rPr lang="en-GB" dirty="0" smtClean="0"/>
              <a:t>qualified </a:t>
            </a:r>
            <a:r>
              <a:rPr lang="en-GB" dirty="0"/>
              <a:t>to meet ESS cavity requirements including </a:t>
            </a:r>
            <a:r>
              <a:rPr lang="en-GB" dirty="0" smtClean="0"/>
              <a:t>new cryogenic </a:t>
            </a:r>
            <a:r>
              <a:rPr lang="en-GB" dirty="0"/>
              <a:t>and RF system, along with a suitable controls system.</a:t>
            </a:r>
          </a:p>
          <a:p>
            <a:pPr lvl="1"/>
            <a:r>
              <a:rPr lang="en-GB" dirty="0"/>
              <a:t>A QA/QC system for individual tests in accordance with ESS policies.</a:t>
            </a:r>
          </a:p>
          <a:p>
            <a:pPr lvl="1"/>
            <a:r>
              <a:rPr lang="en-GB" dirty="0"/>
              <a:t>Testing of the high-β dressed cavities to 22.9 MV/m at 704 MHz, </a:t>
            </a:r>
            <a:r>
              <a:rPr lang="en-GB" dirty="0" smtClean="0"/>
              <a:t>with </a:t>
            </a:r>
            <a:r>
              <a:rPr lang="en-GB" dirty="0"/>
              <a:t>a </a:t>
            </a:r>
            <a:r>
              <a:rPr lang="en-GB" dirty="0" err="1"/>
              <a:t>Q</a:t>
            </a:r>
            <a:r>
              <a:rPr lang="en-GB" baseline="-25000" dirty="0" err="1"/>
              <a:t>o</a:t>
            </a:r>
            <a:r>
              <a:rPr lang="en-GB" dirty="0"/>
              <a:t> better than </a:t>
            </a:r>
            <a:r>
              <a:rPr lang="en-GB" dirty="0" smtClean="0"/>
              <a:t>5 x 10</a:t>
            </a:r>
            <a:r>
              <a:rPr lang="en-GB" baseline="30000" dirty="0" smtClean="0"/>
              <a:t>9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Documented test results provided to ESS.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Preparation and shipping of cavities to </a:t>
            </a:r>
            <a:r>
              <a:rPr lang="en-GB" dirty="0" err="1"/>
              <a:t>cryomodule</a:t>
            </a:r>
            <a:r>
              <a:rPr lang="en-GB" dirty="0"/>
              <a:t> integration site:</a:t>
            </a:r>
          </a:p>
          <a:p>
            <a:pPr lvl="1"/>
            <a:r>
              <a:rPr lang="en-GB" dirty="0"/>
              <a:t>STFC to design and procure shipping fixtures for SRF dressed cavities for transport from industry.</a:t>
            </a:r>
          </a:p>
          <a:p>
            <a:pPr lvl="1"/>
            <a:r>
              <a:rPr lang="en-GB" dirty="0"/>
              <a:t>STFC to transport SRF cavities from STFC to the </a:t>
            </a:r>
            <a:r>
              <a:rPr lang="en-GB" dirty="0" err="1"/>
              <a:t>cryomodule</a:t>
            </a:r>
            <a:r>
              <a:rPr lang="en-GB" dirty="0"/>
              <a:t> integration site.</a:t>
            </a:r>
          </a:p>
          <a:p>
            <a:pPr lvl="1"/>
            <a:r>
              <a:rPr lang="en-GB" dirty="0"/>
              <a:t>STFC to support transport cost in accordance with ESS transportation policy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40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8239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Cavity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Delivery Objectives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rgbClr val="C00000"/>
                </a:solidFill>
              </a:rPr>
              <a:t>Delivery </a:t>
            </a:r>
            <a:r>
              <a:rPr lang="en-GB" b="1" dirty="0" smtClean="0">
                <a:solidFill>
                  <a:srgbClr val="C00000"/>
                </a:solidFill>
              </a:rPr>
              <a:t>Schedule</a:t>
            </a:r>
            <a:endParaRPr lang="en-GB" sz="3600" b="1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QA Processes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Excluded activities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Project Governance 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Preparation Steps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Project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Approval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Steps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90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300192" y="5877272"/>
            <a:ext cx="266429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Delivery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37112"/>
            <a:ext cx="8278688" cy="2420888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Procurement </a:t>
            </a:r>
            <a:r>
              <a:rPr lang="en-GB" dirty="0"/>
              <a:t>cycles </a:t>
            </a:r>
            <a:r>
              <a:rPr lang="en-GB" dirty="0" smtClean="0"/>
              <a:t>assume 4 months for both </a:t>
            </a:r>
            <a:r>
              <a:rPr lang="en-GB" dirty="0" err="1" smtClean="0"/>
              <a:t>Nb</a:t>
            </a:r>
            <a:r>
              <a:rPr lang="en-GB" dirty="0" smtClean="0"/>
              <a:t> and cavity fabrication.</a:t>
            </a:r>
          </a:p>
          <a:p>
            <a:r>
              <a:rPr lang="en-GB" dirty="0" smtClean="0"/>
              <a:t>Timescale uncertainties associated with risks of completing procedural training of new staff.</a:t>
            </a:r>
          </a:p>
          <a:p>
            <a:r>
              <a:rPr lang="en-GB" dirty="0" smtClean="0"/>
              <a:t>Have assumed that STFC will have to qualify new vendors for cavity delivery – confidence in HOM management QC controls uncertain.</a:t>
            </a:r>
          </a:p>
          <a:p>
            <a:r>
              <a:rPr lang="en-GB" dirty="0" smtClean="0"/>
              <a:t>Cavity testing includes production tooling, fixture preparation and qualification.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" y="1080000"/>
            <a:ext cx="8954400" cy="327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6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275602" y="5823075"/>
            <a:ext cx="266429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Provisional Milestones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c 2"/>
          <p:cNvSpPr/>
          <p:nvPr/>
        </p:nvSpPr>
        <p:spPr bwMode="auto">
          <a:xfrm>
            <a:off x="7308304" y="4437112"/>
            <a:ext cx="1296144" cy="756000"/>
          </a:xfrm>
          <a:prstGeom prst="arc">
            <a:avLst>
              <a:gd name="adj1" fmla="val 16200000"/>
              <a:gd name="adj2" fmla="val 5404324"/>
            </a:avLst>
          </a:prstGeom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" name="Arc 7"/>
          <p:cNvSpPr/>
          <p:nvPr/>
        </p:nvSpPr>
        <p:spPr bwMode="auto">
          <a:xfrm>
            <a:off x="7308304" y="1917000"/>
            <a:ext cx="1296144" cy="1440000"/>
          </a:xfrm>
          <a:prstGeom prst="arc">
            <a:avLst>
              <a:gd name="adj1" fmla="val 16200000"/>
              <a:gd name="adj2" fmla="val 5404324"/>
            </a:avLst>
          </a:prstGeom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1" name="Arc 10"/>
          <p:cNvSpPr/>
          <p:nvPr/>
        </p:nvSpPr>
        <p:spPr bwMode="auto">
          <a:xfrm>
            <a:off x="7308304" y="5193280"/>
            <a:ext cx="1296144" cy="756000"/>
          </a:xfrm>
          <a:prstGeom prst="arc">
            <a:avLst>
              <a:gd name="adj1" fmla="val 16200000"/>
              <a:gd name="adj2" fmla="val 5404324"/>
            </a:avLst>
          </a:prstGeom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2" name="Arc 11"/>
          <p:cNvSpPr/>
          <p:nvPr/>
        </p:nvSpPr>
        <p:spPr bwMode="auto">
          <a:xfrm>
            <a:off x="7308304" y="5517232"/>
            <a:ext cx="1296144" cy="756000"/>
          </a:xfrm>
          <a:prstGeom prst="arc">
            <a:avLst>
              <a:gd name="adj1" fmla="val 16200000"/>
              <a:gd name="adj2" fmla="val 5404324"/>
            </a:avLst>
          </a:prstGeom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9288" y="6453336"/>
            <a:ext cx="45752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* Driven by HBCM qualification at CEA</a:t>
            </a:r>
            <a:endParaRPr lang="en-GB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70542"/>
              </p:ext>
            </p:extLst>
          </p:nvPr>
        </p:nvGraphicFramePr>
        <p:xfrm>
          <a:off x="1328628" y="980728"/>
          <a:ext cx="6555740" cy="8503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0480"/>
                <a:gridCol w="4119880"/>
                <a:gridCol w="1135380"/>
              </a:tblGrid>
              <a:tr h="3381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Milestone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Description</a:t>
                      </a:r>
                      <a:endParaRPr lang="en-GB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Date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Infrastructure</a:t>
                      </a:r>
                      <a:r>
                        <a:rPr lang="en-GB" sz="1800" baseline="0" dirty="0" smtClean="0"/>
                        <a:t> preparation start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4/5/15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Infrastructure preparation finish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13/3/17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Niobium</a:t>
                      </a:r>
                      <a:r>
                        <a:rPr lang="en-GB" sz="1800" baseline="0" dirty="0" smtClean="0"/>
                        <a:t> procurement start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29/8/16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Niobium procurement finish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16/7/18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Cavity</a:t>
                      </a:r>
                      <a:r>
                        <a:rPr lang="en-GB" sz="1800" baseline="0" dirty="0" smtClean="0"/>
                        <a:t> testing procedure training start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4/1/16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Cavity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testing procedure training finish</a:t>
                      </a:r>
                      <a:endParaRPr lang="en-GB" sz="18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26/2/18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7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Cavity</a:t>
                      </a:r>
                      <a:r>
                        <a:rPr lang="en-GB" sz="1800" baseline="0" dirty="0" smtClean="0"/>
                        <a:t> procurement start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18/8/17*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Cavity procurement finish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6/3/20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Cavity testing start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3/8/18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Cavity testing finish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25/11/20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Cavity shipment start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3/10/18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Cavity shipment finish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4/12/20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accent6"/>
                          </a:solidFill>
                        </a:rPr>
                        <a:t>HBCM Assembly at CEA start</a:t>
                      </a:r>
                      <a:endParaRPr lang="en-GB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accent6"/>
                          </a:solidFill>
                        </a:rPr>
                        <a:t>5/4/19</a:t>
                      </a:r>
                      <a:endParaRPr lang="en-GB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8199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accent6"/>
                          </a:solidFill>
                        </a:rPr>
                        <a:t>HBCM Assembly at CEA finish</a:t>
                      </a:r>
                      <a:endParaRPr lang="en-GB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accent6"/>
                          </a:solidFill>
                        </a:rPr>
                        <a:t>11/11/21</a:t>
                      </a:r>
                      <a:endParaRPr lang="en-GB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45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8239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Cavity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Delivery Objectives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Delivery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Schedule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rgbClr val="C00000"/>
                </a:solidFill>
              </a:rPr>
              <a:t>QA Processes</a:t>
            </a:r>
            <a:endParaRPr lang="en-GB" sz="3600" b="1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Excluded activities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Project Governance 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Preparation Steps</a:t>
            </a:r>
            <a:endParaRPr lang="en-GB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Project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Approval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Steps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" y="6174000"/>
            <a:ext cx="126229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69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1" ma:contentTypeDescription="Create a new document." ma:contentTypeScope="" ma:versionID="61dd724d292c9f9d6402fb38a3b2664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E8E677F-96EB-40BF-8315-9224DF071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F9BEB13-165E-43D3-9489-26D8488A72E5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40467</TotalTime>
  <Words>1996</Words>
  <Application>Microsoft Macintosh PowerPoint</Application>
  <PresentationFormat>On-screen Show (4:3)</PresentationFormat>
  <Paragraphs>370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STFC_PowerPoint_template</vt:lpstr>
      <vt:lpstr>1_Blank Presentation</vt:lpstr>
      <vt:lpstr>High-Beta Cavity Delivery</vt:lpstr>
      <vt:lpstr>Outline</vt:lpstr>
      <vt:lpstr>Outline</vt:lpstr>
      <vt:lpstr>Deliverables I</vt:lpstr>
      <vt:lpstr>Deliverables II</vt:lpstr>
      <vt:lpstr>Outline</vt:lpstr>
      <vt:lpstr>Project Delivery</vt:lpstr>
      <vt:lpstr>Provisional Milestones</vt:lpstr>
      <vt:lpstr>Outline</vt:lpstr>
      <vt:lpstr>Quality Assurance</vt:lpstr>
      <vt:lpstr>Accelerator Technology</vt:lpstr>
      <vt:lpstr>Quality Management</vt:lpstr>
      <vt:lpstr>PowerPoint Presentation</vt:lpstr>
      <vt:lpstr>Assembly Procedures</vt:lpstr>
      <vt:lpstr>Outline</vt:lpstr>
      <vt:lpstr>Excluded Activities</vt:lpstr>
      <vt:lpstr>Outline</vt:lpstr>
      <vt:lpstr>Project Governance</vt:lpstr>
      <vt:lpstr>Outline</vt:lpstr>
      <vt:lpstr>Procurement Priorities</vt:lpstr>
      <vt:lpstr>Existing SRF Facilities</vt:lpstr>
      <vt:lpstr>Relocated Cleanroom</vt:lpstr>
      <vt:lpstr>Current VTF System</vt:lpstr>
      <vt:lpstr>Facility Consolidation</vt:lpstr>
      <vt:lpstr>Cavity Testing</vt:lpstr>
      <vt:lpstr>Outline</vt:lpstr>
      <vt:lpstr>UK Project Approval Steps</vt:lpstr>
      <vt:lpstr>Conclusions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</dc:title>
  <dc:creator>Karen Lynn Summers</dc:creator>
  <cp:lastModifiedBy>Helen Fröderberg</cp:lastModifiedBy>
  <cp:revision>1015</cp:revision>
  <cp:lastPrinted>2014-01-14T11:32:11Z</cp:lastPrinted>
  <dcterms:created xsi:type="dcterms:W3CDTF">2008-12-05T12:18:49Z</dcterms:created>
  <dcterms:modified xsi:type="dcterms:W3CDTF">2015-04-01T13:56:19Z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  <property fmtid="{D5CDD505-2E9C-101B-9397-08002B2CF9AE}" pid="9" name="_SourceUrl">
    <vt:lpwstr/>
  </property>
</Properties>
</file>