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8"/>
  </p:notesMasterIdLst>
  <p:sldIdLst>
    <p:sldId id="265" r:id="rId4"/>
    <p:sldId id="276" r:id="rId5"/>
    <p:sldId id="267" r:id="rId6"/>
    <p:sldId id="257" r:id="rId7"/>
    <p:sldId id="273" r:id="rId8"/>
    <p:sldId id="268" r:id="rId9"/>
    <p:sldId id="269" r:id="rId10"/>
    <p:sldId id="261" r:id="rId11"/>
    <p:sldId id="264" r:id="rId12"/>
    <p:sldId id="278" r:id="rId13"/>
    <p:sldId id="259" r:id="rId14"/>
    <p:sldId id="279" r:id="rId15"/>
    <p:sldId id="280" r:id="rId16"/>
    <p:sldId id="281" r:id="rId17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D130740-CF31-4A41-BE82-5BD213915A6A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E1194A7F-E389-4149-98CD-5A60E496C8A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3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668-C827-48F5-BD42-21D6A831FAF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4ED5-338B-41A3-A20C-F04DA1126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668-C827-48F5-BD42-21D6A831FAF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4ED5-338B-41A3-A20C-F04DA1126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668-C827-48F5-BD42-21D6A831FAF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4ED5-338B-41A3-A20C-F04DA1126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6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C4AF7B-DD7D-4427-8F0C-1B31A6292A98}" type="slidenum">
              <a:rPr lang="en-US" altLang="en-US">
                <a:solidFill>
                  <a:srgbClr val="000000"/>
                </a:solidFill>
              </a:rPr>
              <a:pPr/>
              <a:t>‹N›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37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668-C827-48F5-BD42-21D6A831FAF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4ED5-338B-41A3-A20C-F04DA1126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1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668-C827-48F5-BD42-21D6A831FAF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4ED5-338B-41A3-A20C-F04DA1126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668-C827-48F5-BD42-21D6A831FAF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4ED5-338B-41A3-A20C-F04DA1126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2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668-C827-48F5-BD42-21D6A831FAF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4ED5-338B-41A3-A20C-F04DA1126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9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668-C827-48F5-BD42-21D6A831FAF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4ED5-338B-41A3-A20C-F04DA1126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668-C827-48F5-BD42-21D6A831FAF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4ED5-338B-41A3-A20C-F04DA1126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668-C827-48F5-BD42-21D6A831FAF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4ED5-338B-41A3-A20C-F04DA1126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0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668-C827-48F5-BD42-21D6A831FAF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4ED5-338B-41A3-A20C-F04DA1126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E668-C827-48F5-BD42-21D6A831FAF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4ED5-338B-41A3-A20C-F04DA1126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6F0860D-1C4C-436F-A9DF-8C6E81561F99}" type="slidenum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261748"/>
              </a:solidFill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117475" y="6537325"/>
            <a:ext cx="8847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Helvetica" charset="0"/>
              </a:rPr>
              <a:t>				</a:t>
            </a:r>
            <a:endParaRPr lang="en-GB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Fare clic per modificare lo stile del titolo dello schema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Fare clic per modificare gli stili del testo dello schema</a:t>
            </a:r>
          </a:p>
          <a:p>
            <a:pPr lvl="1"/>
            <a:r>
              <a:rPr lang="en-US" altLang="en-US" smtClean="0"/>
              <a:t>Secondo livello</a:t>
            </a:r>
          </a:p>
          <a:p>
            <a:pPr lvl="2"/>
            <a:r>
              <a:rPr lang="en-US" altLang="en-US" smtClean="0"/>
              <a:t>Terzo livello</a:t>
            </a:r>
          </a:p>
          <a:p>
            <a:pPr lvl="3"/>
            <a:r>
              <a:rPr lang="en-US" altLang="en-US" smtClean="0"/>
              <a:t>Quarto livello</a:t>
            </a:r>
          </a:p>
          <a:p>
            <a:pPr lvl="4"/>
            <a:r>
              <a:rPr lang="en-US" altLang="en-US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553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7572D16-0043-4975-A0EB-664CC8773BDE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 userDrawn="1"/>
        </p:nvSpPr>
        <p:spPr bwMode="auto">
          <a:xfrm>
            <a:off x="7086600" y="6461125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000" smtClean="0">
                <a:solidFill>
                  <a:srgbClr val="000000"/>
                </a:solidFill>
              </a:rPr>
              <a:t>PDS-XADS_WP3 1</a:t>
            </a:r>
            <a:r>
              <a:rPr lang="it-IT" altLang="en-US" sz="1000" baseline="30000" smtClean="0">
                <a:solidFill>
                  <a:srgbClr val="000000"/>
                </a:solidFill>
              </a:rPr>
              <a:t>st</a:t>
            </a:r>
            <a:r>
              <a:rPr lang="it-IT" altLang="en-US" sz="1000" smtClean="0">
                <a:solidFill>
                  <a:srgbClr val="000000"/>
                </a:solidFill>
              </a:rPr>
              <a:t> Meeting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000" smtClean="0">
                <a:solidFill>
                  <a:srgbClr val="000000"/>
                </a:solidFill>
              </a:rPr>
              <a:t>Nice, Dec</a:t>
            </a:r>
            <a:r>
              <a:rPr lang="en-US" altLang="en-US" sz="1000" smtClean="0">
                <a:solidFill>
                  <a:srgbClr val="000000"/>
                </a:solidFill>
              </a:rPr>
              <a:t>ember</a:t>
            </a:r>
            <a:r>
              <a:rPr lang="it-IT" altLang="en-US" sz="1000" smtClean="0">
                <a:solidFill>
                  <a:srgbClr val="000000"/>
                </a:solidFill>
              </a:rPr>
              <a:t> 10-11, 2001</a:t>
            </a:r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 userDrawn="1"/>
        </p:nvSpPr>
        <p:spPr bwMode="auto">
          <a:xfrm>
            <a:off x="76200" y="6537325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1000" smtClean="0">
                <a:solidFill>
                  <a:srgbClr val="000000"/>
                </a:solidFill>
              </a:rPr>
              <a:t>Carlo Pagani </a:t>
            </a:r>
            <a:endParaRPr lang="en-US" altLang="en-US" sz="10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7.w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11.jpeg"/><Relationship Id="rId5" Type="http://schemas.openxmlformats.org/officeDocument/2006/relationships/image" Target="../media/image9.jpeg"/><Relationship Id="rId10" Type="http://schemas.openxmlformats.org/officeDocument/2006/relationships/image" Target="../media/image6.e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en-US" dirty="0"/>
              <a:t>Medium </a:t>
            </a:r>
            <a:r>
              <a:rPr lang="en-US" dirty="0" smtClean="0"/>
              <a:t>Beta </a:t>
            </a:r>
            <a:r>
              <a:rPr lang="en-US" dirty="0" smtClean="0"/>
              <a:t>C</a:t>
            </a:r>
            <a:r>
              <a:rPr lang="en-US" dirty="0" smtClean="0"/>
              <a:t>avities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7848872" cy="72008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Paolo Michelato, Paolo Pierini, and Carlo Pagani</a:t>
            </a:r>
          </a:p>
          <a:p>
            <a:r>
              <a:rPr lang="en-US" sz="2000" dirty="0" smtClean="0"/>
              <a:t>INFN Milano - LASA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70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A722D-3E0C-4D84-98FC-0E720C5F1DEB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667" y="154773"/>
            <a:ext cx="697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None/>
            </a:pPr>
            <a:r>
              <a:rPr lang="en-US" sz="2400" dirty="0">
                <a:solidFill>
                  <a:srgbClr val="FFFFFF"/>
                </a:solidFill>
              </a:rPr>
              <a:t>XFEL 3.9 GHz third Harmonic SC </a:t>
            </a:r>
            <a:r>
              <a:rPr lang="en-US" sz="2400" dirty="0" smtClean="0">
                <a:solidFill>
                  <a:srgbClr val="FFFFFF"/>
                </a:solidFill>
              </a:rPr>
              <a:t>Cavities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099" name="Picture 3" descr="P:\0 X-FEL\3rd-harmonic\Photo\2014_06 LASA\IMG_20140528_160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" y="1196753"/>
            <a:ext cx="2745335" cy="48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600"/>
                    </a14:imgEffect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07487"/>
            <a:ext cx="2809584" cy="21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:\salvataggi\3_9_Photo\2013_12_03 DESY - Tuner-cryo-installation test\PHOTOS2\201312041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3"/>
            <a:ext cx="2823894" cy="21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salvataggi\3_9_Photo\2015_02_18 DESY\IMG_259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4870" r="12486" b="20068"/>
          <a:stretch/>
        </p:blipFill>
        <p:spPr bwMode="auto">
          <a:xfrm>
            <a:off x="3859354" y="3429000"/>
            <a:ext cx="4283607" cy="28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67544" y="6124654"/>
            <a:ext cx="20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Preparation for vertical test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94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3HZ010: successful horizontal test at DESY </a:t>
            </a:r>
            <a:r>
              <a:rPr lang="en-US" dirty="0" err="1" smtClean="0"/>
              <a:t>Eacc</a:t>
            </a:r>
            <a:r>
              <a:rPr lang="en-US" dirty="0" smtClean="0"/>
              <a:t>: up to 23.8 MV/m at 1</a:t>
            </a:r>
            <a:r>
              <a:rPr lang="en-US" baseline="30000" dirty="0" smtClean="0"/>
              <a:t>st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9" y="1916832"/>
            <a:ext cx="8600001" cy="482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606594"/>
            <a:ext cx="757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Stable operation for &gt; 48 h at &gt;20 MV/m with nominal EXFEL beam parameters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73325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66"/>
                </a:solidFill>
              </a:rPr>
              <a:t>27/03/2015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4000" dirty="0" smtClean="0"/>
              <a:t>INFN Plug-</a:t>
            </a:r>
            <a:r>
              <a:rPr lang="it-IT" sz="4000" dirty="0" err="1" smtClean="0"/>
              <a:t>compatible</a:t>
            </a:r>
            <a:r>
              <a:rPr lang="it-IT" sz="4000" dirty="0" smtClean="0"/>
              <a:t> design</a:t>
            </a:r>
            <a:br>
              <a:rPr lang="it-IT" sz="4000" dirty="0" smtClean="0"/>
            </a:br>
            <a:r>
              <a:rPr lang="it-IT" sz="3200" dirty="0" smtClean="0"/>
              <a:t>just </a:t>
            </a:r>
            <a:r>
              <a:rPr lang="it-IT" sz="3200" dirty="0" err="1" smtClean="0"/>
              <a:t>started</a:t>
            </a:r>
            <a:r>
              <a:rPr lang="it-IT" sz="3200" dirty="0" smtClean="0"/>
              <a:t> </a:t>
            </a:r>
            <a:r>
              <a:rPr lang="it-IT" sz="3200" dirty="0" err="1" smtClean="0"/>
              <a:t>but</a:t>
            </a:r>
            <a:r>
              <a:rPr lang="it-IT" sz="3200" dirty="0" smtClean="0"/>
              <a:t> </a:t>
            </a:r>
            <a:r>
              <a:rPr lang="it-IT" sz="3200" dirty="0" err="1" smtClean="0"/>
              <a:t>well</a:t>
            </a:r>
            <a:r>
              <a:rPr lang="it-IT" sz="3200" dirty="0" smtClean="0"/>
              <a:t> in progress - 1</a:t>
            </a:r>
            <a:endParaRPr lang="it-IT" sz="4000" dirty="0"/>
          </a:p>
        </p:txBody>
      </p:sp>
      <p:grpSp>
        <p:nvGrpSpPr>
          <p:cNvPr id="7" name="Gruppo 6"/>
          <p:cNvGrpSpPr/>
          <p:nvPr/>
        </p:nvGrpSpPr>
        <p:grpSpPr>
          <a:xfrm>
            <a:off x="395536" y="1466488"/>
            <a:ext cx="8389099" cy="3325798"/>
            <a:chOff x="395536" y="1466488"/>
            <a:chExt cx="8389099" cy="3325798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466488"/>
              <a:ext cx="3852595" cy="3322117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466488"/>
              <a:ext cx="4331795" cy="3325798"/>
            </a:xfrm>
            <a:prstGeom prst="rect">
              <a:avLst/>
            </a:prstGeom>
          </p:spPr>
        </p:pic>
      </p:grp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1"/>
          <a:stretch/>
        </p:blipFill>
        <p:spPr>
          <a:xfrm>
            <a:off x="827584" y="5015132"/>
            <a:ext cx="7344816" cy="15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4000" dirty="0"/>
              <a:t>INFN Plug-</a:t>
            </a:r>
            <a:r>
              <a:rPr lang="it-IT" sz="4000" dirty="0" err="1"/>
              <a:t>compatible</a:t>
            </a:r>
            <a:r>
              <a:rPr lang="it-IT" sz="4000" dirty="0"/>
              <a:t> design</a:t>
            </a:r>
            <a:br>
              <a:rPr lang="it-IT" sz="4000" dirty="0"/>
            </a:br>
            <a:r>
              <a:rPr lang="it-IT" sz="3200" dirty="0"/>
              <a:t>just </a:t>
            </a:r>
            <a:r>
              <a:rPr lang="it-IT" sz="3200" dirty="0" err="1"/>
              <a:t>started</a:t>
            </a:r>
            <a:r>
              <a:rPr lang="it-IT" sz="3200" dirty="0"/>
              <a:t> </a:t>
            </a:r>
            <a:r>
              <a:rPr lang="it-IT" sz="3200" dirty="0" err="1"/>
              <a:t>but</a:t>
            </a:r>
            <a:r>
              <a:rPr lang="it-IT" sz="3200" dirty="0"/>
              <a:t> </a:t>
            </a:r>
            <a:r>
              <a:rPr lang="it-IT" sz="3200" dirty="0" err="1"/>
              <a:t>well</a:t>
            </a:r>
            <a:r>
              <a:rPr lang="it-IT" sz="3200" dirty="0"/>
              <a:t> in progress - 2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32" y="1700808"/>
            <a:ext cx="6230268" cy="45747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3051556"/>
            <a:ext cx="2888903" cy="32239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5717" y="2492896"/>
            <a:ext cx="2447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Inner </a:t>
            </a:r>
            <a:r>
              <a:rPr lang="it-IT" sz="2000" b="1" dirty="0" err="1" smtClean="0"/>
              <a:t>cell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parameters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8383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4000" dirty="0"/>
              <a:t>INFN Plug-</a:t>
            </a:r>
            <a:r>
              <a:rPr lang="it-IT" sz="4000" dirty="0" err="1"/>
              <a:t>compatible</a:t>
            </a:r>
            <a:r>
              <a:rPr lang="it-IT" sz="4000" dirty="0"/>
              <a:t> design</a:t>
            </a:r>
            <a:br>
              <a:rPr lang="it-IT" sz="4000" dirty="0"/>
            </a:br>
            <a:r>
              <a:rPr lang="it-IT" sz="3200" dirty="0" smtClean="0"/>
              <a:t>3D model for ANSYS HFSS </a:t>
            </a:r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6242"/>
          <a:stretch/>
        </p:blipFill>
        <p:spPr>
          <a:xfrm>
            <a:off x="180470" y="1484784"/>
            <a:ext cx="8743950" cy="50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INFN </a:t>
            </a:r>
            <a:r>
              <a:rPr lang="en-US" dirty="0" err="1" smtClean="0"/>
              <a:t>IN-kind</a:t>
            </a:r>
            <a:r>
              <a:rPr lang="en-US" dirty="0" smtClean="0"/>
              <a:t> contribution proposal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Medium beta and high beta cavities prototyping</a:t>
            </a:r>
          </a:p>
          <a:p>
            <a:pPr lvl="1"/>
            <a:r>
              <a:rPr lang="en-US" sz="2000" dirty="0" smtClean="0"/>
              <a:t>Procurement contract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included in the proposal.</a:t>
            </a:r>
          </a:p>
          <a:p>
            <a:r>
              <a:rPr lang="en-US" sz="2400" dirty="0" smtClean="0"/>
              <a:t>Medium beta series cavities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Niobium </a:t>
            </a:r>
            <a:r>
              <a:rPr lang="en-US" sz="2000" dirty="0">
                <a:solidFill>
                  <a:srgbClr val="FF0000"/>
                </a:solidFill>
              </a:rPr>
              <a:t>procurement </a:t>
            </a:r>
            <a:r>
              <a:rPr lang="en-US" sz="2000" dirty="0"/>
              <a:t>for the fabrication of 36 medium beta </a:t>
            </a:r>
            <a:r>
              <a:rPr lang="en-US" sz="2000" dirty="0" smtClean="0"/>
              <a:t>cavities.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Cavity </a:t>
            </a:r>
            <a:r>
              <a:rPr lang="en-US" sz="2000" dirty="0">
                <a:solidFill>
                  <a:srgbClr val="FF0000"/>
                </a:solidFill>
              </a:rPr>
              <a:t>fabrication </a:t>
            </a:r>
            <a:r>
              <a:rPr lang="en-US" sz="2000" dirty="0"/>
              <a:t>of 36 </a:t>
            </a:r>
            <a:r>
              <a:rPr lang="en-US" sz="2000" b="1" dirty="0" smtClean="0"/>
              <a:t>(*)</a:t>
            </a:r>
            <a:r>
              <a:rPr lang="en-US" sz="2000" dirty="0" smtClean="0"/>
              <a:t> medium </a:t>
            </a:r>
            <a:r>
              <a:rPr lang="en-US" sz="2000" dirty="0"/>
              <a:t>beta cavities in the industry, including treatments, tuning, Helium tank integration, </a:t>
            </a:r>
            <a:r>
              <a:rPr lang="en-US" sz="2000" dirty="0" err="1"/>
              <a:t>etc</a:t>
            </a:r>
            <a:r>
              <a:rPr lang="en-US" sz="2000" dirty="0"/>
              <a:t>, accomplishing the ESS requirements in terms of performances, functional </a:t>
            </a:r>
            <a:r>
              <a:rPr lang="en-US" sz="2000" dirty="0" smtClean="0"/>
              <a:t>interfaces.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Certification </a:t>
            </a:r>
            <a:r>
              <a:rPr lang="en-US" sz="2000" dirty="0">
                <a:solidFill>
                  <a:srgbClr val="FF0000"/>
                </a:solidFill>
              </a:rPr>
              <a:t>activities</a:t>
            </a:r>
            <a:r>
              <a:rPr lang="en-US" sz="2000" dirty="0"/>
              <a:t>, documentation, ancillaries (flanges, vacuum valves, antennas, frames, </a:t>
            </a:r>
            <a:r>
              <a:rPr lang="en-US" sz="2000" dirty="0" smtClean="0"/>
              <a:t>etc.)</a:t>
            </a:r>
            <a:endParaRPr lang="en-US" sz="2000" dirty="0"/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Cold </a:t>
            </a:r>
            <a:r>
              <a:rPr lang="en-US" sz="2000" dirty="0">
                <a:solidFill>
                  <a:srgbClr val="FF0000"/>
                </a:solidFill>
              </a:rPr>
              <a:t>test </a:t>
            </a:r>
            <a:r>
              <a:rPr lang="en-US" sz="2000" dirty="0"/>
              <a:t>in a qualified infrastructure</a:t>
            </a:r>
            <a:r>
              <a:rPr lang="en-US" sz="2000" dirty="0" smtClean="0"/>
              <a:t>.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Transportation</a:t>
            </a:r>
            <a:r>
              <a:rPr lang="en-US" sz="2000" dirty="0" smtClean="0"/>
              <a:t> </a:t>
            </a:r>
            <a:r>
              <a:rPr lang="en-US" sz="2000" dirty="0"/>
              <a:t>in special boxes and </a:t>
            </a:r>
            <a:r>
              <a:rPr lang="en-US" sz="2000" dirty="0">
                <a:solidFill>
                  <a:srgbClr val="FF0000"/>
                </a:solidFill>
              </a:rPr>
              <a:t>delivery</a:t>
            </a:r>
            <a:r>
              <a:rPr lang="en-US" sz="2000" dirty="0"/>
              <a:t> at the cryomodule assembling facility.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Man </a:t>
            </a:r>
            <a:r>
              <a:rPr lang="en-US" sz="2000" dirty="0"/>
              <a:t>power for the above activities.</a:t>
            </a:r>
          </a:p>
          <a:p>
            <a:pPr marL="457200" lvl="1" indent="0">
              <a:buNone/>
            </a:pPr>
            <a:r>
              <a:rPr lang="en-US" sz="2000" b="1" dirty="0" smtClean="0"/>
              <a:t>(*)</a:t>
            </a:r>
            <a:r>
              <a:rPr lang="en-US" sz="2000" dirty="0" smtClean="0"/>
              <a:t> </a:t>
            </a:r>
            <a:r>
              <a:rPr lang="en-US" sz="2000" b="1" dirty="0" smtClean="0"/>
              <a:t>INFN Design, plug compatible with </a:t>
            </a:r>
            <a:r>
              <a:rPr lang="en-US" sz="2000" b="1" dirty="0" err="1" smtClean="0"/>
              <a:t>CEA</a:t>
            </a:r>
            <a:r>
              <a:rPr lang="en-US" sz="2000" b="1" dirty="0" smtClean="0"/>
              <a:t> boundary condition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54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INFN - LASA strategy for prototypes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Built prototypes of </a:t>
            </a:r>
            <a:r>
              <a:rPr lang="en-US" sz="2400" dirty="0" smtClean="0">
                <a:solidFill>
                  <a:srgbClr val="FF0000"/>
                </a:solidFill>
              </a:rPr>
              <a:t>both</a:t>
            </a:r>
            <a:r>
              <a:rPr lang="en-US" sz="2400" dirty="0" smtClean="0"/>
              <a:t> medium and high beta cavities.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INFN design</a:t>
            </a:r>
            <a:r>
              <a:rPr lang="en-US" sz="2000" dirty="0" smtClean="0"/>
              <a:t>, using </a:t>
            </a:r>
            <a:r>
              <a:rPr lang="en-US" sz="2000" dirty="0" smtClean="0">
                <a:solidFill>
                  <a:srgbClr val="FF0000"/>
                </a:solidFill>
              </a:rPr>
              <a:t>LG </a:t>
            </a:r>
            <a:r>
              <a:rPr lang="en-US" sz="2000" dirty="0" err="1" smtClean="0">
                <a:solidFill>
                  <a:srgbClr val="FF0000"/>
                </a:solidFill>
              </a:rPr>
              <a:t>Nb</a:t>
            </a:r>
            <a:r>
              <a:rPr lang="en-US" sz="2000" dirty="0" smtClean="0"/>
              <a:t>, plug </a:t>
            </a:r>
            <a:r>
              <a:rPr lang="en-US" sz="2000" dirty="0"/>
              <a:t>compatible </a:t>
            </a:r>
            <a:r>
              <a:rPr lang="en-US" sz="2000" dirty="0" smtClean="0"/>
              <a:t>with ESS cryomodule.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Design process </a:t>
            </a:r>
            <a:r>
              <a:rPr lang="en-US" sz="2400" dirty="0" smtClean="0"/>
              <a:t>in progress.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ptimization to include LG option.</a:t>
            </a:r>
          </a:p>
          <a:p>
            <a:r>
              <a:rPr lang="en-US" sz="2400" dirty="0" smtClean="0"/>
              <a:t>LG </a:t>
            </a:r>
            <a:r>
              <a:rPr lang="en-US" sz="2400" dirty="0" err="1" smtClean="0"/>
              <a:t>Nb</a:t>
            </a:r>
            <a:r>
              <a:rPr lang="en-US" sz="2400" dirty="0" smtClean="0"/>
              <a:t> ingots procurement started.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licing process ordered.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Full treatment </a:t>
            </a:r>
            <a:r>
              <a:rPr lang="en-US" sz="2400" dirty="0"/>
              <a:t>(</a:t>
            </a:r>
            <a:r>
              <a:rPr lang="en-US" sz="2400" dirty="0" err="1"/>
              <a:t>BCP</a:t>
            </a:r>
            <a:r>
              <a:rPr lang="en-US" sz="2400" dirty="0"/>
              <a:t>, </a:t>
            </a:r>
            <a:r>
              <a:rPr lang="en-US" sz="2400" dirty="0" smtClean="0"/>
              <a:t>HPR, clean room) done in </a:t>
            </a:r>
            <a:r>
              <a:rPr lang="en-US" sz="2400" dirty="0" smtClean="0">
                <a:solidFill>
                  <a:srgbClr val="FF0000"/>
                </a:solidFill>
              </a:rPr>
              <a:t>industry</a:t>
            </a:r>
            <a:r>
              <a:rPr lang="en-US" sz="2400" dirty="0" smtClean="0"/>
              <a:t>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Final handling  and test </a:t>
            </a:r>
            <a:r>
              <a:rPr lang="en-US" sz="2400" dirty="0"/>
              <a:t>will be done at </a:t>
            </a:r>
            <a:r>
              <a:rPr lang="en-US" sz="2400" dirty="0">
                <a:solidFill>
                  <a:srgbClr val="FF0000"/>
                </a:solidFill>
              </a:rPr>
              <a:t>LASA </a:t>
            </a:r>
            <a:r>
              <a:rPr lang="en-US" sz="2400" dirty="0"/>
              <a:t>in the qualified </a:t>
            </a:r>
            <a:r>
              <a:rPr lang="en-US" sz="2400" dirty="0" smtClean="0"/>
              <a:t>infrastructure.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8210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INFN proposal time plan (</a:t>
            </a:r>
            <a:r>
              <a:rPr lang="en-US" dirty="0"/>
              <a:t>F</a:t>
            </a:r>
            <a:r>
              <a:rPr lang="en-US" dirty="0" smtClean="0"/>
              <a:t>eb 2015)</a:t>
            </a:r>
            <a:endParaRPr lang="en-US" dirty="0"/>
          </a:p>
        </p:txBody>
      </p:sp>
      <p:pic>
        <p:nvPicPr>
          <p:cNvPr id="3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8" y="1196752"/>
            <a:ext cx="8863965" cy="27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7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 smtClean="0"/>
              <a:t>CEA</a:t>
            </a:r>
            <a:r>
              <a:rPr lang="en-US" dirty="0" smtClean="0"/>
              <a:t> revised scheduling proposed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6" y="1268760"/>
            <a:ext cx="9144000" cy="35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3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INFN – LASA experience on SC cavities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SNS</a:t>
            </a:r>
            <a:r>
              <a:rPr lang="en-US" sz="2800" dirty="0" smtClean="0"/>
              <a:t> cavities</a:t>
            </a:r>
          </a:p>
          <a:p>
            <a:r>
              <a:rPr lang="en-US" sz="2800" dirty="0" smtClean="0"/>
              <a:t>TRASCO cavities</a:t>
            </a:r>
          </a:p>
          <a:p>
            <a:r>
              <a:rPr lang="en-US" sz="2800" dirty="0" smtClean="0"/>
              <a:t>PDS-XADS cavities</a:t>
            </a:r>
          </a:p>
          <a:p>
            <a:r>
              <a:rPr lang="it-IT" sz="2800" dirty="0" smtClean="0"/>
              <a:t>EUROTRANS/MAX Elliptical test cryomodule</a:t>
            </a:r>
            <a:endParaRPr lang="en-US" sz="2800" dirty="0" smtClean="0"/>
          </a:p>
          <a:p>
            <a:r>
              <a:rPr lang="en-US" sz="2800" dirty="0" smtClean="0"/>
              <a:t>TTF/Tesla &amp; FLASH cavities and modules</a:t>
            </a:r>
          </a:p>
          <a:p>
            <a:r>
              <a:rPr lang="en-US" sz="2800" dirty="0" smtClean="0"/>
              <a:t>European XFEL series production of 1.3 GHz cavities</a:t>
            </a:r>
          </a:p>
          <a:p>
            <a:r>
              <a:rPr lang="en-US" sz="2800" dirty="0" smtClean="0"/>
              <a:t>European XFEL 3.9 GHz system </a:t>
            </a:r>
          </a:p>
        </p:txBody>
      </p:sp>
    </p:spTree>
    <p:extLst>
      <p:ext uri="{BB962C8B-B14F-4D97-AF65-F5344CB8AC3E}">
        <p14:creationId xmlns:p14="http://schemas.microsoft.com/office/powerpoint/2010/main" val="249612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40FE-D697-43FA-BD89-44D62773967C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447800"/>
            <a:ext cx="3024187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038600"/>
            <a:ext cx="2673350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8" name="Picture 4" descr="C:\SNS at JLab\Cavity Prototyping\Pictures\6cell b061\beta=0.61fullC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600200"/>
            <a:ext cx="142398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9" name="Picture 5" descr="C:\SNS at JLab\Cavity Prototyping\Pictures\6cell b061\AssSNS61-1.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r="15779"/>
          <a:stretch>
            <a:fillRect/>
          </a:stretch>
        </p:blipFill>
        <p:spPr bwMode="auto">
          <a:xfrm>
            <a:off x="3516313" y="4267200"/>
            <a:ext cx="1065212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0470" name="Object 6"/>
          <p:cNvGraphicFramePr>
            <a:graphicFrameLocks noChangeAspect="1"/>
          </p:cNvGraphicFramePr>
          <p:nvPr/>
        </p:nvGraphicFramePr>
        <p:xfrm>
          <a:off x="5708650" y="1447800"/>
          <a:ext cx="339090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Chart" r:id="rId7" imgW="9068319" imgH="4801005" progId="Excel.Chart.8">
                  <p:embed/>
                </p:oleObj>
              </mc:Choice>
              <mc:Fallback>
                <p:oleObj name="Chart" r:id="rId7" imgW="9068319" imgH="48010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447800"/>
                        <a:ext cx="3390900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1" name="Object 7"/>
          <p:cNvGraphicFramePr>
            <a:graphicFrameLocks noChangeAspect="1"/>
          </p:cNvGraphicFramePr>
          <p:nvPr/>
        </p:nvGraphicFramePr>
        <p:xfrm>
          <a:off x="5710238" y="3276600"/>
          <a:ext cx="335280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Chart" r:id="rId9" imgW="9068319" imgH="4801005" progId="Excel.Chart.8">
                  <p:embed/>
                </p:oleObj>
              </mc:Choice>
              <mc:Fallback>
                <p:oleObj name="Chart" r:id="rId9" imgW="9068319" imgH="48010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3276600"/>
                        <a:ext cx="3352800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6259513" y="914400"/>
            <a:ext cx="21812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1400" b="1" smtClean="0">
                <a:solidFill>
                  <a:srgbClr val="FF0000"/>
                </a:solidFill>
              </a:rPr>
              <a:t>Experimental Results</a:t>
            </a:r>
          </a:p>
          <a:p>
            <a:pPr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en-US" sz="1200" b="1" smtClean="0">
                <a:solidFill>
                  <a:srgbClr val="3333CC"/>
                </a:solidFill>
              </a:rPr>
              <a:t>1st Prototypes</a:t>
            </a:r>
            <a:endParaRPr lang="en-US" altLang="en-US" sz="1200" b="1" smtClean="0">
              <a:solidFill>
                <a:srgbClr val="3333CC"/>
              </a:solidFill>
            </a:endParaRP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73113" y="914400"/>
            <a:ext cx="2111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1400" b="1" smtClean="0">
                <a:solidFill>
                  <a:srgbClr val="FF0000"/>
                </a:solidFill>
              </a:rPr>
              <a:t>INFN Cavity Design</a:t>
            </a:r>
            <a:endParaRPr lang="en-US" altLang="en-US" sz="1400" b="1" smtClean="0">
              <a:solidFill>
                <a:srgbClr val="FF0000"/>
              </a:solidFill>
            </a:endParaRP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3022600" y="933450"/>
            <a:ext cx="3014663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1400" b="1" smtClean="0">
                <a:solidFill>
                  <a:srgbClr val="FF0000"/>
                </a:solidFill>
              </a:rPr>
              <a:t>TJNAF Fabrication</a:t>
            </a: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en-US" sz="1200" b="1" smtClean="0">
                <a:solidFill>
                  <a:srgbClr val="3333CC"/>
                </a:solidFill>
              </a:rPr>
              <a:t>Based on INFN Design &amp; TTF Technology</a:t>
            </a:r>
            <a:endParaRPr lang="en-US" altLang="en-US" sz="1200" b="1" smtClean="0">
              <a:solidFill>
                <a:srgbClr val="3333CC"/>
              </a:solidFill>
            </a:endParaRP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1200" b="1" smtClean="0">
              <a:solidFill>
                <a:srgbClr val="3333CC"/>
              </a:solidFill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3587750" y="3733800"/>
            <a:ext cx="21796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1000" smtClean="0">
                <a:solidFill>
                  <a:srgbClr val="000000"/>
                </a:solidFill>
              </a:rPr>
              <a:t>G. Ciovati, former student of mine, </a:t>
            </a: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en-US" sz="1000" smtClean="0">
                <a:solidFill>
                  <a:srgbClr val="000000"/>
                </a:solidFill>
              </a:rPr>
              <a:t>working at TJNAF on SNS cavities</a:t>
            </a:r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6189663" y="5105400"/>
            <a:ext cx="16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5908675" y="5324475"/>
            <a:ext cx="29543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1400" b="1" smtClean="0">
                <a:solidFill>
                  <a:srgbClr val="FF0000"/>
                </a:solidFill>
              </a:rPr>
              <a:t>MoU between INFN and TJNAF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1000" b="1" smtClean="0">
                <a:solidFill>
                  <a:srgbClr val="3333CC"/>
                </a:solidFill>
              </a:rPr>
              <a:t>“for thr Development of low  </a:t>
            </a:r>
            <a:r>
              <a:rPr lang="it-IT" altLang="en-US" sz="1000" b="1" smtClean="0">
                <a:solidFill>
                  <a:srgbClr val="3333CC"/>
                </a:solidFill>
                <a:latin typeface="Symbol" pitchFamily="18" charset="2"/>
              </a:rPr>
              <a:t>b</a:t>
            </a:r>
            <a:r>
              <a:rPr lang="it-IT" altLang="en-US" sz="1000" b="1" smtClean="0">
                <a:solidFill>
                  <a:srgbClr val="3333CC"/>
                </a:solidFill>
              </a:rPr>
              <a:t> Superconducting Cavities for Proton Accelerators”</a:t>
            </a: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1195388" y="228600"/>
            <a:ext cx="661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smtClean="0">
                <a:solidFill>
                  <a:srgbClr val="3333CC"/>
                </a:solidFill>
              </a:rPr>
              <a:t>From TTF Experience, INFN Contribution to SNS</a:t>
            </a:r>
            <a:endParaRPr lang="en-US" altLang="en-US" sz="2400" b="1" smtClean="0">
              <a:solidFill>
                <a:srgbClr val="3333CC"/>
              </a:solidFill>
            </a:endParaRPr>
          </a:p>
        </p:txBody>
      </p:sp>
      <p:pic>
        <p:nvPicPr>
          <p:cNvPr id="190479" name="Picture 15" descr="V:\Ares-TTF\Preventivi Consuntivi\Cons-Prev 00-01\Cav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r="17813" b="6328"/>
          <a:stretch>
            <a:fillRect/>
          </a:stretch>
        </p:blipFill>
        <p:spPr bwMode="auto">
          <a:xfrm>
            <a:off x="4779963" y="4260850"/>
            <a:ext cx="892175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A722D-3E0C-4D84-98FC-0E720C5F1DEB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67" y="154773"/>
            <a:ext cx="697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</a:pPr>
            <a:r>
              <a:rPr lang="en-US" sz="2400" dirty="0">
                <a:solidFill>
                  <a:srgbClr val="FFFFFF"/>
                </a:solidFill>
              </a:rPr>
              <a:t>XFEL 1.3 GHz SC Cavities: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4" name="TextBox 3"/>
          <p:cNvSpPr txBox="1">
            <a:spLocks noChangeAspect="1" noChangeArrowheads="1"/>
          </p:cNvSpPr>
          <p:nvPr/>
        </p:nvSpPr>
        <p:spPr bwMode="auto">
          <a:xfrm>
            <a:off x="93903" y="1052736"/>
            <a:ext cx="904285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sz="2000" b="1" kern="0" dirty="0" smtClean="0">
                <a:solidFill>
                  <a:srgbClr val="C00000"/>
                </a:solidFill>
              </a:rPr>
              <a:t>Two Companies </a:t>
            </a:r>
            <a:r>
              <a:rPr lang="en-US" sz="2000" kern="0" dirty="0" smtClean="0">
                <a:solidFill>
                  <a:srgbClr val="261748"/>
                </a:solidFill>
              </a:rPr>
              <a:t>committed for the </a:t>
            </a:r>
            <a:r>
              <a:rPr lang="en-US" sz="2000" b="1" kern="0" dirty="0" smtClean="0">
                <a:solidFill>
                  <a:srgbClr val="C00000"/>
                </a:solidFill>
              </a:rPr>
              <a:t>400 + 400</a:t>
            </a:r>
            <a:r>
              <a:rPr lang="en-US" sz="2000" kern="0" dirty="0" smtClean="0">
                <a:solidFill>
                  <a:srgbClr val="261748"/>
                </a:solidFill>
              </a:rPr>
              <a:t> 1.3GHz cavities production: </a:t>
            </a:r>
            <a:br>
              <a:rPr lang="en-US" sz="2000" kern="0" dirty="0" smtClean="0">
                <a:solidFill>
                  <a:srgbClr val="261748"/>
                </a:solidFill>
              </a:rPr>
            </a:br>
            <a:r>
              <a:rPr lang="en-US" sz="2000" kern="0" dirty="0" smtClean="0">
                <a:solidFill>
                  <a:srgbClr val="261748"/>
                </a:solidFill>
              </a:rPr>
              <a:t>E. Zanon (</a:t>
            </a:r>
            <a:r>
              <a:rPr lang="en-US" sz="2000" b="1" kern="0" dirty="0" smtClean="0">
                <a:solidFill>
                  <a:srgbClr val="C00000"/>
                </a:solidFill>
              </a:rPr>
              <a:t>EZ</a:t>
            </a:r>
            <a:r>
              <a:rPr lang="en-US" sz="2000" kern="0" dirty="0" smtClean="0">
                <a:solidFill>
                  <a:srgbClr val="261748"/>
                </a:solidFill>
              </a:rPr>
              <a:t>) and Research Instruments (</a:t>
            </a:r>
            <a:r>
              <a:rPr lang="en-US" sz="2000" b="1" kern="0" dirty="0" smtClean="0">
                <a:solidFill>
                  <a:srgbClr val="C00000"/>
                </a:solidFill>
              </a:rPr>
              <a:t>RI</a:t>
            </a:r>
            <a:r>
              <a:rPr lang="en-US" sz="2000" kern="0" dirty="0" smtClean="0">
                <a:solidFill>
                  <a:srgbClr val="261748"/>
                </a:solidFill>
              </a:rPr>
              <a:t>). </a:t>
            </a:r>
          </a:p>
          <a:p>
            <a:r>
              <a:rPr lang="en-US" sz="2000" b="1" kern="0" dirty="0" smtClean="0">
                <a:solidFill>
                  <a:srgbClr val="C00000"/>
                </a:solidFill>
              </a:rPr>
              <a:t>Up to now 630 cavities have been produced</a:t>
            </a:r>
            <a:r>
              <a:rPr lang="en-US" sz="2000" kern="0" dirty="0" smtClean="0">
                <a:solidFill>
                  <a:srgbClr val="261748"/>
                </a:solidFill>
              </a:rPr>
              <a:t>.</a:t>
            </a:r>
          </a:p>
          <a:p>
            <a:r>
              <a:rPr lang="en-US" sz="2000" b="1" kern="0" dirty="0" smtClean="0">
                <a:solidFill>
                  <a:srgbClr val="C00000"/>
                </a:solidFill>
              </a:rPr>
              <a:t>Main steps at the Companies</a:t>
            </a:r>
            <a:r>
              <a:rPr lang="en-US" sz="2000" kern="0" dirty="0" smtClean="0">
                <a:solidFill>
                  <a:srgbClr val="261748"/>
                </a:solidFill>
              </a:rPr>
              <a:t>: </a:t>
            </a:r>
          </a:p>
          <a:p>
            <a:pPr lvl="1"/>
            <a:r>
              <a:rPr lang="en-US" sz="2000" kern="0" dirty="0">
                <a:solidFill>
                  <a:srgbClr val="261748"/>
                </a:solidFill>
              </a:rPr>
              <a:t>Mechanical fabrication &amp; RF measurements and Tuning</a:t>
            </a:r>
          </a:p>
          <a:p>
            <a:pPr lvl="1"/>
            <a:r>
              <a:rPr lang="en-US" sz="2000" kern="0" dirty="0">
                <a:solidFill>
                  <a:srgbClr val="261748"/>
                </a:solidFill>
              </a:rPr>
              <a:t>Surface treatments (BCP/EP, HPR, thermal treatments, etc.)</a:t>
            </a:r>
          </a:p>
          <a:p>
            <a:pPr lvl="1"/>
            <a:r>
              <a:rPr lang="en-US" sz="2000" kern="0" dirty="0">
                <a:solidFill>
                  <a:srgbClr val="261748"/>
                </a:solidFill>
              </a:rPr>
              <a:t>He-tank integration</a:t>
            </a:r>
          </a:p>
          <a:p>
            <a:pPr lvl="1"/>
            <a:r>
              <a:rPr lang="en-US" sz="2000" kern="0" dirty="0">
                <a:solidFill>
                  <a:srgbClr val="261748"/>
                </a:solidFill>
              </a:rPr>
              <a:t>Shipment to DESY for cold RF test (cavity equipped with all ancillaries</a:t>
            </a:r>
            <a:r>
              <a:rPr lang="en-US" sz="2000" kern="0" dirty="0" smtClean="0">
                <a:solidFill>
                  <a:srgbClr val="261748"/>
                </a:solidFill>
              </a:rPr>
              <a:t>)</a:t>
            </a:r>
          </a:p>
          <a:p>
            <a:r>
              <a:rPr lang="en-US" sz="2000" kern="0" dirty="0" smtClean="0">
                <a:solidFill>
                  <a:srgbClr val="261748"/>
                </a:solidFill>
              </a:rPr>
              <a:t>Cavities integrated in the He-Tanks and </a:t>
            </a:r>
            <a:r>
              <a:rPr lang="en-US" sz="2000" b="1" kern="0" dirty="0" smtClean="0">
                <a:solidFill>
                  <a:srgbClr val="C00000"/>
                </a:solidFill>
              </a:rPr>
              <a:t>ready to be cold RF tested at DESY</a:t>
            </a:r>
            <a:r>
              <a:rPr lang="en-US" sz="2000" kern="0" dirty="0" smtClean="0">
                <a:solidFill>
                  <a:srgbClr val="261748"/>
                </a:solidFill>
              </a:rPr>
              <a:t> (foreseen production rate: </a:t>
            </a:r>
            <a:r>
              <a:rPr lang="en-US" sz="2000" b="1" kern="0" dirty="0" smtClean="0">
                <a:solidFill>
                  <a:srgbClr val="C00000"/>
                </a:solidFill>
              </a:rPr>
              <a:t>3.5-4 </a:t>
            </a:r>
            <a:r>
              <a:rPr lang="en-US" sz="2000" b="1" kern="0" dirty="0" err="1" smtClean="0">
                <a:solidFill>
                  <a:srgbClr val="C00000"/>
                </a:solidFill>
              </a:rPr>
              <a:t>cav</a:t>
            </a:r>
            <a:r>
              <a:rPr lang="en-US" sz="2000" b="1" kern="0" dirty="0" smtClean="0">
                <a:solidFill>
                  <a:srgbClr val="C00000"/>
                </a:solidFill>
              </a:rPr>
              <a:t>/week</a:t>
            </a:r>
            <a:r>
              <a:rPr lang="en-US" sz="2000" kern="0" dirty="0" smtClean="0">
                <a:solidFill>
                  <a:srgbClr val="261748"/>
                </a:solidFill>
              </a:rPr>
              <a:t>):</a:t>
            </a:r>
          </a:p>
          <a:p>
            <a:r>
              <a:rPr lang="en-US" sz="2000" b="1" kern="0" dirty="0" smtClean="0">
                <a:solidFill>
                  <a:srgbClr val="C00000"/>
                </a:solidFill>
              </a:rPr>
              <a:t>INFN-DESY</a:t>
            </a:r>
            <a:r>
              <a:rPr lang="en-US" sz="2000" kern="0" dirty="0" smtClean="0">
                <a:solidFill>
                  <a:srgbClr val="261748"/>
                </a:solidFill>
              </a:rPr>
              <a:t> supervise the full cavities production:</a:t>
            </a:r>
          </a:p>
          <a:p>
            <a:pPr lvl="1"/>
            <a:r>
              <a:rPr lang="en-US" sz="2000" b="1" kern="0" dirty="0" smtClean="0">
                <a:solidFill>
                  <a:srgbClr val="C00000"/>
                </a:solidFill>
              </a:rPr>
              <a:t>Technology transfer to industry</a:t>
            </a:r>
          </a:p>
          <a:p>
            <a:pPr lvl="1"/>
            <a:r>
              <a:rPr lang="en-US" sz="2000" b="1" kern="0" dirty="0" smtClean="0">
                <a:solidFill>
                  <a:srgbClr val="C00000"/>
                </a:solidFill>
              </a:rPr>
              <a:t>Infrastructures ramp-up and qualification </a:t>
            </a:r>
            <a:r>
              <a:rPr lang="en-US" sz="2000" kern="0" dirty="0" smtClean="0">
                <a:solidFill>
                  <a:srgbClr val="261748"/>
                </a:solidFill>
              </a:rPr>
              <a:t>(clean room, UP water, EP/BCP systems, HPR, thermal treatments, vacuum, etc.)</a:t>
            </a:r>
          </a:p>
          <a:p>
            <a:pPr lvl="1"/>
            <a:r>
              <a:rPr lang="en-US" sz="2000" b="1" kern="0" dirty="0" smtClean="0">
                <a:solidFill>
                  <a:srgbClr val="C00000"/>
                </a:solidFill>
              </a:rPr>
              <a:t>Quality control of the on-going production</a:t>
            </a:r>
            <a:r>
              <a:rPr lang="en-US" sz="2000" kern="0" dirty="0" smtClean="0">
                <a:solidFill>
                  <a:srgbClr val="26174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2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A722D-3E0C-4D84-98FC-0E720C5F1DEB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8"/>
          <a:stretch/>
        </p:blipFill>
        <p:spPr>
          <a:xfrm>
            <a:off x="35496" y="1309801"/>
            <a:ext cx="6120680" cy="4495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7667" y="154773"/>
            <a:ext cx="697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None/>
            </a:pPr>
            <a:r>
              <a:rPr lang="en-US" sz="2400" dirty="0">
                <a:solidFill>
                  <a:srgbClr val="FFFFFF"/>
                </a:solidFill>
              </a:rPr>
              <a:t>XFEL 3.9 GHz third Harmonic SC Cavities: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Vertical RF Test Results</a:t>
            </a:r>
          </a:p>
        </p:txBody>
      </p:sp>
      <p:sp>
        <p:nvSpPr>
          <p:cNvPr id="5" name="TextBox 4"/>
          <p:cNvSpPr txBox="1">
            <a:spLocks noChangeAspect="1" noChangeArrowheads="1"/>
          </p:cNvSpPr>
          <p:nvPr/>
        </p:nvSpPr>
        <p:spPr bwMode="auto">
          <a:xfrm>
            <a:off x="5866953" y="1124744"/>
            <a:ext cx="3275856" cy="539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180975" indent="-180975"/>
            <a:r>
              <a:rPr lang="en-US" sz="2000" b="1" kern="0" dirty="0" smtClean="0">
                <a:solidFill>
                  <a:srgbClr val="C00000"/>
                </a:solidFill>
              </a:rPr>
              <a:t>INFN</a:t>
            </a:r>
            <a:r>
              <a:rPr lang="en-US" sz="2000" kern="0" dirty="0" smtClean="0">
                <a:solidFill>
                  <a:srgbClr val="261748"/>
                </a:solidFill>
              </a:rPr>
              <a:t> has the </a:t>
            </a:r>
            <a:r>
              <a:rPr lang="en-US" sz="2000" b="1" kern="0" dirty="0" smtClean="0">
                <a:solidFill>
                  <a:srgbClr val="261748"/>
                </a:solidFill>
              </a:rPr>
              <a:t>full responsibility</a:t>
            </a:r>
            <a:r>
              <a:rPr lang="en-US" sz="2000" kern="0" dirty="0" smtClean="0">
                <a:solidFill>
                  <a:srgbClr val="261748"/>
                </a:solidFill>
              </a:rPr>
              <a:t> (design and production) of the </a:t>
            </a:r>
            <a:br>
              <a:rPr lang="en-US" sz="2000" kern="0" dirty="0" smtClean="0">
                <a:solidFill>
                  <a:srgbClr val="261748"/>
                </a:solidFill>
              </a:rPr>
            </a:br>
            <a:r>
              <a:rPr lang="en-US" sz="2000" kern="0" dirty="0" smtClean="0">
                <a:solidFill>
                  <a:srgbClr val="261748"/>
                </a:solidFill>
              </a:rPr>
              <a:t>3.9 GHz Cryomodule</a:t>
            </a:r>
            <a:br>
              <a:rPr lang="en-US" sz="2000" kern="0" dirty="0" smtClean="0">
                <a:solidFill>
                  <a:srgbClr val="261748"/>
                </a:solidFill>
              </a:rPr>
            </a:br>
            <a:r>
              <a:rPr lang="en-US" sz="2000" kern="0" dirty="0" smtClean="0">
                <a:solidFill>
                  <a:srgbClr val="261748"/>
                </a:solidFill>
              </a:rPr>
              <a:t> (8 </a:t>
            </a:r>
            <a:r>
              <a:rPr lang="en-US" sz="2000" kern="0" dirty="0" err="1" smtClean="0">
                <a:solidFill>
                  <a:srgbClr val="261748"/>
                </a:solidFill>
              </a:rPr>
              <a:t>cav</a:t>
            </a:r>
            <a:r>
              <a:rPr lang="en-US" sz="2000" kern="0" dirty="0" smtClean="0">
                <a:solidFill>
                  <a:srgbClr val="261748"/>
                </a:solidFill>
              </a:rPr>
              <a:t> + 2 spares)</a:t>
            </a:r>
          </a:p>
          <a:p>
            <a:pPr marL="180975" indent="-180975"/>
            <a:r>
              <a:rPr lang="en-US" sz="2000" b="1" kern="0" dirty="0" smtClean="0">
                <a:solidFill>
                  <a:srgbClr val="C00000"/>
                </a:solidFill>
              </a:rPr>
              <a:t>10</a:t>
            </a:r>
            <a:r>
              <a:rPr lang="en-US" sz="2000" kern="0" dirty="0" smtClean="0">
                <a:solidFill>
                  <a:srgbClr val="C00000"/>
                </a:solidFill>
              </a:rPr>
              <a:t> </a:t>
            </a:r>
            <a:r>
              <a:rPr lang="en-US" sz="2000" b="1" kern="0" dirty="0" smtClean="0">
                <a:solidFill>
                  <a:srgbClr val="C00000"/>
                </a:solidFill>
              </a:rPr>
              <a:t>cavities</a:t>
            </a:r>
            <a:r>
              <a:rPr lang="en-US" sz="2000" kern="0" dirty="0" smtClean="0">
                <a:solidFill>
                  <a:srgbClr val="261748"/>
                </a:solidFill>
              </a:rPr>
              <a:t> produced, with all accessories: </a:t>
            </a:r>
            <a:r>
              <a:rPr lang="en-US" sz="2000" b="1" kern="0" dirty="0" smtClean="0">
                <a:solidFill>
                  <a:srgbClr val="261748"/>
                </a:solidFill>
              </a:rPr>
              <a:t>He-tank</a:t>
            </a:r>
            <a:r>
              <a:rPr lang="en-US" sz="2000" kern="0" dirty="0" smtClean="0">
                <a:solidFill>
                  <a:srgbClr val="261748"/>
                </a:solidFill>
              </a:rPr>
              <a:t>, </a:t>
            </a:r>
            <a:r>
              <a:rPr lang="en-US" sz="2000" b="1" kern="0" dirty="0" smtClean="0">
                <a:solidFill>
                  <a:srgbClr val="261748"/>
                </a:solidFill>
              </a:rPr>
              <a:t>Blade Tuner, magnetic shield.</a:t>
            </a:r>
          </a:p>
          <a:p>
            <a:pPr marL="180975" indent="-180975"/>
            <a:r>
              <a:rPr lang="en-US" sz="2000" b="1" kern="0" dirty="0" err="1" smtClean="0">
                <a:solidFill>
                  <a:srgbClr val="C00000"/>
                </a:solidFill>
              </a:rPr>
              <a:t>Cryomodule</a:t>
            </a:r>
            <a:r>
              <a:rPr lang="en-US" sz="2000" kern="0" dirty="0" smtClean="0">
                <a:solidFill>
                  <a:srgbClr val="261748"/>
                </a:solidFill>
              </a:rPr>
              <a:t> already at DESY</a:t>
            </a:r>
            <a:endParaRPr lang="en-US" sz="2000" kern="0" dirty="0">
              <a:solidFill>
                <a:srgbClr val="261748"/>
              </a:solidFill>
            </a:endParaRPr>
          </a:p>
          <a:p>
            <a:pPr marL="180975" indent="-180975"/>
            <a:r>
              <a:rPr lang="en-US" sz="2000" b="1" kern="0" dirty="0" smtClean="0">
                <a:solidFill>
                  <a:srgbClr val="C00000"/>
                </a:solidFill>
              </a:rPr>
              <a:t>All cavities successfully tested</a:t>
            </a:r>
            <a:r>
              <a:rPr lang="en-US" sz="2000" b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 smtClean="0">
                <a:solidFill>
                  <a:srgbClr val="C00000"/>
                </a:solidFill>
              </a:rPr>
              <a:t>at LASA</a:t>
            </a:r>
            <a:r>
              <a:rPr lang="en-US" sz="2000" kern="0" dirty="0" smtClean="0">
                <a:solidFill>
                  <a:srgbClr val="261748"/>
                </a:solidFill>
              </a:rPr>
              <a:t> </a:t>
            </a:r>
            <a:r>
              <a:rPr lang="en-US" sz="2000" b="1" kern="0" dirty="0" smtClean="0">
                <a:solidFill>
                  <a:srgbClr val="261748"/>
                </a:solidFill>
              </a:rPr>
              <a:t>above specs</a:t>
            </a:r>
            <a:r>
              <a:rPr lang="en-US" sz="2000" kern="0" dirty="0" smtClean="0">
                <a:solidFill>
                  <a:srgbClr val="261748"/>
                </a:solidFill>
              </a:rPr>
              <a:t>.</a:t>
            </a:r>
          </a:p>
          <a:p>
            <a:pPr marL="180975" indent="-180975"/>
            <a:r>
              <a:rPr lang="en-US" sz="2000" kern="0" dirty="0" smtClean="0">
                <a:solidFill>
                  <a:srgbClr val="261748"/>
                </a:solidFill>
              </a:rPr>
              <a:t>Module in tunnel </a:t>
            </a:r>
            <a:r>
              <a:rPr lang="en-US" sz="2000" b="1" kern="0" dirty="0" smtClean="0">
                <a:solidFill>
                  <a:srgbClr val="C00000"/>
                </a:solidFill>
              </a:rPr>
              <a:t>Summer 2015</a:t>
            </a:r>
          </a:p>
          <a:p>
            <a:endParaRPr lang="en-US" sz="2000" kern="0" dirty="0" smtClean="0">
              <a:solidFill>
                <a:srgbClr val="2617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84482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T = 2 K</a:t>
            </a:r>
          </a:p>
        </p:txBody>
      </p:sp>
      <p:sp>
        <p:nvSpPr>
          <p:cNvPr id="12" name="Ovale 11"/>
          <p:cNvSpPr>
            <a:spLocks noChangeAspect="1"/>
          </p:cNvSpPr>
          <p:nvPr/>
        </p:nvSpPr>
        <p:spPr bwMode="auto">
          <a:xfrm>
            <a:off x="5631712" y="2904974"/>
            <a:ext cx="108000" cy="108000"/>
          </a:xfrm>
          <a:prstGeom prst="ellipse">
            <a:avLst/>
          </a:prstGeom>
          <a:solidFill>
            <a:srgbClr val="7030A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5690571" y="2816277"/>
            <a:ext cx="0" cy="136071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18" name="Connettore 1 17"/>
          <p:cNvCxnSpPr>
            <a:cxnSpLocks noChangeAspect="1"/>
          </p:cNvCxnSpPr>
          <p:nvPr/>
        </p:nvCxnSpPr>
        <p:spPr>
          <a:xfrm flipH="1">
            <a:off x="5689290" y="2959782"/>
            <a:ext cx="908" cy="162376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19" name="Connettore 1 18"/>
          <p:cNvCxnSpPr>
            <a:cxnSpLocks noChangeAspect="1"/>
          </p:cNvCxnSpPr>
          <p:nvPr/>
        </p:nvCxnSpPr>
        <p:spPr>
          <a:xfrm rot="5400000" flipH="1">
            <a:off x="5685258" y="3052309"/>
            <a:ext cx="908" cy="162376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21" name="Connettore 1 20"/>
          <p:cNvCxnSpPr>
            <a:cxnSpLocks noChangeAspect="1"/>
          </p:cNvCxnSpPr>
          <p:nvPr/>
        </p:nvCxnSpPr>
        <p:spPr>
          <a:xfrm rot="5400000" flipH="1">
            <a:off x="5684758" y="2741558"/>
            <a:ext cx="908" cy="162376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20" name="CasellaDiTesto 19"/>
          <p:cNvSpPr txBox="1"/>
          <p:nvPr/>
        </p:nvSpPr>
        <p:spPr>
          <a:xfrm>
            <a:off x="4294753" y="4149080"/>
            <a:ext cx="1706621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Cav </a:t>
            </a:r>
            <a:r>
              <a:rPr lang="en-US" dirty="0" err="1" smtClean="0"/>
              <a:t>3HZ010</a:t>
            </a:r>
            <a:endParaRPr lang="en-US" dirty="0" smtClean="0"/>
          </a:p>
          <a:p>
            <a:r>
              <a:rPr lang="en-US" dirty="0" smtClean="0"/>
              <a:t>Horizontal Test</a:t>
            </a:r>
          </a:p>
        </p:txBody>
      </p:sp>
      <p:cxnSp>
        <p:nvCxnSpPr>
          <p:cNvPr id="23" name="Connettore 2 22"/>
          <p:cNvCxnSpPr/>
          <p:nvPr/>
        </p:nvCxnSpPr>
        <p:spPr bwMode="auto">
          <a:xfrm flipV="1">
            <a:off x="5580112" y="3212976"/>
            <a:ext cx="105100" cy="936104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CasellaDiTesto 24"/>
          <p:cNvSpPr txBox="1"/>
          <p:nvPr/>
        </p:nvSpPr>
        <p:spPr>
          <a:xfrm>
            <a:off x="2051720" y="3695152"/>
            <a:ext cx="124463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Test!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08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zione Ginevra">
  <a:themeElements>
    <a:clrScheme name="Presentazione Ginev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Ginev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-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-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zione Ginev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nevr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Ginevr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nevr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nevr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nevr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nevr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430</Words>
  <Application>Microsoft Office PowerPoint</Application>
  <PresentationFormat>Presentazione su schermo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Tema di Office</vt:lpstr>
      <vt:lpstr>DESY European XFEL</vt:lpstr>
      <vt:lpstr>Presentazione Ginevra</vt:lpstr>
      <vt:lpstr>Chart</vt:lpstr>
      <vt:lpstr>Medium Beta Cavities</vt:lpstr>
      <vt:lpstr>INFN IN-kind contribution proposal</vt:lpstr>
      <vt:lpstr>INFN - LASA strategy for prototypes</vt:lpstr>
      <vt:lpstr>INFN proposal time plan (Feb 2015)</vt:lpstr>
      <vt:lpstr>CEA revised scheduling proposed</vt:lpstr>
      <vt:lpstr>INFN – LASA experience on SC cavities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3HZ010: successful horizontal test at DESY Eacc: up to 23.8 MV/m at 1st test</vt:lpstr>
      <vt:lpstr>INFN Plug-compatible design just started but well in progress - 1</vt:lpstr>
      <vt:lpstr>INFN Plug-compatible design just started but well in progress - 2</vt:lpstr>
      <vt:lpstr>INFN Plug-compatible design 3D model for ANSYS HFSS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Michelato</dc:creator>
  <cp:lastModifiedBy>Carlo Pagani</cp:lastModifiedBy>
  <cp:revision>59</cp:revision>
  <cp:lastPrinted>2015-03-27T20:27:31Z</cp:lastPrinted>
  <dcterms:created xsi:type="dcterms:W3CDTF">2015-03-25T15:54:03Z</dcterms:created>
  <dcterms:modified xsi:type="dcterms:W3CDTF">2015-04-01T08:58:35Z</dcterms:modified>
</cp:coreProperties>
</file>