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35" r:id="rId3"/>
    <p:sldId id="265" r:id="rId4"/>
    <p:sldId id="313" r:id="rId5"/>
    <p:sldId id="323" r:id="rId6"/>
    <p:sldId id="303" r:id="rId7"/>
    <p:sldId id="341" r:id="rId8"/>
    <p:sldId id="342" r:id="rId9"/>
    <p:sldId id="325" r:id="rId10"/>
    <p:sldId id="362" r:id="rId11"/>
    <p:sldId id="351" r:id="rId12"/>
    <p:sldId id="336" r:id="rId13"/>
    <p:sldId id="344" r:id="rId14"/>
    <p:sldId id="268" r:id="rId15"/>
    <p:sldId id="363" r:id="rId16"/>
    <p:sldId id="357" r:id="rId17"/>
    <p:sldId id="267" r:id="rId18"/>
    <p:sldId id="294" r:id="rId19"/>
    <p:sldId id="312" r:id="rId20"/>
    <p:sldId id="287" r:id="rId21"/>
    <p:sldId id="359" r:id="rId22"/>
    <p:sldId id="343" r:id="rId23"/>
    <p:sldId id="326" r:id="rId24"/>
    <p:sldId id="353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BCBCB"/>
    <a:srgbClr val="CE0388"/>
    <a:srgbClr val="FF780E"/>
    <a:srgbClr val="FF6600"/>
    <a:srgbClr val="9DE7FF"/>
    <a:srgbClr val="C1CCD9"/>
    <a:srgbClr val="C1D0EF"/>
    <a:srgbClr val="AFBDD9"/>
    <a:srgbClr val="57AF78"/>
    <a:srgbClr val="2E9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2691" autoAdjust="0"/>
  </p:normalViewPr>
  <p:slideViewPr>
    <p:cSldViewPr>
      <p:cViewPr>
        <p:scale>
          <a:sx n="150" d="100"/>
          <a:sy n="150" d="100"/>
        </p:scale>
        <p:origin x="-80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3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4/1/15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4/1/15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4/1/15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4/1/15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4/1/15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4/1/15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Status and Plans </a:t>
            </a:r>
            <a:br>
              <a:rPr lang="en-GB" sz="4000" dirty="0" smtClean="0"/>
            </a:br>
            <a:r>
              <a:rPr lang="en-GB" sz="4000" dirty="0" smtClean="0"/>
              <a:t>for the Target Safety System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Linda R. Coney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Group </a:t>
            </a:r>
            <a:r>
              <a:rPr lang="en-GB" sz="2000" dirty="0" smtClean="0">
                <a:solidFill>
                  <a:schemeClr val="bg1"/>
                </a:solidFill>
              </a:rPr>
              <a:t>Leader</a:t>
            </a:r>
            <a:r>
              <a:rPr lang="sv-SE" sz="2000" dirty="0" smtClean="0">
                <a:solidFill>
                  <a:schemeClr val="bg1"/>
                </a:solidFill>
              </a:rPr>
              <a:t> – Target </a:t>
            </a:r>
            <a:r>
              <a:rPr lang="en-GB" sz="2000" dirty="0" smtClean="0">
                <a:solidFill>
                  <a:schemeClr val="bg1"/>
                </a:solidFill>
              </a:rPr>
              <a:t>Safety</a:t>
            </a:r>
            <a:r>
              <a:rPr lang="sv-SE" sz="2000" dirty="0" smtClean="0">
                <a:solidFill>
                  <a:schemeClr val="bg1"/>
                </a:solidFill>
              </a:rPr>
              <a:t> and Controls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April 1-</a:t>
            </a:r>
            <a:r>
              <a:rPr lang="en-GB" sz="1400" dirty="0">
                <a:solidFill>
                  <a:srgbClr val="FFFFFF"/>
                </a:solidFill>
              </a:rPr>
              <a:t>2</a:t>
            </a:r>
            <a:r>
              <a:rPr lang="en-GB" sz="1400" dirty="0" smtClean="0">
                <a:solidFill>
                  <a:srgbClr val="FFFFFF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 schedule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101266"/>
              </p:ext>
            </p:extLst>
          </p:nvPr>
        </p:nvGraphicFramePr>
        <p:xfrm>
          <a:off x="107504" y="5877272"/>
          <a:ext cx="7848872" cy="90209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348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Initial analysis:</a:t>
                      </a:r>
                      <a:r>
                        <a:rPr lang="en-US" sz="1400" b="0" i="0" u="none" strike="noStrike" dirty="0">
                          <a:effectLst/>
                          <a:latin typeface="Tahoma"/>
                        </a:rPr>
                        <a:t> Initial HA on Subsystem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393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HA review</a:t>
                      </a:r>
                      <a:r>
                        <a:rPr lang="en-US" sz="1400" b="0" i="0" u="none" strike="noStrike" dirty="0">
                          <a:effectLst/>
                          <a:latin typeface="Tahoma"/>
                        </a:rPr>
                        <a:t>: HA Review, Internal and external PIE identified, </a:t>
                      </a:r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Top Events </a:t>
                      </a:r>
                      <a:r>
                        <a:rPr lang="en-US" sz="1400" b="0" i="0" u="none" strike="noStrike" dirty="0">
                          <a:effectLst/>
                          <a:latin typeface="Tahoma"/>
                        </a:rPr>
                        <a:t>identified, Qualitative risk assessment, </a:t>
                      </a:r>
                      <a:r>
                        <a:rPr lang="en-US" sz="1400" b="0" i="0" u="none" strike="noStrike" dirty="0" err="1">
                          <a:effectLst/>
                          <a:latin typeface="Tahoma"/>
                        </a:rPr>
                        <a:t>SaF</a:t>
                      </a:r>
                      <a:r>
                        <a:rPr lang="en-US" sz="1400" b="0" i="0" u="none" strike="noStrike" dirty="0">
                          <a:effectLst/>
                          <a:latin typeface="Tahoma"/>
                        </a:rPr>
                        <a:t> identified/proposed, Study </a:t>
                      </a:r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recommendations </a:t>
                      </a:r>
                      <a:r>
                        <a:rPr lang="en-US" sz="1400" b="0" i="0" u="none" strike="noStrike" dirty="0">
                          <a:effectLst/>
                          <a:latin typeface="Tahoma"/>
                        </a:rPr>
                        <a:t>identified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262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Quantitative Assessment:</a:t>
                      </a:r>
                      <a:r>
                        <a:rPr lang="en-US" sz="1400" b="0" i="0" u="none" strike="noStrike" dirty="0">
                          <a:effectLst/>
                          <a:latin typeface="Tahoma"/>
                        </a:rPr>
                        <a:t> Studies are performed, </a:t>
                      </a:r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Dose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Tahoma"/>
                        </a:rPr>
                        <a:t> calculations, </a:t>
                      </a:r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Quantitative risk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Tahoma"/>
                        </a:rPr>
                        <a:t> ranking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8204083">
            <a:off x="6310025" y="1169853"/>
            <a:ext cx="527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April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7864670">
            <a:off x="7377811" y="1179611"/>
            <a:ext cx="505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8204083">
            <a:off x="8504976" y="1173183"/>
            <a:ext cx="519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8204083">
            <a:off x="4840843" y="1115952"/>
            <a:ext cx="657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March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3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Design &amp; Development – Pilot TSS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Hazard analysis process is on-going &amp; long term</a:t>
            </a:r>
          </a:p>
          <a:p>
            <a:r>
              <a:rPr lang="en-GB" dirty="0" smtClean="0">
                <a:solidFill>
                  <a:srgbClr val="000090"/>
                </a:solidFill>
              </a:rPr>
              <a:t>Moving forward with the TSS design </a:t>
            </a:r>
          </a:p>
          <a:p>
            <a:pPr lvl="1"/>
            <a:r>
              <a:rPr lang="en-GB" dirty="0" smtClean="0"/>
              <a:t>Make assumptions based on the information currently available from the HAs</a:t>
            </a:r>
          </a:p>
          <a:p>
            <a:pPr lvl="1"/>
            <a:r>
              <a:rPr lang="en-GB" dirty="0" smtClean="0"/>
              <a:t>Incorporate appropriate redundancy &amp; diversity </a:t>
            </a:r>
          </a:p>
          <a:p>
            <a:pPr lvl="3"/>
            <a:endParaRPr lang="en-GB" dirty="0" smtClean="0"/>
          </a:p>
          <a:p>
            <a:r>
              <a:rPr lang="en-GB" dirty="0" smtClean="0">
                <a:solidFill>
                  <a:srgbClr val="2E9BE3"/>
                </a:solidFill>
              </a:rPr>
              <a:t>Assume TSS needs to:</a:t>
            </a:r>
          </a:p>
          <a:p>
            <a:pPr lvl="1"/>
            <a:r>
              <a:rPr lang="en-GB" dirty="0" smtClean="0">
                <a:solidFill>
                  <a:srgbClr val="2E9BE3"/>
                </a:solidFill>
              </a:rPr>
              <a:t>Detect stopped </a:t>
            </a:r>
            <a:r>
              <a:rPr lang="en-GB" dirty="0">
                <a:solidFill>
                  <a:srgbClr val="2E9BE3"/>
                </a:solidFill>
              </a:rPr>
              <a:t>wheel rotation</a:t>
            </a:r>
          </a:p>
          <a:p>
            <a:pPr lvl="1"/>
            <a:r>
              <a:rPr lang="en-GB" dirty="0" smtClean="0">
                <a:solidFill>
                  <a:srgbClr val="2E9BE3"/>
                </a:solidFill>
              </a:rPr>
              <a:t>Detect loss </a:t>
            </a:r>
            <a:r>
              <a:rPr lang="en-GB" dirty="0">
                <a:solidFill>
                  <a:srgbClr val="2E9BE3"/>
                </a:solidFill>
              </a:rPr>
              <a:t>of He cooling in </a:t>
            </a:r>
            <a:r>
              <a:rPr lang="en-GB" dirty="0" smtClean="0">
                <a:solidFill>
                  <a:srgbClr val="2E9BE3"/>
                </a:solidFill>
              </a:rPr>
              <a:t>wheel </a:t>
            </a:r>
          </a:p>
          <a:p>
            <a:pPr lvl="1"/>
            <a:r>
              <a:rPr lang="en-GB" dirty="0" smtClean="0">
                <a:solidFill>
                  <a:srgbClr val="2E9BE3"/>
                </a:solidFill>
              </a:rPr>
              <a:t>Shut down proton beam when these conditions are present</a:t>
            </a:r>
          </a:p>
          <a:p>
            <a:pPr lvl="1"/>
            <a:r>
              <a:rPr lang="en-GB" i="1" dirty="0" smtClean="0"/>
              <a:t>Note</a:t>
            </a:r>
            <a:r>
              <a:rPr lang="en-GB" i="1" dirty="0"/>
              <a:t>: no quantitative results from Hazard Analysis yet. Possibility that requirements on TSS will change is understood</a:t>
            </a:r>
            <a:r>
              <a:rPr lang="en-GB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198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TSS – Implementation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Identify need for action by TSS for events from Hazard Analysis</a:t>
            </a:r>
          </a:p>
          <a:p>
            <a:pPr lvl="3"/>
            <a:endParaRPr lang="en-GB" dirty="0" smtClean="0">
              <a:solidFill>
                <a:srgbClr val="000090"/>
              </a:solidFill>
            </a:endParaRPr>
          </a:p>
          <a:p>
            <a:r>
              <a:rPr lang="en-GB" dirty="0" smtClean="0">
                <a:solidFill>
                  <a:srgbClr val="2E9BE3"/>
                </a:solidFill>
              </a:rPr>
              <a:t>Define safety functions (</a:t>
            </a:r>
            <a:r>
              <a:rPr lang="en-GB" dirty="0" err="1" smtClean="0">
                <a:solidFill>
                  <a:srgbClr val="2E9BE3"/>
                </a:solidFill>
              </a:rPr>
              <a:t>SaF</a:t>
            </a:r>
            <a:r>
              <a:rPr lang="en-GB" dirty="0" smtClean="0">
                <a:solidFill>
                  <a:srgbClr val="2E9BE3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2E9BE3"/>
                </a:solidFill>
              </a:rPr>
              <a:t>First attempt to implement ESS safety function </a:t>
            </a:r>
            <a:r>
              <a:rPr lang="en-GB" dirty="0" smtClean="0">
                <a:solidFill>
                  <a:srgbClr val="2E9BE3"/>
                </a:solidFill>
              </a:rPr>
              <a:t>categorization</a:t>
            </a:r>
          </a:p>
          <a:p>
            <a:pPr lvl="1"/>
            <a:r>
              <a:rPr lang="en-GB" dirty="0" smtClean="0">
                <a:solidFill>
                  <a:srgbClr val="2E9BE3"/>
                </a:solidFill>
              </a:rPr>
              <a:t>Define TSS portion of safety functions</a:t>
            </a:r>
          </a:p>
          <a:p>
            <a:pPr lvl="1"/>
            <a:r>
              <a:rPr lang="en-GB" dirty="0" smtClean="0">
                <a:solidFill>
                  <a:srgbClr val="2E9BE3"/>
                </a:solidFill>
              </a:rPr>
              <a:t>Evaluate severity – determine </a:t>
            </a:r>
            <a:r>
              <a:rPr lang="en-GB" dirty="0" err="1" smtClean="0">
                <a:solidFill>
                  <a:srgbClr val="2E9BE3"/>
                </a:solidFill>
              </a:rPr>
              <a:t>SaF</a:t>
            </a:r>
            <a:r>
              <a:rPr lang="en-GB" dirty="0" smtClean="0">
                <a:solidFill>
                  <a:srgbClr val="2E9BE3"/>
                </a:solidFill>
              </a:rPr>
              <a:t> classification &amp; requirements for design</a:t>
            </a:r>
          </a:p>
          <a:p>
            <a:pPr marL="1371600" lvl="3" indent="0">
              <a:buNone/>
            </a:pPr>
            <a:endParaRPr lang="en-GB" dirty="0" smtClean="0"/>
          </a:p>
          <a:p>
            <a:r>
              <a:rPr lang="en-GB" dirty="0">
                <a:solidFill>
                  <a:srgbClr val="000090"/>
                </a:solidFill>
              </a:rPr>
              <a:t>Design </a:t>
            </a:r>
            <a:r>
              <a:rPr lang="en-GB" dirty="0" smtClean="0">
                <a:solidFill>
                  <a:srgbClr val="000090"/>
                </a:solidFill>
              </a:rPr>
              <a:t>complete Pilot-TSS system to fulfil safety functions</a:t>
            </a: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Logic design – requirements from classification, release limits, SSM</a:t>
            </a:r>
          </a:p>
          <a:p>
            <a:pPr lvl="1"/>
            <a:r>
              <a:rPr lang="en-GB" dirty="0">
                <a:solidFill>
                  <a:srgbClr val="000090"/>
                </a:solidFill>
              </a:rPr>
              <a:t>T</a:t>
            </a:r>
            <a:r>
              <a:rPr lang="en-GB" dirty="0" smtClean="0">
                <a:solidFill>
                  <a:srgbClr val="000090"/>
                </a:solidFill>
              </a:rPr>
              <a:t>rigger mechanisms, sensors, PLCs, shutdown methods</a:t>
            </a: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Interfaces – Accelerator, CF, Target Station systems, ICS</a:t>
            </a:r>
          </a:p>
          <a:p>
            <a:pPr lvl="1"/>
            <a:endParaRPr lang="en-GB" dirty="0">
              <a:solidFill>
                <a:srgbClr val="000090"/>
              </a:solidFill>
            </a:endParaRPr>
          </a:p>
          <a:p>
            <a:r>
              <a:rPr lang="en-GB" dirty="0" smtClean="0">
                <a:solidFill>
                  <a:srgbClr val="2E9BE3"/>
                </a:solidFill>
              </a:rPr>
              <a:t>TSS Test Stand</a:t>
            </a:r>
          </a:p>
          <a:p>
            <a:pPr lvl="1"/>
            <a:r>
              <a:rPr lang="en-GB" dirty="0" smtClean="0">
                <a:solidFill>
                  <a:srgbClr val="2E9BE3"/>
                </a:solidFill>
              </a:rPr>
              <a:t>Prototype of TSS – safety PLCs, programming, implement design</a:t>
            </a:r>
          </a:p>
          <a:p>
            <a:pPr lvl="1"/>
            <a:r>
              <a:rPr lang="en-GB" dirty="0" smtClean="0">
                <a:solidFill>
                  <a:srgbClr val="2E9BE3"/>
                </a:solidFill>
              </a:rPr>
              <a:t>Automated test program for TSS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73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TSS – Safety </a:t>
            </a:r>
            <a:r>
              <a:rPr lang="en-GB" dirty="0"/>
              <a:t>Function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736304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008000"/>
                </a:solidFill>
              </a:rPr>
              <a:t>Apply ESS safety function classification </a:t>
            </a:r>
            <a:r>
              <a:rPr lang="en-GB" dirty="0" smtClean="0">
                <a:solidFill>
                  <a:srgbClr val="008000"/>
                </a:solidFill>
              </a:rPr>
              <a:t>scheme</a:t>
            </a:r>
          </a:p>
          <a:p>
            <a:pPr lvl="1"/>
            <a:r>
              <a:rPr lang="en-GB" i="1" dirty="0">
                <a:solidFill>
                  <a:srgbClr val="2E9BE3"/>
                </a:solidFill>
              </a:rPr>
              <a:t>Note: </a:t>
            </a:r>
            <a:r>
              <a:rPr lang="en-GB" i="1" dirty="0" smtClean="0">
                <a:solidFill>
                  <a:srgbClr val="2E9BE3"/>
                </a:solidFill>
              </a:rPr>
              <a:t>Safety function severity is </a:t>
            </a:r>
            <a:r>
              <a:rPr lang="en-GB" i="1" dirty="0">
                <a:solidFill>
                  <a:srgbClr val="2E9BE3"/>
                </a:solidFill>
              </a:rPr>
              <a:t>different from the mild/moderate/severe scale for the original event from which a safety function need was defined</a:t>
            </a:r>
            <a:r>
              <a:rPr lang="en-GB" i="1" dirty="0" smtClean="0">
                <a:solidFill>
                  <a:srgbClr val="2E9BE3"/>
                </a:solidFill>
              </a:rPr>
              <a:t>.</a:t>
            </a:r>
            <a:endParaRPr lang="en-GB" dirty="0" smtClean="0">
              <a:solidFill>
                <a:srgbClr val="008000"/>
              </a:solidFill>
            </a:endParaRPr>
          </a:p>
          <a:p>
            <a:pPr lvl="2"/>
            <a:endParaRPr lang="en-GB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Ex. Consider a top event from the Hazard Analysis that is H3 with an dose of 3 </a:t>
            </a:r>
            <a:r>
              <a:rPr lang="en-GB" dirty="0" err="1">
                <a:solidFill>
                  <a:srgbClr val="008000"/>
                </a:solidFill>
              </a:rPr>
              <a:t>mSv</a:t>
            </a:r>
            <a:r>
              <a:rPr lang="en-GB" dirty="0">
                <a:solidFill>
                  <a:srgbClr val="008000"/>
                </a:solidFill>
              </a:rPr>
              <a:t> to the public</a:t>
            </a:r>
          </a:p>
          <a:p>
            <a:pPr lvl="1"/>
            <a:r>
              <a:rPr lang="en-GB" dirty="0"/>
              <a:t>This is above the allowed limit – Risk Ranking of “Severe” and requires mitigation by a safety function</a:t>
            </a:r>
          </a:p>
          <a:p>
            <a:pPr lvl="1"/>
            <a:r>
              <a:rPr lang="en-GB" dirty="0"/>
              <a:t>Identify safety function Severity Scale from table:  3 </a:t>
            </a:r>
            <a:r>
              <a:rPr lang="en-GB" dirty="0" err="1"/>
              <a:t>mSv</a:t>
            </a:r>
            <a:r>
              <a:rPr lang="en-GB" dirty="0"/>
              <a:t> = Medium severity </a:t>
            </a:r>
            <a:r>
              <a:rPr lang="en-GB" dirty="0">
                <a:latin typeface="Wingdings 3" charset="2"/>
                <a:cs typeface="Wingdings 3" charset="2"/>
              </a:rPr>
              <a:t>g</a:t>
            </a:r>
            <a:r>
              <a:rPr lang="en-GB" dirty="0"/>
              <a:t> </a:t>
            </a:r>
            <a:r>
              <a:rPr lang="en-GB" dirty="0" err="1"/>
              <a:t>SaF</a:t>
            </a:r>
            <a:r>
              <a:rPr lang="en-GB" dirty="0"/>
              <a:t> C2</a:t>
            </a:r>
          </a:p>
          <a:p>
            <a:pPr lvl="1"/>
            <a:r>
              <a:rPr lang="en-GB" dirty="0"/>
              <a:t>C2 requires: redundancy, independence of redundant train, physical separation, qualification to environment, verification</a:t>
            </a:r>
          </a:p>
          <a:p>
            <a:pPr lvl="1"/>
            <a:r>
              <a:rPr lang="en-GB" dirty="0"/>
              <a:t>Does </a:t>
            </a:r>
            <a:r>
              <a:rPr lang="en-GB" i="1" dirty="0"/>
              <a:t>not</a:t>
            </a:r>
            <a:r>
              <a:rPr lang="en-GB" dirty="0"/>
              <a:t> require </a:t>
            </a:r>
            <a:r>
              <a:rPr lang="en-GB" dirty="0" smtClean="0"/>
              <a:t>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495982"/>
              </p:ext>
            </p:extLst>
          </p:nvPr>
        </p:nvGraphicFramePr>
        <p:xfrm>
          <a:off x="1115616" y="1484784"/>
          <a:ext cx="7272808" cy="228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046"/>
                <a:gridCol w="5672762"/>
              </a:tblGrid>
              <a:tr h="2821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Severity Scale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Criteria</a:t>
                      </a:r>
                      <a:endParaRPr lang="en-GB" sz="1400" dirty="0"/>
                    </a:p>
                  </a:txBody>
                  <a:tcPr/>
                </a:tc>
              </a:tr>
              <a:tr h="695605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dirty="0" smtClean="0"/>
                        <a:t>High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Radiological consequences for the public &gt; 20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mSv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(H4)</a:t>
                      </a:r>
                      <a:endParaRPr lang="en-GB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GB" sz="1400" dirty="0" smtClean="0"/>
                        <a:t>Radiological consequences for</a:t>
                      </a:r>
                      <a:r>
                        <a:rPr lang="en-GB" sz="1400" baseline="0" dirty="0" smtClean="0"/>
                        <a:t> workers &gt; 50 </a:t>
                      </a:r>
                      <a:r>
                        <a:rPr lang="en-GB" sz="1400" baseline="0" dirty="0" err="1" smtClean="0"/>
                        <a:t>mSv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smtClean="0">
                          <a:solidFill>
                            <a:srgbClr val="7F7F7F"/>
                          </a:solidFill>
                        </a:rPr>
                        <a:t>(H4)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</a:tr>
              <a:tr h="695605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dirty="0" smtClean="0"/>
                        <a:t>Medium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Radiological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consequences for the public &gt; 1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mSv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smtClean="0">
                          <a:solidFill>
                            <a:srgbClr val="7F7F7F"/>
                          </a:solidFill>
                        </a:rPr>
                        <a:t>(H3)</a:t>
                      </a:r>
                      <a:endParaRPr lang="en-GB" sz="1400" dirty="0" smtClean="0">
                        <a:solidFill>
                          <a:srgbClr val="7F7F7F"/>
                        </a:solidFill>
                      </a:endParaRPr>
                    </a:p>
                    <a:p>
                      <a:r>
                        <a:rPr lang="en-GB" sz="1400" dirty="0" smtClean="0"/>
                        <a:t>Radiological consequences for</a:t>
                      </a:r>
                      <a:r>
                        <a:rPr lang="en-GB" sz="1400" baseline="0" dirty="0" smtClean="0"/>
                        <a:t> workers &gt; 20 </a:t>
                      </a:r>
                      <a:r>
                        <a:rPr lang="en-GB" sz="1400" baseline="0" dirty="0" err="1" smtClean="0"/>
                        <a:t>mSv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smtClean="0">
                          <a:solidFill>
                            <a:srgbClr val="7F7F7F"/>
                          </a:solidFill>
                        </a:rPr>
                        <a:t>(H2)</a:t>
                      </a:r>
                      <a:endParaRPr lang="en-GB" sz="1400" dirty="0" smtClean="0">
                        <a:solidFill>
                          <a:srgbClr val="7F7F7F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/>
                </a:tc>
              </a:tr>
              <a:tr h="486924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dirty="0" smtClean="0"/>
                        <a:t>Low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Radiological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consequences for the public &gt; 0.1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mSv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smtClean="0">
                          <a:solidFill>
                            <a:srgbClr val="7F7F7F"/>
                          </a:solidFill>
                        </a:rPr>
                        <a:t>(H2)</a:t>
                      </a:r>
                      <a:endParaRPr lang="en-GB" sz="14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Radiological consequences for</a:t>
                      </a:r>
                      <a:r>
                        <a:rPr lang="en-GB" sz="1400" baseline="0" dirty="0" smtClean="0"/>
                        <a:t> workers &gt; 10 </a:t>
                      </a:r>
                      <a:r>
                        <a:rPr lang="en-GB" sz="1400" baseline="0" dirty="0" err="1" smtClean="0"/>
                        <a:t>mSv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48264" y="141277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ESS-0016468</a:t>
            </a:r>
          </a:p>
        </p:txBody>
      </p:sp>
    </p:spTree>
    <p:extLst>
      <p:ext uri="{BB962C8B-B14F-4D97-AF65-F5344CB8AC3E}">
        <p14:creationId xmlns:p14="http://schemas.microsoft.com/office/powerpoint/2010/main" val="138358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TSS – Design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Monitor target systems</a:t>
            </a:r>
          </a:p>
          <a:p>
            <a:pPr marL="742950" lvl="2" indent="-342900"/>
            <a:r>
              <a:rPr lang="en-US" dirty="0"/>
              <a:t>Target cooling system – He flow, He temperature or pressure</a:t>
            </a:r>
          </a:p>
          <a:p>
            <a:pPr marL="742950" lvl="2" indent="-342900"/>
            <a:r>
              <a:rPr lang="en-US" dirty="0"/>
              <a:t>Target wheel – shaft speed, drive load, wheel motion (monitoring plug?)</a:t>
            </a:r>
          </a:p>
          <a:p>
            <a:pPr marL="742950" lvl="2" indent="-342900"/>
            <a:r>
              <a:rPr lang="en-US" dirty="0"/>
              <a:t>Defining optimal detection methods &amp; interfaces with system </a:t>
            </a:r>
            <a:r>
              <a:rPr lang="en-US" dirty="0" smtClean="0"/>
              <a:t>owners</a:t>
            </a:r>
            <a:endParaRPr lang="en-US" dirty="0" smtClean="0">
              <a:solidFill>
                <a:srgbClr val="2E9BE3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9BE3"/>
                </a:solidFill>
              </a:rPr>
              <a:t>Two shutdown mechanisms to stop </a:t>
            </a:r>
            <a:r>
              <a:rPr lang="en-US" dirty="0" smtClean="0">
                <a:solidFill>
                  <a:srgbClr val="2E9BE3"/>
                </a:solidFill>
              </a:rPr>
              <a:t>beam</a:t>
            </a:r>
          </a:p>
          <a:p>
            <a:pPr marL="742950" lvl="2" indent="-342900"/>
            <a:r>
              <a:rPr lang="en-US" dirty="0" smtClean="0"/>
              <a:t>Ion </a:t>
            </a:r>
            <a:r>
              <a:rPr lang="en-US" dirty="0"/>
              <a:t>source and possibly </a:t>
            </a:r>
            <a:r>
              <a:rPr lang="en-US" dirty="0" smtClean="0"/>
              <a:t>RFQ</a:t>
            </a:r>
          </a:p>
          <a:p>
            <a:pPr marL="742950" lvl="2" indent="-342900"/>
            <a:r>
              <a:rPr lang="en-US" dirty="0" smtClean="0"/>
              <a:t>Direct </a:t>
            </a:r>
            <a:r>
              <a:rPr lang="en-US" dirty="0"/>
              <a:t>access/priority to shutdown </a:t>
            </a:r>
            <a:r>
              <a:rPr lang="en-US" dirty="0" smtClean="0"/>
              <a:t>mechanisms</a:t>
            </a:r>
          </a:p>
          <a:p>
            <a:pPr marL="742950" lvl="2" indent="-342900"/>
            <a:r>
              <a:rPr lang="en-US" dirty="0" smtClean="0"/>
              <a:t>Defining </a:t>
            </a:r>
            <a:r>
              <a:rPr lang="en-US" dirty="0"/>
              <a:t>interfaces with accelerator and MPS/</a:t>
            </a:r>
            <a:r>
              <a:rPr lang="en-US" dirty="0" smtClean="0"/>
              <a:t>PSS</a:t>
            </a:r>
            <a:endParaRPr lang="en-US" dirty="0" smtClean="0">
              <a:solidFill>
                <a:srgbClr val="2E9BE3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9BE3"/>
                </a:solidFill>
              </a:rPr>
              <a:t>Use safety-rated </a:t>
            </a:r>
            <a:r>
              <a:rPr lang="en-US" dirty="0" smtClean="0">
                <a:solidFill>
                  <a:srgbClr val="2E9BE3"/>
                </a:solidFill>
              </a:rPr>
              <a:t>PLCs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E9BE3"/>
                </a:solidFill>
              </a:rPr>
              <a:t>Two </a:t>
            </a:r>
            <a:r>
              <a:rPr lang="en-US" dirty="0">
                <a:solidFill>
                  <a:srgbClr val="2E9BE3"/>
                </a:solidFill>
              </a:rPr>
              <a:t>separate TSS rooms in Target building – </a:t>
            </a:r>
            <a:endParaRPr lang="en-US" dirty="0" smtClean="0">
              <a:solidFill>
                <a:srgbClr val="2E9BE3"/>
              </a:solidFill>
            </a:endParaRPr>
          </a:p>
          <a:p>
            <a:pPr marL="742950" lvl="2" indent="-342900"/>
            <a:r>
              <a:rPr lang="en-US" dirty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dentified </a:t>
            </a:r>
            <a:r>
              <a:rPr lang="en-US" dirty="0">
                <a:solidFill>
                  <a:srgbClr val="7F7F7F"/>
                </a:solidFill>
              </a:rPr>
              <a:t>in CF </a:t>
            </a:r>
            <a:r>
              <a:rPr lang="en-US" dirty="0" smtClean="0">
                <a:solidFill>
                  <a:srgbClr val="7F7F7F"/>
                </a:solidFill>
              </a:rPr>
              <a:t>plan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E9BE3"/>
                </a:solidFill>
              </a:rPr>
              <a:t>Independent </a:t>
            </a:r>
            <a:r>
              <a:rPr lang="en-US" dirty="0">
                <a:solidFill>
                  <a:srgbClr val="2E9BE3"/>
                </a:solidFill>
              </a:rPr>
              <a:t>paths to each beam shut-off </a:t>
            </a:r>
            <a:r>
              <a:rPr lang="en-US" dirty="0" smtClean="0">
                <a:solidFill>
                  <a:srgbClr val="2E9BE3"/>
                </a:solidFill>
              </a:rPr>
              <a:t>system</a:t>
            </a:r>
          </a:p>
          <a:p>
            <a:pPr marL="742950" lvl="2" indent="-342900"/>
            <a:r>
              <a:rPr lang="en-US" dirty="0">
                <a:solidFill>
                  <a:srgbClr val="7F7F7F"/>
                </a:solidFill>
              </a:rPr>
              <a:t>Defining cable paths with </a:t>
            </a:r>
            <a:r>
              <a:rPr lang="en-US" dirty="0" smtClean="0">
                <a:solidFill>
                  <a:srgbClr val="7F7F7F"/>
                </a:solidFill>
              </a:rPr>
              <a:t>CF</a:t>
            </a:r>
            <a:endParaRPr lang="en-US" dirty="0" smtClean="0">
              <a:solidFill>
                <a:srgbClr val="2E9BE3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9BE3"/>
                </a:solidFill>
              </a:rPr>
              <a:t>Separate from ICS controls – cable-trays, UPS, shutdown </a:t>
            </a:r>
            <a:r>
              <a:rPr lang="en-US" dirty="0" smtClean="0">
                <a:solidFill>
                  <a:srgbClr val="2E9BE3"/>
                </a:solidFill>
              </a:rPr>
              <a:t>mechanisms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780E"/>
                </a:solidFill>
              </a:rPr>
              <a:t>Satisfy </a:t>
            </a:r>
            <a:r>
              <a:rPr lang="en-US" dirty="0">
                <a:solidFill>
                  <a:srgbClr val="FF780E"/>
                </a:solidFill>
              </a:rPr>
              <a:t>requirements &amp; protect public with as-simple-as-possible </a:t>
            </a:r>
            <a:r>
              <a:rPr lang="en-US" dirty="0" smtClean="0">
                <a:solidFill>
                  <a:srgbClr val="FF780E"/>
                </a:solidFill>
              </a:rPr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75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Pilot TSS – </a:t>
            </a:r>
            <a:r>
              <a:rPr lang="sv-SE" dirty="0" err="1"/>
              <a:t>Logic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2555775" y="2420888"/>
            <a:ext cx="1368153" cy="576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2000" u="sng" dirty="0" smtClean="0">
                <a:solidFill>
                  <a:schemeClr val="tx1"/>
                </a:solidFill>
              </a:rPr>
              <a:t>Read</a:t>
            </a:r>
            <a:endParaRPr lang="sv-SE" sz="2000" u="sng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>
          <a:xfrm flipV="1">
            <a:off x="2101633" y="3501008"/>
            <a:ext cx="598159" cy="4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3212976"/>
            <a:ext cx="1922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 wheel cooling </a:t>
            </a:r>
          </a:p>
          <a:p>
            <a:r>
              <a:rPr lang="en-US" sz="1600" dirty="0" smtClean="0"/>
              <a:t>He temp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717032"/>
            <a:ext cx="1922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 wheel cooling </a:t>
            </a:r>
          </a:p>
          <a:p>
            <a:r>
              <a:rPr lang="en-US" sz="1600" dirty="0" smtClean="0"/>
              <a:t>He flow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386590"/>
            <a:ext cx="1922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 wheel motion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2101633" y="4005064"/>
            <a:ext cx="598159" cy="4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9792" y="3306470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&lt;</a:t>
            </a:r>
            <a:r>
              <a:rPr lang="sv-SE" sz="1600" dirty="0" smtClean="0"/>
              <a:t> </a:t>
            </a:r>
            <a:r>
              <a:rPr lang="sv-SE" sz="1600" dirty="0" smtClean="0"/>
              <a:t>TBD deg C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699792" y="3810526"/>
            <a:ext cx="973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&gt;</a:t>
            </a:r>
            <a:r>
              <a:rPr lang="sv-SE" sz="1600" dirty="0" smtClean="0"/>
              <a:t> </a:t>
            </a:r>
            <a:r>
              <a:rPr lang="sv-SE" sz="1600" dirty="0" smtClean="0"/>
              <a:t>TBD g/s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699792" y="4376137"/>
            <a:ext cx="106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&gt;</a:t>
            </a:r>
            <a:r>
              <a:rPr lang="sv-SE" sz="1600" dirty="0" smtClean="0"/>
              <a:t> </a:t>
            </a:r>
            <a:r>
              <a:rPr lang="sv-SE" sz="1600" dirty="0" smtClean="0"/>
              <a:t>TBD rpm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2708176" y="3284984"/>
            <a:ext cx="1278142" cy="15841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3530" y="3717032"/>
            <a:ext cx="1313180" cy="584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600" dirty="0" smtClean="0"/>
              <a:t>All </a:t>
            </a:r>
            <a:r>
              <a:rPr lang="sv-SE" sz="1600" dirty="0" err="1" smtClean="0"/>
              <a:t>conditions</a:t>
            </a:r>
            <a:endParaRPr lang="sv-SE" sz="1600" dirty="0" smtClean="0"/>
          </a:p>
          <a:p>
            <a:r>
              <a:rPr lang="sv-SE" sz="1600" dirty="0" err="1" smtClean="0"/>
              <a:t>satisfied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4427984" y="2420888"/>
            <a:ext cx="1656184" cy="6480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2000" u="sng" dirty="0" err="1" smtClean="0">
                <a:solidFill>
                  <a:schemeClr val="tx1"/>
                </a:solidFill>
              </a:rPr>
              <a:t>Evaluate</a:t>
            </a:r>
            <a:endParaRPr lang="sv-SE" sz="2000" u="sng" dirty="0" smtClean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84168" y="2420888"/>
            <a:ext cx="2160240" cy="72008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2000" u="sng" dirty="0" err="1" smtClean="0">
                <a:solidFill>
                  <a:schemeClr val="tx1"/>
                </a:solidFill>
              </a:rPr>
              <a:t>Act</a:t>
            </a:r>
            <a:endParaRPr lang="sv-SE" sz="2000" u="sng" dirty="0" smtClean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41859" y="3810526"/>
            <a:ext cx="178957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Allow</a:t>
            </a:r>
            <a:r>
              <a:rPr lang="sv-SE" sz="1600" dirty="0" smtClean="0"/>
              <a:t> </a:t>
            </a:r>
            <a:r>
              <a:rPr lang="sv-SE" sz="1600" dirty="0" smtClean="0"/>
              <a:t>proton </a:t>
            </a:r>
            <a:r>
              <a:rPr lang="sv-SE" sz="1600" dirty="0" err="1" smtClean="0"/>
              <a:t>beam</a:t>
            </a:r>
            <a:endParaRPr lang="sv-SE" sz="1600" dirty="0" smtClean="0"/>
          </a:p>
        </p:txBody>
      </p:sp>
      <p:cxnSp>
        <p:nvCxnSpPr>
          <p:cNvPr id="76" name="Straight Arrow Connector 75"/>
          <p:cNvCxnSpPr>
            <a:stCxn id="35" idx="3"/>
          </p:cNvCxnSpPr>
          <p:nvPr/>
        </p:nvCxnSpPr>
        <p:spPr>
          <a:xfrm flipV="1">
            <a:off x="6116710" y="4005064"/>
            <a:ext cx="327498" cy="4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23728" y="4579967"/>
            <a:ext cx="576064" cy="1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67944" y="40770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6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13690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 – Draft Overall </a:t>
            </a:r>
            <a:r>
              <a:rPr lang="sv-SE" dirty="0"/>
              <a:t>L</a:t>
            </a:r>
            <a:r>
              <a:rPr lang="sv-SE" dirty="0" smtClean="0"/>
              <a:t>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270892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2oo3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493187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1oo2</a:t>
            </a:r>
          </a:p>
        </p:txBody>
      </p:sp>
      <p:pic>
        <p:nvPicPr>
          <p:cNvPr id="9" name="Picture 8" descr="Current lay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6701644" y="1628800"/>
            <a:ext cx="14707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TSS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Qualitative Hazard Analyses   </a:t>
            </a:r>
            <a:r>
              <a:rPr lang="en-US" dirty="0">
                <a:solidFill>
                  <a:srgbClr val="008000"/>
                </a:solidFill>
              </a:rPr>
              <a:t>Q1-Q2 </a:t>
            </a:r>
            <a:r>
              <a:rPr lang="en-US" dirty="0" smtClean="0">
                <a:solidFill>
                  <a:srgbClr val="008000"/>
                </a:solidFill>
              </a:rPr>
              <a:t>2015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Quantitative Hazard Analyses    </a:t>
            </a:r>
            <a:r>
              <a:rPr lang="en-US" dirty="0">
                <a:solidFill>
                  <a:srgbClr val="008000"/>
                </a:solidFill>
              </a:rPr>
              <a:t>Q1 2015 – Q1 </a:t>
            </a:r>
            <a:r>
              <a:rPr lang="en-US" dirty="0" smtClean="0">
                <a:solidFill>
                  <a:srgbClr val="008000"/>
                </a:solidFill>
              </a:rPr>
              <a:t>2016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Description of Pilot TSS – logic &amp; interfaces Q1 </a:t>
            </a:r>
            <a:r>
              <a:rPr lang="en-US" dirty="0">
                <a:solidFill>
                  <a:srgbClr val="008000"/>
                </a:solidFill>
              </a:rPr>
              <a:t>- Q4 </a:t>
            </a:r>
            <a:r>
              <a:rPr lang="en-US" dirty="0" smtClean="0">
                <a:solidFill>
                  <a:srgbClr val="008000"/>
                </a:solidFill>
              </a:rPr>
              <a:t>2015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MS: PDR of TSS (Pilot) </a:t>
            </a:r>
            <a:r>
              <a:rPr lang="en-US" dirty="0" smtClean="0">
                <a:solidFill>
                  <a:srgbClr val="008000"/>
                </a:solidFill>
              </a:rPr>
              <a:t>November 2015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Test Stand 2015 – 2016</a:t>
            </a:r>
          </a:p>
          <a:p>
            <a:pPr lvl="3"/>
            <a:endParaRPr lang="en-US" sz="1200" dirty="0" smtClean="0"/>
          </a:p>
          <a:p>
            <a:r>
              <a:rPr lang="en-US" dirty="0" smtClean="0">
                <a:solidFill>
                  <a:srgbClr val="2E9BE3"/>
                </a:solidFill>
              </a:rPr>
              <a:t>Design of TSS Architecture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Includes documentation, finalization of interfaces, &amp; safety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nalysis of system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rchitecture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MS: CDR of TSS System   </a:t>
            </a:r>
            <a:r>
              <a:rPr lang="en-US" dirty="0" smtClean="0">
                <a:solidFill>
                  <a:srgbClr val="2E9BE3"/>
                </a:solidFill>
              </a:rPr>
              <a:t>Summer 2016</a:t>
            </a:r>
          </a:p>
          <a:p>
            <a:pPr lvl="3"/>
            <a:endParaRPr lang="en-US" sz="1300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Manufacturing   2017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Supplier chosen  Mar 2017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Delivery to site  Feb 2018</a:t>
            </a:r>
          </a:p>
          <a:p>
            <a:pPr lvl="3"/>
            <a:endParaRPr lang="en-US" sz="1300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Installation/Testing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Feb 2018 </a:t>
            </a:r>
            <a:r>
              <a:rPr lang="en-US" dirty="0" smtClean="0">
                <a:solidFill>
                  <a:srgbClr val="000090"/>
                </a:solidFill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 Jan 2019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0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– 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Hazard Analyses process moved into high gear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New resources in place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Qualitative analysis scheduled to finish by June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Next: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uantitative analyses to clarify TSS and target system requirements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Connect HA results with safety function classification</a:t>
            </a:r>
          </a:p>
          <a:p>
            <a:pPr lvl="3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Moving forward with Pilot-TSS 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Enables progress without requiring completion of Hazard Analyses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Define: </a:t>
            </a:r>
            <a:r>
              <a:rPr lang="en-US" dirty="0">
                <a:solidFill>
                  <a:schemeClr val="tx1"/>
                </a:solidFill>
              </a:rPr>
              <a:t>requirements, </a:t>
            </a:r>
            <a:r>
              <a:rPr lang="en-US" dirty="0" smtClean="0">
                <a:solidFill>
                  <a:schemeClr val="tx1"/>
                </a:solidFill>
              </a:rPr>
              <a:t>interfaces, details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Next: understand safety function classification implications for TSS 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Aim for PDR late 2015</a:t>
            </a: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TSS group directly involved in safety activities at 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Participate in Safety Advisory Group meetings, safety classification from System Engineering, engaged with SSM on safety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16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80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Intro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Hazard Analyses </a:t>
            </a:r>
            <a:r>
              <a:rPr lang="en-US" dirty="0" smtClean="0">
                <a:solidFill>
                  <a:srgbClr val="000000"/>
                </a:solidFill>
              </a:rPr>
              <a:t>Update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Pilot TSS Design Development</a:t>
            </a:r>
            <a:endParaRPr lang="en-US" sz="400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54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Context – ESS Control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700808"/>
            <a:ext cx="3744416" cy="482453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TSS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- Limit transfer of radioactive contamination to the public, workers, and environment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PSS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- Suppress radiologic hazards by switching off the proton beam</a:t>
            </a:r>
          </a:p>
          <a:p>
            <a:pPr lvl="1"/>
            <a:r>
              <a:rPr lang="en-US" dirty="0" smtClean="0"/>
              <a:t>Control access to restricted areas during operations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MPS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– Protect investment from damage due to beam losses and malfunctioning equipment</a:t>
            </a:r>
          </a:p>
          <a:p>
            <a:pPr lvl="1"/>
            <a:r>
              <a:rPr lang="en-US" dirty="0" smtClean="0"/>
              <a:t>Optimize integrated machine performance</a:t>
            </a:r>
          </a:p>
          <a:p>
            <a:pPr lvl="1"/>
            <a:r>
              <a:rPr lang="en-US" dirty="0" smtClean="0"/>
              <a:t>Stop beam – Beam Interlock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5" name="Picture 4" descr="Screen shot 2013-05-26 at 7.06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1"/>
          <a:stretch/>
        </p:blipFill>
        <p:spPr>
          <a:xfrm>
            <a:off x="107504" y="1600200"/>
            <a:ext cx="5139267" cy="4205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4158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TSS</a:t>
            </a:r>
            <a:r>
              <a:rPr lang="en-US" dirty="0" smtClean="0"/>
              <a:t> – Independent </a:t>
            </a:r>
            <a:r>
              <a:rPr lang="en-US" dirty="0"/>
              <a:t>safety-qualified system </a:t>
            </a:r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r>
              <a:rPr lang="en-US" dirty="0" smtClean="0"/>
              <a:t> Not </a:t>
            </a:r>
            <a:r>
              <a:rPr lang="en-US" dirty="0"/>
              <a:t>tied into other </a:t>
            </a:r>
            <a:r>
              <a:rPr lang="en-US" dirty="0" smtClean="0"/>
              <a:t>ICS </a:t>
            </a:r>
            <a:r>
              <a:rPr lang="en-US" dirty="0"/>
              <a:t>systems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3861048"/>
            <a:ext cx="2088232" cy="584776"/>
          </a:xfrm>
          <a:prstGeom prst="rect">
            <a:avLst/>
          </a:prstGeom>
          <a:solidFill>
            <a:srgbClr val="C1C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P</a:t>
            </a:r>
            <a:r>
              <a:rPr lang="en-US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ersonnel </a:t>
            </a:r>
            <a:r>
              <a:rPr lang="en-US" sz="1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S</a:t>
            </a:r>
            <a:r>
              <a:rPr lang="en-US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afety </a:t>
            </a:r>
            <a:r>
              <a:rPr lang="en-US" sz="1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S</a:t>
            </a:r>
            <a:r>
              <a:rPr lang="en-US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ystem</a:t>
            </a:r>
            <a:endParaRPr lang="en-US" sz="16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08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945" y="1442019"/>
            <a:ext cx="4903544" cy="543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344816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Hazard Analyses – Target Station Components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176464" cy="46085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2E9BE3"/>
                </a:solidFill>
                <a:effectLst>
                  <a:innerShdw blurRad="114300">
                    <a:prstClr val="black"/>
                  </a:innerShdw>
                </a:effectLst>
              </a:rPr>
              <a:t>Systems evaluated during Hazard Analyses – including relevant primary fluid systems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</a:rPr>
              <a:t>Cold Moderator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</a:rPr>
              <a:t>Water Moderator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</a:rPr>
              <a:t>Reflector</a:t>
            </a:r>
          </a:p>
          <a:p>
            <a:pPr lvl="1"/>
            <a:r>
              <a:rPr lang="en-US" b="1" dirty="0" smtClean="0">
                <a:solidFill>
                  <a:srgbClr val="2E9BE3"/>
                </a:solidFill>
                <a:effectLst>
                  <a:innerShdw blurRad="114300">
                    <a:prstClr val="black"/>
                  </a:innerShdw>
                </a:effectLst>
              </a:rPr>
              <a:t>Monolith</a:t>
            </a:r>
          </a:p>
          <a:p>
            <a:pPr lvl="1"/>
            <a:r>
              <a:rPr lang="en-US" b="1" dirty="0" smtClean="0">
                <a:solidFill>
                  <a:srgbClr val="FF6600"/>
                </a:solidFill>
                <a:effectLst>
                  <a:innerShdw blurRad="114300">
                    <a:prstClr val="black"/>
                  </a:innerShdw>
                </a:effectLst>
              </a:rPr>
              <a:t>PBW</a:t>
            </a:r>
            <a:endParaRPr lang="en-US" b="1" dirty="0" smtClean="0">
              <a:solidFill>
                <a:srgbClr val="2E9BE3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Target</a:t>
            </a:r>
            <a:r>
              <a:rPr lang="en-US" b="1" dirty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US" dirty="0" smtClean="0"/>
              <a:t>(</a:t>
            </a:r>
            <a:r>
              <a:rPr lang="en-US" dirty="0"/>
              <a:t>wheel, drive, He cooling system</a:t>
            </a:r>
            <a:r>
              <a:rPr lang="en-US" dirty="0" smtClean="0"/>
              <a:t>)</a:t>
            </a:r>
            <a:endParaRPr lang="en-US" b="1" dirty="0" smtClean="0"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Ventilation, Intermediate cooling systems, Remote Handling, Beam Dump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</a:rPr>
              <a:t>Instrumentation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proton beam and target monitoring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776" y="2780928"/>
            <a:ext cx="3816424" cy="1584176"/>
          </a:xfrm>
          <a:prstGeom prst="straightConnector1">
            <a:avLst/>
          </a:prstGeom>
          <a:ln>
            <a:solidFill>
              <a:srgbClr val="00D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72200" y="4653136"/>
            <a:ext cx="79208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55776" y="2060848"/>
            <a:ext cx="2376264" cy="18002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2040" y="2060848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07704" y="3429000"/>
            <a:ext cx="2736304" cy="432048"/>
          </a:xfrm>
          <a:prstGeom prst="straightConnector1">
            <a:avLst/>
          </a:prstGeom>
          <a:ln>
            <a:solidFill>
              <a:srgbClr val="2E9B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67944" y="3861048"/>
            <a:ext cx="1008112" cy="50405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55776" y="4581128"/>
            <a:ext cx="3384376" cy="12241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555776" y="5589240"/>
            <a:ext cx="4392488" cy="216024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948264" y="4509120"/>
            <a:ext cx="720080" cy="10801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9792" y="4581128"/>
            <a:ext cx="1224136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47664" y="3645024"/>
            <a:ext cx="2520280" cy="216024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23728" y="4653136"/>
            <a:ext cx="4248472" cy="36004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79712" y="4077072"/>
            <a:ext cx="144016" cy="57606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55776" y="4221088"/>
            <a:ext cx="143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Proton beam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892480" y="1844824"/>
            <a:ext cx="0" cy="432048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457461" y="1484784"/>
            <a:ext cx="65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m</a:t>
            </a:r>
            <a:endParaRPr lang="en-GB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283968" y="6165304"/>
            <a:ext cx="4608512" cy="504056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452320" y="6381328"/>
            <a:ext cx="65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 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09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Analyses – Risk 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1803"/>
              </p:ext>
            </p:extLst>
          </p:nvPr>
        </p:nvGraphicFramePr>
        <p:xfrm>
          <a:off x="395536" y="2204865"/>
          <a:ext cx="8352927" cy="41095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5538"/>
                <a:gridCol w="1460302"/>
                <a:gridCol w="2102835"/>
                <a:gridCol w="1577126"/>
                <a:gridCol w="1577126"/>
              </a:tblGrid>
              <a:tr h="56029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Severity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Probability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Minor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Moderate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Severe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Dose</a:t>
                      </a:r>
                      <a:r>
                        <a:rPr lang="en-US" sz="1800" b="0" baseline="0" dirty="0" smtClean="0"/>
                        <a:t> Limit</a:t>
                      </a:r>
                      <a:endParaRPr lang="en-US" sz="1800" b="0" dirty="0"/>
                    </a:p>
                  </a:txBody>
                  <a:tcPr/>
                </a:tc>
              </a:tr>
              <a:tr h="4416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H1 (Normal Operation)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Tolerable</a:t>
                      </a:r>
                      <a:endParaRPr lang="en-US" sz="1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reduction recommended</a:t>
                      </a:r>
                      <a:endParaRPr lang="en-US" sz="1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Unacceptable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 mSv/year</a:t>
                      </a:r>
                    </a:p>
                    <a:p>
                      <a:pPr algn="ctr"/>
                      <a:r>
                        <a:rPr lang="en-US" sz="1400" dirty="0" smtClean="0"/>
                        <a:t>10 </a:t>
                      </a:r>
                      <a:r>
                        <a:rPr lang="en-US" sz="1400" dirty="0" err="1" smtClean="0"/>
                        <a:t>mSv</a:t>
                      </a:r>
                      <a:r>
                        <a:rPr lang="en-US" sz="1400" dirty="0" smtClean="0"/>
                        <a:t>/year</a:t>
                      </a:r>
                      <a:endParaRPr lang="en-US" sz="14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  <a:tr h="4842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H2 (Incidents)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Tolerable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reduction recommended</a:t>
                      </a:r>
                      <a:endParaRPr lang="en-US" sz="1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Unacceptable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0. 1 </a:t>
                      </a:r>
                      <a:r>
                        <a:rPr lang="en-US" sz="1400" dirty="0" err="1" smtClean="0"/>
                        <a:t>mSv</a:t>
                      </a:r>
                      <a:r>
                        <a:rPr lang="en-US" sz="1400" dirty="0" smtClean="0"/>
                        <a:t>/event</a:t>
                      </a:r>
                    </a:p>
                    <a:p>
                      <a:pPr algn="ctr"/>
                      <a:r>
                        <a:rPr lang="en-US" sz="1400" dirty="0" smtClean="0"/>
                        <a:t>20 </a:t>
                      </a:r>
                      <a:r>
                        <a:rPr lang="en-US" sz="1400" dirty="0" err="1" smtClean="0"/>
                        <a:t>mSv</a:t>
                      </a:r>
                      <a:r>
                        <a:rPr lang="en-US" sz="1400" dirty="0" smtClean="0"/>
                        <a:t>/event</a:t>
                      </a:r>
                      <a:endParaRPr lang="en-US" sz="14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  <a:tr h="508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H3 (Unexpected events)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Tolerable</a:t>
                      </a:r>
                      <a:endParaRPr lang="en-US" sz="1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reduction recommended</a:t>
                      </a:r>
                      <a:endParaRPr lang="en-US" sz="1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Unacceptable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mSv/event</a:t>
                      </a:r>
                    </a:p>
                    <a:p>
                      <a:pPr algn="ctr"/>
                      <a:r>
                        <a:rPr lang="en-US" sz="1400" dirty="0" smtClean="0"/>
                        <a:t>50 </a:t>
                      </a:r>
                      <a:r>
                        <a:rPr lang="en-US" sz="1400" dirty="0" err="1" smtClean="0"/>
                        <a:t>mSv</a:t>
                      </a:r>
                      <a:r>
                        <a:rPr lang="en-US" sz="1400" dirty="0" smtClean="0"/>
                        <a:t>/event</a:t>
                      </a:r>
                      <a:endParaRPr lang="en-US" sz="14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  <a:tr h="5333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H4 (Design basis Accident)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Tolerable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reduction recommended</a:t>
                      </a:r>
                      <a:endParaRPr lang="en-US" sz="1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Unacceptable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mSv/event</a:t>
                      </a:r>
                    </a:p>
                    <a:p>
                      <a:pPr algn="ctr"/>
                      <a:r>
                        <a:rPr lang="en-US" sz="1400" dirty="0" smtClean="0"/>
                        <a:t>50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mSv</a:t>
                      </a:r>
                      <a:r>
                        <a:rPr lang="en-US" sz="1400" baseline="0" dirty="0" smtClean="0"/>
                        <a:t>/event</a:t>
                      </a:r>
                      <a:endParaRPr lang="en-US" sz="14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  <a:tr h="48911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10% of limit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0" dirty="0" smtClean="0"/>
                        <a:t> % to 100% of limit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limit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  <a:tr h="7415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Actual numbers depend on the probability category</a:t>
                      </a:r>
                      <a:r>
                        <a:rPr lang="en-US" sz="1800" baseline="0" dirty="0" smtClean="0"/>
                        <a:t> of the event – H1 through H4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95536" y="2204864"/>
            <a:ext cx="1656184" cy="648072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 for probability &amp; consequences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3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TSS – Interfaces with ICS systems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TSS signal to Target MPS verifying that it is functional</a:t>
            </a:r>
          </a:p>
          <a:p>
            <a:pPr lvl="2"/>
            <a:endParaRPr lang="en-GB" dirty="0" smtClean="0"/>
          </a:p>
          <a:p>
            <a:r>
              <a:rPr lang="en-GB" dirty="0" smtClean="0">
                <a:solidFill>
                  <a:srgbClr val="000000"/>
                </a:solidFill>
              </a:rPr>
              <a:t>TSS may send data into EPICS via ICS control box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Interface under evaluation</a:t>
            </a:r>
          </a:p>
          <a:p>
            <a:pPr lvl="2"/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Independent sensors, actuators, cables, cable trays, etc.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Ex. MPS and TSS both capable of beam shut off at ion source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4637"/>
            <a:ext cx="2133600" cy="306838"/>
          </a:xfrm>
        </p:spPr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pic>
        <p:nvPicPr>
          <p:cNvPr id="5" name="Picture 4" descr="ICS IDD figure v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74811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TSS – CF Interfaces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TSS Rooms in Target Building (D02 &amp; D04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Cable paths – sensors to rooms, rooms to accelerator front end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5"/>
          <a:stretch/>
        </p:blipFill>
        <p:spPr bwMode="auto">
          <a:xfrm>
            <a:off x="107504" y="2413616"/>
            <a:ext cx="8827156" cy="411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588224" y="3212976"/>
            <a:ext cx="360040" cy="3600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23728" y="4221088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4365104"/>
            <a:ext cx="45719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057757">
            <a:off x="6746354" y="3297741"/>
            <a:ext cx="73958" cy="1986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95936" y="3717032"/>
            <a:ext cx="252028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0"/>
            <a:endCxn id="7" idx="2"/>
          </p:cNvCxnSpPr>
          <p:nvPr/>
        </p:nvCxnSpPr>
        <p:spPr>
          <a:xfrm flipV="1">
            <a:off x="5256076" y="3392996"/>
            <a:ext cx="1332148" cy="324036"/>
          </a:xfrm>
          <a:prstGeom prst="line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11" idx="1"/>
          </p:cNvCxnSpPr>
          <p:nvPr/>
        </p:nvCxnSpPr>
        <p:spPr>
          <a:xfrm flipV="1">
            <a:off x="2483768" y="4077072"/>
            <a:ext cx="1512168" cy="324036"/>
          </a:xfrm>
          <a:prstGeom prst="line">
            <a:avLst/>
          </a:prstGeom>
          <a:ln w="1905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6804248" y="2924944"/>
            <a:ext cx="1872208" cy="28803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4"/>
          </p:cNvCxnSpPr>
          <p:nvPr/>
        </p:nvCxnSpPr>
        <p:spPr>
          <a:xfrm rot="16200000" flipH="1">
            <a:off x="6498214" y="3843046"/>
            <a:ext cx="2376264" cy="1836204"/>
          </a:xfrm>
          <a:prstGeom prst="bentConnector3">
            <a:avLst>
              <a:gd name="adj1" fmla="val 100239"/>
            </a:avLst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4"/>
          </p:cNvCxnSpPr>
          <p:nvPr/>
        </p:nvCxnSpPr>
        <p:spPr>
          <a:xfrm rot="16200000" flipH="1">
            <a:off x="4698014" y="2186862"/>
            <a:ext cx="1512168" cy="6300700"/>
          </a:xfrm>
          <a:prstGeom prst="bentConnector2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0"/>
          </p:cNvCxnSpPr>
          <p:nvPr/>
        </p:nvCxnSpPr>
        <p:spPr>
          <a:xfrm rot="5400000" flipH="1" flipV="1">
            <a:off x="4773112" y="311566"/>
            <a:ext cx="1440159" cy="6378887"/>
          </a:xfrm>
          <a:prstGeom prst="bentConnector2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–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TSS is a safety critical system designed to protect the public, workers, and environment from radioactive release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Active control and monitoring system</a:t>
            </a:r>
          </a:p>
          <a:p>
            <a:pPr lvl="1"/>
            <a:r>
              <a:rPr lang="en-US" dirty="0" smtClean="0">
                <a:solidFill>
                  <a:srgbClr val="2E9BE3"/>
                </a:solidFill>
              </a:rPr>
              <a:t>It is likely that the TSS will need to be able to shut down the proton beam </a:t>
            </a:r>
          </a:p>
          <a:p>
            <a:pPr lvl="1"/>
            <a:r>
              <a:rPr lang="en-US" dirty="0" smtClean="0">
                <a:solidFill>
                  <a:srgbClr val="2E9BE3"/>
                </a:solidFill>
              </a:rPr>
              <a:t>Actions not necessarily limited to beam shut down</a:t>
            </a:r>
          </a:p>
          <a:p>
            <a:pPr lvl="3"/>
            <a:endParaRPr lang="en-US" dirty="0" smtClean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Safety-credited system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ssential to the licensing process for the 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14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Target Controls &amp; Safety Group – TSS Activities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Define requirements for the TSS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Hazard analyses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New ESS classification of safety functions &amp; safety important components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Review of SSM documentation</a:t>
            </a:r>
          </a:p>
          <a:p>
            <a:pPr marL="1371600" lvl="3" indent="0">
              <a:buNone/>
            </a:pPr>
            <a:endParaRPr lang="en-GB" dirty="0" smtClean="0">
              <a:solidFill>
                <a:srgbClr val="008000"/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>Design Pilot-TSS</a:t>
            </a:r>
          </a:p>
          <a:p>
            <a:pPr lvl="1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system – logic, sensors, cable paths, PLCs, shutdown methods</a:t>
            </a:r>
          </a:p>
          <a:p>
            <a:pPr lvl="1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interfaces for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Pilot-TSS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GB" dirty="0">
                <a:solidFill>
                  <a:srgbClr val="000000"/>
                </a:solidFill>
              </a:rPr>
              <a:t>CF , Accelerator, Target systems, ICS</a:t>
            </a:r>
          </a:p>
          <a:p>
            <a:pPr lvl="1"/>
            <a:endParaRPr lang="en-GB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Participate in safety </a:t>
            </a:r>
            <a:r>
              <a:rPr lang="en-US" dirty="0">
                <a:solidFill>
                  <a:srgbClr val="2E9BE3"/>
                </a:solidFill>
              </a:rPr>
              <a:t>activities at 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Attend Safety Advisory Group meetings, </a:t>
            </a:r>
            <a:r>
              <a:rPr lang="en-US" dirty="0">
                <a:solidFill>
                  <a:srgbClr val="000000"/>
                </a:solidFill>
              </a:rPr>
              <a:t>safety classification from System Engineering, </a:t>
            </a:r>
            <a:r>
              <a:rPr lang="en-US" dirty="0" smtClean="0">
                <a:solidFill>
                  <a:srgbClr val="000000"/>
                </a:solidFill>
              </a:rPr>
              <a:t>engage with SSM regarding safety </a:t>
            </a:r>
            <a:r>
              <a:rPr lang="en-US" dirty="0">
                <a:solidFill>
                  <a:srgbClr val="000000"/>
                </a:solidFill>
              </a:rPr>
              <a:t>controls</a:t>
            </a:r>
          </a:p>
          <a:p>
            <a:pPr marL="0" indent="0">
              <a:buNone/>
            </a:pPr>
            <a:endParaRPr lang="en-GB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23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Hazard Analyses </a:t>
            </a:r>
            <a:br>
              <a:rPr lang="en-US" dirty="0" smtClean="0"/>
            </a:br>
            <a:r>
              <a:rPr lang="en-US" dirty="0" smtClean="0"/>
              <a:t>–  TSS Requirements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568"/>
            <a:ext cx="8219256" cy="51137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Continuing Hazard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 smtClean="0">
                <a:solidFill>
                  <a:srgbClr val="008000"/>
                </a:solidFill>
              </a:rPr>
              <a:t>nalyses on Target Station systems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Review and update HA information for all systems</a:t>
            </a:r>
          </a:p>
          <a:p>
            <a:pPr lvl="2"/>
            <a:r>
              <a:rPr lang="en-US" dirty="0" smtClean="0"/>
              <a:t>include design changes &amp; involve new personnel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Connect systems </a:t>
            </a:r>
            <a:r>
              <a:rPr lang="en-US" dirty="0" smtClean="0">
                <a:solidFill>
                  <a:srgbClr val="008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 comprehensive analysis of chain of events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Identify enveloping events for quantitative analysis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Qualitative Hazard Analysis</a:t>
            </a:r>
          </a:p>
          <a:p>
            <a:pPr lvl="1">
              <a:buFont typeface="Wingdings 3" charset="0"/>
              <a:buChar char="g"/>
            </a:pPr>
            <a:r>
              <a:rPr lang="en-US" dirty="0" smtClean="0">
                <a:solidFill>
                  <a:srgbClr val="008000"/>
                </a:solidFill>
              </a:rPr>
              <a:t>Events evaluated for risk of radiologic release</a:t>
            </a:r>
          </a:p>
          <a:p>
            <a:pPr lvl="1">
              <a:buFont typeface="Wingdings 3" charset="0"/>
              <a:buChar char="g"/>
            </a:pPr>
            <a:r>
              <a:rPr lang="en-US" dirty="0" smtClean="0">
                <a:solidFill>
                  <a:srgbClr val="008000"/>
                </a:solidFill>
              </a:rPr>
              <a:t>Design </a:t>
            </a:r>
            <a:r>
              <a:rPr lang="en-US" dirty="0">
                <a:solidFill>
                  <a:srgbClr val="008000"/>
                </a:solidFill>
              </a:rPr>
              <a:t>recommendations for Target Station systems</a:t>
            </a:r>
          </a:p>
          <a:p>
            <a:pPr lvl="1">
              <a:buFont typeface="Wingdings 3" charset="0"/>
              <a:buChar char="g"/>
            </a:pPr>
            <a:r>
              <a:rPr lang="en-US" dirty="0" smtClean="0">
                <a:solidFill>
                  <a:srgbClr val="008000"/>
                </a:solidFill>
              </a:rPr>
              <a:t>Inputs </a:t>
            </a:r>
            <a:r>
              <a:rPr lang="en-US" dirty="0">
                <a:solidFill>
                  <a:srgbClr val="008000"/>
                </a:solidFill>
              </a:rPr>
              <a:t>and outputs for TSS</a:t>
            </a:r>
          </a:p>
          <a:p>
            <a:pPr lvl="1">
              <a:buFont typeface="Wingdings 3" charset="0"/>
              <a:buChar char="g"/>
            </a:pPr>
            <a:r>
              <a:rPr lang="en-US" dirty="0">
                <a:solidFill>
                  <a:srgbClr val="008000"/>
                </a:solidFill>
              </a:rPr>
              <a:t>TSS logic </a:t>
            </a:r>
            <a:r>
              <a:rPr lang="en-US" dirty="0" smtClean="0">
                <a:solidFill>
                  <a:srgbClr val="008000"/>
                </a:solidFill>
              </a:rPr>
              <a:t>design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buFont typeface="Wingdings 3" charset="0"/>
              <a:buChar char="g"/>
            </a:pPr>
            <a:r>
              <a:rPr lang="en-US" dirty="0">
                <a:solidFill>
                  <a:srgbClr val="008000"/>
                </a:solidFill>
              </a:rPr>
              <a:t>Quantitative Hazard Analysis – dose rates &amp; analyses</a:t>
            </a:r>
          </a:p>
          <a:p>
            <a:pPr marL="914400" lvl="2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MPS risk analyses separate (within ICS Division responsibility)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ICS collaboration with Zurich University of Applied Sciences (ZHAW)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For machine protection only – not a safety system</a:t>
            </a:r>
            <a:endParaRPr lang="en-US" dirty="0">
              <a:solidFill>
                <a:srgbClr val="7F7F7F"/>
              </a:solidFill>
            </a:endParaRP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29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oom elevation cut TS building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6872"/>
            <a:ext cx="9144000" cy="261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 Analyses –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Comprehensive analysis of all Target station systems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Within Monolith (Target wheel, moderators, reflector, PBW) relevant primary cooling systems are included</a:t>
            </a:r>
          </a:p>
          <a:p>
            <a:pPr lvl="3"/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nalysis of Active Cells Facility (remote handling, ventilation)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013176"/>
            <a:ext cx="195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Active Cells Facility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4797152"/>
            <a:ext cx="36188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Monolith</a:t>
            </a:r>
          </a:p>
          <a:p>
            <a:r>
              <a:rPr lang="en-GB" sz="1400" dirty="0" smtClean="0"/>
              <a:t>       Wheel, Cold Moderator, Water Moderator, 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Reflector, PBW, Instrumentation plugs</a:t>
            </a:r>
            <a:endParaRPr lang="en-GB" sz="1400" dirty="0"/>
          </a:p>
        </p:txBody>
      </p:sp>
      <p:cxnSp>
        <p:nvCxnSpPr>
          <p:cNvPr id="33" name="Straight Connector 32"/>
          <p:cNvCxnSpPr>
            <a:endCxn id="7" idx="0"/>
          </p:cNvCxnSpPr>
          <p:nvPr/>
        </p:nvCxnSpPr>
        <p:spPr>
          <a:xfrm>
            <a:off x="1547664" y="4509120"/>
            <a:ext cx="618485" cy="50405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7" idx="0"/>
          </p:cNvCxnSpPr>
          <p:nvPr/>
        </p:nvCxnSpPr>
        <p:spPr>
          <a:xfrm flipH="1">
            <a:off x="2166149" y="4509120"/>
            <a:ext cx="749667" cy="50405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92080" y="4509120"/>
            <a:ext cx="360040" cy="36004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652120" y="4509120"/>
            <a:ext cx="144016" cy="36004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75856" y="479715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Utility rooms</a:t>
            </a:r>
            <a:endParaRPr lang="en-GB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3491880" y="4509120"/>
            <a:ext cx="360040" cy="36004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51920" y="4509120"/>
            <a:ext cx="720080" cy="36004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644008" y="4509120"/>
            <a:ext cx="288032" cy="86409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932040" y="4509120"/>
            <a:ext cx="288032" cy="86409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056626" y="5301208"/>
            <a:ext cx="2001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Utility rooms</a:t>
            </a:r>
          </a:p>
          <a:p>
            <a:pPr algn="ctr"/>
            <a:r>
              <a:rPr lang="en-GB" sz="1400" dirty="0"/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no access for operations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55576" y="6093296"/>
            <a:ext cx="7416824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43608" y="5805264"/>
            <a:ext cx="77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133 m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8676456" y="4365104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244408" y="4581128"/>
            <a:ext cx="432048" cy="0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88224" y="4581128"/>
            <a:ext cx="1212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Beam Dump</a:t>
            </a:r>
            <a:endParaRPr lang="en-GB" sz="16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876256" y="4365104"/>
            <a:ext cx="216024" cy="288032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3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 Analysis – Procedure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24701"/>
              </p:ext>
            </p:extLst>
          </p:nvPr>
        </p:nvGraphicFramePr>
        <p:xfrm>
          <a:off x="239552" y="1556792"/>
          <a:ext cx="8644463" cy="1008112"/>
        </p:xfrm>
        <a:graphic>
          <a:graphicData uri="http://schemas.openxmlformats.org/drawingml/2006/table">
            <a:tbl>
              <a:tblPr/>
              <a:tblGrid>
                <a:gridCol w="588032"/>
                <a:gridCol w="504056"/>
                <a:gridCol w="648072"/>
                <a:gridCol w="360040"/>
                <a:gridCol w="903290"/>
                <a:gridCol w="716218"/>
                <a:gridCol w="731620"/>
                <a:gridCol w="700815"/>
                <a:gridCol w="476449"/>
                <a:gridCol w="720080"/>
                <a:gridCol w="576064"/>
                <a:gridCol w="938251"/>
                <a:gridCol w="781476"/>
              </a:tblGrid>
              <a:tr h="1008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Hazards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Postulated Initiating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events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(PIE)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Unmitigated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Consequences,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scale to destroy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 Occur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Severity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Unmitigated 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Ranking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Protection/safety system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Triggers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Probability Occur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Severity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Mitigated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Risk 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Ranking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 Recommend-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ations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List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Recommendations list for studies and investigations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98" marR="10098" marT="10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7504" y="2780927"/>
            <a:ext cx="864096" cy="29523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Step 1: </a:t>
            </a:r>
          </a:p>
          <a:p>
            <a:pPr algn="ctr"/>
            <a:r>
              <a:rPr lang="sv-SE" sz="1000" b="1" i="1" dirty="0">
                <a:solidFill>
                  <a:schemeClr val="tx1"/>
                </a:solidFill>
              </a:rPr>
              <a:t>What is the system?</a:t>
            </a:r>
            <a:endParaRPr lang="en-US" sz="1000" b="1" i="1" dirty="0">
              <a:solidFill>
                <a:schemeClr val="tx1"/>
              </a:solidFill>
            </a:endParaRP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System owner prepares a short definition.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Presented at the first HA session.</a:t>
            </a:r>
          </a:p>
          <a:p>
            <a:pPr algn="ctr"/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3609" y="2780928"/>
            <a:ext cx="1296143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Step 2: </a:t>
            </a:r>
          </a:p>
          <a:p>
            <a:pPr algn="ctr"/>
            <a:r>
              <a:rPr lang="sv-SE" sz="1000" b="1" i="1" dirty="0">
                <a:solidFill>
                  <a:schemeClr val="tx1"/>
                </a:solidFill>
              </a:rPr>
              <a:t>What could happen?</a:t>
            </a:r>
          </a:p>
          <a:p>
            <a:pPr algn="ctr"/>
            <a:r>
              <a:rPr lang="sv-SE" sz="1000" b="1" i="1" dirty="0" smtClean="0">
                <a:solidFill>
                  <a:schemeClr val="tx1"/>
                </a:solidFill>
              </a:rPr>
              <a:t>What are the reasons?</a:t>
            </a:r>
            <a:endParaRPr lang="en-US" sz="1000" b="1" i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Begun offline &amp; discussed during a HA session.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1759" y="2780928"/>
            <a:ext cx="1008113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Step 3: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1000" b="1" i="1" dirty="0" smtClean="0">
                <a:solidFill>
                  <a:schemeClr val="tx1"/>
                </a:solidFill>
              </a:rPr>
              <a:t>What are the hazard scenarios? What are the consequnces?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91880" y="2780928"/>
            <a:ext cx="1296144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Step 4: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Risk </a:t>
            </a:r>
            <a:r>
              <a:rPr lang="en-US" sz="1000" b="1" i="1" dirty="0" smtClean="0">
                <a:solidFill>
                  <a:schemeClr val="tx1"/>
                </a:solidFill>
              </a:rPr>
              <a:t>ranking. What is the probability? What is the severity?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92280" y="2769946"/>
            <a:ext cx="1784152" cy="11631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Step </a:t>
            </a:r>
            <a:r>
              <a:rPr lang="en-US" sz="1000" b="1" dirty="0" smtClean="0">
                <a:solidFill>
                  <a:schemeClr val="tx1"/>
                </a:solidFill>
              </a:rPr>
              <a:t>7: </a:t>
            </a:r>
          </a:p>
          <a:p>
            <a:pPr algn="ctr"/>
            <a:r>
              <a:rPr lang="sv-SE" sz="1000" b="1" i="1" dirty="0" smtClean="0">
                <a:solidFill>
                  <a:schemeClr val="tx1"/>
                </a:solidFill>
              </a:rPr>
              <a:t>Recommendation </a:t>
            </a:r>
            <a:r>
              <a:rPr lang="sv-SE" sz="1000" b="1" i="1" dirty="0">
                <a:solidFill>
                  <a:schemeClr val="tx1"/>
                </a:solidFill>
              </a:rPr>
              <a:t>for design.</a:t>
            </a:r>
          </a:p>
          <a:p>
            <a:pPr algn="ctr"/>
            <a:r>
              <a:rPr lang="sv-SE" sz="1000" b="1" i="1" dirty="0">
                <a:solidFill>
                  <a:schemeClr val="tx1"/>
                </a:solidFill>
              </a:rPr>
              <a:t>Request for studies for quantification of </a:t>
            </a:r>
            <a:r>
              <a:rPr lang="sv-SE" sz="1000" b="1" i="1" dirty="0" smtClean="0">
                <a:solidFill>
                  <a:schemeClr val="tx1"/>
                </a:solidFill>
              </a:rPr>
              <a:t>consequences.</a:t>
            </a:r>
            <a:endParaRPr lang="en-US" sz="1000" b="1" i="1" dirty="0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766596" y="5958242"/>
            <a:ext cx="899583" cy="855133"/>
          </a:xfrm>
          <a:prstGeom prst="curvedUpArrow">
            <a:avLst>
              <a:gd name="adj1" fmla="val 15184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1666180" y="5958242"/>
            <a:ext cx="1401233" cy="855134"/>
          </a:xfrm>
          <a:prstGeom prst="curvedUpArrow">
            <a:avLst>
              <a:gd name="adj1" fmla="val 15184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2987825" y="5958242"/>
            <a:ext cx="1368152" cy="855134"/>
          </a:xfrm>
          <a:prstGeom prst="curvedUpArrow">
            <a:avLst>
              <a:gd name="adj1" fmla="val 15184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4355976" y="5958241"/>
            <a:ext cx="3312368" cy="855133"/>
          </a:xfrm>
          <a:prstGeom prst="curvedUpArrow">
            <a:avLst>
              <a:gd name="adj1" fmla="val 15184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4869160"/>
            <a:ext cx="143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</a:t>
            </a:r>
            <a:r>
              <a:rPr lang="en-GB" dirty="0"/>
              <a:t> </a:t>
            </a:r>
            <a:r>
              <a:rPr lang="en-GB" dirty="0" smtClean="0"/>
              <a:t>session 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97" y="4869160"/>
            <a:ext cx="143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</a:t>
            </a:r>
            <a:r>
              <a:rPr lang="en-GB" dirty="0"/>
              <a:t> </a:t>
            </a:r>
            <a:r>
              <a:rPr lang="en-GB" dirty="0" smtClean="0"/>
              <a:t>session(s) 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486044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 session(s) </a:t>
            </a:r>
          </a:p>
          <a:p>
            <a:pPr algn="ctr"/>
            <a:r>
              <a:rPr lang="en-GB" sz="1400" dirty="0" smtClean="0"/>
              <a:t>(or more depending on progress) </a:t>
            </a:r>
            <a:endParaRPr lang="en-GB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860032" y="2788176"/>
            <a:ext cx="1008112" cy="928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Step 5</a:t>
            </a:r>
            <a:r>
              <a:rPr lang="en-US" sz="1000" b="1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sv-SE" sz="1000" b="1" i="1" dirty="0" smtClean="0">
                <a:solidFill>
                  <a:schemeClr val="tx1"/>
                </a:solidFill>
              </a:rPr>
              <a:t>How to detect? How to mitigate?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2780928"/>
            <a:ext cx="1008112" cy="928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Step </a:t>
            </a:r>
            <a:r>
              <a:rPr lang="en-US" sz="1000" b="1" dirty="0" smtClean="0">
                <a:solidFill>
                  <a:schemeClr val="tx1"/>
                </a:solidFill>
              </a:rPr>
              <a:t>6: </a:t>
            </a:r>
          </a:p>
          <a:p>
            <a:pPr algn="ctr"/>
            <a:r>
              <a:rPr lang="sv-SE" sz="1000" b="1" i="1" dirty="0" smtClean="0">
                <a:solidFill>
                  <a:schemeClr val="tx1"/>
                </a:solidFill>
              </a:rPr>
              <a:t>Risk ranking after mitigations.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60032" y="4077071"/>
            <a:ext cx="4016400" cy="504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Done offline by HA expert and system group. Discussed in next HA session(s).</a:t>
            </a:r>
          </a:p>
          <a:p>
            <a:pPr algn="ctr"/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38732" y="4077071"/>
            <a:ext cx="2349292" cy="5040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Done offline by  HA expert and system group. Discussed in next HA session.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229200"/>
            <a:ext cx="143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</a:t>
            </a:r>
            <a:r>
              <a:rPr lang="en-GB" dirty="0"/>
              <a:t> </a:t>
            </a:r>
            <a:r>
              <a:rPr lang="en-GB" dirty="0" smtClean="0"/>
              <a:t>session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4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488832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Hazard Analyses – Radiation Exposure Limits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91306"/>
              </p:ext>
            </p:extLst>
          </p:nvPr>
        </p:nvGraphicFramePr>
        <p:xfrm>
          <a:off x="107504" y="1484784"/>
          <a:ext cx="8856986" cy="498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584176"/>
                <a:gridCol w="2232248"/>
                <a:gridCol w="2088234"/>
              </a:tblGrid>
              <a:tr h="38656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FROM</a:t>
                      </a:r>
                      <a:r>
                        <a:rPr lang="en-US" sz="20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ESS GSO (General Safety Objectives)</a:t>
                      </a:r>
                      <a:endParaRPr lang="en-US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FROM</a:t>
                      </a:r>
                      <a:r>
                        <a:rPr lang="en-US" sz="20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SSM</a:t>
                      </a:r>
                      <a:endParaRPr lang="en-US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270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ESS Safety Objectives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conditions</a:t>
                      </a:r>
                    </a:p>
                    <a:p>
                      <a:pPr algn="ctr"/>
                      <a:r>
                        <a:rPr lang="en-US" sz="1400" dirty="0" smtClean="0"/>
                        <a:t>Initiating event likelihood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Workers limit</a:t>
                      </a:r>
                    </a:p>
                    <a:p>
                      <a:pPr algn="ctr"/>
                      <a:r>
                        <a:rPr lang="en-US" sz="1400" dirty="0" smtClean="0"/>
                        <a:t>(effective dose)</a:t>
                      </a:r>
                      <a:endParaRPr lang="en-US" sz="14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limit</a:t>
                      </a:r>
                    </a:p>
                    <a:p>
                      <a:pPr algn="ctr"/>
                      <a:r>
                        <a:rPr lang="en-US" sz="1400" dirty="0" smtClean="0"/>
                        <a:t>(effective dose)</a:t>
                      </a:r>
                      <a:endParaRPr lang="en-US" sz="14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Public limit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6244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operation - H1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mSv/year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0,05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Sv/year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0,1 mSv</a:t>
                      </a:r>
                    </a:p>
                    <a:p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0,1 mSv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1 mSv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136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Incidents – H2      </a:t>
                      </a:r>
                    </a:p>
                    <a:p>
                      <a:pPr algn="ctr"/>
                      <a:r>
                        <a:rPr lang="en-US" sz="1400" i="1" dirty="0" smtClean="0"/>
                        <a:t>F &gt;</a:t>
                      </a:r>
                      <a:r>
                        <a:rPr lang="en-US" sz="1400" i="1" baseline="0" dirty="0" smtClean="0"/>
                        <a:t> 10</a:t>
                      </a:r>
                      <a:r>
                        <a:rPr lang="en-US" sz="1400" i="1" baseline="30000" dirty="0" smtClean="0"/>
                        <a:t>-2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 smtClean="0"/>
                        <a:t>Ex : loss of external power or target cooling</a:t>
                      </a:r>
                      <a:endParaRPr lang="en-US" sz="1000" baseline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mSv/event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0,5 m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Sv/occurrence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03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Unexpected events</a:t>
                      </a:r>
                      <a:r>
                        <a:rPr lang="en-US" baseline="0" dirty="0" smtClean="0"/>
                        <a:t> - H3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10</a:t>
                      </a:r>
                      <a:r>
                        <a:rPr lang="en-US" sz="1400" i="1" baseline="30000" dirty="0" smtClean="0"/>
                        <a:t>-4</a:t>
                      </a:r>
                      <a:r>
                        <a:rPr lang="en-US" sz="1400" i="1" baseline="0" dirty="0" smtClean="0"/>
                        <a:t> &lt; F &lt; 10</a:t>
                      </a:r>
                      <a:r>
                        <a:rPr lang="en-US" sz="1400" i="1" baseline="30000" dirty="0" smtClean="0"/>
                        <a:t>-2</a:t>
                      </a:r>
                      <a:r>
                        <a:rPr lang="en-US" sz="1400" i="1" baseline="0" dirty="0" smtClean="0"/>
                        <a:t>        </a:t>
                      </a:r>
                      <a:endParaRPr lang="en-US" sz="10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baseline="300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mSv/event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mSv/occurrence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44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Basis</a:t>
                      </a:r>
                      <a:r>
                        <a:rPr lang="en-US" baseline="0" dirty="0" smtClean="0"/>
                        <a:t> Accident – H4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10</a:t>
                      </a:r>
                      <a:r>
                        <a:rPr lang="en-US" sz="1400" i="1" baseline="30000" dirty="0" smtClean="0"/>
                        <a:t>-6</a:t>
                      </a:r>
                      <a:r>
                        <a:rPr lang="en-US" sz="1400" i="1" baseline="0" dirty="0" smtClean="0"/>
                        <a:t> &lt; F &lt; 10</a:t>
                      </a:r>
                      <a:r>
                        <a:rPr lang="en-US" sz="1400" i="1" baseline="30000" dirty="0" smtClean="0"/>
                        <a:t>-4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 mSv/event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 mSv/occurrence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 mSv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95155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Highly improbable events – H5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baseline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en-US" sz="1600" b="0" i="1" baseline="30000" dirty="0" smtClean="0">
                          <a:solidFill>
                            <a:srgbClr val="000000"/>
                          </a:solidFill>
                        </a:rPr>
                        <a:t>-7</a:t>
                      </a:r>
                      <a:r>
                        <a:rPr lang="en-US" sz="1600" b="0" i="1" baseline="0" dirty="0" smtClean="0">
                          <a:solidFill>
                            <a:srgbClr val="000000"/>
                          </a:solidFill>
                        </a:rPr>
                        <a:t> &lt; F &lt; 10</a:t>
                      </a:r>
                      <a:r>
                        <a:rPr lang="en-US" sz="1600" b="0" i="1" baseline="30000" dirty="0" smtClean="0">
                          <a:solidFill>
                            <a:srgbClr val="000000"/>
                          </a:solidFill>
                        </a:rPr>
                        <a:t>-6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 smtClean="0"/>
                        <a:t>Ex : plane crashes, major earthquake</a:t>
                      </a:r>
                      <a:endParaRPr lang="en-US" sz="10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100 mSv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A97551-655E-4243-AF44-754CE67D42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6300192" y="3789040"/>
            <a:ext cx="1512168" cy="14401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Division 10"/>
          <p:cNvSpPr/>
          <p:nvPr/>
        </p:nvSpPr>
        <p:spPr>
          <a:xfrm>
            <a:off x="7236296" y="3933056"/>
            <a:ext cx="160497" cy="186491"/>
          </a:xfrm>
          <a:prstGeom prst="mathDivid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3861048"/>
            <a:ext cx="27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5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6300192" y="4509120"/>
            <a:ext cx="1512168" cy="14401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Division 13"/>
          <p:cNvSpPr/>
          <p:nvPr/>
        </p:nvSpPr>
        <p:spPr>
          <a:xfrm>
            <a:off x="7274377" y="4666794"/>
            <a:ext cx="160497" cy="186491"/>
          </a:xfrm>
          <a:prstGeom prst="mathDivid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4581128"/>
            <a:ext cx="27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5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059832" y="5733256"/>
            <a:ext cx="3816424" cy="14401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75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Analyses –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Completed review of HA for: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Water Moderator, Cold Moderator, Reflector</a:t>
            </a:r>
          </a:p>
          <a:p>
            <a:pPr lvl="3"/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Ongoing 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Active Cells (Process Cells, Remote Handling)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Ventilation systems (Active Cells, Utility Rooms, High Bay)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Target system (Wheel &amp; He cooling)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Monolith </a:t>
            </a:r>
            <a:r>
              <a:rPr lang="en-US" dirty="0">
                <a:solidFill>
                  <a:srgbClr val="3366FF"/>
                </a:solidFill>
              </a:rPr>
              <a:t>(Proton Beam Window (PBW), </a:t>
            </a:r>
            <a:r>
              <a:rPr lang="en-US" dirty="0" smtClean="0">
                <a:solidFill>
                  <a:srgbClr val="3366FF"/>
                </a:solidFill>
              </a:rPr>
              <a:t>Beam Dump)</a:t>
            </a:r>
          </a:p>
          <a:p>
            <a:pPr lvl="2"/>
            <a:r>
              <a:rPr lang="en-US" dirty="0"/>
              <a:t>Bring in events initiated in other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Moderators/Reflectors/Target wheel/Beam Events/Choppers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Next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Active Liquid &amp; Gaseous Storage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Intermediate water systems</a:t>
            </a:r>
          </a:p>
          <a:p>
            <a:pPr marL="1371600" lvl="3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Move into Quantitative HA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Start with Target wheel events – wheel stop &amp; loss of He cooling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Incorporate design recommendations &amp; results from studies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Identify significant events </a:t>
            </a:r>
            <a:r>
              <a:rPr lang="en-US" dirty="0" smtClean="0">
                <a:solidFill>
                  <a:srgbClr val="000090"/>
                </a:solidFill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 refine TSS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888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22233</TotalTime>
  <Words>2006</Words>
  <Application>Microsoft Macintosh PowerPoint</Application>
  <PresentationFormat>On-screen Show (4:3)</PresentationFormat>
  <Paragraphs>401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 Core Powerpoint</vt:lpstr>
      <vt:lpstr>Status and Plans  for the Target Safety System</vt:lpstr>
      <vt:lpstr>Outline</vt:lpstr>
      <vt:lpstr>TSS – Purpose</vt:lpstr>
      <vt:lpstr>Target Controls &amp; Safety Group – TSS Activities</vt:lpstr>
      <vt:lpstr>Hazard Analyses  –  TSS Requirements Determination</vt:lpstr>
      <vt:lpstr>Hazard Analyses – Scope</vt:lpstr>
      <vt:lpstr>Hazard Analysis – Procedure</vt:lpstr>
      <vt:lpstr>Hazard Analyses – Radiation Exposure Limits</vt:lpstr>
      <vt:lpstr>Hazard Analyses – Status</vt:lpstr>
      <vt:lpstr>HA schedule</vt:lpstr>
      <vt:lpstr>TSS Design &amp; Development – Pilot TSS</vt:lpstr>
      <vt:lpstr>Pilot TSS – Implementation </vt:lpstr>
      <vt:lpstr>Pilot TSS – Safety Function Classification</vt:lpstr>
      <vt:lpstr>Pilot TSS – Design Concepts</vt:lpstr>
      <vt:lpstr>Pilot TSS – Logic</vt:lpstr>
      <vt:lpstr>Pilot TSS – Draft Overall Layout</vt:lpstr>
      <vt:lpstr>Plan for TSS Development</vt:lpstr>
      <vt:lpstr>TSS – Conclusions </vt:lpstr>
      <vt:lpstr>PowerPoint Presentation</vt:lpstr>
      <vt:lpstr>TSS Context – ESS Control Systems </vt:lpstr>
      <vt:lpstr>Hazard Analyses – Target Station Components</vt:lpstr>
      <vt:lpstr>Hazard Analyses – Risk Ranking</vt:lpstr>
      <vt:lpstr>Pilot TSS – Interfaces with ICS systems </vt:lpstr>
      <vt:lpstr>Pilot TSS – CF Interfaces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675</cp:revision>
  <cp:lastPrinted>2015-03-23T14:00:32Z</cp:lastPrinted>
  <dcterms:created xsi:type="dcterms:W3CDTF">2013-10-29T16:05:10Z</dcterms:created>
  <dcterms:modified xsi:type="dcterms:W3CDTF">2015-04-01T15:24:48Z</dcterms:modified>
</cp:coreProperties>
</file>