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74" r:id="rId2"/>
    <p:sldId id="299" r:id="rId3"/>
    <p:sldId id="334" r:id="rId4"/>
    <p:sldId id="358" r:id="rId5"/>
    <p:sldId id="386" r:id="rId6"/>
    <p:sldId id="400" r:id="rId7"/>
    <p:sldId id="348" r:id="rId8"/>
    <p:sldId id="367" r:id="rId9"/>
    <p:sldId id="362" r:id="rId10"/>
    <p:sldId id="394" r:id="rId11"/>
    <p:sldId id="357" r:id="rId12"/>
    <p:sldId id="347" r:id="rId13"/>
    <p:sldId id="346" r:id="rId14"/>
    <p:sldId id="359" r:id="rId15"/>
    <p:sldId id="389" r:id="rId16"/>
    <p:sldId id="371" r:id="rId17"/>
    <p:sldId id="401" r:id="rId18"/>
    <p:sldId id="373" r:id="rId19"/>
    <p:sldId id="375" r:id="rId20"/>
    <p:sldId id="376" r:id="rId21"/>
    <p:sldId id="377" r:id="rId22"/>
    <p:sldId id="390" r:id="rId23"/>
    <p:sldId id="380" r:id="rId24"/>
    <p:sldId id="384" r:id="rId25"/>
    <p:sldId id="395" r:id="rId26"/>
    <p:sldId id="353" r:id="rId27"/>
    <p:sldId id="399" r:id="rId28"/>
    <p:sldId id="324" r:id="rId29"/>
    <p:sldId id="387" r:id="rId30"/>
    <p:sldId id="391" r:id="rId31"/>
    <p:sldId id="392" r:id="rId32"/>
    <p:sldId id="393" r:id="rId33"/>
    <p:sldId id="396" r:id="rId34"/>
    <p:sldId id="388" r:id="rId35"/>
  </p:sldIdLst>
  <p:sldSz cx="9144000" cy="6858000" type="screen4x3"/>
  <p:notesSz cx="6794500" cy="99187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illman Carl" initials="T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DDED"/>
    <a:srgbClr val="B3D6ED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73" autoAdjust="0"/>
    <p:restoredTop sz="94676" autoAdjust="0"/>
  </p:normalViewPr>
  <p:slideViewPr>
    <p:cSldViewPr>
      <p:cViewPr>
        <p:scale>
          <a:sx n="150" d="100"/>
          <a:sy n="150" d="100"/>
        </p:scale>
        <p:origin x="-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commentAuthors" Target="commentAuthors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FC6CB-E551-0E47-BE0E-15F9178EA01B}" type="datetimeFigureOut">
              <a:rPr lang="en-US" smtClean="0"/>
              <a:t>01/04/15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F9CA0-25C8-AC4A-889A-48F9BB000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274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01/04/15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1383"/>
            <a:ext cx="5435600" cy="44634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9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59350" cy="3719512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147" y="4710883"/>
            <a:ext cx="5436207" cy="446318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32B43-8A07-42A2-AC18-399C0C96780F}" type="datetime1">
              <a:rPr lang="en-US" smtClean="0"/>
              <a:t>01/04/15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220C-C0F4-4967-986F-EA9423620F8E}" type="datetime1">
              <a:rPr lang="en-US" smtClean="0"/>
              <a:t>01/04/15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CF36-D67B-4AB2-B644-B22A4B32CB18}" type="datetime1">
              <a:rPr lang="en-US" smtClean="0"/>
              <a:t>01/04/15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A2F0-621E-4998-9131-8896FA9419E5}" type="datetime1">
              <a:rPr lang="en-US" smtClean="0"/>
              <a:t>01/04/15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45B16-9B63-428E-AC01-2B905A6F4506}" type="slidenum">
              <a:rPr lang="pt-PT"/>
              <a:pPr>
                <a:defRPr/>
              </a:pPr>
              <a:t>‹#›</a:t>
            </a:fld>
            <a:endParaRPr lang="pt-PT"/>
          </a:p>
        </p:txBody>
      </p:sp>
      <p:sp>
        <p:nvSpPr>
          <p:cNvPr id="5" name="Rectangle 4"/>
          <p:cNvSpPr/>
          <p:nvPr userDrawn="1"/>
        </p:nvSpPr>
        <p:spPr>
          <a:xfrm>
            <a:off x="101685" y="6560728"/>
            <a:ext cx="824082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</a:pPr>
            <a:r>
              <a:rPr lang="en-GB" sz="1300" i="1" dirty="0" smtClean="0">
                <a:solidFill>
                  <a:srgbClr val="91581F"/>
                </a:solidFill>
                <a:latin typeface="Franklin Gothic Book" pitchFamily="32" charset="0"/>
              </a:rPr>
              <a:t>Klystron Modulators for ESS	Carlos A. Martins – ESS AB, Accelerator Division, RF Group</a:t>
            </a:r>
          </a:p>
        </p:txBody>
      </p:sp>
    </p:spTree>
    <p:extLst>
      <p:ext uri="{BB962C8B-B14F-4D97-AF65-F5344CB8AC3E}">
        <p14:creationId xmlns:p14="http://schemas.microsoft.com/office/powerpoint/2010/main" val="10445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47323-A15D-4AC5-BF10-FB5288C3222A}" type="datetime1">
              <a:rPr lang="en-US" smtClean="0"/>
              <a:t>01/04/15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wmf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4" Type="http://schemas.openxmlformats.org/officeDocument/2006/relationships/image" Target="../media/image32.jpeg"/><Relationship Id="rId5" Type="http://schemas.openxmlformats.org/officeDocument/2006/relationships/image" Target="../media/image23.wmf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dirty="0" smtClean="0"/>
              <a:t>Plans for the RF systems</a:t>
            </a:r>
            <a:endParaRPr lang="sv-SE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063080"/>
          </a:xfrm>
        </p:spPr>
        <p:txBody>
          <a:bodyPr>
            <a:normAutofit/>
          </a:bodyPr>
          <a:lstStyle/>
          <a:p>
            <a:r>
              <a:rPr lang="sv-SE" sz="2400" dirty="0" smtClean="0">
                <a:solidFill>
                  <a:schemeClr val="bg1"/>
                </a:solidFill>
              </a:rPr>
              <a:t>Anders Sunesson, RF </a:t>
            </a:r>
            <a:r>
              <a:rPr lang="sv-SE" sz="2400" dirty="0" err="1" smtClean="0">
                <a:solidFill>
                  <a:schemeClr val="bg1"/>
                </a:solidFill>
              </a:rPr>
              <a:t>group</a:t>
            </a:r>
            <a:r>
              <a:rPr lang="sv-SE" sz="2400" dirty="0" smtClean="0">
                <a:solidFill>
                  <a:schemeClr val="bg1"/>
                </a:solidFill>
              </a:rPr>
              <a:t> </a:t>
            </a:r>
            <a:r>
              <a:rPr lang="sv-SE" sz="2400" dirty="0" err="1" smtClean="0">
                <a:solidFill>
                  <a:schemeClr val="bg1"/>
                </a:solidFill>
              </a:rPr>
              <a:t>leader</a:t>
            </a:r>
            <a:endParaRPr lang="sv-SE" sz="2400" dirty="0" smtClean="0">
              <a:solidFill>
                <a:schemeClr val="bg1"/>
              </a:solidFill>
            </a:endParaRPr>
          </a:p>
          <a:p>
            <a:r>
              <a:rPr lang="sv-SE" sz="2400" dirty="0" smtClean="0">
                <a:solidFill>
                  <a:schemeClr val="bg1"/>
                </a:solidFill>
              </a:rPr>
              <a:t>Carlos Martins, Morten Jensen</a:t>
            </a:r>
          </a:p>
          <a:p>
            <a:r>
              <a:rPr lang="sv-SE" sz="2400" dirty="0" smtClean="0">
                <a:solidFill>
                  <a:schemeClr val="bg1"/>
                </a:solidFill>
              </a:rPr>
              <a:t>WP 8 &amp; 17 staff</a:t>
            </a:r>
          </a:p>
          <a:p>
            <a:r>
              <a:rPr lang="sv-SE" sz="2400" dirty="0" smtClean="0">
                <a:solidFill>
                  <a:schemeClr val="bg1"/>
                </a:solidFill>
              </a:rPr>
              <a:t>2015-04-01</a:t>
            </a:r>
          </a:p>
        </p:txBody>
      </p:sp>
    </p:spTree>
    <p:extLst>
      <p:ext uri="{BB962C8B-B14F-4D97-AF65-F5344CB8AC3E}">
        <p14:creationId xmlns:p14="http://schemas.microsoft.com/office/powerpoint/2010/main" val="64408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Modulator decision chart (to medium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9493071"/>
              </p:ext>
            </p:extLst>
          </p:nvPr>
        </p:nvGraphicFramePr>
        <p:xfrm>
          <a:off x="457200" y="1600200"/>
          <a:ext cx="8229600" cy="4853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472"/>
                <a:gridCol w="1656184"/>
                <a:gridCol w="1080120"/>
                <a:gridCol w="1296144"/>
                <a:gridCol w="3034680"/>
              </a:tblGrid>
              <a:tr h="125743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Strategy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Ready/Delivery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Validated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Decision point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Outcome</a:t>
                      </a:r>
                      <a:endParaRPr lang="en-US" dirty="0"/>
                    </a:p>
                  </a:txBody>
                  <a:tcPr anchor="ctr"/>
                </a:tc>
              </a:tr>
              <a:tr h="125743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 - SML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Fall 2015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End 2015</a:t>
                      </a:r>
                      <a:endParaRPr lang="en-US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If A: </a:t>
                      </a:r>
                    </a:p>
                    <a:p>
                      <a:pPr algn="ctr"/>
                      <a:r>
                        <a:rPr lang="en-US" dirty="0" smtClean="0"/>
                        <a:t>SML fully validated,</a:t>
                      </a:r>
                      <a:r>
                        <a:rPr lang="en-US" baseline="0" dirty="0" smtClean="0"/>
                        <a:t> Q1 2016</a:t>
                      </a:r>
                    </a:p>
                    <a:p>
                      <a:pPr algn="ctr"/>
                      <a:endParaRPr lang="en-US" baseline="0" dirty="0" smtClean="0"/>
                    </a:p>
                    <a:p>
                      <a:pPr algn="ctr"/>
                      <a:r>
                        <a:rPr lang="en-US" baseline="0" dirty="0" smtClean="0"/>
                        <a:t>If B: </a:t>
                      </a:r>
                    </a:p>
                    <a:p>
                      <a:pPr algn="ctr"/>
                      <a:r>
                        <a:rPr lang="en-US" dirty="0" smtClean="0"/>
                        <a:t>July 2016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Strategy A:</a:t>
                      </a:r>
                      <a:r>
                        <a:rPr lang="en-US" baseline="0" dirty="0" smtClean="0"/>
                        <a:t> Launch call for tender for 660 kVA units medium beta. ESS Bilbao similar action for NC </a:t>
                      </a:r>
                      <a:r>
                        <a:rPr lang="en-US" baseline="0" dirty="0" err="1" smtClean="0"/>
                        <a:t>linac</a:t>
                      </a:r>
                      <a:endParaRPr lang="en-US" dirty="0"/>
                    </a:p>
                  </a:txBody>
                  <a:tcPr anchor="ctr"/>
                </a:tc>
              </a:tr>
              <a:tr h="452109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B:1- </a:t>
                      </a:r>
                      <a:r>
                        <a:rPr lang="en-US" dirty="0" err="1" smtClean="0"/>
                        <a:t>Ampegon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Q1</a:t>
                      </a:r>
                      <a:r>
                        <a:rPr lang="en-US" baseline="0" dirty="0" smtClean="0"/>
                        <a:t> 2016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Mid 2016</a:t>
                      </a: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6287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Strategy B: Launch call for tender</a:t>
                      </a:r>
                      <a:r>
                        <a:rPr lang="en-US" baseline="0" dirty="0" smtClean="0"/>
                        <a:t> for 330 kVA units for medium beta. ESS Bilbao similar action for NC </a:t>
                      </a:r>
                      <a:r>
                        <a:rPr lang="en-US" baseline="0" dirty="0" err="1" smtClean="0"/>
                        <a:t>linac</a:t>
                      </a:r>
                      <a:endParaRPr lang="en-US" baseline="0" dirty="0" smtClean="0"/>
                    </a:p>
                    <a:p>
                      <a:pPr algn="ctr"/>
                      <a:r>
                        <a:rPr lang="en-US" baseline="0" dirty="0" smtClean="0"/>
                        <a:t>Note: higher cost (≈6 M€ M</a:t>
                      </a:r>
                      <a:r>
                        <a:rPr lang="en-US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aseline="0" dirty="0" smtClean="0"/>
                        <a:t>), schedule challenges</a:t>
                      </a:r>
                      <a:endParaRPr lang="en-US" dirty="0"/>
                    </a:p>
                  </a:txBody>
                  <a:tcPr anchor="ctr"/>
                </a:tc>
              </a:tr>
              <a:tr h="125743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B:2 - DTI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Q1 2016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Mid 2016</a:t>
                      </a: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457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112"/>
          </a:xfrm>
        </p:spPr>
        <p:txBody>
          <a:bodyPr/>
          <a:lstStyle/>
          <a:p>
            <a:r>
              <a:rPr lang="sv-SE" dirty="0" smtClean="0"/>
              <a:t>ESS LLRF prototype (in LU lab)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628" y="2060848"/>
            <a:ext cx="3630868" cy="363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4948428" cy="4997152"/>
          </a:xfrm>
        </p:spPr>
        <p:txBody>
          <a:bodyPr>
            <a:normAutofit/>
          </a:bodyPr>
          <a:lstStyle/>
          <a:p>
            <a:pPr lvl="1"/>
            <a:r>
              <a:rPr lang="en-US" dirty="0" err="1" smtClean="0"/>
              <a:t>mTCA</a:t>
            </a:r>
            <a:r>
              <a:rPr lang="en-US" dirty="0" smtClean="0"/>
              <a:t> 4 standard</a:t>
            </a:r>
          </a:p>
          <a:p>
            <a:pPr lvl="1"/>
            <a:r>
              <a:rPr lang="en-US" dirty="0" smtClean="0"/>
              <a:t>Digital </a:t>
            </a:r>
            <a:r>
              <a:rPr lang="en-US" dirty="0"/>
              <a:t>implementation of fast control in </a:t>
            </a:r>
            <a:r>
              <a:rPr lang="en-US" dirty="0" smtClean="0"/>
              <a:t>FPGA</a:t>
            </a:r>
          </a:p>
          <a:p>
            <a:pPr lvl="1"/>
            <a:r>
              <a:rPr lang="en-US" dirty="0" smtClean="0"/>
              <a:t>Modular </a:t>
            </a:r>
            <a:r>
              <a:rPr lang="en-US" dirty="0"/>
              <a:t>design for simple </a:t>
            </a:r>
            <a:r>
              <a:rPr lang="en-US" dirty="0" smtClean="0"/>
              <a:t>maintenance and large volume procurement</a:t>
            </a:r>
          </a:p>
          <a:p>
            <a:pPr lvl="1"/>
            <a:r>
              <a:rPr lang="en-US" dirty="0" smtClean="0"/>
              <a:t>Regulation 352 tested</a:t>
            </a:r>
          </a:p>
          <a:p>
            <a:pPr lvl="1"/>
            <a:r>
              <a:rPr lang="en-US" dirty="0" smtClean="0"/>
              <a:t>704 function tested</a:t>
            </a:r>
          </a:p>
          <a:p>
            <a:pPr lvl="1"/>
            <a:r>
              <a:rPr lang="en-US" dirty="0" smtClean="0"/>
              <a:t>One cavity/crate, two possible</a:t>
            </a:r>
          </a:p>
          <a:p>
            <a:pPr lvl="1"/>
            <a:r>
              <a:rPr lang="en-US" dirty="0" smtClean="0"/>
              <a:t>Control via EPICS/GUI working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99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Efforts LLRF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151583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Adaptive feedforward learning</a:t>
            </a:r>
          </a:p>
          <a:p>
            <a:pPr lvl="1"/>
            <a:r>
              <a:rPr lang="en-US" dirty="0" smtClean="0"/>
              <a:t>Lorentz force detuning compensation</a:t>
            </a:r>
          </a:p>
          <a:p>
            <a:pPr lvl="1"/>
            <a:r>
              <a:rPr lang="en-US" dirty="0" smtClean="0"/>
              <a:t>Tests (352 @ FREIA, 704 @ </a:t>
            </a:r>
            <a:r>
              <a:rPr lang="en-US" dirty="0" err="1" smtClean="0"/>
              <a:t>Saclay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Klystron </a:t>
            </a:r>
            <a:r>
              <a:rPr lang="en-US" dirty="0" err="1" smtClean="0"/>
              <a:t>linearisation</a:t>
            </a:r>
            <a:endParaRPr lang="en-US" dirty="0" smtClean="0"/>
          </a:p>
          <a:p>
            <a:pPr lvl="1"/>
            <a:r>
              <a:rPr lang="en-US" dirty="0" smtClean="0"/>
              <a:t>Requirements on precision (workshop May)</a:t>
            </a:r>
          </a:p>
          <a:p>
            <a:pPr lvl="2"/>
            <a:r>
              <a:rPr lang="en-US" dirty="0" smtClean="0"/>
              <a:t>Control/cavity system modeling</a:t>
            </a:r>
          </a:p>
          <a:p>
            <a:pPr lvl="2"/>
            <a:r>
              <a:rPr lang="en-US" dirty="0" smtClean="0"/>
              <a:t>Beam physics (loss) modeling</a:t>
            </a:r>
          </a:p>
          <a:p>
            <a:pPr lvl="2"/>
            <a:r>
              <a:rPr lang="en-US" dirty="0" smtClean="0"/>
              <a:t>Regulation system set-up</a:t>
            </a:r>
          </a:p>
          <a:p>
            <a:pPr lvl="2"/>
            <a:r>
              <a:rPr lang="en-US" dirty="0" smtClean="0"/>
              <a:t>Handling beam current variations</a:t>
            </a:r>
          </a:p>
          <a:p>
            <a:pPr lvl="2"/>
            <a:r>
              <a:rPr lang="en-US" dirty="0" smtClean="0"/>
              <a:t>Handling modulator ripple</a:t>
            </a:r>
          </a:p>
          <a:p>
            <a:pPr lvl="2"/>
            <a:endParaRPr lang="en-US" dirty="0"/>
          </a:p>
          <a:p>
            <a:r>
              <a:rPr lang="en-US" dirty="0" smtClean="0"/>
              <a:t>Note all LLRF provided in kind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pic>
        <p:nvPicPr>
          <p:cNvPr id="5" name="Picture 4" descr="http://www.elma.com/~/media/product-files/region-emea/systems/chassis-platforms/microtca/de12-mtca4-3u-l3-i.ashx?h=450&amp;w=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478" y="1340768"/>
            <a:ext cx="2198018" cy="219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89040"/>
            <a:ext cx="3545210" cy="260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87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Phase ref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design prepared</a:t>
            </a:r>
          </a:p>
          <a:p>
            <a:r>
              <a:rPr lang="en-US" dirty="0" smtClean="0"/>
              <a:t>Prototyping 2015-2016, scaled down version to test</a:t>
            </a:r>
          </a:p>
          <a:p>
            <a:pPr lvl="2"/>
            <a:r>
              <a:rPr lang="en-US" dirty="0"/>
              <a:t>Phase reference signal delivery system</a:t>
            </a:r>
          </a:p>
          <a:p>
            <a:pPr lvl="2"/>
            <a:r>
              <a:rPr lang="en-US" dirty="0"/>
              <a:t>Air pressure system</a:t>
            </a:r>
          </a:p>
          <a:p>
            <a:pPr lvl="2"/>
            <a:r>
              <a:rPr lang="en-US" dirty="0"/>
              <a:t>Temperature control system</a:t>
            </a:r>
          </a:p>
          <a:p>
            <a:pPr lvl="2"/>
            <a:r>
              <a:rPr lang="en-US" dirty="0"/>
              <a:t>Data acquisition, drift calibration, EPICS interface</a:t>
            </a:r>
          </a:p>
          <a:p>
            <a:endParaRPr lang="en-US" dirty="0"/>
          </a:p>
          <a:p>
            <a:r>
              <a:rPr lang="en-US" dirty="0" smtClean="0"/>
              <a:t>Phase reference line provided in-kind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429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159"/>
          <p:cNvGrpSpPr/>
          <p:nvPr/>
        </p:nvGrpSpPr>
        <p:grpSpPr>
          <a:xfrm>
            <a:off x="187853" y="1383060"/>
            <a:ext cx="8776635" cy="5370611"/>
            <a:chOff x="7826" y="261497"/>
            <a:chExt cx="8992659" cy="5484911"/>
          </a:xfrm>
        </p:grpSpPr>
        <p:grpSp>
          <p:nvGrpSpPr>
            <p:cNvPr id="161" name="Group 160"/>
            <p:cNvGrpSpPr/>
            <p:nvPr/>
          </p:nvGrpSpPr>
          <p:grpSpPr>
            <a:xfrm>
              <a:off x="116076" y="261497"/>
              <a:ext cx="4610897" cy="5484911"/>
              <a:chOff x="1003308" y="204688"/>
              <a:chExt cx="4610897" cy="5484911"/>
            </a:xfrm>
          </p:grpSpPr>
          <p:sp>
            <p:nvSpPr>
              <p:cNvPr id="245" name="Rectangle 244"/>
              <p:cNvSpPr/>
              <p:nvPr/>
            </p:nvSpPr>
            <p:spPr>
              <a:xfrm>
                <a:off x="2855975" y="502809"/>
                <a:ext cx="551849" cy="333776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</a:pPr>
                <a:r>
                  <a:rPr lang="en-US" sz="1000" dirty="0">
                    <a:effectLst/>
                    <a:latin typeface="Times New Roman"/>
                    <a:ea typeface="ＭＳ 明朝"/>
                    <a:cs typeface="Times New Roman"/>
                  </a:rPr>
                  <a:t>MO</a:t>
                </a:r>
                <a:endParaRPr lang="en-US" sz="1100" dirty="0">
                  <a:effectLst/>
                  <a:latin typeface="Tahoma"/>
                  <a:ea typeface="ＭＳ 明朝"/>
                  <a:cs typeface="Times New Roman"/>
                </a:endParaRPr>
              </a:p>
            </p:txBody>
          </p:sp>
          <p:grpSp>
            <p:nvGrpSpPr>
              <p:cNvPr id="246" name="Group 245"/>
              <p:cNvGrpSpPr/>
              <p:nvPr/>
            </p:nvGrpSpPr>
            <p:grpSpPr>
              <a:xfrm rot="5400000">
                <a:off x="2480673" y="1414567"/>
                <a:ext cx="396000" cy="700287"/>
                <a:chOff x="7081200" y="2520954"/>
                <a:chExt cx="396000" cy="700287"/>
              </a:xfrm>
            </p:grpSpPr>
            <p:grpSp>
              <p:nvGrpSpPr>
                <p:cNvPr id="302" name="Group 301"/>
                <p:cNvGrpSpPr/>
                <p:nvPr/>
              </p:nvGrpSpPr>
              <p:grpSpPr>
                <a:xfrm>
                  <a:off x="7081200" y="2520954"/>
                  <a:ext cx="396000" cy="396000"/>
                  <a:chOff x="7023734" y="2520954"/>
                  <a:chExt cx="396000" cy="396000"/>
                </a:xfrm>
              </p:grpSpPr>
              <p:sp>
                <p:nvSpPr>
                  <p:cNvPr id="314" name="Connector 313"/>
                  <p:cNvSpPr/>
                  <p:nvPr/>
                </p:nvSpPr>
                <p:spPr>
                  <a:xfrm>
                    <a:off x="7023734" y="2520954"/>
                    <a:ext cx="396000" cy="396000"/>
                  </a:xfrm>
                  <a:prstGeom prst="flowChartConnector">
                    <a:avLst/>
                  </a:prstGeom>
                  <a:solidFill>
                    <a:schemeClr val="accent6">
                      <a:lumMod val="50000"/>
                    </a:schemeClr>
                  </a:solidFill>
                  <a:ln>
                    <a:solidFill>
                      <a:schemeClr val="accent1"/>
                    </a:solidFill>
                  </a:ln>
                  <a:scene3d>
                    <a:camera prst="orthographicFront">
                      <a:rot lat="0" lon="10800000" rev="0"/>
                    </a:camera>
                    <a:lightRig rig="threePt" dir="t"/>
                  </a:scene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15" name="Arc 314"/>
                  <p:cNvSpPr/>
                  <p:nvPr/>
                </p:nvSpPr>
                <p:spPr>
                  <a:xfrm>
                    <a:off x="7030934" y="2591374"/>
                    <a:ext cx="252000" cy="252000"/>
                  </a:xfrm>
                  <a:prstGeom prst="arc">
                    <a:avLst>
                      <a:gd name="adj1" fmla="val 12681793"/>
                      <a:gd name="adj2" fmla="val 3107273"/>
                    </a:avLst>
                  </a:prstGeom>
                  <a:ln>
                    <a:solidFill>
                      <a:schemeClr val="tx1"/>
                    </a:solidFill>
                    <a:tailEnd type="triangle"/>
                  </a:ln>
                  <a:effectLst/>
                  <a:scene3d>
                    <a:camera prst="orthographicFront">
                      <a:rot lat="0" lon="10800000" rev="0"/>
                    </a:camera>
                    <a:lightRig rig="threePt" dir="t"/>
                  </a:scene3d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303" name="Group 302"/>
                <p:cNvGrpSpPr/>
                <p:nvPr/>
              </p:nvGrpSpPr>
              <p:grpSpPr>
                <a:xfrm>
                  <a:off x="7218000" y="2900841"/>
                  <a:ext cx="122400" cy="320400"/>
                  <a:chOff x="7181445" y="3370482"/>
                  <a:chExt cx="194400" cy="357869"/>
                </a:xfrm>
              </p:grpSpPr>
              <p:cxnSp>
                <p:nvCxnSpPr>
                  <p:cNvPr id="304" name="Elbow Connector 303"/>
                  <p:cNvCxnSpPr/>
                  <p:nvPr/>
                </p:nvCxnSpPr>
                <p:spPr>
                  <a:xfrm flipV="1">
                    <a:off x="7181445" y="3728350"/>
                    <a:ext cx="194400" cy="1"/>
                  </a:xfrm>
                  <a:prstGeom prst="bentConnector3">
                    <a:avLst>
                      <a:gd name="adj1" fmla="val 36398"/>
                    </a:avLst>
                  </a:prstGeom>
                  <a:ln>
                    <a:solidFill>
                      <a:schemeClr val="tx1"/>
                    </a:solidFill>
                    <a:tailEnd type="none" w="lg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05" name="Group 304"/>
                  <p:cNvGrpSpPr/>
                  <p:nvPr/>
                </p:nvGrpSpPr>
                <p:grpSpPr>
                  <a:xfrm rot="10800000">
                    <a:off x="7210717" y="3370482"/>
                    <a:ext cx="122400" cy="345600"/>
                    <a:chOff x="7624800" y="4203094"/>
                    <a:chExt cx="135077" cy="615362"/>
                  </a:xfrm>
                </p:grpSpPr>
                <p:cxnSp>
                  <p:nvCxnSpPr>
                    <p:cNvPr id="306" name="Straight Connector 305"/>
                    <p:cNvCxnSpPr/>
                    <p:nvPr/>
                  </p:nvCxnSpPr>
                  <p:spPr>
                    <a:xfrm rot="21000000">
                      <a:off x="7677109" y="4300642"/>
                      <a:ext cx="64800" cy="6480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7" name="Straight Connector 306"/>
                    <p:cNvCxnSpPr/>
                    <p:nvPr/>
                  </p:nvCxnSpPr>
                  <p:spPr>
                    <a:xfrm rot="16800000">
                      <a:off x="7624800" y="4341600"/>
                      <a:ext cx="108000" cy="10800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8" name="Straight Connector 307"/>
                    <p:cNvCxnSpPr/>
                    <p:nvPr/>
                  </p:nvCxnSpPr>
                  <p:spPr>
                    <a:xfrm>
                      <a:off x="7675248" y="4203094"/>
                      <a:ext cx="0" cy="12045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9" name="Straight Connector 308"/>
                    <p:cNvCxnSpPr/>
                    <p:nvPr/>
                  </p:nvCxnSpPr>
                  <p:spPr>
                    <a:xfrm rot="21000000">
                      <a:off x="7630486" y="4414520"/>
                      <a:ext cx="108000" cy="10800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0" name="Straight Connector 309"/>
                    <p:cNvCxnSpPr/>
                    <p:nvPr/>
                  </p:nvCxnSpPr>
                  <p:spPr>
                    <a:xfrm rot="16800000">
                      <a:off x="7641286" y="4494000"/>
                      <a:ext cx="108000" cy="10800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" name="Straight Connector 310"/>
                    <p:cNvCxnSpPr/>
                    <p:nvPr/>
                  </p:nvCxnSpPr>
                  <p:spPr>
                    <a:xfrm rot="21000000">
                      <a:off x="7651877" y="4563198"/>
                      <a:ext cx="108000" cy="10800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" name="Straight Connector 311"/>
                    <p:cNvCxnSpPr/>
                    <p:nvPr/>
                  </p:nvCxnSpPr>
                  <p:spPr>
                    <a:xfrm rot="16800000">
                      <a:off x="7687909" y="4652366"/>
                      <a:ext cx="64800" cy="6480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3" name="Straight Connector 312"/>
                    <p:cNvCxnSpPr/>
                    <p:nvPr/>
                  </p:nvCxnSpPr>
                  <p:spPr>
                    <a:xfrm>
                      <a:off x="7682775" y="4698000"/>
                      <a:ext cx="0" cy="12045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cxnSp>
            <p:nvCxnSpPr>
              <p:cNvPr id="247" name="Elbow Connector 246"/>
              <p:cNvCxnSpPr/>
              <p:nvPr/>
            </p:nvCxnSpPr>
            <p:spPr>
              <a:xfrm rot="5400000">
                <a:off x="2817947" y="871743"/>
                <a:ext cx="270000" cy="201600"/>
              </a:xfrm>
              <a:prstGeom prst="bentConnector3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Elbow Connector 247"/>
              <p:cNvCxnSpPr/>
              <p:nvPr/>
            </p:nvCxnSpPr>
            <p:spPr>
              <a:xfrm rot="16200000" flipH="1">
                <a:off x="3151892" y="881586"/>
                <a:ext cx="277200" cy="187200"/>
              </a:xfrm>
              <a:prstGeom prst="bentConnector3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9" name="Group 248"/>
              <p:cNvGrpSpPr/>
              <p:nvPr/>
            </p:nvGrpSpPr>
            <p:grpSpPr>
              <a:xfrm rot="16200000">
                <a:off x="3335964" y="1415171"/>
                <a:ext cx="396000" cy="699078"/>
                <a:chOff x="7084800" y="2492780"/>
                <a:chExt cx="396000" cy="699078"/>
              </a:xfrm>
            </p:grpSpPr>
            <p:grpSp>
              <p:nvGrpSpPr>
                <p:cNvPr id="288" name="Group 287"/>
                <p:cNvGrpSpPr/>
                <p:nvPr/>
              </p:nvGrpSpPr>
              <p:grpSpPr>
                <a:xfrm>
                  <a:off x="7084800" y="2492780"/>
                  <a:ext cx="396000" cy="396000"/>
                  <a:chOff x="7027334" y="2492780"/>
                  <a:chExt cx="396000" cy="396000"/>
                </a:xfrm>
              </p:grpSpPr>
              <p:sp>
                <p:nvSpPr>
                  <p:cNvPr id="300" name="Connector 299"/>
                  <p:cNvSpPr/>
                  <p:nvPr/>
                </p:nvSpPr>
                <p:spPr>
                  <a:xfrm>
                    <a:off x="7027334" y="2492780"/>
                    <a:ext cx="396000" cy="396000"/>
                  </a:xfrm>
                  <a:prstGeom prst="flowChartConnector">
                    <a:avLst/>
                  </a:prstGeom>
                  <a:solidFill>
                    <a:schemeClr val="accent6">
                      <a:lumMod val="50000"/>
                    </a:schemeClr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01" name="Arc 300"/>
                  <p:cNvSpPr/>
                  <p:nvPr/>
                </p:nvSpPr>
                <p:spPr>
                  <a:xfrm>
                    <a:off x="7084800" y="2563200"/>
                    <a:ext cx="252000" cy="252000"/>
                  </a:xfrm>
                  <a:prstGeom prst="arc">
                    <a:avLst>
                      <a:gd name="adj1" fmla="val 12681793"/>
                      <a:gd name="adj2" fmla="val 3107273"/>
                    </a:avLst>
                  </a:prstGeom>
                  <a:ln>
                    <a:solidFill>
                      <a:schemeClr val="tx1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89" name="Group 288"/>
                <p:cNvGrpSpPr/>
                <p:nvPr/>
              </p:nvGrpSpPr>
              <p:grpSpPr>
                <a:xfrm>
                  <a:off x="7218000" y="2871447"/>
                  <a:ext cx="122400" cy="320411"/>
                  <a:chOff x="7181445" y="3337657"/>
                  <a:chExt cx="194400" cy="357882"/>
                </a:xfrm>
              </p:grpSpPr>
              <p:cxnSp>
                <p:nvCxnSpPr>
                  <p:cNvPr id="290" name="Elbow Connector 289"/>
                  <p:cNvCxnSpPr/>
                  <p:nvPr/>
                </p:nvCxnSpPr>
                <p:spPr>
                  <a:xfrm flipV="1">
                    <a:off x="7181445" y="3695538"/>
                    <a:ext cx="194400" cy="1"/>
                  </a:xfrm>
                  <a:prstGeom prst="bentConnector3">
                    <a:avLst>
                      <a:gd name="adj1" fmla="val 36398"/>
                    </a:avLst>
                  </a:prstGeom>
                  <a:ln>
                    <a:solidFill>
                      <a:schemeClr val="tx1"/>
                    </a:solidFill>
                    <a:tailEnd type="none" w="lg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91" name="Group 290"/>
                  <p:cNvGrpSpPr/>
                  <p:nvPr/>
                </p:nvGrpSpPr>
                <p:grpSpPr>
                  <a:xfrm rot="10800000">
                    <a:off x="7210717" y="3337657"/>
                    <a:ext cx="122400" cy="345614"/>
                    <a:chOff x="7624800" y="4261517"/>
                    <a:chExt cx="135077" cy="615387"/>
                  </a:xfrm>
                </p:grpSpPr>
                <p:cxnSp>
                  <p:nvCxnSpPr>
                    <p:cNvPr id="292" name="Straight Connector 291"/>
                    <p:cNvCxnSpPr/>
                    <p:nvPr/>
                  </p:nvCxnSpPr>
                  <p:spPr>
                    <a:xfrm rot="21000000">
                      <a:off x="7677124" y="4369007"/>
                      <a:ext cx="64800" cy="64799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3" name="Straight Connector 292"/>
                    <p:cNvCxnSpPr/>
                    <p:nvPr/>
                  </p:nvCxnSpPr>
                  <p:spPr>
                    <a:xfrm rot="16800000">
                      <a:off x="7624800" y="4400029"/>
                      <a:ext cx="108000" cy="107999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" name="Straight Connector 293"/>
                    <p:cNvCxnSpPr/>
                    <p:nvPr/>
                  </p:nvCxnSpPr>
                  <p:spPr>
                    <a:xfrm>
                      <a:off x="7675243" y="4261517"/>
                      <a:ext cx="0" cy="12045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" name="Straight Connector 294"/>
                    <p:cNvCxnSpPr/>
                    <p:nvPr/>
                  </p:nvCxnSpPr>
                  <p:spPr>
                    <a:xfrm rot="21000000">
                      <a:off x="7630487" y="4472951"/>
                      <a:ext cx="107999" cy="10800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6" name="Straight Connector 295"/>
                    <p:cNvCxnSpPr/>
                    <p:nvPr/>
                  </p:nvCxnSpPr>
                  <p:spPr>
                    <a:xfrm rot="16800000">
                      <a:off x="7641286" y="4569122"/>
                      <a:ext cx="108000" cy="107999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7" name="Straight Connector 296"/>
                    <p:cNvCxnSpPr/>
                    <p:nvPr/>
                  </p:nvCxnSpPr>
                  <p:spPr>
                    <a:xfrm rot="21000000">
                      <a:off x="7651878" y="4621627"/>
                      <a:ext cx="107999" cy="107999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8" name="Straight Connector 297"/>
                    <p:cNvCxnSpPr/>
                    <p:nvPr/>
                  </p:nvCxnSpPr>
                  <p:spPr>
                    <a:xfrm rot="16800000">
                      <a:off x="7687908" y="4710796"/>
                      <a:ext cx="64801" cy="6480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9" name="Straight Connector 298"/>
                    <p:cNvCxnSpPr/>
                    <p:nvPr/>
                  </p:nvCxnSpPr>
                  <p:spPr>
                    <a:xfrm>
                      <a:off x="7682775" y="4756448"/>
                      <a:ext cx="0" cy="12045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250" name="Isosceles Triangle 249"/>
              <p:cNvSpPr/>
              <p:nvPr/>
            </p:nvSpPr>
            <p:spPr>
              <a:xfrm rot="10800000">
                <a:off x="2628055" y="1107543"/>
                <a:ext cx="413367" cy="320472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1" name="Isosceles Triangle 250"/>
              <p:cNvSpPr/>
              <p:nvPr/>
            </p:nvSpPr>
            <p:spPr>
              <a:xfrm rot="10800000">
                <a:off x="3177408" y="1107543"/>
                <a:ext cx="413367" cy="320472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52" name="Straight Arrow Connector 251"/>
              <p:cNvCxnSpPr/>
              <p:nvPr/>
            </p:nvCxnSpPr>
            <p:spPr>
              <a:xfrm flipH="1">
                <a:off x="2830817" y="1428015"/>
                <a:ext cx="3921" cy="138696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Arrow Connector 252"/>
              <p:cNvCxnSpPr>
                <a:stCxn id="251" idx="0"/>
                <a:endCxn id="300" idx="6"/>
              </p:cNvCxnSpPr>
              <p:nvPr/>
            </p:nvCxnSpPr>
            <p:spPr>
              <a:xfrm flipH="1">
                <a:off x="3382425" y="1428015"/>
                <a:ext cx="1666" cy="138695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4" name="Text Box 11359"/>
              <p:cNvSpPr txBox="1"/>
              <p:nvPr/>
            </p:nvSpPr>
            <p:spPr>
              <a:xfrm>
                <a:off x="3355851" y="823777"/>
                <a:ext cx="1553226" cy="22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100" dirty="0" smtClean="0">
                    <a:effectLst/>
                    <a:latin typeface="Times New Roman"/>
                    <a:ea typeface="ＭＳ 明朝"/>
                    <a:cs typeface="Times New Roman"/>
                  </a:rPr>
                  <a:t>20dBm, 704.42MHz</a:t>
                </a:r>
                <a:endParaRPr lang="en-US" sz="1100" dirty="0">
                  <a:effectLst/>
                  <a:latin typeface="Times New Roman"/>
                  <a:ea typeface="ＭＳ 明朝"/>
                  <a:cs typeface="Times New Roman"/>
                </a:endParaRPr>
              </a:p>
            </p:txBody>
          </p:sp>
          <p:sp>
            <p:nvSpPr>
              <p:cNvPr id="255" name="Text Box 11359"/>
              <p:cNvSpPr txBox="1"/>
              <p:nvPr/>
            </p:nvSpPr>
            <p:spPr>
              <a:xfrm>
                <a:off x="1536651" y="837543"/>
                <a:ext cx="1583755" cy="22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100" dirty="0" smtClean="0">
                    <a:effectLst/>
                    <a:latin typeface="Times New Roman"/>
                    <a:ea typeface="ＭＳ 明朝"/>
                    <a:cs typeface="Times New Roman"/>
                  </a:rPr>
                  <a:t>20dBm,352.21MHz</a:t>
                </a:r>
                <a:endParaRPr lang="en-US" sz="1100" dirty="0">
                  <a:effectLst/>
                  <a:latin typeface="Times New Roman"/>
                  <a:ea typeface="ＭＳ 明朝"/>
                  <a:cs typeface="Times New Roman"/>
                </a:endParaRPr>
              </a:p>
            </p:txBody>
          </p:sp>
          <p:sp>
            <p:nvSpPr>
              <p:cNvPr id="256" name="Text Box 11359"/>
              <p:cNvSpPr txBox="1"/>
              <p:nvPr/>
            </p:nvSpPr>
            <p:spPr>
              <a:xfrm>
                <a:off x="3459931" y="1338109"/>
                <a:ext cx="1553226" cy="22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100" dirty="0" smtClean="0">
                    <a:latin typeface="Times New Roman"/>
                    <a:ea typeface="ＭＳ 明朝"/>
                    <a:cs typeface="Times New Roman"/>
                  </a:rPr>
                  <a:t>~50</a:t>
                </a:r>
                <a:r>
                  <a:rPr lang="en-US" sz="1100" dirty="0" smtClean="0">
                    <a:effectLst/>
                    <a:latin typeface="Times New Roman"/>
                    <a:ea typeface="ＭＳ 明朝"/>
                    <a:cs typeface="Times New Roman"/>
                  </a:rPr>
                  <a:t>dBm, 704.42MHz</a:t>
                </a:r>
                <a:endParaRPr lang="en-US" sz="1100" dirty="0">
                  <a:effectLst/>
                  <a:latin typeface="Times New Roman"/>
                  <a:ea typeface="ＭＳ 明朝"/>
                  <a:cs typeface="Times New Roman"/>
                </a:endParaRPr>
              </a:p>
            </p:txBody>
          </p:sp>
          <p:sp>
            <p:nvSpPr>
              <p:cNvPr id="257" name="Text Box 11359"/>
              <p:cNvSpPr txBox="1"/>
              <p:nvPr/>
            </p:nvSpPr>
            <p:spPr>
              <a:xfrm>
                <a:off x="1453355" y="1338111"/>
                <a:ext cx="1447792" cy="22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100" dirty="0" smtClean="0">
                    <a:latin typeface="Times New Roman"/>
                    <a:ea typeface="ＭＳ 明朝"/>
                    <a:cs typeface="Times New Roman"/>
                  </a:rPr>
                  <a:t>~4</a:t>
                </a:r>
                <a:r>
                  <a:rPr lang="en-US" sz="1100" dirty="0" smtClean="0">
                    <a:effectLst/>
                    <a:latin typeface="Times New Roman"/>
                    <a:ea typeface="ＭＳ 明朝"/>
                    <a:cs typeface="Times New Roman"/>
                  </a:rPr>
                  <a:t>0dBm, 352.21MHz</a:t>
                </a:r>
                <a:endParaRPr lang="en-US" sz="1100" dirty="0">
                  <a:effectLst/>
                  <a:latin typeface="Times New Roman"/>
                  <a:ea typeface="ＭＳ 明朝"/>
                  <a:cs typeface="Times New Roman"/>
                </a:endParaRPr>
              </a:p>
            </p:txBody>
          </p:sp>
          <p:sp>
            <p:nvSpPr>
              <p:cNvPr id="258" name="Rectangle 257"/>
              <p:cNvSpPr/>
              <p:nvPr/>
            </p:nvSpPr>
            <p:spPr>
              <a:xfrm>
                <a:off x="1306121" y="433288"/>
                <a:ext cx="3615129" cy="18004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9" name="Text Box 11359"/>
              <p:cNvSpPr txBox="1"/>
              <p:nvPr/>
            </p:nvSpPr>
            <p:spPr>
              <a:xfrm>
                <a:off x="2547498" y="204688"/>
                <a:ext cx="2421757" cy="22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>
                  <a:spcAft>
                    <a:spcPts val="0"/>
                  </a:spcAft>
                </a:pPr>
                <a:r>
                  <a:rPr lang="en-US" sz="1000" dirty="0" smtClean="0">
                    <a:latin typeface="Times New Roman"/>
                    <a:ea typeface="ＭＳ 明朝"/>
                    <a:cs typeface="Times New Roman"/>
                  </a:rPr>
                  <a:t>Temperature </a:t>
                </a:r>
                <a:r>
                  <a:rPr lang="en-US" sz="1000" dirty="0">
                    <a:latin typeface="Times New Roman"/>
                    <a:ea typeface="ＭＳ 明朝"/>
                    <a:cs typeface="Times New Roman"/>
                  </a:rPr>
                  <a:t>controlled </a:t>
                </a:r>
                <a:r>
                  <a:rPr lang="en-US" sz="1000" dirty="0" smtClean="0">
                    <a:latin typeface="Times New Roman"/>
                    <a:ea typeface="ＭＳ 明朝"/>
                    <a:cs typeface="Times New Roman"/>
                  </a:rPr>
                  <a:t>within ±0.1°C</a:t>
                </a:r>
                <a:endParaRPr lang="en-US" sz="1000" dirty="0">
                  <a:effectLst/>
                  <a:latin typeface="Times New Roman"/>
                  <a:ea typeface="ＭＳ 明朝"/>
                  <a:cs typeface="Times New Roman"/>
                </a:endParaRPr>
              </a:p>
            </p:txBody>
          </p:sp>
          <p:cxnSp>
            <p:nvCxnSpPr>
              <p:cNvPr id="260" name="Elbow Connector 259"/>
              <p:cNvCxnSpPr>
                <a:stCxn id="314" idx="6"/>
              </p:cNvCxnSpPr>
              <p:nvPr/>
            </p:nvCxnSpPr>
            <p:spPr>
              <a:xfrm rot="5400000">
                <a:off x="1868841" y="1344325"/>
                <a:ext cx="343590" cy="1580362"/>
              </a:xfrm>
              <a:prstGeom prst="bentConnector2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Elbow Connector 260"/>
              <p:cNvCxnSpPr>
                <a:stCxn id="300" idx="2"/>
              </p:cNvCxnSpPr>
              <p:nvPr/>
            </p:nvCxnSpPr>
            <p:spPr>
              <a:xfrm rot="5400000">
                <a:off x="2111173" y="1256046"/>
                <a:ext cx="564589" cy="1977917"/>
              </a:xfrm>
              <a:prstGeom prst="bentConnector2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2" name="Text Box 11359"/>
              <p:cNvSpPr txBox="1"/>
              <p:nvPr/>
            </p:nvSpPr>
            <p:spPr>
              <a:xfrm>
                <a:off x="1097497" y="4775272"/>
                <a:ext cx="4516708" cy="914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71450" indent="-171450">
                  <a:spcAft>
                    <a:spcPts val="0"/>
                  </a:spcAft>
                  <a:buFont typeface="Arial"/>
                  <a:buChar char="•"/>
                </a:pPr>
                <a:r>
                  <a:rPr lang="en-US" sz="1100" dirty="0" smtClean="0">
                    <a:latin typeface="Times New Roman"/>
                    <a:ea typeface="ＭＳ 明朝"/>
                    <a:cs typeface="Times New Roman"/>
                  </a:rPr>
                  <a:t>16</a:t>
                </a:r>
                <a:r>
                  <a:rPr lang="en-US" sz="1100" dirty="0" smtClean="0">
                    <a:effectLst/>
                    <a:latin typeface="Times New Roman"/>
                    <a:ea typeface="ＭＳ 明朝"/>
                    <a:cs typeface="Times New Roman"/>
                  </a:rPr>
                  <a:t>dBm at each tap point for LLRF, BPMs, and BSMs</a:t>
                </a:r>
              </a:p>
              <a:p>
                <a:pPr marL="171450" indent="-171450">
                  <a:spcAft>
                    <a:spcPts val="0"/>
                  </a:spcAft>
                  <a:buFont typeface="Arial"/>
                  <a:buChar char="•"/>
                </a:pPr>
                <a:r>
                  <a:rPr lang="en-US" sz="1100" dirty="0" smtClean="0">
                    <a:latin typeface="Times New Roman"/>
                    <a:ea typeface="ＭＳ 明朝"/>
                    <a:cs typeface="Times New Roman"/>
                  </a:rPr>
                  <a:t>Total 12 taps in prototyping</a:t>
                </a:r>
              </a:p>
              <a:p>
                <a:pPr marL="171450" indent="-171450">
                  <a:buFont typeface="Arial"/>
                  <a:buChar char="•"/>
                </a:pPr>
                <a:r>
                  <a:rPr lang="en-US" sz="1100" dirty="0">
                    <a:latin typeface="Times New Roman"/>
                    <a:ea typeface="ＭＳ 明朝"/>
                    <a:cs typeface="Times New Roman"/>
                  </a:rPr>
                  <a:t>SNR at each output shall be &gt;70dB in single side </a:t>
                </a:r>
                <a:r>
                  <a:rPr lang="en-US" sz="1100" dirty="0" smtClean="0">
                    <a:latin typeface="Times New Roman"/>
                    <a:ea typeface="ＭＳ 明朝"/>
                    <a:cs typeface="Times New Roman"/>
                  </a:rPr>
                  <a:t>bandwidth1MHz</a:t>
                </a:r>
              </a:p>
              <a:p>
                <a:pPr marL="171450" indent="-171450">
                  <a:buFont typeface="Arial"/>
                  <a:buChar char="•"/>
                </a:pPr>
                <a:r>
                  <a:rPr lang="en-US" sz="1100" dirty="0" smtClean="0">
                    <a:latin typeface="Times New Roman"/>
                    <a:ea typeface="ＭＳ 明朝"/>
                    <a:cs typeface="Times New Roman"/>
                  </a:rPr>
                  <a:t> </a:t>
                </a:r>
                <a:r>
                  <a:rPr lang="en-US" sz="1100" dirty="0">
                    <a:latin typeface="Times New Roman"/>
                    <a:ea typeface="ＭＳ 明朝"/>
                    <a:cs typeface="Times New Roman"/>
                  </a:rPr>
                  <a:t>I</a:t>
                </a:r>
                <a:r>
                  <a:rPr lang="en-US" sz="1100" dirty="0" smtClean="0">
                    <a:latin typeface="Times New Roman"/>
                    <a:ea typeface="ＭＳ 明朝"/>
                    <a:cs typeface="Times New Roman"/>
                  </a:rPr>
                  <a:t>ntegral phase noise 1Hz~100kHz shall be &gt;70dB</a:t>
                </a:r>
                <a:endParaRPr lang="en-US" sz="1100" dirty="0">
                  <a:latin typeface="Times New Roman"/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endParaRPr lang="en-US" sz="1100" dirty="0">
                  <a:effectLst/>
                  <a:latin typeface="Times New Roman"/>
                  <a:ea typeface="ＭＳ 明朝"/>
                  <a:cs typeface="Times New Roman"/>
                </a:endParaRPr>
              </a:p>
            </p:txBody>
          </p:sp>
          <p:grpSp>
            <p:nvGrpSpPr>
              <p:cNvPr id="263" name="Group 262"/>
              <p:cNvGrpSpPr/>
              <p:nvPr/>
            </p:nvGrpSpPr>
            <p:grpSpPr>
              <a:xfrm>
                <a:off x="1003308" y="2313181"/>
                <a:ext cx="4311834" cy="2102021"/>
                <a:chOff x="2768600" y="2125479"/>
                <a:chExt cx="4311834" cy="2102021"/>
              </a:xfrm>
            </p:grpSpPr>
            <p:cxnSp>
              <p:nvCxnSpPr>
                <p:cNvPr id="264" name="Elbow Connector 263"/>
                <p:cNvCxnSpPr/>
                <p:nvPr/>
              </p:nvCxnSpPr>
              <p:spPr>
                <a:xfrm rot="16200000" flipH="1">
                  <a:off x="2454025" y="2687201"/>
                  <a:ext cx="1463550" cy="340106"/>
                </a:xfrm>
                <a:prstGeom prst="bentConnector3">
                  <a:avLst>
                    <a:gd name="adj1" fmla="val 99896"/>
                  </a:avLst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Elbow Connector 264"/>
                <p:cNvCxnSpPr/>
                <p:nvPr/>
              </p:nvCxnSpPr>
              <p:spPr>
                <a:xfrm rot="16200000" flipH="1">
                  <a:off x="2760099" y="2749299"/>
                  <a:ext cx="1024602" cy="205200"/>
                </a:xfrm>
                <a:prstGeom prst="bentConnector3">
                  <a:avLst>
                    <a:gd name="adj1" fmla="val 100820"/>
                  </a:avLst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6" name="Group 265"/>
                <p:cNvGrpSpPr/>
                <p:nvPr/>
              </p:nvGrpSpPr>
              <p:grpSpPr>
                <a:xfrm>
                  <a:off x="2768600" y="2874006"/>
                  <a:ext cx="4311834" cy="1353494"/>
                  <a:chOff x="3600266" y="3310281"/>
                  <a:chExt cx="4311834" cy="1353494"/>
                </a:xfrm>
              </p:grpSpPr>
              <p:sp>
                <p:nvSpPr>
                  <p:cNvPr id="267" name="Text Box 11354"/>
                  <p:cNvSpPr txBox="1"/>
                  <p:nvPr/>
                </p:nvSpPr>
                <p:spPr>
                  <a:xfrm>
                    <a:off x="4637420" y="4204696"/>
                    <a:ext cx="457200" cy="4572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/>
                    </a:ext>
                  </a:extLst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en-US" sz="1800" dirty="0">
                        <a:effectLst/>
                        <a:latin typeface="Tahoma"/>
                        <a:ea typeface="ＭＳ 明朝"/>
                        <a:cs typeface="Times New Roman"/>
                      </a:rPr>
                      <a:t>…</a:t>
                    </a:r>
                    <a:endParaRPr lang="en-US" sz="1100" dirty="0">
                      <a:effectLst/>
                      <a:latin typeface="Tahoma"/>
                      <a:ea typeface="ＭＳ 明朝"/>
                      <a:cs typeface="Times New Roman"/>
                    </a:endParaRPr>
                  </a:p>
                </p:txBody>
              </p:sp>
              <p:sp>
                <p:nvSpPr>
                  <p:cNvPr id="268" name="Text Box 11355"/>
                  <p:cNvSpPr txBox="1"/>
                  <p:nvPr/>
                </p:nvSpPr>
                <p:spPr>
                  <a:xfrm>
                    <a:off x="6346277" y="4206575"/>
                    <a:ext cx="457200" cy="4572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/>
                    </a:ext>
                  </a:extLst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en-US" sz="1800" dirty="0">
                        <a:effectLst/>
                        <a:latin typeface="Tahoma"/>
                        <a:ea typeface="ＭＳ 明朝"/>
                        <a:cs typeface="Times New Roman"/>
                      </a:rPr>
                      <a:t>…</a:t>
                    </a:r>
                    <a:endParaRPr lang="en-US" sz="1100" dirty="0">
                      <a:effectLst/>
                      <a:latin typeface="Tahoma"/>
                      <a:ea typeface="ＭＳ 明朝"/>
                      <a:cs typeface="Times New Roman"/>
                    </a:endParaRPr>
                  </a:p>
                </p:txBody>
              </p:sp>
              <p:cxnSp>
                <p:nvCxnSpPr>
                  <p:cNvPr id="269" name="Straight Connector 268"/>
                  <p:cNvCxnSpPr/>
                  <p:nvPr/>
                </p:nvCxnSpPr>
                <p:spPr>
                  <a:xfrm>
                    <a:off x="4216749" y="4031652"/>
                    <a:ext cx="3556600" cy="2143"/>
                  </a:xfrm>
                  <a:prstGeom prst="line">
                    <a:avLst/>
                  </a:prstGeom>
                  <a:ln w="76200"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 w="sm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70" name="Group 269"/>
                  <p:cNvGrpSpPr/>
                  <p:nvPr/>
                </p:nvGrpSpPr>
                <p:grpSpPr>
                  <a:xfrm>
                    <a:off x="4309813" y="4108527"/>
                    <a:ext cx="3093285" cy="535269"/>
                    <a:chOff x="3561380" y="4082259"/>
                    <a:chExt cx="3072529" cy="1028431"/>
                  </a:xfrm>
                </p:grpSpPr>
                <p:cxnSp>
                  <p:nvCxnSpPr>
                    <p:cNvPr id="276" name="Elbow Connector 275"/>
                    <p:cNvCxnSpPr/>
                    <p:nvPr/>
                  </p:nvCxnSpPr>
                  <p:spPr>
                    <a:xfrm rot="16200000" flipH="1">
                      <a:off x="3108392" y="4535247"/>
                      <a:ext cx="1028077" cy="122102"/>
                    </a:xfrm>
                    <a:prstGeom prst="bentConnector3">
                      <a:avLst>
                        <a:gd name="adj1" fmla="val -206"/>
                      </a:avLst>
                    </a:prstGeom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7" name="Elbow Connector 276"/>
                    <p:cNvCxnSpPr/>
                    <p:nvPr/>
                  </p:nvCxnSpPr>
                  <p:spPr>
                    <a:xfrm rot="16200000" flipH="1">
                      <a:off x="3336840" y="4535248"/>
                      <a:ext cx="1028076" cy="122102"/>
                    </a:xfrm>
                    <a:prstGeom prst="bentConnector3">
                      <a:avLst>
                        <a:gd name="adj1" fmla="val -206"/>
                      </a:avLst>
                    </a:prstGeom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8" name="Elbow Connector 277"/>
                    <p:cNvCxnSpPr/>
                    <p:nvPr/>
                  </p:nvCxnSpPr>
                  <p:spPr>
                    <a:xfrm rot="16200000" flipH="1">
                      <a:off x="3626390" y="4535601"/>
                      <a:ext cx="1028076" cy="122102"/>
                    </a:xfrm>
                    <a:prstGeom prst="bentConnector3">
                      <a:avLst>
                        <a:gd name="adj1" fmla="val -206"/>
                      </a:avLst>
                    </a:prstGeom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9" name="Elbow Connector 278"/>
                    <p:cNvCxnSpPr/>
                    <p:nvPr/>
                  </p:nvCxnSpPr>
                  <p:spPr>
                    <a:xfrm rot="16200000" flipH="1">
                      <a:off x="3857190" y="4535248"/>
                      <a:ext cx="1028076" cy="122102"/>
                    </a:xfrm>
                    <a:prstGeom prst="bentConnector3">
                      <a:avLst>
                        <a:gd name="adj1" fmla="val -206"/>
                      </a:avLst>
                    </a:prstGeom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0" name="Elbow Connector 279"/>
                    <p:cNvCxnSpPr/>
                    <p:nvPr/>
                  </p:nvCxnSpPr>
                  <p:spPr>
                    <a:xfrm rot="16200000" flipH="1">
                      <a:off x="4314402" y="4535590"/>
                      <a:ext cx="1028076" cy="122102"/>
                    </a:xfrm>
                    <a:prstGeom prst="bentConnector3">
                      <a:avLst>
                        <a:gd name="adj1" fmla="val -206"/>
                      </a:avLst>
                    </a:prstGeom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1" name="Elbow Connector 280"/>
                    <p:cNvCxnSpPr/>
                    <p:nvPr/>
                  </p:nvCxnSpPr>
                  <p:spPr>
                    <a:xfrm rot="16200000" flipH="1">
                      <a:off x="4558605" y="4535590"/>
                      <a:ext cx="1028076" cy="122102"/>
                    </a:xfrm>
                    <a:prstGeom prst="bentConnector3">
                      <a:avLst>
                        <a:gd name="adj1" fmla="val -206"/>
                      </a:avLst>
                    </a:prstGeom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" name="Elbow Connector 281"/>
                    <p:cNvCxnSpPr/>
                    <p:nvPr/>
                  </p:nvCxnSpPr>
                  <p:spPr>
                    <a:xfrm rot="16200000" flipH="1">
                      <a:off x="4802807" y="4535590"/>
                      <a:ext cx="1028076" cy="122102"/>
                    </a:xfrm>
                    <a:prstGeom prst="bentConnector3">
                      <a:avLst>
                        <a:gd name="adj1" fmla="val -206"/>
                      </a:avLst>
                    </a:prstGeom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" name="Elbow Connector 282"/>
                    <p:cNvCxnSpPr/>
                    <p:nvPr/>
                  </p:nvCxnSpPr>
                  <p:spPr>
                    <a:xfrm rot="16200000" flipH="1">
                      <a:off x="5047012" y="4535590"/>
                      <a:ext cx="1028076" cy="122102"/>
                    </a:xfrm>
                    <a:prstGeom prst="bentConnector3">
                      <a:avLst>
                        <a:gd name="adj1" fmla="val -206"/>
                      </a:avLst>
                    </a:prstGeom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4" name="Elbow Connector 283"/>
                    <p:cNvCxnSpPr/>
                    <p:nvPr/>
                  </p:nvCxnSpPr>
                  <p:spPr>
                    <a:xfrm rot="16200000" flipH="1">
                      <a:off x="5326212" y="4535599"/>
                      <a:ext cx="1028076" cy="122102"/>
                    </a:xfrm>
                    <a:prstGeom prst="bentConnector3">
                      <a:avLst>
                        <a:gd name="adj1" fmla="val -206"/>
                      </a:avLst>
                    </a:prstGeom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5" name="Elbow Connector 284"/>
                    <p:cNvCxnSpPr/>
                    <p:nvPr/>
                  </p:nvCxnSpPr>
                  <p:spPr>
                    <a:xfrm rot="16200000" flipH="1">
                      <a:off x="5570414" y="4535599"/>
                      <a:ext cx="1028076" cy="122102"/>
                    </a:xfrm>
                    <a:prstGeom prst="bentConnector3">
                      <a:avLst>
                        <a:gd name="adj1" fmla="val -206"/>
                      </a:avLst>
                    </a:prstGeom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6" name="Elbow Connector 285"/>
                    <p:cNvCxnSpPr/>
                    <p:nvPr/>
                  </p:nvCxnSpPr>
                  <p:spPr>
                    <a:xfrm rot="16200000" flipH="1">
                      <a:off x="5814616" y="4535599"/>
                      <a:ext cx="1028076" cy="122102"/>
                    </a:xfrm>
                    <a:prstGeom prst="bentConnector3">
                      <a:avLst>
                        <a:gd name="adj1" fmla="val -206"/>
                      </a:avLst>
                    </a:prstGeom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7" name="Elbow Connector 286"/>
                    <p:cNvCxnSpPr/>
                    <p:nvPr/>
                  </p:nvCxnSpPr>
                  <p:spPr>
                    <a:xfrm rot="16200000" flipH="1">
                      <a:off x="6058820" y="4535599"/>
                      <a:ext cx="1028076" cy="122102"/>
                    </a:xfrm>
                    <a:prstGeom prst="bentConnector3">
                      <a:avLst>
                        <a:gd name="adj1" fmla="val -206"/>
                      </a:avLst>
                    </a:prstGeom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71" name="Text Box 11360"/>
                  <p:cNvSpPr txBox="1"/>
                  <p:nvPr/>
                </p:nvSpPr>
                <p:spPr>
                  <a:xfrm>
                    <a:off x="5088977" y="3774775"/>
                    <a:ext cx="1945339" cy="15122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/>
                    </a:ext>
                  </a:extLst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en-US" sz="1100" dirty="0" smtClean="0">
                        <a:effectLst/>
                        <a:latin typeface="Times New Roman"/>
                        <a:ea typeface="ＭＳ 明朝"/>
                        <a:cs typeface="Times New Roman"/>
                      </a:rPr>
                      <a:t>704.42MHz, 1 5/8’’ rigid line</a:t>
                    </a:r>
                    <a:endParaRPr lang="en-US" sz="1100" dirty="0">
                      <a:effectLst/>
                      <a:latin typeface="Times New Roman"/>
                      <a:ea typeface="ＭＳ 明朝"/>
                      <a:cs typeface="Times New Roman"/>
                    </a:endParaRPr>
                  </a:p>
                </p:txBody>
              </p:sp>
              <p:sp>
                <p:nvSpPr>
                  <p:cNvPr id="272" name="Rectangle 271"/>
                  <p:cNvSpPr/>
                  <p:nvPr/>
                </p:nvSpPr>
                <p:spPr>
                  <a:xfrm>
                    <a:off x="3600266" y="3530000"/>
                    <a:ext cx="4311834" cy="763596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sysDot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273" name="Text Box 11359"/>
                  <p:cNvSpPr txBox="1"/>
                  <p:nvPr/>
                </p:nvSpPr>
                <p:spPr>
                  <a:xfrm>
                    <a:off x="5329069" y="3310281"/>
                    <a:ext cx="2408633" cy="19902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/>
                    </a:ext>
                  </a:extLst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r">
                      <a:spcAft>
                        <a:spcPts val="0"/>
                      </a:spcAft>
                    </a:pPr>
                    <a:r>
                      <a:rPr lang="en-US" sz="1000" dirty="0" smtClean="0">
                        <a:latin typeface="Times New Roman"/>
                        <a:ea typeface="ＭＳ 明朝"/>
                        <a:cs typeface="Times New Roman"/>
                      </a:rPr>
                      <a:t>Temperature controlled within ±0.1°C</a:t>
                    </a:r>
                    <a:endParaRPr lang="en-US" sz="1000" dirty="0">
                      <a:effectLst/>
                      <a:latin typeface="Times New Roman"/>
                      <a:ea typeface="ＭＳ 明朝"/>
                      <a:cs typeface="Times New Roman"/>
                    </a:endParaRPr>
                  </a:p>
                </p:txBody>
              </p:sp>
              <p:cxnSp>
                <p:nvCxnSpPr>
                  <p:cNvPr id="274" name="Straight Connector 273"/>
                  <p:cNvCxnSpPr/>
                  <p:nvPr/>
                </p:nvCxnSpPr>
                <p:spPr>
                  <a:xfrm>
                    <a:off x="4211353" y="3790149"/>
                    <a:ext cx="3556600" cy="2143"/>
                  </a:xfrm>
                  <a:prstGeom prst="line">
                    <a:avLst/>
                  </a:prstGeom>
                  <a:ln w="76200"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 w="sm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5" name="Text Box 11360"/>
                  <p:cNvSpPr txBox="1"/>
                  <p:nvPr/>
                </p:nvSpPr>
                <p:spPr>
                  <a:xfrm>
                    <a:off x="5088991" y="3538680"/>
                    <a:ext cx="2068253" cy="2286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/>
                    </a:ext>
                  </a:extLst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en-US" sz="1100" dirty="0" smtClean="0">
                        <a:effectLst/>
                        <a:latin typeface="Times New Roman"/>
                        <a:ea typeface="ＭＳ 明朝"/>
                        <a:cs typeface="Times New Roman"/>
                      </a:rPr>
                      <a:t>352.21MHz, 1 5/8’’ rigid line</a:t>
                    </a:r>
                    <a:endParaRPr lang="en-US" sz="1100" dirty="0">
                      <a:effectLst/>
                      <a:latin typeface="Times New Roman"/>
                      <a:ea typeface="ＭＳ 明朝"/>
                      <a:cs typeface="Times New Roman"/>
                    </a:endParaRPr>
                  </a:p>
                </p:txBody>
              </p:sp>
            </p:grpSp>
          </p:grpSp>
        </p:grpSp>
        <p:grpSp>
          <p:nvGrpSpPr>
            <p:cNvPr id="162" name="Group 161"/>
            <p:cNvGrpSpPr/>
            <p:nvPr/>
          </p:nvGrpSpPr>
          <p:grpSpPr>
            <a:xfrm>
              <a:off x="5021364" y="3310185"/>
              <a:ext cx="3220127" cy="2130164"/>
              <a:chOff x="5437603" y="3108444"/>
              <a:chExt cx="3220127" cy="2130164"/>
            </a:xfrm>
          </p:grpSpPr>
          <p:grpSp>
            <p:nvGrpSpPr>
              <p:cNvPr id="185" name="Group 184"/>
              <p:cNvGrpSpPr/>
              <p:nvPr/>
            </p:nvGrpSpPr>
            <p:grpSpPr>
              <a:xfrm>
                <a:off x="5437603" y="3108444"/>
                <a:ext cx="3220127" cy="1893456"/>
                <a:chOff x="6308048" y="2478519"/>
                <a:chExt cx="3220127" cy="1893456"/>
              </a:xfrm>
            </p:grpSpPr>
            <p:sp>
              <p:nvSpPr>
                <p:cNvPr id="187" name="Rectangle 186"/>
                <p:cNvSpPr/>
                <p:nvPr/>
              </p:nvSpPr>
              <p:spPr>
                <a:xfrm>
                  <a:off x="6342626" y="2786773"/>
                  <a:ext cx="3185549" cy="1585202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just"/>
                  <a:endParaRPr lang="en-US"/>
                </a:p>
              </p:txBody>
            </p:sp>
            <p:sp>
              <p:nvSpPr>
                <p:cNvPr id="188" name="Rectangle 187"/>
                <p:cNvSpPr/>
                <p:nvPr/>
              </p:nvSpPr>
              <p:spPr>
                <a:xfrm>
                  <a:off x="6481278" y="2902571"/>
                  <a:ext cx="2913423" cy="334971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46800" rIns="144000"/>
                <a:lstStyle/>
                <a:p>
                  <a:pPr algn="ctr"/>
                  <a:r>
                    <a:rPr lang="en-US" sz="1200" dirty="0" smtClean="0">
                      <a:solidFill>
                        <a:schemeClr val="tx1"/>
                      </a:solidFill>
                    </a:rPr>
                    <a:t>Digital Domain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9" name="TextBox 188"/>
                <p:cNvSpPr txBox="1"/>
                <p:nvPr/>
              </p:nvSpPr>
              <p:spPr>
                <a:xfrm>
                  <a:off x="6308048" y="2478519"/>
                  <a:ext cx="270684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1400" dirty="0" smtClean="0"/>
                    <a:t>Drift Calibration</a:t>
                  </a:r>
                  <a:endParaRPr lang="en-US" sz="1400" dirty="0"/>
                </a:p>
              </p:txBody>
            </p:sp>
            <p:grpSp>
              <p:nvGrpSpPr>
                <p:cNvPr id="190" name="Group 189"/>
                <p:cNvGrpSpPr/>
                <p:nvPr/>
              </p:nvGrpSpPr>
              <p:grpSpPr>
                <a:xfrm>
                  <a:off x="6543611" y="3251495"/>
                  <a:ext cx="2798022" cy="1061474"/>
                  <a:chOff x="6118954" y="3219368"/>
                  <a:chExt cx="2798022" cy="1061474"/>
                </a:xfrm>
              </p:grpSpPr>
              <p:grpSp>
                <p:nvGrpSpPr>
                  <p:cNvPr id="191" name="Group 190"/>
                  <p:cNvGrpSpPr/>
                  <p:nvPr/>
                </p:nvGrpSpPr>
                <p:grpSpPr>
                  <a:xfrm>
                    <a:off x="6435263" y="3219368"/>
                    <a:ext cx="267547" cy="1061474"/>
                    <a:chOff x="6452329" y="3223048"/>
                    <a:chExt cx="267547" cy="1061474"/>
                  </a:xfrm>
                </p:grpSpPr>
                <p:sp>
                  <p:nvSpPr>
                    <p:cNvPr id="240" name="Summing Junction 239"/>
                    <p:cNvSpPr/>
                    <p:nvPr/>
                  </p:nvSpPr>
                  <p:spPr>
                    <a:xfrm>
                      <a:off x="6457445" y="3836224"/>
                      <a:ext cx="252000" cy="252000"/>
                    </a:xfrm>
                    <a:prstGeom prst="flowChartSummingJunction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pPr algn="just"/>
                      <a:endParaRPr lang="en-US"/>
                    </a:p>
                  </p:txBody>
                </p:sp>
                <p:sp>
                  <p:nvSpPr>
                    <p:cNvPr id="241" name="Pentagon 240"/>
                    <p:cNvSpPr/>
                    <p:nvPr/>
                  </p:nvSpPr>
                  <p:spPr>
                    <a:xfrm rot="16200000">
                      <a:off x="6436700" y="3412159"/>
                      <a:ext cx="298806" cy="267547"/>
                    </a:xfrm>
                    <a:prstGeom prst="homePlate">
                      <a:avLst>
                        <a:gd name="adj" fmla="val 34177"/>
                      </a:avLst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36000" tIns="46800" rIns="0" bIns="0"/>
                    <a:lstStyle/>
                    <a:p>
                      <a:pPr algn="just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ADC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242" name="Straight Connector 241"/>
                    <p:cNvCxnSpPr>
                      <a:stCxn id="240" idx="0"/>
                      <a:endCxn id="241" idx="1"/>
                    </p:cNvCxnSpPr>
                    <p:nvPr/>
                  </p:nvCxnSpPr>
                  <p:spPr>
                    <a:xfrm flipV="1">
                      <a:off x="6583445" y="3695336"/>
                      <a:ext cx="2659" cy="140888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3" name="Straight Connector 242"/>
                    <p:cNvCxnSpPr>
                      <a:stCxn id="241" idx="3"/>
                    </p:cNvCxnSpPr>
                    <p:nvPr/>
                  </p:nvCxnSpPr>
                  <p:spPr>
                    <a:xfrm flipV="1">
                      <a:off x="6586104" y="3223048"/>
                      <a:ext cx="2951" cy="173482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" name="Elbow Connector 243"/>
                    <p:cNvCxnSpPr/>
                    <p:nvPr/>
                  </p:nvCxnSpPr>
                  <p:spPr>
                    <a:xfrm rot="16200000" flipV="1">
                      <a:off x="6490908" y="4186370"/>
                      <a:ext cx="196299" cy="6"/>
                    </a:xfrm>
                    <a:prstGeom prst="bentConnector3">
                      <a:avLst>
                        <a:gd name="adj1" fmla="val 50000"/>
                      </a:avLst>
                    </a:prstGeom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2" name="Group 191"/>
                  <p:cNvGrpSpPr/>
                  <p:nvPr/>
                </p:nvGrpSpPr>
                <p:grpSpPr>
                  <a:xfrm>
                    <a:off x="6118954" y="3219368"/>
                    <a:ext cx="267547" cy="1061474"/>
                    <a:chOff x="6452329" y="3223048"/>
                    <a:chExt cx="267547" cy="1061474"/>
                  </a:xfrm>
                </p:grpSpPr>
                <p:sp>
                  <p:nvSpPr>
                    <p:cNvPr id="235" name="Summing Junction 234"/>
                    <p:cNvSpPr/>
                    <p:nvPr/>
                  </p:nvSpPr>
                  <p:spPr>
                    <a:xfrm>
                      <a:off x="6457445" y="3836224"/>
                      <a:ext cx="252000" cy="252000"/>
                    </a:xfrm>
                    <a:prstGeom prst="flowChartSummingJunction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pPr algn="just"/>
                      <a:endParaRPr lang="en-US"/>
                    </a:p>
                  </p:txBody>
                </p:sp>
                <p:sp>
                  <p:nvSpPr>
                    <p:cNvPr id="236" name="Pentagon 235"/>
                    <p:cNvSpPr/>
                    <p:nvPr/>
                  </p:nvSpPr>
                  <p:spPr>
                    <a:xfrm rot="16200000">
                      <a:off x="6436700" y="3412159"/>
                      <a:ext cx="298806" cy="267547"/>
                    </a:xfrm>
                    <a:prstGeom prst="homePlate">
                      <a:avLst>
                        <a:gd name="adj" fmla="val 34177"/>
                      </a:avLst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36000" tIns="46800" rIns="0" bIns="0"/>
                    <a:lstStyle/>
                    <a:p>
                      <a:pPr algn="just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ADC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237" name="Straight Connector 236"/>
                    <p:cNvCxnSpPr>
                      <a:stCxn id="235" idx="0"/>
                      <a:endCxn id="236" idx="1"/>
                    </p:cNvCxnSpPr>
                    <p:nvPr/>
                  </p:nvCxnSpPr>
                  <p:spPr>
                    <a:xfrm flipV="1">
                      <a:off x="6583445" y="3695336"/>
                      <a:ext cx="2659" cy="140888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" name="Straight Connector 237"/>
                    <p:cNvCxnSpPr>
                      <a:stCxn id="236" idx="3"/>
                    </p:cNvCxnSpPr>
                    <p:nvPr/>
                  </p:nvCxnSpPr>
                  <p:spPr>
                    <a:xfrm flipV="1">
                      <a:off x="6586104" y="3223048"/>
                      <a:ext cx="2951" cy="173482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" name="Elbow Connector 238"/>
                    <p:cNvCxnSpPr/>
                    <p:nvPr/>
                  </p:nvCxnSpPr>
                  <p:spPr>
                    <a:xfrm rot="16200000" flipV="1">
                      <a:off x="6490908" y="4186370"/>
                      <a:ext cx="196299" cy="6"/>
                    </a:xfrm>
                    <a:prstGeom prst="bentConnector3">
                      <a:avLst>
                        <a:gd name="adj1" fmla="val 50000"/>
                      </a:avLst>
                    </a:prstGeom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3" name="Group 192"/>
                  <p:cNvGrpSpPr/>
                  <p:nvPr/>
                </p:nvGrpSpPr>
                <p:grpSpPr>
                  <a:xfrm>
                    <a:off x="6751572" y="3219368"/>
                    <a:ext cx="267547" cy="1061474"/>
                    <a:chOff x="6452329" y="3223048"/>
                    <a:chExt cx="267547" cy="1061474"/>
                  </a:xfrm>
                </p:grpSpPr>
                <p:sp>
                  <p:nvSpPr>
                    <p:cNvPr id="230" name="Summing Junction 229"/>
                    <p:cNvSpPr/>
                    <p:nvPr/>
                  </p:nvSpPr>
                  <p:spPr>
                    <a:xfrm>
                      <a:off x="6457445" y="3836224"/>
                      <a:ext cx="252000" cy="252000"/>
                    </a:xfrm>
                    <a:prstGeom prst="flowChartSummingJunction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pPr algn="just"/>
                      <a:endParaRPr lang="en-US"/>
                    </a:p>
                  </p:txBody>
                </p:sp>
                <p:sp>
                  <p:nvSpPr>
                    <p:cNvPr id="231" name="Pentagon 230"/>
                    <p:cNvSpPr/>
                    <p:nvPr/>
                  </p:nvSpPr>
                  <p:spPr>
                    <a:xfrm rot="16200000">
                      <a:off x="6436700" y="3412159"/>
                      <a:ext cx="298806" cy="267547"/>
                    </a:xfrm>
                    <a:prstGeom prst="homePlate">
                      <a:avLst>
                        <a:gd name="adj" fmla="val 34177"/>
                      </a:avLst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36000" tIns="46800" rIns="0" bIns="0"/>
                    <a:lstStyle/>
                    <a:p>
                      <a:pPr algn="just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ADC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232" name="Straight Connector 231"/>
                    <p:cNvCxnSpPr>
                      <a:stCxn id="230" idx="0"/>
                      <a:endCxn id="231" idx="1"/>
                    </p:cNvCxnSpPr>
                    <p:nvPr/>
                  </p:nvCxnSpPr>
                  <p:spPr>
                    <a:xfrm flipV="1">
                      <a:off x="6583445" y="3695336"/>
                      <a:ext cx="2659" cy="140888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" name="Straight Connector 232"/>
                    <p:cNvCxnSpPr>
                      <a:stCxn id="231" idx="3"/>
                    </p:cNvCxnSpPr>
                    <p:nvPr/>
                  </p:nvCxnSpPr>
                  <p:spPr>
                    <a:xfrm flipV="1">
                      <a:off x="6586104" y="3223048"/>
                      <a:ext cx="2951" cy="173482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4" name="Elbow Connector 233"/>
                    <p:cNvCxnSpPr/>
                    <p:nvPr/>
                  </p:nvCxnSpPr>
                  <p:spPr>
                    <a:xfrm rot="16200000" flipV="1">
                      <a:off x="6490908" y="4186370"/>
                      <a:ext cx="196299" cy="6"/>
                    </a:xfrm>
                    <a:prstGeom prst="bentConnector3">
                      <a:avLst>
                        <a:gd name="adj1" fmla="val 50000"/>
                      </a:avLst>
                    </a:prstGeom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4" name="Group 193"/>
                  <p:cNvGrpSpPr/>
                  <p:nvPr/>
                </p:nvGrpSpPr>
                <p:grpSpPr>
                  <a:xfrm>
                    <a:off x="7067881" y="3219368"/>
                    <a:ext cx="267547" cy="1061474"/>
                    <a:chOff x="6452329" y="3223048"/>
                    <a:chExt cx="267547" cy="1061474"/>
                  </a:xfrm>
                </p:grpSpPr>
                <p:sp>
                  <p:nvSpPr>
                    <p:cNvPr id="225" name="Summing Junction 224"/>
                    <p:cNvSpPr/>
                    <p:nvPr/>
                  </p:nvSpPr>
                  <p:spPr>
                    <a:xfrm>
                      <a:off x="6457445" y="3836224"/>
                      <a:ext cx="252000" cy="252000"/>
                    </a:xfrm>
                    <a:prstGeom prst="flowChartSummingJunction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pPr algn="just"/>
                      <a:endParaRPr lang="en-US"/>
                    </a:p>
                  </p:txBody>
                </p:sp>
                <p:sp>
                  <p:nvSpPr>
                    <p:cNvPr id="226" name="Pentagon 225"/>
                    <p:cNvSpPr/>
                    <p:nvPr/>
                  </p:nvSpPr>
                  <p:spPr>
                    <a:xfrm rot="16200000">
                      <a:off x="6436700" y="3412159"/>
                      <a:ext cx="298806" cy="267547"/>
                    </a:xfrm>
                    <a:prstGeom prst="homePlate">
                      <a:avLst>
                        <a:gd name="adj" fmla="val 34177"/>
                      </a:avLst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36000" tIns="46800" rIns="0" bIns="0"/>
                    <a:lstStyle/>
                    <a:p>
                      <a:pPr algn="just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ADC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227" name="Straight Connector 226"/>
                    <p:cNvCxnSpPr>
                      <a:stCxn id="225" idx="0"/>
                      <a:endCxn id="226" idx="1"/>
                    </p:cNvCxnSpPr>
                    <p:nvPr/>
                  </p:nvCxnSpPr>
                  <p:spPr>
                    <a:xfrm flipV="1">
                      <a:off x="6583445" y="3695336"/>
                      <a:ext cx="2659" cy="140888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Straight Connector 227"/>
                    <p:cNvCxnSpPr>
                      <a:stCxn id="226" idx="3"/>
                    </p:cNvCxnSpPr>
                    <p:nvPr/>
                  </p:nvCxnSpPr>
                  <p:spPr>
                    <a:xfrm flipV="1">
                      <a:off x="6586104" y="3223048"/>
                      <a:ext cx="2951" cy="173482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9" name="Elbow Connector 228"/>
                    <p:cNvCxnSpPr/>
                    <p:nvPr/>
                  </p:nvCxnSpPr>
                  <p:spPr>
                    <a:xfrm rot="16200000" flipV="1">
                      <a:off x="6490908" y="4186370"/>
                      <a:ext cx="196299" cy="6"/>
                    </a:xfrm>
                    <a:prstGeom prst="bentConnector3">
                      <a:avLst>
                        <a:gd name="adj1" fmla="val 50000"/>
                      </a:avLst>
                    </a:prstGeom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5" name="Group 194"/>
                  <p:cNvGrpSpPr/>
                  <p:nvPr/>
                </p:nvGrpSpPr>
                <p:grpSpPr>
                  <a:xfrm>
                    <a:off x="7384190" y="3219368"/>
                    <a:ext cx="267547" cy="1061474"/>
                    <a:chOff x="6452329" y="3223048"/>
                    <a:chExt cx="267547" cy="1061474"/>
                  </a:xfrm>
                </p:grpSpPr>
                <p:sp>
                  <p:nvSpPr>
                    <p:cNvPr id="220" name="Summing Junction 219"/>
                    <p:cNvSpPr/>
                    <p:nvPr/>
                  </p:nvSpPr>
                  <p:spPr>
                    <a:xfrm>
                      <a:off x="6457445" y="3836224"/>
                      <a:ext cx="252000" cy="252000"/>
                    </a:xfrm>
                    <a:prstGeom prst="flowChartSummingJunction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pPr algn="just"/>
                      <a:endParaRPr lang="en-US"/>
                    </a:p>
                  </p:txBody>
                </p:sp>
                <p:sp>
                  <p:nvSpPr>
                    <p:cNvPr id="221" name="Pentagon 220"/>
                    <p:cNvSpPr/>
                    <p:nvPr/>
                  </p:nvSpPr>
                  <p:spPr>
                    <a:xfrm rot="16200000">
                      <a:off x="6436700" y="3412159"/>
                      <a:ext cx="298806" cy="267547"/>
                    </a:xfrm>
                    <a:prstGeom prst="homePlate">
                      <a:avLst>
                        <a:gd name="adj" fmla="val 34177"/>
                      </a:avLst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36000" tIns="46800" rIns="0" bIns="0"/>
                    <a:lstStyle/>
                    <a:p>
                      <a:pPr algn="just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ADC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222" name="Straight Connector 221"/>
                    <p:cNvCxnSpPr>
                      <a:stCxn id="220" idx="0"/>
                      <a:endCxn id="221" idx="1"/>
                    </p:cNvCxnSpPr>
                    <p:nvPr/>
                  </p:nvCxnSpPr>
                  <p:spPr>
                    <a:xfrm flipV="1">
                      <a:off x="6583445" y="3695336"/>
                      <a:ext cx="2659" cy="140888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3" name="Straight Connector 222"/>
                    <p:cNvCxnSpPr>
                      <a:stCxn id="221" idx="3"/>
                    </p:cNvCxnSpPr>
                    <p:nvPr/>
                  </p:nvCxnSpPr>
                  <p:spPr>
                    <a:xfrm flipV="1">
                      <a:off x="6586104" y="3223048"/>
                      <a:ext cx="2951" cy="173482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4" name="Elbow Connector 223"/>
                    <p:cNvCxnSpPr/>
                    <p:nvPr/>
                  </p:nvCxnSpPr>
                  <p:spPr>
                    <a:xfrm rot="16200000" flipV="1">
                      <a:off x="6490908" y="4186370"/>
                      <a:ext cx="196299" cy="6"/>
                    </a:xfrm>
                    <a:prstGeom prst="bentConnector3">
                      <a:avLst>
                        <a:gd name="adj1" fmla="val 50000"/>
                      </a:avLst>
                    </a:prstGeom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6" name="Group 195"/>
                  <p:cNvGrpSpPr/>
                  <p:nvPr/>
                </p:nvGrpSpPr>
                <p:grpSpPr>
                  <a:xfrm>
                    <a:off x="7700499" y="3219368"/>
                    <a:ext cx="267547" cy="1061474"/>
                    <a:chOff x="6452329" y="3223048"/>
                    <a:chExt cx="267547" cy="1061474"/>
                  </a:xfrm>
                </p:grpSpPr>
                <p:sp>
                  <p:nvSpPr>
                    <p:cNvPr id="215" name="Summing Junction 214"/>
                    <p:cNvSpPr/>
                    <p:nvPr/>
                  </p:nvSpPr>
                  <p:spPr>
                    <a:xfrm>
                      <a:off x="6457445" y="3836224"/>
                      <a:ext cx="252000" cy="252000"/>
                    </a:xfrm>
                    <a:prstGeom prst="flowChartSummingJunction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pPr algn="just"/>
                      <a:endParaRPr lang="en-US"/>
                    </a:p>
                  </p:txBody>
                </p:sp>
                <p:sp>
                  <p:nvSpPr>
                    <p:cNvPr id="216" name="Pentagon 215"/>
                    <p:cNvSpPr/>
                    <p:nvPr/>
                  </p:nvSpPr>
                  <p:spPr>
                    <a:xfrm rot="16200000">
                      <a:off x="6436700" y="3412159"/>
                      <a:ext cx="298806" cy="267547"/>
                    </a:xfrm>
                    <a:prstGeom prst="homePlate">
                      <a:avLst>
                        <a:gd name="adj" fmla="val 34177"/>
                      </a:avLst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36000" tIns="46800" rIns="0" bIns="0"/>
                    <a:lstStyle/>
                    <a:p>
                      <a:pPr algn="just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ADC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217" name="Straight Connector 216"/>
                    <p:cNvCxnSpPr>
                      <a:stCxn id="215" idx="0"/>
                      <a:endCxn id="216" idx="1"/>
                    </p:cNvCxnSpPr>
                    <p:nvPr/>
                  </p:nvCxnSpPr>
                  <p:spPr>
                    <a:xfrm flipV="1">
                      <a:off x="6583445" y="3695336"/>
                      <a:ext cx="2659" cy="140888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8" name="Straight Connector 217"/>
                    <p:cNvCxnSpPr>
                      <a:stCxn id="216" idx="3"/>
                    </p:cNvCxnSpPr>
                    <p:nvPr/>
                  </p:nvCxnSpPr>
                  <p:spPr>
                    <a:xfrm flipV="1">
                      <a:off x="6586104" y="3223048"/>
                      <a:ext cx="2951" cy="173482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9" name="Elbow Connector 218"/>
                    <p:cNvCxnSpPr/>
                    <p:nvPr/>
                  </p:nvCxnSpPr>
                  <p:spPr>
                    <a:xfrm rot="16200000" flipV="1">
                      <a:off x="6490908" y="4186370"/>
                      <a:ext cx="196299" cy="6"/>
                    </a:xfrm>
                    <a:prstGeom prst="bentConnector3">
                      <a:avLst>
                        <a:gd name="adj1" fmla="val 50000"/>
                      </a:avLst>
                    </a:prstGeom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7" name="Group 196"/>
                  <p:cNvGrpSpPr/>
                  <p:nvPr/>
                </p:nvGrpSpPr>
                <p:grpSpPr>
                  <a:xfrm>
                    <a:off x="8016808" y="3219368"/>
                    <a:ext cx="267547" cy="1061474"/>
                    <a:chOff x="6452329" y="3223048"/>
                    <a:chExt cx="267547" cy="1061474"/>
                  </a:xfrm>
                </p:grpSpPr>
                <p:sp>
                  <p:nvSpPr>
                    <p:cNvPr id="210" name="Summing Junction 209"/>
                    <p:cNvSpPr/>
                    <p:nvPr/>
                  </p:nvSpPr>
                  <p:spPr>
                    <a:xfrm>
                      <a:off x="6457445" y="3836224"/>
                      <a:ext cx="252000" cy="252000"/>
                    </a:xfrm>
                    <a:prstGeom prst="flowChartSummingJunction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pPr algn="just"/>
                      <a:endParaRPr lang="en-US"/>
                    </a:p>
                  </p:txBody>
                </p:sp>
                <p:sp>
                  <p:nvSpPr>
                    <p:cNvPr id="211" name="Pentagon 210"/>
                    <p:cNvSpPr/>
                    <p:nvPr/>
                  </p:nvSpPr>
                  <p:spPr>
                    <a:xfrm rot="16200000">
                      <a:off x="6436700" y="3412159"/>
                      <a:ext cx="298806" cy="267547"/>
                    </a:xfrm>
                    <a:prstGeom prst="homePlate">
                      <a:avLst>
                        <a:gd name="adj" fmla="val 34177"/>
                      </a:avLst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36000" tIns="46800" rIns="0" bIns="0"/>
                    <a:lstStyle/>
                    <a:p>
                      <a:pPr algn="just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ADC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212" name="Straight Connector 211"/>
                    <p:cNvCxnSpPr>
                      <a:stCxn id="210" idx="0"/>
                      <a:endCxn id="211" idx="1"/>
                    </p:cNvCxnSpPr>
                    <p:nvPr/>
                  </p:nvCxnSpPr>
                  <p:spPr>
                    <a:xfrm flipV="1">
                      <a:off x="6583445" y="3695336"/>
                      <a:ext cx="2659" cy="140888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3" name="Straight Connector 212"/>
                    <p:cNvCxnSpPr>
                      <a:stCxn id="211" idx="3"/>
                    </p:cNvCxnSpPr>
                    <p:nvPr/>
                  </p:nvCxnSpPr>
                  <p:spPr>
                    <a:xfrm flipV="1">
                      <a:off x="6586104" y="3223048"/>
                      <a:ext cx="2951" cy="173482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4" name="Elbow Connector 213"/>
                    <p:cNvCxnSpPr/>
                    <p:nvPr/>
                  </p:nvCxnSpPr>
                  <p:spPr>
                    <a:xfrm rot="16200000" flipV="1">
                      <a:off x="6490908" y="4186370"/>
                      <a:ext cx="196299" cy="6"/>
                    </a:xfrm>
                    <a:prstGeom prst="bentConnector3">
                      <a:avLst>
                        <a:gd name="adj1" fmla="val 50000"/>
                      </a:avLst>
                    </a:prstGeom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8" name="Group 197"/>
                  <p:cNvGrpSpPr/>
                  <p:nvPr/>
                </p:nvGrpSpPr>
                <p:grpSpPr>
                  <a:xfrm>
                    <a:off x="8333117" y="3219368"/>
                    <a:ext cx="267547" cy="1061474"/>
                    <a:chOff x="6452329" y="3223048"/>
                    <a:chExt cx="267547" cy="1061474"/>
                  </a:xfrm>
                </p:grpSpPr>
                <p:sp>
                  <p:nvSpPr>
                    <p:cNvPr id="205" name="Summing Junction 204"/>
                    <p:cNvSpPr/>
                    <p:nvPr/>
                  </p:nvSpPr>
                  <p:spPr>
                    <a:xfrm>
                      <a:off x="6457445" y="3836224"/>
                      <a:ext cx="252000" cy="252000"/>
                    </a:xfrm>
                    <a:prstGeom prst="flowChartSummingJunction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pPr algn="just"/>
                      <a:endParaRPr lang="en-US"/>
                    </a:p>
                  </p:txBody>
                </p:sp>
                <p:sp>
                  <p:nvSpPr>
                    <p:cNvPr id="206" name="Pentagon 205"/>
                    <p:cNvSpPr/>
                    <p:nvPr/>
                  </p:nvSpPr>
                  <p:spPr>
                    <a:xfrm rot="16200000">
                      <a:off x="6436700" y="3412159"/>
                      <a:ext cx="298806" cy="267547"/>
                    </a:xfrm>
                    <a:prstGeom prst="homePlate">
                      <a:avLst>
                        <a:gd name="adj" fmla="val 34177"/>
                      </a:avLst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36000" tIns="46800" rIns="0" bIns="0"/>
                    <a:lstStyle/>
                    <a:p>
                      <a:pPr algn="just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ADC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207" name="Straight Connector 206"/>
                    <p:cNvCxnSpPr>
                      <a:stCxn id="205" idx="0"/>
                      <a:endCxn id="206" idx="1"/>
                    </p:cNvCxnSpPr>
                    <p:nvPr/>
                  </p:nvCxnSpPr>
                  <p:spPr>
                    <a:xfrm flipV="1">
                      <a:off x="6583445" y="3695336"/>
                      <a:ext cx="2659" cy="140888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8" name="Straight Connector 207"/>
                    <p:cNvCxnSpPr>
                      <a:stCxn id="206" idx="3"/>
                    </p:cNvCxnSpPr>
                    <p:nvPr/>
                  </p:nvCxnSpPr>
                  <p:spPr>
                    <a:xfrm flipV="1">
                      <a:off x="6586104" y="3223048"/>
                      <a:ext cx="2951" cy="173482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9" name="Elbow Connector 208"/>
                    <p:cNvCxnSpPr/>
                    <p:nvPr/>
                  </p:nvCxnSpPr>
                  <p:spPr>
                    <a:xfrm rot="16200000" flipV="1">
                      <a:off x="6490908" y="4186370"/>
                      <a:ext cx="196299" cy="6"/>
                    </a:xfrm>
                    <a:prstGeom prst="bentConnector3">
                      <a:avLst>
                        <a:gd name="adj1" fmla="val 50000"/>
                      </a:avLst>
                    </a:prstGeom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9" name="Group 198"/>
                  <p:cNvGrpSpPr/>
                  <p:nvPr/>
                </p:nvGrpSpPr>
                <p:grpSpPr>
                  <a:xfrm>
                    <a:off x="8649429" y="3219368"/>
                    <a:ext cx="267547" cy="1061474"/>
                    <a:chOff x="6452329" y="3223048"/>
                    <a:chExt cx="267547" cy="1061474"/>
                  </a:xfrm>
                </p:grpSpPr>
                <p:sp>
                  <p:nvSpPr>
                    <p:cNvPr id="200" name="Summing Junction 199"/>
                    <p:cNvSpPr/>
                    <p:nvPr/>
                  </p:nvSpPr>
                  <p:spPr>
                    <a:xfrm>
                      <a:off x="6457445" y="3836224"/>
                      <a:ext cx="252000" cy="252000"/>
                    </a:xfrm>
                    <a:prstGeom prst="flowChartSummingJunction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pPr algn="just"/>
                      <a:endParaRPr lang="en-US"/>
                    </a:p>
                  </p:txBody>
                </p:sp>
                <p:sp>
                  <p:nvSpPr>
                    <p:cNvPr id="201" name="Pentagon 200"/>
                    <p:cNvSpPr/>
                    <p:nvPr/>
                  </p:nvSpPr>
                  <p:spPr>
                    <a:xfrm rot="16200000">
                      <a:off x="6436700" y="3412159"/>
                      <a:ext cx="298806" cy="267547"/>
                    </a:xfrm>
                    <a:prstGeom prst="homePlate">
                      <a:avLst>
                        <a:gd name="adj" fmla="val 34177"/>
                      </a:avLst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36000" tIns="46800" rIns="0" bIns="0"/>
                    <a:lstStyle/>
                    <a:p>
                      <a:pPr algn="just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ADC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202" name="Straight Connector 201"/>
                    <p:cNvCxnSpPr>
                      <a:stCxn id="200" idx="0"/>
                      <a:endCxn id="201" idx="1"/>
                    </p:cNvCxnSpPr>
                    <p:nvPr/>
                  </p:nvCxnSpPr>
                  <p:spPr>
                    <a:xfrm flipV="1">
                      <a:off x="6583445" y="3695336"/>
                      <a:ext cx="2659" cy="140888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3" name="Straight Connector 202"/>
                    <p:cNvCxnSpPr>
                      <a:stCxn id="201" idx="3"/>
                    </p:cNvCxnSpPr>
                    <p:nvPr/>
                  </p:nvCxnSpPr>
                  <p:spPr>
                    <a:xfrm flipV="1">
                      <a:off x="6586104" y="3223048"/>
                      <a:ext cx="2951" cy="173482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4" name="Elbow Connector 203"/>
                    <p:cNvCxnSpPr/>
                    <p:nvPr/>
                  </p:nvCxnSpPr>
                  <p:spPr>
                    <a:xfrm rot="16200000" flipV="1">
                      <a:off x="6490908" y="4186370"/>
                      <a:ext cx="196299" cy="6"/>
                    </a:xfrm>
                    <a:prstGeom prst="bentConnector3">
                      <a:avLst>
                        <a:gd name="adj1" fmla="val 50000"/>
                      </a:avLst>
                    </a:prstGeom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tailEnd type="triangl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186" name="Text Box 11359"/>
              <p:cNvSpPr txBox="1"/>
              <p:nvPr/>
            </p:nvSpPr>
            <p:spPr>
              <a:xfrm>
                <a:off x="5961456" y="5034234"/>
                <a:ext cx="2562800" cy="2043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200" dirty="0" smtClean="0">
                    <a:latin typeface="Times New Roman"/>
                    <a:ea typeface="ＭＳ 明朝"/>
                    <a:cs typeface="Times New Roman"/>
                  </a:rPr>
                  <a:t>Input from 6 taps  and 2 MO outputs</a:t>
                </a:r>
                <a:endParaRPr lang="en-US" sz="1200" dirty="0">
                  <a:effectLst/>
                  <a:latin typeface="Times New Roman"/>
                  <a:ea typeface="ＭＳ 明朝"/>
                  <a:cs typeface="Times New Roman"/>
                </a:endParaRPr>
              </a:p>
            </p:txBody>
          </p:sp>
        </p:grpSp>
        <p:grpSp>
          <p:nvGrpSpPr>
            <p:cNvPr id="163" name="Group 162"/>
            <p:cNvGrpSpPr/>
            <p:nvPr/>
          </p:nvGrpSpPr>
          <p:grpSpPr>
            <a:xfrm>
              <a:off x="5021362" y="503160"/>
              <a:ext cx="3220127" cy="2470959"/>
              <a:chOff x="5250161" y="553011"/>
              <a:chExt cx="3220127" cy="2470959"/>
            </a:xfrm>
          </p:grpSpPr>
          <p:sp>
            <p:nvSpPr>
              <p:cNvPr id="167" name="Rectangle 166"/>
              <p:cNvSpPr/>
              <p:nvPr/>
            </p:nvSpPr>
            <p:spPr>
              <a:xfrm>
                <a:off x="5284739" y="861265"/>
                <a:ext cx="3185549" cy="158520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just"/>
                <a:endParaRPr lang="en-US"/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5423391" y="1880577"/>
                <a:ext cx="2913423" cy="33497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44000" tIns="46800" rIns="144000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Data Acquisition Board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5250161" y="553011"/>
                <a:ext cx="302315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dirty="0" smtClean="0"/>
                  <a:t>Data Acquisition and EPICS interface</a:t>
                </a:r>
                <a:endParaRPr lang="en-US" sz="1400" dirty="0"/>
              </a:p>
            </p:txBody>
          </p:sp>
          <p:sp>
            <p:nvSpPr>
              <p:cNvPr id="170" name="Text Box 11359"/>
              <p:cNvSpPr txBox="1"/>
              <p:nvPr/>
            </p:nvSpPr>
            <p:spPr>
              <a:xfrm>
                <a:off x="5284739" y="2604499"/>
                <a:ext cx="3052075" cy="4194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200" dirty="0" smtClean="0">
                    <a:latin typeface="Times New Roman"/>
                    <a:ea typeface="ＭＳ 明朝"/>
                    <a:cs typeface="Times New Roman"/>
                  </a:rPr>
                  <a:t>Input from temperature sensors, air pressures, amplifier protection signals</a:t>
                </a:r>
                <a:endParaRPr lang="en-US" sz="1200" dirty="0">
                  <a:effectLst/>
                  <a:latin typeface="Times New Roman"/>
                  <a:ea typeface="ＭＳ 明朝"/>
                  <a:cs typeface="Times New Roman"/>
                </a:endParaRPr>
              </a:p>
            </p:txBody>
          </p:sp>
          <p:grpSp>
            <p:nvGrpSpPr>
              <p:cNvPr id="171" name="Group 170"/>
              <p:cNvGrpSpPr/>
              <p:nvPr/>
            </p:nvGrpSpPr>
            <p:grpSpPr>
              <a:xfrm>
                <a:off x="5626551" y="2219087"/>
                <a:ext cx="2530481" cy="345626"/>
                <a:chOff x="5656712" y="5332950"/>
                <a:chExt cx="2530481" cy="196299"/>
              </a:xfrm>
            </p:grpSpPr>
            <p:cxnSp>
              <p:nvCxnSpPr>
                <p:cNvPr id="176" name="Elbow Connector 175"/>
                <p:cNvCxnSpPr/>
                <p:nvPr/>
              </p:nvCxnSpPr>
              <p:spPr>
                <a:xfrm rot="16200000" flipV="1">
                  <a:off x="5874874" y="5431097"/>
                  <a:ext cx="196299" cy="6"/>
                </a:xfrm>
                <a:prstGeom prst="bentConnector3">
                  <a:avLst>
                    <a:gd name="adj1" fmla="val 50000"/>
                  </a:avLst>
                </a:prstGeom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Elbow Connector 176"/>
                <p:cNvCxnSpPr/>
                <p:nvPr/>
              </p:nvCxnSpPr>
              <p:spPr>
                <a:xfrm rot="16200000" flipV="1">
                  <a:off x="5558565" y="5431097"/>
                  <a:ext cx="196299" cy="6"/>
                </a:xfrm>
                <a:prstGeom prst="bentConnector3">
                  <a:avLst>
                    <a:gd name="adj1" fmla="val 50000"/>
                  </a:avLst>
                </a:prstGeom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Elbow Connector 177"/>
                <p:cNvCxnSpPr/>
                <p:nvPr/>
              </p:nvCxnSpPr>
              <p:spPr>
                <a:xfrm rot="16200000" flipV="1">
                  <a:off x="6191183" y="5431097"/>
                  <a:ext cx="196299" cy="6"/>
                </a:xfrm>
                <a:prstGeom prst="bentConnector3">
                  <a:avLst>
                    <a:gd name="adj1" fmla="val 50000"/>
                  </a:avLst>
                </a:prstGeom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Elbow Connector 178"/>
                <p:cNvCxnSpPr/>
                <p:nvPr/>
              </p:nvCxnSpPr>
              <p:spPr>
                <a:xfrm rot="16200000" flipV="1">
                  <a:off x="6507492" y="5431097"/>
                  <a:ext cx="196299" cy="6"/>
                </a:xfrm>
                <a:prstGeom prst="bentConnector3">
                  <a:avLst>
                    <a:gd name="adj1" fmla="val 50000"/>
                  </a:avLst>
                </a:prstGeom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Elbow Connector 179"/>
                <p:cNvCxnSpPr/>
                <p:nvPr/>
              </p:nvCxnSpPr>
              <p:spPr>
                <a:xfrm rot="16200000" flipV="1">
                  <a:off x="6823801" y="5431097"/>
                  <a:ext cx="196299" cy="6"/>
                </a:xfrm>
                <a:prstGeom prst="bentConnector3">
                  <a:avLst>
                    <a:gd name="adj1" fmla="val 50000"/>
                  </a:avLst>
                </a:prstGeom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Elbow Connector 180"/>
                <p:cNvCxnSpPr/>
                <p:nvPr/>
              </p:nvCxnSpPr>
              <p:spPr>
                <a:xfrm rot="16200000" flipV="1">
                  <a:off x="7140110" y="5431097"/>
                  <a:ext cx="196299" cy="6"/>
                </a:xfrm>
                <a:prstGeom prst="bentConnector3">
                  <a:avLst>
                    <a:gd name="adj1" fmla="val 50000"/>
                  </a:avLst>
                </a:prstGeom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Elbow Connector 181"/>
                <p:cNvCxnSpPr/>
                <p:nvPr/>
              </p:nvCxnSpPr>
              <p:spPr>
                <a:xfrm rot="16200000" flipV="1">
                  <a:off x="7456419" y="5431097"/>
                  <a:ext cx="196299" cy="6"/>
                </a:xfrm>
                <a:prstGeom prst="bentConnector3">
                  <a:avLst>
                    <a:gd name="adj1" fmla="val 50000"/>
                  </a:avLst>
                </a:prstGeom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Elbow Connector 182"/>
                <p:cNvCxnSpPr/>
                <p:nvPr/>
              </p:nvCxnSpPr>
              <p:spPr>
                <a:xfrm rot="16200000" flipV="1">
                  <a:off x="7772728" y="5431097"/>
                  <a:ext cx="196299" cy="6"/>
                </a:xfrm>
                <a:prstGeom prst="bentConnector3">
                  <a:avLst>
                    <a:gd name="adj1" fmla="val 50000"/>
                  </a:avLst>
                </a:prstGeom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Elbow Connector 183"/>
                <p:cNvCxnSpPr/>
                <p:nvPr/>
              </p:nvCxnSpPr>
              <p:spPr>
                <a:xfrm rot="16200000" flipV="1">
                  <a:off x="8089040" y="5431097"/>
                  <a:ext cx="196299" cy="6"/>
                </a:xfrm>
                <a:prstGeom prst="bentConnector3">
                  <a:avLst>
                    <a:gd name="adj1" fmla="val 50000"/>
                  </a:avLst>
                </a:prstGeom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2" name="Left-Right Arrow 171"/>
              <p:cNvSpPr/>
              <p:nvPr/>
            </p:nvSpPr>
            <p:spPr>
              <a:xfrm>
                <a:off x="5341722" y="1407544"/>
                <a:ext cx="3089653" cy="230567"/>
              </a:xfrm>
              <a:prstGeom prst="leftRightArrow">
                <a:avLst/>
              </a:prstGeom>
              <a:solidFill>
                <a:schemeClr val="tx1">
                  <a:lumMod val="50000"/>
                  <a:lumOff val="50000"/>
                  <a:alpha val="64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sz="1400" dirty="0" smtClean="0">
                    <a:solidFill>
                      <a:schemeClr val="tx1"/>
                    </a:solidFill>
                  </a:rPr>
                  <a:t>Data Communication Bus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Down Arrow 172"/>
              <p:cNvSpPr/>
              <p:nvPr/>
            </p:nvSpPr>
            <p:spPr>
              <a:xfrm>
                <a:off x="7732270" y="1562102"/>
                <a:ext cx="195926" cy="316140"/>
              </a:xfrm>
              <a:prstGeom prst="downArrow">
                <a:avLst/>
              </a:prstGeom>
              <a:solidFill>
                <a:schemeClr val="tx1">
                  <a:lumMod val="50000"/>
                  <a:lumOff val="50000"/>
                  <a:alpha val="64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Up Arrow 173"/>
              <p:cNvSpPr/>
              <p:nvPr/>
            </p:nvSpPr>
            <p:spPr>
              <a:xfrm>
                <a:off x="5947309" y="1161087"/>
                <a:ext cx="185193" cy="313146"/>
              </a:xfrm>
              <a:prstGeom prst="upArrow">
                <a:avLst/>
              </a:prstGeom>
              <a:solidFill>
                <a:schemeClr val="tx1">
                  <a:lumMod val="50000"/>
                  <a:lumOff val="50000"/>
                  <a:alpha val="64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5783552" y="914945"/>
                <a:ext cx="48833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/>
                  <a:t>CPU</a:t>
                </a:r>
                <a:endParaRPr lang="en-US" sz="1400" dirty="0"/>
              </a:p>
            </p:txBody>
          </p:sp>
        </p:grpSp>
        <p:sp>
          <p:nvSpPr>
            <p:cNvPr id="164" name="Curved Up Arrow 163"/>
            <p:cNvSpPr/>
            <p:nvPr/>
          </p:nvSpPr>
          <p:spPr>
            <a:xfrm rot="16200000">
              <a:off x="7001614" y="2538380"/>
              <a:ext cx="3238748" cy="758994"/>
            </a:xfrm>
            <a:prstGeom prst="curvedUpArrow">
              <a:avLst/>
            </a:prstGeom>
            <a:solidFill>
              <a:schemeClr val="tx1">
                <a:lumMod val="50000"/>
                <a:lumOff val="50000"/>
                <a:alpha val="64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5" name="Text Box 11359"/>
            <p:cNvSpPr txBox="1"/>
            <p:nvPr/>
          </p:nvSpPr>
          <p:spPr>
            <a:xfrm>
              <a:off x="520702" y="2859819"/>
              <a:ext cx="1553226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altLang="zh-CN" sz="1100" dirty="0">
                  <a:latin typeface="Times New Roman"/>
                  <a:ea typeface="ＭＳ 明朝"/>
                  <a:cs typeface="Times New Roman"/>
                </a:rPr>
                <a:t>7</a:t>
              </a:r>
              <a:r>
                <a:rPr lang="en-US" sz="1100" dirty="0" smtClean="0">
                  <a:latin typeface="Times New Roman"/>
                  <a:ea typeface="ＭＳ 明朝"/>
                  <a:cs typeface="Times New Roman"/>
                </a:rPr>
                <a:t>/</a:t>
              </a:r>
              <a:r>
                <a:rPr lang="en-US" altLang="zh-CN" sz="1100" dirty="0">
                  <a:latin typeface="Times New Roman"/>
                  <a:ea typeface="ＭＳ 明朝"/>
                  <a:cs typeface="Times New Roman"/>
                </a:rPr>
                <a:t>8</a:t>
              </a:r>
              <a:r>
                <a:rPr lang="en-US" sz="1100" dirty="0" smtClean="0">
                  <a:effectLst/>
                  <a:latin typeface="Times New Roman"/>
                  <a:ea typeface="ＭＳ 明朝"/>
                  <a:cs typeface="Times New Roman"/>
                </a:rPr>
                <a:t>’’ Coaxial cable</a:t>
              </a:r>
              <a:endParaRPr lang="en-US" sz="1100" dirty="0">
                <a:effectLst/>
                <a:latin typeface="Times New Roman"/>
                <a:ea typeface="ＭＳ 明朝"/>
                <a:cs typeface="Times New Roman"/>
              </a:endParaRPr>
            </a:p>
          </p:txBody>
        </p:sp>
        <p:sp>
          <p:nvSpPr>
            <p:cNvPr id="166" name="Text Box 11359"/>
            <p:cNvSpPr txBox="1"/>
            <p:nvPr/>
          </p:nvSpPr>
          <p:spPr>
            <a:xfrm>
              <a:off x="7826" y="4157362"/>
              <a:ext cx="1553226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100" dirty="0" smtClean="0">
                  <a:latin typeface="Times New Roman"/>
                  <a:ea typeface="ＭＳ 明朝"/>
                  <a:cs typeface="Times New Roman"/>
                </a:rPr>
                <a:t>3/8</a:t>
              </a:r>
              <a:r>
                <a:rPr lang="en-US" sz="1100" dirty="0" smtClean="0">
                  <a:effectLst/>
                  <a:latin typeface="Times New Roman"/>
                  <a:ea typeface="ＭＳ 明朝"/>
                  <a:cs typeface="Times New Roman"/>
                </a:rPr>
                <a:t>’’ </a:t>
              </a:r>
              <a:r>
                <a:rPr lang="en-US" sz="1100" dirty="0" smtClean="0">
                  <a:latin typeface="Times New Roman"/>
                  <a:ea typeface="ＭＳ 明朝"/>
                  <a:cs typeface="Times New Roman"/>
                </a:rPr>
                <a:t>c</a:t>
              </a:r>
              <a:r>
                <a:rPr lang="en-US" sz="1100" dirty="0" smtClean="0">
                  <a:effectLst/>
                  <a:latin typeface="Times New Roman"/>
                  <a:ea typeface="ＭＳ 明朝"/>
                  <a:cs typeface="Times New Roman"/>
                </a:rPr>
                <a:t>oaxial</a:t>
              </a:r>
            </a:p>
            <a:p>
              <a:pPr>
                <a:spcAft>
                  <a:spcPts val="0"/>
                </a:spcAft>
              </a:pPr>
              <a:r>
                <a:rPr lang="en-US" sz="1100" dirty="0" smtClean="0">
                  <a:effectLst/>
                  <a:latin typeface="Times New Roman"/>
                  <a:ea typeface="ＭＳ 明朝"/>
                  <a:cs typeface="Times New Roman"/>
                </a:rPr>
                <a:t> cable</a:t>
              </a:r>
              <a:endParaRPr lang="en-US" sz="1100" dirty="0">
                <a:effectLst/>
                <a:latin typeface="Times New Roman"/>
                <a:ea typeface="ＭＳ 明朝"/>
                <a:cs typeface="Times New Roman"/>
              </a:endParaRPr>
            </a:p>
          </p:txBody>
        </p:sp>
      </p:grpSp>
      <p:sp>
        <p:nvSpPr>
          <p:cNvPr id="158" name="Title 1"/>
          <p:cNvSpPr>
            <a:spLocks noGrp="1"/>
          </p:cNvSpPr>
          <p:nvPr>
            <p:ph type="title"/>
          </p:nvPr>
        </p:nvSpPr>
        <p:spPr>
          <a:xfrm>
            <a:off x="445084" y="428725"/>
            <a:ext cx="7164196" cy="840035"/>
          </a:xfrm>
        </p:spPr>
        <p:txBody>
          <a:bodyPr/>
          <a:lstStyle/>
          <a:p>
            <a:r>
              <a:rPr lang="en-US" dirty="0" smtClean="0"/>
              <a:t>Prototype Block Diagram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94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High power amplifiers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150641"/>
              </p:ext>
            </p:extLst>
          </p:nvPr>
        </p:nvGraphicFramePr>
        <p:xfrm>
          <a:off x="457200" y="1600200"/>
          <a:ext cx="7499176" cy="3230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568"/>
                <a:gridCol w="1440160"/>
                <a:gridCol w="1800200"/>
                <a:gridCol w="2232248"/>
              </a:tblGrid>
              <a:tr h="436815">
                <a:tc>
                  <a:txBody>
                    <a:bodyPr/>
                    <a:lstStyle/>
                    <a:p>
                      <a:r>
                        <a:rPr lang="en-US" dirty="0" smtClean="0"/>
                        <a:t>Section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Power /kW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Baseline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</a:tr>
              <a:tr h="436815">
                <a:tc>
                  <a:txBody>
                    <a:bodyPr/>
                    <a:lstStyle/>
                    <a:p>
                      <a:r>
                        <a:rPr lang="en-US" dirty="0" smtClean="0"/>
                        <a:t>Normal conducting RFQ and DTL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Klystron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 kind</a:t>
                      </a:r>
                      <a:endParaRPr lang="en-US" dirty="0"/>
                    </a:p>
                  </a:txBody>
                  <a:tcPr anchor="ctr"/>
                </a:tc>
              </a:tr>
              <a:tr h="436815">
                <a:tc>
                  <a:txBody>
                    <a:bodyPr/>
                    <a:lstStyle/>
                    <a:p>
                      <a:r>
                        <a:rPr lang="en-US" dirty="0" smtClean="0"/>
                        <a:t>Normal conducting </a:t>
                      </a:r>
                      <a:r>
                        <a:rPr lang="en-US" dirty="0" err="1" smtClean="0"/>
                        <a:t>bunchers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Solid State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 kind</a:t>
                      </a:r>
                      <a:endParaRPr lang="en-US" dirty="0"/>
                    </a:p>
                  </a:txBody>
                  <a:tcPr anchor="ctr"/>
                </a:tc>
              </a:tr>
              <a:tr h="436815">
                <a:tc>
                  <a:txBody>
                    <a:bodyPr/>
                    <a:lstStyle/>
                    <a:p>
                      <a:r>
                        <a:rPr lang="en-US" dirty="0" smtClean="0"/>
                        <a:t>Spoke </a:t>
                      </a:r>
                      <a:r>
                        <a:rPr lang="en-US" dirty="0" err="1" smtClean="0"/>
                        <a:t>linac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Tetrode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kind</a:t>
                      </a:r>
                      <a:endParaRPr lang="en-US" dirty="0"/>
                    </a:p>
                  </a:txBody>
                  <a:tcPr/>
                </a:tc>
              </a:tr>
              <a:tr h="436815"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r>
                        <a:rPr lang="en-US" baseline="0" dirty="0" smtClean="0"/>
                        <a:t> beta </a:t>
                      </a:r>
                      <a:r>
                        <a:rPr lang="en-US" baseline="0" dirty="0" err="1" smtClean="0"/>
                        <a:t>linac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Klystron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Prototyping</a:t>
                      </a:r>
                      <a:endParaRPr lang="en-US" dirty="0"/>
                    </a:p>
                  </a:txBody>
                  <a:tcPr/>
                </a:tc>
              </a:tr>
              <a:tr h="436815">
                <a:tc>
                  <a:txBody>
                    <a:bodyPr/>
                    <a:lstStyle/>
                    <a:p>
                      <a:r>
                        <a:rPr lang="en-US" dirty="0" smtClean="0"/>
                        <a:t>High beta </a:t>
                      </a:r>
                      <a:r>
                        <a:rPr lang="en-US" dirty="0" err="1" smtClean="0"/>
                        <a:t>linac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1200/1500</a:t>
                      </a:r>
                    </a:p>
                    <a:p>
                      <a:pPr algn="ctr"/>
                      <a:r>
                        <a:rPr lang="en-US" dirty="0" smtClean="0"/>
                        <a:t>IOT/klystron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MB-IOT (decision end</a:t>
                      </a:r>
                      <a:r>
                        <a:rPr lang="en-US" baseline="0" dirty="0" smtClean="0"/>
                        <a:t> 2017)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Prototyping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5085184"/>
            <a:ext cx="26797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 power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400 kW tetrode-based solution</a:t>
            </a:r>
          </a:p>
          <a:p>
            <a:r>
              <a:rPr lang="en-US" dirty="0" smtClean="0"/>
              <a:t>Two complete stations to Uppsala University FREIA facility (Proof of concept)</a:t>
            </a:r>
          </a:p>
          <a:p>
            <a:r>
              <a:rPr lang="en-US" dirty="0" smtClean="0"/>
              <a:t>FAT of tube recently (</a:t>
            </a:r>
            <a:r>
              <a:rPr lang="en-US" dirty="0" err="1" smtClean="0"/>
              <a:t>Thonon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pic>
        <p:nvPicPr>
          <p:cNvPr id="5" name="Picture 4" descr="IMG_047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816" y="3596983"/>
            <a:ext cx="2952328" cy="3000369"/>
          </a:xfrm>
          <a:prstGeom prst="rect">
            <a:avLst/>
          </a:prstGeom>
        </p:spPr>
      </p:pic>
      <p:pic>
        <p:nvPicPr>
          <p:cNvPr id="6" name="Picture 5" descr="IMG_041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52" y="2794403"/>
            <a:ext cx="2952328" cy="369374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497432"/>
              </p:ext>
            </p:extLst>
          </p:nvPr>
        </p:nvGraphicFramePr>
        <p:xfrm>
          <a:off x="467544" y="3501008"/>
          <a:ext cx="2256250" cy="3179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125"/>
                <a:gridCol w="1128125"/>
              </a:tblGrid>
              <a:tr h="377146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Results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00483">
                <a:tc>
                  <a:txBody>
                    <a:bodyPr/>
                    <a:lstStyle/>
                    <a:p>
                      <a:r>
                        <a:rPr lang="en-US" dirty="0" smtClean="0"/>
                        <a:t>Peak 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 kW</a:t>
                      </a:r>
                      <a:endParaRPr lang="en-US" dirty="0"/>
                    </a:p>
                  </a:txBody>
                  <a:tcPr/>
                </a:tc>
              </a:tr>
              <a:tr h="700483">
                <a:tc>
                  <a:txBody>
                    <a:bodyPr/>
                    <a:lstStyle/>
                    <a:p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66%</a:t>
                      </a:r>
                      <a:endParaRPr lang="en-US" dirty="0"/>
                    </a:p>
                  </a:txBody>
                  <a:tcPr/>
                </a:tc>
              </a:tr>
              <a:tr h="700483">
                <a:tc>
                  <a:txBody>
                    <a:bodyPr/>
                    <a:lstStyle/>
                    <a:p>
                      <a:r>
                        <a:rPr lang="en-US" dirty="0" smtClean="0"/>
                        <a:t>Gain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 dB</a:t>
                      </a:r>
                      <a:endParaRPr lang="en-US" dirty="0"/>
                    </a:p>
                  </a:txBody>
                  <a:tcPr/>
                </a:tc>
              </a:tr>
              <a:tr h="700483">
                <a:tc>
                  <a:txBody>
                    <a:bodyPr/>
                    <a:lstStyle/>
                    <a:p>
                      <a:r>
                        <a:rPr lang="en-US" dirty="0" smtClean="0"/>
                        <a:t>Duty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4.6%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992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852936"/>
            <a:ext cx="4295490" cy="280831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8078" y="269776"/>
            <a:ext cx="872604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Medium and high beta (klystron option)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496" y="1412776"/>
            <a:ext cx="9003317" cy="1183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36 Medium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beta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elliptical cavities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704.42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MHz, input power from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207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kW to 866 kW (plus 30%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for losses compensation and overhead)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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saturated power from klystrons up to 1.15 MW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84 High beta elliptical cavities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704.42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MHz, input power from 835 kW to 1.1 MW (plus 30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% with klystrons)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; 1.2 MW MB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IOTs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(or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klystrons as backup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147926"/>
              </p:ext>
            </p:extLst>
          </p:nvPr>
        </p:nvGraphicFramePr>
        <p:xfrm>
          <a:off x="148078" y="2852936"/>
          <a:ext cx="3672408" cy="39604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836204"/>
                <a:gridCol w="1836204"/>
              </a:tblGrid>
              <a:tr h="324036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Nominal output power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1.5 MW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Frequency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704.42</a:t>
                      </a:r>
                      <a:r>
                        <a:rPr lang="en-US" sz="1100" b="1" baseline="0" dirty="0" smtClean="0">
                          <a:latin typeface="Arial"/>
                          <a:cs typeface="Arial"/>
                        </a:rPr>
                        <a:t> MHz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BW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≥ +/- 1 MHz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Pulse width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3.5 </a:t>
                      </a:r>
                      <a:r>
                        <a:rPr lang="en-US" sz="1100" dirty="0" err="1" smtClean="0">
                          <a:latin typeface="Arial"/>
                          <a:cs typeface="Arial"/>
                        </a:rPr>
                        <a:t>ms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Repetition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rate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14 Hz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latin typeface="Arial"/>
                          <a:cs typeface="Arial"/>
                        </a:rPr>
                        <a:t>Perveance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0.6*10</a:t>
                      </a:r>
                      <a:r>
                        <a:rPr lang="en-US" sz="1100" baseline="30000" dirty="0" smtClean="0">
                          <a:latin typeface="Arial"/>
                          <a:cs typeface="Arial"/>
                        </a:rPr>
                        <a:t>-6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Efficiency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&gt;60%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VSWR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Up to 1.2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Power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≥ 40 dB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Group Delay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≤ 250 ns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Harmonic Spectral 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≤ -30 </a:t>
                      </a:r>
                      <a:r>
                        <a:rPr lang="en-GB" sz="1100" kern="120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dBc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Spurious Spectral 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≤ -60 </a:t>
                      </a:r>
                      <a:r>
                        <a:rPr lang="en-GB" sz="1100" kern="120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dBc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8078" y="251438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Klystron specs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4008" y="6273224"/>
            <a:ext cx="38242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4.5 Cells of 8 klystrons for Medium Beta</a:t>
            </a:r>
          </a:p>
          <a:p>
            <a:r>
              <a:rPr lang="en-US" sz="1600" dirty="0" smtClean="0"/>
              <a:t>10.5 Cells of 8 klystrons (IOTs) for High Beta 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995936" y="5805264"/>
            <a:ext cx="984318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6600"/>
                </a:solidFill>
              </a:rPr>
              <a:t>Klystrons</a:t>
            </a:r>
            <a:endParaRPr lang="en-US" sz="1600" b="1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6096" y="5949280"/>
            <a:ext cx="1296144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6600"/>
                </a:solidFill>
              </a:rPr>
              <a:t>Modulators</a:t>
            </a:r>
            <a:endParaRPr lang="en-US" sz="1600" b="1" dirty="0">
              <a:solidFill>
                <a:srgbClr val="FF6600"/>
              </a:solidFill>
            </a:endParaRPr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V="1">
            <a:off x="4488095" y="4797152"/>
            <a:ext cx="587961" cy="1008112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4" idx="0"/>
          </p:cNvCxnSpPr>
          <p:nvPr/>
        </p:nvCxnSpPr>
        <p:spPr>
          <a:xfrm flipV="1">
            <a:off x="6084168" y="5445224"/>
            <a:ext cx="288032" cy="504056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80112" y="2348880"/>
            <a:ext cx="792088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6600"/>
                </a:solidFill>
              </a:rPr>
              <a:t>Racks</a:t>
            </a:r>
            <a:endParaRPr lang="en-US" sz="1600" b="1" dirty="0">
              <a:solidFill>
                <a:srgbClr val="FF6600"/>
              </a:solidFill>
            </a:endParaRPr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>
          <a:xfrm>
            <a:off x="5976156" y="2687434"/>
            <a:ext cx="1476164" cy="1101606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423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417" y="269776"/>
            <a:ext cx="872604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Medium and high beta (klystron option)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8078" y="1484784"/>
            <a:ext cx="8210799" cy="1096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Three klystron prototypes are being procured, from three different manufacturers (</a:t>
            </a:r>
            <a:r>
              <a:rPr lang="en-US" sz="2000" b="1" dirty="0" smtClean="0"/>
              <a:t>Thales, Toshiba and CPI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521" y="2844759"/>
            <a:ext cx="1115359" cy="2926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126" y="3218229"/>
            <a:ext cx="841403" cy="1739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688" y="2348646"/>
            <a:ext cx="1081798" cy="28862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54843" y="5787468"/>
            <a:ext cx="966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Thales</a:t>
            </a:r>
          </a:p>
          <a:p>
            <a:r>
              <a:rPr lang="en-US" b="1" dirty="0" smtClean="0"/>
              <a:t>TH 2180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181812" y="5264300"/>
            <a:ext cx="491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CPI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702126" y="4987301"/>
            <a:ext cx="933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Toshiba</a:t>
            </a:r>
          </a:p>
          <a:p>
            <a:r>
              <a:rPr lang="en-US" b="1" dirty="0" smtClean="0"/>
              <a:t>E37504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356574"/>
              </p:ext>
            </p:extLst>
          </p:nvPr>
        </p:nvGraphicFramePr>
        <p:xfrm>
          <a:off x="105015" y="2707600"/>
          <a:ext cx="5043049" cy="360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485"/>
                <a:gridCol w="2966128"/>
                <a:gridCol w="115343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Status of the contract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Expected</a:t>
                      </a:r>
                      <a:r>
                        <a:rPr lang="en-US" baseline="0" dirty="0" smtClean="0"/>
                        <a:t> delivery date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Thales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Contract started in January 2015</a:t>
                      </a:r>
                    </a:p>
                    <a:p>
                      <a:r>
                        <a:rPr lang="en-US" sz="1400" dirty="0" smtClean="0"/>
                        <a:t>(Kickoff meeting held at the end of January)</a:t>
                      </a:r>
                    </a:p>
                    <a:p>
                      <a:r>
                        <a:rPr lang="en-US" sz="1400" dirty="0" smtClean="0"/>
                        <a:t>Klystron design based on the TH2182</a:t>
                      </a:r>
                      <a:r>
                        <a:rPr lang="en-US" sz="1400" baseline="0" dirty="0" smtClean="0"/>
                        <a:t> for </a:t>
                      </a:r>
                      <a:r>
                        <a:rPr lang="en-US" sz="1400" baseline="0" dirty="0" err="1" smtClean="0"/>
                        <a:t>Cern</a:t>
                      </a:r>
                      <a:r>
                        <a:rPr lang="en-US" sz="1400" baseline="0" dirty="0" smtClean="0"/>
                        <a:t> with minor modifications</a:t>
                      </a:r>
                    </a:p>
                    <a:p>
                      <a:r>
                        <a:rPr lang="en-US" sz="1400" baseline="0" dirty="0" smtClean="0"/>
                        <a:t>Design review in one month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March 2016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Toshiba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Contract started at the beginning of March</a:t>
                      </a:r>
                      <a:r>
                        <a:rPr lang="en-US" sz="1400" baseline="0" dirty="0" smtClean="0"/>
                        <a:t> 2015</a:t>
                      </a:r>
                    </a:p>
                    <a:p>
                      <a:r>
                        <a:rPr lang="en-US" sz="1400" baseline="0" dirty="0" smtClean="0"/>
                        <a:t>(Kickoff meeting held on March </a:t>
                      </a:r>
                      <a:r>
                        <a:rPr lang="en-US" sz="1400" baseline="0" smtClean="0"/>
                        <a:t>17</a:t>
                      </a:r>
                      <a:r>
                        <a:rPr lang="en-US" sz="1400" baseline="30000" smtClean="0"/>
                        <a:t>th</a:t>
                      </a:r>
                      <a:r>
                        <a:rPr lang="en-US" sz="1400" baseline="0" smtClean="0"/>
                        <a:t>)</a:t>
                      </a:r>
                    </a:p>
                    <a:p>
                      <a:r>
                        <a:rPr lang="en-US" sz="1400" baseline="0" smtClean="0"/>
                        <a:t>Design review next 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May 2016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CPI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Contract in place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July 2016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 rot="19999623">
            <a:off x="5673222" y="3349231"/>
            <a:ext cx="3163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7F7F7F"/>
                </a:solidFill>
              </a:rPr>
              <a:t>Preliminary drawings</a:t>
            </a:r>
            <a:endParaRPr lang="en-US" sz="4400" dirty="0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669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9" descr="L-3BLACK 300d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589240"/>
            <a:ext cx="1637459" cy="86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07" y="1570173"/>
            <a:ext cx="3383280" cy="444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68" y="413792"/>
            <a:ext cx="7641976" cy="998984"/>
          </a:xfrm>
        </p:spPr>
        <p:txBody>
          <a:bodyPr>
            <a:normAutofit/>
          </a:bodyPr>
          <a:lstStyle/>
          <a:p>
            <a:r>
              <a:rPr lang="en-US" dirty="0" smtClean="0"/>
              <a:t>Multi-Beam IOT for ESS (High beta baseline)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72337" y="6018357"/>
            <a:ext cx="3123599" cy="595064"/>
            <a:chOff x="-1447690" y="4964332"/>
            <a:chExt cx="5149850" cy="981075"/>
          </a:xfrm>
          <a:noFill/>
        </p:grpSpPr>
        <p:pic>
          <p:nvPicPr>
            <p:cNvPr id="8" name="Picture 7" descr="MPPLogoColor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9525" y="4964332"/>
              <a:ext cx="2032635" cy="9810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9" name="Image 58464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690" y="5095777"/>
              <a:ext cx="2514600" cy="561975"/>
            </a:xfrm>
            <a:prstGeom prst="rect">
              <a:avLst/>
            </a:prstGeom>
            <a:grpFill/>
          </p:spPr>
        </p:pic>
      </p:grp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3155901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5" descr="barr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08104" y="6453336"/>
            <a:ext cx="347651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 bwMode="auto">
          <a:xfrm>
            <a:off x="2628199" y="1556792"/>
            <a:ext cx="3651210" cy="1200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10 Beam Multi-Beam IOT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1.2 MW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704 MHz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724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Overview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RF general points</a:t>
            </a:r>
          </a:p>
          <a:p>
            <a:r>
              <a:rPr lang="en-GB" dirty="0" smtClean="0"/>
              <a:t>Plans modulators</a:t>
            </a:r>
          </a:p>
          <a:p>
            <a:r>
              <a:rPr lang="en-GB" dirty="0" smtClean="0"/>
              <a:t>Plans LLRF</a:t>
            </a:r>
          </a:p>
          <a:p>
            <a:r>
              <a:rPr lang="en-GB" dirty="0" smtClean="0"/>
              <a:t>Plans phase reference line</a:t>
            </a:r>
          </a:p>
          <a:p>
            <a:r>
              <a:rPr lang="en-GB" dirty="0" smtClean="0"/>
              <a:t>Plans high power amplifiers</a:t>
            </a:r>
          </a:p>
          <a:p>
            <a:r>
              <a:rPr lang="en-GB" dirty="0" smtClean="0"/>
              <a:t>Plans distribution systems</a:t>
            </a:r>
          </a:p>
          <a:p>
            <a:r>
              <a:rPr lang="en-GB" dirty="0" smtClean="0"/>
              <a:t>Plans interlock systems</a:t>
            </a:r>
          </a:p>
          <a:p>
            <a:r>
              <a:rPr lang="en-GB" dirty="0" smtClean="0"/>
              <a:t>Plans installation</a:t>
            </a:r>
            <a:endParaRPr lang="en-GB" dirty="0"/>
          </a:p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227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9" descr="L-3BLACK 300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61248"/>
            <a:ext cx="2025982" cy="1068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mbiot\tesla\hr41_roq10_gap10_gbs1054\pout_eff2_n10.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5" r="6600"/>
          <a:stretch>
            <a:fillRect/>
          </a:stretch>
        </p:blipFill>
        <p:spPr bwMode="auto">
          <a:xfrm>
            <a:off x="0" y="1594088"/>
            <a:ext cx="3672408" cy="2732916"/>
          </a:xfrm>
          <a:prstGeom prst="rect">
            <a:avLst/>
          </a:prstGeom>
          <a:noFill/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25144"/>
            <a:ext cx="3342558" cy="200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7139136" cy="1143000"/>
          </a:xfrm>
        </p:spPr>
        <p:txBody>
          <a:bodyPr/>
          <a:lstStyle/>
          <a:p>
            <a:r>
              <a:rPr lang="en-GB" dirty="0" smtClean="0"/>
              <a:t>Operational Optimisations</a:t>
            </a:r>
            <a:br>
              <a:rPr lang="en-GB" dirty="0" smtClean="0"/>
            </a:br>
            <a:r>
              <a:rPr lang="en-US" dirty="0"/>
              <a:t>Courtesy of L3 Communications</a:t>
            </a:r>
            <a:endParaRPr lang="en-GB" dirty="0"/>
          </a:p>
        </p:txBody>
      </p:sp>
      <p:sp>
        <p:nvSpPr>
          <p:cNvPr id="26" name="5-Point Star 25"/>
          <p:cNvSpPr/>
          <p:nvPr/>
        </p:nvSpPr>
        <p:spPr>
          <a:xfrm>
            <a:off x="2627784" y="1844824"/>
            <a:ext cx="222528" cy="232369"/>
          </a:xfrm>
          <a:prstGeom prst="star5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562076" y="1556792"/>
            <a:ext cx="1153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  <a:latin typeface="Calibri" pitchFamily="34" charset="0"/>
              </a:rPr>
              <a:t>1.3 MW</a:t>
            </a:r>
          </a:p>
          <a:p>
            <a:pPr algn="ctr"/>
            <a:r>
              <a:rPr lang="en-US" dirty="0" smtClean="0">
                <a:solidFill>
                  <a:srgbClr val="FF6600"/>
                </a:solidFill>
                <a:latin typeface="Calibri" pitchFamily="34" charset="0"/>
              </a:rPr>
              <a:t>70% </a:t>
            </a:r>
            <a:r>
              <a:rPr lang="en-US" dirty="0" err="1" smtClean="0">
                <a:solidFill>
                  <a:srgbClr val="FF6600"/>
                </a:solidFill>
                <a:latin typeface="Calibri" pitchFamily="34" charset="0"/>
              </a:rPr>
              <a:t>eff</a:t>
            </a:r>
            <a:endParaRPr lang="en-US" dirty="0">
              <a:solidFill>
                <a:srgbClr val="FF6600"/>
              </a:solidFill>
              <a:latin typeface="Calibri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5580112" y="1412776"/>
            <a:ext cx="3439004" cy="1903863"/>
            <a:chOff x="5597492" y="1484784"/>
            <a:chExt cx="3439004" cy="1903863"/>
          </a:xfrm>
        </p:grpSpPr>
        <p:pic>
          <p:nvPicPr>
            <p:cNvPr id="28" name="Picture 2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299"/>
            <a:stretch/>
          </p:blipFill>
          <p:spPr bwMode="auto">
            <a:xfrm>
              <a:off x="5597492" y="1484784"/>
              <a:ext cx="3439004" cy="1903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9" name="Straight Connector 28"/>
            <p:cNvCxnSpPr/>
            <p:nvPr/>
          </p:nvCxnSpPr>
          <p:spPr>
            <a:xfrm>
              <a:off x="6516216" y="2060848"/>
              <a:ext cx="2314575" cy="0"/>
            </a:xfrm>
            <a:prstGeom prst="line">
              <a:avLst/>
            </a:prstGeom>
            <a:ln w="19050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5-Point Star 29"/>
            <p:cNvSpPr/>
            <p:nvPr/>
          </p:nvSpPr>
          <p:spPr>
            <a:xfrm>
              <a:off x="7184604" y="1985502"/>
              <a:ext cx="137160" cy="137160"/>
            </a:xfrm>
            <a:prstGeom prst="star5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5-Point Star 30"/>
            <p:cNvSpPr/>
            <p:nvPr/>
          </p:nvSpPr>
          <p:spPr>
            <a:xfrm>
              <a:off x="7432254" y="1982327"/>
              <a:ext cx="137160" cy="137160"/>
            </a:xfrm>
            <a:prstGeom prst="star5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5-Point Star 31"/>
            <p:cNvSpPr/>
            <p:nvPr/>
          </p:nvSpPr>
          <p:spPr>
            <a:xfrm>
              <a:off x="7775154" y="1982327"/>
              <a:ext cx="137160" cy="137160"/>
            </a:xfrm>
            <a:prstGeom prst="star5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5-Point Star 32"/>
            <p:cNvSpPr/>
            <p:nvPr/>
          </p:nvSpPr>
          <p:spPr>
            <a:xfrm>
              <a:off x="8146629" y="1982327"/>
              <a:ext cx="137160" cy="137160"/>
            </a:xfrm>
            <a:prstGeom prst="star5">
              <a:avLst/>
            </a:prstGeom>
            <a:solidFill>
              <a:srgbClr val="306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508104" y="3284984"/>
            <a:ext cx="3439004" cy="1850322"/>
            <a:chOff x="5580112" y="3284984"/>
            <a:chExt cx="3439004" cy="1850322"/>
          </a:xfrm>
        </p:grpSpPr>
        <p:pic>
          <p:nvPicPr>
            <p:cNvPr id="34" name="Picture 3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74"/>
            <a:stretch/>
          </p:blipFill>
          <p:spPr bwMode="auto">
            <a:xfrm>
              <a:off x="5580112" y="3284984"/>
              <a:ext cx="3439004" cy="1850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5-Point Star 34"/>
            <p:cNvSpPr/>
            <p:nvPr/>
          </p:nvSpPr>
          <p:spPr>
            <a:xfrm>
              <a:off x="7164288" y="3499991"/>
              <a:ext cx="137160" cy="137160"/>
            </a:xfrm>
            <a:prstGeom prst="star5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5-Point Star 35"/>
            <p:cNvSpPr/>
            <p:nvPr/>
          </p:nvSpPr>
          <p:spPr>
            <a:xfrm>
              <a:off x="7411938" y="3519041"/>
              <a:ext cx="137160" cy="137160"/>
            </a:xfrm>
            <a:prstGeom prst="star5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5-Point Star 36"/>
            <p:cNvSpPr/>
            <p:nvPr/>
          </p:nvSpPr>
          <p:spPr>
            <a:xfrm>
              <a:off x="7754838" y="3573016"/>
              <a:ext cx="137160" cy="137160"/>
            </a:xfrm>
            <a:prstGeom prst="star5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5-Point Star 37"/>
            <p:cNvSpPr/>
            <p:nvPr/>
          </p:nvSpPr>
          <p:spPr>
            <a:xfrm>
              <a:off x="8126313" y="3639691"/>
              <a:ext cx="137160" cy="137160"/>
            </a:xfrm>
            <a:prstGeom prst="star5">
              <a:avLst/>
            </a:prstGeom>
            <a:solidFill>
              <a:srgbClr val="306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2051720" y="4365104"/>
            <a:ext cx="3600400" cy="194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Aft>
                <a:spcPct val="25000"/>
              </a:spcAft>
              <a:buSzPct val="120000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</a:rPr>
              <a:t>Increased beam voltage provides for better performance</a:t>
            </a:r>
          </a:p>
          <a:p>
            <a:pPr marL="685800" lvl="1" indent="-228600" eaLnBrk="0" hangingPunct="0">
              <a:spcAft>
                <a:spcPct val="25000"/>
              </a:spcAft>
              <a:buSzPct val="120000"/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</a:rPr>
              <a:t>Increases gain</a:t>
            </a:r>
          </a:p>
          <a:p>
            <a:pPr marL="685800" lvl="1" indent="-228600" eaLnBrk="0" hangingPunct="0">
              <a:spcAft>
                <a:spcPct val="25000"/>
              </a:spcAft>
              <a:buSzPct val="120000"/>
              <a:buFont typeface="Arial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</a:rPr>
              <a:t>ncreases efficiency</a:t>
            </a:r>
          </a:p>
          <a:p>
            <a:pPr marL="685800" lvl="1" indent="-228600" eaLnBrk="0" hangingPunct="0">
              <a:spcAft>
                <a:spcPct val="25000"/>
              </a:spcAft>
              <a:buSzPct val="120000"/>
              <a:buFont typeface="Arial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Calibri" pitchFamily="34" charset="0"/>
              </a:rPr>
              <a:t>D</a:t>
            </a:r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</a:rPr>
              <a:t>ecreases body current</a:t>
            </a:r>
          </a:p>
          <a:p>
            <a:pPr eaLnBrk="0" hangingPunct="0">
              <a:spcAft>
                <a:spcPct val="25000"/>
              </a:spcAft>
              <a:buSzPct val="120000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</a:rPr>
              <a:t>Simulations are for 10 beams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71600" y="2996952"/>
            <a:ext cx="2555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Plot shows maximum achievable efficiency for various operating points</a:t>
            </a:r>
            <a:endParaRPr lang="en-US" dirty="0"/>
          </a:p>
        </p:txBody>
      </p:sp>
      <p:cxnSp>
        <p:nvCxnSpPr>
          <p:cNvPr id="45" name="Straight Arrow Connector 44"/>
          <p:cNvCxnSpPr>
            <a:stCxn id="27" idx="1"/>
          </p:cNvCxnSpPr>
          <p:nvPr/>
        </p:nvCxnSpPr>
        <p:spPr>
          <a:xfrm flipH="1">
            <a:off x="2843810" y="1879958"/>
            <a:ext cx="718266" cy="368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707904" y="2636912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 and Efficiency </a:t>
            </a:r>
          </a:p>
          <a:p>
            <a:r>
              <a:rPr lang="en-US" dirty="0" smtClean="0"/>
              <a:t>Impact of HV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364088" y="3212976"/>
            <a:ext cx="108012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5364088" y="2564904"/>
            <a:ext cx="1008112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484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0" y="116632"/>
            <a:ext cx="8326438" cy="9361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MAGIC Prediction of MB-IOT Performance</a:t>
            </a:r>
            <a:br>
              <a:rPr lang="en-US" dirty="0" smtClean="0"/>
            </a:br>
            <a:r>
              <a:rPr lang="en-US" dirty="0" smtClean="0"/>
              <a:t>Courtesy of Thales and CPI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499992" y="1543277"/>
            <a:ext cx="4327633" cy="3109859"/>
            <a:chOff x="4461640" y="784334"/>
            <a:chExt cx="4327633" cy="3109859"/>
          </a:xfrm>
        </p:grpSpPr>
        <p:pic>
          <p:nvPicPr>
            <p:cNvPr id="8" name="Picture 7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1640" y="989236"/>
              <a:ext cx="4327633" cy="29049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/>
            <p:cNvSpPr/>
            <p:nvPr/>
          </p:nvSpPr>
          <p:spPr bwMode="auto">
            <a:xfrm>
              <a:off x="7307316" y="1424364"/>
              <a:ext cx="91440" cy="9144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23265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5757041" y="1577118"/>
              <a:ext cx="91440" cy="9144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23265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5754415" y="1993753"/>
              <a:ext cx="91440" cy="91440"/>
            </a:xfrm>
            <a:prstGeom prst="ellipse">
              <a:avLst/>
            </a:prstGeom>
            <a:solidFill>
              <a:srgbClr val="9933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23265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4909719" y="784334"/>
              <a:ext cx="356379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Efficiency &amp; Gain vs Output Power</a:t>
              </a:r>
            </a:p>
          </p:txBody>
        </p:sp>
      </p:grpSp>
      <p:pic>
        <p:nvPicPr>
          <p:cNvPr id="25" name="Picture 3" descr="\\lassen\MPPDVEngPublic\Design Notebooks\Under Design Control - Active\ESS MB-IOT\Design &amp; Analysis\01 Beam Optics\MAGIC Result\MAGIC-3D\RF Bunch\output_TIr5c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2133070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2051720" y="4653136"/>
            <a:ext cx="19363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u="sng" dirty="0" smtClean="0"/>
              <a:t>MAGIC-3D simulation of one beam with MB-IOT off-axis B-field</a:t>
            </a:r>
          </a:p>
        </p:txBody>
      </p:sp>
      <p:pic>
        <p:nvPicPr>
          <p:cNvPr id="27" name="Picture 16" descr="thales_couleur_blanc_l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305550"/>
            <a:ext cx="21875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8447" descr="MPPLogoCol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37"/>
          <a:stretch>
            <a:fillRect/>
          </a:stretch>
        </p:blipFill>
        <p:spPr bwMode="auto">
          <a:xfrm>
            <a:off x="5292080" y="6453336"/>
            <a:ext cx="1020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788024" y="4581128"/>
            <a:ext cx="3894125" cy="1778056"/>
            <a:chOff x="4678393" y="4050285"/>
            <a:chExt cx="3894125" cy="1778056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4678393" y="4504902"/>
              <a:ext cx="3894125" cy="13234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sz="1600" b="1" dirty="0" smtClean="0"/>
                <a:t>At 1.2 MW, </a:t>
              </a:r>
              <a:r>
                <a:rPr lang="en-US" sz="1600" b="1" dirty="0" smtClean="0">
                  <a:latin typeface="Symbol" panose="05050102010706020507" pitchFamily="18" charset="2"/>
                </a:rPr>
                <a:t>h </a:t>
              </a:r>
              <a:r>
                <a:rPr lang="en-US" sz="1600" b="1" dirty="0" smtClean="0"/>
                <a:t>= 72% with </a:t>
              </a:r>
              <a:r>
                <a:rPr lang="en-US" sz="1600" b="1" dirty="0"/>
                <a:t>V</a:t>
              </a:r>
              <a:r>
                <a:rPr lang="en-US" sz="1600" b="1" baseline="-25000" dirty="0"/>
                <a:t>k</a:t>
              </a:r>
              <a:r>
                <a:rPr lang="en-US" sz="1600" b="1" dirty="0"/>
                <a:t> = 48 kV</a:t>
              </a:r>
              <a:endParaRPr lang="en-US" sz="1600" b="1" dirty="0" smtClean="0"/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sz="1600" b="1" dirty="0" smtClean="0"/>
                <a:t>At 600 kW</a:t>
              </a:r>
            </a:p>
            <a:p>
              <a:pPr marL="800100" lvl="1" indent="-342900" algn="l">
                <a:buFont typeface="Arial" panose="020B0604020202020204" pitchFamily="34" charset="0"/>
                <a:buChar char="•"/>
              </a:pPr>
              <a:r>
                <a:rPr lang="en-US" sz="1600" b="1" dirty="0" smtClean="0">
                  <a:latin typeface="Symbol" panose="05050102010706020507" pitchFamily="18" charset="2"/>
                </a:rPr>
                <a:t>h</a:t>
              </a:r>
              <a:r>
                <a:rPr lang="en-US" sz="1600" b="1" dirty="0"/>
                <a:t> </a:t>
              </a:r>
              <a:r>
                <a:rPr lang="en-US" sz="1600" b="1" dirty="0" smtClean="0"/>
                <a:t>= 59% with V</a:t>
              </a:r>
              <a:r>
                <a:rPr lang="en-US" sz="1600" b="1" baseline="-25000" dirty="0" smtClean="0"/>
                <a:t>k</a:t>
              </a:r>
              <a:r>
                <a:rPr lang="en-US" sz="1600" b="1" dirty="0" smtClean="0"/>
                <a:t> = 48 kV</a:t>
              </a:r>
            </a:p>
            <a:p>
              <a:pPr marL="800100" lvl="1" indent="-342900" algn="l">
                <a:buFont typeface="Arial" panose="020B0604020202020204" pitchFamily="34" charset="0"/>
                <a:buChar char="•"/>
              </a:pPr>
              <a:r>
                <a:rPr lang="en-US" sz="1600" b="1" dirty="0" smtClean="0">
                  <a:latin typeface="Symbol" panose="05050102010706020507" pitchFamily="18" charset="2"/>
                </a:rPr>
                <a:t>h</a:t>
              </a:r>
              <a:r>
                <a:rPr lang="en-US" sz="1600" b="1" dirty="0" smtClean="0"/>
                <a:t> = 68% with </a:t>
              </a:r>
              <a:r>
                <a:rPr lang="en-US" sz="1600" b="1" dirty="0"/>
                <a:t>V</a:t>
              </a:r>
              <a:r>
                <a:rPr lang="en-US" sz="1600" b="1" baseline="-25000" dirty="0"/>
                <a:t>k</a:t>
              </a:r>
              <a:r>
                <a:rPr lang="en-US" sz="1600" b="1" dirty="0"/>
                <a:t> = </a:t>
              </a:r>
              <a:r>
                <a:rPr lang="en-US" sz="1600" b="1" dirty="0" smtClean="0"/>
                <a:t>34 </a:t>
              </a:r>
              <a:r>
                <a:rPr lang="en-US" sz="1600" b="1" dirty="0"/>
                <a:t>kV </a:t>
              </a:r>
              <a:endParaRPr lang="en-US" sz="1600" b="1" dirty="0" smtClean="0"/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endParaRPr lang="en-US" sz="1600" b="1" dirty="0" smtClean="0"/>
            </a:p>
          </p:txBody>
        </p:sp>
        <p:sp>
          <p:nvSpPr>
            <p:cNvPr id="10" name="Right Arrow 9"/>
            <p:cNvSpPr/>
            <p:nvPr/>
          </p:nvSpPr>
          <p:spPr bwMode="auto">
            <a:xfrm rot="16200000">
              <a:off x="5419991" y="4171036"/>
              <a:ext cx="449318" cy="207816"/>
            </a:xfrm>
            <a:prstGeom prst="rightArrow">
              <a:avLst/>
            </a:prstGeom>
            <a:solidFill>
              <a:srgbClr val="0066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4972010" y="4614057"/>
              <a:ext cx="91440" cy="9144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23265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411902" y="5360208"/>
              <a:ext cx="91440" cy="9144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23265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5409276" y="5119512"/>
              <a:ext cx="91440" cy="91440"/>
            </a:xfrm>
            <a:prstGeom prst="ellipse">
              <a:avLst/>
            </a:prstGeom>
            <a:solidFill>
              <a:srgbClr val="9933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23265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79512" y="1492506"/>
            <a:ext cx="4072009" cy="2800590"/>
            <a:chOff x="179512" y="1348489"/>
            <a:chExt cx="4072009" cy="2800590"/>
          </a:xfrm>
        </p:grpSpPr>
        <p:grpSp>
          <p:nvGrpSpPr>
            <p:cNvPr id="5" name="Group 4"/>
            <p:cNvGrpSpPr/>
            <p:nvPr/>
          </p:nvGrpSpPr>
          <p:grpSpPr>
            <a:xfrm>
              <a:off x="179512" y="1348489"/>
              <a:ext cx="4072009" cy="2800590"/>
              <a:chOff x="251520" y="779618"/>
              <a:chExt cx="4144017" cy="3022315"/>
            </a:xfrm>
          </p:grpSpPr>
          <p:pic>
            <p:nvPicPr>
              <p:cNvPr id="7" name="Picture 6"/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082121"/>
                <a:ext cx="4144017" cy="27198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TextBox 5"/>
              <p:cNvSpPr txBox="1"/>
              <p:nvPr/>
            </p:nvSpPr>
            <p:spPr bwMode="auto">
              <a:xfrm>
                <a:off x="2462239" y="2370094"/>
                <a:ext cx="1233505" cy="69750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 smtClean="0"/>
                  <a:t>V</a:t>
                </a:r>
                <a:r>
                  <a:rPr lang="en-US" b="1" baseline="-25000" dirty="0" smtClean="0"/>
                  <a:t>k</a:t>
                </a:r>
                <a:r>
                  <a:rPr lang="en-US" b="1" dirty="0" smtClean="0"/>
                  <a:t> = 48 kV</a:t>
                </a:r>
              </a:p>
              <a:p>
                <a:r>
                  <a:rPr lang="en-US" b="1" dirty="0" smtClean="0"/>
                  <a:t>Class-C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 bwMode="auto">
              <a:xfrm>
                <a:off x="1270284" y="779618"/>
                <a:ext cx="230531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Power Transfer Curve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899592" y="1772816"/>
              <a:ext cx="931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1.2 MW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835696" y="1988840"/>
              <a:ext cx="432048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5-Point Star 18"/>
            <p:cNvSpPr/>
            <p:nvPr/>
          </p:nvSpPr>
          <p:spPr>
            <a:xfrm>
              <a:off x="2411760" y="2060848"/>
              <a:ext cx="216024" cy="216024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380312" y="1916832"/>
            <a:ext cx="107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Efficiency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668344" y="2636912"/>
            <a:ext cx="61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Gain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877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distribution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40349"/>
            <a:ext cx="8229600" cy="1257003"/>
          </a:xfrm>
        </p:spPr>
        <p:txBody>
          <a:bodyPr/>
          <a:lstStyle/>
          <a:p>
            <a:r>
              <a:rPr lang="en-US" dirty="0" smtClean="0"/>
              <a:t>Issues: high temperature cooling water in loads – new external development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8313921"/>
              </p:ext>
            </p:extLst>
          </p:nvPr>
        </p:nvGraphicFramePr>
        <p:xfrm>
          <a:off x="457200" y="1600201"/>
          <a:ext cx="8363272" cy="3627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303"/>
                <a:gridCol w="1921849"/>
                <a:gridCol w="1847932"/>
                <a:gridCol w="2513188"/>
              </a:tblGrid>
              <a:tr h="4271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Partner</a:t>
                      </a:r>
                      <a:endParaRPr lang="en-US" dirty="0"/>
                    </a:p>
                  </a:txBody>
                  <a:tcPr/>
                </a:tc>
              </a:tr>
              <a:tr h="625962">
                <a:tc>
                  <a:txBody>
                    <a:bodyPr/>
                    <a:lstStyle/>
                    <a:p>
                      <a:r>
                        <a:rPr lang="en-US" dirty="0" smtClean="0"/>
                        <a:t>Normal conducting RFQ and DTL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Waveguide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 kind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ESS Bilbao</a:t>
                      </a:r>
                      <a:endParaRPr lang="en-US" dirty="0"/>
                    </a:p>
                  </a:txBody>
                  <a:tcPr anchor="ctr"/>
                </a:tc>
              </a:tr>
              <a:tr h="625962">
                <a:tc>
                  <a:txBody>
                    <a:bodyPr/>
                    <a:lstStyle/>
                    <a:p>
                      <a:r>
                        <a:rPr lang="en-US" dirty="0" smtClean="0"/>
                        <a:t>Normal conducting </a:t>
                      </a:r>
                      <a:r>
                        <a:rPr lang="en-US" dirty="0" err="1" smtClean="0"/>
                        <a:t>bunchers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Transmission line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 kind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ESS Bilbao</a:t>
                      </a:r>
                      <a:endParaRPr lang="en-US" dirty="0"/>
                    </a:p>
                  </a:txBody>
                  <a:tcPr anchor="ctr"/>
                </a:tc>
              </a:tr>
              <a:tr h="625962">
                <a:tc>
                  <a:txBody>
                    <a:bodyPr/>
                    <a:lstStyle/>
                    <a:p>
                      <a:r>
                        <a:rPr lang="en-US" dirty="0" smtClean="0"/>
                        <a:t>Spoke </a:t>
                      </a:r>
                      <a:r>
                        <a:rPr lang="en-US" dirty="0" err="1" smtClean="0"/>
                        <a:t>linac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Waveguide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kind +Prototype UU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Huddersfield</a:t>
                      </a:r>
                      <a:r>
                        <a:rPr lang="en-US" baseline="0" dirty="0" smtClean="0"/>
                        <a:t> University</a:t>
                      </a:r>
                      <a:endParaRPr lang="en-US" dirty="0"/>
                    </a:p>
                  </a:txBody>
                  <a:tcPr anchor="ctr"/>
                </a:tc>
              </a:tr>
              <a:tr h="625962"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r>
                        <a:rPr lang="en-US" baseline="0" dirty="0" smtClean="0"/>
                        <a:t> beta </a:t>
                      </a:r>
                      <a:r>
                        <a:rPr lang="en-US" baseline="0" dirty="0" err="1" smtClean="0"/>
                        <a:t>linac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Waveguide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 kind +Prototype Lund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Huddersfield</a:t>
                      </a:r>
                      <a:r>
                        <a:rPr lang="en-US" baseline="0" dirty="0" smtClean="0"/>
                        <a:t> University</a:t>
                      </a:r>
                      <a:endParaRPr lang="en-US" dirty="0" smtClean="0"/>
                    </a:p>
                  </a:txBody>
                  <a:tcPr anchor="ctr"/>
                </a:tc>
              </a:tr>
              <a:tr h="625962">
                <a:tc>
                  <a:txBody>
                    <a:bodyPr/>
                    <a:lstStyle/>
                    <a:p>
                      <a:r>
                        <a:rPr lang="en-US" dirty="0" smtClean="0"/>
                        <a:t>High beta </a:t>
                      </a:r>
                      <a:r>
                        <a:rPr lang="en-US" dirty="0" err="1" smtClean="0"/>
                        <a:t>linac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Waveguide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In kind +Prototype Lund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Huddersfield</a:t>
                      </a:r>
                      <a:r>
                        <a:rPr lang="en-US" baseline="0" dirty="0" smtClean="0"/>
                        <a:t> University</a:t>
                      </a:r>
                      <a:endParaRPr lang="en-US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2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system layout example MB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 dirty="0"/>
          </a:p>
        </p:txBody>
      </p:sp>
      <p:grpSp>
        <p:nvGrpSpPr>
          <p:cNvPr id="5" name="Group 4"/>
          <p:cNvGrpSpPr/>
          <p:nvPr/>
        </p:nvGrpSpPr>
        <p:grpSpPr>
          <a:xfrm>
            <a:off x="1691680" y="1628800"/>
            <a:ext cx="5472608" cy="4464496"/>
            <a:chOff x="3313345" y="172737"/>
            <a:chExt cx="3912150" cy="29925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3345" y="172737"/>
              <a:ext cx="3912150" cy="299256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368225" y="2495282"/>
              <a:ext cx="2248833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ESS needs waveguides in</a:t>
              </a:r>
            </a:p>
            <a:p>
              <a:r>
                <a:rPr lang="en-US" sz="1600" dirty="0" smtClean="0"/>
                <a:t>Huge quantity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523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Interlock: Prototype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363272" cy="4525963"/>
          </a:xfrm>
        </p:spPr>
        <p:txBody>
          <a:bodyPr>
            <a:normAutofit/>
          </a:bodyPr>
          <a:lstStyle/>
          <a:p>
            <a:pPr lvl="1"/>
            <a:r>
              <a:rPr lang="en-US" dirty="0" smtClean="0">
                <a:cs typeface="Helvetica Light"/>
              </a:rPr>
              <a:t>PLC module plus fast module.</a:t>
            </a:r>
          </a:p>
          <a:p>
            <a:pPr lvl="1"/>
            <a:r>
              <a:rPr lang="en-US" dirty="0" smtClean="0">
                <a:cs typeface="Helvetica Light"/>
              </a:rPr>
              <a:t>PLC monitors slowly varying signals (temperatures </a:t>
            </a:r>
            <a:r>
              <a:rPr lang="en-US" dirty="0" err="1" smtClean="0">
                <a:cs typeface="Helvetica Light"/>
              </a:rPr>
              <a:t>etc</a:t>
            </a:r>
            <a:r>
              <a:rPr lang="en-US" dirty="0" smtClean="0">
                <a:cs typeface="Helvetica Light"/>
              </a:rPr>
              <a:t>)</a:t>
            </a:r>
            <a:endParaRPr lang="en-US" dirty="0">
              <a:cs typeface="Helvetica Light"/>
            </a:endParaRPr>
          </a:p>
          <a:p>
            <a:pPr lvl="1"/>
            <a:r>
              <a:rPr lang="en-US" dirty="0" smtClean="0">
                <a:cs typeface="Helvetica Light"/>
              </a:rPr>
              <a:t>Two </a:t>
            </a:r>
            <a:r>
              <a:rPr lang="en-US" dirty="0">
                <a:cs typeface="Helvetica Light"/>
              </a:rPr>
              <a:t>FIM (Fast Interlock Module) are being </a:t>
            </a:r>
            <a:r>
              <a:rPr lang="en-US" dirty="0" smtClean="0">
                <a:cs typeface="Helvetica Light"/>
              </a:rPr>
              <a:t>designed </a:t>
            </a:r>
            <a:r>
              <a:rPr lang="en-US" dirty="0">
                <a:cs typeface="Helvetica Light"/>
              </a:rPr>
              <a:t>in </a:t>
            </a:r>
            <a:r>
              <a:rPr lang="en-US" dirty="0" smtClean="0">
                <a:cs typeface="Helvetica Light"/>
              </a:rPr>
              <a:t>parallel (arc detectors, pin diodes, </a:t>
            </a:r>
            <a:r>
              <a:rPr lang="en-US" dirty="0" err="1" smtClean="0">
                <a:cs typeface="Helvetica Light"/>
              </a:rPr>
              <a:t>etc</a:t>
            </a:r>
            <a:r>
              <a:rPr lang="en-US" dirty="0" smtClean="0">
                <a:cs typeface="Helvetica Light"/>
              </a:rPr>
              <a:t>)</a:t>
            </a:r>
          </a:p>
          <a:p>
            <a:pPr lvl="2"/>
            <a:r>
              <a:rPr lang="en-US" dirty="0" smtClean="0">
                <a:cs typeface="Helvetica Light"/>
              </a:rPr>
              <a:t>Siemens </a:t>
            </a:r>
            <a:r>
              <a:rPr lang="en-US" dirty="0">
                <a:cs typeface="Helvetica Light"/>
              </a:rPr>
              <a:t>FM352-5 Fast Boolean Processor (FPGA based) – 12 Inputs / 8 outputs per module. Only 24VDC digital inputs/outputs are available.</a:t>
            </a:r>
          </a:p>
          <a:p>
            <a:pPr lvl="2" algn="just"/>
            <a:r>
              <a:rPr lang="en-US" dirty="0" smtClean="0">
                <a:cs typeface="Helvetica Light"/>
              </a:rPr>
              <a:t>Fast </a:t>
            </a:r>
            <a:r>
              <a:rPr lang="en-US" dirty="0">
                <a:cs typeface="Helvetica Light"/>
              </a:rPr>
              <a:t>Interlock Module NI </a:t>
            </a:r>
            <a:r>
              <a:rPr lang="en-US" dirty="0" err="1">
                <a:cs typeface="Helvetica Light"/>
              </a:rPr>
              <a:t>cRIO</a:t>
            </a:r>
            <a:r>
              <a:rPr lang="en-US" dirty="0">
                <a:cs typeface="Helvetica Light"/>
              </a:rPr>
              <a:t> connected via Fieldbus to the main controller PLC CPU. Different signal types I/O are available</a:t>
            </a:r>
            <a:r>
              <a:rPr lang="en-US" dirty="0" smtClean="0">
                <a:cs typeface="Helvetica Light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265" y="5091140"/>
            <a:ext cx="3468167" cy="1434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4187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Prototyping in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656184"/>
            <a:ext cx="6684235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5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en-US" dirty="0" smtClean="0"/>
              <a:t>Installation includes</a:t>
            </a:r>
          </a:p>
          <a:p>
            <a:pPr lvl="1"/>
            <a:r>
              <a:rPr lang="en-US" dirty="0" smtClean="0"/>
              <a:t>Mounting waveguides in stubs</a:t>
            </a:r>
          </a:p>
          <a:p>
            <a:pPr lvl="1"/>
            <a:r>
              <a:rPr lang="en-US" dirty="0" smtClean="0"/>
              <a:t>Mounting distribution systems in gallery and tunnel</a:t>
            </a:r>
          </a:p>
          <a:p>
            <a:pPr lvl="1"/>
            <a:r>
              <a:rPr lang="en-US" dirty="0" smtClean="0"/>
              <a:t>Installing modulators and klystrons</a:t>
            </a:r>
          </a:p>
          <a:p>
            <a:pPr lvl="1"/>
            <a:r>
              <a:rPr lang="en-US" dirty="0" smtClean="0"/>
              <a:t>Installing all systems</a:t>
            </a:r>
          </a:p>
          <a:p>
            <a:pPr lvl="1"/>
            <a:r>
              <a:rPr lang="en-US" dirty="0" smtClean="0"/>
              <a:t>Hooking up to power, cooling, and cabling</a:t>
            </a:r>
          </a:p>
          <a:p>
            <a:pPr lvl="1"/>
            <a:r>
              <a:rPr lang="en-US" dirty="0" smtClean="0"/>
              <a:t>Testing/commissioning all systems and subsystems</a:t>
            </a:r>
          </a:p>
          <a:p>
            <a:r>
              <a:rPr lang="en-US" dirty="0" smtClean="0"/>
              <a:t>Discussions with IFJ PAN Krakow for many of these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67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IOTs and power supplies for high beta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prototypes will be delivered end 2016</a:t>
            </a:r>
          </a:p>
          <a:p>
            <a:r>
              <a:rPr lang="en-US" dirty="0" smtClean="0"/>
              <a:t>Testing at CERN complete mid 2017</a:t>
            </a:r>
          </a:p>
          <a:p>
            <a:r>
              <a:rPr lang="en-US" dirty="0" smtClean="0"/>
              <a:t>Technology decision for high beta end 2017</a:t>
            </a:r>
          </a:p>
          <a:p>
            <a:pPr lvl="1"/>
            <a:r>
              <a:rPr lang="en-US" dirty="0" smtClean="0"/>
              <a:t>If IOT looks successful PSU development needed</a:t>
            </a:r>
          </a:p>
          <a:p>
            <a:pPr lvl="2"/>
            <a:r>
              <a:rPr lang="en-US" dirty="0" smtClean="0"/>
              <a:t>Proof of concept start 2017</a:t>
            </a:r>
          </a:p>
          <a:p>
            <a:pPr lvl="2"/>
            <a:r>
              <a:rPr lang="en-US" dirty="0" smtClean="0"/>
              <a:t>Start of series contract 2018</a:t>
            </a:r>
          </a:p>
          <a:p>
            <a:pPr lvl="2"/>
            <a:r>
              <a:rPr lang="en-US" dirty="0" smtClean="0"/>
              <a:t>Delivery first unit 2020</a:t>
            </a:r>
          </a:p>
          <a:p>
            <a:pPr lvl="1"/>
            <a:r>
              <a:rPr lang="en-US" dirty="0" smtClean="0"/>
              <a:t>If Klystron is the choice</a:t>
            </a:r>
          </a:p>
          <a:p>
            <a:pPr lvl="2"/>
            <a:r>
              <a:rPr lang="en-US" dirty="0" smtClean="0"/>
              <a:t>Start of series contract 2018</a:t>
            </a:r>
          </a:p>
          <a:p>
            <a:pPr lvl="2"/>
            <a:r>
              <a:rPr lang="en-US" dirty="0" smtClean="0"/>
              <a:t>Delivery first unit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23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924944"/>
            <a:ext cx="8229600" cy="1756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Thank you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80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096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System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/>
          </a:bodyPr>
          <a:lstStyle/>
          <a:p>
            <a:r>
              <a:rPr lang="sv-SE" dirty="0"/>
              <a:t>T</a:t>
            </a:r>
            <a:r>
              <a:rPr lang="sv-SE" dirty="0" smtClean="0"/>
              <a:t>o </a:t>
            </a:r>
            <a:r>
              <a:rPr lang="sv-SE" dirty="0"/>
              <a:t>deliver </a:t>
            </a:r>
            <a:r>
              <a:rPr lang="sv-SE" dirty="0" smtClean="0"/>
              <a:t>71 </a:t>
            </a:r>
            <a:r>
              <a:rPr lang="sv-SE" dirty="0"/>
              <a:t>high power RF systems on a greenfield site with a new team by </a:t>
            </a:r>
            <a:r>
              <a:rPr lang="sv-SE" dirty="0" smtClean="0"/>
              <a:t>2019 (stage I), and another 84 by 2022 (stage II)</a:t>
            </a:r>
            <a:endParaRPr lang="sv-SE" dirty="0"/>
          </a:p>
          <a:p>
            <a:r>
              <a:rPr lang="en-US" dirty="0"/>
              <a:t>Staffing up the RF group to a satisfactory level in a timely fashion</a:t>
            </a:r>
          </a:p>
          <a:p>
            <a:r>
              <a:rPr lang="en-US" dirty="0" smtClean="0"/>
              <a:t>Installation/Commissioning </a:t>
            </a:r>
            <a:r>
              <a:rPr lang="en-US" dirty="0"/>
              <a:t>of equipment in time</a:t>
            </a:r>
          </a:p>
          <a:p>
            <a:r>
              <a:rPr lang="sv-SE" dirty="0" smtClean="0"/>
              <a:t>Cavity field/phase regulation accuracy</a:t>
            </a:r>
          </a:p>
          <a:p>
            <a:r>
              <a:rPr lang="en-US" dirty="0" smtClean="0"/>
              <a:t>A large portion of the RF systems are planned as in-kind and managing this is/will be very challenging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83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508" y="3202574"/>
            <a:ext cx="226218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316" y="1208559"/>
            <a:ext cx="2212975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" y="1212448"/>
            <a:ext cx="4423996" cy="263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V="1">
            <a:off x="812800" y="3356992"/>
            <a:ext cx="302816" cy="4899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1484" y="3825595"/>
            <a:ext cx="38777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sv-SE" altLang="en-US" b="1" u="sng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HV oil tank assembly</a:t>
            </a:r>
            <a:endParaRPr lang="sv-SE" altLang="en-US" b="1" u="sng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sv-SE" altLang="en-US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(</a:t>
            </a:r>
            <a:r>
              <a:rPr lang="sv-SE" altLang="en-US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Collaboration between ESS and LTH)</a:t>
            </a: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v-SE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Design of the whole system undergoing;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482" y="5080304"/>
            <a:ext cx="64605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sv-SE" altLang="en-US" b="1" u="sng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HV </a:t>
            </a:r>
            <a:r>
              <a:rPr lang="sv-SE" altLang="en-US" b="1" u="sng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module (HV transformer + HV rectifier)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</a:rPr>
              <a:t>Construction and validation of one HV module prototype is </a:t>
            </a:r>
            <a:r>
              <a:rPr lang="en-US" dirty="0" smtClean="0">
                <a:solidFill>
                  <a:srgbClr val="FF0000"/>
                </a:solidFill>
              </a:rPr>
              <a:t>undergoing:</a:t>
            </a:r>
          </a:p>
          <a:p>
            <a:pPr marL="271463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- HV transformer assembled (first </a:t>
            </a:r>
            <a:r>
              <a:rPr lang="en-US" dirty="0">
                <a:solidFill>
                  <a:srgbClr val="FF0000"/>
                </a:solidFill>
              </a:rPr>
              <a:t>test results obtained </a:t>
            </a:r>
            <a:r>
              <a:rPr lang="en-US" dirty="0" smtClean="0">
                <a:solidFill>
                  <a:srgbClr val="FF0000"/>
                </a:solidFill>
              </a:rPr>
              <a:t>two weeks ago);</a:t>
            </a:r>
          </a:p>
          <a:p>
            <a:pPr marL="271463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- HV rectifier is under construction (PCB’s delivered last Tuesday)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275856" y="3068960"/>
            <a:ext cx="1152128" cy="9361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051720" y="1742556"/>
            <a:ext cx="1224136" cy="132640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178725" y="2993311"/>
            <a:ext cx="1301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altLang="en-US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HV module 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3059832" y="1947334"/>
            <a:ext cx="1656184" cy="401546"/>
          </a:xfrm>
          <a:prstGeom prst="straightConnector1">
            <a:avLst/>
          </a:prstGeom>
          <a:ln w="254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056" y="1195122"/>
            <a:ext cx="2487613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330" y="3249347"/>
            <a:ext cx="248761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056" y="5090032"/>
            <a:ext cx="2486887" cy="17445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2056" y="5090032"/>
            <a:ext cx="9509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c</a:t>
            </a:r>
            <a:r>
              <a:rPr lang="en-US" sz="1100" dirty="0" smtClean="0">
                <a:solidFill>
                  <a:srgbClr val="FFFF00"/>
                </a:solidFill>
              </a:rPr>
              <a:t>ontrol signal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00859" y="5493449"/>
            <a:ext cx="1085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CC0099"/>
                </a:solidFill>
              </a:rPr>
              <a:t>p</a:t>
            </a:r>
            <a:r>
              <a:rPr lang="en-US" sz="1100" dirty="0" smtClean="0">
                <a:solidFill>
                  <a:srgbClr val="CC0099"/>
                </a:solidFill>
              </a:rPr>
              <a:t>rimary voltage</a:t>
            </a:r>
            <a:endParaRPr lang="en-US" sz="1100" dirty="0">
              <a:solidFill>
                <a:srgbClr val="CC009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00277" y="5827995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B0F0"/>
                </a:solidFill>
              </a:rPr>
              <a:t>s</a:t>
            </a:r>
            <a:r>
              <a:rPr lang="en-US" sz="1100" dirty="0" smtClean="0">
                <a:solidFill>
                  <a:srgbClr val="00B0F0"/>
                </a:solidFill>
              </a:rPr>
              <a:t>econdary voltage</a:t>
            </a:r>
            <a:endParaRPr lang="en-US" sz="1100" dirty="0">
              <a:solidFill>
                <a:srgbClr val="00B0F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6601" y="6453838"/>
            <a:ext cx="12266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B050"/>
                </a:solidFill>
              </a:rPr>
              <a:t>secondary current</a:t>
            </a:r>
            <a:endParaRPr lang="en-US" sz="1100" dirty="0">
              <a:solidFill>
                <a:srgbClr val="00B050"/>
              </a:solidFill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69333" y="117553"/>
            <a:ext cx="89746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High Voltage oil tank assembly: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Design in view of construction . Collaboration with LU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94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330 kVA modulator, strategy B1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16216" y="6376243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31</a:t>
            </a:fld>
            <a:endParaRPr lang="sv-SE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1"/>
          <a:stretch/>
        </p:blipFill>
        <p:spPr bwMode="auto">
          <a:xfrm>
            <a:off x="251521" y="1741534"/>
            <a:ext cx="4032448" cy="269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1" y="1628800"/>
            <a:ext cx="159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AMPEGON AG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59" y="1485234"/>
            <a:ext cx="1088089" cy="230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84784"/>
            <a:ext cx="1405337" cy="205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664"/>
          <a:stretch/>
        </p:blipFill>
        <p:spPr bwMode="auto">
          <a:xfrm>
            <a:off x="144016" y="4393671"/>
            <a:ext cx="5796136" cy="234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170" y="4557052"/>
            <a:ext cx="1716979" cy="153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23928" y="1844824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H-bridge inverters (x36) based on MOSFET’s (x720)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74573" y="3585790"/>
            <a:ext cx="1385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Electrolythic</a:t>
            </a:r>
            <a:r>
              <a:rPr lang="en-US" dirty="0" smtClean="0"/>
              <a:t> capacitors</a:t>
            </a:r>
          </a:p>
          <a:p>
            <a:r>
              <a:rPr lang="en-US" dirty="0" smtClean="0"/>
              <a:t>(x108)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44208" y="6093296"/>
            <a:ext cx="2171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HVHF transformers (x36 units)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1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330 kVA modulator, strategy B2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32</a:t>
            </a:fld>
            <a:endParaRPr lang="sv-SE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41" y="1905662"/>
            <a:ext cx="3976819" cy="241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/>
          <a:stretch/>
        </p:blipFill>
        <p:spPr bwMode="auto">
          <a:xfrm>
            <a:off x="5483204" y="1700808"/>
            <a:ext cx="328302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10202"/>
            <a:ext cx="3096344" cy="231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515428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6872" y="1556792"/>
            <a:ext cx="4238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Diversified Technologies Incorporated, DTI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024" y="1403484"/>
            <a:ext cx="447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Pulse Transformer (7.4tons; 1’850 liters of oil)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43860" y="6453336"/>
            <a:ext cx="4092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Primary pulse generator (</a:t>
            </a:r>
            <a:r>
              <a:rPr lang="en-US" dirty="0" err="1" smtClean="0"/>
              <a:t>weigth</a:t>
            </a:r>
            <a:r>
              <a:rPr lang="en-US" dirty="0" smtClean="0"/>
              <a:t> = 5 tons)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6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LLRF system NC</a:t>
            </a:r>
            <a:endParaRPr lang="sv-SE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24277"/>
            <a:ext cx="8229600" cy="447780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85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5888"/>
            <a:ext cx="865067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Some results from the TH2182 klystron testing at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34</a:t>
            </a:fld>
            <a:endParaRPr lang="sv-SE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24056"/>
              </p:ext>
            </p:extLst>
          </p:nvPr>
        </p:nvGraphicFramePr>
        <p:xfrm>
          <a:off x="5292080" y="1412776"/>
          <a:ext cx="3456384" cy="2423008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28192"/>
                <a:gridCol w="1728192"/>
              </a:tblGrid>
              <a:tr h="270491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Nominal output power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1.5 MW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270491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Frequency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704.42</a:t>
                      </a:r>
                      <a:r>
                        <a:rPr lang="en-US" sz="1100" b="1" baseline="0" dirty="0" smtClean="0">
                          <a:latin typeface="Arial"/>
                          <a:cs typeface="Arial"/>
                        </a:rPr>
                        <a:t> MHz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2123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Beam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Voltage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111.4 kV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27049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Beam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current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22.2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27049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Repetition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rate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2 Hz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27049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Pulse length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1.8 </a:t>
                      </a:r>
                      <a:r>
                        <a:rPr lang="en-US" sz="1100" dirty="0" err="1" smtClean="0">
                          <a:latin typeface="Arial"/>
                          <a:cs typeface="Arial"/>
                        </a:rPr>
                        <a:t>ms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27049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Efficiency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66%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2704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Saturated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45.15 dB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2704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Group Delay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130 ns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3933056"/>
            <a:ext cx="4258182" cy="27792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598" y="1422608"/>
            <a:ext cx="528992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he klystron TH2182 has also been tested at ESS parameters 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933056"/>
            <a:ext cx="4306604" cy="2902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892254"/>
            <a:ext cx="3039492" cy="20408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20272" y="6581001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Courtesy of Thales ED and CERN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024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49605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87" y="188640"/>
            <a:ext cx="67237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ESS Superconducting Power Profile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75656" y="2492896"/>
            <a:ext cx="1512168" cy="18002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26 Cavities</a:t>
            </a:r>
            <a:endParaRPr lang="en-US" dirty="0"/>
          </a:p>
          <a:p>
            <a:r>
              <a:rPr lang="en-US" dirty="0"/>
              <a:t>352 MHz</a:t>
            </a:r>
          </a:p>
          <a:p>
            <a:r>
              <a:rPr lang="en-US" dirty="0" smtClean="0"/>
              <a:t>2*200 kW Tetrodes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491880" y="3645024"/>
            <a:ext cx="2580839" cy="1784366"/>
          </a:xfrm>
          <a:prstGeom prst="roundRect">
            <a:avLst/>
          </a:prstGeom>
          <a:solidFill>
            <a:srgbClr val="9854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36 Medium Beta</a:t>
            </a:r>
            <a:endParaRPr lang="en-US" dirty="0"/>
          </a:p>
          <a:p>
            <a:r>
              <a:rPr lang="en-US" dirty="0" smtClean="0"/>
              <a:t>704 MHz (6 cell)</a:t>
            </a:r>
            <a:endParaRPr lang="en-US" dirty="0"/>
          </a:p>
          <a:p>
            <a:r>
              <a:rPr lang="en-US" dirty="0" smtClean="0"/>
              <a:t>1.5 MW Klystrons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372200" y="2204864"/>
            <a:ext cx="2664296" cy="178436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84 High Beta </a:t>
            </a:r>
          </a:p>
          <a:p>
            <a:r>
              <a:rPr lang="en-US" dirty="0" smtClean="0"/>
              <a:t>704 MHz (5 cell)</a:t>
            </a:r>
            <a:endParaRPr lang="en-US" dirty="0"/>
          </a:p>
          <a:p>
            <a:r>
              <a:rPr lang="en-US" dirty="0" smtClean="0"/>
              <a:t>1.2 MW IOT</a:t>
            </a:r>
          </a:p>
          <a:p>
            <a:r>
              <a:rPr lang="en-US" dirty="0" smtClean="0"/>
              <a:t>MB Klystron as backup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3528" y="692696"/>
            <a:ext cx="40230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&gt; 150 cavities/couplers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547664" y="1412776"/>
            <a:ext cx="302433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1 RFQ and 5 DTL tanks</a:t>
            </a:r>
          </a:p>
          <a:p>
            <a:r>
              <a:rPr lang="en-US" dirty="0"/>
              <a:t>352 MHz 2.8 MW </a:t>
            </a:r>
            <a:r>
              <a:rPr lang="en-US" dirty="0" smtClean="0"/>
              <a:t>Klystrons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06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Kind discussions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363272" cy="525658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NC RF systems  and Spoke LLRF provided by </a:t>
            </a:r>
            <a:r>
              <a:rPr lang="en-US" b="1" dirty="0" smtClean="0"/>
              <a:t>ESS-Bilbao</a:t>
            </a:r>
            <a:endParaRPr lang="en-US" dirty="0" smtClean="0"/>
          </a:p>
          <a:p>
            <a:r>
              <a:rPr lang="en-US" dirty="0" smtClean="0"/>
              <a:t>Spoke RF transmitters provided by </a:t>
            </a:r>
            <a:r>
              <a:rPr lang="en-US" b="1" dirty="0" err="1" smtClean="0"/>
              <a:t>Elettra</a:t>
            </a:r>
            <a:endParaRPr lang="en-US" dirty="0" smtClean="0"/>
          </a:p>
          <a:p>
            <a:r>
              <a:rPr lang="en-US" dirty="0" smtClean="0"/>
              <a:t>Spoke, medium/high beta interlock systems provided by </a:t>
            </a:r>
            <a:r>
              <a:rPr lang="en-US" b="1" dirty="0" smtClean="0"/>
              <a:t>Hungary</a:t>
            </a:r>
          </a:p>
          <a:p>
            <a:r>
              <a:rPr lang="en-US" dirty="0" smtClean="0"/>
              <a:t>704 MHz LLRF provided by </a:t>
            </a:r>
            <a:r>
              <a:rPr lang="en-US" b="1" dirty="0" smtClean="0"/>
              <a:t>Poland</a:t>
            </a:r>
          </a:p>
          <a:p>
            <a:r>
              <a:rPr lang="en-US" dirty="0" smtClean="0"/>
              <a:t>Phase reference line provided by </a:t>
            </a:r>
            <a:r>
              <a:rPr lang="en-US" b="1" dirty="0" smtClean="0"/>
              <a:t>Warsaw Technical University</a:t>
            </a:r>
          </a:p>
          <a:p>
            <a:r>
              <a:rPr lang="en-US" dirty="0" smtClean="0"/>
              <a:t>Distribution systems spoke, medium and high beta provided by </a:t>
            </a:r>
            <a:r>
              <a:rPr lang="en-US" b="1" dirty="0" err="1" smtClean="0"/>
              <a:t>Huddersfield</a:t>
            </a:r>
            <a:r>
              <a:rPr lang="en-US" b="1" dirty="0" smtClean="0"/>
              <a:t> University</a:t>
            </a:r>
          </a:p>
          <a:p>
            <a:r>
              <a:rPr lang="en-US" dirty="0" smtClean="0"/>
              <a:t>Installation services provided by </a:t>
            </a:r>
            <a:r>
              <a:rPr lang="en-US" b="1" dirty="0" smtClean="0"/>
              <a:t>IFJ PAN Krakow</a:t>
            </a:r>
          </a:p>
          <a:p>
            <a:r>
              <a:rPr lang="en-US" dirty="0" smtClean="0"/>
              <a:t>Ongoing discussions on design of dry HV HF transformers with </a:t>
            </a:r>
            <a:r>
              <a:rPr lang="en-US" b="1" dirty="0" smtClean="0"/>
              <a:t>Technical University Tallinn, Estonia</a:t>
            </a:r>
          </a:p>
          <a:p>
            <a:r>
              <a:rPr lang="en-US" dirty="0" smtClean="0"/>
              <a:t>Covers </a:t>
            </a:r>
            <a:r>
              <a:rPr lang="en-US" b="1" dirty="0" smtClean="0"/>
              <a:t>all</a:t>
            </a:r>
            <a:r>
              <a:rPr lang="en-US" dirty="0" smtClean="0"/>
              <a:t> of WP 8 for the </a:t>
            </a:r>
            <a:r>
              <a:rPr lang="en-US" dirty="0" err="1" smtClean="0"/>
              <a:t>linac</a:t>
            </a:r>
            <a:r>
              <a:rPr lang="en-US" dirty="0" smtClean="0"/>
              <a:t> except Master oscillator, medium/high beta amplifiers</a:t>
            </a:r>
          </a:p>
          <a:p>
            <a:r>
              <a:rPr lang="en-US" dirty="0" smtClean="0"/>
              <a:t>Covers WP 17 except medium/high beta modulators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24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Master Schedule – WP08 &amp; WP17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84783"/>
            <a:ext cx="7128792" cy="535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4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Modulators Strategy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GB" dirty="0"/>
              <a:t>ESS internal development of a new topology (SML – Stacked Multi-Level</a:t>
            </a:r>
            <a:r>
              <a:rPr lang="en-GB" dirty="0" smtClean="0"/>
              <a:t>)</a:t>
            </a:r>
            <a:endParaRPr lang="en-GB" dirty="0"/>
          </a:p>
          <a:p>
            <a:pPr>
              <a:spcBef>
                <a:spcPts val="1200"/>
              </a:spcBef>
            </a:pPr>
            <a:r>
              <a:rPr lang="en-GB" dirty="0"/>
              <a:t>Construction and validation of a Reduced Scale prototype rated for 120 kVA (115kV / 20A, 3.5ms / 14Hz) in collaboration with Lund University (LTH). Can power one 704MHz 1.2MWpk </a:t>
            </a:r>
            <a:r>
              <a:rPr lang="en-GB" dirty="0" smtClean="0"/>
              <a:t>klystron</a:t>
            </a:r>
            <a:endParaRPr lang="en-GB" dirty="0"/>
          </a:p>
          <a:p>
            <a:pPr>
              <a:spcBef>
                <a:spcPts val="1200"/>
              </a:spcBef>
            </a:pPr>
            <a:r>
              <a:rPr lang="en-GB" dirty="0"/>
              <a:t>Project has started in June 2013. Completion and demonstration of technology are foreseen for fall </a:t>
            </a:r>
            <a:r>
              <a:rPr lang="en-GB" dirty="0" smtClean="0"/>
              <a:t>2015</a:t>
            </a:r>
            <a:endParaRPr lang="en-GB" dirty="0"/>
          </a:p>
          <a:p>
            <a:pPr>
              <a:spcBef>
                <a:spcPts val="1200"/>
              </a:spcBef>
            </a:pPr>
            <a:r>
              <a:rPr lang="en-GB" dirty="0"/>
              <a:t>Upgrade to the full scale system 660kVA (115kV / 100A, 3.5ms / 14Hz) is a matter of thermal re-design and selection of higher current components. The full scale modulator is able to power 4x 704MHz 1.2MWpk klystrons in parallel. Straightforward approach with low </a:t>
            </a:r>
            <a:r>
              <a:rPr lang="en-GB" dirty="0" smtClean="0"/>
              <a:t>risks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1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Modulators Strategy 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</a:pPr>
            <a:r>
              <a:rPr lang="en-GB" sz="3100" dirty="0" smtClean="0"/>
              <a:t>ESS </a:t>
            </a:r>
            <a:r>
              <a:rPr lang="en-GB" sz="3100" dirty="0"/>
              <a:t>has launched an Invitation To Tender for the design and construction of one 330kVA </a:t>
            </a:r>
            <a:r>
              <a:rPr lang="en-GB" sz="3100" dirty="0" smtClean="0"/>
              <a:t>modulator</a:t>
            </a:r>
            <a:endParaRPr lang="en-GB" sz="3100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Contract awarded to </a:t>
            </a:r>
            <a:r>
              <a:rPr lang="en-GB" dirty="0" err="1"/>
              <a:t>Ampegon</a:t>
            </a:r>
            <a:r>
              <a:rPr lang="en-GB" dirty="0"/>
              <a:t> on June </a:t>
            </a:r>
            <a:r>
              <a:rPr lang="en-GB" dirty="0" smtClean="0"/>
              <a:t>2014</a:t>
            </a:r>
            <a:endParaRPr lang="en-GB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Technical Design Report under </a:t>
            </a:r>
            <a:r>
              <a:rPr lang="en-GB" dirty="0" smtClean="0"/>
              <a:t>review</a:t>
            </a:r>
            <a:endParaRPr lang="en-GB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Delivery foreseen for Feb </a:t>
            </a:r>
            <a:r>
              <a:rPr lang="en-GB" dirty="0" smtClean="0"/>
              <a:t>2016</a:t>
            </a:r>
            <a:endParaRPr lang="en-GB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Soak testing in Uppsala RF test stand, from March to May(?) </a:t>
            </a:r>
            <a:r>
              <a:rPr lang="en-GB" dirty="0" smtClean="0"/>
              <a:t>2016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spcBef>
                <a:spcPts val="600"/>
              </a:spcBef>
            </a:pPr>
            <a:r>
              <a:rPr lang="en-GB" sz="3100" dirty="0" smtClean="0"/>
              <a:t>CEA </a:t>
            </a:r>
            <a:r>
              <a:rPr lang="en-GB" sz="3100" dirty="0"/>
              <a:t>/ </a:t>
            </a:r>
            <a:r>
              <a:rPr lang="en-GB" sz="3100" dirty="0" err="1"/>
              <a:t>Saclay</a:t>
            </a:r>
            <a:r>
              <a:rPr lang="en-GB" sz="3100" dirty="0"/>
              <a:t> has launched an Invitation To Tender for the design and construction of another 330kVA modulator  for their RFQ test stand. It can also serve as a technology demonstrator for </a:t>
            </a:r>
            <a:r>
              <a:rPr lang="en-GB" sz="3100" dirty="0" smtClean="0"/>
              <a:t>ESS</a:t>
            </a:r>
            <a:endParaRPr lang="en-GB" sz="3100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Contract awarded to DTI on Oct </a:t>
            </a:r>
            <a:r>
              <a:rPr lang="en-GB" dirty="0" smtClean="0"/>
              <a:t>2014</a:t>
            </a:r>
            <a:endParaRPr lang="en-GB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Delivery foreseen for Jan </a:t>
            </a:r>
            <a:r>
              <a:rPr lang="en-GB" dirty="0" smtClean="0"/>
              <a:t>2016</a:t>
            </a:r>
            <a:endParaRPr lang="en-GB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Soak testing at CEA/</a:t>
            </a:r>
            <a:r>
              <a:rPr lang="en-GB" dirty="0" err="1"/>
              <a:t>Saclay</a:t>
            </a:r>
            <a:r>
              <a:rPr lang="en-GB" dirty="0"/>
              <a:t> RFQ test stand from January to April(?) </a:t>
            </a:r>
            <a:r>
              <a:rPr lang="en-GB" dirty="0" smtClean="0"/>
              <a:t>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764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593104" y="6572250"/>
            <a:ext cx="54064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fld id="{302F92E4-FECD-4697-BCEA-8CDB2F2F9850}" type="slidenum">
              <a:rPr lang="pt-PT" sz="1200">
                <a:solidFill>
                  <a:srgbClr val="91581F"/>
                </a:solidFill>
                <a:latin typeface="Franklin Gothic Book" pitchFamily="32" charset="0"/>
              </a:rPr>
              <a:pPr algn="ctr" eaLnBrk="1" hangingPunct="1">
                <a:buClrTx/>
                <a:buFontTx/>
                <a:buNone/>
              </a:pPr>
              <a:t>9</a:t>
            </a:fld>
            <a:endParaRPr lang="pt-PT" sz="1200">
              <a:solidFill>
                <a:srgbClr val="91581F"/>
              </a:solidFill>
              <a:latin typeface="Franklin Gothic Book" pitchFamily="3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675" y="523875"/>
            <a:ext cx="4101800" cy="1862427"/>
            <a:chOff x="-675" y="523875"/>
            <a:chExt cx="4101800" cy="1862427"/>
          </a:xfrm>
        </p:grpSpPr>
        <p:pic>
          <p:nvPicPr>
            <p:cNvPr id="4" name="Picture 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5" y="523875"/>
              <a:ext cx="4101800" cy="185623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" name="TextBox 4"/>
            <p:cNvSpPr txBox="1"/>
            <p:nvPr/>
          </p:nvSpPr>
          <p:spPr>
            <a:xfrm>
              <a:off x="67241" y="2078525"/>
              <a:ext cx="705642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Jun ’13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262467" y="27253"/>
            <a:ext cx="7069666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From a conceptual design to reality…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210" y="2362854"/>
            <a:ext cx="4021915" cy="2564754"/>
            <a:chOff x="79210" y="2362854"/>
            <a:chExt cx="4021915" cy="2564754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0" y="2362854"/>
              <a:ext cx="4021915" cy="256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9210" y="3660588"/>
              <a:ext cx="1552861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Sept ’13 – May ’14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241" y="4859324"/>
            <a:ext cx="2858788" cy="1991951"/>
            <a:chOff x="145528" y="4993377"/>
            <a:chExt cx="2364695" cy="1618569"/>
          </a:xfrm>
        </p:grpSpPr>
        <p:pic>
          <p:nvPicPr>
            <p:cNvPr id="12" name="Picture 11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6" r="11636"/>
            <a:stretch/>
          </p:blipFill>
          <p:spPr bwMode="auto">
            <a:xfrm>
              <a:off x="145528" y="4993377"/>
              <a:ext cx="2364695" cy="16185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45528" y="6340025"/>
              <a:ext cx="686189" cy="26544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Apr ’14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53462" y="4273997"/>
            <a:ext cx="3454550" cy="2584838"/>
            <a:chOff x="5553462" y="4273997"/>
            <a:chExt cx="3454550" cy="258483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462" y="4273997"/>
              <a:ext cx="3451225" cy="258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263898" y="6551058"/>
              <a:ext cx="74411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Aug ’14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80079" y="4299398"/>
            <a:ext cx="2273383" cy="2559437"/>
            <a:chOff x="3280079" y="4299398"/>
            <a:chExt cx="2273383" cy="2559437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079" y="4299398"/>
              <a:ext cx="2273383" cy="255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4676501" y="6539885"/>
              <a:ext cx="784501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May ’14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7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8"/>
          <a:stretch/>
        </p:blipFill>
        <p:spPr bwMode="auto">
          <a:xfrm>
            <a:off x="7138674" y="2045001"/>
            <a:ext cx="1866013" cy="212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285644" y="3881463"/>
            <a:ext cx="69762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Jan ’15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33" name="Picture 3" descr="C:\Users\CARLOS~1\AppData\Local\Temp\Rar$DRa0.184\Full_VcbkIdc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" r="4829"/>
          <a:stretch/>
        </p:blipFill>
        <p:spPr bwMode="auto">
          <a:xfrm>
            <a:off x="4805896" y="2078525"/>
            <a:ext cx="2353586" cy="211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74008" y="3389020"/>
            <a:ext cx="1285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7030A0"/>
                </a:solidFill>
              </a:rPr>
              <a:t>Experimental results, low voltage stage</a:t>
            </a:r>
            <a:endParaRPr lang="en-US" sz="1200" dirty="0"/>
          </a:p>
        </p:txBody>
      </p:sp>
      <p:sp>
        <p:nvSpPr>
          <p:cNvPr id="6" name="Down Arrow 5"/>
          <p:cNvSpPr/>
          <p:nvPr/>
        </p:nvSpPr>
        <p:spPr>
          <a:xfrm rot="10800000">
            <a:off x="6562789" y="1582310"/>
            <a:ext cx="544014" cy="55108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877266" y="1077157"/>
            <a:ext cx="2401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7030A0"/>
                </a:solidFill>
              </a:rPr>
              <a:t>Construction and testing of High </a:t>
            </a:r>
            <a:r>
              <a:rPr lang="en-US" sz="1200" b="1" dirty="0">
                <a:solidFill>
                  <a:srgbClr val="7030A0"/>
                </a:solidFill>
              </a:rPr>
              <a:t>V</a:t>
            </a:r>
            <a:r>
              <a:rPr lang="en-US" sz="1200" b="1" dirty="0" smtClean="0">
                <a:solidFill>
                  <a:srgbClr val="7030A0"/>
                </a:solidFill>
              </a:rPr>
              <a:t>oltage Oil tank assembly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7399867" y="1274533"/>
            <a:ext cx="15834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Feb’15 to Sept’15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6501" y="1033670"/>
            <a:ext cx="4331511" cy="548640"/>
          </a:xfrm>
          <a:prstGeom prst="rect">
            <a:avLst/>
          </a:prstGeom>
          <a:noFill/>
          <a:ln w="38100"/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05906" y="107345"/>
            <a:ext cx="71603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The Stacked Multi-Level (SML) modulator: </a:t>
            </a:r>
          </a:p>
          <a:p>
            <a:pPr algn="r"/>
            <a:r>
              <a:rPr lang="en-US" sz="2400" b="1" dirty="0" smtClean="0">
                <a:solidFill>
                  <a:srgbClr val="0070C0"/>
                </a:solidFill>
              </a:rPr>
              <a:t>– Development roadmap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E5645B16-9B63-428E-AC01-2B905A6F4506}" type="slidenum">
              <a:rPr lang="pt-PT" smtClean="0"/>
              <a:pPr>
                <a:defRPr/>
              </a:pPr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2557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äckeberg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Häckeberga</Template>
  <TotalTime>3935</TotalTime>
  <Words>2062</Words>
  <Application>Microsoft Macintosh PowerPoint</Application>
  <PresentationFormat>On-screen Show (4:3)</PresentationFormat>
  <Paragraphs>427</Paragraphs>
  <Slides>34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Häckeberga</vt:lpstr>
      <vt:lpstr>Plans for the RF systems</vt:lpstr>
      <vt:lpstr>Overview</vt:lpstr>
      <vt:lpstr>RF System Challenges</vt:lpstr>
      <vt:lpstr>PowerPoint Presentation</vt:lpstr>
      <vt:lpstr>In Kind discussions</vt:lpstr>
      <vt:lpstr>Master Schedule – WP08 &amp; WP17</vt:lpstr>
      <vt:lpstr>Plans Modulators Strategy A</vt:lpstr>
      <vt:lpstr>Plans Modulators Strategy B</vt:lpstr>
      <vt:lpstr>PowerPoint Presentation</vt:lpstr>
      <vt:lpstr>Modulator decision chart (to medium b)</vt:lpstr>
      <vt:lpstr>ESS LLRF prototype (in LU lab)</vt:lpstr>
      <vt:lpstr>Efforts LLRF</vt:lpstr>
      <vt:lpstr>Plans Phase ref line</vt:lpstr>
      <vt:lpstr>Prototype Block Diagram</vt:lpstr>
      <vt:lpstr>Plans High power amplifiers</vt:lpstr>
      <vt:lpstr>Spoke power sources</vt:lpstr>
      <vt:lpstr>Medium and high beta (klystron option)</vt:lpstr>
      <vt:lpstr>Medium and high beta (klystron option)</vt:lpstr>
      <vt:lpstr>Multi-Beam IOT for ESS (High beta baseline)</vt:lpstr>
      <vt:lpstr>Operational Optimisations Courtesy of L3 Communications</vt:lpstr>
      <vt:lpstr>MAGIC Prediction of MB-IOT Performance Courtesy of Thales and CPI</vt:lpstr>
      <vt:lpstr>Plans distribution systems</vt:lpstr>
      <vt:lpstr>Distribution system layout example MB</vt:lpstr>
      <vt:lpstr>Interlock: Prototype design</vt:lpstr>
      <vt:lpstr>Prototyping in lab</vt:lpstr>
      <vt:lpstr>Installation</vt:lpstr>
      <vt:lpstr>IOTs and power supplies for high beta</vt:lpstr>
      <vt:lpstr>PowerPoint Presentation</vt:lpstr>
      <vt:lpstr>Spare slides</vt:lpstr>
      <vt:lpstr>PowerPoint Presentation</vt:lpstr>
      <vt:lpstr>330 kVA modulator, strategy B1</vt:lpstr>
      <vt:lpstr>330 kVA modulator, strategy B2</vt:lpstr>
      <vt:lpstr>LLRF system NC</vt:lpstr>
      <vt:lpstr>Some results from the TH2182 klystron testing at CERN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QA</dc:title>
  <dc:creator>Ejnarsson Ola</dc:creator>
  <cp:lastModifiedBy>Helen Fröderberg</cp:lastModifiedBy>
  <cp:revision>207</cp:revision>
  <cp:lastPrinted>2014-10-16T12:41:13Z</cp:lastPrinted>
  <dcterms:created xsi:type="dcterms:W3CDTF">2014-09-15T09:18:06Z</dcterms:created>
  <dcterms:modified xsi:type="dcterms:W3CDTF">2015-04-01T11:59:32Z</dcterms:modified>
</cp:coreProperties>
</file>