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74" r:id="rId3"/>
    <p:sldId id="479" r:id="rId4"/>
    <p:sldId id="472" r:id="rId5"/>
    <p:sldId id="475" r:id="rId6"/>
    <p:sldId id="451" r:id="rId7"/>
    <p:sldId id="446" r:id="rId8"/>
    <p:sldId id="471" r:id="rId9"/>
    <p:sldId id="469" r:id="rId10"/>
    <p:sldId id="448" r:id="rId11"/>
    <p:sldId id="452" r:id="rId12"/>
    <p:sldId id="456" r:id="rId13"/>
    <p:sldId id="466" r:id="rId14"/>
    <p:sldId id="467" r:id="rId15"/>
    <p:sldId id="463" r:id="rId16"/>
    <p:sldId id="403" r:id="rId17"/>
    <p:sldId id="477" r:id="rId18"/>
    <p:sldId id="442" r:id="rId19"/>
  </p:sldIdLst>
  <p:sldSz cx="9144000" cy="6858000" type="screen4x3"/>
  <p:notesSz cx="9144000" cy="6858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4" autoAdjust="0"/>
    <p:restoredTop sz="94368" autoAdjust="0"/>
  </p:normalViewPr>
  <p:slideViewPr>
    <p:cSldViewPr>
      <p:cViewPr varScale="1">
        <p:scale>
          <a:sx n="171" d="100"/>
          <a:sy n="171" d="100"/>
        </p:scale>
        <p:origin x="-6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64A6F-7D46-1141-A7FC-F954212B598A}" type="datetimeFigureOut">
              <a:rPr lang="en-US" smtClean="0"/>
              <a:t>15-03-27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83AB3-2AA1-6842-AE94-3976C9603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802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15-03-27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15-03-27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15-03-27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15-03-27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15-03-27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16302999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15-03-27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M</a:t>
            </a:r>
            <a:r>
              <a:rPr lang="en-GB" sz="4000" dirty="0" smtClean="0"/>
              <a:t>onolith design update – Emphasis on Neutron beam extraction design 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Rikard Linander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Monolith and Handling Group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ESS Target Division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TAC 11, Lund, Apr 1, 2015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Neutron beam extraction</a:t>
            </a:r>
            <a:br>
              <a:rPr lang="en-GB" dirty="0"/>
            </a:br>
            <a:r>
              <a:rPr lang="en-GB" sz="2800" dirty="0" smtClean="0"/>
              <a:t>Adjusted focal points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536305"/>
            <a:ext cx="3466728" cy="3340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1"/>
                </a:solidFill>
              </a:rPr>
              <a:t>Corner extraction scheme with four different centre line origins, one for each sector, to adapt to optimised moderator design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Facilitates viewing of either cold or thermal moderator as well as bi-spectral beam extraction</a:t>
            </a:r>
          </a:p>
        </p:txBody>
      </p:sp>
      <p:pic>
        <p:nvPicPr>
          <p:cNvPr id="6" name="Content Placeholder 5" descr="ESS-0028480.2 - Rev 1 . 0 - Preliminary - 150317_0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429644"/>
            <a:ext cx="5400600" cy="5416754"/>
          </a:xfrm>
          <a:prstGeom prst="ellips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2930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Neutron beam extraction</a:t>
            </a:r>
            <a:br>
              <a:rPr lang="en-GB" dirty="0" smtClean="0"/>
            </a:br>
            <a:r>
              <a:rPr lang="en-GB" sz="2800" dirty="0" smtClean="0"/>
              <a:t>Double decker flexibility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9" name="Picture 8" descr="FREIA - ESS-0023004.2 - Rev 1 _150311_0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3" t="21017" r="51671" b="10277"/>
          <a:stretch/>
        </p:blipFill>
        <p:spPr>
          <a:xfrm rot="5400000">
            <a:off x="2631169" y="361059"/>
            <a:ext cx="3853333" cy="911567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1"/>
            <a:ext cx="8229600" cy="1612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1"/>
                </a:solidFill>
              </a:rPr>
              <a:t>Can be equipped for view of either or both (e.g. </a:t>
            </a:r>
            <a:r>
              <a:rPr lang="en-GB" dirty="0" smtClean="0">
                <a:solidFill>
                  <a:srgbClr val="000000"/>
                </a:solidFill>
              </a:rPr>
              <a:t>HEIMDAL</a:t>
            </a:r>
            <a:r>
              <a:rPr lang="en-GB" dirty="0" smtClean="0">
                <a:solidFill>
                  <a:schemeClr val="tx1"/>
                </a:solidFill>
              </a:rPr>
              <a:t>) the upper and the lower moderator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Can serve instrument with specific requirements on beam extraction, such as inclined (e.g. FREJA) or elliptical beam guides</a:t>
            </a:r>
          </a:p>
        </p:txBody>
      </p:sp>
    </p:spTree>
    <p:extLst>
      <p:ext uri="{BB962C8B-B14F-4D97-AF65-F5344CB8AC3E}">
        <p14:creationId xmlns:p14="http://schemas.microsoft.com/office/powerpoint/2010/main" val="126473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Non-scattering science opportunities</a:t>
            </a:r>
            <a:br>
              <a:rPr lang="en-GB" dirty="0"/>
            </a:br>
            <a:r>
              <a:rPr lang="en-GB" sz="2800" dirty="0"/>
              <a:t>ECHIR – </a:t>
            </a:r>
            <a:r>
              <a:rPr lang="en-GB" sz="2800" u="sng" dirty="0"/>
              <a:t>E</a:t>
            </a:r>
            <a:r>
              <a:rPr lang="en-GB" sz="2800" dirty="0"/>
              <a:t>SS </a:t>
            </a:r>
            <a:r>
              <a:rPr lang="en-GB" sz="2800" u="sng" dirty="0"/>
              <a:t>ch</a:t>
            </a:r>
            <a:r>
              <a:rPr lang="en-GB" sz="2800" dirty="0"/>
              <a:t>ip </a:t>
            </a:r>
            <a:r>
              <a:rPr lang="en-GB" sz="2800" u="sng" dirty="0"/>
              <a:t>ir</a:t>
            </a:r>
            <a:r>
              <a:rPr lang="en-GB" sz="2800" dirty="0"/>
              <a:t>radiation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267" y="1435302"/>
            <a:ext cx="4291472" cy="2425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557" y="3952095"/>
            <a:ext cx="4290059" cy="2916409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4536504" cy="305293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Dimensions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Originates from the downstream side of the target wheel sector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30° downward relative the horizontal plane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42° sideward relative the proton beam trajectory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Open channel 120 mm x 120 mm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Location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Irradiation cabinet, provisionally a cube with 1 m sides, placed in basement room </a:t>
            </a:r>
          </a:p>
          <a:p>
            <a:pPr lvl="1"/>
            <a:endParaRPr lang="en-GB" dirty="0" smtClean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" y="4548969"/>
            <a:ext cx="409645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472" y="1124744"/>
            <a:ext cx="4194775" cy="3289124"/>
          </a:xfrm>
          <a:prstGeom prst="rect">
            <a:avLst/>
          </a:prstGeom>
        </p:spPr>
      </p:pic>
      <p:pic>
        <p:nvPicPr>
          <p:cNvPr id="15" name="Picture 14" descr="ECHIR-Dump-6-metre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315" y="3030844"/>
            <a:ext cx="2654191" cy="495940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Non-scattering science opportunities</a:t>
            </a:r>
            <a:br>
              <a:rPr lang="en-GB" dirty="0"/>
            </a:br>
            <a:r>
              <a:rPr lang="en-GB" sz="2800" dirty="0"/>
              <a:t>ECHIR – </a:t>
            </a:r>
            <a:r>
              <a:rPr lang="en-GB" sz="2800" u="sng" dirty="0"/>
              <a:t>E</a:t>
            </a:r>
            <a:r>
              <a:rPr lang="en-GB" sz="2800" dirty="0"/>
              <a:t>SS </a:t>
            </a:r>
            <a:r>
              <a:rPr lang="en-GB" sz="2800" u="sng" dirty="0"/>
              <a:t>ch</a:t>
            </a:r>
            <a:r>
              <a:rPr lang="en-GB" sz="2800" dirty="0"/>
              <a:t>ip </a:t>
            </a:r>
            <a:r>
              <a:rPr lang="en-GB" sz="2800" u="sng" dirty="0"/>
              <a:t>ir</a:t>
            </a:r>
            <a:r>
              <a:rPr lang="en-GB" sz="2800" dirty="0"/>
              <a:t>radiation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4824536" cy="273630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Necessary preparations to allow future pursuit of ECHIR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Channel structure mounted within the monolith support cylinders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Channel plug to make up the required shielding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Embedment of a dump line into the basement floor slab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Reservation of space for additional steel shielding and irradiation cave</a:t>
            </a:r>
          </a:p>
        </p:txBody>
      </p:sp>
      <p:pic>
        <p:nvPicPr>
          <p:cNvPr id="14" name="Picture 13" descr="Concrete-6metres-Version-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93" y="4254076"/>
            <a:ext cx="3628735" cy="26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61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562" y="2301988"/>
            <a:ext cx="3793992" cy="4550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Non-scattering science opportunities</a:t>
            </a:r>
            <a:br>
              <a:rPr lang="en-GB" dirty="0"/>
            </a:br>
            <a:r>
              <a:rPr lang="en-GB" sz="2800" dirty="0"/>
              <a:t>ECHIR – </a:t>
            </a:r>
            <a:r>
              <a:rPr lang="en-GB" sz="2800" u="sng" dirty="0"/>
              <a:t>E</a:t>
            </a:r>
            <a:r>
              <a:rPr lang="en-GB" sz="2800" dirty="0"/>
              <a:t>SS </a:t>
            </a:r>
            <a:r>
              <a:rPr lang="en-GB" sz="2800" u="sng" dirty="0"/>
              <a:t>ch</a:t>
            </a:r>
            <a:r>
              <a:rPr lang="en-GB" sz="2800" dirty="0"/>
              <a:t>ip </a:t>
            </a:r>
            <a:r>
              <a:rPr lang="en-GB" sz="2800" u="sng" dirty="0"/>
              <a:t>ir</a:t>
            </a:r>
            <a:r>
              <a:rPr lang="en-GB" sz="2800" dirty="0"/>
              <a:t>radiation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7344816" cy="266429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Provisional ECHIR shutter mechanism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Metal framework with guide rails for installation and handling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Slewing drive and bearing unit for rotation of the shutter drum (yellow)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No mechanisms internal to the monolith or the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support cylinder structure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Weight approx. 2 ton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Shutter length approx. 1.7 m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Outer diameter 450 mm providing room for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several irradiation apertures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114152"/>
            <a:ext cx="3528392" cy="272999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7228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Non-scattering science opportunities</a:t>
            </a:r>
            <a:r>
              <a:rPr lang="en-GB" dirty="0"/>
              <a:t/>
            </a:r>
            <a:br>
              <a:rPr lang="en-GB" dirty="0"/>
            </a:br>
            <a:r>
              <a:rPr lang="en-GB" sz="2700" dirty="0" err="1"/>
              <a:t>nnbar</a:t>
            </a:r>
            <a:r>
              <a:rPr lang="en-GB" sz="2700" dirty="0"/>
              <a:t> – neutron/anti-neutron oscillation </a:t>
            </a:r>
            <a:r>
              <a:rPr lang="en-GB" sz="2700" dirty="0" smtClean="0"/>
              <a:t>experiment</a:t>
            </a:r>
            <a:endParaRPr lang="en-GB" dirty="0"/>
          </a:p>
        </p:txBody>
      </p:sp>
      <p:pic>
        <p:nvPicPr>
          <p:cNvPr id="5" name="Content Placeholder 4" descr="N-NBAR-1-Toppv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6328" y="1484784"/>
            <a:ext cx="4577076" cy="25172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484784"/>
            <a:ext cx="4320480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>
                <a:solidFill>
                  <a:schemeClr val="tx1"/>
                </a:solidFill>
              </a:rPr>
              <a:t>nnbar</a:t>
            </a:r>
            <a:r>
              <a:rPr lang="en-GB" dirty="0" smtClean="0">
                <a:solidFill>
                  <a:schemeClr val="tx1"/>
                </a:solidFill>
              </a:rPr>
              <a:t> concept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If realised the </a:t>
            </a:r>
            <a:r>
              <a:rPr lang="en-GB" dirty="0" err="1" smtClean="0">
                <a:solidFill>
                  <a:schemeClr val="tx1"/>
                </a:solidFill>
              </a:rPr>
              <a:t>nnbar</a:t>
            </a:r>
            <a:r>
              <a:rPr lang="en-GB" dirty="0" smtClean="0">
                <a:solidFill>
                  <a:schemeClr val="tx1"/>
                </a:solidFill>
              </a:rPr>
              <a:t> experiment will need to occupy up to 15°, i.e. three beam lines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Requires a hole, </a:t>
            </a:r>
            <a:r>
              <a:rPr lang="en-GB" dirty="0">
                <a:solidFill>
                  <a:schemeClr val="tx1"/>
                </a:solidFill>
              </a:rPr>
              <a:t>1 m by 1 </a:t>
            </a:r>
            <a:r>
              <a:rPr lang="en-GB" dirty="0" smtClean="0">
                <a:solidFill>
                  <a:schemeClr val="tx1"/>
                </a:solidFill>
              </a:rPr>
              <a:t>m, at the surface of the monolith, at R=5.5 m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Necessary </a:t>
            </a:r>
            <a:r>
              <a:rPr lang="en-GB" dirty="0">
                <a:solidFill>
                  <a:schemeClr val="tx1"/>
                </a:solidFill>
              </a:rPr>
              <a:t>preparations to allow </a:t>
            </a:r>
            <a:r>
              <a:rPr lang="en-GB" dirty="0" smtClean="0">
                <a:solidFill>
                  <a:schemeClr val="tx1"/>
                </a:solidFill>
              </a:rPr>
              <a:t>pursuit </a:t>
            </a:r>
            <a:r>
              <a:rPr lang="en-GB" dirty="0">
                <a:solidFill>
                  <a:schemeClr val="tx1"/>
                </a:solidFill>
              </a:rPr>
              <a:t>of </a:t>
            </a:r>
            <a:r>
              <a:rPr lang="en-GB" dirty="0" err="1" smtClean="0">
                <a:solidFill>
                  <a:schemeClr val="tx1"/>
                </a:solidFill>
              </a:rPr>
              <a:t>nnbar</a:t>
            </a:r>
            <a:endParaRPr lang="en-GB" dirty="0" smtClean="0">
              <a:solidFill>
                <a:schemeClr val="tx1"/>
              </a:solidFill>
            </a:endParaRP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Fitting a frame into the beam extraction structures allowing the port dimensions needed for the experiment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The </a:t>
            </a:r>
            <a:r>
              <a:rPr lang="en-GB" dirty="0" err="1" smtClean="0">
                <a:solidFill>
                  <a:schemeClr val="tx1"/>
                </a:solidFill>
              </a:rPr>
              <a:t>nnbar</a:t>
            </a:r>
            <a:r>
              <a:rPr lang="en-GB" dirty="0" smtClean="0">
                <a:solidFill>
                  <a:schemeClr val="tx1"/>
                </a:solidFill>
              </a:rPr>
              <a:t> experiment need to be installed prior to using any of the three normal beam ports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The frame can be re-fit for three normal beam ports after finalising the </a:t>
            </a:r>
            <a:r>
              <a:rPr lang="en-GB" dirty="0" err="1" smtClean="0">
                <a:solidFill>
                  <a:schemeClr val="tx1"/>
                </a:solidFill>
              </a:rPr>
              <a:t>nnbar</a:t>
            </a:r>
            <a:r>
              <a:rPr lang="en-GB" dirty="0" smtClean="0">
                <a:solidFill>
                  <a:schemeClr val="tx1"/>
                </a:solidFill>
              </a:rPr>
              <a:t> experiment </a:t>
            </a:r>
          </a:p>
          <a:p>
            <a:pPr lvl="1"/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7" name="Content Placeholder 2" descr="N-NBAR-1-ISOvy Temporary plat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81" y="4149080"/>
            <a:ext cx="4894354" cy="2691706"/>
          </a:xfrm>
          <a:prstGeom prst="rect">
            <a:avLst/>
          </a:prstGeom>
        </p:spPr>
      </p:pic>
      <p:pic>
        <p:nvPicPr>
          <p:cNvPr id="8" name="Content Placeholder 4" descr="N-NBAR-1-ISOvy Temporary plates remov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1960" y="4146573"/>
            <a:ext cx="4919019" cy="270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9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Light shutter design concepts</a:t>
            </a:r>
            <a:br>
              <a:rPr lang="en-US" dirty="0" smtClean="0"/>
            </a:br>
            <a:r>
              <a:rPr lang="en-US" sz="2400" dirty="0" smtClean="0"/>
              <a:t>Vertical shutter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3" name="Picture 2" descr="Lift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6" y="1433431"/>
            <a:ext cx="3528814" cy="5417142"/>
          </a:xfrm>
          <a:prstGeom prst="rect">
            <a:avLst/>
          </a:prstGeom>
        </p:spPr>
      </p:pic>
      <p:pic>
        <p:nvPicPr>
          <p:cNvPr id="5" name="Picture 4" descr="Lift-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532" y="3290087"/>
            <a:ext cx="2068588" cy="3573016"/>
          </a:xfrm>
          <a:prstGeom prst="rect">
            <a:avLst/>
          </a:prstGeom>
        </p:spPr>
      </p:pic>
      <p:pic>
        <p:nvPicPr>
          <p:cNvPr id="6" name="Picture 5" descr="Lift-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010" y="1958496"/>
            <a:ext cx="1992729" cy="3996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836" y="4541277"/>
            <a:ext cx="1608133" cy="276999"/>
          </a:xfrm>
          <a:prstGeom prst="rect">
            <a:avLst/>
          </a:prstGeom>
          <a:noFill/>
          <a:scene3d>
            <a:camera prst="orthographicFront">
              <a:rot lat="0" lon="0" rev="13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Experimental hall floor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019651" y="3993816"/>
            <a:ext cx="1686054" cy="276999"/>
          </a:xfrm>
          <a:prstGeom prst="rect">
            <a:avLst/>
          </a:prstGeom>
          <a:noFill/>
          <a:scene3d>
            <a:camera prst="orthographicFront">
              <a:rot lat="0" lon="0" rev="13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Instrument bunker base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610337" y="2780928"/>
            <a:ext cx="1518339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Shutter in lower </a:t>
            </a:r>
            <a:br>
              <a:rPr lang="en-GB" sz="1200" dirty="0" smtClean="0"/>
            </a:br>
            <a:r>
              <a:rPr lang="en-GB" sz="1200" dirty="0" smtClean="0"/>
              <a:t>replacement position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5312241"/>
            <a:ext cx="992579" cy="276999"/>
          </a:xfrm>
          <a:prstGeom prst="rect">
            <a:avLst/>
          </a:prstGeom>
          <a:noFill/>
          <a:scene3d>
            <a:camera prst="orthographicFront">
              <a:rot lat="0" lon="0" rev="13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TS basement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3872" y="5991671"/>
            <a:ext cx="1851889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Shutter in upper operation </a:t>
            </a:r>
            <a:br>
              <a:rPr lang="en-GB" sz="1200" dirty="0" smtClean="0"/>
            </a:br>
            <a:r>
              <a:rPr lang="en-GB" sz="1200" dirty="0" smtClean="0"/>
              <a:t>(open) position</a:t>
            </a:r>
            <a:endParaRPr lang="en-GB" sz="1200" dirty="0"/>
          </a:p>
        </p:txBody>
      </p:sp>
      <p:pic>
        <p:nvPicPr>
          <p:cNvPr id="12" name="Picture 11" descr="Lift-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193" y="4293096"/>
            <a:ext cx="1300052" cy="2562052"/>
          </a:xfrm>
          <a:prstGeom prst="rect">
            <a:avLst/>
          </a:prstGeom>
        </p:spPr>
      </p:pic>
      <p:pic>
        <p:nvPicPr>
          <p:cNvPr id="13" name="Picture 12" descr="Lift-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470" y="1454548"/>
            <a:ext cx="1281681" cy="2334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63029" y="3898843"/>
            <a:ext cx="1444100" cy="2769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Shutter carrier plate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64441" y="1541674"/>
            <a:ext cx="2304256" cy="64633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Shutter support bracket fully aligned to the neutron beam guide inserted in the monolith</a:t>
            </a:r>
            <a:endParaRPr lang="en-GB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516216" y="1844824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52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ot-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698" y="2644048"/>
            <a:ext cx="1774959" cy="4213952"/>
          </a:xfrm>
          <a:prstGeom prst="rect">
            <a:avLst/>
          </a:prstGeom>
        </p:spPr>
      </p:pic>
      <p:pic>
        <p:nvPicPr>
          <p:cNvPr id="11" name="Picture 10" descr="Rot-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454840"/>
            <a:ext cx="2592288" cy="2350424"/>
          </a:xfrm>
          <a:prstGeom prst="rect">
            <a:avLst/>
          </a:prstGeom>
        </p:spPr>
      </p:pic>
      <p:pic>
        <p:nvPicPr>
          <p:cNvPr id="10" name="Picture 9" descr="Rot-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442483"/>
            <a:ext cx="1758781" cy="3778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Light shutter design concepts</a:t>
            </a:r>
            <a:br>
              <a:rPr lang="en-US" dirty="0" smtClean="0"/>
            </a:br>
            <a:r>
              <a:rPr lang="en-US" sz="2400" dirty="0" smtClean="0"/>
              <a:t>Rotating shutter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7" name="Picture 6" descr="Rot-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9" y="1433807"/>
            <a:ext cx="2174304" cy="54241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32477" y="5168225"/>
            <a:ext cx="1608133" cy="276999"/>
          </a:xfrm>
          <a:prstGeom prst="rect">
            <a:avLst/>
          </a:prstGeom>
          <a:noFill/>
          <a:scene3d>
            <a:camera prst="orthographicFront">
              <a:rot lat="0" lon="0" rev="174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Experimental hall floor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108520" y="4520153"/>
            <a:ext cx="1686054" cy="276999"/>
          </a:xfrm>
          <a:prstGeom prst="rect">
            <a:avLst/>
          </a:prstGeom>
          <a:noFill/>
          <a:scene3d>
            <a:camera prst="orthographicFront">
              <a:rot lat="0" lon="0" rev="174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Instrument bunker base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5496" y="6392361"/>
            <a:ext cx="992579" cy="276999"/>
          </a:xfrm>
          <a:prstGeom prst="rect">
            <a:avLst/>
          </a:prstGeom>
          <a:noFill/>
          <a:scene3d>
            <a:camera prst="orthographicFront">
              <a:rot lat="0" lon="0" rev="174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TS basement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8304" y="2204864"/>
            <a:ext cx="1518339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Shutter in lower </a:t>
            </a:r>
            <a:br>
              <a:rPr lang="en-GB" sz="1200" dirty="0" smtClean="0"/>
            </a:br>
            <a:r>
              <a:rPr lang="en-GB" sz="1200" dirty="0" smtClean="0"/>
              <a:t>replacement position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92080" y="5199583"/>
            <a:ext cx="1851889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1200" dirty="0" smtClean="0"/>
              <a:t>Shutter in upper operation </a:t>
            </a:r>
            <a:br>
              <a:rPr lang="en-GB" sz="1200" dirty="0" smtClean="0"/>
            </a:br>
            <a:r>
              <a:rPr lang="en-GB" sz="1200" dirty="0" smtClean="0"/>
              <a:t>(open) position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555776" y="2810053"/>
            <a:ext cx="2376264" cy="64633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Shutter drive box with servo motor for rotation (left) and chain drive motor for lifting (right)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275856" y="1556792"/>
            <a:ext cx="2304256" cy="64633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Shutter support bracket fully aligned to the neutron beam guide inserted in the monolith</a:t>
            </a:r>
            <a:endParaRPr lang="en-GB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227631" y="1859942"/>
            <a:ext cx="706473" cy="241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4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term activities for the monolith design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Hand-over and start-up of identified in-kind packages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Performing PDRs for several work units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Tests of different alternatives for lower shielding material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Continued basic analysis work to justify and qualify the preliminary design to specified load cases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Finalising the design of structures that need to be procured and delivered to site by end of 2015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Lower monolith support cylinders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Potentially preparatory structures for later implementation of ECHIR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Beam extraction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Adaption to the chosen moderators designs and MR plug(s) configuration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Decision of light shutter concept and finalising the preliminary design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Feasibility studies of future implementation of a fast neutron irradiation port and </a:t>
            </a:r>
            <a:r>
              <a:rPr lang="en-GB" dirty="0" err="1" smtClean="0">
                <a:solidFill>
                  <a:schemeClr val="tx1"/>
                </a:solidFill>
              </a:rPr>
              <a:t>nnbar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42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8052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Monolith/building interface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Lower support cylinders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Seismic load specification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Neutron beam extraction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Modified angular separation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Adjusted focal points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Double decker flexibility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Neutron beam port dimensions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Non-scattering science opportunities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ECHIR – </a:t>
            </a:r>
            <a:r>
              <a:rPr lang="en-GB" u="sng" dirty="0" smtClean="0">
                <a:solidFill>
                  <a:schemeClr val="tx1"/>
                </a:solidFill>
              </a:rPr>
              <a:t>E</a:t>
            </a:r>
            <a:r>
              <a:rPr lang="en-GB" dirty="0" smtClean="0">
                <a:solidFill>
                  <a:schemeClr val="tx1"/>
                </a:solidFill>
              </a:rPr>
              <a:t>SS </a:t>
            </a:r>
            <a:r>
              <a:rPr lang="en-GB" u="sng" dirty="0" smtClean="0">
                <a:solidFill>
                  <a:schemeClr val="tx1"/>
                </a:solidFill>
              </a:rPr>
              <a:t>ch</a:t>
            </a:r>
            <a:r>
              <a:rPr lang="en-GB" dirty="0" smtClean="0">
                <a:solidFill>
                  <a:schemeClr val="tx1"/>
                </a:solidFill>
              </a:rPr>
              <a:t>ip </a:t>
            </a:r>
            <a:r>
              <a:rPr lang="en-GB" u="sng" dirty="0" smtClean="0">
                <a:solidFill>
                  <a:schemeClr val="tx1"/>
                </a:solidFill>
              </a:rPr>
              <a:t>ir</a:t>
            </a:r>
            <a:r>
              <a:rPr lang="en-GB" dirty="0" smtClean="0">
                <a:solidFill>
                  <a:schemeClr val="tx1"/>
                </a:solidFill>
              </a:rPr>
              <a:t>radiation</a:t>
            </a:r>
          </a:p>
          <a:p>
            <a:pPr lvl="1"/>
            <a:r>
              <a:rPr lang="en-GB" dirty="0" err="1" smtClean="0">
                <a:solidFill>
                  <a:schemeClr val="tx1"/>
                </a:solidFill>
              </a:rPr>
              <a:t>nnbar</a:t>
            </a:r>
            <a:r>
              <a:rPr lang="en-GB" dirty="0" smtClean="0">
                <a:solidFill>
                  <a:schemeClr val="tx1"/>
                </a:solidFill>
              </a:rPr>
              <a:t> – neutron/anti-neutron oscillation experiment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External light shutters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Vertical shutter concept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Rotating shutter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746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Dcut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908" y="1503308"/>
            <a:ext cx="5423372" cy="5310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Monolith layout - recap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grpSp>
        <p:nvGrpSpPr>
          <p:cNvPr id="53" name="Group 52"/>
          <p:cNvGrpSpPr/>
          <p:nvPr/>
        </p:nvGrpSpPr>
        <p:grpSpPr>
          <a:xfrm>
            <a:off x="210815" y="3525431"/>
            <a:ext cx="2027618" cy="1011386"/>
            <a:chOff x="180017" y="3771036"/>
            <a:chExt cx="2027618" cy="1011386"/>
          </a:xfrm>
        </p:grpSpPr>
        <p:sp>
          <p:nvSpPr>
            <p:cNvPr id="47" name="TextBox 46"/>
            <p:cNvSpPr txBox="1"/>
            <p:nvPr/>
          </p:nvSpPr>
          <p:spPr>
            <a:xfrm>
              <a:off x="180017" y="3771036"/>
              <a:ext cx="2027618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Proton beam envelop </a:t>
              </a:r>
            </a:p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representation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49" name="Straight Arrow Connector 48"/>
            <p:cNvCxnSpPr>
              <a:stCxn id="47" idx="2"/>
            </p:cNvCxnSpPr>
            <p:nvPr/>
          </p:nvCxnSpPr>
          <p:spPr>
            <a:xfrm>
              <a:off x="1193826" y="4355812"/>
              <a:ext cx="529944" cy="426610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95536" y="2708920"/>
            <a:ext cx="2966558" cy="1711788"/>
            <a:chOff x="179512" y="4643844"/>
            <a:chExt cx="2966558" cy="1711788"/>
          </a:xfrm>
        </p:grpSpPr>
        <p:sp>
          <p:nvSpPr>
            <p:cNvPr id="55" name="TextBox 54"/>
            <p:cNvSpPr txBox="1"/>
            <p:nvPr/>
          </p:nvSpPr>
          <p:spPr>
            <a:xfrm>
              <a:off x="179512" y="4643844"/>
              <a:ext cx="203132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Proton beam window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56" name="Straight Arrow Connector 55"/>
            <p:cNvCxnSpPr>
              <a:stCxn id="55" idx="2"/>
            </p:cNvCxnSpPr>
            <p:nvPr/>
          </p:nvCxnSpPr>
          <p:spPr>
            <a:xfrm>
              <a:off x="1195175" y="4982398"/>
              <a:ext cx="1950895" cy="1373234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18654" y="1700808"/>
            <a:ext cx="3706350" cy="2638487"/>
            <a:chOff x="179512" y="4643844"/>
            <a:chExt cx="3706350" cy="2638487"/>
          </a:xfrm>
        </p:grpSpPr>
        <p:sp>
          <p:nvSpPr>
            <p:cNvPr id="70" name="TextBox 69"/>
            <p:cNvSpPr txBox="1"/>
            <p:nvPr/>
          </p:nvSpPr>
          <p:spPr>
            <a:xfrm>
              <a:off x="179512" y="4643844"/>
              <a:ext cx="31471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Proton beam instrumentation plug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71" name="Straight Arrow Connector 70"/>
            <p:cNvCxnSpPr>
              <a:stCxn id="70" idx="2"/>
            </p:cNvCxnSpPr>
            <p:nvPr/>
          </p:nvCxnSpPr>
          <p:spPr>
            <a:xfrm>
              <a:off x="1753070" y="4982398"/>
              <a:ext cx="2132792" cy="2299933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5919752" y="4553087"/>
            <a:ext cx="3045997" cy="500794"/>
            <a:chOff x="-719743" y="4481604"/>
            <a:chExt cx="3045997" cy="500794"/>
          </a:xfrm>
        </p:grpSpPr>
        <p:sp>
          <p:nvSpPr>
            <p:cNvPr id="78" name="TextBox 77"/>
            <p:cNvSpPr txBox="1"/>
            <p:nvPr/>
          </p:nvSpPr>
          <p:spPr>
            <a:xfrm>
              <a:off x="179512" y="4643844"/>
              <a:ext cx="21467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Target monitoring plug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79" name="Straight Arrow Connector 78"/>
            <p:cNvCxnSpPr>
              <a:stCxn id="78" idx="1"/>
            </p:cNvCxnSpPr>
            <p:nvPr/>
          </p:nvCxnSpPr>
          <p:spPr>
            <a:xfrm flipH="1" flipV="1">
              <a:off x="-719743" y="4481604"/>
              <a:ext cx="899255" cy="331517"/>
            </a:xfrm>
            <a:prstGeom prst="straightConnector1">
              <a:avLst/>
            </a:prstGeom>
            <a:ln w="22225">
              <a:solidFill>
                <a:schemeClr val="accent2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6227607" y="1772816"/>
            <a:ext cx="2520857" cy="2387372"/>
            <a:chOff x="-369516" y="6732076"/>
            <a:chExt cx="2520857" cy="2387372"/>
          </a:xfrm>
        </p:grpSpPr>
        <p:sp>
          <p:nvSpPr>
            <p:cNvPr id="83" name="TextBox 82"/>
            <p:cNvSpPr txBox="1"/>
            <p:nvPr/>
          </p:nvSpPr>
          <p:spPr>
            <a:xfrm>
              <a:off x="-190065" y="6732076"/>
              <a:ext cx="23414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Neutron beam extraction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84" name="Straight Arrow Connector 83"/>
            <p:cNvCxnSpPr>
              <a:stCxn id="83" idx="2"/>
            </p:cNvCxnSpPr>
            <p:nvPr/>
          </p:nvCxnSpPr>
          <p:spPr>
            <a:xfrm flipH="1">
              <a:off x="-369516" y="7070630"/>
              <a:ext cx="1350154" cy="2048818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789313" y="3162454"/>
            <a:ext cx="1788516" cy="875615"/>
            <a:chOff x="-678275" y="4881354"/>
            <a:chExt cx="1788516" cy="875615"/>
          </a:xfrm>
        </p:grpSpPr>
        <p:sp>
          <p:nvSpPr>
            <p:cNvPr id="90" name="TextBox 89"/>
            <p:cNvSpPr txBox="1"/>
            <p:nvPr/>
          </p:nvSpPr>
          <p:spPr>
            <a:xfrm>
              <a:off x="-231292" y="4881354"/>
              <a:ext cx="134153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Light shutters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91" name="Straight Arrow Connector 90"/>
            <p:cNvCxnSpPr>
              <a:stCxn id="90" idx="2"/>
            </p:cNvCxnSpPr>
            <p:nvPr/>
          </p:nvCxnSpPr>
          <p:spPr>
            <a:xfrm flipH="1">
              <a:off x="-678275" y="5219908"/>
              <a:ext cx="1117750" cy="537061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5603753" y="4672896"/>
            <a:ext cx="2631253" cy="1284525"/>
            <a:chOff x="6323833" y="4600888"/>
            <a:chExt cx="2631253" cy="1284525"/>
          </a:xfrm>
        </p:grpSpPr>
        <p:sp>
          <p:nvSpPr>
            <p:cNvPr id="94" name="TextBox 93"/>
            <p:cNvSpPr txBox="1"/>
            <p:nvPr/>
          </p:nvSpPr>
          <p:spPr>
            <a:xfrm>
              <a:off x="7656533" y="5546859"/>
              <a:ext cx="12985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Target wheel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95" name="Straight Arrow Connector 94"/>
            <p:cNvCxnSpPr>
              <a:stCxn id="94" idx="1"/>
            </p:cNvCxnSpPr>
            <p:nvPr/>
          </p:nvCxnSpPr>
          <p:spPr>
            <a:xfrm flipH="1" flipV="1">
              <a:off x="6323833" y="4600888"/>
              <a:ext cx="1332700" cy="1115248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107504" y="4469556"/>
            <a:ext cx="4760613" cy="1407716"/>
            <a:chOff x="107504" y="4469556"/>
            <a:chExt cx="4760613" cy="1407716"/>
          </a:xfrm>
        </p:grpSpPr>
        <p:sp>
          <p:nvSpPr>
            <p:cNvPr id="108" name="TextBox 107"/>
            <p:cNvSpPr txBox="1"/>
            <p:nvPr/>
          </p:nvSpPr>
          <p:spPr>
            <a:xfrm>
              <a:off x="107504" y="5292496"/>
              <a:ext cx="2251638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Upper and lower </a:t>
              </a:r>
            </a:p>
            <a:p>
              <a:r>
                <a:rPr lang="en-GB" sz="1600" b="1" u="dashLongHeavy" dirty="0" smtClean="0">
                  <a:uFill>
                    <a:solidFill>
                      <a:schemeClr val="accent2"/>
                    </a:solidFill>
                  </a:uFill>
                </a:rPr>
                <a:t>moderator and reflector</a:t>
              </a:r>
              <a:endParaRPr lang="en-GB" sz="1600" b="1" u="dashLongHeavy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109" name="Straight Arrow Connector 108"/>
            <p:cNvCxnSpPr>
              <a:stCxn id="108" idx="3"/>
            </p:cNvCxnSpPr>
            <p:nvPr/>
          </p:nvCxnSpPr>
          <p:spPr>
            <a:xfrm flipV="1">
              <a:off x="2359142" y="4689370"/>
              <a:ext cx="2508975" cy="895514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08" idx="3"/>
            </p:cNvCxnSpPr>
            <p:nvPr/>
          </p:nvCxnSpPr>
          <p:spPr>
            <a:xfrm flipV="1">
              <a:off x="2359142" y="4469556"/>
              <a:ext cx="2354302" cy="1115328"/>
            </a:xfrm>
            <a:prstGeom prst="straightConnector1">
              <a:avLst/>
            </a:prstGeom>
            <a:ln w="22225">
              <a:solidFill>
                <a:srgbClr val="C0504D"/>
              </a:solidFill>
              <a:prstDash val="dash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705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Monolith/building interface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6" name="Content Placeholder 5" descr="Shrouds-150326.JPG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" y="3068960"/>
            <a:ext cx="4139127" cy="379791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556792"/>
            <a:ext cx="4824536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1"/>
                </a:solidFill>
              </a:rPr>
              <a:t>Design, manufacturing and delivery of the lower </a:t>
            </a:r>
            <a:r>
              <a:rPr lang="en-GB" dirty="0">
                <a:solidFill>
                  <a:schemeClr val="tx1"/>
                </a:solidFill>
              </a:rPr>
              <a:t>support </a:t>
            </a:r>
            <a:r>
              <a:rPr lang="en-GB" dirty="0" smtClean="0">
                <a:solidFill>
                  <a:schemeClr val="tx1"/>
                </a:solidFill>
              </a:rPr>
              <a:t>cylinders by November 2015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Development of plan for installation and anchoring of the support cylinders into the concrete foundation</a:t>
            </a:r>
          </a:p>
        </p:txBody>
      </p:sp>
      <p:pic>
        <p:nvPicPr>
          <p:cNvPr id="7" name="Content Placeholder 4" descr="JOK-Monolith-Construction-Interface-Discussion-150113-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92" t="60103" r="12785" b="2867"/>
          <a:stretch/>
        </p:blipFill>
        <p:spPr>
          <a:xfrm>
            <a:off x="4755799" y="2708920"/>
            <a:ext cx="3704633" cy="459666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Content Placeholder 4" descr="JOK-Monolith-Construction-Interface-Discussion-150113-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-258526"/>
            <a:ext cx="2600423" cy="376084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5460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Monolith/building interface</a:t>
            </a:r>
            <a:br>
              <a:rPr lang="en-GB" dirty="0" smtClean="0"/>
            </a:br>
            <a:r>
              <a:rPr lang="en-GB" sz="2800" dirty="0" smtClean="0"/>
              <a:t>Seismic load specification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84784"/>
            <a:ext cx="5260300" cy="369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60" r="25070" b="18135"/>
          <a:stretch/>
        </p:blipFill>
        <p:spPr>
          <a:xfrm>
            <a:off x="5367804" y="1710996"/>
            <a:ext cx="1403278" cy="245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9519" y="1716953"/>
            <a:ext cx="1300000" cy="2322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4941168"/>
            <a:ext cx="6696744" cy="187220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Total weight of 40000 tons for the Monolith and </a:t>
            </a:r>
            <a:r>
              <a:rPr lang="en-US" dirty="0" smtClean="0">
                <a:solidFill>
                  <a:schemeClr val="tx1"/>
                </a:solidFill>
              </a:rPr>
              <a:t>adjacent concrete structures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Different locations of </a:t>
            </a:r>
            <a:r>
              <a:rPr lang="en-US" dirty="0" smtClean="0">
                <a:solidFill>
                  <a:schemeClr val="tx1"/>
                </a:solidFill>
              </a:rPr>
              <a:t>necessary dilatation </a:t>
            </a:r>
            <a:r>
              <a:rPr lang="en-US" dirty="0">
                <a:solidFill>
                  <a:schemeClr val="tx1"/>
                </a:solidFill>
              </a:rPr>
              <a:t>joints </a:t>
            </a:r>
            <a:r>
              <a:rPr lang="en-US" dirty="0" smtClean="0">
                <a:solidFill>
                  <a:schemeClr val="tx1"/>
                </a:solidFill>
              </a:rPr>
              <a:t>between monolith and experimental halls were </a:t>
            </a:r>
            <a:r>
              <a:rPr lang="en-US" dirty="0">
                <a:solidFill>
                  <a:schemeClr val="tx1"/>
                </a:solidFill>
              </a:rPr>
              <a:t>evaluated</a:t>
            </a:r>
          </a:p>
          <a:p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nteraction </a:t>
            </a:r>
            <a:r>
              <a:rPr lang="en-US" dirty="0">
                <a:solidFill>
                  <a:schemeClr val="tx1"/>
                </a:solidFill>
              </a:rPr>
              <a:t>effects between the Monolith and the </a:t>
            </a:r>
            <a:r>
              <a:rPr lang="en-US" dirty="0" smtClean="0">
                <a:solidFill>
                  <a:schemeClr val="tx1"/>
                </a:solidFill>
              </a:rPr>
              <a:t>structures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2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beam extraction</a:t>
            </a:r>
            <a:br>
              <a:rPr lang="en-GB" dirty="0"/>
            </a:br>
            <a:r>
              <a:rPr lang="en-GB" sz="2800" dirty="0"/>
              <a:t>Modified angular separation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1600200"/>
            <a:ext cx="8229600" cy="514116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TDR baseline design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48 beam ports arranged in four sectors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Upper volume moderator serving N(</a:t>
            </a:r>
            <a:r>
              <a:rPr lang="en-GB" dirty="0">
                <a:solidFill>
                  <a:srgbClr val="000000"/>
                </a:solidFill>
              </a:rPr>
              <a:t>60</a:t>
            </a:r>
            <a:r>
              <a:rPr lang="en-GB" dirty="0" smtClean="0">
                <a:solidFill>
                  <a:srgbClr val="000000"/>
                </a:solidFill>
              </a:rPr>
              <a:t>°)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and S(60°) sectors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Lower volume moderator serving E</a:t>
            </a:r>
            <a:r>
              <a:rPr lang="en-GB" dirty="0">
                <a:solidFill>
                  <a:srgbClr val="000000"/>
                </a:solidFill>
              </a:rPr>
              <a:t>(60°)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and W(60°) sectors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Uniform 5° angular spacing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Extra spacing between sectors for structural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reasons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Change to flat moderators and twister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handling concept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Made possible to serve all 2x120° for both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upper and lower moderator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But recent review of the </a:t>
            </a:r>
            <a:r>
              <a:rPr lang="en-GB" dirty="0">
                <a:solidFill>
                  <a:srgbClr val="000000"/>
                </a:solidFill>
              </a:rPr>
              <a:t>neutron beam </a:t>
            </a:r>
            <a:r>
              <a:rPr lang="en-GB" dirty="0" smtClean="0">
                <a:solidFill>
                  <a:srgbClr val="000000"/>
                </a:solidFill>
              </a:rPr>
              <a:t>extraction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layout has concluded on need to modify the angular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separation, taking the following considerations into account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Maximising the total number of instruments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Minimising background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Allowing good access for installation and maintenance of instrument components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Allowing sufficient space and access for instrument operation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Minimising disruption and work associated with the replacement of beam guide inserts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Allowing a good shielding bunker design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6" name="Picture 5" descr="BES01a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3" t="-6442" r="2638" b="-4205"/>
          <a:stretch/>
        </p:blipFill>
        <p:spPr>
          <a:xfrm>
            <a:off x="5183767" y="877794"/>
            <a:ext cx="3854404" cy="3839811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451" y="4747210"/>
            <a:ext cx="1968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  <a:latin typeface="Arial"/>
                <a:cs typeface="Arial"/>
              </a:rPr>
              <a:t>Four 60 degree sectors, each with 12 ports for potential neutron beam positions</a:t>
            </a:r>
            <a:endParaRPr lang="en-GB" sz="1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7887730" y="2428522"/>
            <a:ext cx="271996" cy="23186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0"/>
          </p:cNvCxnSpPr>
          <p:nvPr/>
        </p:nvCxnSpPr>
        <p:spPr>
          <a:xfrm flipH="1" flipV="1">
            <a:off x="7798486" y="3307568"/>
            <a:ext cx="361240" cy="143964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flipH="1" flipV="1">
            <a:off x="6336270" y="2353352"/>
            <a:ext cx="1823456" cy="239385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H="1" flipV="1">
            <a:off x="6392721" y="3307568"/>
            <a:ext cx="1767005" cy="143964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36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SS-0028480.2 - Rev 1 . 0 - Preliminary - 150317_0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5" y="-39798"/>
            <a:ext cx="4718487" cy="9085422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Neutron </a:t>
            </a:r>
            <a:r>
              <a:rPr lang="en-GB" dirty="0"/>
              <a:t>beam </a:t>
            </a:r>
            <a:r>
              <a:rPr lang="en-GB" dirty="0" smtClean="0"/>
              <a:t>extraction</a:t>
            </a:r>
            <a:r>
              <a:rPr lang="en-GB" sz="2700" dirty="0" smtClean="0"/>
              <a:t/>
            </a:r>
            <a:br>
              <a:rPr lang="en-GB" sz="2700" dirty="0" smtClean="0"/>
            </a:br>
            <a:r>
              <a:rPr lang="en-GB" sz="2800" dirty="0" smtClean="0"/>
              <a:t>Modified </a:t>
            </a:r>
            <a:r>
              <a:rPr lang="en-GB" sz="2800" dirty="0"/>
              <a:t>angular 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36512" y="5661248"/>
            <a:ext cx="295232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 smtClean="0">
                <a:solidFill>
                  <a:schemeClr val="tx1"/>
                </a:solidFill>
              </a:rPr>
              <a:t>10 beam ports </a:t>
            </a:r>
            <a:br>
              <a:rPr lang="en-GB" sz="1700" dirty="0" smtClean="0">
                <a:solidFill>
                  <a:schemeClr val="tx1"/>
                </a:solidFill>
              </a:rPr>
            </a:br>
            <a:r>
              <a:rPr lang="en-GB" sz="1700" dirty="0" smtClean="0">
                <a:solidFill>
                  <a:schemeClr val="tx1"/>
                </a:solidFill>
              </a:rPr>
              <a:t>with </a:t>
            </a:r>
            <a:r>
              <a:rPr lang="en-GB" sz="1700" dirty="0">
                <a:solidFill>
                  <a:schemeClr val="tx1"/>
                </a:solidFill>
              </a:rPr>
              <a:t>a</a:t>
            </a:r>
            <a:r>
              <a:rPr lang="en-GB" sz="1700" dirty="0" smtClean="0">
                <a:solidFill>
                  <a:schemeClr val="tx1"/>
                </a:solidFill>
              </a:rPr>
              <a:t>lternating </a:t>
            </a:r>
            <a:br>
              <a:rPr lang="en-GB" sz="1700" dirty="0" smtClean="0">
                <a:solidFill>
                  <a:schemeClr val="tx1"/>
                </a:solidFill>
              </a:rPr>
            </a:br>
            <a:r>
              <a:rPr lang="en-GB" sz="1700" dirty="0" smtClean="0">
                <a:solidFill>
                  <a:schemeClr val="tx1"/>
                </a:solidFill>
              </a:rPr>
              <a:t>5.3°/6.7° angular spacing for S and W sectors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24242" y="5661248"/>
            <a:ext cx="251975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 smtClean="0">
                <a:solidFill>
                  <a:schemeClr val="tx1"/>
                </a:solidFill>
              </a:rPr>
              <a:t>10 beam ports with uniform 6° angular spacing for N and E sectors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1560" y="1412776"/>
            <a:ext cx="8136904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solidFill>
                  <a:schemeClr val="tx1"/>
                </a:solidFill>
              </a:rPr>
              <a:t>One additional central beam port between north and west sectors, </a:t>
            </a:r>
            <a:r>
              <a:rPr lang="en-GB" sz="1800" dirty="0">
                <a:solidFill>
                  <a:schemeClr val="tx1"/>
                </a:solidFill>
              </a:rPr>
              <a:t>perpendicular to </a:t>
            </a:r>
            <a:r>
              <a:rPr lang="en-GB" sz="1800" dirty="0" smtClean="0">
                <a:solidFill>
                  <a:schemeClr val="tx1"/>
                </a:solidFill>
              </a:rPr>
              <a:t>the proton beam, grouped with the west sector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Corresponding central beam port on the other side, grouped with the south sector</a:t>
            </a:r>
          </a:p>
        </p:txBody>
      </p:sp>
    </p:spTree>
    <p:extLst>
      <p:ext uri="{BB962C8B-B14F-4D97-AF65-F5344CB8AC3E}">
        <p14:creationId xmlns:p14="http://schemas.microsoft.com/office/powerpoint/2010/main" val="326711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6163" y="-3411760"/>
            <a:ext cx="7208165" cy="12060003"/>
            <a:chOff x="917051" y="-3470987"/>
            <a:chExt cx="7208165" cy="120600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0410" y="119705"/>
              <a:ext cx="6407997" cy="6261246"/>
            </a:xfrm>
            <a:prstGeom prst="rect">
              <a:avLst/>
            </a:prstGeom>
          </p:spPr>
        </p:pic>
        <p:pic>
          <p:nvPicPr>
            <p:cNvPr id="121" name="Picture 120" descr="ESS-0019456.2  -  Rev  1_Instrument Upgrade Space 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56" t="7387" r="26092" b="4995"/>
            <a:stretch/>
          </p:blipFill>
          <p:spPr>
            <a:xfrm rot="10800000">
              <a:off x="917051" y="-3470987"/>
              <a:ext cx="6704109" cy="12060003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68" name="Straight Connector 67"/>
            <p:cNvCxnSpPr>
              <a:endCxn id="42" idx="1"/>
            </p:cNvCxnSpPr>
            <p:nvPr/>
          </p:nvCxnSpPr>
          <p:spPr>
            <a:xfrm>
              <a:off x="5514975" y="4371975"/>
              <a:ext cx="462436" cy="545229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11498" y="4368800"/>
              <a:ext cx="701721" cy="571500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511498" y="4368800"/>
              <a:ext cx="603552" cy="361950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endCxn id="61" idx="1"/>
            </p:cNvCxnSpPr>
            <p:nvPr/>
          </p:nvCxnSpPr>
          <p:spPr>
            <a:xfrm>
              <a:off x="5518150" y="4371975"/>
              <a:ext cx="232873" cy="68182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endCxn id="48" idx="4"/>
            </p:cNvCxnSpPr>
            <p:nvPr/>
          </p:nvCxnSpPr>
          <p:spPr>
            <a:xfrm flipV="1">
              <a:off x="5524500" y="3682882"/>
              <a:ext cx="72254" cy="6859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5520267" y="3996267"/>
              <a:ext cx="220133" cy="372533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endCxn id="47" idx="1"/>
            </p:cNvCxnSpPr>
            <p:nvPr/>
          </p:nvCxnSpPr>
          <p:spPr>
            <a:xfrm flipV="1">
              <a:off x="5511800" y="4096822"/>
              <a:ext cx="365260" cy="275153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endCxn id="50" idx="5"/>
            </p:cNvCxnSpPr>
            <p:nvPr/>
          </p:nvCxnSpPr>
          <p:spPr>
            <a:xfrm flipH="1" flipV="1">
              <a:off x="2370581" y="2469949"/>
              <a:ext cx="3141219" cy="1915784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endCxn id="51" idx="5"/>
            </p:cNvCxnSpPr>
            <p:nvPr/>
          </p:nvCxnSpPr>
          <p:spPr>
            <a:xfrm flipH="1" flipV="1">
              <a:off x="2576981" y="2178766"/>
              <a:ext cx="2931645" cy="2199559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endCxn id="52" idx="5"/>
            </p:cNvCxnSpPr>
            <p:nvPr/>
          </p:nvCxnSpPr>
          <p:spPr>
            <a:xfrm flipH="1" flipV="1">
              <a:off x="2824468" y="1921534"/>
              <a:ext cx="2680982" cy="2456791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endCxn id="53" idx="5"/>
            </p:cNvCxnSpPr>
            <p:nvPr/>
          </p:nvCxnSpPr>
          <p:spPr>
            <a:xfrm flipH="1" flipV="1">
              <a:off x="3081032" y="1646694"/>
              <a:ext cx="2427594" cy="2725281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54" idx="5"/>
            </p:cNvCxnSpPr>
            <p:nvPr/>
          </p:nvCxnSpPr>
          <p:spPr>
            <a:xfrm flipH="1" flipV="1">
              <a:off x="3341432" y="1475662"/>
              <a:ext cx="2167194" cy="2893139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55" idx="5"/>
            </p:cNvCxnSpPr>
            <p:nvPr/>
          </p:nvCxnSpPr>
          <p:spPr>
            <a:xfrm flipH="1" flipV="1">
              <a:off x="3580891" y="1279931"/>
              <a:ext cx="1927735" cy="309204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3810000" y="1104900"/>
              <a:ext cx="1706982" cy="325036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80000">
              <a:off x="7225219" y="499105"/>
              <a:ext cx="899997" cy="88421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2926998">
              <a:off x="5894282" y="5064002"/>
              <a:ext cx="487432" cy="73061"/>
            </a:xfrm>
            <a:prstGeom prst="rect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 rot="19385315">
              <a:off x="5851805" y="3984618"/>
              <a:ext cx="252000" cy="73061"/>
            </a:xfrm>
            <a:prstGeom prst="rect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2278397" y="2377765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2484797" y="2086582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2732284" y="1829350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2988848" y="1554510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3249248" y="1383478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3488707" y="1187747"/>
              <a:ext cx="108000" cy="108000"/>
            </a:xfrm>
            <a:prstGeom prst="ellipse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 rot="4318428">
              <a:off x="5626725" y="5189709"/>
              <a:ext cx="359998" cy="70516"/>
            </a:xfrm>
            <a:prstGeom prst="rect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93920" y="5167366"/>
              <a:ext cx="5111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SKADI</a:t>
              </a:r>
              <a:endParaRPr lang="en-US" sz="1050" dirty="0"/>
            </a:p>
          </p:txBody>
        </p:sp>
        <p:sp>
          <p:nvSpPr>
            <p:cNvPr id="63" name="Rectangle 62"/>
            <p:cNvSpPr/>
            <p:nvPr/>
          </p:nvSpPr>
          <p:spPr>
            <a:xfrm rot="9123227">
              <a:off x="5631191" y="3551174"/>
              <a:ext cx="143998" cy="37061"/>
            </a:xfrm>
            <a:prstGeom prst="rect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5542754" y="3574882"/>
              <a:ext cx="108000" cy="108000"/>
            </a:xfrm>
            <a:prstGeom prst="ellipse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 rot="8001429">
              <a:off x="6245785" y="4850145"/>
              <a:ext cx="179999" cy="36000"/>
            </a:xfrm>
            <a:prstGeom prst="rect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6193969" y="4907450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62319" y="4871261"/>
              <a:ext cx="5052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ESTIA</a:t>
              </a:r>
              <a:endParaRPr lang="en-US" sz="1050" dirty="0"/>
            </a:p>
          </p:txBody>
        </p:sp>
        <p:sp>
          <p:nvSpPr>
            <p:cNvPr id="79" name="Rectangle 78"/>
            <p:cNvSpPr/>
            <p:nvPr/>
          </p:nvSpPr>
          <p:spPr>
            <a:xfrm rot="7271134">
              <a:off x="5729260" y="3776043"/>
              <a:ext cx="287999" cy="36000"/>
            </a:xfrm>
            <a:prstGeom prst="rect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717370" y="3903705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4033575" y="892861"/>
              <a:ext cx="108000" cy="108000"/>
            </a:xfrm>
            <a:prstGeom prst="ellipse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3747825" y="1013511"/>
              <a:ext cx="108000" cy="108000"/>
            </a:xfrm>
            <a:prstGeom prst="ellipse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H="1" flipV="1">
              <a:off x="4108450" y="1003300"/>
              <a:ext cx="1403351" cy="33655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5511800" y="3818467"/>
              <a:ext cx="999067" cy="5503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6520653" y="3684949"/>
              <a:ext cx="180000" cy="180000"/>
            </a:xfrm>
            <a:prstGeom prst="ellipse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V="1">
              <a:off x="5511800" y="3869267"/>
              <a:ext cx="491067" cy="4953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 rot="18912905">
              <a:off x="5963987" y="3751785"/>
              <a:ext cx="252000" cy="73061"/>
            </a:xfrm>
            <a:prstGeom prst="rect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92980" y="3782233"/>
              <a:ext cx="446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LOKI</a:t>
              </a:r>
              <a:endParaRPr lang="en-US" sz="105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44889" y="3445931"/>
              <a:ext cx="5052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FREIA</a:t>
              </a:r>
              <a:endParaRPr lang="en-US" sz="1050" dirty="0"/>
            </a:p>
          </p:txBody>
        </p:sp>
        <p:cxnSp>
          <p:nvCxnSpPr>
            <p:cNvPr id="111" name="Straight Connector 110"/>
            <p:cNvCxnSpPr>
              <a:cxnSpLocks/>
              <a:endCxn id="114" idx="0"/>
            </p:cNvCxnSpPr>
            <p:nvPr/>
          </p:nvCxnSpPr>
          <p:spPr>
            <a:xfrm>
              <a:off x="5518150" y="4375150"/>
              <a:ext cx="173078" cy="11310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cxnSpLocks/>
            </p:cNvCxnSpPr>
            <p:nvPr/>
          </p:nvCxnSpPr>
          <p:spPr>
            <a:xfrm flipH="1">
              <a:off x="5695950" y="5502275"/>
              <a:ext cx="66675" cy="339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655228" y="5506169"/>
              <a:ext cx="72000" cy="72000"/>
            </a:xfrm>
            <a:prstGeom prst="ellipse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Pie 90"/>
            <p:cNvSpPr>
              <a:spLocks noChangeAspect="1"/>
            </p:cNvSpPr>
            <p:nvPr/>
          </p:nvSpPr>
          <p:spPr>
            <a:xfrm>
              <a:off x="5708120" y="5438439"/>
              <a:ext cx="108000" cy="108785"/>
            </a:xfrm>
            <a:prstGeom prst="pie">
              <a:avLst>
                <a:gd name="adj1" fmla="val 19788684"/>
                <a:gd name="adj2" fmla="val 6627031"/>
              </a:avLst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Pie 117"/>
            <p:cNvSpPr>
              <a:spLocks noChangeAspect="1"/>
            </p:cNvSpPr>
            <p:nvPr/>
          </p:nvSpPr>
          <p:spPr>
            <a:xfrm>
              <a:off x="6031970" y="4641514"/>
              <a:ext cx="179480" cy="180785"/>
            </a:xfrm>
            <a:prstGeom prst="pie">
              <a:avLst>
                <a:gd name="adj1" fmla="val 14556363"/>
                <a:gd name="adj2" fmla="val 3226294"/>
              </a:avLst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78125" y="4523190"/>
              <a:ext cx="4411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VOR</a:t>
              </a:r>
              <a:endParaRPr lang="en-US" sz="1050" dirty="0"/>
            </a:p>
          </p:txBody>
        </p:sp>
        <p:sp>
          <p:nvSpPr>
            <p:cNvPr id="122" name="Rectangle 121"/>
            <p:cNvSpPr/>
            <p:nvPr/>
          </p:nvSpPr>
          <p:spPr>
            <a:xfrm rot="17205789">
              <a:off x="5565661" y="3893656"/>
              <a:ext cx="179999" cy="73061"/>
            </a:xfrm>
            <a:prstGeom prst="rect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3" name="Straight Connector 122"/>
            <p:cNvCxnSpPr>
              <a:endCxn id="122" idx="1"/>
            </p:cNvCxnSpPr>
            <p:nvPr/>
          </p:nvCxnSpPr>
          <p:spPr>
            <a:xfrm flipV="1">
              <a:off x="5521325" y="4016362"/>
              <a:ext cx="108379" cy="35243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cxnSpLocks/>
            </p:cNvCxnSpPr>
            <p:nvPr/>
          </p:nvCxnSpPr>
          <p:spPr>
            <a:xfrm>
              <a:off x="5514975" y="4365625"/>
              <a:ext cx="600075" cy="10922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6076153" y="5434374"/>
              <a:ext cx="108000" cy="108000"/>
            </a:xfrm>
            <a:prstGeom prst="ellipse">
              <a:avLst/>
            </a:prstGeom>
            <a:solidFill>
              <a:srgbClr val="7F7F7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Left Arrow 10"/>
            <p:cNvSpPr>
              <a:spLocks noChangeAspect="1"/>
            </p:cNvSpPr>
            <p:nvPr/>
          </p:nvSpPr>
          <p:spPr bwMode="auto">
            <a:xfrm>
              <a:off x="6597405" y="4182161"/>
              <a:ext cx="1439998" cy="311768"/>
            </a:xfrm>
            <a:prstGeom prst="leftArrow">
              <a:avLst/>
            </a:prstGeom>
            <a:solidFill>
              <a:srgbClr val="660066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7" tIns="45714" rIns="91427" bIns="45714" numCol="1" rtlCol="0" anchor="t" anchorCtr="0" compatLnSpc="1">
              <a:prstTxWarp prst="textNoShape">
                <a:avLst/>
              </a:prstTxWarp>
            </a:bodyPr>
            <a:lstStyle/>
            <a:p>
              <a:pPr defTabSz="914272"/>
              <a:endParaRPr lang="en-US" sz="4200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376051" y="1482350"/>
              <a:ext cx="7104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HEIMDAL</a:t>
              </a:r>
              <a:endParaRPr lang="en-US" sz="105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086968" y="1999545"/>
              <a:ext cx="4667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BEER</a:t>
              </a:r>
              <a:endParaRPr lang="en-US" sz="105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757756" y="1300521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C-SPEC</a:t>
              </a:r>
              <a:endParaRPr lang="en-US" sz="105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211320" y="1747782"/>
              <a:ext cx="60785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CAMEA</a:t>
              </a:r>
              <a:endParaRPr lang="en-US" sz="105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896613" y="2293084"/>
              <a:ext cx="4667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NMX</a:t>
              </a:r>
              <a:endParaRPr lang="en-US" sz="1050" dirty="0"/>
            </a:p>
          </p:txBody>
        </p:sp>
        <p:sp>
          <p:nvSpPr>
            <p:cNvPr id="116" name="Rectangle 115"/>
            <p:cNvSpPr/>
            <p:nvPr/>
          </p:nvSpPr>
          <p:spPr>
            <a:xfrm rot="8775978">
              <a:off x="4181968" y="5151035"/>
              <a:ext cx="371134" cy="70516"/>
            </a:xfrm>
            <a:prstGeom prst="rect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777516" y="5137468"/>
              <a:ext cx="4775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ODIN</a:t>
              </a:r>
              <a:endParaRPr lang="en-US" sz="105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936093" y="5538920"/>
              <a:ext cx="5994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DREAM</a:t>
              </a:r>
              <a:endParaRPr lang="en-US" sz="1050" dirty="0"/>
            </a:p>
          </p:txBody>
        </p:sp>
        <p:sp>
          <p:nvSpPr>
            <p:cNvPr id="124" name="Oval 123"/>
            <p:cNvSpPr/>
            <p:nvPr/>
          </p:nvSpPr>
          <p:spPr>
            <a:xfrm>
              <a:off x="4133112" y="5473162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>
              <a:off x="4512733" y="4373033"/>
              <a:ext cx="999067" cy="719667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4220633" y="4368800"/>
              <a:ext cx="1291167" cy="1126067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79512" y="5359568"/>
            <a:ext cx="2240558" cy="661720"/>
            <a:chOff x="-2375801" y="6196280"/>
            <a:chExt cx="2240558" cy="661720"/>
          </a:xfrm>
        </p:grpSpPr>
        <p:sp>
          <p:nvSpPr>
            <p:cNvPr id="141" name="Oval 140"/>
            <p:cNvSpPr/>
            <p:nvPr/>
          </p:nvSpPr>
          <p:spPr>
            <a:xfrm>
              <a:off x="-2375801" y="6340044"/>
              <a:ext cx="108000" cy="108000"/>
            </a:xfrm>
            <a:prstGeom prst="ellipse">
              <a:avLst/>
            </a:prstGeom>
            <a:solidFill>
              <a:srgbClr val="8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141"/>
            <p:cNvSpPr/>
            <p:nvPr/>
          </p:nvSpPr>
          <p:spPr>
            <a:xfrm>
              <a:off x="-2375801" y="6650192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-2268760" y="6196280"/>
              <a:ext cx="213351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600" smtClean="0"/>
                <a:t>In 2014 programme</a:t>
              </a:r>
            </a:p>
            <a:p>
              <a:pPr>
                <a:spcBef>
                  <a:spcPts val="600"/>
                </a:spcBef>
              </a:pPr>
              <a:r>
                <a:rPr lang="en-GB" sz="1600" smtClean="0"/>
                <a:t>Placeholders for last 10</a:t>
              </a:r>
              <a:endParaRPr lang="en-GB" sz="1600"/>
            </a:p>
          </p:txBody>
        </p:sp>
      </p:grpSp>
      <p:pic>
        <p:nvPicPr>
          <p:cNvPr id="72" name="Picture 71" descr="ESS-0019456.2  -  Rev  1_Instrument Upgrade Space 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" t="7387" r="26092" b="4995"/>
          <a:stretch/>
        </p:blipFill>
        <p:spPr>
          <a:xfrm rot="10800000">
            <a:off x="7020272" y="1400677"/>
            <a:ext cx="2088232" cy="3756515"/>
          </a:xfrm>
          <a:prstGeom prst="rect">
            <a:avLst/>
          </a:prstGeom>
          <a:ln>
            <a:noFill/>
          </a:ln>
        </p:spPr>
      </p:pic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Instrument </a:t>
            </a:r>
            <a:br>
              <a:rPr lang="en-GB" dirty="0" smtClean="0"/>
            </a:br>
            <a:r>
              <a:rPr lang="en-GB" dirty="0" smtClean="0"/>
              <a:t>layout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583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 construction plan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6001" y="1221410"/>
            <a:ext cx="8932503" cy="5611711"/>
            <a:chOff x="90543" y="662453"/>
            <a:chExt cx="8932503" cy="5611711"/>
          </a:xfrm>
        </p:grpSpPr>
        <p:sp>
          <p:nvSpPr>
            <p:cNvPr id="105" name="Rectangle 104"/>
            <p:cNvSpPr/>
            <p:nvPr/>
          </p:nvSpPr>
          <p:spPr>
            <a:xfrm>
              <a:off x="3691545" y="883602"/>
              <a:ext cx="37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60878" y="883602"/>
              <a:ext cx="37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093711" y="883602"/>
              <a:ext cx="73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491644" y="883602"/>
              <a:ext cx="109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893811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092779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25611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28811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761644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960613" y="883602"/>
              <a:ext cx="181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97676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396647" y="883602"/>
              <a:ext cx="181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633710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28446" y="883602"/>
              <a:ext cx="181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065509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264480" y="883602"/>
              <a:ext cx="181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01543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700513" y="883602"/>
              <a:ext cx="181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937576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136546" y="883602"/>
              <a:ext cx="181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373609" y="883602"/>
              <a:ext cx="145830" cy="482399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699" tIns="42850" rIns="85699" bIns="42850" rtlCol="0" anchor="ctr"/>
            <a:lstStyle/>
            <a:p>
              <a:pPr algn="ctr" defTabSz="45711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aphicFrame>
          <p:nvGraphicFramePr>
            <p:cNvPr id="725" name="Table 725"/>
            <p:cNvGraphicFramePr/>
            <p:nvPr>
              <p:extLst>
                <p:ext uri="{D42A27DB-BD31-4B8C-83A1-F6EECF244321}">
                  <p14:modId xmlns:p14="http://schemas.microsoft.com/office/powerpoint/2010/main" val="999176009"/>
                </p:ext>
              </p:extLst>
            </p:nvPr>
          </p:nvGraphicFramePr>
          <p:xfrm>
            <a:off x="90543" y="662453"/>
            <a:ext cx="8441924" cy="5038725"/>
          </p:xfrm>
          <a:graphic>
            <a:graphicData uri="http://schemas.openxmlformats.org/drawingml/2006/table">
              <a:tbl>
                <a:tblPr bandRow="1"/>
                <a:tblGrid>
                  <a:gridCol w="1041416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  <a:gridCol w="435324"/>
                </a:tblGrid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2014</a:t>
                        </a:r>
                        <a:endParaRPr sz="900" dirty="0">
                          <a:solidFill>
                            <a:schemeClr val="bg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2015</a:t>
                        </a:r>
                        <a:endParaRPr sz="900" dirty="0">
                          <a:solidFill>
                            <a:schemeClr val="bg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2016</a:t>
                        </a:r>
                        <a:endParaRPr sz="900" dirty="0">
                          <a:solidFill>
                            <a:schemeClr val="bg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2017</a:t>
                        </a:r>
                        <a:endParaRPr sz="900" dirty="0">
                          <a:solidFill>
                            <a:schemeClr val="bg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2018</a:t>
                        </a:r>
                        <a:endParaRPr sz="900" dirty="0">
                          <a:solidFill>
                            <a:schemeClr val="bg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2019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2020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2021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2022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2023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2024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2025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2026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2027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2028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2029</a:t>
                        </a:r>
                        <a:endParaRPr sz="900" dirty="0">
                          <a:solidFill>
                            <a:schemeClr val="bg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solidFill>
                              <a:schemeClr val="bg1"/>
                            </a:solidFill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2030</a:t>
                        </a:r>
                        <a:endParaRPr sz="900" dirty="0">
                          <a:solidFill>
                            <a:schemeClr val="bg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2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3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4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5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6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7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8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9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10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11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lang="en-US" sz="90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</a:t>
                        </a:r>
                        <a:r>
                          <a:rPr lang="en-US" sz="900" baseline="0" dirty="0" smtClean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 12</a:t>
                        </a:r>
                        <a:endParaRPr sz="900" dirty="0">
                          <a:latin typeface="Gill Sans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13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14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15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16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17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18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19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20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21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219075">
                  <a:tc>
                    <a:txBody>
                      <a:bodyPr/>
                      <a:lstStyle/>
                      <a:p>
                        <a:pPr lvl="0" algn="l" defTabSz="914400">
                          <a:tabLst>
                            <a:tab pos="914400" algn="l"/>
                          </a:tabLst>
                          <a:defRPr b="0" i="0">
                            <a:uFillTx/>
                          </a:defRPr>
                        </a:pPr>
                        <a:r>
                          <a:rPr sz="9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Instrument 22</a:t>
                        </a:r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 defTabSz="914400">
                          <a:tabLst>
                            <a:tab pos="914400" algn="l"/>
                          </a:tabLst>
                          <a:defRPr sz="1000" b="0" i="0">
                            <a:uFillTx/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900" dirty="0"/>
                      </a:p>
                    </a:txBody>
                    <a:tcPr marL="38100" marR="38100" marT="38100" marB="38100" anchor="ctr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</a:tr>
              </a:tbl>
            </a:graphicData>
          </a:graphic>
        </p:graphicFrame>
        <p:sp>
          <p:nvSpPr>
            <p:cNvPr id="795" name="Shape 795"/>
            <p:cNvSpPr/>
            <p:nvPr/>
          </p:nvSpPr>
          <p:spPr>
            <a:xfrm>
              <a:off x="4824001" y="5662617"/>
              <a:ext cx="1736361" cy="31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4" tIns="34284" rIns="34284" bIns="34284" anchor="ctr">
              <a:spAutoFit/>
            </a:bodyPr>
            <a:lstStyle>
              <a:lvl1pPr algn="ctr" defTabSz="411480">
                <a:defRPr sz="1200"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l">
                <a:defRPr sz="1800"/>
              </a:pPr>
              <a:r>
                <a:rPr sz="1600" dirty="0" smtClean="0">
                  <a:solidFill>
                    <a:prstClr val="black"/>
                  </a:solidFill>
                </a:rPr>
                <a:t>Hot </a:t>
              </a:r>
              <a:r>
                <a:rPr sz="1600" dirty="0">
                  <a:solidFill>
                    <a:prstClr val="black"/>
                  </a:solidFill>
                </a:rPr>
                <a:t>Commissioning</a:t>
              </a:r>
            </a:p>
          </p:txBody>
        </p:sp>
        <p:sp>
          <p:nvSpPr>
            <p:cNvPr id="727" name="Shape 727"/>
            <p:cNvSpPr/>
            <p:nvPr/>
          </p:nvSpPr>
          <p:spPr>
            <a:xfrm>
              <a:off x="3740720" y="961298"/>
              <a:ext cx="1439997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1" name="Shape 727"/>
            <p:cNvSpPr/>
            <p:nvPr/>
          </p:nvSpPr>
          <p:spPr>
            <a:xfrm>
              <a:off x="1131913" y="961298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2" name="Shape 795"/>
            <p:cNvSpPr/>
            <p:nvPr/>
          </p:nvSpPr>
          <p:spPr>
            <a:xfrm>
              <a:off x="1316392" y="5662617"/>
              <a:ext cx="1832841" cy="31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4" tIns="34284" rIns="34284" bIns="34284" anchor="ctr">
              <a:spAutoFit/>
            </a:bodyPr>
            <a:lstStyle>
              <a:lvl1pPr algn="ctr" defTabSz="411480">
                <a:defRPr sz="1200"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l">
                <a:defRPr sz="1800"/>
              </a:pPr>
              <a:r>
                <a:rPr lang="en-US" sz="1600" dirty="0" smtClean="0">
                  <a:solidFill>
                    <a:prstClr val="black"/>
                  </a:solidFill>
                </a:rPr>
                <a:t>Construction Project</a:t>
              </a:r>
              <a:endParaRPr sz="1600" dirty="0">
                <a:solidFill>
                  <a:prstClr val="black"/>
                </a:solidFill>
              </a:endParaRPr>
            </a:p>
          </p:txBody>
        </p:sp>
        <p:sp>
          <p:nvSpPr>
            <p:cNvPr id="133" name="Shape 727"/>
            <p:cNvSpPr/>
            <p:nvPr/>
          </p:nvSpPr>
          <p:spPr>
            <a:xfrm>
              <a:off x="150876" y="5806103"/>
              <a:ext cx="1080000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5" name="Shape 727"/>
            <p:cNvSpPr/>
            <p:nvPr/>
          </p:nvSpPr>
          <p:spPr>
            <a:xfrm>
              <a:off x="3635782" y="5812394"/>
              <a:ext cx="1080000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6" name="Shape 727"/>
            <p:cNvSpPr/>
            <p:nvPr/>
          </p:nvSpPr>
          <p:spPr>
            <a:xfrm>
              <a:off x="3738664" y="1173762"/>
              <a:ext cx="1439997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7" name="Shape 727"/>
            <p:cNvSpPr/>
            <p:nvPr/>
          </p:nvSpPr>
          <p:spPr>
            <a:xfrm>
              <a:off x="1129857" y="1173762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8" name="Shape 727"/>
            <p:cNvSpPr/>
            <p:nvPr/>
          </p:nvSpPr>
          <p:spPr>
            <a:xfrm>
              <a:off x="3736608" y="1394806"/>
              <a:ext cx="1439997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9" name="Shape 727"/>
            <p:cNvSpPr/>
            <p:nvPr/>
          </p:nvSpPr>
          <p:spPr>
            <a:xfrm>
              <a:off x="1127801" y="1394806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0" name="Shape 727"/>
            <p:cNvSpPr/>
            <p:nvPr/>
          </p:nvSpPr>
          <p:spPr>
            <a:xfrm>
              <a:off x="4180757" y="1607269"/>
              <a:ext cx="1151996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1" name="Shape 727"/>
            <p:cNvSpPr/>
            <p:nvPr/>
          </p:nvSpPr>
          <p:spPr>
            <a:xfrm>
              <a:off x="1563370" y="1607269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2" name="Shape 727"/>
            <p:cNvSpPr/>
            <p:nvPr/>
          </p:nvSpPr>
          <p:spPr>
            <a:xfrm>
              <a:off x="4187282" y="1836894"/>
              <a:ext cx="1151996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3" name="Shape 727"/>
            <p:cNvSpPr/>
            <p:nvPr/>
          </p:nvSpPr>
          <p:spPr>
            <a:xfrm>
              <a:off x="1561197" y="1836894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4" name="Shape 727"/>
            <p:cNvSpPr/>
            <p:nvPr/>
          </p:nvSpPr>
          <p:spPr>
            <a:xfrm>
              <a:off x="4185226" y="2049358"/>
              <a:ext cx="1151996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5" name="Shape 727"/>
            <p:cNvSpPr/>
            <p:nvPr/>
          </p:nvSpPr>
          <p:spPr>
            <a:xfrm>
              <a:off x="1559141" y="2049358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Shape 727"/>
            <p:cNvSpPr/>
            <p:nvPr/>
          </p:nvSpPr>
          <p:spPr>
            <a:xfrm>
              <a:off x="4398514" y="2271349"/>
              <a:ext cx="1079997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7" name="Shape 727"/>
            <p:cNvSpPr/>
            <p:nvPr/>
          </p:nvSpPr>
          <p:spPr>
            <a:xfrm>
              <a:off x="1772428" y="2271349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8" name="Shape 727"/>
            <p:cNvSpPr/>
            <p:nvPr/>
          </p:nvSpPr>
          <p:spPr>
            <a:xfrm>
              <a:off x="4411742" y="2484642"/>
              <a:ext cx="1079997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9" name="Shape 727"/>
            <p:cNvSpPr/>
            <p:nvPr/>
          </p:nvSpPr>
          <p:spPr>
            <a:xfrm>
              <a:off x="1785656" y="2484642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0" name="Shape 727"/>
            <p:cNvSpPr/>
            <p:nvPr/>
          </p:nvSpPr>
          <p:spPr>
            <a:xfrm>
              <a:off x="4625029" y="2715332"/>
              <a:ext cx="863991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1" name="Shape 727"/>
            <p:cNvSpPr/>
            <p:nvPr/>
          </p:nvSpPr>
          <p:spPr>
            <a:xfrm>
              <a:off x="1998944" y="2715332"/>
              <a:ext cx="2627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2" name="Shape 727"/>
            <p:cNvSpPr/>
            <p:nvPr/>
          </p:nvSpPr>
          <p:spPr>
            <a:xfrm>
              <a:off x="4838313" y="2919925"/>
              <a:ext cx="863995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3" name="Shape 727"/>
            <p:cNvSpPr/>
            <p:nvPr/>
          </p:nvSpPr>
          <p:spPr>
            <a:xfrm>
              <a:off x="2003474" y="2919925"/>
              <a:ext cx="2843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4" name="Shape 727"/>
            <p:cNvSpPr/>
            <p:nvPr/>
          </p:nvSpPr>
          <p:spPr>
            <a:xfrm>
              <a:off x="5060293" y="3141916"/>
              <a:ext cx="647995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5" name="Shape 727"/>
            <p:cNvSpPr/>
            <p:nvPr/>
          </p:nvSpPr>
          <p:spPr>
            <a:xfrm>
              <a:off x="1999306" y="3141916"/>
              <a:ext cx="3059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6" name="Shape 727"/>
            <p:cNvSpPr/>
            <p:nvPr/>
          </p:nvSpPr>
          <p:spPr>
            <a:xfrm>
              <a:off x="5056125" y="3355208"/>
              <a:ext cx="647995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7" name="Shape 727"/>
            <p:cNvSpPr/>
            <p:nvPr/>
          </p:nvSpPr>
          <p:spPr>
            <a:xfrm>
              <a:off x="1995138" y="3355208"/>
              <a:ext cx="3059121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8" name="Shape 727"/>
            <p:cNvSpPr/>
            <p:nvPr/>
          </p:nvSpPr>
          <p:spPr>
            <a:xfrm>
              <a:off x="5278116" y="3585898"/>
              <a:ext cx="647995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9" name="Shape 727"/>
            <p:cNvSpPr/>
            <p:nvPr/>
          </p:nvSpPr>
          <p:spPr>
            <a:xfrm>
              <a:off x="2434580" y="3585898"/>
              <a:ext cx="2843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0" name="Shape 727"/>
            <p:cNvSpPr/>
            <p:nvPr/>
          </p:nvSpPr>
          <p:spPr>
            <a:xfrm>
              <a:off x="5482702" y="3807889"/>
              <a:ext cx="431992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1" name="Shape 727"/>
            <p:cNvSpPr/>
            <p:nvPr/>
          </p:nvSpPr>
          <p:spPr>
            <a:xfrm>
              <a:off x="2447809" y="3807889"/>
              <a:ext cx="3059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2" name="Shape 727"/>
            <p:cNvSpPr/>
            <p:nvPr/>
          </p:nvSpPr>
          <p:spPr>
            <a:xfrm>
              <a:off x="5704692" y="4021181"/>
              <a:ext cx="431992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3" name="Shape 727"/>
            <p:cNvSpPr/>
            <p:nvPr/>
          </p:nvSpPr>
          <p:spPr>
            <a:xfrm>
              <a:off x="2861156" y="4021181"/>
              <a:ext cx="2843117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4" name="Shape 727"/>
            <p:cNvSpPr/>
            <p:nvPr/>
          </p:nvSpPr>
          <p:spPr>
            <a:xfrm>
              <a:off x="6144124" y="4234473"/>
              <a:ext cx="215989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5" name="Shape 727"/>
            <p:cNvSpPr/>
            <p:nvPr/>
          </p:nvSpPr>
          <p:spPr>
            <a:xfrm>
              <a:off x="2865686" y="4234473"/>
              <a:ext cx="3275116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8" name="Shape 727"/>
            <p:cNvSpPr/>
            <p:nvPr/>
          </p:nvSpPr>
          <p:spPr>
            <a:xfrm>
              <a:off x="6361234" y="4460307"/>
              <a:ext cx="215989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9" name="Shape 727"/>
            <p:cNvSpPr/>
            <p:nvPr/>
          </p:nvSpPr>
          <p:spPr>
            <a:xfrm>
              <a:off x="3743843" y="4460307"/>
              <a:ext cx="2627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0" name="Shape 727"/>
            <p:cNvSpPr/>
            <p:nvPr/>
          </p:nvSpPr>
          <p:spPr>
            <a:xfrm>
              <a:off x="6365764" y="4682298"/>
              <a:ext cx="215989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1" name="Shape 727"/>
            <p:cNvSpPr/>
            <p:nvPr/>
          </p:nvSpPr>
          <p:spPr>
            <a:xfrm>
              <a:off x="3748373" y="4682298"/>
              <a:ext cx="2627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2" name="Shape 727"/>
            <p:cNvSpPr/>
            <p:nvPr/>
          </p:nvSpPr>
          <p:spPr>
            <a:xfrm>
              <a:off x="6787809" y="4895590"/>
              <a:ext cx="215989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3" name="Shape 727"/>
            <p:cNvSpPr/>
            <p:nvPr/>
          </p:nvSpPr>
          <p:spPr>
            <a:xfrm>
              <a:off x="4170418" y="4895590"/>
              <a:ext cx="2627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4" name="Shape 727"/>
            <p:cNvSpPr/>
            <p:nvPr/>
          </p:nvSpPr>
          <p:spPr>
            <a:xfrm>
              <a:off x="6792340" y="5117582"/>
              <a:ext cx="215989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5" name="Shape 727"/>
            <p:cNvSpPr/>
            <p:nvPr/>
          </p:nvSpPr>
          <p:spPr>
            <a:xfrm>
              <a:off x="4174949" y="5117582"/>
              <a:ext cx="2627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6" name="Shape 727"/>
            <p:cNvSpPr/>
            <p:nvPr/>
          </p:nvSpPr>
          <p:spPr>
            <a:xfrm>
              <a:off x="7231781" y="5330874"/>
              <a:ext cx="215989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7" name="Shape 727"/>
            <p:cNvSpPr/>
            <p:nvPr/>
          </p:nvSpPr>
          <p:spPr>
            <a:xfrm>
              <a:off x="4614390" y="5330874"/>
              <a:ext cx="2627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8" name="Shape 727"/>
            <p:cNvSpPr/>
            <p:nvPr/>
          </p:nvSpPr>
          <p:spPr>
            <a:xfrm>
              <a:off x="7227613" y="5552865"/>
              <a:ext cx="215989" cy="80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9" name="Shape 727"/>
            <p:cNvSpPr/>
            <p:nvPr/>
          </p:nvSpPr>
          <p:spPr>
            <a:xfrm>
              <a:off x="4610222" y="5552865"/>
              <a:ext cx="2627119" cy="8001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Shape 727"/>
            <p:cNvSpPr/>
            <p:nvPr/>
          </p:nvSpPr>
          <p:spPr>
            <a:xfrm>
              <a:off x="7170192" y="5731115"/>
              <a:ext cx="453618" cy="215855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4284" tIns="34284" rIns="34284" bIns="34284" anchor="ctr"/>
            <a:lstStyle/>
            <a:p>
              <a:pPr algn="ctr" defTabSz="411407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Shape 795"/>
            <p:cNvSpPr/>
            <p:nvPr/>
          </p:nvSpPr>
          <p:spPr>
            <a:xfrm>
              <a:off x="7668801" y="5662617"/>
              <a:ext cx="1354245" cy="31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4" tIns="34284" rIns="34284" bIns="34284" anchor="ctr">
              <a:spAutoFit/>
            </a:bodyPr>
            <a:lstStyle>
              <a:lvl1pPr algn="ctr" defTabSz="411480">
                <a:defRPr sz="1200"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l">
                <a:defRPr sz="1800"/>
              </a:pPr>
              <a:r>
                <a:rPr lang="en-US" sz="1600" dirty="0" smtClean="0">
                  <a:solidFill>
                    <a:prstClr val="black"/>
                  </a:solidFill>
                </a:rPr>
                <a:t>Beam on Target</a:t>
              </a:r>
              <a:endParaRPr sz="1600" dirty="0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235659" y="5966387"/>
              <a:ext cx="1744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version 2015-03-10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5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36263</TotalTime>
  <Words>931</Words>
  <Application>Microsoft Macintosh PowerPoint</Application>
  <PresentationFormat>On-screen Show (4:3)</PresentationFormat>
  <Paragraphs>200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ESS Core Powerpoint</vt:lpstr>
      <vt:lpstr>Monolith design update – Emphasis on Neutron beam extraction design </vt:lpstr>
      <vt:lpstr>Outline</vt:lpstr>
      <vt:lpstr>Monolith layout - recap</vt:lpstr>
      <vt:lpstr>Monolith/building interface</vt:lpstr>
      <vt:lpstr>Monolith/building interface Seismic load specification</vt:lpstr>
      <vt:lpstr>Neutron beam extraction Modified angular separation</vt:lpstr>
      <vt:lpstr>Neutron beam extraction Modified angular separation</vt:lpstr>
      <vt:lpstr>Instrument  layout</vt:lpstr>
      <vt:lpstr>Instrument construction plan</vt:lpstr>
      <vt:lpstr>Neutron beam extraction Adjusted focal points</vt:lpstr>
      <vt:lpstr>Neutron beam extraction Double decker flexibility</vt:lpstr>
      <vt:lpstr>Non-scattering science opportunities ECHIR – ESS chip irradiation</vt:lpstr>
      <vt:lpstr>Non-scattering science opportunities ECHIR – ESS chip irradiation</vt:lpstr>
      <vt:lpstr>Non-scattering science opportunities ECHIR – ESS chip irradiation</vt:lpstr>
      <vt:lpstr>Non-scattering science opportunities nnbar – neutron/anti-neutron oscillation experiment</vt:lpstr>
      <vt:lpstr>Light shutter design concepts Vertical shutter</vt:lpstr>
      <vt:lpstr>Light shutter design concepts Rotating shutter</vt:lpstr>
      <vt:lpstr>Near term activities for the monolith design work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Rikard Linander</dc:creator>
  <cp:keywords/>
  <dc:description/>
  <cp:lastModifiedBy>Rikard Linander</cp:lastModifiedBy>
  <cp:revision>369</cp:revision>
  <cp:lastPrinted>2014-10-27T07:34:47Z</cp:lastPrinted>
  <dcterms:created xsi:type="dcterms:W3CDTF">2013-10-29T16:05:10Z</dcterms:created>
  <dcterms:modified xsi:type="dcterms:W3CDTF">2015-03-27T15:23:41Z</dcterms:modified>
  <cp:category/>
</cp:coreProperties>
</file>