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64" r:id="rId4"/>
    <p:sldId id="262" r:id="rId5"/>
    <p:sldId id="263" r:id="rId6"/>
    <p:sldId id="259" r:id="rId7"/>
    <p:sldId id="267" r:id="rId8"/>
    <p:sldId id="258" r:id="rId9"/>
    <p:sldId id="260" r:id="rId10"/>
    <p:sldId id="265" r:id="rId11"/>
    <p:sldId id="261" r:id="rId12"/>
  </p:sldIdLst>
  <p:sldSz cx="9144000" cy="6858000" type="screen4x3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4C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402" autoAdjust="0"/>
    <p:restoredTop sz="84067" autoAdjust="0"/>
  </p:normalViewPr>
  <p:slideViewPr>
    <p:cSldViewPr>
      <p:cViewPr>
        <p:scale>
          <a:sx n="161" d="100"/>
          <a:sy n="161" d="100"/>
        </p:scale>
        <p:origin x="-4512" y="-33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notesMaster" Target="notesMasters/notesMaster1.xml"/><Relationship Id="rId14" Type="http://schemas.openxmlformats.org/officeDocument/2006/relationships/printerSettings" Target="printerSettings/printerSettings1.bin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9F57FC-B3FF-4DF2-9417-962901C07B3B}" type="datetimeFigureOut">
              <a:rPr lang="sv-SE" smtClean="0"/>
              <a:t>25/03/15</a:t>
            </a:fld>
            <a:endParaRPr lang="sv-SE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1A53A7-64CD-4D0E-AAE8-1AC9C79D7085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2846559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H2 chemistry – Material group ESS, no problem</a:t>
            </a:r>
            <a:r>
              <a:rPr lang="en-US" baseline="0" dirty="0" smtClean="0"/>
              <a:t> with corrosion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1A53A7-64CD-4D0E-AAE8-1AC9C79D7085}" type="slidenum">
              <a:rPr lang="sv-SE" smtClean="0"/>
              <a:t>8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9056509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rgbClr val="0094C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v-SE" smtClean="0"/>
              <a:t>Click to edit Master title style</a:t>
            </a:r>
            <a:endParaRPr lang="sv-S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Click to edit Master subtitle style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7AC81-318B-4D49-A602-9E30227C87EC}" type="datetime1">
              <a:rPr lang="sv-SE" smtClean="0"/>
              <a:t>25/03/15</a:t>
            </a:fld>
            <a:endParaRPr lang="sv-S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sv-SE" smtClean="0"/>
              <a:t>‹#›</a:t>
            </a:fld>
            <a:endParaRPr lang="sv-SE" dirty="0"/>
          </a:p>
        </p:txBody>
      </p:sp>
      <p:pic>
        <p:nvPicPr>
          <p:cNvPr id="7" name="Bildobjekt 7" descr="ESS-vit-logga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8304" y="260648"/>
            <a:ext cx="1656184" cy="8860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98844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/>
          <p:cNvSpPr/>
          <p:nvPr userDrawn="1"/>
        </p:nvSpPr>
        <p:spPr>
          <a:xfrm>
            <a:off x="0" y="0"/>
            <a:ext cx="9144000" cy="1434354"/>
          </a:xfrm>
          <a:prstGeom prst="rect">
            <a:avLst/>
          </a:prstGeom>
          <a:solidFill>
            <a:srgbClr val="0094CA"/>
          </a:solidFill>
          <a:ln>
            <a:noFill/>
          </a:ln>
          <a:effectLst/>
          <a:scene3d>
            <a:camera prst="orthographicFront"/>
            <a:lightRig rig="threePt" dir="t"/>
          </a:scene3d>
          <a:sp3d>
            <a:bevelT w="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>
              <a:solidFill>
                <a:srgbClr val="0094CA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Click to edit Master title style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Click to edit Master text styles</a:t>
            </a:r>
          </a:p>
          <a:p>
            <a:pPr lvl="1"/>
            <a:r>
              <a:rPr lang="sv-SE" smtClean="0"/>
              <a:t>Second level</a:t>
            </a:r>
          </a:p>
          <a:p>
            <a:pPr lvl="2"/>
            <a:r>
              <a:rPr lang="sv-SE" smtClean="0"/>
              <a:t>Third level</a:t>
            </a:r>
          </a:p>
          <a:p>
            <a:pPr lvl="3"/>
            <a:r>
              <a:rPr lang="sv-SE" smtClean="0"/>
              <a:t>Fourth level</a:t>
            </a:r>
          </a:p>
          <a:p>
            <a:pPr lvl="4"/>
            <a:r>
              <a:rPr lang="sv-SE" smtClean="0"/>
              <a:t>Fifth level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99CB0-346B-43FA-9EE6-F90C3F3BC0BA}" type="datetime1">
              <a:rPr lang="sv-SE" smtClean="0"/>
              <a:t>25/03/15</a:t>
            </a:fld>
            <a:endParaRPr lang="sv-S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sv-SE" smtClean="0"/>
              <a:t>‹#›</a:t>
            </a:fld>
            <a:endParaRPr lang="sv-SE" dirty="0"/>
          </a:p>
        </p:txBody>
      </p:sp>
      <p:pic>
        <p:nvPicPr>
          <p:cNvPr id="8" name="Bildobjekt 5" descr="ESS-vit-logga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4008" y="319530"/>
            <a:ext cx="1370480" cy="7332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10992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 6"/>
          <p:cNvSpPr/>
          <p:nvPr userDrawn="1"/>
        </p:nvSpPr>
        <p:spPr>
          <a:xfrm>
            <a:off x="0" y="0"/>
            <a:ext cx="9144000" cy="1434354"/>
          </a:xfrm>
          <a:prstGeom prst="rect">
            <a:avLst/>
          </a:prstGeom>
          <a:solidFill>
            <a:srgbClr val="0094CA"/>
          </a:solidFill>
          <a:ln>
            <a:noFill/>
          </a:ln>
          <a:effectLst/>
          <a:scene3d>
            <a:camera prst="orthographicFront"/>
            <a:lightRig rig="threePt" dir="t"/>
          </a:scene3d>
          <a:sp3d>
            <a:bevelT w="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>
              <a:solidFill>
                <a:srgbClr val="0094CA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Click to edit Master title style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Click to edit Master text styles</a:t>
            </a:r>
          </a:p>
          <a:p>
            <a:pPr lvl="1"/>
            <a:r>
              <a:rPr lang="sv-SE" smtClean="0"/>
              <a:t>Second level</a:t>
            </a:r>
          </a:p>
          <a:p>
            <a:pPr lvl="2"/>
            <a:r>
              <a:rPr lang="sv-SE" smtClean="0"/>
              <a:t>Third level</a:t>
            </a:r>
          </a:p>
          <a:p>
            <a:pPr lvl="3"/>
            <a:r>
              <a:rPr lang="sv-SE" smtClean="0"/>
              <a:t>Fourth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Click to edit Master text styles</a:t>
            </a:r>
          </a:p>
          <a:p>
            <a:pPr lvl="1"/>
            <a:r>
              <a:rPr lang="sv-SE" smtClean="0"/>
              <a:t>Second level</a:t>
            </a:r>
          </a:p>
          <a:p>
            <a:pPr lvl="2"/>
            <a:r>
              <a:rPr lang="sv-SE" smtClean="0"/>
              <a:t>Third level</a:t>
            </a:r>
          </a:p>
          <a:p>
            <a:pPr lvl="3"/>
            <a:r>
              <a:rPr lang="sv-SE" smtClean="0"/>
              <a:t>Fourth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66B7F-8271-49DA-A25A-F4BB9F476347}" type="datetime1">
              <a:rPr lang="sv-SE" smtClean="0"/>
              <a:t>25/03/15</a:t>
            </a:fld>
            <a:endParaRPr lang="sv-SE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sv-SE" smtClean="0"/>
              <a:t>‹#›</a:t>
            </a:fld>
            <a:endParaRPr lang="sv-SE" dirty="0"/>
          </a:p>
        </p:txBody>
      </p:sp>
      <p:pic>
        <p:nvPicPr>
          <p:cNvPr id="9" name="Bildobjekt 7" descr="ESS-vit-logga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04662" y="260648"/>
            <a:ext cx="1359826" cy="7275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2832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smtClean="0"/>
              <a:t>Click to edit Master title style</a:t>
            </a:r>
            <a:endParaRPr lang="sv-S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Click to edit Master text styles</a:t>
            </a:r>
          </a:p>
          <a:p>
            <a:pPr lvl="1"/>
            <a:r>
              <a:rPr lang="sv-SE" smtClean="0"/>
              <a:t>Second level</a:t>
            </a:r>
          </a:p>
          <a:p>
            <a:pPr lvl="2"/>
            <a:r>
              <a:rPr lang="sv-SE" smtClean="0"/>
              <a:t>Third level</a:t>
            </a:r>
          </a:p>
          <a:p>
            <a:pPr lvl="3"/>
            <a:r>
              <a:rPr lang="sv-SE" smtClean="0"/>
              <a:t>Fourth level</a:t>
            </a:r>
          </a:p>
          <a:p>
            <a:pPr lvl="4"/>
            <a:r>
              <a:rPr lang="sv-SE" smtClean="0"/>
              <a:t>Fifth level</a:t>
            </a:r>
            <a:endParaRPr lang="sv-S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Click to edit Master text styles</a:t>
            </a:r>
          </a:p>
          <a:p>
            <a:pPr lvl="1"/>
            <a:r>
              <a:rPr lang="sv-SE" smtClean="0"/>
              <a:t>Second level</a:t>
            </a:r>
          </a:p>
          <a:p>
            <a:pPr lvl="2"/>
            <a:r>
              <a:rPr lang="sv-SE" smtClean="0"/>
              <a:t>Third level</a:t>
            </a:r>
          </a:p>
          <a:p>
            <a:pPr lvl="3"/>
            <a:r>
              <a:rPr lang="sv-SE" smtClean="0"/>
              <a:t>Fourth level</a:t>
            </a:r>
          </a:p>
          <a:p>
            <a:pPr lvl="4"/>
            <a:r>
              <a:rPr lang="sv-SE" smtClean="0"/>
              <a:t>Fifth level</a:t>
            </a:r>
            <a:endParaRPr lang="sv-S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D23FA-05C4-4CC1-B281-2F815585BC1C}" type="datetime1">
              <a:rPr lang="sv-SE" smtClean="0"/>
              <a:t>25/03/15</a:t>
            </a:fld>
            <a:endParaRPr lang="sv-SE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sv-SE" smtClean="0"/>
              <a:t>‹#›</a:t>
            </a:fld>
            <a:endParaRPr lang="sv-SE" dirty="0"/>
          </a:p>
        </p:txBody>
      </p:sp>
      <p:sp>
        <p:nvSpPr>
          <p:cNvPr id="10" name="Rektangel 6"/>
          <p:cNvSpPr/>
          <p:nvPr userDrawn="1"/>
        </p:nvSpPr>
        <p:spPr>
          <a:xfrm>
            <a:off x="0" y="0"/>
            <a:ext cx="9144000" cy="1434354"/>
          </a:xfrm>
          <a:prstGeom prst="rect">
            <a:avLst/>
          </a:prstGeom>
          <a:solidFill>
            <a:srgbClr val="0094CA"/>
          </a:solidFill>
          <a:ln>
            <a:noFill/>
          </a:ln>
          <a:effectLst/>
          <a:scene3d>
            <a:camera prst="orthographicFront"/>
            <a:lightRig rig="threePt" dir="t"/>
          </a:scene3d>
          <a:sp3d>
            <a:bevelT w="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>
              <a:solidFill>
                <a:srgbClr val="0094C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97403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139136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smtClean="0"/>
              <a:t>Click to edit Master title style</a:t>
            </a:r>
            <a:endParaRPr lang="sv-S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03233B-D569-4A6E-878F-CDE152514C47}" type="datetime1">
              <a:rPr lang="sv-SE" smtClean="0"/>
              <a:t>25/03/15</a:t>
            </a:fld>
            <a:endParaRPr lang="sv-S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1115BC-487E-4422-894C-CB7CD3E79223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8064080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3" r:id="rId4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320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800" kern="1200" baseline="0">
          <a:solidFill>
            <a:schemeClr val="bg1">
              <a:lumMod val="50000"/>
            </a:schemeClr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400" kern="1200" baseline="0">
          <a:solidFill>
            <a:schemeClr val="bg1">
              <a:lumMod val="50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 baseline="0">
          <a:solidFill>
            <a:schemeClr val="bg1">
              <a:lumMod val="50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800" kern="1200" baseline="0">
          <a:solidFill>
            <a:schemeClr val="bg1">
              <a:lumMod val="50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94C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sz="4000" dirty="0" smtClean="0"/>
              <a:t>Helium Purification</a:t>
            </a:r>
            <a:endParaRPr lang="en-GB" sz="4000" noProof="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en-GB" sz="2000" noProof="0" dirty="0" err="1" smtClean="0">
                <a:solidFill>
                  <a:schemeClr val="bg1"/>
                </a:solidFill>
              </a:rPr>
              <a:t>Håkan</a:t>
            </a:r>
            <a:r>
              <a:rPr lang="en-GB" sz="2000" noProof="0" dirty="0" smtClean="0">
                <a:solidFill>
                  <a:schemeClr val="bg1"/>
                </a:solidFill>
              </a:rPr>
              <a:t> </a:t>
            </a:r>
            <a:r>
              <a:rPr lang="en-GB" sz="2000" noProof="0" dirty="0" err="1" smtClean="0">
                <a:solidFill>
                  <a:schemeClr val="bg1"/>
                </a:solidFill>
              </a:rPr>
              <a:t>Carlsson</a:t>
            </a:r>
            <a:endParaRPr lang="en-GB" sz="2000" noProof="0" dirty="0" smtClean="0">
              <a:solidFill>
                <a:schemeClr val="bg1"/>
              </a:solidFill>
            </a:endParaRPr>
          </a:p>
          <a:p>
            <a:r>
              <a:rPr lang="en-GB" sz="2000" dirty="0">
                <a:solidFill>
                  <a:schemeClr val="bg1"/>
                </a:solidFill>
              </a:rPr>
              <a:t>WP Manager Fluid Systems</a:t>
            </a:r>
          </a:p>
          <a:p>
            <a:endParaRPr lang="en-GB" sz="2000" noProof="0" dirty="0" smtClean="0">
              <a:solidFill>
                <a:schemeClr val="bg1"/>
              </a:solidFill>
            </a:endParaRPr>
          </a:p>
          <a:p>
            <a:r>
              <a:rPr lang="en-GB" sz="2000" dirty="0" smtClean="0">
                <a:solidFill>
                  <a:schemeClr val="bg1"/>
                </a:solidFill>
              </a:rPr>
              <a:t>Per Nilsson, Leif </a:t>
            </a:r>
            <a:r>
              <a:rPr lang="en-GB" sz="2000" dirty="0" err="1" smtClean="0">
                <a:solidFill>
                  <a:schemeClr val="bg1"/>
                </a:solidFill>
              </a:rPr>
              <a:t>Emås</a:t>
            </a:r>
            <a:endParaRPr lang="en-GB" sz="2000" noProof="0" dirty="0" smtClean="0">
              <a:solidFill>
                <a:schemeClr val="bg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286000" y="5949280"/>
            <a:ext cx="4572000" cy="60324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GB" sz="1600" dirty="0" err="1" smtClean="0">
                <a:solidFill>
                  <a:srgbClr val="FFFFFF"/>
                </a:solidFill>
              </a:rPr>
              <a:t>www.europeanspallationsource.se</a:t>
            </a:r>
            <a:endParaRPr lang="en-GB" sz="1600" dirty="0" smtClean="0">
              <a:solidFill>
                <a:srgbClr val="FFFFFF"/>
              </a:solidFill>
            </a:endParaRPr>
          </a:p>
          <a:p>
            <a:pPr algn="ctr"/>
            <a:r>
              <a:rPr lang="sv-SE" sz="1400" dirty="0" smtClean="0">
                <a:solidFill>
                  <a:srgbClr val="FFFFFF"/>
                </a:solidFill>
              </a:rPr>
              <a:t>1 April 2015</a:t>
            </a:r>
            <a:endParaRPr lang="en-GB" sz="1400" dirty="0" smtClean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46133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Preliminary Results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507288" cy="4525963"/>
          </a:xfrm>
        </p:spPr>
        <p:txBody>
          <a:bodyPr/>
          <a:lstStyle/>
          <a:p>
            <a:r>
              <a:rPr lang="en-US" dirty="0" smtClean="0">
                <a:solidFill>
                  <a:srgbClr val="0094CA"/>
                </a:solidFill>
              </a:rPr>
              <a:t>Can maintain 99.9 % purity</a:t>
            </a:r>
          </a:p>
          <a:p>
            <a:endParaRPr lang="en-US" dirty="0">
              <a:solidFill>
                <a:srgbClr val="0094CA"/>
              </a:solidFill>
            </a:endParaRPr>
          </a:p>
          <a:p>
            <a:r>
              <a:rPr lang="en-US" dirty="0" smtClean="0">
                <a:solidFill>
                  <a:srgbClr val="0094CA"/>
                </a:solidFill>
              </a:rPr>
              <a:t>Can keep releases below ~ 10 </a:t>
            </a:r>
            <a:r>
              <a:rPr lang="en-US" dirty="0" err="1" smtClean="0">
                <a:solidFill>
                  <a:srgbClr val="0094CA"/>
                </a:solidFill>
              </a:rPr>
              <a:t>TBq</a:t>
            </a:r>
            <a:r>
              <a:rPr lang="en-US" dirty="0" smtClean="0">
                <a:solidFill>
                  <a:srgbClr val="0094CA"/>
                </a:solidFill>
              </a:rPr>
              <a:t> / year (all species)</a:t>
            </a:r>
          </a:p>
          <a:p>
            <a:endParaRPr lang="en-US" dirty="0">
              <a:solidFill>
                <a:srgbClr val="0094CA"/>
              </a:solidFill>
            </a:endParaRPr>
          </a:p>
          <a:p>
            <a:r>
              <a:rPr lang="en-US" dirty="0" smtClean="0">
                <a:solidFill>
                  <a:srgbClr val="0094CA"/>
                </a:solidFill>
              </a:rPr>
              <a:t>Can stay below dose limit, </a:t>
            </a:r>
            <a:r>
              <a:rPr lang="en-GB" dirty="0" smtClean="0">
                <a:solidFill>
                  <a:srgbClr val="0094CA"/>
                </a:solidFill>
              </a:rPr>
              <a:t>3,5 </a:t>
            </a:r>
            <a:r>
              <a:rPr lang="en-GB" dirty="0">
                <a:solidFill>
                  <a:srgbClr val="0094CA"/>
                </a:solidFill>
              </a:rPr>
              <a:t>µ</a:t>
            </a:r>
            <a:r>
              <a:rPr lang="en-GB" dirty="0" err="1">
                <a:solidFill>
                  <a:srgbClr val="0094CA"/>
                </a:solidFill>
              </a:rPr>
              <a:t>Sv</a:t>
            </a:r>
            <a:r>
              <a:rPr lang="en-GB" dirty="0">
                <a:solidFill>
                  <a:srgbClr val="0094CA"/>
                </a:solidFill>
              </a:rPr>
              <a:t>/</a:t>
            </a:r>
            <a:r>
              <a:rPr lang="en-GB" dirty="0" smtClean="0">
                <a:solidFill>
                  <a:srgbClr val="0094CA"/>
                </a:solidFill>
              </a:rPr>
              <a:t>year</a:t>
            </a:r>
          </a:p>
          <a:p>
            <a:endParaRPr lang="en-US" dirty="0" smtClean="0">
              <a:solidFill>
                <a:srgbClr val="0094CA"/>
              </a:solidFill>
            </a:endParaRPr>
          </a:p>
          <a:p>
            <a:r>
              <a:rPr lang="en-US" dirty="0" smtClean="0">
                <a:solidFill>
                  <a:srgbClr val="0094CA"/>
                </a:solidFill>
              </a:rPr>
              <a:t>Detailed calculations of all species will be made</a:t>
            </a:r>
            <a:endParaRPr lang="en-GB" dirty="0" smtClean="0">
              <a:solidFill>
                <a:srgbClr val="0094CA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sv-SE" smtClean="0"/>
              <a:t>10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67728444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 dirty="0" smtClean="0"/>
              <a:t>Conclusions/Questions</a:t>
            </a:r>
            <a:endParaRPr lang="en-GB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GB" dirty="0" smtClean="0">
                <a:solidFill>
                  <a:srgbClr val="0094CA"/>
                </a:solidFill>
              </a:rPr>
              <a:t>Natural improved development, going for Best Available Technique (BAT)</a:t>
            </a:r>
          </a:p>
          <a:p>
            <a:r>
              <a:rPr lang="en-GB" dirty="0" smtClean="0">
                <a:solidFill>
                  <a:srgbClr val="0094CA"/>
                </a:solidFill>
              </a:rPr>
              <a:t>Decreased risks, costs and release/waste</a:t>
            </a:r>
          </a:p>
          <a:p>
            <a:r>
              <a:rPr lang="en-GB" dirty="0" smtClean="0">
                <a:solidFill>
                  <a:srgbClr val="0094CA"/>
                </a:solidFill>
              </a:rPr>
              <a:t>Relies on reasonable tightness requirements</a:t>
            </a:r>
          </a:p>
          <a:p>
            <a:r>
              <a:rPr lang="en-GB" dirty="0" smtClean="0">
                <a:solidFill>
                  <a:srgbClr val="0094CA"/>
                </a:solidFill>
              </a:rPr>
              <a:t>Maintenance &amp; Accidents to be studied</a:t>
            </a:r>
          </a:p>
          <a:p>
            <a:pPr marL="0" indent="0">
              <a:buNone/>
            </a:pPr>
            <a:endParaRPr lang="en-GB" b="1" dirty="0" smtClean="0">
              <a:solidFill>
                <a:srgbClr val="0094CA"/>
              </a:solidFill>
            </a:endParaRPr>
          </a:p>
          <a:p>
            <a:pPr marL="0" indent="0">
              <a:buNone/>
            </a:pPr>
            <a:r>
              <a:rPr lang="en-GB" b="1" dirty="0" smtClean="0">
                <a:solidFill>
                  <a:srgbClr val="0094CA"/>
                </a:solidFill>
              </a:rPr>
              <a:t>t-TAC</a:t>
            </a:r>
          </a:p>
          <a:p>
            <a:pPr lvl="0"/>
            <a:r>
              <a:rPr lang="en-US" sz="2900" dirty="0">
                <a:solidFill>
                  <a:srgbClr val="0094CA"/>
                </a:solidFill>
              </a:rPr>
              <a:t>Are the new design developments for the </a:t>
            </a:r>
            <a:r>
              <a:rPr lang="en-US" sz="2900" dirty="0" smtClean="0">
                <a:solidFill>
                  <a:srgbClr val="0094CA"/>
                </a:solidFill>
              </a:rPr>
              <a:t>helium purification system </a:t>
            </a:r>
            <a:r>
              <a:rPr lang="en-US" sz="2900" dirty="0">
                <a:solidFill>
                  <a:srgbClr val="0094CA"/>
                </a:solidFill>
              </a:rPr>
              <a:t>sound and do they represent a reasonable balance between system performance and other parameters, e.g. manufacturability, operability, maintainability, cost, schedule, upgradeability, and flexibility</a:t>
            </a:r>
            <a:r>
              <a:rPr lang="en-US" sz="2900" dirty="0" smtClean="0">
                <a:solidFill>
                  <a:srgbClr val="0094CA"/>
                </a:solidFill>
              </a:rPr>
              <a:t>?</a:t>
            </a:r>
            <a:endParaRPr lang="en-US" sz="2900" dirty="0">
              <a:solidFill>
                <a:srgbClr val="0094CA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en-GB" smtClean="0"/>
              <a:t>11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905197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 dirty="0" smtClean="0"/>
              <a:t>Outline</a:t>
            </a:r>
            <a:endParaRPr lang="en-GB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0094CA"/>
                </a:solidFill>
              </a:rPr>
              <a:t>Purposes</a:t>
            </a:r>
          </a:p>
          <a:p>
            <a:r>
              <a:rPr lang="en-GB" dirty="0" smtClean="0">
                <a:solidFill>
                  <a:srgbClr val="0094CA"/>
                </a:solidFill>
              </a:rPr>
              <a:t>Old (TDR) baseline</a:t>
            </a:r>
          </a:p>
          <a:p>
            <a:r>
              <a:rPr lang="en-GB" dirty="0" smtClean="0">
                <a:solidFill>
                  <a:srgbClr val="0094CA"/>
                </a:solidFill>
              </a:rPr>
              <a:t>New system design (for Target Change Control)</a:t>
            </a:r>
          </a:p>
          <a:p>
            <a:r>
              <a:rPr lang="en-GB" dirty="0" smtClean="0">
                <a:solidFill>
                  <a:srgbClr val="0094CA"/>
                </a:solidFill>
              </a:rPr>
              <a:t>Conclusions</a:t>
            </a:r>
            <a:endParaRPr lang="en-GB" dirty="0">
              <a:solidFill>
                <a:srgbClr val="0094CA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890285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Purposes of chemical purification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600200"/>
            <a:ext cx="8352928" cy="4525963"/>
          </a:xfrm>
        </p:spPr>
        <p:txBody>
          <a:bodyPr/>
          <a:lstStyle/>
          <a:p>
            <a:r>
              <a:rPr lang="en-US" dirty="0" smtClean="0">
                <a:solidFill>
                  <a:srgbClr val="0094CA"/>
                </a:solidFill>
              </a:rPr>
              <a:t>Remove spallation products, e.g. </a:t>
            </a:r>
            <a:r>
              <a:rPr lang="en-US" baseline="30000" dirty="0" smtClean="0">
                <a:solidFill>
                  <a:srgbClr val="0094CA"/>
                </a:solidFill>
              </a:rPr>
              <a:t>3</a:t>
            </a:r>
            <a:r>
              <a:rPr lang="en-US" dirty="0" smtClean="0">
                <a:solidFill>
                  <a:srgbClr val="0094CA"/>
                </a:solidFill>
              </a:rPr>
              <a:t>H and </a:t>
            </a:r>
            <a:r>
              <a:rPr lang="en-US" baseline="30000" dirty="0" smtClean="0">
                <a:solidFill>
                  <a:srgbClr val="0094CA"/>
                </a:solidFill>
              </a:rPr>
              <a:t>125</a:t>
            </a:r>
            <a:r>
              <a:rPr lang="en-US" dirty="0" smtClean="0">
                <a:solidFill>
                  <a:srgbClr val="0094CA"/>
                </a:solidFill>
              </a:rPr>
              <a:t>I</a:t>
            </a:r>
            <a:br>
              <a:rPr lang="en-US" dirty="0" smtClean="0">
                <a:solidFill>
                  <a:srgbClr val="0094CA"/>
                </a:solidFill>
              </a:rPr>
            </a:br>
            <a:r>
              <a:rPr lang="en-US" dirty="0" smtClean="0">
                <a:solidFill>
                  <a:srgbClr val="0094CA"/>
                </a:solidFill>
              </a:rPr>
              <a:t>(mainly produced in target, ~ 2, 0.3 g/year )</a:t>
            </a:r>
          </a:p>
          <a:p>
            <a:endParaRPr lang="en-US" dirty="0" smtClean="0">
              <a:solidFill>
                <a:srgbClr val="0094CA"/>
              </a:solidFill>
            </a:endParaRPr>
          </a:p>
          <a:p>
            <a:r>
              <a:rPr lang="en-US" dirty="0" smtClean="0">
                <a:solidFill>
                  <a:srgbClr val="0094CA"/>
                </a:solidFill>
              </a:rPr>
              <a:t>Remove moist air leaking into monolith,</a:t>
            </a:r>
            <a:br>
              <a:rPr lang="en-US" dirty="0" smtClean="0">
                <a:solidFill>
                  <a:srgbClr val="0094CA"/>
                </a:solidFill>
              </a:rPr>
            </a:br>
            <a:r>
              <a:rPr lang="en-US" dirty="0" smtClean="0">
                <a:solidFill>
                  <a:srgbClr val="0094CA"/>
                </a:solidFill>
              </a:rPr>
              <a:t>N</a:t>
            </a:r>
            <a:r>
              <a:rPr lang="en-US" baseline="-25000" dirty="0" smtClean="0">
                <a:solidFill>
                  <a:srgbClr val="0094CA"/>
                </a:solidFill>
              </a:rPr>
              <a:t>2</a:t>
            </a:r>
            <a:r>
              <a:rPr lang="en-US" dirty="0" smtClean="0">
                <a:solidFill>
                  <a:srgbClr val="0094CA"/>
                </a:solidFill>
              </a:rPr>
              <a:t>, O</a:t>
            </a:r>
            <a:r>
              <a:rPr lang="en-US" baseline="-25000" dirty="0" smtClean="0">
                <a:solidFill>
                  <a:srgbClr val="0094CA"/>
                </a:solidFill>
              </a:rPr>
              <a:t>2</a:t>
            </a:r>
            <a:r>
              <a:rPr lang="en-US" dirty="0" smtClean="0">
                <a:solidFill>
                  <a:srgbClr val="0094CA"/>
                </a:solidFill>
              </a:rPr>
              <a:t>, </a:t>
            </a:r>
            <a:r>
              <a:rPr lang="en-US" dirty="0" err="1" smtClean="0">
                <a:solidFill>
                  <a:srgbClr val="0094CA"/>
                </a:solidFill>
              </a:rPr>
              <a:t>Ar</a:t>
            </a:r>
            <a:r>
              <a:rPr lang="en-US" dirty="0" smtClean="0">
                <a:solidFill>
                  <a:srgbClr val="0094CA"/>
                </a:solidFill>
              </a:rPr>
              <a:t>, H</a:t>
            </a:r>
            <a:r>
              <a:rPr lang="en-US" baseline="-25000" dirty="0" smtClean="0">
                <a:solidFill>
                  <a:srgbClr val="0094CA"/>
                </a:solidFill>
              </a:rPr>
              <a:t>2</a:t>
            </a:r>
            <a:r>
              <a:rPr lang="en-US" dirty="0" smtClean="0">
                <a:solidFill>
                  <a:srgbClr val="0094CA"/>
                </a:solidFill>
              </a:rPr>
              <a:t>O</a:t>
            </a:r>
          </a:p>
          <a:p>
            <a:endParaRPr lang="en-US" dirty="0" smtClean="0">
              <a:solidFill>
                <a:srgbClr val="0094CA"/>
              </a:solidFill>
            </a:endParaRPr>
          </a:p>
          <a:p>
            <a:r>
              <a:rPr lang="en-US" dirty="0" smtClean="0">
                <a:solidFill>
                  <a:srgbClr val="0094CA"/>
                </a:solidFill>
              </a:rPr>
              <a:t>Particles / dust is removed by filters,</a:t>
            </a:r>
            <a:br>
              <a:rPr lang="en-US" dirty="0" smtClean="0">
                <a:solidFill>
                  <a:srgbClr val="0094CA"/>
                </a:solidFill>
              </a:rPr>
            </a:br>
            <a:r>
              <a:rPr lang="en-US" dirty="0" smtClean="0">
                <a:solidFill>
                  <a:srgbClr val="0094CA"/>
                </a:solidFill>
              </a:rPr>
              <a:t>mechanical purification - not detailed here!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sv-SE" smtClean="0"/>
              <a:t>3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416585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TDR baseline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88224" y="6381328"/>
            <a:ext cx="2133600" cy="365125"/>
          </a:xfrm>
        </p:spPr>
        <p:txBody>
          <a:bodyPr/>
          <a:lstStyle/>
          <a:p>
            <a:fld id="{551115BC-487E-4422-894C-CB7CD3E79223}" type="slidenum">
              <a:rPr lang="sv-SE" smtClean="0"/>
              <a:pPr/>
              <a:t>4</a:t>
            </a:fld>
            <a:endParaRPr lang="sv-SE"/>
          </a:p>
        </p:txBody>
      </p:sp>
      <p:sp>
        <p:nvSpPr>
          <p:cNvPr id="5" name="Rounded Rectangle 4"/>
          <p:cNvSpPr/>
          <p:nvPr/>
        </p:nvSpPr>
        <p:spPr>
          <a:xfrm>
            <a:off x="4499992" y="4869160"/>
            <a:ext cx="1728192" cy="1872208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Monolith Loop</a:t>
            </a:r>
          </a:p>
          <a:p>
            <a:pPr algn="ctr"/>
            <a:endParaRPr lang="en-US" dirty="0" smtClean="0"/>
          </a:p>
          <a:p>
            <a:pPr algn="ctr"/>
            <a:r>
              <a:rPr lang="en-US" dirty="0" smtClean="0"/>
              <a:t>40 m</a:t>
            </a:r>
            <a:r>
              <a:rPr lang="en-US" baseline="30000" dirty="0" smtClean="0"/>
              <a:t>3</a:t>
            </a:r>
            <a:r>
              <a:rPr lang="en-US" dirty="0" smtClean="0"/>
              <a:t>,  1 bar</a:t>
            </a:r>
          </a:p>
          <a:p>
            <a:pPr algn="ctr"/>
            <a:r>
              <a:rPr lang="en-US" dirty="0"/>
              <a:t>6</a:t>
            </a:r>
            <a:r>
              <a:rPr lang="en-US" dirty="0" smtClean="0"/>
              <a:t> kg Helium</a:t>
            </a:r>
            <a:endParaRPr lang="en-US" dirty="0"/>
          </a:p>
        </p:txBody>
      </p:sp>
      <p:sp>
        <p:nvSpPr>
          <p:cNvPr id="6" name="Rounded Rectangle 5"/>
          <p:cNvSpPr/>
          <p:nvPr/>
        </p:nvSpPr>
        <p:spPr>
          <a:xfrm>
            <a:off x="4499992" y="1556792"/>
            <a:ext cx="1728192" cy="180020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Target Loop</a:t>
            </a:r>
          </a:p>
          <a:p>
            <a:pPr algn="ctr"/>
            <a:endParaRPr lang="en-US" dirty="0" smtClean="0"/>
          </a:p>
          <a:p>
            <a:pPr algn="ctr"/>
            <a:r>
              <a:rPr lang="en-US" dirty="0" smtClean="0"/>
              <a:t>20 m</a:t>
            </a:r>
            <a:r>
              <a:rPr lang="en-US" baseline="30000" dirty="0" smtClean="0"/>
              <a:t>3</a:t>
            </a:r>
            <a:r>
              <a:rPr lang="en-US" dirty="0" smtClean="0"/>
              <a:t>,  3.6 bar</a:t>
            </a:r>
          </a:p>
          <a:p>
            <a:pPr algn="ctr"/>
            <a:r>
              <a:rPr lang="en-US" dirty="0" smtClean="0"/>
              <a:t>9 kg Helium</a:t>
            </a:r>
            <a:endParaRPr lang="en-US" dirty="0"/>
          </a:p>
        </p:txBody>
      </p:sp>
      <p:sp>
        <p:nvSpPr>
          <p:cNvPr id="9" name="Rounded Rectangle 8"/>
          <p:cNvSpPr/>
          <p:nvPr/>
        </p:nvSpPr>
        <p:spPr>
          <a:xfrm>
            <a:off x="2699792" y="3717032"/>
            <a:ext cx="1152128" cy="792088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Seal</a:t>
            </a:r>
          </a:p>
          <a:p>
            <a:pPr algn="ctr"/>
            <a:r>
              <a:rPr lang="en-US" dirty="0" smtClean="0"/>
              <a:t>3.8 bar</a:t>
            </a:r>
            <a:endParaRPr lang="en-US" dirty="0"/>
          </a:p>
        </p:txBody>
      </p:sp>
      <p:sp>
        <p:nvSpPr>
          <p:cNvPr id="3" name="Bent Arrow 2"/>
          <p:cNvSpPr/>
          <p:nvPr/>
        </p:nvSpPr>
        <p:spPr>
          <a:xfrm rot="16200000" flipV="1">
            <a:off x="4427984" y="2924944"/>
            <a:ext cx="576064" cy="1584176"/>
          </a:xfrm>
          <a:prstGeom prst="ben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endParaRPr lang="en-US" dirty="0">
              <a:solidFill>
                <a:srgbClr val="0094CA"/>
              </a:solidFill>
            </a:endParaRPr>
          </a:p>
        </p:txBody>
      </p:sp>
      <p:sp>
        <p:nvSpPr>
          <p:cNvPr id="11" name="Bent Arrow 10"/>
          <p:cNvSpPr/>
          <p:nvPr/>
        </p:nvSpPr>
        <p:spPr>
          <a:xfrm rot="5400000">
            <a:off x="4427984" y="3717032"/>
            <a:ext cx="576064" cy="1584176"/>
          </a:xfrm>
          <a:prstGeom prst="bentArrow">
            <a:avLst>
              <a:gd name="adj1" fmla="val 25000"/>
              <a:gd name="adj2" fmla="val 25000"/>
              <a:gd name="adj3" fmla="val 25000"/>
              <a:gd name="adj4" fmla="val 39977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endParaRPr lang="en-US" dirty="0">
              <a:solidFill>
                <a:srgbClr val="0094CA"/>
              </a:solidFill>
            </a:endParaRPr>
          </a:p>
        </p:txBody>
      </p:sp>
      <p:sp>
        <p:nvSpPr>
          <p:cNvPr id="12" name="Right Arrow 11"/>
          <p:cNvSpPr/>
          <p:nvPr/>
        </p:nvSpPr>
        <p:spPr>
          <a:xfrm>
            <a:off x="6372200" y="1772816"/>
            <a:ext cx="1080120" cy="288032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6340402" y="2060848"/>
            <a:ext cx="13185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 smtClean="0">
                <a:solidFill>
                  <a:srgbClr val="0094CA"/>
                </a:solidFill>
              </a:rPr>
              <a:t>0.1 </a:t>
            </a:r>
            <a:r>
              <a:rPr lang="sv-SE" dirty="0" err="1" smtClean="0">
                <a:solidFill>
                  <a:srgbClr val="0094CA"/>
                </a:solidFill>
              </a:rPr>
              <a:t>m</a:t>
            </a:r>
            <a:r>
              <a:rPr lang="en-US" dirty="0" smtClean="0">
                <a:solidFill>
                  <a:srgbClr val="0094CA"/>
                </a:solidFill>
              </a:rPr>
              <a:t>g/s He</a:t>
            </a:r>
            <a:endParaRPr lang="en-US" dirty="0">
              <a:solidFill>
                <a:srgbClr val="0094CA"/>
              </a:solidFill>
            </a:endParaRPr>
          </a:p>
        </p:txBody>
      </p:sp>
      <p:sp>
        <p:nvSpPr>
          <p:cNvPr id="14" name="Right Arrow 13"/>
          <p:cNvSpPr/>
          <p:nvPr/>
        </p:nvSpPr>
        <p:spPr>
          <a:xfrm flipH="1">
            <a:off x="6372200" y="6237312"/>
            <a:ext cx="1080120" cy="288032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368423" y="5877272"/>
            <a:ext cx="126252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 smtClean="0">
                <a:solidFill>
                  <a:srgbClr val="0094CA"/>
                </a:solidFill>
              </a:rPr>
              <a:t>18 mg</a:t>
            </a:r>
            <a:r>
              <a:rPr lang="en-US" dirty="0">
                <a:solidFill>
                  <a:srgbClr val="0094CA"/>
                </a:solidFill>
              </a:rPr>
              <a:t>/s </a:t>
            </a:r>
            <a:r>
              <a:rPr lang="en-US" dirty="0" smtClean="0">
                <a:solidFill>
                  <a:srgbClr val="0094CA"/>
                </a:solidFill>
              </a:rPr>
              <a:t>Air</a:t>
            </a:r>
            <a:endParaRPr lang="en-US" dirty="0">
              <a:solidFill>
                <a:srgbClr val="0094CA"/>
              </a:solidFill>
            </a:endParaRPr>
          </a:p>
        </p:txBody>
      </p:sp>
      <p:sp>
        <p:nvSpPr>
          <p:cNvPr id="16" name="Right Arrow 15"/>
          <p:cNvSpPr/>
          <p:nvPr/>
        </p:nvSpPr>
        <p:spPr>
          <a:xfrm flipH="1">
            <a:off x="2771800" y="1772816"/>
            <a:ext cx="1584176" cy="288032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Rectangle 16"/>
          <p:cNvSpPr/>
          <p:nvPr/>
        </p:nvSpPr>
        <p:spPr>
          <a:xfrm>
            <a:off x="3210527" y="2060848"/>
            <a:ext cx="95279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 smtClean="0">
                <a:solidFill>
                  <a:srgbClr val="0094CA"/>
                </a:solidFill>
              </a:rPr>
              <a:t>3 g</a:t>
            </a:r>
            <a:r>
              <a:rPr lang="en-US" dirty="0">
                <a:solidFill>
                  <a:srgbClr val="0094CA"/>
                </a:solidFill>
              </a:rPr>
              <a:t>/s </a:t>
            </a:r>
            <a:r>
              <a:rPr lang="en-US" dirty="0" smtClean="0">
                <a:solidFill>
                  <a:srgbClr val="0094CA"/>
                </a:solidFill>
              </a:rPr>
              <a:t>He</a:t>
            </a:r>
            <a:endParaRPr lang="en-US" dirty="0">
              <a:solidFill>
                <a:srgbClr val="0094CA"/>
              </a:solidFill>
            </a:endParaRPr>
          </a:p>
        </p:txBody>
      </p:sp>
      <p:sp>
        <p:nvSpPr>
          <p:cNvPr id="18" name="Right Arrow 17"/>
          <p:cNvSpPr/>
          <p:nvPr/>
        </p:nvSpPr>
        <p:spPr>
          <a:xfrm flipH="1">
            <a:off x="2771800" y="6237312"/>
            <a:ext cx="1584176" cy="288032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Rectangle 18"/>
          <p:cNvSpPr/>
          <p:nvPr/>
        </p:nvSpPr>
        <p:spPr>
          <a:xfrm>
            <a:off x="3210527" y="5877272"/>
            <a:ext cx="95279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 smtClean="0">
                <a:solidFill>
                  <a:srgbClr val="0094CA"/>
                </a:solidFill>
              </a:rPr>
              <a:t>7 g</a:t>
            </a:r>
            <a:r>
              <a:rPr lang="en-US" dirty="0">
                <a:solidFill>
                  <a:srgbClr val="0094CA"/>
                </a:solidFill>
              </a:rPr>
              <a:t>/s </a:t>
            </a:r>
            <a:r>
              <a:rPr lang="en-US" dirty="0" smtClean="0">
                <a:solidFill>
                  <a:srgbClr val="0094CA"/>
                </a:solidFill>
              </a:rPr>
              <a:t>He</a:t>
            </a:r>
            <a:endParaRPr lang="en-US" dirty="0">
              <a:solidFill>
                <a:srgbClr val="0094CA"/>
              </a:solidFill>
            </a:endParaRPr>
          </a:p>
        </p:txBody>
      </p:sp>
      <p:sp>
        <p:nvSpPr>
          <p:cNvPr id="20" name="Rounded Rectangle 19"/>
          <p:cNvSpPr/>
          <p:nvPr/>
        </p:nvSpPr>
        <p:spPr>
          <a:xfrm>
            <a:off x="1187624" y="1484784"/>
            <a:ext cx="1440160" cy="792088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Target</a:t>
            </a:r>
          </a:p>
          <a:p>
            <a:pPr algn="ctr"/>
            <a:r>
              <a:rPr lang="en-US" dirty="0" smtClean="0"/>
              <a:t>PCS</a:t>
            </a:r>
            <a:endParaRPr lang="en-US" dirty="0"/>
          </a:p>
        </p:txBody>
      </p:sp>
      <p:sp>
        <p:nvSpPr>
          <p:cNvPr id="21" name="Rounded Rectangle 20"/>
          <p:cNvSpPr/>
          <p:nvPr/>
        </p:nvSpPr>
        <p:spPr>
          <a:xfrm>
            <a:off x="1187624" y="5949280"/>
            <a:ext cx="1440160" cy="792088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Monolith</a:t>
            </a:r>
          </a:p>
          <a:p>
            <a:pPr algn="ctr"/>
            <a:r>
              <a:rPr lang="en-US" dirty="0" smtClean="0"/>
              <a:t>PCS</a:t>
            </a:r>
            <a:endParaRPr lang="en-US" dirty="0"/>
          </a:p>
        </p:txBody>
      </p:sp>
      <p:sp>
        <p:nvSpPr>
          <p:cNvPr id="22" name="Bent Arrow 21"/>
          <p:cNvSpPr/>
          <p:nvPr/>
        </p:nvSpPr>
        <p:spPr>
          <a:xfrm>
            <a:off x="1835696" y="4149080"/>
            <a:ext cx="792088" cy="504056"/>
          </a:xfrm>
          <a:prstGeom prst="ben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endParaRPr lang="en-US" dirty="0">
              <a:solidFill>
                <a:srgbClr val="0094CA"/>
              </a:solidFill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4074623" y="4365104"/>
            <a:ext cx="95279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 smtClean="0">
                <a:solidFill>
                  <a:srgbClr val="0094CA"/>
                </a:solidFill>
              </a:rPr>
              <a:t>7 g</a:t>
            </a:r>
            <a:r>
              <a:rPr lang="en-US" dirty="0">
                <a:solidFill>
                  <a:srgbClr val="0094CA"/>
                </a:solidFill>
              </a:rPr>
              <a:t>/s </a:t>
            </a:r>
            <a:r>
              <a:rPr lang="en-US" dirty="0" smtClean="0">
                <a:solidFill>
                  <a:srgbClr val="0094CA"/>
                </a:solidFill>
              </a:rPr>
              <a:t>He</a:t>
            </a:r>
            <a:endParaRPr lang="en-US" dirty="0">
              <a:solidFill>
                <a:srgbClr val="0094CA"/>
              </a:solidFill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4074623" y="3429000"/>
            <a:ext cx="95279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 smtClean="0">
                <a:solidFill>
                  <a:srgbClr val="0094CA"/>
                </a:solidFill>
              </a:rPr>
              <a:t>3 g</a:t>
            </a:r>
            <a:r>
              <a:rPr lang="en-US" dirty="0">
                <a:solidFill>
                  <a:srgbClr val="0094CA"/>
                </a:solidFill>
              </a:rPr>
              <a:t>/s </a:t>
            </a:r>
            <a:r>
              <a:rPr lang="en-US" dirty="0" smtClean="0">
                <a:solidFill>
                  <a:srgbClr val="0094CA"/>
                </a:solidFill>
              </a:rPr>
              <a:t>He</a:t>
            </a:r>
            <a:endParaRPr lang="en-US" dirty="0">
              <a:solidFill>
                <a:srgbClr val="0094CA"/>
              </a:solidFill>
            </a:endParaRPr>
          </a:p>
        </p:txBody>
      </p:sp>
      <p:sp>
        <p:nvSpPr>
          <p:cNvPr id="35" name="Bent Arrow 34"/>
          <p:cNvSpPr/>
          <p:nvPr/>
        </p:nvSpPr>
        <p:spPr>
          <a:xfrm flipV="1">
            <a:off x="1835696" y="3573016"/>
            <a:ext cx="792088" cy="504056"/>
          </a:xfrm>
          <a:prstGeom prst="ben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endParaRPr lang="en-US" dirty="0">
              <a:solidFill>
                <a:srgbClr val="0094CA"/>
              </a:solidFill>
            </a:endParaRPr>
          </a:p>
        </p:txBody>
      </p:sp>
      <p:sp>
        <p:nvSpPr>
          <p:cNvPr id="36" name="Rounded Rectangle 35"/>
          <p:cNvSpPr/>
          <p:nvPr/>
        </p:nvSpPr>
        <p:spPr>
          <a:xfrm>
            <a:off x="1187624" y="4725144"/>
            <a:ext cx="1440160" cy="792088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Monolith</a:t>
            </a:r>
          </a:p>
          <a:p>
            <a:pPr algn="ctr"/>
            <a:r>
              <a:rPr lang="en-US" dirty="0" smtClean="0"/>
              <a:t>Purification</a:t>
            </a:r>
            <a:endParaRPr lang="en-US" dirty="0"/>
          </a:p>
        </p:txBody>
      </p:sp>
      <p:sp>
        <p:nvSpPr>
          <p:cNvPr id="37" name="Right Arrow 36"/>
          <p:cNvSpPr/>
          <p:nvPr/>
        </p:nvSpPr>
        <p:spPr>
          <a:xfrm rot="16200000">
            <a:off x="1727684" y="5625244"/>
            <a:ext cx="288032" cy="216024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ounded Rectangle 37"/>
          <p:cNvSpPr/>
          <p:nvPr/>
        </p:nvSpPr>
        <p:spPr>
          <a:xfrm>
            <a:off x="1187624" y="2708920"/>
            <a:ext cx="1440160" cy="792088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Target</a:t>
            </a:r>
          </a:p>
          <a:p>
            <a:pPr algn="ctr"/>
            <a:r>
              <a:rPr lang="en-US" dirty="0" smtClean="0"/>
              <a:t>Purification</a:t>
            </a:r>
            <a:endParaRPr lang="en-US" dirty="0"/>
          </a:p>
        </p:txBody>
      </p:sp>
      <p:sp>
        <p:nvSpPr>
          <p:cNvPr id="39" name="Right Arrow 38"/>
          <p:cNvSpPr/>
          <p:nvPr/>
        </p:nvSpPr>
        <p:spPr>
          <a:xfrm rot="5400000" flipV="1">
            <a:off x="1727684" y="2384884"/>
            <a:ext cx="288032" cy="216024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ight Arrow 41"/>
          <p:cNvSpPr/>
          <p:nvPr/>
        </p:nvSpPr>
        <p:spPr>
          <a:xfrm rot="1588995" flipH="1">
            <a:off x="6237617" y="3214673"/>
            <a:ext cx="1044248" cy="288032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4" name="Right Arrow 43"/>
          <p:cNvSpPr/>
          <p:nvPr/>
        </p:nvSpPr>
        <p:spPr>
          <a:xfrm rot="19455194" flipH="1">
            <a:off x="6210577" y="4653476"/>
            <a:ext cx="1080120" cy="288032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5" name="Rectangle 44"/>
          <p:cNvSpPr/>
          <p:nvPr/>
        </p:nvSpPr>
        <p:spPr>
          <a:xfrm>
            <a:off x="5292080" y="3717032"/>
            <a:ext cx="392780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sv-SE" dirty="0" err="1" smtClean="0">
                <a:solidFill>
                  <a:srgbClr val="0094CA"/>
                </a:solidFill>
              </a:rPr>
              <a:t>Contaminants</a:t>
            </a:r>
            <a:r>
              <a:rPr lang="sv-SE" dirty="0" smtClean="0">
                <a:solidFill>
                  <a:srgbClr val="0094CA"/>
                </a:solidFill>
              </a:rPr>
              <a:t> </a:t>
            </a:r>
          </a:p>
          <a:p>
            <a:pPr algn="ctr"/>
            <a:r>
              <a:rPr lang="sv-SE" dirty="0" smtClean="0">
                <a:solidFill>
                  <a:srgbClr val="0094CA"/>
                </a:solidFill>
              </a:rPr>
              <a:t>(</a:t>
            </a:r>
            <a:r>
              <a:rPr lang="sv-SE" dirty="0" err="1" smtClean="0">
                <a:solidFill>
                  <a:srgbClr val="0094CA"/>
                </a:solidFill>
              </a:rPr>
              <a:t>mainly</a:t>
            </a:r>
            <a:r>
              <a:rPr lang="sv-SE" dirty="0" smtClean="0">
                <a:solidFill>
                  <a:srgbClr val="0094CA"/>
                </a:solidFill>
              </a:rPr>
              <a:t> </a:t>
            </a:r>
            <a:r>
              <a:rPr lang="sv-SE" dirty="0" err="1" smtClean="0">
                <a:solidFill>
                  <a:srgbClr val="0094CA"/>
                </a:solidFill>
              </a:rPr>
              <a:t>spallation</a:t>
            </a:r>
            <a:r>
              <a:rPr lang="sv-SE" dirty="0" smtClean="0">
                <a:solidFill>
                  <a:srgbClr val="0094CA"/>
                </a:solidFill>
              </a:rPr>
              <a:t> </a:t>
            </a:r>
            <a:r>
              <a:rPr lang="sv-SE" dirty="0" err="1" smtClean="0">
                <a:solidFill>
                  <a:srgbClr val="0094CA"/>
                </a:solidFill>
              </a:rPr>
              <a:t>products</a:t>
            </a:r>
            <a:r>
              <a:rPr lang="sv-SE" dirty="0" smtClean="0">
                <a:solidFill>
                  <a:srgbClr val="0094CA"/>
                </a:solidFill>
              </a:rPr>
              <a:t> form </a:t>
            </a:r>
            <a:r>
              <a:rPr lang="sv-SE" dirty="0" err="1" smtClean="0">
                <a:solidFill>
                  <a:srgbClr val="0094CA"/>
                </a:solidFill>
              </a:rPr>
              <a:t>target</a:t>
            </a:r>
            <a:r>
              <a:rPr lang="sv-SE" dirty="0" smtClean="0">
                <a:solidFill>
                  <a:srgbClr val="0094CA"/>
                </a:solidFill>
              </a:rPr>
              <a:t>)</a:t>
            </a:r>
            <a:endParaRPr lang="en-US" dirty="0">
              <a:solidFill>
                <a:srgbClr val="0094C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56078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TDR Baseline features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94CA"/>
                </a:solidFill>
              </a:rPr>
              <a:t>Conservative seal and leak flow estimates</a:t>
            </a:r>
          </a:p>
          <a:p>
            <a:r>
              <a:rPr lang="en-US" dirty="0" smtClean="0">
                <a:solidFill>
                  <a:srgbClr val="0094CA"/>
                </a:solidFill>
              </a:rPr>
              <a:t>Some H</a:t>
            </a:r>
            <a:r>
              <a:rPr lang="en-US" baseline="-25000" dirty="0" smtClean="0">
                <a:solidFill>
                  <a:srgbClr val="0094CA"/>
                </a:solidFill>
              </a:rPr>
              <a:t>2</a:t>
            </a:r>
            <a:r>
              <a:rPr lang="en-US" dirty="0" smtClean="0">
                <a:solidFill>
                  <a:srgbClr val="0094CA"/>
                </a:solidFill>
              </a:rPr>
              <a:t> chemistry (mainly for steel), ~ 10 ppm</a:t>
            </a:r>
          </a:p>
          <a:p>
            <a:r>
              <a:rPr lang="en-US" dirty="0" smtClean="0">
                <a:solidFill>
                  <a:srgbClr val="0094CA"/>
                </a:solidFill>
              </a:rPr>
              <a:t>Separate purification systems Target &amp; Monolith</a:t>
            </a:r>
            <a:br>
              <a:rPr lang="en-US" dirty="0" smtClean="0">
                <a:solidFill>
                  <a:srgbClr val="0094CA"/>
                </a:solidFill>
              </a:rPr>
            </a:br>
            <a:r>
              <a:rPr lang="en-US" dirty="0" smtClean="0">
                <a:solidFill>
                  <a:srgbClr val="0094CA"/>
                </a:solidFill>
              </a:rPr>
              <a:t>- Target:		</a:t>
            </a:r>
            <a:r>
              <a:rPr lang="en-US" dirty="0" err="1" smtClean="0">
                <a:solidFill>
                  <a:srgbClr val="0094CA"/>
                </a:solidFill>
              </a:rPr>
              <a:t>CuO</a:t>
            </a:r>
            <a:r>
              <a:rPr lang="en-US" dirty="0" smtClean="0">
                <a:solidFill>
                  <a:srgbClr val="0094CA"/>
                </a:solidFill>
              </a:rPr>
              <a:t> + Mol.-Sieves + </a:t>
            </a:r>
            <a:r>
              <a:rPr lang="en-US" dirty="0" err="1" smtClean="0">
                <a:solidFill>
                  <a:srgbClr val="0094CA"/>
                </a:solidFill>
              </a:rPr>
              <a:t>Cryotrap</a:t>
            </a:r>
            <a:r>
              <a:rPr lang="en-US" dirty="0">
                <a:solidFill>
                  <a:srgbClr val="0094CA"/>
                </a:solidFill>
              </a:rPr>
              <a:t/>
            </a:r>
            <a:br>
              <a:rPr lang="en-US" dirty="0">
                <a:solidFill>
                  <a:srgbClr val="0094CA"/>
                </a:solidFill>
              </a:rPr>
            </a:br>
            <a:r>
              <a:rPr lang="en-US" dirty="0" smtClean="0">
                <a:solidFill>
                  <a:srgbClr val="0094CA"/>
                </a:solidFill>
              </a:rPr>
              <a:t>- Monolith:	Mol.-Sieves</a:t>
            </a:r>
          </a:p>
          <a:p>
            <a:r>
              <a:rPr lang="en-US" dirty="0" smtClean="0">
                <a:solidFill>
                  <a:srgbClr val="0094CA"/>
                </a:solidFill>
              </a:rPr>
              <a:t>ppm levels of impurities</a:t>
            </a:r>
          </a:p>
          <a:p>
            <a:endParaRPr lang="en-US" dirty="0" smtClean="0">
              <a:solidFill>
                <a:srgbClr val="0094CA"/>
              </a:solidFill>
            </a:endParaRPr>
          </a:p>
          <a:p>
            <a:endParaRPr lang="en-US" dirty="0">
              <a:solidFill>
                <a:srgbClr val="0094CA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sv-SE" smtClean="0"/>
              <a:t>5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9496595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5463813" y="3789040"/>
            <a:ext cx="936104" cy="648072"/>
          </a:xfrm>
          <a:prstGeom prst="roundRect">
            <a:avLst/>
          </a:prstGeom>
          <a:solidFill>
            <a:schemeClr val="bg1">
              <a:lumMod val="85000"/>
            </a:schemeClr>
          </a:solidFill>
          <a:ln w="1905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Rounded Rectangle 5"/>
          <p:cNvSpPr/>
          <p:nvPr/>
        </p:nvSpPr>
        <p:spPr>
          <a:xfrm>
            <a:off x="5050336" y="4869160"/>
            <a:ext cx="1728192" cy="1872208"/>
          </a:xfrm>
          <a:prstGeom prst="roundRect">
            <a:avLst/>
          </a:prstGeom>
          <a:solidFill>
            <a:schemeClr val="accent1"/>
          </a:solidFill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Monolith</a:t>
            </a:r>
          </a:p>
          <a:p>
            <a:pPr algn="ctr"/>
            <a:endParaRPr lang="en-US" dirty="0" smtClean="0"/>
          </a:p>
          <a:p>
            <a:pPr algn="ctr"/>
            <a:r>
              <a:rPr lang="en-US" dirty="0" smtClean="0"/>
              <a:t>95 m</a:t>
            </a:r>
            <a:r>
              <a:rPr lang="en-US" baseline="30000" dirty="0" smtClean="0"/>
              <a:t>3</a:t>
            </a:r>
            <a:r>
              <a:rPr lang="en-US" dirty="0" smtClean="0"/>
              <a:t>,  1 bar</a:t>
            </a:r>
          </a:p>
          <a:p>
            <a:pPr algn="ctr"/>
            <a:r>
              <a:rPr lang="en-US" dirty="0" smtClean="0"/>
              <a:t>15 kg Helium</a:t>
            </a:r>
            <a:endParaRPr lang="en-US" dirty="0"/>
          </a:p>
        </p:txBody>
      </p:sp>
      <p:sp>
        <p:nvSpPr>
          <p:cNvPr id="7" name="Rounded Rectangle 6"/>
          <p:cNvSpPr/>
          <p:nvPr/>
        </p:nvSpPr>
        <p:spPr>
          <a:xfrm>
            <a:off x="5050336" y="1556792"/>
            <a:ext cx="1728192" cy="1800200"/>
          </a:xfrm>
          <a:prstGeom prst="roundRect">
            <a:avLst/>
          </a:prstGeom>
          <a:solidFill>
            <a:schemeClr val="accent1"/>
          </a:solidFill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Target</a:t>
            </a:r>
          </a:p>
          <a:p>
            <a:pPr algn="ctr"/>
            <a:endParaRPr lang="en-US" dirty="0" smtClean="0"/>
          </a:p>
          <a:p>
            <a:pPr algn="ctr"/>
            <a:r>
              <a:rPr lang="en-US" dirty="0" smtClean="0"/>
              <a:t>20 m</a:t>
            </a:r>
            <a:r>
              <a:rPr lang="en-US" baseline="30000" dirty="0" smtClean="0"/>
              <a:t>3</a:t>
            </a:r>
            <a:r>
              <a:rPr lang="en-US" dirty="0" smtClean="0"/>
              <a:t>,  10 bar</a:t>
            </a:r>
          </a:p>
          <a:p>
            <a:pPr algn="ctr"/>
            <a:r>
              <a:rPr lang="en-US" dirty="0" smtClean="0"/>
              <a:t>23 kg Helium</a:t>
            </a:r>
            <a:endParaRPr lang="en-US" dirty="0"/>
          </a:p>
        </p:txBody>
      </p:sp>
      <p:sp>
        <p:nvSpPr>
          <p:cNvPr id="8" name="Bent Arrow 7"/>
          <p:cNvSpPr/>
          <p:nvPr/>
        </p:nvSpPr>
        <p:spPr>
          <a:xfrm rot="16200000" flipV="1">
            <a:off x="4378885" y="2518655"/>
            <a:ext cx="699591" cy="2520280"/>
          </a:xfrm>
          <a:prstGeom prst="bentArrow">
            <a:avLst>
              <a:gd name="adj1" fmla="val 5689"/>
              <a:gd name="adj2" fmla="val 10344"/>
              <a:gd name="adj3" fmla="val 25980"/>
              <a:gd name="adj4" fmla="val 43750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endParaRPr lang="en-US" dirty="0">
              <a:solidFill>
                <a:srgbClr val="0094CA"/>
              </a:solidFill>
            </a:endParaRPr>
          </a:p>
        </p:txBody>
      </p:sp>
      <p:sp>
        <p:nvSpPr>
          <p:cNvPr id="9" name="Bent Arrow 8"/>
          <p:cNvSpPr/>
          <p:nvPr/>
        </p:nvSpPr>
        <p:spPr>
          <a:xfrm rot="5400000">
            <a:off x="4366739" y="3182925"/>
            <a:ext cx="708174" cy="2520280"/>
          </a:xfrm>
          <a:prstGeom prst="bentArrow">
            <a:avLst>
              <a:gd name="adj1" fmla="val 5920"/>
              <a:gd name="adj2" fmla="val 9059"/>
              <a:gd name="adj3" fmla="val 23027"/>
              <a:gd name="adj4" fmla="val 39977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endParaRPr lang="en-US" dirty="0">
              <a:solidFill>
                <a:srgbClr val="0094CA"/>
              </a:solidFill>
            </a:endParaRPr>
          </a:p>
        </p:txBody>
      </p:sp>
      <p:sp>
        <p:nvSpPr>
          <p:cNvPr id="10" name="Right Arrow 9"/>
          <p:cNvSpPr/>
          <p:nvPr/>
        </p:nvSpPr>
        <p:spPr>
          <a:xfrm>
            <a:off x="6850536" y="1916832"/>
            <a:ext cx="1080120" cy="103039"/>
          </a:xfrm>
          <a:prstGeom prst="rightArrow">
            <a:avLst>
              <a:gd name="adj1" fmla="val 40756"/>
              <a:gd name="adj2" fmla="val 50000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6876256" y="1556792"/>
            <a:ext cx="1368152" cy="307777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sz="1400" dirty="0" smtClean="0"/>
              <a:t>0.23 </a:t>
            </a:r>
            <a:r>
              <a:rPr lang="sv-SE" sz="1400" dirty="0" smtClean="0"/>
              <a:t>m</a:t>
            </a:r>
            <a:r>
              <a:rPr lang="en-US" sz="1400" dirty="0" smtClean="0"/>
              <a:t>g/s</a:t>
            </a:r>
            <a:endParaRPr lang="en-US" sz="1400" dirty="0"/>
          </a:p>
        </p:txBody>
      </p:sp>
      <p:sp>
        <p:nvSpPr>
          <p:cNvPr id="12" name="Rectangle 11"/>
          <p:cNvSpPr/>
          <p:nvPr/>
        </p:nvSpPr>
        <p:spPr>
          <a:xfrm>
            <a:off x="6876256" y="5949280"/>
            <a:ext cx="1080120" cy="307777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sz="1400" dirty="0"/>
              <a:t>4</a:t>
            </a:r>
            <a:r>
              <a:rPr lang="en-US" sz="1400" dirty="0" smtClean="0"/>
              <a:t> </a:t>
            </a:r>
            <a:r>
              <a:rPr lang="sv-SE" sz="1400" dirty="0" err="1"/>
              <a:t>μ</a:t>
            </a:r>
            <a:r>
              <a:rPr lang="en-US" sz="1400" dirty="0" smtClean="0"/>
              <a:t>g</a:t>
            </a:r>
            <a:r>
              <a:rPr lang="en-US" sz="1400" dirty="0"/>
              <a:t>/s </a:t>
            </a:r>
            <a:r>
              <a:rPr lang="en-US" sz="1400" dirty="0" smtClean="0"/>
              <a:t>Air</a:t>
            </a:r>
            <a:endParaRPr lang="en-US" sz="1400" dirty="0"/>
          </a:p>
        </p:txBody>
      </p:sp>
      <p:sp>
        <p:nvSpPr>
          <p:cNvPr id="13" name="Right Arrow 12"/>
          <p:cNvSpPr/>
          <p:nvPr/>
        </p:nvSpPr>
        <p:spPr>
          <a:xfrm flipH="1">
            <a:off x="3106120" y="1772816"/>
            <a:ext cx="1872208" cy="288032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1089896" y="2545159"/>
            <a:ext cx="543547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400" dirty="0" smtClean="0"/>
              <a:t>1 g/s</a:t>
            </a:r>
            <a:endParaRPr lang="en-US" sz="1400" dirty="0"/>
          </a:p>
        </p:txBody>
      </p:sp>
      <p:sp>
        <p:nvSpPr>
          <p:cNvPr id="15" name="Right Arrow 14"/>
          <p:cNvSpPr/>
          <p:nvPr/>
        </p:nvSpPr>
        <p:spPr>
          <a:xfrm flipH="1">
            <a:off x="3106120" y="6237312"/>
            <a:ext cx="1872208" cy="288032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Rounded Rectangle 15"/>
          <p:cNvSpPr/>
          <p:nvPr/>
        </p:nvSpPr>
        <p:spPr>
          <a:xfrm>
            <a:off x="1233912" y="1556792"/>
            <a:ext cx="1800200" cy="720080"/>
          </a:xfrm>
          <a:prstGeom prst="roundRect">
            <a:avLst/>
          </a:prstGeom>
          <a:solidFill>
            <a:schemeClr val="accent1"/>
          </a:solidFill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Circulating  and cooling system</a:t>
            </a:r>
          </a:p>
        </p:txBody>
      </p:sp>
      <p:sp>
        <p:nvSpPr>
          <p:cNvPr id="17" name="Rounded Rectangle 16"/>
          <p:cNvSpPr/>
          <p:nvPr/>
        </p:nvSpPr>
        <p:spPr>
          <a:xfrm>
            <a:off x="1233912" y="5949280"/>
            <a:ext cx="1800200" cy="792088"/>
          </a:xfrm>
          <a:prstGeom prst="roundRect">
            <a:avLst/>
          </a:prstGeom>
          <a:solidFill>
            <a:schemeClr val="accent1"/>
          </a:solidFill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Circulating and cooling system</a:t>
            </a:r>
          </a:p>
        </p:txBody>
      </p:sp>
      <p:sp>
        <p:nvSpPr>
          <p:cNvPr id="18" name="Bent Arrow 17"/>
          <p:cNvSpPr/>
          <p:nvPr/>
        </p:nvSpPr>
        <p:spPr>
          <a:xfrm>
            <a:off x="2674072" y="5085184"/>
            <a:ext cx="2304256" cy="792088"/>
          </a:xfrm>
          <a:prstGeom prst="bentArrow">
            <a:avLst>
              <a:gd name="adj1" fmla="val 17304"/>
              <a:gd name="adj2" fmla="val 20992"/>
              <a:gd name="adj3" fmla="val 25000"/>
              <a:gd name="adj4" fmla="val 43750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endParaRPr lang="en-US" dirty="0">
              <a:solidFill>
                <a:srgbClr val="0094CA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5986440" y="4489375"/>
            <a:ext cx="777585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400" dirty="0" smtClean="0"/>
              <a:t>80 mg/s</a:t>
            </a:r>
            <a:endParaRPr lang="en-US" sz="1400" dirty="0"/>
          </a:p>
        </p:txBody>
      </p:sp>
      <p:sp>
        <p:nvSpPr>
          <p:cNvPr id="20" name="Bent Arrow 19"/>
          <p:cNvSpPr/>
          <p:nvPr/>
        </p:nvSpPr>
        <p:spPr>
          <a:xfrm flipV="1">
            <a:off x="2599682" y="2327448"/>
            <a:ext cx="792088" cy="1872208"/>
          </a:xfrm>
          <a:prstGeom prst="bentArrow">
            <a:avLst>
              <a:gd name="adj1" fmla="val 6521"/>
              <a:gd name="adj2" fmla="val 11211"/>
              <a:gd name="adj3" fmla="val 25882"/>
              <a:gd name="adj4" fmla="val 43750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endParaRPr lang="en-US" dirty="0">
              <a:solidFill>
                <a:srgbClr val="0094CA"/>
              </a:solidFill>
            </a:endParaRPr>
          </a:p>
        </p:txBody>
      </p:sp>
      <p:sp>
        <p:nvSpPr>
          <p:cNvPr id="21" name="Rounded Rectangle 20"/>
          <p:cNvSpPr/>
          <p:nvPr/>
        </p:nvSpPr>
        <p:spPr>
          <a:xfrm>
            <a:off x="153792" y="3212976"/>
            <a:ext cx="1872208" cy="720080"/>
          </a:xfrm>
          <a:prstGeom prst="roundRect">
            <a:avLst/>
          </a:prstGeom>
          <a:solidFill>
            <a:schemeClr val="accent1"/>
          </a:solidFill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dirty="0" smtClean="0"/>
              <a:t>He purification</a:t>
            </a:r>
          </a:p>
          <a:p>
            <a:pPr algn="ctr"/>
            <a:r>
              <a:rPr lang="en-US" dirty="0" smtClean="0"/>
              <a:t>(getter)</a:t>
            </a:r>
            <a:endParaRPr lang="en-US" dirty="0"/>
          </a:p>
        </p:txBody>
      </p:sp>
      <p:sp>
        <p:nvSpPr>
          <p:cNvPr id="22" name="Rectangle 21"/>
          <p:cNvSpPr/>
          <p:nvPr/>
        </p:nvSpPr>
        <p:spPr>
          <a:xfrm>
            <a:off x="6850536" y="4849415"/>
            <a:ext cx="120347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sv-SE" sz="1400" dirty="0" err="1" smtClean="0"/>
              <a:t>Contaminants</a:t>
            </a:r>
            <a:endParaRPr lang="en-US" sz="1400" dirty="0"/>
          </a:p>
        </p:txBody>
      </p:sp>
      <p:sp>
        <p:nvSpPr>
          <p:cNvPr id="23" name="Rectangle 22"/>
          <p:cNvSpPr/>
          <p:nvPr/>
        </p:nvSpPr>
        <p:spPr>
          <a:xfrm>
            <a:off x="6850536" y="2605881"/>
            <a:ext cx="120347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sv-SE" sz="1400" dirty="0" err="1" smtClean="0"/>
              <a:t>Contaminants</a:t>
            </a:r>
            <a:endParaRPr lang="en-US" sz="1400" dirty="0"/>
          </a:p>
        </p:txBody>
      </p:sp>
      <p:sp>
        <p:nvSpPr>
          <p:cNvPr id="24" name="Rectangle 23"/>
          <p:cNvSpPr/>
          <p:nvPr/>
        </p:nvSpPr>
        <p:spPr>
          <a:xfrm>
            <a:off x="5986440" y="3429000"/>
            <a:ext cx="777585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400" dirty="0" smtClean="0"/>
              <a:t>30 mg/s</a:t>
            </a:r>
            <a:endParaRPr lang="en-US" sz="1400" dirty="0"/>
          </a:p>
        </p:txBody>
      </p:sp>
      <p:sp>
        <p:nvSpPr>
          <p:cNvPr id="25" name="Up Arrow 24"/>
          <p:cNvSpPr/>
          <p:nvPr/>
        </p:nvSpPr>
        <p:spPr>
          <a:xfrm>
            <a:off x="2128965" y="5157192"/>
            <a:ext cx="113059" cy="720080"/>
          </a:xfrm>
          <a:prstGeom prst="up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Bent Arrow 25"/>
          <p:cNvSpPr/>
          <p:nvPr/>
        </p:nvSpPr>
        <p:spPr>
          <a:xfrm flipV="1">
            <a:off x="2818088" y="2348880"/>
            <a:ext cx="2160240" cy="720080"/>
          </a:xfrm>
          <a:prstGeom prst="bentArrow">
            <a:avLst>
              <a:gd name="adj1" fmla="val 19709"/>
              <a:gd name="adj2" fmla="val 19709"/>
              <a:gd name="adj3" fmla="val 25000"/>
              <a:gd name="adj4" fmla="val 56096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endParaRPr lang="en-US" dirty="0">
              <a:solidFill>
                <a:srgbClr val="0094CA"/>
              </a:solidFill>
            </a:endParaRPr>
          </a:p>
        </p:txBody>
      </p:sp>
      <p:sp>
        <p:nvSpPr>
          <p:cNvPr id="27" name="Oval 26"/>
          <p:cNvSpPr/>
          <p:nvPr/>
        </p:nvSpPr>
        <p:spPr>
          <a:xfrm>
            <a:off x="1850234" y="4443462"/>
            <a:ext cx="648072" cy="6480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cxnSp>
        <p:nvCxnSpPr>
          <p:cNvPr id="28" name="Straight Connector 27"/>
          <p:cNvCxnSpPr>
            <a:endCxn id="27" idx="3"/>
          </p:cNvCxnSpPr>
          <p:nvPr/>
        </p:nvCxnSpPr>
        <p:spPr>
          <a:xfrm flipH="1">
            <a:off x="1945142" y="4467473"/>
            <a:ext cx="125357" cy="529153"/>
          </a:xfrm>
          <a:prstGeom prst="line">
            <a:avLst/>
          </a:prstGeom>
          <a:ln w="254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>
            <a:endCxn id="27" idx="5"/>
          </p:cNvCxnSpPr>
          <p:nvPr/>
        </p:nvCxnSpPr>
        <p:spPr>
          <a:xfrm>
            <a:off x="2301481" y="4476998"/>
            <a:ext cx="101917" cy="519628"/>
          </a:xfrm>
          <a:prstGeom prst="line">
            <a:avLst/>
          </a:prstGeom>
          <a:ln w="254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Up Arrow 29"/>
          <p:cNvSpPr/>
          <p:nvPr/>
        </p:nvSpPr>
        <p:spPr>
          <a:xfrm>
            <a:off x="2128964" y="2348880"/>
            <a:ext cx="113060" cy="2016224"/>
          </a:xfrm>
          <a:prstGeom prst="up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Up Arrow 30"/>
          <p:cNvSpPr/>
          <p:nvPr/>
        </p:nvSpPr>
        <p:spPr>
          <a:xfrm rot="10800000">
            <a:off x="1593952" y="4005064"/>
            <a:ext cx="113878" cy="1872208"/>
          </a:xfrm>
          <a:prstGeom prst="up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Up Arrow 31"/>
          <p:cNvSpPr/>
          <p:nvPr/>
        </p:nvSpPr>
        <p:spPr>
          <a:xfrm rot="10800000">
            <a:off x="1593948" y="2348880"/>
            <a:ext cx="109119" cy="792088"/>
          </a:xfrm>
          <a:prstGeom prst="up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/>
          <p:cNvSpPr/>
          <p:nvPr/>
        </p:nvSpPr>
        <p:spPr>
          <a:xfrm>
            <a:off x="-8795" y="4077072"/>
            <a:ext cx="1602747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400" dirty="0" smtClean="0"/>
              <a:t>Purity performance</a:t>
            </a:r>
            <a:endParaRPr lang="en-US" sz="1400" dirty="0"/>
          </a:p>
        </p:txBody>
      </p:sp>
      <p:sp>
        <p:nvSpPr>
          <p:cNvPr id="34" name="Rectangle 33"/>
          <p:cNvSpPr/>
          <p:nvPr/>
        </p:nvSpPr>
        <p:spPr>
          <a:xfrm>
            <a:off x="194797" y="4365104"/>
            <a:ext cx="516488" cy="138499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 smtClean="0"/>
              <a:t>I</a:t>
            </a:r>
            <a:r>
              <a:rPr lang="en-US" sz="1400" baseline="-25000" dirty="0" smtClean="0"/>
              <a:t>2</a:t>
            </a:r>
            <a:endParaRPr lang="en-US" sz="1400" dirty="0" smtClean="0"/>
          </a:p>
          <a:p>
            <a:r>
              <a:rPr lang="en-US" sz="1400" dirty="0" smtClean="0"/>
              <a:t>H</a:t>
            </a:r>
            <a:r>
              <a:rPr lang="en-US" sz="1400" baseline="-25000" dirty="0" smtClean="0"/>
              <a:t>2</a:t>
            </a:r>
            <a:r>
              <a:rPr lang="en-US" sz="1400" dirty="0" smtClean="0"/>
              <a:t> </a:t>
            </a:r>
          </a:p>
          <a:p>
            <a:r>
              <a:rPr lang="en-US" sz="1400" dirty="0" smtClean="0"/>
              <a:t>O</a:t>
            </a:r>
            <a:r>
              <a:rPr lang="en-US" sz="1400" baseline="-25000" dirty="0" smtClean="0"/>
              <a:t>2</a:t>
            </a:r>
            <a:r>
              <a:rPr lang="en-US" sz="1400" dirty="0" smtClean="0"/>
              <a:t> </a:t>
            </a:r>
          </a:p>
          <a:p>
            <a:r>
              <a:rPr lang="en-US" sz="1400" dirty="0" smtClean="0"/>
              <a:t>N</a:t>
            </a:r>
            <a:r>
              <a:rPr lang="en-US" sz="1400" baseline="-25000" dirty="0" smtClean="0"/>
              <a:t>2</a:t>
            </a:r>
            <a:r>
              <a:rPr lang="en-US" sz="1400" dirty="0" smtClean="0"/>
              <a:t> </a:t>
            </a:r>
          </a:p>
          <a:p>
            <a:r>
              <a:rPr lang="en-US" sz="1400" dirty="0" smtClean="0"/>
              <a:t>CO</a:t>
            </a:r>
            <a:r>
              <a:rPr lang="en-US" sz="1400" baseline="-25000" dirty="0" smtClean="0"/>
              <a:t>2</a:t>
            </a:r>
            <a:r>
              <a:rPr lang="en-US" sz="1400" dirty="0" smtClean="0"/>
              <a:t> </a:t>
            </a:r>
          </a:p>
          <a:p>
            <a:r>
              <a:rPr lang="en-US" sz="1400" dirty="0" smtClean="0"/>
              <a:t>H</a:t>
            </a:r>
            <a:r>
              <a:rPr lang="en-US" sz="1400" baseline="-25000" dirty="0" smtClean="0"/>
              <a:t>2</a:t>
            </a:r>
            <a:r>
              <a:rPr lang="en-US" sz="1400" dirty="0" smtClean="0"/>
              <a:t>O</a:t>
            </a:r>
            <a:endParaRPr lang="en-US" sz="1400" dirty="0"/>
          </a:p>
        </p:txBody>
      </p:sp>
      <p:sp>
        <p:nvSpPr>
          <p:cNvPr id="35" name="Rectangle 34"/>
          <p:cNvSpPr/>
          <p:nvPr/>
        </p:nvSpPr>
        <p:spPr>
          <a:xfrm>
            <a:off x="2727509" y="3212976"/>
            <a:ext cx="244827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400" dirty="0" smtClean="0"/>
              <a:t>He purity in</a:t>
            </a:r>
          </a:p>
          <a:p>
            <a:pPr algn="ctr"/>
            <a:r>
              <a:rPr lang="en-US" sz="1400" dirty="0" smtClean="0"/>
              <a:t>Helium loops: &gt;99.9%</a:t>
            </a:r>
          </a:p>
        </p:txBody>
      </p:sp>
      <p:sp>
        <p:nvSpPr>
          <p:cNvPr id="36" name="Right Arrow 35"/>
          <p:cNvSpPr/>
          <p:nvPr/>
        </p:nvSpPr>
        <p:spPr>
          <a:xfrm rot="10800000">
            <a:off x="6850536" y="2893913"/>
            <a:ext cx="1080120" cy="103039"/>
          </a:xfrm>
          <a:prstGeom prst="rightArrow">
            <a:avLst>
              <a:gd name="adj1" fmla="val 40756"/>
              <a:gd name="adj2" fmla="val 50000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7" name="Right Arrow 36"/>
          <p:cNvSpPr/>
          <p:nvPr/>
        </p:nvSpPr>
        <p:spPr>
          <a:xfrm rot="10800000">
            <a:off x="6850537" y="5157192"/>
            <a:ext cx="1080120" cy="103039"/>
          </a:xfrm>
          <a:prstGeom prst="rightArrow">
            <a:avLst>
              <a:gd name="adj1" fmla="val 40756"/>
              <a:gd name="adj2" fmla="val 50000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8" name="Right Arrow 37"/>
          <p:cNvSpPr/>
          <p:nvPr/>
        </p:nvSpPr>
        <p:spPr>
          <a:xfrm rot="10800000">
            <a:off x="6850536" y="6309320"/>
            <a:ext cx="1080120" cy="103039"/>
          </a:xfrm>
          <a:prstGeom prst="rightArrow">
            <a:avLst>
              <a:gd name="adj1" fmla="val 40756"/>
              <a:gd name="adj2" fmla="val 50000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9" name="Rectangle 38"/>
          <p:cNvSpPr/>
          <p:nvPr/>
        </p:nvSpPr>
        <p:spPr>
          <a:xfrm>
            <a:off x="6850536" y="6361583"/>
            <a:ext cx="115212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 smtClean="0"/>
              <a:t>(72 g/year)</a:t>
            </a:r>
            <a:endParaRPr lang="en-US" sz="1400" dirty="0"/>
          </a:p>
        </p:txBody>
      </p:sp>
      <p:sp>
        <p:nvSpPr>
          <p:cNvPr id="40" name="Rectangle 39"/>
          <p:cNvSpPr/>
          <p:nvPr/>
        </p:nvSpPr>
        <p:spPr>
          <a:xfrm>
            <a:off x="6850536" y="1988840"/>
            <a:ext cx="136815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 smtClean="0"/>
              <a:t>(6.58 kg/year)</a:t>
            </a:r>
            <a:endParaRPr lang="en-US" sz="1400" dirty="0"/>
          </a:p>
        </p:txBody>
      </p:sp>
      <p:sp>
        <p:nvSpPr>
          <p:cNvPr id="41" name="Rectangle 40"/>
          <p:cNvSpPr/>
          <p:nvPr/>
        </p:nvSpPr>
        <p:spPr>
          <a:xfrm>
            <a:off x="3569300" y="2204864"/>
            <a:ext cx="62529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400" dirty="0" smtClean="0"/>
              <a:t>3 kg/s</a:t>
            </a:r>
            <a:endParaRPr lang="en-US" sz="1400" dirty="0"/>
          </a:p>
        </p:txBody>
      </p:sp>
      <p:sp>
        <p:nvSpPr>
          <p:cNvPr id="42" name="Rectangle 41"/>
          <p:cNvSpPr/>
          <p:nvPr/>
        </p:nvSpPr>
        <p:spPr>
          <a:xfrm>
            <a:off x="3533359" y="5713511"/>
            <a:ext cx="634917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400" dirty="0" smtClean="0"/>
              <a:t>40 g/s</a:t>
            </a:r>
            <a:endParaRPr lang="en-US" sz="1400" dirty="0"/>
          </a:p>
        </p:txBody>
      </p:sp>
      <p:sp>
        <p:nvSpPr>
          <p:cNvPr id="43" name="Right Brace 42"/>
          <p:cNvSpPr/>
          <p:nvPr/>
        </p:nvSpPr>
        <p:spPr>
          <a:xfrm>
            <a:off x="8056101" y="1556792"/>
            <a:ext cx="288032" cy="2160240"/>
          </a:xfrm>
          <a:prstGeom prst="rightBrac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4" name="Rectangle 43"/>
          <p:cNvSpPr/>
          <p:nvPr/>
        </p:nvSpPr>
        <p:spPr>
          <a:xfrm>
            <a:off x="8344133" y="2473151"/>
            <a:ext cx="604654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400" dirty="0" err="1" smtClean="0"/>
              <a:t>PCool</a:t>
            </a:r>
            <a:endParaRPr lang="en-US" sz="1400" dirty="0"/>
          </a:p>
        </p:txBody>
      </p:sp>
      <p:sp>
        <p:nvSpPr>
          <p:cNvPr id="45" name="Right Brace 44"/>
          <p:cNvSpPr/>
          <p:nvPr/>
        </p:nvSpPr>
        <p:spPr>
          <a:xfrm>
            <a:off x="8056101" y="4365104"/>
            <a:ext cx="360040" cy="2304256"/>
          </a:xfrm>
          <a:prstGeom prst="rightBrac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6" name="Rectangle 45"/>
          <p:cNvSpPr/>
          <p:nvPr/>
        </p:nvSpPr>
        <p:spPr>
          <a:xfrm>
            <a:off x="8313067" y="5229200"/>
            <a:ext cx="830933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400" dirty="0" err="1" smtClean="0"/>
              <a:t>MonAtm</a:t>
            </a:r>
            <a:endParaRPr lang="en-US" sz="1400" dirty="0"/>
          </a:p>
        </p:txBody>
      </p:sp>
      <p:sp>
        <p:nvSpPr>
          <p:cNvPr id="47" name="Rectangle 46"/>
          <p:cNvSpPr/>
          <p:nvPr/>
        </p:nvSpPr>
        <p:spPr>
          <a:xfrm>
            <a:off x="6471925" y="3933056"/>
            <a:ext cx="208823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 smtClean="0"/>
              <a:t>Target wheel rotary seal</a:t>
            </a:r>
            <a:endParaRPr lang="en-US" sz="1400" dirty="0"/>
          </a:p>
        </p:txBody>
      </p:sp>
      <p:sp>
        <p:nvSpPr>
          <p:cNvPr id="48" name="Rectangle 47"/>
          <p:cNvSpPr/>
          <p:nvPr/>
        </p:nvSpPr>
        <p:spPr>
          <a:xfrm>
            <a:off x="557662" y="4365104"/>
            <a:ext cx="729687" cy="138499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 smtClean="0"/>
              <a:t>&lt; 1 ppb</a:t>
            </a:r>
          </a:p>
          <a:p>
            <a:r>
              <a:rPr lang="en-US" sz="1400" dirty="0" smtClean="0"/>
              <a:t>&lt; 1 ppb</a:t>
            </a:r>
          </a:p>
          <a:p>
            <a:r>
              <a:rPr lang="en-US" sz="1400" dirty="0" smtClean="0"/>
              <a:t>&lt; 1 ppb</a:t>
            </a:r>
          </a:p>
          <a:p>
            <a:r>
              <a:rPr lang="en-US" sz="1400" dirty="0" smtClean="0"/>
              <a:t>&lt; 1 ppb</a:t>
            </a:r>
          </a:p>
          <a:p>
            <a:r>
              <a:rPr lang="en-US" sz="1400" dirty="0" smtClean="0"/>
              <a:t>&lt; 1 ppb</a:t>
            </a:r>
          </a:p>
          <a:p>
            <a:r>
              <a:rPr lang="en-US" sz="1400" dirty="0" smtClean="0"/>
              <a:t>&lt; 1 ppb</a:t>
            </a:r>
            <a:endParaRPr lang="en-US" sz="14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 system principle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4788024" y="3789040"/>
            <a:ext cx="457126" cy="307777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 lvl="0"/>
            <a:r>
              <a:rPr lang="en-US" sz="1400" dirty="0" smtClean="0"/>
              <a:t>Mix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8199739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Important parameters for sizing the system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628800"/>
            <a:ext cx="8229600" cy="4525963"/>
          </a:xfrm>
        </p:spPr>
        <p:txBody>
          <a:bodyPr>
            <a:normAutofit lnSpcReduction="10000"/>
          </a:bodyPr>
          <a:lstStyle/>
          <a:p>
            <a:r>
              <a:rPr lang="en-US" dirty="0" smtClean="0">
                <a:solidFill>
                  <a:srgbClr val="0094CA"/>
                </a:solidFill>
              </a:rPr>
              <a:t>Leakage </a:t>
            </a:r>
            <a:r>
              <a:rPr lang="en-US" b="1" dirty="0" smtClean="0">
                <a:solidFill>
                  <a:srgbClr val="0094CA"/>
                </a:solidFill>
              </a:rPr>
              <a:t>Out of </a:t>
            </a:r>
            <a:r>
              <a:rPr lang="en-US" dirty="0" smtClean="0">
                <a:solidFill>
                  <a:srgbClr val="0094CA"/>
                </a:solidFill>
              </a:rPr>
              <a:t>Target Cooling Loop = 0.23 mg / s</a:t>
            </a:r>
          </a:p>
          <a:p>
            <a:pPr lvl="1"/>
            <a:r>
              <a:rPr lang="en-US" dirty="0" smtClean="0">
                <a:solidFill>
                  <a:srgbClr val="0094CA"/>
                </a:solidFill>
              </a:rPr>
              <a:t>Based on (ESS-0012524):</a:t>
            </a:r>
          </a:p>
          <a:p>
            <a:pPr lvl="2"/>
            <a:r>
              <a:rPr lang="en-US" dirty="0" smtClean="0">
                <a:solidFill>
                  <a:srgbClr val="0094CA"/>
                </a:solidFill>
              </a:rPr>
              <a:t>Data from two different valve suppliers</a:t>
            </a:r>
          </a:p>
          <a:p>
            <a:pPr lvl="2"/>
            <a:r>
              <a:rPr lang="en-US" dirty="0" smtClean="0">
                <a:solidFill>
                  <a:srgbClr val="0094CA"/>
                </a:solidFill>
              </a:rPr>
              <a:t>Sum of leakage from all flange joints</a:t>
            </a:r>
          </a:p>
          <a:p>
            <a:r>
              <a:rPr lang="en-US" dirty="0" smtClean="0">
                <a:solidFill>
                  <a:srgbClr val="0094CA"/>
                </a:solidFill>
              </a:rPr>
              <a:t>Leakage </a:t>
            </a:r>
            <a:r>
              <a:rPr lang="en-US" b="1" dirty="0" smtClean="0">
                <a:solidFill>
                  <a:srgbClr val="0094CA"/>
                </a:solidFill>
              </a:rPr>
              <a:t>In to </a:t>
            </a:r>
            <a:r>
              <a:rPr lang="en-US" dirty="0" smtClean="0">
                <a:solidFill>
                  <a:srgbClr val="0094CA"/>
                </a:solidFill>
              </a:rPr>
              <a:t>the Monolith Helium Tank = </a:t>
            </a:r>
            <a:r>
              <a:rPr lang="en-US" dirty="0">
                <a:solidFill>
                  <a:srgbClr val="0094CA"/>
                </a:solidFill>
              </a:rPr>
              <a:t>4 </a:t>
            </a:r>
            <a:r>
              <a:rPr lang="sv-SE" dirty="0" err="1">
                <a:solidFill>
                  <a:srgbClr val="0094CA"/>
                </a:solidFill>
              </a:rPr>
              <a:t>μ</a:t>
            </a:r>
            <a:r>
              <a:rPr lang="en-US" dirty="0">
                <a:solidFill>
                  <a:srgbClr val="0094CA"/>
                </a:solidFill>
              </a:rPr>
              <a:t>g/s Air</a:t>
            </a:r>
          </a:p>
          <a:p>
            <a:pPr lvl="1"/>
            <a:r>
              <a:rPr lang="en-US" dirty="0" smtClean="0">
                <a:solidFill>
                  <a:srgbClr val="0094CA"/>
                </a:solidFill>
              </a:rPr>
              <a:t>Based on (ESS-0025649) and largest value of:</a:t>
            </a:r>
          </a:p>
          <a:p>
            <a:pPr lvl="2"/>
            <a:r>
              <a:rPr lang="en-US" dirty="0" smtClean="0">
                <a:solidFill>
                  <a:srgbClr val="0094CA"/>
                </a:solidFill>
              </a:rPr>
              <a:t>Sum of leakage from all flange joints</a:t>
            </a:r>
          </a:p>
          <a:p>
            <a:pPr lvl="2"/>
            <a:r>
              <a:rPr lang="en-US" dirty="0" smtClean="0">
                <a:solidFill>
                  <a:srgbClr val="0094CA"/>
                </a:solidFill>
              </a:rPr>
              <a:t>SNS data scaled to ESS (size &amp; pressure)</a:t>
            </a:r>
          </a:p>
          <a:p>
            <a:r>
              <a:rPr lang="en-US" dirty="0" smtClean="0">
                <a:solidFill>
                  <a:srgbClr val="0094CA"/>
                </a:solidFill>
              </a:rPr>
              <a:t>No H</a:t>
            </a:r>
            <a:r>
              <a:rPr lang="en-US" baseline="-25000" dirty="0" smtClean="0">
                <a:solidFill>
                  <a:srgbClr val="0094CA"/>
                </a:solidFill>
              </a:rPr>
              <a:t>2</a:t>
            </a:r>
            <a:r>
              <a:rPr lang="en-US" dirty="0" smtClean="0">
                <a:solidFill>
                  <a:srgbClr val="0094CA"/>
                </a:solidFill>
              </a:rPr>
              <a:t> chemistry needed for the steel pipes and components </a:t>
            </a:r>
          </a:p>
          <a:p>
            <a:pPr lvl="1"/>
            <a:r>
              <a:rPr lang="en-US" dirty="0" smtClean="0">
                <a:solidFill>
                  <a:srgbClr val="0094CA"/>
                </a:solidFill>
              </a:rPr>
              <a:t>(Literature study, Target Material Group)</a:t>
            </a:r>
          </a:p>
          <a:p>
            <a:pPr lvl="1"/>
            <a:endParaRPr lang="en-US" dirty="0" smtClean="0"/>
          </a:p>
          <a:p>
            <a:pPr lvl="2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sv-SE" smtClean="0"/>
              <a:t>7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6692134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 dirty="0" smtClean="0"/>
              <a:t>New system features</a:t>
            </a:r>
            <a:endParaRPr lang="en-GB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600200"/>
            <a:ext cx="8856984" cy="4525963"/>
          </a:xfrm>
        </p:spPr>
        <p:txBody>
          <a:bodyPr>
            <a:normAutofit fontScale="85000" lnSpcReduction="20000"/>
          </a:bodyPr>
          <a:lstStyle/>
          <a:p>
            <a:r>
              <a:rPr lang="en-GB" dirty="0" smtClean="0">
                <a:solidFill>
                  <a:srgbClr val="0094CA"/>
                </a:solidFill>
              </a:rPr>
              <a:t>Improved designs (seals) and estimates</a:t>
            </a:r>
          </a:p>
          <a:p>
            <a:endParaRPr lang="en-GB" dirty="0" smtClean="0">
              <a:solidFill>
                <a:srgbClr val="0094CA"/>
              </a:solidFill>
            </a:endParaRPr>
          </a:p>
          <a:p>
            <a:r>
              <a:rPr lang="en-GB" dirty="0" smtClean="0">
                <a:solidFill>
                  <a:srgbClr val="0094CA"/>
                </a:solidFill>
              </a:rPr>
              <a:t>Only one purification system, much smaller (waste!)</a:t>
            </a:r>
          </a:p>
          <a:p>
            <a:endParaRPr lang="en-GB" dirty="0">
              <a:solidFill>
                <a:srgbClr val="0094CA"/>
              </a:solidFill>
            </a:endParaRPr>
          </a:p>
          <a:p>
            <a:r>
              <a:rPr lang="en-GB" dirty="0" smtClean="0">
                <a:solidFill>
                  <a:srgbClr val="0094CA"/>
                </a:solidFill>
              </a:rPr>
              <a:t>Removed H</a:t>
            </a:r>
            <a:r>
              <a:rPr lang="en-GB" baseline="-25000" dirty="0" smtClean="0">
                <a:solidFill>
                  <a:srgbClr val="0094CA"/>
                </a:solidFill>
              </a:rPr>
              <a:t>2</a:t>
            </a:r>
            <a:r>
              <a:rPr lang="en-GB" dirty="0" smtClean="0">
                <a:solidFill>
                  <a:srgbClr val="0094CA"/>
                </a:solidFill>
              </a:rPr>
              <a:t> chemistry, not needed</a:t>
            </a:r>
          </a:p>
          <a:p>
            <a:endParaRPr lang="en-GB" dirty="0">
              <a:solidFill>
                <a:srgbClr val="0094CA"/>
              </a:solidFill>
            </a:endParaRPr>
          </a:p>
          <a:p>
            <a:r>
              <a:rPr lang="en-GB" dirty="0" smtClean="0">
                <a:solidFill>
                  <a:srgbClr val="0094CA"/>
                </a:solidFill>
              </a:rPr>
              <a:t>Orders of magnitude less impurities (ppb) after getter purification</a:t>
            </a:r>
          </a:p>
          <a:p>
            <a:endParaRPr lang="en-GB" dirty="0" smtClean="0">
              <a:solidFill>
                <a:srgbClr val="0094CA"/>
              </a:solidFill>
            </a:endParaRPr>
          </a:p>
          <a:p>
            <a:r>
              <a:rPr lang="en-GB" dirty="0" smtClean="0">
                <a:solidFill>
                  <a:srgbClr val="0094CA"/>
                </a:solidFill>
              </a:rPr>
              <a:t>Can operate in batch, can be out for one week, good for availability</a:t>
            </a:r>
          </a:p>
          <a:p>
            <a:endParaRPr lang="en-GB" dirty="0">
              <a:solidFill>
                <a:srgbClr val="0094CA"/>
              </a:solidFill>
            </a:endParaRPr>
          </a:p>
          <a:p>
            <a:r>
              <a:rPr lang="en-GB" dirty="0" smtClean="0">
                <a:solidFill>
                  <a:srgbClr val="0094CA"/>
                </a:solidFill>
              </a:rPr>
              <a:t>Sizing depends on leak rates</a:t>
            </a:r>
            <a:r>
              <a:rPr lang="en-GB" dirty="0">
                <a:solidFill>
                  <a:srgbClr val="0094CA"/>
                </a:solidFill>
              </a:rPr>
              <a:t> </a:t>
            </a:r>
            <a:r>
              <a:rPr lang="en-GB" dirty="0" smtClean="0">
                <a:solidFill>
                  <a:srgbClr val="0094CA"/>
                </a:solidFill>
              </a:rPr>
              <a:t>out of Target (beneficial) and into Monolith (demanding) not so much on rotary seal flows</a:t>
            </a:r>
            <a:endParaRPr lang="en-GB" dirty="0">
              <a:solidFill>
                <a:srgbClr val="0094CA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en-GB" smtClean="0"/>
              <a:t>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248156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9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87824" y="1700808"/>
            <a:ext cx="1937002" cy="4922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0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80112" y="1556792"/>
            <a:ext cx="3000375" cy="5162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87599" y="1745432"/>
            <a:ext cx="1362075" cy="3133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2" name="Rectangle 51"/>
          <p:cNvSpPr/>
          <p:nvPr/>
        </p:nvSpPr>
        <p:spPr>
          <a:xfrm>
            <a:off x="803623" y="5705872"/>
            <a:ext cx="201622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v-SE" dirty="0" smtClean="0">
                <a:solidFill>
                  <a:srgbClr val="0094CA"/>
                </a:solidFill>
              </a:rPr>
              <a:t>Heated getters</a:t>
            </a:r>
            <a:endParaRPr lang="en-US" dirty="0">
              <a:solidFill>
                <a:srgbClr val="0094CA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equipment (off the shelf)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5936925"/>
      </p:ext>
    </p:extLst>
  </p:cSld>
  <p:clrMapOvr>
    <a:masterClrMapping/>
  </p:clrMapOvr>
</p:sld>
</file>

<file path=ppt/theme/theme1.xml><?xml version="1.0" encoding="utf-8"?>
<a:theme xmlns:a="http://schemas.openxmlformats.org/drawingml/2006/main" name="ESS Core Powerpoin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ESS Core Powerpoint.pptx</Template>
  <TotalTime>1717</TotalTime>
  <Words>585</Words>
  <Application>Microsoft Macintosh PowerPoint</Application>
  <PresentationFormat>On-screen Show (4:3)</PresentationFormat>
  <Paragraphs>144</Paragraphs>
  <Slides>11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ESS Core Powerpoint</vt:lpstr>
      <vt:lpstr>Helium Purification</vt:lpstr>
      <vt:lpstr>Outline</vt:lpstr>
      <vt:lpstr>Purposes of chemical purification</vt:lpstr>
      <vt:lpstr>TDR baseline</vt:lpstr>
      <vt:lpstr>TDR Baseline features</vt:lpstr>
      <vt:lpstr>New system principle</vt:lpstr>
      <vt:lpstr>Important parameters for sizing the system</vt:lpstr>
      <vt:lpstr>New system features</vt:lpstr>
      <vt:lpstr>Example equipment (off the shelf)</vt:lpstr>
      <vt:lpstr>Preliminary Results</vt:lpstr>
      <vt:lpstr>Conclusions/Questions</vt:lpstr>
    </vt:vector>
  </TitlesOfParts>
  <Company>ESS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Heléne Björkman</dc:creator>
  <cp:lastModifiedBy>Helen Fröderberg</cp:lastModifiedBy>
  <cp:revision>31</cp:revision>
  <dcterms:created xsi:type="dcterms:W3CDTF">2013-10-29T16:05:10Z</dcterms:created>
  <dcterms:modified xsi:type="dcterms:W3CDTF">2015-03-25T15:31:06Z</dcterms:modified>
</cp:coreProperties>
</file>