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4" r:id="rId4"/>
    <p:sldId id="262" r:id="rId5"/>
    <p:sldId id="263" r:id="rId6"/>
    <p:sldId id="259" r:id="rId7"/>
    <p:sldId id="267" r:id="rId8"/>
    <p:sldId id="258" r:id="rId9"/>
    <p:sldId id="260" r:id="rId10"/>
    <p:sldId id="265" r:id="rId11"/>
    <p:sldId id="261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02" autoAdjust="0"/>
    <p:restoredTop sz="84067" autoAdjust="0"/>
  </p:normalViewPr>
  <p:slideViewPr>
    <p:cSldViewPr>
      <p:cViewPr>
        <p:scale>
          <a:sx n="161" d="100"/>
          <a:sy n="161" d="100"/>
        </p:scale>
        <p:origin x="-451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25/03/15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H2 chemistry – Material group ESS, no problem</a:t>
            </a:r>
            <a:r>
              <a:rPr lang="en-US" baseline="0" dirty="0" smtClean="0"/>
              <a:t> with corrosion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5650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25/03/15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25/03/15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25/03/15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25/03/15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25/03/15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Helium Purification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err="1" smtClean="0">
                <a:solidFill>
                  <a:schemeClr val="bg1"/>
                </a:solidFill>
              </a:rPr>
              <a:t>Håkan</a:t>
            </a:r>
            <a:r>
              <a:rPr lang="en-GB" sz="2000" noProof="0" dirty="0" smtClean="0">
                <a:solidFill>
                  <a:schemeClr val="bg1"/>
                </a:solidFill>
              </a:rPr>
              <a:t> </a:t>
            </a:r>
            <a:r>
              <a:rPr lang="en-GB" sz="2000" noProof="0" dirty="0" err="1" smtClean="0">
                <a:solidFill>
                  <a:schemeClr val="bg1"/>
                </a:solidFill>
              </a:rPr>
              <a:t>Carlsson</a:t>
            </a:r>
            <a:endParaRPr lang="en-GB" sz="2000" noProof="0" dirty="0" smtClean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WP Manager Fluid Systems</a:t>
            </a:r>
          </a:p>
          <a:p>
            <a:endParaRPr lang="en-GB" sz="2000" noProof="0" dirty="0" smtClean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Per Nilsson, Leif </a:t>
            </a:r>
            <a:r>
              <a:rPr lang="en-GB" sz="2000" dirty="0" err="1" smtClean="0">
                <a:solidFill>
                  <a:schemeClr val="bg1"/>
                </a:solidFill>
              </a:rPr>
              <a:t>Emås</a:t>
            </a:r>
            <a:endParaRPr lang="en-GB" sz="2000" noProof="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1 April 2015</a:t>
            </a:r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US" dirty="0" smtClean="0">
                <a:solidFill>
                  <a:srgbClr val="0094CA"/>
                </a:solidFill>
              </a:rPr>
              <a:t>Can maintain 99.9 % purity</a:t>
            </a:r>
          </a:p>
          <a:p>
            <a:endParaRPr lang="en-US" dirty="0">
              <a:solidFill>
                <a:srgbClr val="0094CA"/>
              </a:solidFill>
            </a:endParaRPr>
          </a:p>
          <a:p>
            <a:r>
              <a:rPr lang="en-US" dirty="0" smtClean="0">
                <a:solidFill>
                  <a:srgbClr val="0094CA"/>
                </a:solidFill>
              </a:rPr>
              <a:t>Can keep releases below ~ 10 </a:t>
            </a:r>
            <a:r>
              <a:rPr lang="en-US" dirty="0" err="1" smtClean="0">
                <a:solidFill>
                  <a:srgbClr val="0094CA"/>
                </a:solidFill>
              </a:rPr>
              <a:t>TBq</a:t>
            </a:r>
            <a:r>
              <a:rPr lang="en-US" dirty="0" smtClean="0">
                <a:solidFill>
                  <a:srgbClr val="0094CA"/>
                </a:solidFill>
              </a:rPr>
              <a:t> / year (all species)</a:t>
            </a:r>
          </a:p>
          <a:p>
            <a:endParaRPr lang="en-US" dirty="0">
              <a:solidFill>
                <a:srgbClr val="0094CA"/>
              </a:solidFill>
            </a:endParaRPr>
          </a:p>
          <a:p>
            <a:r>
              <a:rPr lang="en-US" dirty="0" smtClean="0">
                <a:solidFill>
                  <a:srgbClr val="0094CA"/>
                </a:solidFill>
              </a:rPr>
              <a:t>Can stay below dose limit, </a:t>
            </a:r>
            <a:r>
              <a:rPr lang="en-GB" dirty="0" smtClean="0">
                <a:solidFill>
                  <a:srgbClr val="0094CA"/>
                </a:solidFill>
              </a:rPr>
              <a:t>3,5 </a:t>
            </a:r>
            <a:r>
              <a:rPr lang="en-GB" dirty="0">
                <a:solidFill>
                  <a:srgbClr val="0094CA"/>
                </a:solidFill>
              </a:rPr>
              <a:t>µ</a:t>
            </a:r>
            <a:r>
              <a:rPr lang="en-GB" dirty="0" err="1">
                <a:solidFill>
                  <a:srgbClr val="0094CA"/>
                </a:solidFill>
              </a:rPr>
              <a:t>Sv</a:t>
            </a:r>
            <a:r>
              <a:rPr lang="en-GB" dirty="0">
                <a:solidFill>
                  <a:srgbClr val="0094CA"/>
                </a:solidFill>
              </a:rPr>
              <a:t>/</a:t>
            </a:r>
            <a:r>
              <a:rPr lang="en-GB" dirty="0" smtClean="0">
                <a:solidFill>
                  <a:srgbClr val="0094CA"/>
                </a:solidFill>
              </a:rPr>
              <a:t>year</a:t>
            </a:r>
          </a:p>
          <a:p>
            <a:endParaRPr lang="en-US" dirty="0" smtClean="0">
              <a:solidFill>
                <a:srgbClr val="0094CA"/>
              </a:solidFill>
            </a:endParaRPr>
          </a:p>
          <a:p>
            <a:r>
              <a:rPr lang="en-US" dirty="0" smtClean="0">
                <a:solidFill>
                  <a:srgbClr val="0094CA"/>
                </a:solidFill>
              </a:rPr>
              <a:t>Detailed calculations of all species will be made</a:t>
            </a:r>
            <a:endParaRPr lang="en-GB" dirty="0" smtClean="0">
              <a:solidFill>
                <a:srgbClr val="0094C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7284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Conclusions/Questions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0094CA"/>
                </a:solidFill>
              </a:rPr>
              <a:t>Natural improved development, going for Best Available Technique (BAT)</a:t>
            </a:r>
          </a:p>
          <a:p>
            <a:r>
              <a:rPr lang="en-GB" dirty="0" smtClean="0">
                <a:solidFill>
                  <a:srgbClr val="0094CA"/>
                </a:solidFill>
              </a:rPr>
              <a:t>Decreased risks, costs and release/waste</a:t>
            </a:r>
          </a:p>
          <a:p>
            <a:r>
              <a:rPr lang="en-GB" dirty="0" smtClean="0">
                <a:solidFill>
                  <a:srgbClr val="0094CA"/>
                </a:solidFill>
              </a:rPr>
              <a:t>Relies on reasonable tightness requirements</a:t>
            </a:r>
          </a:p>
          <a:p>
            <a:r>
              <a:rPr lang="en-GB" dirty="0" smtClean="0">
                <a:solidFill>
                  <a:srgbClr val="0094CA"/>
                </a:solidFill>
              </a:rPr>
              <a:t>Maintenance &amp; Accidents to be studied</a:t>
            </a:r>
          </a:p>
          <a:p>
            <a:pPr marL="0" indent="0">
              <a:buNone/>
            </a:pPr>
            <a:endParaRPr lang="en-GB" b="1" dirty="0" smtClean="0">
              <a:solidFill>
                <a:srgbClr val="0094CA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94CA"/>
                </a:solidFill>
              </a:rPr>
              <a:t>t-TAC</a:t>
            </a:r>
          </a:p>
          <a:p>
            <a:pPr lvl="0"/>
            <a:r>
              <a:rPr lang="en-US" sz="2900" dirty="0">
                <a:solidFill>
                  <a:srgbClr val="0094CA"/>
                </a:solidFill>
              </a:rPr>
              <a:t>Are the new design developments for the </a:t>
            </a:r>
            <a:r>
              <a:rPr lang="en-US" sz="2900" dirty="0" smtClean="0">
                <a:solidFill>
                  <a:srgbClr val="0094CA"/>
                </a:solidFill>
              </a:rPr>
              <a:t>helium purification system </a:t>
            </a:r>
            <a:r>
              <a:rPr lang="en-US" sz="2900" dirty="0">
                <a:solidFill>
                  <a:srgbClr val="0094CA"/>
                </a:solidFill>
              </a:rPr>
              <a:t>sound and do they represent a reasonable balance between system performance and other parameters, e.g. manufacturability, operability, maintainability, cost, schedule, upgradeability, and flexibility</a:t>
            </a:r>
            <a:r>
              <a:rPr lang="en-US" sz="2900" dirty="0" smtClean="0">
                <a:solidFill>
                  <a:srgbClr val="0094CA"/>
                </a:solidFill>
              </a:rPr>
              <a:t>?</a:t>
            </a:r>
            <a:endParaRPr lang="en-US" sz="2900" dirty="0">
              <a:solidFill>
                <a:srgbClr val="0094C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51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Outline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4CA"/>
                </a:solidFill>
              </a:rPr>
              <a:t>Purposes</a:t>
            </a:r>
          </a:p>
          <a:p>
            <a:r>
              <a:rPr lang="en-GB" dirty="0" smtClean="0">
                <a:solidFill>
                  <a:srgbClr val="0094CA"/>
                </a:solidFill>
              </a:rPr>
              <a:t>Old (TDR) baseline</a:t>
            </a:r>
          </a:p>
          <a:p>
            <a:r>
              <a:rPr lang="en-GB" dirty="0" smtClean="0">
                <a:solidFill>
                  <a:srgbClr val="0094CA"/>
                </a:solidFill>
              </a:rPr>
              <a:t>New system design (for Target Change Control)</a:t>
            </a:r>
          </a:p>
          <a:p>
            <a:r>
              <a:rPr lang="en-GB" dirty="0" smtClean="0">
                <a:solidFill>
                  <a:srgbClr val="0094CA"/>
                </a:solidFill>
              </a:rPr>
              <a:t>Conclusions</a:t>
            </a:r>
            <a:endParaRPr lang="en-GB" dirty="0">
              <a:solidFill>
                <a:srgbClr val="0094C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chemical purification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25963"/>
          </a:xfrm>
        </p:spPr>
        <p:txBody>
          <a:bodyPr/>
          <a:lstStyle/>
          <a:p>
            <a:r>
              <a:rPr lang="en-US" dirty="0" smtClean="0">
                <a:solidFill>
                  <a:srgbClr val="0094CA"/>
                </a:solidFill>
              </a:rPr>
              <a:t>Remove spallation products, e.g. </a:t>
            </a:r>
            <a:r>
              <a:rPr lang="en-US" baseline="30000" dirty="0" smtClean="0">
                <a:solidFill>
                  <a:srgbClr val="0094CA"/>
                </a:solidFill>
              </a:rPr>
              <a:t>3</a:t>
            </a:r>
            <a:r>
              <a:rPr lang="en-US" dirty="0" smtClean="0">
                <a:solidFill>
                  <a:srgbClr val="0094CA"/>
                </a:solidFill>
              </a:rPr>
              <a:t>H and </a:t>
            </a:r>
            <a:r>
              <a:rPr lang="en-US" baseline="30000" dirty="0" smtClean="0">
                <a:solidFill>
                  <a:srgbClr val="0094CA"/>
                </a:solidFill>
              </a:rPr>
              <a:t>125</a:t>
            </a:r>
            <a:r>
              <a:rPr lang="en-US" dirty="0" smtClean="0">
                <a:solidFill>
                  <a:srgbClr val="0094CA"/>
                </a:solidFill>
              </a:rPr>
              <a:t>I</a:t>
            </a:r>
            <a:br>
              <a:rPr lang="en-US" dirty="0" smtClean="0">
                <a:solidFill>
                  <a:srgbClr val="0094CA"/>
                </a:solidFill>
              </a:rPr>
            </a:br>
            <a:r>
              <a:rPr lang="en-US" dirty="0" smtClean="0">
                <a:solidFill>
                  <a:srgbClr val="0094CA"/>
                </a:solidFill>
              </a:rPr>
              <a:t>(mainly produced in target, ~ 2, 0.3 g/year )</a:t>
            </a:r>
          </a:p>
          <a:p>
            <a:endParaRPr lang="en-US" dirty="0" smtClean="0">
              <a:solidFill>
                <a:srgbClr val="0094CA"/>
              </a:solidFill>
            </a:endParaRPr>
          </a:p>
          <a:p>
            <a:r>
              <a:rPr lang="en-US" dirty="0" smtClean="0">
                <a:solidFill>
                  <a:srgbClr val="0094CA"/>
                </a:solidFill>
              </a:rPr>
              <a:t>Remove moist air leaking into monolith,</a:t>
            </a:r>
            <a:br>
              <a:rPr lang="en-US" dirty="0" smtClean="0">
                <a:solidFill>
                  <a:srgbClr val="0094CA"/>
                </a:solidFill>
              </a:rPr>
            </a:br>
            <a:r>
              <a:rPr lang="en-US" dirty="0" smtClean="0">
                <a:solidFill>
                  <a:srgbClr val="0094CA"/>
                </a:solidFill>
              </a:rPr>
              <a:t>N</a:t>
            </a:r>
            <a:r>
              <a:rPr lang="en-US" baseline="-25000" dirty="0" smtClean="0">
                <a:solidFill>
                  <a:srgbClr val="0094CA"/>
                </a:solidFill>
              </a:rPr>
              <a:t>2</a:t>
            </a:r>
            <a:r>
              <a:rPr lang="en-US" dirty="0" smtClean="0">
                <a:solidFill>
                  <a:srgbClr val="0094CA"/>
                </a:solidFill>
              </a:rPr>
              <a:t>, O</a:t>
            </a:r>
            <a:r>
              <a:rPr lang="en-US" baseline="-25000" dirty="0" smtClean="0">
                <a:solidFill>
                  <a:srgbClr val="0094CA"/>
                </a:solidFill>
              </a:rPr>
              <a:t>2</a:t>
            </a:r>
            <a:r>
              <a:rPr lang="en-US" dirty="0" smtClean="0">
                <a:solidFill>
                  <a:srgbClr val="0094CA"/>
                </a:solidFill>
              </a:rPr>
              <a:t>, </a:t>
            </a:r>
            <a:r>
              <a:rPr lang="en-US" dirty="0" err="1" smtClean="0">
                <a:solidFill>
                  <a:srgbClr val="0094CA"/>
                </a:solidFill>
              </a:rPr>
              <a:t>Ar</a:t>
            </a:r>
            <a:r>
              <a:rPr lang="en-US" dirty="0" smtClean="0">
                <a:solidFill>
                  <a:srgbClr val="0094CA"/>
                </a:solidFill>
              </a:rPr>
              <a:t>, H</a:t>
            </a:r>
            <a:r>
              <a:rPr lang="en-US" baseline="-25000" dirty="0" smtClean="0">
                <a:solidFill>
                  <a:srgbClr val="0094CA"/>
                </a:solidFill>
              </a:rPr>
              <a:t>2</a:t>
            </a:r>
            <a:r>
              <a:rPr lang="en-US" dirty="0" smtClean="0">
                <a:solidFill>
                  <a:srgbClr val="0094CA"/>
                </a:solidFill>
              </a:rPr>
              <a:t>O</a:t>
            </a:r>
          </a:p>
          <a:p>
            <a:endParaRPr lang="en-US" dirty="0" smtClean="0">
              <a:solidFill>
                <a:srgbClr val="0094CA"/>
              </a:solidFill>
            </a:endParaRPr>
          </a:p>
          <a:p>
            <a:r>
              <a:rPr lang="en-US" dirty="0" smtClean="0">
                <a:solidFill>
                  <a:srgbClr val="0094CA"/>
                </a:solidFill>
              </a:rPr>
              <a:t>Particles / dust is removed by filters,</a:t>
            </a:r>
            <a:br>
              <a:rPr lang="en-US" dirty="0" smtClean="0">
                <a:solidFill>
                  <a:srgbClr val="0094CA"/>
                </a:solidFill>
              </a:rPr>
            </a:br>
            <a:r>
              <a:rPr lang="en-US" dirty="0" smtClean="0">
                <a:solidFill>
                  <a:srgbClr val="0094CA"/>
                </a:solidFill>
              </a:rPr>
              <a:t>mechanical purification - not detailed here!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658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TDR baseline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5" name="Rounded Rectangle 4"/>
          <p:cNvSpPr/>
          <p:nvPr/>
        </p:nvSpPr>
        <p:spPr>
          <a:xfrm>
            <a:off x="4499992" y="4869160"/>
            <a:ext cx="1728192" cy="187220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Monolith Loop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40 m</a:t>
            </a:r>
            <a:r>
              <a:rPr lang="en-US" baseline="30000" dirty="0" smtClean="0"/>
              <a:t>3</a:t>
            </a:r>
            <a:r>
              <a:rPr lang="en-US" dirty="0" smtClean="0"/>
              <a:t>,  1 bar</a:t>
            </a:r>
          </a:p>
          <a:p>
            <a:pPr algn="ctr"/>
            <a:r>
              <a:rPr lang="en-US" dirty="0"/>
              <a:t>6</a:t>
            </a:r>
            <a:r>
              <a:rPr lang="en-US" dirty="0" smtClean="0"/>
              <a:t> kg Helium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499992" y="1556792"/>
            <a:ext cx="1728192" cy="1800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 Loop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20 m</a:t>
            </a:r>
            <a:r>
              <a:rPr lang="en-US" baseline="30000" dirty="0" smtClean="0"/>
              <a:t>3</a:t>
            </a:r>
            <a:r>
              <a:rPr lang="en-US" dirty="0" smtClean="0"/>
              <a:t>,  3.6 bar</a:t>
            </a:r>
          </a:p>
          <a:p>
            <a:pPr algn="ctr"/>
            <a:r>
              <a:rPr lang="en-US" dirty="0" smtClean="0"/>
              <a:t>9 kg Helium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699792" y="3717032"/>
            <a:ext cx="1152128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Seal</a:t>
            </a:r>
          </a:p>
          <a:p>
            <a:pPr algn="ctr"/>
            <a:r>
              <a:rPr lang="en-US" dirty="0" smtClean="0"/>
              <a:t>3.8 bar</a:t>
            </a:r>
            <a:endParaRPr lang="en-US" dirty="0"/>
          </a:p>
        </p:txBody>
      </p:sp>
      <p:sp>
        <p:nvSpPr>
          <p:cNvPr id="3" name="Bent Arrow 2"/>
          <p:cNvSpPr/>
          <p:nvPr/>
        </p:nvSpPr>
        <p:spPr>
          <a:xfrm rot="16200000" flipV="1">
            <a:off x="4427984" y="2924944"/>
            <a:ext cx="576064" cy="1584176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rot="5400000">
            <a:off x="4427984" y="3717032"/>
            <a:ext cx="576064" cy="158417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99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6372200" y="1772816"/>
            <a:ext cx="1080120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340402" y="2060848"/>
            <a:ext cx="1318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94CA"/>
                </a:solidFill>
              </a:rPr>
              <a:t>0.1 </a:t>
            </a:r>
            <a:r>
              <a:rPr lang="sv-SE" dirty="0" err="1" smtClean="0">
                <a:solidFill>
                  <a:srgbClr val="0094CA"/>
                </a:solidFill>
              </a:rPr>
              <a:t>m</a:t>
            </a:r>
            <a:r>
              <a:rPr lang="en-US" dirty="0" smtClean="0">
                <a:solidFill>
                  <a:srgbClr val="0094CA"/>
                </a:solidFill>
              </a:rPr>
              <a:t>g/s He</a:t>
            </a:r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6372200" y="6237312"/>
            <a:ext cx="1080120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368423" y="5877272"/>
            <a:ext cx="1262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94CA"/>
                </a:solidFill>
              </a:rPr>
              <a:t>18 mg</a:t>
            </a:r>
            <a:r>
              <a:rPr lang="en-US" dirty="0">
                <a:solidFill>
                  <a:srgbClr val="0094CA"/>
                </a:solidFill>
              </a:rPr>
              <a:t>/s </a:t>
            </a:r>
            <a:r>
              <a:rPr lang="en-US" dirty="0" smtClean="0">
                <a:solidFill>
                  <a:srgbClr val="0094CA"/>
                </a:solidFill>
              </a:rPr>
              <a:t>Air</a:t>
            </a:r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flipH="1">
            <a:off x="2771800" y="1772816"/>
            <a:ext cx="1584176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210527" y="2060848"/>
            <a:ext cx="952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94CA"/>
                </a:solidFill>
              </a:rPr>
              <a:t>3 g</a:t>
            </a:r>
            <a:r>
              <a:rPr lang="en-US" dirty="0">
                <a:solidFill>
                  <a:srgbClr val="0094CA"/>
                </a:solidFill>
              </a:rPr>
              <a:t>/s </a:t>
            </a:r>
            <a:r>
              <a:rPr lang="en-US" dirty="0" smtClean="0">
                <a:solidFill>
                  <a:srgbClr val="0094CA"/>
                </a:solidFill>
              </a:rPr>
              <a:t>He</a:t>
            </a:r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 flipH="1">
            <a:off x="2771800" y="6237312"/>
            <a:ext cx="1584176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10527" y="5877272"/>
            <a:ext cx="952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94CA"/>
                </a:solidFill>
              </a:rPr>
              <a:t>7 g</a:t>
            </a:r>
            <a:r>
              <a:rPr lang="en-US" dirty="0">
                <a:solidFill>
                  <a:srgbClr val="0094CA"/>
                </a:solidFill>
              </a:rPr>
              <a:t>/s </a:t>
            </a:r>
            <a:r>
              <a:rPr lang="en-US" dirty="0" smtClean="0">
                <a:solidFill>
                  <a:srgbClr val="0094CA"/>
                </a:solidFill>
              </a:rPr>
              <a:t>He</a:t>
            </a:r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187624" y="1484784"/>
            <a:ext cx="1440160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</a:p>
          <a:p>
            <a:pPr algn="ctr"/>
            <a:r>
              <a:rPr lang="en-US" dirty="0" smtClean="0"/>
              <a:t>PCS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1187624" y="5949280"/>
            <a:ext cx="1440160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Monolith</a:t>
            </a:r>
          </a:p>
          <a:p>
            <a:pPr algn="ctr"/>
            <a:r>
              <a:rPr lang="en-US" dirty="0" smtClean="0"/>
              <a:t>PCS</a:t>
            </a:r>
            <a:endParaRPr lang="en-US" dirty="0"/>
          </a:p>
        </p:txBody>
      </p:sp>
      <p:sp>
        <p:nvSpPr>
          <p:cNvPr id="22" name="Bent Arrow 21"/>
          <p:cNvSpPr/>
          <p:nvPr/>
        </p:nvSpPr>
        <p:spPr>
          <a:xfrm>
            <a:off x="1835696" y="4149080"/>
            <a:ext cx="792088" cy="504056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074623" y="4365104"/>
            <a:ext cx="952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94CA"/>
                </a:solidFill>
              </a:rPr>
              <a:t>7 g</a:t>
            </a:r>
            <a:r>
              <a:rPr lang="en-US" dirty="0">
                <a:solidFill>
                  <a:srgbClr val="0094CA"/>
                </a:solidFill>
              </a:rPr>
              <a:t>/s </a:t>
            </a:r>
            <a:r>
              <a:rPr lang="en-US" dirty="0" smtClean="0">
                <a:solidFill>
                  <a:srgbClr val="0094CA"/>
                </a:solidFill>
              </a:rPr>
              <a:t>He</a:t>
            </a:r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074623" y="3429000"/>
            <a:ext cx="952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94CA"/>
                </a:solidFill>
              </a:rPr>
              <a:t>3 g</a:t>
            </a:r>
            <a:r>
              <a:rPr lang="en-US" dirty="0">
                <a:solidFill>
                  <a:srgbClr val="0094CA"/>
                </a:solidFill>
              </a:rPr>
              <a:t>/s </a:t>
            </a:r>
            <a:r>
              <a:rPr lang="en-US" dirty="0" smtClean="0">
                <a:solidFill>
                  <a:srgbClr val="0094CA"/>
                </a:solidFill>
              </a:rPr>
              <a:t>He</a:t>
            </a:r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35" name="Bent Arrow 34"/>
          <p:cNvSpPr/>
          <p:nvPr/>
        </p:nvSpPr>
        <p:spPr>
          <a:xfrm flipV="1">
            <a:off x="1835696" y="3573016"/>
            <a:ext cx="792088" cy="504056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187624" y="4725144"/>
            <a:ext cx="1440160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Monolith</a:t>
            </a:r>
          </a:p>
          <a:p>
            <a:pPr algn="ctr"/>
            <a:r>
              <a:rPr lang="en-US" dirty="0" smtClean="0"/>
              <a:t>Purification</a:t>
            </a:r>
            <a:endParaRPr lang="en-US" dirty="0"/>
          </a:p>
        </p:txBody>
      </p:sp>
      <p:sp>
        <p:nvSpPr>
          <p:cNvPr id="37" name="Right Arrow 36"/>
          <p:cNvSpPr/>
          <p:nvPr/>
        </p:nvSpPr>
        <p:spPr>
          <a:xfrm rot="16200000">
            <a:off x="1727684" y="5625244"/>
            <a:ext cx="288032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1187624" y="2708920"/>
            <a:ext cx="1440160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</a:p>
          <a:p>
            <a:pPr algn="ctr"/>
            <a:r>
              <a:rPr lang="en-US" dirty="0" smtClean="0"/>
              <a:t>Purification</a:t>
            </a:r>
            <a:endParaRPr lang="en-US" dirty="0"/>
          </a:p>
        </p:txBody>
      </p:sp>
      <p:sp>
        <p:nvSpPr>
          <p:cNvPr id="39" name="Right Arrow 38"/>
          <p:cNvSpPr/>
          <p:nvPr/>
        </p:nvSpPr>
        <p:spPr>
          <a:xfrm rot="5400000" flipV="1">
            <a:off x="1727684" y="2384884"/>
            <a:ext cx="288032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 rot="1588995" flipH="1">
            <a:off x="6237617" y="3214673"/>
            <a:ext cx="1044248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ight Arrow 43"/>
          <p:cNvSpPr/>
          <p:nvPr/>
        </p:nvSpPr>
        <p:spPr>
          <a:xfrm rot="19455194" flipH="1">
            <a:off x="6210577" y="4653476"/>
            <a:ext cx="1080120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292080" y="3717032"/>
            <a:ext cx="39278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dirty="0" err="1" smtClean="0">
                <a:solidFill>
                  <a:srgbClr val="0094CA"/>
                </a:solidFill>
              </a:rPr>
              <a:t>Contaminants</a:t>
            </a:r>
            <a:r>
              <a:rPr lang="sv-SE" dirty="0" smtClean="0">
                <a:solidFill>
                  <a:srgbClr val="0094CA"/>
                </a:solidFill>
              </a:rPr>
              <a:t> </a:t>
            </a:r>
          </a:p>
          <a:p>
            <a:pPr algn="ctr"/>
            <a:r>
              <a:rPr lang="sv-SE" dirty="0" smtClean="0">
                <a:solidFill>
                  <a:srgbClr val="0094CA"/>
                </a:solidFill>
              </a:rPr>
              <a:t>(</a:t>
            </a:r>
            <a:r>
              <a:rPr lang="sv-SE" dirty="0" err="1" smtClean="0">
                <a:solidFill>
                  <a:srgbClr val="0094CA"/>
                </a:solidFill>
              </a:rPr>
              <a:t>mainly</a:t>
            </a:r>
            <a:r>
              <a:rPr lang="sv-SE" dirty="0" smtClean="0">
                <a:solidFill>
                  <a:srgbClr val="0094CA"/>
                </a:solidFill>
              </a:rPr>
              <a:t> </a:t>
            </a:r>
            <a:r>
              <a:rPr lang="sv-SE" dirty="0" err="1" smtClean="0">
                <a:solidFill>
                  <a:srgbClr val="0094CA"/>
                </a:solidFill>
              </a:rPr>
              <a:t>spallation</a:t>
            </a:r>
            <a:r>
              <a:rPr lang="sv-SE" dirty="0" smtClean="0">
                <a:solidFill>
                  <a:srgbClr val="0094CA"/>
                </a:solidFill>
              </a:rPr>
              <a:t> </a:t>
            </a:r>
            <a:r>
              <a:rPr lang="sv-SE" dirty="0" err="1" smtClean="0">
                <a:solidFill>
                  <a:srgbClr val="0094CA"/>
                </a:solidFill>
              </a:rPr>
              <a:t>products</a:t>
            </a:r>
            <a:r>
              <a:rPr lang="sv-SE" dirty="0" smtClean="0">
                <a:solidFill>
                  <a:srgbClr val="0094CA"/>
                </a:solidFill>
              </a:rPr>
              <a:t> form </a:t>
            </a:r>
            <a:r>
              <a:rPr lang="sv-SE" dirty="0" err="1" smtClean="0">
                <a:solidFill>
                  <a:srgbClr val="0094CA"/>
                </a:solidFill>
              </a:rPr>
              <a:t>target</a:t>
            </a:r>
            <a:r>
              <a:rPr lang="sv-SE" dirty="0" smtClean="0">
                <a:solidFill>
                  <a:srgbClr val="0094CA"/>
                </a:solidFill>
              </a:rPr>
              <a:t>)</a:t>
            </a:r>
            <a:endParaRPr lang="en-US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07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TDR Baseline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4CA"/>
                </a:solidFill>
              </a:rPr>
              <a:t>Conservative seal and leak flow estimates</a:t>
            </a:r>
          </a:p>
          <a:p>
            <a:r>
              <a:rPr lang="en-US" dirty="0" smtClean="0">
                <a:solidFill>
                  <a:srgbClr val="0094CA"/>
                </a:solidFill>
              </a:rPr>
              <a:t>Some H</a:t>
            </a:r>
            <a:r>
              <a:rPr lang="en-US" baseline="-25000" dirty="0" smtClean="0">
                <a:solidFill>
                  <a:srgbClr val="0094CA"/>
                </a:solidFill>
              </a:rPr>
              <a:t>2</a:t>
            </a:r>
            <a:r>
              <a:rPr lang="en-US" dirty="0" smtClean="0">
                <a:solidFill>
                  <a:srgbClr val="0094CA"/>
                </a:solidFill>
              </a:rPr>
              <a:t> chemistry (mainly for steel), ~ 10 ppm</a:t>
            </a:r>
          </a:p>
          <a:p>
            <a:r>
              <a:rPr lang="en-US" dirty="0" smtClean="0">
                <a:solidFill>
                  <a:srgbClr val="0094CA"/>
                </a:solidFill>
              </a:rPr>
              <a:t>Separate purification systems Target &amp; Monolith</a:t>
            </a:r>
            <a:br>
              <a:rPr lang="en-US" dirty="0" smtClean="0">
                <a:solidFill>
                  <a:srgbClr val="0094CA"/>
                </a:solidFill>
              </a:rPr>
            </a:br>
            <a:r>
              <a:rPr lang="en-US" dirty="0" smtClean="0">
                <a:solidFill>
                  <a:srgbClr val="0094CA"/>
                </a:solidFill>
              </a:rPr>
              <a:t>- Target:		</a:t>
            </a:r>
            <a:r>
              <a:rPr lang="en-US" dirty="0" err="1" smtClean="0">
                <a:solidFill>
                  <a:srgbClr val="0094CA"/>
                </a:solidFill>
              </a:rPr>
              <a:t>CuO</a:t>
            </a:r>
            <a:r>
              <a:rPr lang="en-US" dirty="0" smtClean="0">
                <a:solidFill>
                  <a:srgbClr val="0094CA"/>
                </a:solidFill>
              </a:rPr>
              <a:t> + Mol.-Sieves + </a:t>
            </a:r>
            <a:r>
              <a:rPr lang="en-US" dirty="0" err="1" smtClean="0">
                <a:solidFill>
                  <a:srgbClr val="0094CA"/>
                </a:solidFill>
              </a:rPr>
              <a:t>Cryotrap</a:t>
            </a:r>
            <a:r>
              <a:rPr lang="en-US" dirty="0">
                <a:solidFill>
                  <a:srgbClr val="0094CA"/>
                </a:solidFill>
              </a:rPr>
              <a:t/>
            </a:r>
            <a:br>
              <a:rPr lang="en-US" dirty="0">
                <a:solidFill>
                  <a:srgbClr val="0094CA"/>
                </a:solidFill>
              </a:rPr>
            </a:br>
            <a:r>
              <a:rPr lang="en-US" dirty="0" smtClean="0">
                <a:solidFill>
                  <a:srgbClr val="0094CA"/>
                </a:solidFill>
              </a:rPr>
              <a:t>- Monolith:	Mol.-Sieves</a:t>
            </a:r>
          </a:p>
          <a:p>
            <a:r>
              <a:rPr lang="en-US" dirty="0" smtClean="0">
                <a:solidFill>
                  <a:srgbClr val="0094CA"/>
                </a:solidFill>
              </a:rPr>
              <a:t>ppm levels of impurities</a:t>
            </a:r>
          </a:p>
          <a:p>
            <a:endParaRPr lang="en-US" dirty="0" smtClean="0">
              <a:solidFill>
                <a:srgbClr val="0094CA"/>
              </a:solidFill>
            </a:endParaRPr>
          </a:p>
          <a:p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9659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463813" y="3789040"/>
            <a:ext cx="936104" cy="64807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050336" y="4869160"/>
            <a:ext cx="1728192" cy="1872208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Monolith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95 m</a:t>
            </a:r>
            <a:r>
              <a:rPr lang="en-US" baseline="30000" dirty="0" smtClean="0"/>
              <a:t>3</a:t>
            </a:r>
            <a:r>
              <a:rPr lang="en-US" dirty="0" smtClean="0"/>
              <a:t>,  1 bar</a:t>
            </a:r>
          </a:p>
          <a:p>
            <a:pPr algn="ctr"/>
            <a:r>
              <a:rPr lang="en-US" dirty="0" smtClean="0"/>
              <a:t>15 kg Helium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050336" y="1556792"/>
            <a:ext cx="1728192" cy="180020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20 m</a:t>
            </a:r>
            <a:r>
              <a:rPr lang="en-US" baseline="30000" dirty="0" smtClean="0"/>
              <a:t>3</a:t>
            </a:r>
            <a:r>
              <a:rPr lang="en-US" dirty="0" smtClean="0"/>
              <a:t>,  10 bar</a:t>
            </a:r>
          </a:p>
          <a:p>
            <a:pPr algn="ctr"/>
            <a:r>
              <a:rPr lang="en-US" dirty="0" smtClean="0"/>
              <a:t>23 kg Helium</a:t>
            </a:r>
            <a:endParaRPr lang="en-US" dirty="0"/>
          </a:p>
        </p:txBody>
      </p:sp>
      <p:sp>
        <p:nvSpPr>
          <p:cNvPr id="8" name="Bent Arrow 7"/>
          <p:cNvSpPr/>
          <p:nvPr/>
        </p:nvSpPr>
        <p:spPr>
          <a:xfrm rot="16200000" flipV="1">
            <a:off x="4378885" y="2518655"/>
            <a:ext cx="699591" cy="2520280"/>
          </a:xfrm>
          <a:prstGeom prst="bentArrow">
            <a:avLst>
              <a:gd name="adj1" fmla="val 5689"/>
              <a:gd name="adj2" fmla="val 10344"/>
              <a:gd name="adj3" fmla="val 25980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rot="5400000">
            <a:off x="4366739" y="3182925"/>
            <a:ext cx="708174" cy="2520280"/>
          </a:xfrm>
          <a:prstGeom prst="bentArrow">
            <a:avLst>
              <a:gd name="adj1" fmla="val 5920"/>
              <a:gd name="adj2" fmla="val 9059"/>
              <a:gd name="adj3" fmla="val 23027"/>
              <a:gd name="adj4" fmla="val 399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6850536" y="1916832"/>
            <a:ext cx="1080120" cy="103039"/>
          </a:xfrm>
          <a:prstGeom prst="rightArrow">
            <a:avLst>
              <a:gd name="adj1" fmla="val 40756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76256" y="1556792"/>
            <a:ext cx="1368152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dirty="0" smtClean="0"/>
              <a:t>0.23 </a:t>
            </a:r>
            <a:r>
              <a:rPr lang="sv-SE" sz="1400" dirty="0" smtClean="0"/>
              <a:t>m</a:t>
            </a:r>
            <a:r>
              <a:rPr lang="en-US" sz="1400" dirty="0" smtClean="0"/>
              <a:t>g/s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6876256" y="5949280"/>
            <a:ext cx="1080120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4</a:t>
            </a:r>
            <a:r>
              <a:rPr lang="en-US" sz="1400" dirty="0" smtClean="0"/>
              <a:t> </a:t>
            </a:r>
            <a:r>
              <a:rPr lang="sv-SE" sz="1400" dirty="0" err="1"/>
              <a:t>μ</a:t>
            </a:r>
            <a:r>
              <a:rPr lang="en-US" sz="1400" dirty="0" smtClean="0"/>
              <a:t>g</a:t>
            </a:r>
            <a:r>
              <a:rPr lang="en-US" sz="1400" dirty="0"/>
              <a:t>/s </a:t>
            </a:r>
            <a:r>
              <a:rPr lang="en-US" sz="1400" dirty="0" smtClean="0"/>
              <a:t>Air</a:t>
            </a:r>
            <a:endParaRPr lang="en-US" sz="1400" dirty="0"/>
          </a:p>
        </p:txBody>
      </p:sp>
      <p:sp>
        <p:nvSpPr>
          <p:cNvPr id="13" name="Right Arrow 12"/>
          <p:cNvSpPr/>
          <p:nvPr/>
        </p:nvSpPr>
        <p:spPr>
          <a:xfrm flipH="1">
            <a:off x="3106120" y="1772816"/>
            <a:ext cx="1872208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89896" y="2545159"/>
            <a:ext cx="5435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1 g/s</a:t>
            </a:r>
            <a:endParaRPr lang="en-US" sz="1400" dirty="0"/>
          </a:p>
        </p:txBody>
      </p:sp>
      <p:sp>
        <p:nvSpPr>
          <p:cNvPr id="15" name="Right Arrow 14"/>
          <p:cNvSpPr/>
          <p:nvPr/>
        </p:nvSpPr>
        <p:spPr>
          <a:xfrm flipH="1">
            <a:off x="3106120" y="6237312"/>
            <a:ext cx="1872208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233912" y="1556792"/>
            <a:ext cx="1800200" cy="72008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Circulating  and cooling system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233912" y="5949280"/>
            <a:ext cx="1800200" cy="792088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Circulating and cooling system</a:t>
            </a:r>
          </a:p>
        </p:txBody>
      </p:sp>
      <p:sp>
        <p:nvSpPr>
          <p:cNvPr id="18" name="Bent Arrow 17"/>
          <p:cNvSpPr/>
          <p:nvPr/>
        </p:nvSpPr>
        <p:spPr>
          <a:xfrm>
            <a:off x="2674072" y="5085184"/>
            <a:ext cx="2304256" cy="792088"/>
          </a:xfrm>
          <a:prstGeom prst="bentArrow">
            <a:avLst>
              <a:gd name="adj1" fmla="val 17304"/>
              <a:gd name="adj2" fmla="val 20992"/>
              <a:gd name="adj3" fmla="val 25000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86440" y="4489375"/>
            <a:ext cx="7775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80 mg/s</a:t>
            </a:r>
            <a:endParaRPr lang="en-US" sz="1400" dirty="0"/>
          </a:p>
        </p:txBody>
      </p:sp>
      <p:sp>
        <p:nvSpPr>
          <p:cNvPr id="20" name="Bent Arrow 19"/>
          <p:cNvSpPr/>
          <p:nvPr/>
        </p:nvSpPr>
        <p:spPr>
          <a:xfrm flipV="1">
            <a:off x="2599682" y="2327448"/>
            <a:ext cx="792088" cy="1872208"/>
          </a:xfrm>
          <a:prstGeom prst="bentArrow">
            <a:avLst>
              <a:gd name="adj1" fmla="val 6521"/>
              <a:gd name="adj2" fmla="val 11211"/>
              <a:gd name="adj3" fmla="val 25882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53792" y="3212976"/>
            <a:ext cx="1872208" cy="72008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He purification</a:t>
            </a:r>
          </a:p>
          <a:p>
            <a:pPr algn="ctr"/>
            <a:r>
              <a:rPr lang="en-US" dirty="0" smtClean="0"/>
              <a:t>(getter)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850536" y="4849415"/>
            <a:ext cx="12034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1400" dirty="0" err="1" smtClean="0"/>
              <a:t>Contaminants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6850536" y="2605881"/>
            <a:ext cx="12034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1400" dirty="0" err="1" smtClean="0"/>
              <a:t>Contaminants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5986440" y="3429000"/>
            <a:ext cx="7775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30 mg/s</a:t>
            </a:r>
            <a:endParaRPr lang="en-US" sz="1400" dirty="0"/>
          </a:p>
        </p:txBody>
      </p:sp>
      <p:sp>
        <p:nvSpPr>
          <p:cNvPr id="25" name="Up Arrow 24"/>
          <p:cNvSpPr/>
          <p:nvPr/>
        </p:nvSpPr>
        <p:spPr>
          <a:xfrm>
            <a:off x="2128965" y="5157192"/>
            <a:ext cx="113059" cy="72008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Bent Arrow 25"/>
          <p:cNvSpPr/>
          <p:nvPr/>
        </p:nvSpPr>
        <p:spPr>
          <a:xfrm flipV="1">
            <a:off x="2818088" y="2348880"/>
            <a:ext cx="2160240" cy="720080"/>
          </a:xfrm>
          <a:prstGeom prst="bentArrow">
            <a:avLst>
              <a:gd name="adj1" fmla="val 19709"/>
              <a:gd name="adj2" fmla="val 19709"/>
              <a:gd name="adj3" fmla="val 25000"/>
              <a:gd name="adj4" fmla="val 5609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850234" y="444346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8" name="Straight Connector 27"/>
          <p:cNvCxnSpPr>
            <a:endCxn id="27" idx="3"/>
          </p:cNvCxnSpPr>
          <p:nvPr/>
        </p:nvCxnSpPr>
        <p:spPr>
          <a:xfrm flipH="1">
            <a:off x="1945142" y="4467473"/>
            <a:ext cx="125357" cy="529153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27" idx="5"/>
          </p:cNvCxnSpPr>
          <p:nvPr/>
        </p:nvCxnSpPr>
        <p:spPr>
          <a:xfrm>
            <a:off x="2301481" y="4476998"/>
            <a:ext cx="101917" cy="519628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Up Arrow 29"/>
          <p:cNvSpPr/>
          <p:nvPr/>
        </p:nvSpPr>
        <p:spPr>
          <a:xfrm>
            <a:off x="2128964" y="2348880"/>
            <a:ext cx="113060" cy="2016224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 rot="10800000">
            <a:off x="1593952" y="4005064"/>
            <a:ext cx="113878" cy="18722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 Arrow 31"/>
          <p:cNvSpPr/>
          <p:nvPr/>
        </p:nvSpPr>
        <p:spPr>
          <a:xfrm rot="10800000">
            <a:off x="1593948" y="2348880"/>
            <a:ext cx="109119" cy="79208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-8795" y="4077072"/>
            <a:ext cx="16027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Purity performance</a:t>
            </a:r>
            <a:endParaRPr lang="en-US" sz="1400" dirty="0"/>
          </a:p>
        </p:txBody>
      </p:sp>
      <p:sp>
        <p:nvSpPr>
          <p:cNvPr id="34" name="Rectangle 33"/>
          <p:cNvSpPr/>
          <p:nvPr/>
        </p:nvSpPr>
        <p:spPr>
          <a:xfrm>
            <a:off x="194797" y="4365104"/>
            <a:ext cx="51648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I</a:t>
            </a:r>
            <a:r>
              <a:rPr lang="en-US" sz="1400" baseline="-25000" dirty="0" smtClean="0"/>
              <a:t>2</a:t>
            </a:r>
            <a:endParaRPr lang="en-US" sz="1400" dirty="0" smtClean="0"/>
          </a:p>
          <a:p>
            <a:r>
              <a:rPr lang="en-US" sz="1400" dirty="0" smtClean="0"/>
              <a:t>H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O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N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CO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H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O</a:t>
            </a:r>
            <a:endParaRPr lang="en-US" sz="1400" dirty="0"/>
          </a:p>
        </p:txBody>
      </p:sp>
      <p:sp>
        <p:nvSpPr>
          <p:cNvPr id="35" name="Rectangle 34"/>
          <p:cNvSpPr/>
          <p:nvPr/>
        </p:nvSpPr>
        <p:spPr>
          <a:xfrm>
            <a:off x="2727509" y="3212976"/>
            <a:ext cx="2448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He purity in</a:t>
            </a:r>
          </a:p>
          <a:p>
            <a:pPr algn="ctr"/>
            <a:r>
              <a:rPr lang="en-US" sz="1400" dirty="0" smtClean="0"/>
              <a:t>Helium loops: &gt;99.9%</a:t>
            </a:r>
          </a:p>
        </p:txBody>
      </p:sp>
      <p:sp>
        <p:nvSpPr>
          <p:cNvPr id="36" name="Right Arrow 35"/>
          <p:cNvSpPr/>
          <p:nvPr/>
        </p:nvSpPr>
        <p:spPr>
          <a:xfrm rot="10800000">
            <a:off x="6850536" y="2893913"/>
            <a:ext cx="1080120" cy="103039"/>
          </a:xfrm>
          <a:prstGeom prst="rightArrow">
            <a:avLst>
              <a:gd name="adj1" fmla="val 40756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ight Arrow 36"/>
          <p:cNvSpPr/>
          <p:nvPr/>
        </p:nvSpPr>
        <p:spPr>
          <a:xfrm rot="10800000">
            <a:off x="6850537" y="5157192"/>
            <a:ext cx="1080120" cy="103039"/>
          </a:xfrm>
          <a:prstGeom prst="rightArrow">
            <a:avLst>
              <a:gd name="adj1" fmla="val 40756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ight Arrow 37"/>
          <p:cNvSpPr/>
          <p:nvPr/>
        </p:nvSpPr>
        <p:spPr>
          <a:xfrm rot="10800000">
            <a:off x="6850536" y="6309320"/>
            <a:ext cx="1080120" cy="103039"/>
          </a:xfrm>
          <a:prstGeom prst="rightArrow">
            <a:avLst>
              <a:gd name="adj1" fmla="val 40756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6850536" y="6361583"/>
            <a:ext cx="11521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(72 g/year)</a:t>
            </a:r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6850536" y="1988840"/>
            <a:ext cx="1368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(6.58 kg/year)</a:t>
            </a:r>
            <a:endParaRPr lang="en-US" sz="1400" dirty="0"/>
          </a:p>
        </p:txBody>
      </p:sp>
      <p:sp>
        <p:nvSpPr>
          <p:cNvPr id="41" name="Rectangle 40"/>
          <p:cNvSpPr/>
          <p:nvPr/>
        </p:nvSpPr>
        <p:spPr>
          <a:xfrm>
            <a:off x="3569300" y="2204864"/>
            <a:ext cx="6252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3 kg/s</a:t>
            </a:r>
            <a:endParaRPr lang="en-US" sz="1400" dirty="0"/>
          </a:p>
        </p:txBody>
      </p:sp>
      <p:sp>
        <p:nvSpPr>
          <p:cNvPr id="42" name="Rectangle 41"/>
          <p:cNvSpPr/>
          <p:nvPr/>
        </p:nvSpPr>
        <p:spPr>
          <a:xfrm>
            <a:off x="3533359" y="5713511"/>
            <a:ext cx="6349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40 g/s</a:t>
            </a:r>
            <a:endParaRPr lang="en-US" sz="1400" dirty="0"/>
          </a:p>
        </p:txBody>
      </p:sp>
      <p:sp>
        <p:nvSpPr>
          <p:cNvPr id="43" name="Right Brace 42"/>
          <p:cNvSpPr/>
          <p:nvPr/>
        </p:nvSpPr>
        <p:spPr>
          <a:xfrm>
            <a:off x="8056101" y="1556792"/>
            <a:ext cx="288032" cy="216024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ectangle 43"/>
          <p:cNvSpPr/>
          <p:nvPr/>
        </p:nvSpPr>
        <p:spPr>
          <a:xfrm>
            <a:off x="8344133" y="2473151"/>
            <a:ext cx="6046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err="1" smtClean="0"/>
              <a:t>PCool</a:t>
            </a:r>
            <a:endParaRPr lang="en-US" sz="1400" dirty="0"/>
          </a:p>
        </p:txBody>
      </p:sp>
      <p:sp>
        <p:nvSpPr>
          <p:cNvPr id="45" name="Right Brace 44"/>
          <p:cNvSpPr/>
          <p:nvPr/>
        </p:nvSpPr>
        <p:spPr>
          <a:xfrm>
            <a:off x="8056101" y="4365104"/>
            <a:ext cx="360040" cy="2304256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Rectangle 45"/>
          <p:cNvSpPr/>
          <p:nvPr/>
        </p:nvSpPr>
        <p:spPr>
          <a:xfrm>
            <a:off x="8313067" y="5229200"/>
            <a:ext cx="8309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err="1" smtClean="0"/>
              <a:t>MonAtm</a:t>
            </a:r>
            <a:endParaRPr lang="en-US" sz="1400" dirty="0"/>
          </a:p>
        </p:txBody>
      </p:sp>
      <p:sp>
        <p:nvSpPr>
          <p:cNvPr id="47" name="Rectangle 46"/>
          <p:cNvSpPr/>
          <p:nvPr/>
        </p:nvSpPr>
        <p:spPr>
          <a:xfrm>
            <a:off x="6471925" y="3933056"/>
            <a:ext cx="20882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Target wheel rotary seal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>
          <a:xfrm>
            <a:off x="557662" y="4365104"/>
            <a:ext cx="72968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&lt; 1 ppb</a:t>
            </a:r>
          </a:p>
          <a:p>
            <a:r>
              <a:rPr lang="en-US" sz="1400" dirty="0" smtClean="0"/>
              <a:t>&lt; 1 ppb</a:t>
            </a:r>
          </a:p>
          <a:p>
            <a:r>
              <a:rPr lang="en-US" sz="1400" dirty="0" smtClean="0"/>
              <a:t>&lt; 1 ppb</a:t>
            </a:r>
          </a:p>
          <a:p>
            <a:r>
              <a:rPr lang="en-US" sz="1400" dirty="0" smtClean="0"/>
              <a:t>&lt; 1 ppb</a:t>
            </a:r>
          </a:p>
          <a:p>
            <a:r>
              <a:rPr lang="en-US" sz="1400" dirty="0" smtClean="0"/>
              <a:t>&lt; 1 ppb</a:t>
            </a:r>
          </a:p>
          <a:p>
            <a:r>
              <a:rPr lang="en-US" sz="1400" dirty="0" smtClean="0"/>
              <a:t>&lt; 1 ppb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system principle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88024" y="3789040"/>
            <a:ext cx="457126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en-US" sz="1400" dirty="0" smtClean="0"/>
              <a:t>Mix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19973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parameters for sizing the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94CA"/>
                </a:solidFill>
              </a:rPr>
              <a:t>Leakage </a:t>
            </a:r>
            <a:r>
              <a:rPr lang="en-US" b="1" dirty="0" smtClean="0">
                <a:solidFill>
                  <a:srgbClr val="0094CA"/>
                </a:solidFill>
              </a:rPr>
              <a:t>Out of </a:t>
            </a:r>
            <a:r>
              <a:rPr lang="en-US" dirty="0" smtClean="0">
                <a:solidFill>
                  <a:srgbClr val="0094CA"/>
                </a:solidFill>
              </a:rPr>
              <a:t>Target Cooling Loop = 0.23 mg / s</a:t>
            </a:r>
          </a:p>
          <a:p>
            <a:pPr lvl="1"/>
            <a:r>
              <a:rPr lang="en-US" dirty="0" smtClean="0">
                <a:solidFill>
                  <a:srgbClr val="0094CA"/>
                </a:solidFill>
              </a:rPr>
              <a:t>Based on (ESS-0012524):</a:t>
            </a:r>
          </a:p>
          <a:p>
            <a:pPr lvl="2"/>
            <a:r>
              <a:rPr lang="en-US" dirty="0" smtClean="0">
                <a:solidFill>
                  <a:srgbClr val="0094CA"/>
                </a:solidFill>
              </a:rPr>
              <a:t>Data from two different valve suppliers</a:t>
            </a:r>
          </a:p>
          <a:p>
            <a:pPr lvl="2"/>
            <a:r>
              <a:rPr lang="en-US" dirty="0" smtClean="0">
                <a:solidFill>
                  <a:srgbClr val="0094CA"/>
                </a:solidFill>
              </a:rPr>
              <a:t>Sum of leakage from all flange joints</a:t>
            </a:r>
          </a:p>
          <a:p>
            <a:r>
              <a:rPr lang="en-US" dirty="0" smtClean="0">
                <a:solidFill>
                  <a:srgbClr val="0094CA"/>
                </a:solidFill>
              </a:rPr>
              <a:t>Leakage </a:t>
            </a:r>
            <a:r>
              <a:rPr lang="en-US" b="1" dirty="0" smtClean="0">
                <a:solidFill>
                  <a:srgbClr val="0094CA"/>
                </a:solidFill>
              </a:rPr>
              <a:t>In to </a:t>
            </a:r>
            <a:r>
              <a:rPr lang="en-US" dirty="0" smtClean="0">
                <a:solidFill>
                  <a:srgbClr val="0094CA"/>
                </a:solidFill>
              </a:rPr>
              <a:t>the Monolith Helium Tank = </a:t>
            </a:r>
            <a:r>
              <a:rPr lang="en-US" dirty="0">
                <a:solidFill>
                  <a:srgbClr val="0094CA"/>
                </a:solidFill>
              </a:rPr>
              <a:t>4 </a:t>
            </a:r>
            <a:r>
              <a:rPr lang="sv-SE" dirty="0" err="1">
                <a:solidFill>
                  <a:srgbClr val="0094CA"/>
                </a:solidFill>
              </a:rPr>
              <a:t>μ</a:t>
            </a:r>
            <a:r>
              <a:rPr lang="en-US" dirty="0">
                <a:solidFill>
                  <a:srgbClr val="0094CA"/>
                </a:solidFill>
              </a:rPr>
              <a:t>g/s Air</a:t>
            </a:r>
          </a:p>
          <a:p>
            <a:pPr lvl="1"/>
            <a:r>
              <a:rPr lang="en-US" dirty="0" smtClean="0">
                <a:solidFill>
                  <a:srgbClr val="0094CA"/>
                </a:solidFill>
              </a:rPr>
              <a:t>Based on (ESS-0025649) and largest value of:</a:t>
            </a:r>
          </a:p>
          <a:p>
            <a:pPr lvl="2"/>
            <a:r>
              <a:rPr lang="en-US" dirty="0" smtClean="0">
                <a:solidFill>
                  <a:srgbClr val="0094CA"/>
                </a:solidFill>
              </a:rPr>
              <a:t>Sum of leakage from all flange joints</a:t>
            </a:r>
          </a:p>
          <a:p>
            <a:pPr lvl="2"/>
            <a:r>
              <a:rPr lang="en-US" dirty="0" smtClean="0">
                <a:solidFill>
                  <a:srgbClr val="0094CA"/>
                </a:solidFill>
              </a:rPr>
              <a:t>SNS data scaled to ESS (size &amp; pressure)</a:t>
            </a:r>
          </a:p>
          <a:p>
            <a:r>
              <a:rPr lang="en-US" dirty="0" smtClean="0">
                <a:solidFill>
                  <a:srgbClr val="0094CA"/>
                </a:solidFill>
              </a:rPr>
              <a:t>No H</a:t>
            </a:r>
            <a:r>
              <a:rPr lang="en-US" baseline="-25000" dirty="0" smtClean="0">
                <a:solidFill>
                  <a:srgbClr val="0094CA"/>
                </a:solidFill>
              </a:rPr>
              <a:t>2</a:t>
            </a:r>
            <a:r>
              <a:rPr lang="en-US" dirty="0" smtClean="0">
                <a:solidFill>
                  <a:srgbClr val="0094CA"/>
                </a:solidFill>
              </a:rPr>
              <a:t> chemistry needed for the steel pipes and components </a:t>
            </a:r>
          </a:p>
          <a:p>
            <a:pPr lvl="1"/>
            <a:r>
              <a:rPr lang="en-US" dirty="0" smtClean="0">
                <a:solidFill>
                  <a:srgbClr val="0094CA"/>
                </a:solidFill>
              </a:rPr>
              <a:t>(Literature study, Target Material Group)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9213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New system features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0094CA"/>
                </a:solidFill>
              </a:rPr>
              <a:t>Improved designs (seals) and estimates</a:t>
            </a:r>
          </a:p>
          <a:p>
            <a:endParaRPr lang="en-GB" dirty="0" smtClean="0">
              <a:solidFill>
                <a:srgbClr val="0094CA"/>
              </a:solidFill>
            </a:endParaRPr>
          </a:p>
          <a:p>
            <a:r>
              <a:rPr lang="en-GB" dirty="0" smtClean="0">
                <a:solidFill>
                  <a:srgbClr val="0094CA"/>
                </a:solidFill>
              </a:rPr>
              <a:t>Only one purification system, much smaller (waste!)</a:t>
            </a:r>
          </a:p>
          <a:p>
            <a:endParaRPr lang="en-GB" dirty="0">
              <a:solidFill>
                <a:srgbClr val="0094CA"/>
              </a:solidFill>
            </a:endParaRPr>
          </a:p>
          <a:p>
            <a:r>
              <a:rPr lang="en-GB" dirty="0" smtClean="0">
                <a:solidFill>
                  <a:srgbClr val="0094CA"/>
                </a:solidFill>
              </a:rPr>
              <a:t>Removed H</a:t>
            </a:r>
            <a:r>
              <a:rPr lang="en-GB" baseline="-25000" dirty="0" smtClean="0">
                <a:solidFill>
                  <a:srgbClr val="0094CA"/>
                </a:solidFill>
              </a:rPr>
              <a:t>2</a:t>
            </a:r>
            <a:r>
              <a:rPr lang="en-GB" dirty="0" smtClean="0">
                <a:solidFill>
                  <a:srgbClr val="0094CA"/>
                </a:solidFill>
              </a:rPr>
              <a:t> chemistry, not needed</a:t>
            </a:r>
          </a:p>
          <a:p>
            <a:endParaRPr lang="en-GB" dirty="0">
              <a:solidFill>
                <a:srgbClr val="0094CA"/>
              </a:solidFill>
            </a:endParaRPr>
          </a:p>
          <a:p>
            <a:r>
              <a:rPr lang="en-GB" dirty="0" smtClean="0">
                <a:solidFill>
                  <a:srgbClr val="0094CA"/>
                </a:solidFill>
              </a:rPr>
              <a:t>Orders of magnitude less impurities (ppb) after getter purification</a:t>
            </a:r>
          </a:p>
          <a:p>
            <a:endParaRPr lang="en-GB" dirty="0" smtClean="0">
              <a:solidFill>
                <a:srgbClr val="0094CA"/>
              </a:solidFill>
            </a:endParaRPr>
          </a:p>
          <a:p>
            <a:r>
              <a:rPr lang="en-GB" dirty="0" smtClean="0">
                <a:solidFill>
                  <a:srgbClr val="0094CA"/>
                </a:solidFill>
              </a:rPr>
              <a:t>Can operate in batch, can be out for one week, good for availability</a:t>
            </a:r>
          </a:p>
          <a:p>
            <a:endParaRPr lang="en-GB" dirty="0">
              <a:solidFill>
                <a:srgbClr val="0094CA"/>
              </a:solidFill>
            </a:endParaRPr>
          </a:p>
          <a:p>
            <a:r>
              <a:rPr lang="en-GB" dirty="0" smtClean="0">
                <a:solidFill>
                  <a:srgbClr val="0094CA"/>
                </a:solidFill>
              </a:rPr>
              <a:t>Sizing depends on leak rates</a:t>
            </a:r>
            <a:r>
              <a:rPr lang="en-GB" dirty="0">
                <a:solidFill>
                  <a:srgbClr val="0094CA"/>
                </a:solidFill>
              </a:rPr>
              <a:t> </a:t>
            </a:r>
            <a:r>
              <a:rPr lang="en-GB" dirty="0" smtClean="0">
                <a:solidFill>
                  <a:srgbClr val="0094CA"/>
                </a:solidFill>
              </a:rPr>
              <a:t>out of Target (beneficial) and into Monolith (demanding) not so much on rotary seal flows</a:t>
            </a:r>
            <a:endParaRPr lang="en-GB" dirty="0">
              <a:solidFill>
                <a:srgbClr val="0094C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700808"/>
            <a:ext cx="1937002" cy="492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556792"/>
            <a:ext cx="3000375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599" y="1745432"/>
            <a:ext cx="136207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Rectangle 51"/>
          <p:cNvSpPr/>
          <p:nvPr/>
        </p:nvSpPr>
        <p:spPr>
          <a:xfrm>
            <a:off x="803623" y="5705872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>
                <a:solidFill>
                  <a:srgbClr val="0094CA"/>
                </a:solidFill>
              </a:rPr>
              <a:t>Heated getters</a:t>
            </a:r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equipment (off the shelf)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36925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1717</TotalTime>
  <Words>585</Words>
  <Application>Microsoft Macintosh PowerPoint</Application>
  <PresentationFormat>On-screen Show (4:3)</PresentationFormat>
  <Paragraphs>144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ESS Core Powerpoint</vt:lpstr>
      <vt:lpstr>Helium Purification</vt:lpstr>
      <vt:lpstr>Outline</vt:lpstr>
      <vt:lpstr>Purposes of chemical purification</vt:lpstr>
      <vt:lpstr>TDR baseline</vt:lpstr>
      <vt:lpstr>TDR Baseline features</vt:lpstr>
      <vt:lpstr>New system principle</vt:lpstr>
      <vt:lpstr>Important parameters for sizing the system</vt:lpstr>
      <vt:lpstr>New system features</vt:lpstr>
      <vt:lpstr>Example equipment (off the shelf)</vt:lpstr>
      <vt:lpstr>Preliminary Results</vt:lpstr>
      <vt:lpstr>Conclusions/Questions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Helen Fröderberg</cp:lastModifiedBy>
  <cp:revision>31</cp:revision>
  <dcterms:created xsi:type="dcterms:W3CDTF">2013-10-29T16:05:10Z</dcterms:created>
  <dcterms:modified xsi:type="dcterms:W3CDTF">2015-03-25T15:31:06Z</dcterms:modified>
</cp:coreProperties>
</file>