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99" r:id="rId2"/>
    <p:sldId id="300" r:id="rId3"/>
    <p:sldId id="332" r:id="rId4"/>
    <p:sldId id="301" r:id="rId5"/>
    <p:sldId id="297" r:id="rId6"/>
    <p:sldId id="298" r:id="rId7"/>
    <p:sldId id="324" r:id="rId8"/>
    <p:sldId id="333" r:id="rId9"/>
    <p:sldId id="315" r:id="rId10"/>
    <p:sldId id="317" r:id="rId11"/>
    <p:sldId id="303" r:id="rId12"/>
    <p:sldId id="304" r:id="rId13"/>
    <p:sldId id="319" r:id="rId14"/>
    <p:sldId id="320" r:id="rId15"/>
    <p:sldId id="310" r:id="rId16"/>
    <p:sldId id="328" r:id="rId17"/>
    <p:sldId id="306" r:id="rId18"/>
    <p:sldId id="326" r:id="rId19"/>
    <p:sldId id="335" r:id="rId20"/>
    <p:sldId id="325" r:id="rId21"/>
    <p:sldId id="334" r:id="rId22"/>
    <p:sldId id="308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48B7"/>
    <a:srgbClr val="CE2005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4789" autoAdjust="0"/>
    <p:restoredTop sz="94479" autoAdjust="0"/>
  </p:normalViewPr>
  <p:slideViewPr>
    <p:cSldViewPr>
      <p:cViewPr>
        <p:scale>
          <a:sx n="103" d="100"/>
          <a:sy n="103" d="100"/>
        </p:scale>
        <p:origin x="-18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nhaines:Library:Caches:TemporaryItems:Outlook%20Temp:Target%20Labor%20and%20Budget%20Plan%20Mar%202015%5b1%5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nhaines:Library:Caches:TemporaryItems:Outlook%20Temp:2015-02%20ESS%20Curve_12_Targe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nhaines:Documents:IKC%20Tracking%20of%20Awards%20Mar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nhaines:Documents:IKC%20Tracking%20of%20Awards%20Mar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6875325094614"/>
          <c:y val="0.0454545454545454"/>
          <c:w val="0.865925062328484"/>
          <c:h val="0.865920929464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FTEs Non In-Kind</c:v>
                </c:pt>
              </c:strCache>
            </c:strRef>
          </c:tx>
          <c:spPr>
            <a:solidFill>
              <a:srgbClr val="2448B7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Sheet1!$B$2:$F$2</c:f>
              <c:numCache>
                <c:formatCode>General</c:formatCode>
                <c:ptCount val="5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</c:numCache>
            </c:numRef>
          </c:cat>
          <c:val>
            <c:numRef>
              <c:f>Sheet1!$B$3:$F$3</c:f>
              <c:numCache>
                <c:formatCode>0.0</c:formatCode>
                <c:ptCount val="5"/>
                <c:pt idx="0">
                  <c:v>49.1</c:v>
                </c:pt>
                <c:pt idx="1">
                  <c:v>34.1</c:v>
                </c:pt>
                <c:pt idx="2">
                  <c:v>26.1</c:v>
                </c:pt>
                <c:pt idx="3">
                  <c:v>41.3</c:v>
                </c:pt>
                <c:pt idx="4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FTEs In-Kind</c:v>
                </c:pt>
              </c:strCache>
            </c:strRef>
          </c:tx>
          <c:spPr>
            <a:solidFill>
              <a:srgbClr val="CE2005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Sheet1!$B$2:$F$2</c:f>
              <c:numCache>
                <c:formatCode>General</c:formatCode>
                <c:ptCount val="5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37.2</c:v>
                </c:pt>
                <c:pt idx="1">
                  <c:v>52.9</c:v>
                </c:pt>
                <c:pt idx="2">
                  <c:v>29.2</c:v>
                </c:pt>
                <c:pt idx="3">
                  <c:v>27.3</c:v>
                </c:pt>
                <c:pt idx="4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420456"/>
        <c:axId val="-2125428616"/>
      </c:barChart>
      <c:catAx>
        <c:axId val="-2125420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5428616"/>
        <c:crosses val="autoZero"/>
        <c:auto val="1"/>
        <c:lblAlgn val="ctr"/>
        <c:lblOffset val="100"/>
        <c:noMultiLvlLbl val="0"/>
      </c:catAx>
      <c:valAx>
        <c:axId val="-2125428616"/>
        <c:scaling>
          <c:orientation val="minMax"/>
          <c:max val="80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125420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7426300178533"/>
          <c:y val="0.244221725819171"/>
          <c:w val="0.342444890857891"/>
          <c:h val="0.208009470844116"/>
        </c:manualLayout>
      </c:layout>
      <c:overlay val="0"/>
      <c:spPr>
        <a:solidFill>
          <a:srgbClr val="FFFFFF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18209912444202"/>
          <c:y val="0.0483162260967379"/>
          <c:w val="0.871108424395768"/>
          <c:h val="0.706839496625422"/>
        </c:manualLayout>
      </c:layout>
      <c:lineChart>
        <c:grouping val="standard"/>
        <c:varyColors val="0"/>
        <c:ser>
          <c:idx val="0"/>
          <c:order val="0"/>
          <c:tx>
            <c:strRef>
              <c:f>Report!$A$191</c:f>
              <c:strCache>
                <c:ptCount val="1"/>
                <c:pt idx="0">
                  <c:v>Earned</c:v>
                </c:pt>
              </c:strCache>
            </c:strRef>
          </c:tx>
          <c:spPr>
            <a:ln w="25400">
              <a:solidFill>
                <a:srgbClr val="0066CC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66CC"/>
              </a:solidFill>
              <a:ln>
                <a:solidFill>
                  <a:srgbClr val="0066CC"/>
                </a:solidFill>
                <a:prstDash val="solid"/>
              </a:ln>
            </c:spPr>
          </c:marker>
          <c:cat>
            <c:strRef>
              <c:f>Report!$B$190:$O$190</c:f>
              <c:strCache>
                <c:ptCount val="14"/>
                <c:pt idx="0">
                  <c:v>Dec-13</c:v>
                </c:pt>
                <c:pt idx="1">
                  <c:v>Dec-14</c:v>
                </c:pt>
                <c:pt idx="2">
                  <c:v>Jan-15</c:v>
                </c:pt>
                <c:pt idx="3">
                  <c:v>Feb-15</c:v>
                </c:pt>
                <c:pt idx="4">
                  <c:v>Mar-15</c:v>
                </c:pt>
                <c:pt idx="5">
                  <c:v>Apr-15</c:v>
                </c:pt>
                <c:pt idx="6">
                  <c:v>May-15</c:v>
                </c:pt>
                <c:pt idx="7">
                  <c:v>Jun-15</c:v>
                </c:pt>
                <c:pt idx="8">
                  <c:v>Jul-15</c:v>
                </c:pt>
                <c:pt idx="9">
                  <c:v>Aug-15</c:v>
                </c:pt>
                <c:pt idx="10">
                  <c:v>Sep-15</c:v>
                </c:pt>
                <c:pt idx="11">
                  <c:v>Oct-15</c:v>
                </c:pt>
                <c:pt idx="12">
                  <c:v>Nov-15</c:v>
                </c:pt>
                <c:pt idx="13">
                  <c:v>Dec-15</c:v>
                </c:pt>
              </c:strCache>
            </c:strRef>
          </c:cat>
          <c:val>
            <c:numRef>
              <c:f>Report!$B$191:$O$191</c:f>
              <c:numCache>
                <c:formatCode>#,##0.000</c:formatCode>
                <c:ptCount val="14"/>
                <c:pt idx="0">
                  <c:v>2.976306</c:v>
                </c:pt>
                <c:pt idx="1">
                  <c:v>7.9413191119</c:v>
                </c:pt>
                <c:pt idx="2">
                  <c:v>8.53350222</c:v>
                </c:pt>
                <c:pt idx="3">
                  <c:v>8.953345781599997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Report!$A$192</c:f>
              <c:strCache>
                <c:ptCount val="1"/>
                <c:pt idx="0">
                  <c:v>Actuals</c:v>
                </c:pt>
              </c:strCache>
            </c:strRef>
          </c:tx>
          <c:spPr>
            <a:ln w="25400">
              <a:solidFill>
                <a:srgbClr val="FF808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8080"/>
              </a:solidFill>
              <a:ln>
                <a:solidFill>
                  <a:srgbClr val="FF8080"/>
                </a:solidFill>
                <a:prstDash val="solid"/>
              </a:ln>
            </c:spPr>
          </c:marker>
          <c:cat>
            <c:strRef>
              <c:f>Report!$B$190:$O$190</c:f>
              <c:strCache>
                <c:ptCount val="14"/>
                <c:pt idx="0">
                  <c:v>Dec-13</c:v>
                </c:pt>
                <c:pt idx="1">
                  <c:v>Dec-14</c:v>
                </c:pt>
                <c:pt idx="2">
                  <c:v>Jan-15</c:v>
                </c:pt>
                <c:pt idx="3">
                  <c:v>Feb-15</c:v>
                </c:pt>
                <c:pt idx="4">
                  <c:v>Mar-15</c:v>
                </c:pt>
                <c:pt idx="5">
                  <c:v>Apr-15</c:v>
                </c:pt>
                <c:pt idx="6">
                  <c:v>May-15</c:v>
                </c:pt>
                <c:pt idx="7">
                  <c:v>Jun-15</c:v>
                </c:pt>
                <c:pt idx="8">
                  <c:v>Jul-15</c:v>
                </c:pt>
                <c:pt idx="9">
                  <c:v>Aug-15</c:v>
                </c:pt>
                <c:pt idx="10">
                  <c:v>Sep-15</c:v>
                </c:pt>
                <c:pt idx="11">
                  <c:v>Oct-15</c:v>
                </c:pt>
                <c:pt idx="12">
                  <c:v>Nov-15</c:v>
                </c:pt>
                <c:pt idx="13">
                  <c:v>Dec-15</c:v>
                </c:pt>
              </c:strCache>
            </c:strRef>
          </c:cat>
          <c:val>
            <c:numRef>
              <c:f>Report!$B$192:$O$192</c:f>
              <c:numCache>
                <c:formatCode>#,##0.000</c:formatCode>
                <c:ptCount val="14"/>
                <c:pt idx="0">
                  <c:v>2.976306</c:v>
                </c:pt>
                <c:pt idx="1">
                  <c:v>8.5362928</c:v>
                </c:pt>
                <c:pt idx="2">
                  <c:v>8.8267498</c:v>
                </c:pt>
                <c:pt idx="3">
                  <c:v>9.4730699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Report!$A$193</c:f>
              <c:strCache>
                <c:ptCount val="1"/>
                <c:pt idx="0">
                  <c:v>Scheduled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Report!$B$190:$O$190</c:f>
              <c:strCache>
                <c:ptCount val="14"/>
                <c:pt idx="0">
                  <c:v>Dec-13</c:v>
                </c:pt>
                <c:pt idx="1">
                  <c:v>Dec-14</c:v>
                </c:pt>
                <c:pt idx="2">
                  <c:v>Jan-15</c:v>
                </c:pt>
                <c:pt idx="3">
                  <c:v>Feb-15</c:v>
                </c:pt>
                <c:pt idx="4">
                  <c:v>Mar-15</c:v>
                </c:pt>
                <c:pt idx="5">
                  <c:v>Apr-15</c:v>
                </c:pt>
                <c:pt idx="6">
                  <c:v>May-15</c:v>
                </c:pt>
                <c:pt idx="7">
                  <c:v>Jun-15</c:v>
                </c:pt>
                <c:pt idx="8">
                  <c:v>Jul-15</c:v>
                </c:pt>
                <c:pt idx="9">
                  <c:v>Aug-15</c:v>
                </c:pt>
                <c:pt idx="10">
                  <c:v>Sep-15</c:v>
                </c:pt>
                <c:pt idx="11">
                  <c:v>Oct-15</c:v>
                </c:pt>
                <c:pt idx="12">
                  <c:v>Nov-15</c:v>
                </c:pt>
                <c:pt idx="13">
                  <c:v>Dec-15</c:v>
                </c:pt>
              </c:strCache>
            </c:strRef>
          </c:cat>
          <c:val>
            <c:numRef>
              <c:f>Report!$B$193:$O$193</c:f>
              <c:numCache>
                <c:formatCode>#,##0.000</c:formatCode>
                <c:ptCount val="14"/>
                <c:pt idx="0">
                  <c:v>2.976306</c:v>
                </c:pt>
                <c:pt idx="1">
                  <c:v>8.5381562037</c:v>
                </c:pt>
                <c:pt idx="2">
                  <c:v>9.108701941499998</c:v>
                </c:pt>
                <c:pt idx="3">
                  <c:v>9.8349105831</c:v>
                </c:pt>
                <c:pt idx="4">
                  <c:v>10.8180148103</c:v>
                </c:pt>
                <c:pt idx="5">
                  <c:v>11.9507337761</c:v>
                </c:pt>
                <c:pt idx="6">
                  <c:v>13.4970996582</c:v>
                </c:pt>
                <c:pt idx="7">
                  <c:v>14.8610600138</c:v>
                </c:pt>
                <c:pt idx="8">
                  <c:v>15.8861345056</c:v>
                </c:pt>
                <c:pt idx="9">
                  <c:v>16.7321172355</c:v>
                </c:pt>
                <c:pt idx="10">
                  <c:v>18.4284114098</c:v>
                </c:pt>
                <c:pt idx="11">
                  <c:v>19.895853234</c:v>
                </c:pt>
                <c:pt idx="12">
                  <c:v>21.1593717037</c:v>
                </c:pt>
                <c:pt idx="13">
                  <c:v>22.4033856306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353848"/>
        <c:axId val="-2128357576"/>
      </c:lineChart>
      <c:catAx>
        <c:axId val="-21283538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-2128357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357576"/>
        <c:scaling>
          <c:orientation val="minMax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Value  (M€)</a:t>
                </a:r>
              </a:p>
            </c:rich>
          </c:tx>
          <c:layout>
            <c:manualLayout>
              <c:xMode val="edge"/>
              <c:yMode val="edge"/>
              <c:x val="0.00705743563592644"/>
              <c:y val="0.27278493604069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28353848"/>
        <c:crosses val="autoZero"/>
        <c:crossBetween val="between"/>
      </c:valAx>
      <c:spPr>
        <a:solidFill>
          <a:srgbClr val="DBEEF4">
            <a:alpha val="43922"/>
          </a:srgbClr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348537029989"/>
          <c:y val="0.0713686851331764"/>
          <c:w val="0.210507260713014"/>
          <c:h val="0.267857142857143"/>
        </c:manualLayout>
      </c:layout>
      <c:overlay val="0"/>
      <c:spPr>
        <a:solidFill>
          <a:schemeClr val="bg1"/>
        </a:solidFill>
        <a:ln w="12700">
          <a:solidFill>
            <a:srgbClr val="666699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783429981208"/>
          <c:y val="0.028610086034886"/>
          <c:w val="0.806391873508491"/>
          <c:h val="0.768536387822094"/>
        </c:manualLayout>
      </c:layout>
      <c:lineChart>
        <c:grouping val="standard"/>
        <c:varyColors val="0"/>
        <c:ser>
          <c:idx val="2"/>
          <c:order val="0"/>
          <c:tx>
            <c:strRef>
              <c:f>'In Kind Packages'!$K$36</c:f>
              <c:strCache>
                <c:ptCount val="1"/>
                <c:pt idx="0">
                  <c:v>Plan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'In Kind Packages'!$G$37:$G$49</c:f>
              <c:strCache>
                <c:ptCount val="13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</c:strCache>
            </c:strRef>
          </c:cat>
          <c:val>
            <c:numRef>
              <c:f>'In Kind Packages'!$E$37:$E$49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6.0</c:v>
                </c:pt>
                <c:pt idx="4">
                  <c:v>11.0</c:v>
                </c:pt>
                <c:pt idx="5">
                  <c:v>18.0</c:v>
                </c:pt>
                <c:pt idx="6">
                  <c:v>19.0</c:v>
                </c:pt>
                <c:pt idx="7">
                  <c:v>23.0</c:v>
                </c:pt>
                <c:pt idx="8">
                  <c:v>24.0</c:v>
                </c:pt>
                <c:pt idx="9">
                  <c:v>25.0</c:v>
                </c:pt>
                <c:pt idx="10">
                  <c:v>26.0</c:v>
                </c:pt>
                <c:pt idx="11">
                  <c:v>26.0</c:v>
                </c:pt>
                <c:pt idx="12">
                  <c:v>26.0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'In Kind Packages'!$L$36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'In Kind Packages'!$G$37:$G$49</c:f>
              <c:strCache>
                <c:ptCount val="13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</c:strCache>
            </c:strRef>
          </c:cat>
          <c:val>
            <c:numRef>
              <c:f>'In Kind Packages'!$I$37:$I$49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 formatCode="0">
                  <c:v>3.0</c:v>
                </c:pt>
                <c:pt idx="4" formatCode="0">
                  <c:v>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5141080"/>
        <c:axId val="-2124666632"/>
      </c:lineChart>
      <c:catAx>
        <c:axId val="-2125141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-2124666632"/>
        <c:crosses val="autoZero"/>
        <c:auto val="1"/>
        <c:lblAlgn val="ctr"/>
        <c:lblOffset val="100"/>
        <c:noMultiLvlLbl val="0"/>
      </c:catAx>
      <c:valAx>
        <c:axId val="-2124666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 Number of In-Kind Agreements with Partner Selected</a:t>
                </a:r>
              </a:p>
            </c:rich>
          </c:tx>
          <c:layout>
            <c:manualLayout>
              <c:xMode val="edge"/>
              <c:yMode val="edge"/>
              <c:x val="0.0120336943441637"/>
              <c:y val="0.013258169023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5141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933722230548"/>
          <c:y val="0.357952058615289"/>
          <c:w val="0.183069713284375"/>
          <c:h val="0.169715076487374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783429981208"/>
          <c:y val="0.0601851851851852"/>
          <c:w val="0.806391873508491"/>
          <c:h val="0.703822437219007"/>
        </c:manualLayout>
      </c:layout>
      <c:lineChart>
        <c:grouping val="standard"/>
        <c:varyColors val="0"/>
        <c:ser>
          <c:idx val="2"/>
          <c:order val="0"/>
          <c:tx>
            <c:strRef>
              <c:f>'In Kind Packages'!$K$36</c:f>
              <c:strCache>
                <c:ptCount val="1"/>
                <c:pt idx="0">
                  <c:v>Plan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'In Kind Packages'!$G$37:$G$49</c:f>
              <c:strCache>
                <c:ptCount val="13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</c:strCache>
            </c:strRef>
          </c:cat>
          <c:val>
            <c:numRef>
              <c:f>'In Kind Packages'!$K$37:$K$49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 formatCode="0">
                  <c:v>38.71896</c:v>
                </c:pt>
                <c:pt idx="4" formatCode="0">
                  <c:v>64.08896</c:v>
                </c:pt>
                <c:pt idx="5" formatCode="0">
                  <c:v>88.73873999999998</c:v>
                </c:pt>
                <c:pt idx="6" formatCode="0">
                  <c:v>90.73873999999998</c:v>
                </c:pt>
                <c:pt idx="7" formatCode="0">
                  <c:v>92.921135</c:v>
                </c:pt>
                <c:pt idx="8" formatCode="0">
                  <c:v>93.811135</c:v>
                </c:pt>
                <c:pt idx="9" formatCode="0">
                  <c:v>101.411135</c:v>
                </c:pt>
                <c:pt idx="10" formatCode="0">
                  <c:v>104.811135</c:v>
                </c:pt>
                <c:pt idx="11" formatCode="0">
                  <c:v>104.811135</c:v>
                </c:pt>
                <c:pt idx="12" formatCode="0">
                  <c:v>104.811135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'In Kind Packages'!$L$36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'In Kind Packages'!$G$37:$G$49</c:f>
              <c:strCache>
                <c:ptCount val="13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</c:strCache>
            </c:strRef>
          </c:cat>
          <c:val>
            <c:numRef>
              <c:f>'In Kind Packages'!$L$37:$L$49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 formatCode="0.0">
                  <c:v>9.831595</c:v>
                </c:pt>
                <c:pt idx="4" formatCode="0.0">
                  <c:v>38.809155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5101416"/>
        <c:axId val="-2135074744"/>
      </c:lineChart>
      <c:catAx>
        <c:axId val="-2135101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-2135074744"/>
        <c:crosses val="autoZero"/>
        <c:auto val="1"/>
        <c:lblAlgn val="ctr"/>
        <c:lblOffset val="100"/>
        <c:noMultiLvlLbl val="0"/>
      </c:catAx>
      <c:valAx>
        <c:axId val="-2135074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 Value of In-Kind Agreements with Partner Selectd (M€)</a:t>
                </a:r>
              </a:p>
            </c:rich>
          </c:tx>
          <c:layout>
            <c:manualLayout>
              <c:xMode val="edge"/>
              <c:yMode val="edge"/>
              <c:x val="0.0120336943441637"/>
              <c:y val="0.013258169023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35101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933722230548"/>
          <c:y val="0.357952058615289"/>
          <c:w val="0.183069713284375"/>
          <c:h val="0.169715076487374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65DB9-E59E-E747-9A09-B323E8558F10}" type="doc">
      <dgm:prSet loTypeId="urn:microsoft.com/office/officeart/2005/8/layout/orgChar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8AF10-DE7C-F644-91CF-76E930E344F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800" b="1" dirty="0"/>
            <a:t>TARGET DIVISION</a:t>
          </a:r>
          <a:r>
            <a:rPr lang="en-US" sz="800" dirty="0"/>
            <a:t/>
          </a:r>
          <a:br>
            <a:rPr lang="en-US" sz="800" dirty="0"/>
          </a:br>
          <a:endParaRPr lang="en-US" sz="800" dirty="0"/>
        </a:p>
        <a:p>
          <a:pPr>
            <a:spcAft>
              <a:spcPts val="0"/>
            </a:spcAft>
          </a:pPr>
          <a:r>
            <a:rPr lang="en-US" sz="800" dirty="0"/>
            <a:t>John Haines</a:t>
          </a:r>
        </a:p>
        <a:p>
          <a:pPr>
            <a:spcAft>
              <a:spcPts val="0"/>
            </a:spcAft>
          </a:pPr>
          <a:r>
            <a:rPr lang="en-US" sz="800" dirty="0"/>
            <a:t>Head of Division</a:t>
          </a:r>
        </a:p>
        <a:p>
          <a:pPr>
            <a:spcAft>
              <a:spcPts val="0"/>
            </a:spcAft>
          </a:pPr>
          <a:endParaRPr lang="en-US" sz="400" dirty="0" smtClean="0"/>
        </a:p>
        <a:p>
          <a:pPr>
            <a:spcAft>
              <a:spcPts val="0"/>
            </a:spcAft>
          </a:pPr>
          <a:r>
            <a:rPr lang="en-US" sz="800" dirty="0" smtClean="0"/>
            <a:t>Eric </a:t>
          </a:r>
          <a:r>
            <a:rPr lang="en-US" sz="800" dirty="0"/>
            <a:t>Pitcher</a:t>
          </a:r>
        </a:p>
        <a:p>
          <a:pPr>
            <a:spcAft>
              <a:spcPts val="0"/>
            </a:spcAft>
          </a:pPr>
          <a:r>
            <a:rPr lang="en-US" sz="800" dirty="0"/>
            <a:t>Deputy Head of Division</a:t>
          </a:r>
        </a:p>
        <a:p>
          <a:pPr>
            <a:spcAft>
              <a:spcPts val="0"/>
            </a:spcAft>
          </a:pPr>
          <a:endParaRPr lang="en-US" sz="400" dirty="0"/>
        </a:p>
        <a:p>
          <a:pPr>
            <a:spcAft>
              <a:spcPts val="0"/>
            </a:spcAft>
          </a:pPr>
          <a:r>
            <a:rPr lang="en-US" sz="800" dirty="0"/>
            <a:t>Carina </a:t>
          </a:r>
          <a:r>
            <a:rPr lang="en-US" sz="800" dirty="0" err="1"/>
            <a:t>Blixt</a:t>
          </a:r>
          <a:endParaRPr lang="en-US" sz="800" dirty="0"/>
        </a:p>
        <a:p>
          <a:pPr>
            <a:spcAft>
              <a:spcPts val="0"/>
            </a:spcAft>
          </a:pPr>
          <a:r>
            <a:rPr lang="en-US" sz="800" dirty="0"/>
            <a:t>Team </a:t>
          </a:r>
          <a:r>
            <a:rPr lang="en-US" sz="800" dirty="0" smtClean="0"/>
            <a:t>Assistant</a:t>
          </a:r>
          <a:endParaRPr lang="en-US" sz="800" dirty="0"/>
        </a:p>
      </dgm:t>
    </dgm:pt>
    <dgm:pt modelId="{0E75F6F1-1D7B-3C48-880E-ADD04FB76A07}" type="parTrans" cxnId="{43FC1B39-3DB1-1940-9736-E46359EA6365}">
      <dgm:prSet/>
      <dgm:spPr/>
      <dgm:t>
        <a:bodyPr/>
        <a:lstStyle/>
        <a:p>
          <a:endParaRPr lang="en-US" sz="1600"/>
        </a:p>
      </dgm:t>
    </dgm:pt>
    <dgm:pt modelId="{8EF161A9-2703-B847-B6D9-9667798650F2}" type="sibTrans" cxnId="{43FC1B39-3DB1-1940-9736-E46359EA6365}">
      <dgm:prSet/>
      <dgm:spPr/>
      <dgm:t>
        <a:bodyPr/>
        <a:lstStyle/>
        <a:p>
          <a:endParaRPr lang="en-US" sz="1600"/>
        </a:p>
      </dgm:t>
    </dgm:pt>
    <dgm:pt modelId="{FC19E7DE-9763-C649-A213-D3AA22522A3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800" b="1" dirty="0"/>
            <a:t>Target Controls Group</a:t>
          </a:r>
          <a:br>
            <a:rPr lang="en-US" sz="800" b="1" dirty="0"/>
          </a:br>
          <a:r>
            <a:rPr lang="en-US" sz="800" dirty="0"/>
            <a:t/>
          </a:r>
          <a:br>
            <a:rPr lang="en-US" sz="800" dirty="0"/>
          </a:br>
          <a:r>
            <a:rPr lang="en-US" sz="800" dirty="0"/>
            <a:t>Linda Coney (GL)</a:t>
          </a:r>
          <a:br>
            <a:rPr lang="en-US" sz="800" dirty="0"/>
          </a:br>
          <a:r>
            <a:rPr lang="en-US" sz="800" dirty="0" err="1"/>
            <a:t>Atefeh</a:t>
          </a:r>
          <a:r>
            <a:rPr lang="en-US" sz="800" dirty="0"/>
            <a:t> </a:t>
          </a:r>
          <a:r>
            <a:rPr lang="en-US" sz="800" dirty="0" err="1" smtClean="0"/>
            <a:t>Adeghzadeh</a:t>
          </a:r>
          <a:endParaRPr lang="en-US" sz="800" dirty="0" smtClean="0"/>
        </a:p>
        <a:p>
          <a:pPr>
            <a:spcAft>
              <a:spcPts val="0"/>
            </a:spcAft>
          </a:pPr>
          <a:r>
            <a:rPr lang="en-US" sz="800" dirty="0" smtClean="0">
              <a:solidFill>
                <a:schemeClr val="bg1"/>
              </a:solidFill>
            </a:rPr>
            <a:t>Mikael Olsson (C)</a:t>
          </a:r>
        </a:p>
        <a:p>
          <a:pPr>
            <a:spcAft>
              <a:spcPts val="0"/>
            </a:spcAft>
          </a:pPr>
          <a:r>
            <a:rPr lang="en-US" sz="800" dirty="0" smtClean="0"/>
            <a:t>Jan </a:t>
          </a:r>
          <a:r>
            <a:rPr lang="en-US" sz="800" dirty="0" err="1" smtClean="0"/>
            <a:t>Espen</a:t>
          </a:r>
          <a:r>
            <a:rPr lang="en-US" sz="800" dirty="0" smtClean="0"/>
            <a:t> </a:t>
          </a:r>
          <a:r>
            <a:rPr lang="en-US" sz="800" dirty="0" err="1" smtClean="0"/>
            <a:t>Presteng</a:t>
          </a:r>
          <a:r>
            <a:rPr lang="en-US" sz="800" dirty="0" smtClean="0"/>
            <a:t> (C)</a:t>
          </a:r>
          <a:endParaRPr lang="en-US" sz="800" dirty="0"/>
        </a:p>
      </dgm:t>
    </dgm:pt>
    <dgm:pt modelId="{F24E08FF-F7EC-C340-BC4B-3DF5B1C2D825}" type="parTrans" cxnId="{3A67B1E4-EB16-224C-B2D9-A0878C3A30F3}">
      <dgm:prSet/>
      <dgm:spPr/>
      <dgm:t>
        <a:bodyPr/>
        <a:lstStyle/>
        <a:p>
          <a:endParaRPr lang="en-US" sz="1100"/>
        </a:p>
      </dgm:t>
    </dgm:pt>
    <dgm:pt modelId="{118BC3AE-D092-854C-B6F4-72FFF5765989}" type="sibTrans" cxnId="{3A67B1E4-EB16-224C-B2D9-A0878C3A30F3}">
      <dgm:prSet/>
      <dgm:spPr/>
      <dgm:t>
        <a:bodyPr/>
        <a:lstStyle/>
        <a:p>
          <a:endParaRPr lang="en-US" sz="1600"/>
        </a:p>
      </dgm:t>
    </dgm:pt>
    <dgm:pt modelId="{A0ACA6E4-2272-A143-AACA-826310BD0DE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dirty="0"/>
            <a:t>Monolith &amp; Handling Group</a:t>
          </a:r>
          <a:r>
            <a:rPr lang="en-US" sz="800" dirty="0"/>
            <a:t/>
          </a:r>
          <a:br>
            <a:rPr lang="en-US" sz="800" dirty="0"/>
          </a:br>
          <a:endParaRPr lang="en-US" sz="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err="1" smtClean="0"/>
            <a:t>Rikard</a:t>
          </a:r>
          <a:r>
            <a:rPr lang="en-US" sz="800" dirty="0" smtClean="0"/>
            <a:t> </a:t>
          </a:r>
          <a:r>
            <a:rPr lang="en-US" sz="800" dirty="0" err="1"/>
            <a:t>Linander</a:t>
          </a:r>
          <a:r>
            <a:rPr lang="en-US" sz="800" dirty="0"/>
            <a:t> (GL)</a:t>
          </a:r>
          <a:br>
            <a:rPr lang="en-US" sz="800" dirty="0"/>
          </a:br>
          <a:r>
            <a:rPr lang="en-US" sz="800" dirty="0"/>
            <a:t>Magnus </a:t>
          </a:r>
          <a:r>
            <a:rPr lang="en-US" sz="800" dirty="0" err="1"/>
            <a:t>Göhran</a:t>
          </a:r>
          <a:r>
            <a:rPr lang="en-US" sz="800" dirty="0"/>
            <a:t/>
          </a:r>
          <a:br>
            <a:rPr lang="en-US" sz="800" dirty="0"/>
          </a:br>
          <a:r>
            <a:rPr lang="en-US" sz="800" dirty="0" smtClean="0"/>
            <a:t>Daniel </a:t>
          </a:r>
          <a:r>
            <a:rPr lang="en-US" sz="800" dirty="0" err="1" smtClean="0"/>
            <a:t>Lyngh</a:t>
          </a:r>
          <a:r>
            <a:rPr lang="en-US" sz="800" dirty="0" smtClean="0"/>
            <a:t/>
          </a:r>
          <a:br>
            <a:rPr lang="en-US" sz="800" dirty="0" smtClean="0"/>
          </a:br>
          <a:r>
            <a:rPr lang="en-US" sz="800" dirty="0" smtClean="0"/>
            <a:t>Ulf </a:t>
          </a:r>
          <a:r>
            <a:rPr lang="en-US" sz="800" dirty="0" err="1" smtClean="0"/>
            <a:t>Odén</a:t>
          </a:r>
          <a:endParaRPr lang="en-US" sz="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err="1" smtClean="0"/>
            <a:t>Naja</a:t>
          </a:r>
          <a:r>
            <a:rPr lang="en-US" sz="800" dirty="0" smtClean="0"/>
            <a:t> de la </a:t>
          </a:r>
          <a:r>
            <a:rPr lang="en-US" sz="800" dirty="0" err="1" smtClean="0"/>
            <a:t>Cour</a:t>
          </a:r>
          <a:endParaRPr lang="en-US" sz="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smtClean="0"/>
            <a:t>Marc </a:t>
          </a:r>
          <a:r>
            <a:rPr lang="en-US" sz="800" dirty="0" err="1" smtClean="0"/>
            <a:t>Kickulies</a:t>
          </a:r>
          <a:endParaRPr lang="en-US" sz="8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Kristoffer</a:t>
          </a:r>
          <a:r>
            <a:rPr lang="en-US" sz="800" dirty="0" smtClean="0"/>
            <a:t> </a:t>
          </a:r>
          <a:r>
            <a:rPr lang="en-US" sz="800" dirty="0" err="1" smtClean="0"/>
            <a:t>Sjögreen</a:t>
          </a:r>
          <a:r>
            <a:rPr lang="en-US" sz="800" dirty="0"/>
            <a:t/>
          </a:r>
          <a:br>
            <a:rPr lang="en-US" sz="800" dirty="0"/>
          </a:br>
          <a:r>
            <a:rPr lang="en-US" sz="800" dirty="0" smtClean="0"/>
            <a:t>Markus </a:t>
          </a:r>
          <a:r>
            <a:rPr lang="en-US" sz="800" dirty="0" err="1" smtClean="0"/>
            <a:t>Andersson</a:t>
          </a:r>
          <a:r>
            <a:rPr lang="en-US" sz="800" dirty="0" smtClean="0"/>
            <a:t> (C)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err="1" smtClean="0"/>
            <a:t>Lennart</a:t>
          </a:r>
          <a:r>
            <a:rPr lang="en-US" sz="800" dirty="0" smtClean="0"/>
            <a:t> </a:t>
          </a:r>
          <a:r>
            <a:rPr lang="en-US" sz="800" dirty="0" err="1" smtClean="0"/>
            <a:t>Åström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Reinhard</a:t>
          </a:r>
          <a:r>
            <a:rPr lang="en-US" sz="800" dirty="0" smtClean="0"/>
            <a:t> Blum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Paul </a:t>
          </a:r>
          <a:r>
            <a:rPr lang="en-US" sz="800" dirty="0" err="1" smtClean="0"/>
            <a:t>Erterius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Jens </a:t>
          </a:r>
          <a:r>
            <a:rPr lang="en-US" sz="800" dirty="0" err="1" smtClean="0"/>
            <a:t>Harborn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Thomas </a:t>
          </a:r>
          <a:r>
            <a:rPr lang="en-US" sz="800" dirty="0" err="1" smtClean="0"/>
            <a:t>Hedlund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Rickard Holmberg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Bengt</a:t>
          </a:r>
          <a:r>
            <a:rPr lang="en-US" sz="800" dirty="0" smtClean="0"/>
            <a:t> </a:t>
          </a:r>
          <a:r>
            <a:rPr lang="en-US" sz="800" dirty="0" err="1" smtClean="0"/>
            <a:t>Jönsson</a:t>
          </a:r>
          <a:r>
            <a:rPr lang="en-US" sz="800" dirty="0" smtClean="0"/>
            <a:t> (C)</a:t>
          </a:r>
          <a:br>
            <a:rPr lang="en-US" sz="800" dirty="0" smtClean="0"/>
          </a:br>
          <a:r>
            <a:rPr lang="en-US" sz="800" dirty="0" smtClean="0"/>
            <a:t>Johan </a:t>
          </a:r>
          <a:r>
            <a:rPr lang="en-US" sz="800" dirty="0" err="1" smtClean="0"/>
            <a:t>Kalmteg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Jarich</a:t>
          </a:r>
          <a:r>
            <a:rPr lang="en-US" sz="800" dirty="0" smtClean="0"/>
            <a:t> </a:t>
          </a:r>
          <a:r>
            <a:rPr lang="en-US" sz="800" dirty="0" err="1" smtClean="0"/>
            <a:t>Koning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Federico </a:t>
          </a:r>
          <a:r>
            <a:rPr lang="en-US" sz="800" dirty="0" err="1" smtClean="0"/>
            <a:t>Massi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Mikael </a:t>
          </a:r>
          <a:r>
            <a:rPr lang="en-US" sz="800" dirty="0" err="1" smtClean="0"/>
            <a:t>Möller</a:t>
          </a:r>
          <a:r>
            <a:rPr lang="en-US" sz="800" dirty="0" smtClean="0"/>
            <a:t> (C)</a:t>
          </a:r>
          <a:br>
            <a:rPr lang="en-US" sz="800" dirty="0" smtClean="0"/>
          </a:br>
          <a:r>
            <a:rPr lang="en-US" sz="800" dirty="0" smtClean="0"/>
            <a:t>Anders Olsson (C)</a:t>
          </a:r>
          <a:br>
            <a:rPr lang="en-US" sz="800" dirty="0" smtClean="0"/>
          </a:br>
          <a:r>
            <a:rPr lang="en-US" sz="800" dirty="0" smtClean="0"/>
            <a:t>Mateusz </a:t>
          </a:r>
          <a:r>
            <a:rPr lang="en-US" sz="800" dirty="0" err="1" smtClean="0"/>
            <a:t>Pucilowski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Jesper</a:t>
          </a:r>
          <a:r>
            <a:rPr lang="en-US" sz="800" dirty="0" smtClean="0"/>
            <a:t> </a:t>
          </a:r>
          <a:r>
            <a:rPr lang="en-US" sz="800" dirty="0" err="1" smtClean="0"/>
            <a:t>Ringnér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Mats Schmidt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Srdjan</a:t>
          </a:r>
          <a:r>
            <a:rPr lang="en-US" sz="800" dirty="0" smtClean="0"/>
            <a:t> </a:t>
          </a:r>
          <a:r>
            <a:rPr lang="en-US" sz="800" dirty="0" err="1" smtClean="0"/>
            <a:t>Vareskic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Aydin</a:t>
          </a:r>
          <a:r>
            <a:rPr lang="en-US" sz="800" dirty="0" smtClean="0"/>
            <a:t> </a:t>
          </a:r>
          <a:r>
            <a:rPr lang="en-US" sz="800" dirty="0" err="1" smtClean="0"/>
            <a:t>Ibraimi</a:t>
          </a:r>
          <a:r>
            <a:rPr lang="en-US" sz="800" dirty="0" smtClean="0"/>
            <a:t> (S)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Filip</a:t>
          </a:r>
          <a:r>
            <a:rPr lang="en-US" sz="800" dirty="0" smtClean="0"/>
            <a:t> Olsson (S)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Jesper</a:t>
          </a:r>
          <a:r>
            <a:rPr lang="en-US" sz="800" dirty="0" smtClean="0"/>
            <a:t> Olsson (S)</a:t>
          </a:r>
        </a:p>
      </dgm:t>
    </dgm:pt>
    <dgm:pt modelId="{5283D30A-42E1-4346-BAE7-814B7780D411}" type="parTrans" cxnId="{22F35DD9-89EA-BC4E-A50E-D35CE40B87CE}">
      <dgm:prSet/>
      <dgm:spPr/>
      <dgm:t>
        <a:bodyPr/>
        <a:lstStyle/>
        <a:p>
          <a:endParaRPr lang="en-US" sz="1100"/>
        </a:p>
      </dgm:t>
    </dgm:pt>
    <dgm:pt modelId="{AD226FEC-3CFC-0A41-A409-90C3B7A75ED1}" type="sibTrans" cxnId="{22F35DD9-89EA-BC4E-A50E-D35CE40B87CE}">
      <dgm:prSet/>
      <dgm:spPr/>
      <dgm:t>
        <a:bodyPr/>
        <a:lstStyle/>
        <a:p>
          <a:endParaRPr lang="en-US" sz="1600"/>
        </a:p>
      </dgm:t>
    </dgm:pt>
    <dgm:pt modelId="{BDC931B4-0C2E-BE41-9EEA-0767982A27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800" b="1" dirty="0"/>
            <a:t>Materials </a:t>
          </a:r>
          <a:r>
            <a:rPr lang="en-US" sz="800" b="1" dirty="0" smtClean="0"/>
            <a:t>Group</a:t>
          </a:r>
          <a:br>
            <a:rPr lang="en-US" sz="800" b="1" dirty="0" smtClean="0"/>
          </a:br>
          <a:r>
            <a:rPr lang="en-US" sz="800" dirty="0"/>
            <a:t/>
          </a:r>
          <a:br>
            <a:rPr lang="en-US" sz="800" dirty="0"/>
          </a:br>
          <a:r>
            <a:rPr lang="en-US" sz="800" dirty="0" err="1" smtClean="0"/>
            <a:t>Yongjoong</a:t>
          </a:r>
          <a:r>
            <a:rPr lang="en-US" sz="800" dirty="0" smtClean="0"/>
            <a:t> </a:t>
          </a:r>
          <a:r>
            <a:rPr lang="en-US" sz="800" dirty="0"/>
            <a:t>Lee (GL)</a:t>
          </a:r>
          <a:br>
            <a:rPr lang="en-US" sz="800" dirty="0"/>
          </a:br>
          <a:r>
            <a:rPr lang="en-US" sz="800" dirty="0" smtClean="0"/>
            <a:t>Monika </a:t>
          </a:r>
          <a:r>
            <a:rPr lang="en-US" sz="800" dirty="0" err="1" smtClean="0"/>
            <a:t>Hartl</a:t>
          </a:r>
          <a:endParaRPr lang="en-US" sz="800" dirty="0" smtClean="0"/>
        </a:p>
        <a:p>
          <a:pPr>
            <a:spcAft>
              <a:spcPts val="0"/>
            </a:spcAft>
          </a:pPr>
          <a:r>
            <a:rPr lang="en-US" sz="800" dirty="0" err="1" smtClean="0"/>
            <a:t>Jemilia</a:t>
          </a:r>
          <a:r>
            <a:rPr lang="en-US" sz="800" dirty="0" smtClean="0"/>
            <a:t> </a:t>
          </a:r>
          <a:r>
            <a:rPr lang="en-US" sz="800" dirty="0" err="1" smtClean="0"/>
            <a:t>Habainy</a:t>
          </a:r>
          <a:r>
            <a:rPr lang="en-US" sz="800" dirty="0" smtClean="0"/>
            <a:t> (S)</a:t>
          </a:r>
        </a:p>
        <a:p>
          <a:pPr>
            <a:spcAft>
              <a:spcPts val="0"/>
            </a:spcAft>
          </a:pPr>
          <a:r>
            <a:rPr lang="en-US" sz="800" dirty="0" smtClean="0"/>
            <a:t>Andreas </a:t>
          </a:r>
          <a:r>
            <a:rPr lang="en-US" sz="800" dirty="0" err="1" smtClean="0"/>
            <a:t>Lövberg</a:t>
          </a:r>
          <a:r>
            <a:rPr lang="en-US" sz="800" smtClean="0"/>
            <a:t>-Tserpelis (</a:t>
          </a:r>
          <a:r>
            <a:rPr lang="en-US" sz="800" dirty="0" smtClean="0"/>
            <a:t>S)</a:t>
          </a:r>
        </a:p>
      </dgm:t>
    </dgm:pt>
    <dgm:pt modelId="{E553E923-CE73-4C4C-8F63-0BFB05ECB6DC}" type="parTrans" cxnId="{DFB48233-DD34-CB48-B9D6-BFC1F11D5221}">
      <dgm:prSet/>
      <dgm:spPr/>
      <dgm:t>
        <a:bodyPr/>
        <a:lstStyle/>
        <a:p>
          <a:endParaRPr lang="en-US" sz="1100"/>
        </a:p>
      </dgm:t>
    </dgm:pt>
    <dgm:pt modelId="{88ED280A-56D3-CB41-B3CB-0157FE8696B6}" type="sibTrans" cxnId="{DFB48233-DD34-CB48-B9D6-BFC1F11D5221}">
      <dgm:prSet/>
      <dgm:spPr/>
      <dgm:t>
        <a:bodyPr/>
        <a:lstStyle/>
        <a:p>
          <a:endParaRPr lang="en-US" sz="1600"/>
        </a:p>
      </dgm:t>
    </dgm:pt>
    <dgm:pt modelId="{7F9578B9-4E83-E14D-8510-815E19E819F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dirty="0" err="1"/>
            <a:t>Neutronics</a:t>
          </a:r>
          <a:r>
            <a:rPr lang="en-US" sz="800" b="1" dirty="0"/>
            <a:t> Group</a:t>
          </a:r>
          <a:br>
            <a:rPr lang="en-US" sz="800" b="1" dirty="0"/>
          </a:br>
          <a:r>
            <a:rPr lang="en-US" sz="800" dirty="0" smtClean="0"/>
            <a:t/>
          </a:r>
          <a:br>
            <a:rPr lang="en-US" sz="800" dirty="0" smtClean="0"/>
          </a:br>
          <a:r>
            <a:rPr lang="en-US" sz="800" dirty="0" smtClean="0"/>
            <a:t>Luca </a:t>
          </a:r>
          <a:r>
            <a:rPr lang="en-US" sz="800" dirty="0" err="1"/>
            <a:t>Zanini</a:t>
          </a:r>
          <a:r>
            <a:rPr lang="en-US" sz="800" dirty="0"/>
            <a:t> (GL)</a:t>
          </a:r>
          <a:br>
            <a:rPr lang="en-US" sz="800" dirty="0"/>
          </a:br>
          <a:r>
            <a:rPr lang="en-US" sz="800" dirty="0"/>
            <a:t>Konstantin </a:t>
          </a:r>
          <a:r>
            <a:rPr lang="en-US" sz="800" dirty="0" err="1"/>
            <a:t>Batkov</a:t>
          </a:r>
          <a:r>
            <a:rPr lang="en-US" sz="800" dirty="0"/>
            <a:t/>
          </a:r>
          <a:br>
            <a:rPr lang="en-US" sz="800" dirty="0"/>
          </a:br>
          <a:r>
            <a:rPr lang="en-US" sz="800" dirty="0"/>
            <a:t>Alan </a:t>
          </a:r>
          <a:r>
            <a:rPr lang="en-US" sz="800" dirty="0" err="1" smtClean="0"/>
            <a:t>Takibayev</a:t>
          </a:r>
          <a:endParaRPr lang="en-US" sz="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err="1" smtClean="0"/>
            <a:t>Esben</a:t>
          </a:r>
          <a:r>
            <a:rPr lang="en-US" sz="800" dirty="0" smtClean="0"/>
            <a:t> </a:t>
          </a:r>
          <a:r>
            <a:rPr lang="en-US" sz="800" dirty="0" err="1" smtClean="0"/>
            <a:t>Klinkby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US" sz="800" dirty="0" err="1" smtClean="0"/>
            <a:t>Troels</a:t>
          </a:r>
          <a:r>
            <a:rPr lang="en-US" sz="800" dirty="0" smtClean="0"/>
            <a:t> </a:t>
          </a:r>
          <a:r>
            <a:rPr lang="en-US" sz="800" dirty="0" err="1" smtClean="0"/>
            <a:t>Schoenfeldt</a:t>
          </a:r>
          <a:r>
            <a:rPr lang="en-US" sz="800" dirty="0" smtClean="0"/>
            <a:t> (C) 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smtClean="0"/>
            <a:t> </a:t>
          </a:r>
          <a:r>
            <a:rPr lang="en-US" sz="800" dirty="0" err="1" smtClean="0"/>
            <a:t>NIcolo</a:t>
          </a:r>
          <a:r>
            <a:rPr lang="en-US" sz="800" dirty="0" smtClean="0"/>
            <a:t>’ </a:t>
          </a:r>
          <a:r>
            <a:rPr lang="en-US" sz="800" dirty="0" err="1" smtClean="0"/>
            <a:t>Borghi</a:t>
          </a:r>
          <a:r>
            <a:rPr lang="en-US" sz="800" dirty="0" smtClean="0"/>
            <a:t> (S)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err="1" smtClean="0"/>
            <a:t>Zsofia</a:t>
          </a:r>
          <a:r>
            <a:rPr lang="en-US" sz="800" dirty="0" smtClean="0"/>
            <a:t> </a:t>
          </a:r>
          <a:r>
            <a:rPr lang="en-US" sz="800" dirty="0" err="1" smtClean="0"/>
            <a:t>Kokai</a:t>
          </a:r>
          <a:r>
            <a:rPr lang="en-US" sz="800" dirty="0" smtClean="0"/>
            <a:t> (S)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smtClean="0"/>
            <a:t>Giuseppe </a:t>
          </a:r>
          <a:r>
            <a:rPr lang="en-US" sz="800" dirty="0" err="1" smtClean="0"/>
            <a:t>Scionti</a:t>
          </a:r>
          <a:r>
            <a:rPr lang="en-US" sz="800" dirty="0" smtClean="0"/>
            <a:t> (S)</a:t>
          </a:r>
        </a:p>
      </dgm:t>
    </dgm:pt>
    <dgm:pt modelId="{E984C706-5884-6749-9638-EF4B2896585D}" type="parTrans" cxnId="{2C197C21-BCB1-AF44-A303-AB1225B415DD}">
      <dgm:prSet/>
      <dgm:spPr/>
      <dgm:t>
        <a:bodyPr/>
        <a:lstStyle/>
        <a:p>
          <a:endParaRPr lang="en-US" sz="1100"/>
        </a:p>
      </dgm:t>
    </dgm:pt>
    <dgm:pt modelId="{CE381182-8E14-974C-97B6-CD8F18A8D029}" type="sibTrans" cxnId="{2C197C21-BCB1-AF44-A303-AB1225B415DD}">
      <dgm:prSet/>
      <dgm:spPr/>
      <dgm:t>
        <a:bodyPr/>
        <a:lstStyle/>
        <a:p>
          <a:endParaRPr lang="en-US" sz="1600"/>
        </a:p>
      </dgm:t>
    </dgm:pt>
    <dgm:pt modelId="{20AD003E-E201-3E4F-8CE1-A1100610F24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800" b="1" dirty="0"/>
            <a:t>Fluid Systems Group</a:t>
          </a:r>
          <a:br>
            <a:rPr lang="en-US" sz="800" b="1" dirty="0"/>
          </a:br>
          <a:r>
            <a:rPr lang="en-US" sz="800" dirty="0" smtClean="0"/>
            <a:t/>
          </a:r>
          <a:br>
            <a:rPr lang="en-US" sz="800" dirty="0" smtClean="0"/>
          </a:br>
          <a:r>
            <a:rPr lang="en-US" sz="800" dirty="0" err="1" smtClean="0"/>
            <a:t>Håkan</a:t>
          </a:r>
          <a:r>
            <a:rPr lang="en-US" sz="800" dirty="0" smtClean="0"/>
            <a:t> </a:t>
          </a:r>
          <a:r>
            <a:rPr lang="en-US" sz="800" dirty="0" err="1" smtClean="0"/>
            <a:t>Carlsson</a:t>
          </a:r>
          <a:r>
            <a:rPr lang="en-US" sz="800" dirty="0" smtClean="0"/>
            <a:t> (GL</a:t>
          </a:r>
          <a:r>
            <a:rPr lang="en-US" sz="800" dirty="0"/>
            <a:t>)</a:t>
          </a:r>
          <a:br>
            <a:rPr lang="en-US" sz="800" dirty="0"/>
          </a:br>
          <a:r>
            <a:rPr lang="en-US" sz="800" dirty="0"/>
            <a:t>Per Nilsson</a:t>
          </a:r>
          <a:br>
            <a:rPr lang="en-US" sz="800" dirty="0"/>
          </a:br>
          <a:r>
            <a:rPr lang="en-US" sz="800" dirty="0" smtClean="0"/>
            <a:t>Andrea </a:t>
          </a:r>
          <a:r>
            <a:rPr lang="en-US" sz="800" dirty="0" err="1" smtClean="0"/>
            <a:t>Polato</a:t>
          </a:r>
          <a:endParaRPr lang="en-US" sz="800" dirty="0" smtClean="0"/>
        </a:p>
        <a:p>
          <a:pPr>
            <a:spcAft>
              <a:spcPts val="0"/>
            </a:spcAft>
          </a:pPr>
          <a:r>
            <a:rPr lang="en-US" sz="800" dirty="0" err="1" smtClean="0"/>
            <a:t>Klaudiusz</a:t>
          </a:r>
          <a:r>
            <a:rPr lang="en-US" sz="800" dirty="0" smtClean="0"/>
            <a:t> </a:t>
          </a:r>
          <a:r>
            <a:rPr lang="en-US" sz="800" dirty="0" err="1" smtClean="0"/>
            <a:t>Dybowski</a:t>
          </a:r>
          <a:r>
            <a:rPr lang="en-US" sz="800" dirty="0" smtClean="0"/>
            <a:t> (C)</a:t>
          </a:r>
        </a:p>
        <a:p>
          <a:pPr>
            <a:spcAft>
              <a:spcPts val="0"/>
            </a:spcAft>
          </a:pPr>
          <a:r>
            <a:rPr lang="en-US" sz="800" dirty="0" smtClean="0"/>
            <a:t>Leif </a:t>
          </a:r>
          <a:r>
            <a:rPr lang="en-US" sz="800" dirty="0" err="1" smtClean="0"/>
            <a:t>Emås</a:t>
          </a:r>
          <a:r>
            <a:rPr lang="en-US" sz="800" dirty="0" smtClean="0"/>
            <a:t> (C)</a:t>
          </a:r>
        </a:p>
        <a:p>
          <a:pPr>
            <a:spcAft>
              <a:spcPts val="0"/>
            </a:spcAft>
          </a:pPr>
          <a:r>
            <a:rPr lang="en-US" sz="800" dirty="0" smtClean="0"/>
            <a:t>Robin </a:t>
          </a:r>
          <a:r>
            <a:rPr lang="en-US" sz="800" dirty="0" err="1" smtClean="0"/>
            <a:t>Jansson</a:t>
          </a:r>
          <a:r>
            <a:rPr lang="en-US" sz="800" dirty="0" smtClean="0"/>
            <a:t> (C)</a:t>
          </a:r>
        </a:p>
        <a:p>
          <a:pPr>
            <a:spcAft>
              <a:spcPts val="0"/>
            </a:spcAft>
          </a:pPr>
          <a:r>
            <a:rPr lang="en-US" sz="800" dirty="0" smtClean="0"/>
            <a:t>Per-Ola Larsson (C)</a:t>
          </a:r>
        </a:p>
        <a:p>
          <a:pPr>
            <a:spcAft>
              <a:spcPts val="0"/>
            </a:spcAft>
          </a:pPr>
          <a:r>
            <a:rPr lang="en-US" sz="800" dirty="0" smtClean="0"/>
            <a:t>Allan Lundgren (C)</a:t>
          </a:r>
        </a:p>
        <a:p>
          <a:pPr>
            <a:spcAft>
              <a:spcPts val="0"/>
            </a:spcAft>
          </a:pPr>
          <a:r>
            <a:rPr lang="en-US" sz="800" dirty="0" smtClean="0"/>
            <a:t>Ingvar </a:t>
          </a:r>
          <a:r>
            <a:rPr lang="en-US" sz="800" dirty="0"/>
            <a:t>Olsson (C</a:t>
          </a:r>
          <a:r>
            <a:rPr lang="en-US" sz="800" dirty="0" smtClean="0"/>
            <a:t>)</a:t>
          </a:r>
        </a:p>
        <a:p>
          <a:pPr>
            <a:spcAft>
              <a:spcPts val="0"/>
            </a:spcAft>
          </a:pPr>
          <a:r>
            <a:rPr lang="en-US" sz="800" dirty="0" err="1" smtClean="0"/>
            <a:t>Olof</a:t>
          </a:r>
          <a:r>
            <a:rPr lang="en-US" sz="800" dirty="0" smtClean="0"/>
            <a:t> </a:t>
          </a:r>
          <a:r>
            <a:rPr lang="en-US" sz="800" dirty="0" err="1" smtClean="0"/>
            <a:t>Persson</a:t>
          </a:r>
          <a:r>
            <a:rPr lang="en-US" sz="800" dirty="0" smtClean="0"/>
            <a:t> (C)</a:t>
          </a:r>
        </a:p>
        <a:p>
          <a:pPr>
            <a:spcAft>
              <a:spcPts val="0"/>
            </a:spcAft>
          </a:pPr>
          <a:r>
            <a:rPr lang="en-US" sz="800" dirty="0" smtClean="0"/>
            <a:t>Carl </a:t>
          </a:r>
          <a:r>
            <a:rPr lang="en-US" sz="800" dirty="0" err="1" smtClean="0"/>
            <a:t>Wilhelmsson</a:t>
          </a:r>
          <a:r>
            <a:rPr lang="en-US" sz="800" dirty="0" smtClean="0"/>
            <a:t> (C)</a:t>
          </a:r>
        </a:p>
      </dgm:t>
    </dgm:pt>
    <dgm:pt modelId="{44A041BB-75B0-FB4F-976C-11484ED9E24E}" type="parTrans" cxnId="{81802898-4E84-6442-B925-4E979509AFEC}">
      <dgm:prSet/>
      <dgm:spPr/>
      <dgm:t>
        <a:bodyPr/>
        <a:lstStyle/>
        <a:p>
          <a:endParaRPr lang="en-US" sz="1100"/>
        </a:p>
      </dgm:t>
    </dgm:pt>
    <dgm:pt modelId="{FD39EDFA-C038-0149-8754-A8166A5E6430}" type="sibTrans" cxnId="{81802898-4E84-6442-B925-4E979509AFEC}">
      <dgm:prSet/>
      <dgm:spPr/>
      <dgm:t>
        <a:bodyPr/>
        <a:lstStyle/>
        <a:p>
          <a:endParaRPr lang="en-US" sz="1600"/>
        </a:p>
      </dgm:t>
    </dgm:pt>
    <dgm:pt modelId="{1BE5F302-34B7-0241-B781-A5066BEB7C8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dirty="0"/>
            <a:t>Target </a:t>
          </a:r>
          <a:r>
            <a:rPr lang="en-US" sz="800" b="1" dirty="0" smtClean="0"/>
            <a:t>Physics </a:t>
          </a:r>
          <a:r>
            <a:rPr lang="en-US" sz="800" b="1" dirty="0"/>
            <a:t>Group</a:t>
          </a:r>
          <a:br>
            <a:rPr lang="en-US" sz="800" b="1" dirty="0"/>
          </a:br>
          <a:r>
            <a:rPr lang="en-US" sz="800" dirty="0" smtClean="0"/>
            <a:t/>
          </a:r>
          <a:br>
            <a:rPr lang="en-US" sz="800" dirty="0" smtClean="0"/>
          </a:br>
          <a:r>
            <a:rPr lang="en-US" sz="800" dirty="0" smtClean="0"/>
            <a:t>Günter </a:t>
          </a:r>
          <a:r>
            <a:rPr lang="en-US" sz="800" dirty="0" err="1" smtClean="0"/>
            <a:t>Muhrer</a:t>
          </a:r>
          <a:r>
            <a:rPr lang="en-US" sz="800" dirty="0" smtClean="0"/>
            <a:t> </a:t>
          </a:r>
          <a:r>
            <a:rPr lang="en-US" sz="800" dirty="0"/>
            <a:t>(GL)</a:t>
          </a:r>
          <a:br>
            <a:rPr lang="en-US" sz="800" dirty="0"/>
          </a:br>
          <a:r>
            <a:rPr lang="en-US" sz="800" dirty="0" smtClean="0"/>
            <a:t>Riccardo </a:t>
          </a:r>
          <a:r>
            <a:rPr lang="en-US" sz="800" dirty="0" err="1" smtClean="0"/>
            <a:t>Bevilacqua</a:t>
          </a:r>
          <a:endParaRPr lang="en-US" sz="800" dirty="0" smtClean="0"/>
        </a:p>
        <a:p>
          <a:pPr defTabSz="5334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US" sz="800" dirty="0" smtClean="0"/>
            <a:t>Daniela </a:t>
          </a:r>
          <a:r>
            <a:rPr lang="en-US" sz="800" dirty="0" err="1" smtClean="0"/>
            <a:t>Ene</a:t>
          </a:r>
          <a:endParaRPr lang="en-US" sz="800" dirty="0" smtClean="0"/>
        </a:p>
        <a:p>
          <a:pPr defTabSz="5334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US" sz="800" dirty="0" smtClean="0"/>
            <a:t>Johannes </a:t>
          </a:r>
          <a:r>
            <a:rPr lang="en-US" sz="800" dirty="0" err="1" smtClean="0"/>
            <a:t>Kazantzidis</a:t>
          </a:r>
          <a:r>
            <a:rPr lang="en-US" sz="800" dirty="0" smtClean="0"/>
            <a:t> (C)</a:t>
          </a:r>
        </a:p>
      </dgm:t>
    </dgm:pt>
    <dgm:pt modelId="{F98F82EE-82F9-C242-A2B0-15A1B52A1313}" type="sibTrans" cxnId="{287FA164-98D4-8741-AA61-2106E07CD432}">
      <dgm:prSet/>
      <dgm:spPr/>
      <dgm:t>
        <a:bodyPr/>
        <a:lstStyle/>
        <a:p>
          <a:endParaRPr lang="en-US" sz="1600"/>
        </a:p>
      </dgm:t>
    </dgm:pt>
    <dgm:pt modelId="{46209B99-FDF6-B34F-B835-C2E55B8407B5}" type="parTrans" cxnId="{287FA164-98D4-8741-AA61-2106E07CD432}">
      <dgm:prSet/>
      <dgm:spPr/>
      <dgm:t>
        <a:bodyPr/>
        <a:lstStyle/>
        <a:p>
          <a:endParaRPr lang="en-US" sz="1100"/>
        </a:p>
      </dgm:t>
    </dgm:pt>
    <dgm:pt modelId="{23234AA4-15AA-8245-BA77-2EF2832383F2}" type="pres">
      <dgm:prSet presAssocID="{B3365DB9-E59E-E747-9A09-B323E8558F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DA2961-5FEF-BA45-9010-C70A83FFFD87}" type="pres">
      <dgm:prSet presAssocID="{8388AF10-DE7C-F644-91CF-76E930E344F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C3D54BA-468A-A046-9AFD-81AD4B8A67AB}" type="pres">
      <dgm:prSet presAssocID="{8388AF10-DE7C-F644-91CF-76E930E344F9}" presName="rootComposite1" presStyleCnt="0"/>
      <dgm:spPr/>
      <dgm:t>
        <a:bodyPr/>
        <a:lstStyle/>
        <a:p>
          <a:endParaRPr lang="en-US"/>
        </a:p>
      </dgm:t>
    </dgm:pt>
    <dgm:pt modelId="{7B97DB98-B776-C041-B41F-5991E4D7DCD4}" type="pres">
      <dgm:prSet presAssocID="{8388AF10-DE7C-F644-91CF-76E930E344F9}" presName="rootText1" presStyleLbl="node0" presStyleIdx="0" presStyleCnt="1" custScaleX="92136" custScaleY="107198" custLinFactNeighborX="4775" custLinFactNeighborY="-87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1FBA51-CA5B-6741-9F39-27289656FC6D}" type="pres">
      <dgm:prSet presAssocID="{8388AF10-DE7C-F644-91CF-76E930E344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3A08B5C-C808-2C42-876B-23C768AB7CFD}" type="pres">
      <dgm:prSet presAssocID="{8388AF10-DE7C-F644-91CF-76E930E344F9}" presName="hierChild2" presStyleCnt="0"/>
      <dgm:spPr/>
      <dgm:t>
        <a:bodyPr/>
        <a:lstStyle/>
        <a:p>
          <a:endParaRPr lang="en-US"/>
        </a:p>
      </dgm:t>
    </dgm:pt>
    <dgm:pt modelId="{97F7A350-253D-F24C-B971-5A458D9B7FB3}" type="pres">
      <dgm:prSet presAssocID="{F24E08FF-F7EC-C340-BC4B-3DF5B1C2D825}" presName="Name37" presStyleLbl="parChTrans1D2" presStyleIdx="0" presStyleCnt="6"/>
      <dgm:spPr/>
      <dgm:t>
        <a:bodyPr/>
        <a:lstStyle/>
        <a:p>
          <a:endParaRPr lang="en-US"/>
        </a:p>
      </dgm:t>
    </dgm:pt>
    <dgm:pt modelId="{F0CC3FD9-DE64-4B4C-973E-3507C092439A}" type="pres">
      <dgm:prSet presAssocID="{FC19E7DE-9763-C649-A213-D3AA22522A3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F790409-B271-E748-93F4-613174801257}" type="pres">
      <dgm:prSet presAssocID="{FC19E7DE-9763-C649-A213-D3AA22522A39}" presName="rootComposite" presStyleCnt="0"/>
      <dgm:spPr/>
      <dgm:t>
        <a:bodyPr/>
        <a:lstStyle/>
        <a:p>
          <a:endParaRPr lang="en-US"/>
        </a:p>
      </dgm:t>
    </dgm:pt>
    <dgm:pt modelId="{7FF37602-91A9-F747-826C-689EFB380631}" type="pres">
      <dgm:prSet presAssocID="{FC19E7DE-9763-C649-A213-D3AA22522A39}" presName="rootText" presStyleLbl="node2" presStyleIdx="0" presStyleCnt="6" custScaleX="68773" custScaleY="84920" custLinFactNeighborX="49175" custLinFactNeighborY="-92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26808-DCAA-7B42-9DBB-085BF9B7C420}" type="pres">
      <dgm:prSet presAssocID="{FC19E7DE-9763-C649-A213-D3AA22522A39}" presName="rootConnector" presStyleLbl="node2" presStyleIdx="0" presStyleCnt="6"/>
      <dgm:spPr/>
      <dgm:t>
        <a:bodyPr/>
        <a:lstStyle/>
        <a:p>
          <a:endParaRPr lang="en-US"/>
        </a:p>
      </dgm:t>
    </dgm:pt>
    <dgm:pt modelId="{FD527B3B-97B0-6541-A164-934A243C1EBD}" type="pres">
      <dgm:prSet presAssocID="{FC19E7DE-9763-C649-A213-D3AA22522A39}" presName="hierChild4" presStyleCnt="0"/>
      <dgm:spPr/>
      <dgm:t>
        <a:bodyPr/>
        <a:lstStyle/>
        <a:p>
          <a:endParaRPr lang="en-US"/>
        </a:p>
      </dgm:t>
    </dgm:pt>
    <dgm:pt modelId="{242C2646-91C6-0542-AFEB-29A14BE01307}" type="pres">
      <dgm:prSet presAssocID="{FC19E7DE-9763-C649-A213-D3AA22522A39}" presName="hierChild5" presStyleCnt="0"/>
      <dgm:spPr/>
      <dgm:t>
        <a:bodyPr/>
        <a:lstStyle/>
        <a:p>
          <a:endParaRPr lang="en-US"/>
        </a:p>
      </dgm:t>
    </dgm:pt>
    <dgm:pt modelId="{212CBBEA-5708-8D46-9E14-80765D29BF91}" type="pres">
      <dgm:prSet presAssocID="{46209B99-FDF6-B34F-B835-C2E55B8407B5}" presName="Name37" presStyleLbl="parChTrans1D2" presStyleIdx="1" presStyleCnt="6"/>
      <dgm:spPr/>
      <dgm:t>
        <a:bodyPr/>
        <a:lstStyle/>
        <a:p>
          <a:endParaRPr lang="en-US"/>
        </a:p>
      </dgm:t>
    </dgm:pt>
    <dgm:pt modelId="{10E298F2-C09A-B74B-9AA2-6595F69BA4FF}" type="pres">
      <dgm:prSet presAssocID="{1BE5F302-34B7-0241-B781-A5066BEB7C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6F5F61-783D-CD44-9BC8-CB87DA8E6084}" type="pres">
      <dgm:prSet presAssocID="{1BE5F302-34B7-0241-B781-A5066BEB7C8E}" presName="rootComposite" presStyleCnt="0"/>
      <dgm:spPr/>
      <dgm:t>
        <a:bodyPr/>
        <a:lstStyle/>
        <a:p>
          <a:endParaRPr lang="en-US"/>
        </a:p>
      </dgm:t>
    </dgm:pt>
    <dgm:pt modelId="{760DD358-C9AA-444A-938E-78E4D92A93E6}" type="pres">
      <dgm:prSet presAssocID="{1BE5F302-34B7-0241-B781-A5066BEB7C8E}" presName="rootText" presStyleLbl="node2" presStyleIdx="1" presStyleCnt="6" custScaleX="66921" custScaleY="79652" custLinFactNeighborX="30283" custLinFactNeighborY="-916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72A3C8-A37F-4449-A884-69657A65E53D}" type="pres">
      <dgm:prSet presAssocID="{1BE5F302-34B7-0241-B781-A5066BEB7C8E}" presName="rootConnector" presStyleLbl="node2" presStyleIdx="1" presStyleCnt="6"/>
      <dgm:spPr/>
      <dgm:t>
        <a:bodyPr/>
        <a:lstStyle/>
        <a:p>
          <a:endParaRPr lang="en-US"/>
        </a:p>
      </dgm:t>
    </dgm:pt>
    <dgm:pt modelId="{DC29B6E2-BC1D-2B4B-B59A-F2DF70DE9135}" type="pres">
      <dgm:prSet presAssocID="{1BE5F302-34B7-0241-B781-A5066BEB7C8E}" presName="hierChild4" presStyleCnt="0"/>
      <dgm:spPr/>
      <dgm:t>
        <a:bodyPr/>
        <a:lstStyle/>
        <a:p>
          <a:endParaRPr lang="en-US"/>
        </a:p>
      </dgm:t>
    </dgm:pt>
    <dgm:pt modelId="{AC66BEFA-9A22-F349-A179-880C7FFE810F}" type="pres">
      <dgm:prSet presAssocID="{1BE5F302-34B7-0241-B781-A5066BEB7C8E}" presName="hierChild5" presStyleCnt="0"/>
      <dgm:spPr/>
      <dgm:t>
        <a:bodyPr/>
        <a:lstStyle/>
        <a:p>
          <a:endParaRPr lang="en-US"/>
        </a:p>
      </dgm:t>
    </dgm:pt>
    <dgm:pt modelId="{FA0C1D8F-EC07-8445-9F5F-4B22ECB510C8}" type="pres">
      <dgm:prSet presAssocID="{E553E923-CE73-4C4C-8F63-0BFB05ECB6DC}" presName="Name37" presStyleLbl="parChTrans1D2" presStyleIdx="2" presStyleCnt="6"/>
      <dgm:spPr/>
      <dgm:t>
        <a:bodyPr/>
        <a:lstStyle/>
        <a:p>
          <a:endParaRPr lang="en-US"/>
        </a:p>
      </dgm:t>
    </dgm:pt>
    <dgm:pt modelId="{9B91CECB-70A8-C148-878B-F18C3B08A617}" type="pres">
      <dgm:prSet presAssocID="{BDC931B4-0C2E-BE41-9EEA-0767982A27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1272ADA-AAD2-4D4C-8FC8-A35C2B58EA4B}" type="pres">
      <dgm:prSet presAssocID="{BDC931B4-0C2E-BE41-9EEA-0767982A277D}" presName="rootComposite" presStyleCnt="0"/>
      <dgm:spPr/>
      <dgm:t>
        <a:bodyPr/>
        <a:lstStyle/>
        <a:p>
          <a:endParaRPr lang="en-US"/>
        </a:p>
      </dgm:t>
    </dgm:pt>
    <dgm:pt modelId="{8F2C5D0C-EA49-3545-BF9C-13F68E8D0725}" type="pres">
      <dgm:prSet presAssocID="{BDC931B4-0C2E-BE41-9EEA-0767982A277D}" presName="rootText" presStyleLbl="node2" presStyleIdx="2" presStyleCnt="6" custScaleX="64972" custScaleY="92218" custLinFactNeighborX="14293" custLinFactNeighborY="-92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3E17B2-85B9-2147-98B7-47A95006827F}" type="pres">
      <dgm:prSet presAssocID="{BDC931B4-0C2E-BE41-9EEA-0767982A277D}" presName="rootConnector" presStyleLbl="node2" presStyleIdx="2" presStyleCnt="6"/>
      <dgm:spPr/>
      <dgm:t>
        <a:bodyPr/>
        <a:lstStyle/>
        <a:p>
          <a:endParaRPr lang="en-US"/>
        </a:p>
      </dgm:t>
    </dgm:pt>
    <dgm:pt modelId="{12E822BA-A032-6F42-9F6C-33753C763A90}" type="pres">
      <dgm:prSet presAssocID="{BDC931B4-0C2E-BE41-9EEA-0767982A277D}" presName="hierChild4" presStyleCnt="0"/>
      <dgm:spPr/>
      <dgm:t>
        <a:bodyPr/>
        <a:lstStyle/>
        <a:p>
          <a:endParaRPr lang="en-US"/>
        </a:p>
      </dgm:t>
    </dgm:pt>
    <dgm:pt modelId="{AEFDFD0B-5BEB-E34C-818E-A5DF1E3DBCDD}" type="pres">
      <dgm:prSet presAssocID="{BDC931B4-0C2E-BE41-9EEA-0767982A277D}" presName="hierChild5" presStyleCnt="0"/>
      <dgm:spPr/>
      <dgm:t>
        <a:bodyPr/>
        <a:lstStyle/>
        <a:p>
          <a:endParaRPr lang="en-US"/>
        </a:p>
      </dgm:t>
    </dgm:pt>
    <dgm:pt modelId="{E51B3BC8-18CB-1D4A-8844-420AE84EC7A1}" type="pres">
      <dgm:prSet presAssocID="{E984C706-5884-6749-9638-EF4B2896585D}" presName="Name37" presStyleLbl="parChTrans1D2" presStyleIdx="3" presStyleCnt="6"/>
      <dgm:spPr/>
      <dgm:t>
        <a:bodyPr/>
        <a:lstStyle/>
        <a:p>
          <a:endParaRPr lang="en-US"/>
        </a:p>
      </dgm:t>
    </dgm:pt>
    <dgm:pt modelId="{F2E55F77-7885-7C47-B3F8-31E4A058C98E}" type="pres">
      <dgm:prSet presAssocID="{7F9578B9-4E83-E14D-8510-815E19E819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FD5BE7A-CFB5-774C-A3A8-D0922B8768C4}" type="pres">
      <dgm:prSet presAssocID="{7F9578B9-4E83-E14D-8510-815E19E819FF}" presName="rootComposite" presStyleCnt="0"/>
      <dgm:spPr/>
      <dgm:t>
        <a:bodyPr/>
        <a:lstStyle/>
        <a:p>
          <a:endParaRPr lang="en-US"/>
        </a:p>
      </dgm:t>
    </dgm:pt>
    <dgm:pt modelId="{6D30E9F0-9AA3-4948-A6A5-D6A01627BD19}" type="pres">
      <dgm:prSet presAssocID="{7F9578B9-4E83-E14D-8510-815E19E819FF}" presName="rootText" presStyleLbl="node2" presStyleIdx="3" presStyleCnt="6" custScaleX="61326" custScaleY="130728" custLinFactNeighborX="150" custLinFactNeighborY="-92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66EA0A-46D4-B24D-A090-05C8D1CA30FD}" type="pres">
      <dgm:prSet presAssocID="{7F9578B9-4E83-E14D-8510-815E19E819FF}" presName="rootConnector" presStyleLbl="node2" presStyleIdx="3" presStyleCnt="6"/>
      <dgm:spPr/>
      <dgm:t>
        <a:bodyPr/>
        <a:lstStyle/>
        <a:p>
          <a:endParaRPr lang="en-US"/>
        </a:p>
      </dgm:t>
    </dgm:pt>
    <dgm:pt modelId="{5102B95E-FDC9-184B-B2B0-EBE3BFFCB39B}" type="pres">
      <dgm:prSet presAssocID="{7F9578B9-4E83-E14D-8510-815E19E819FF}" presName="hierChild4" presStyleCnt="0"/>
      <dgm:spPr/>
      <dgm:t>
        <a:bodyPr/>
        <a:lstStyle/>
        <a:p>
          <a:endParaRPr lang="en-US"/>
        </a:p>
      </dgm:t>
    </dgm:pt>
    <dgm:pt modelId="{24F45E72-F73C-E047-A740-7EF1CCC9E9A6}" type="pres">
      <dgm:prSet presAssocID="{7F9578B9-4E83-E14D-8510-815E19E819FF}" presName="hierChild5" presStyleCnt="0"/>
      <dgm:spPr/>
      <dgm:t>
        <a:bodyPr/>
        <a:lstStyle/>
        <a:p>
          <a:endParaRPr lang="en-US"/>
        </a:p>
      </dgm:t>
    </dgm:pt>
    <dgm:pt modelId="{331223DE-629F-7D42-BFA1-1FB75F68F91F}" type="pres">
      <dgm:prSet presAssocID="{44A041BB-75B0-FB4F-976C-11484ED9E24E}" presName="Name37" presStyleLbl="parChTrans1D2" presStyleIdx="4" presStyleCnt="6"/>
      <dgm:spPr/>
      <dgm:t>
        <a:bodyPr/>
        <a:lstStyle/>
        <a:p>
          <a:endParaRPr lang="en-US"/>
        </a:p>
      </dgm:t>
    </dgm:pt>
    <dgm:pt modelId="{52EB2F40-209C-554D-BD5E-0E64F6993A8C}" type="pres">
      <dgm:prSet presAssocID="{20AD003E-E201-3E4F-8CE1-A1100610F24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C7F7AF1-669B-8749-BC2B-DB75AA7392B6}" type="pres">
      <dgm:prSet presAssocID="{20AD003E-E201-3E4F-8CE1-A1100610F246}" presName="rootComposite" presStyleCnt="0"/>
      <dgm:spPr/>
      <dgm:t>
        <a:bodyPr/>
        <a:lstStyle/>
        <a:p>
          <a:endParaRPr lang="en-US"/>
        </a:p>
      </dgm:t>
    </dgm:pt>
    <dgm:pt modelId="{2436F150-2908-F949-9C37-72A32F61DAD5}" type="pres">
      <dgm:prSet presAssocID="{20AD003E-E201-3E4F-8CE1-A1100610F246}" presName="rootText" presStyleLbl="node2" presStyleIdx="4" presStyleCnt="6" custScaleX="69803" custScaleY="158865" custLinFactNeighborX="-17395" custLinFactNeighborY="-926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D627DB-B253-4C4E-85F3-8ED06EEAFB9F}" type="pres">
      <dgm:prSet presAssocID="{20AD003E-E201-3E4F-8CE1-A1100610F246}" presName="rootConnector" presStyleLbl="node2" presStyleIdx="4" presStyleCnt="6"/>
      <dgm:spPr/>
      <dgm:t>
        <a:bodyPr/>
        <a:lstStyle/>
        <a:p>
          <a:endParaRPr lang="en-US"/>
        </a:p>
      </dgm:t>
    </dgm:pt>
    <dgm:pt modelId="{803C29DB-44D7-F549-B7D3-2474927BE34B}" type="pres">
      <dgm:prSet presAssocID="{20AD003E-E201-3E4F-8CE1-A1100610F246}" presName="hierChild4" presStyleCnt="0"/>
      <dgm:spPr/>
      <dgm:t>
        <a:bodyPr/>
        <a:lstStyle/>
        <a:p>
          <a:endParaRPr lang="en-US"/>
        </a:p>
      </dgm:t>
    </dgm:pt>
    <dgm:pt modelId="{70EAE3F6-0517-4B42-8BD7-86F853752F3D}" type="pres">
      <dgm:prSet presAssocID="{20AD003E-E201-3E4F-8CE1-A1100610F246}" presName="hierChild5" presStyleCnt="0"/>
      <dgm:spPr/>
      <dgm:t>
        <a:bodyPr/>
        <a:lstStyle/>
        <a:p>
          <a:endParaRPr lang="en-US"/>
        </a:p>
      </dgm:t>
    </dgm:pt>
    <dgm:pt modelId="{199831B1-752E-DA43-AE76-4BDCFC0AB7B2}" type="pres">
      <dgm:prSet presAssocID="{5283D30A-42E1-4346-BAE7-814B7780D411}" presName="Name37" presStyleLbl="parChTrans1D2" presStyleIdx="5" presStyleCnt="6"/>
      <dgm:spPr/>
      <dgm:t>
        <a:bodyPr/>
        <a:lstStyle/>
        <a:p>
          <a:endParaRPr lang="en-US"/>
        </a:p>
      </dgm:t>
    </dgm:pt>
    <dgm:pt modelId="{B2663B5D-B80B-1F46-9915-453A0A670D67}" type="pres">
      <dgm:prSet presAssocID="{A0ACA6E4-2272-A143-AACA-826310BD0D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CE45960-F078-A64F-9C7F-4FC6380B06E1}" type="pres">
      <dgm:prSet presAssocID="{A0ACA6E4-2272-A143-AACA-826310BD0DE4}" presName="rootComposite" presStyleCnt="0"/>
      <dgm:spPr/>
      <dgm:t>
        <a:bodyPr/>
        <a:lstStyle/>
        <a:p>
          <a:endParaRPr lang="en-US"/>
        </a:p>
      </dgm:t>
    </dgm:pt>
    <dgm:pt modelId="{6D2BCB20-667C-3C43-859A-37DE6C1D9424}" type="pres">
      <dgm:prSet presAssocID="{A0ACA6E4-2272-A143-AACA-826310BD0DE4}" presName="rootText" presStyleLbl="node2" presStyleIdx="5" presStyleCnt="6" custScaleX="85034" custScaleY="343553" custLinFactNeighborX="-33385" custLinFactNeighborY="-93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15983A-73F7-364E-9FC6-220200E83E53}" type="pres">
      <dgm:prSet presAssocID="{A0ACA6E4-2272-A143-AACA-826310BD0DE4}" presName="rootConnector" presStyleLbl="node2" presStyleIdx="5" presStyleCnt="6"/>
      <dgm:spPr/>
      <dgm:t>
        <a:bodyPr/>
        <a:lstStyle/>
        <a:p>
          <a:endParaRPr lang="en-US"/>
        </a:p>
      </dgm:t>
    </dgm:pt>
    <dgm:pt modelId="{C825B1E6-EF74-0E41-A1BF-96164E42C3E4}" type="pres">
      <dgm:prSet presAssocID="{A0ACA6E4-2272-A143-AACA-826310BD0DE4}" presName="hierChild4" presStyleCnt="0"/>
      <dgm:spPr/>
      <dgm:t>
        <a:bodyPr/>
        <a:lstStyle/>
        <a:p>
          <a:endParaRPr lang="en-US"/>
        </a:p>
      </dgm:t>
    </dgm:pt>
    <dgm:pt modelId="{A2E5545D-6428-6E42-85E4-2C6951D21D50}" type="pres">
      <dgm:prSet presAssocID="{A0ACA6E4-2272-A143-AACA-826310BD0DE4}" presName="hierChild5" presStyleCnt="0"/>
      <dgm:spPr/>
      <dgm:t>
        <a:bodyPr/>
        <a:lstStyle/>
        <a:p>
          <a:endParaRPr lang="en-US"/>
        </a:p>
      </dgm:t>
    </dgm:pt>
    <dgm:pt modelId="{C22AA489-1A65-4247-9D01-891BAC21BA68}" type="pres">
      <dgm:prSet presAssocID="{8388AF10-DE7C-F644-91CF-76E930E344F9}" presName="hierChild3" presStyleCnt="0"/>
      <dgm:spPr/>
      <dgm:t>
        <a:bodyPr/>
        <a:lstStyle/>
        <a:p>
          <a:endParaRPr lang="en-US"/>
        </a:p>
      </dgm:t>
    </dgm:pt>
  </dgm:ptLst>
  <dgm:cxnLst>
    <dgm:cxn modelId="{DC92E4E1-018D-A64B-8B4C-C135B345CFE2}" type="presOf" srcId="{B3365DB9-E59E-E747-9A09-B323E8558F10}" destId="{23234AA4-15AA-8245-BA77-2EF2832383F2}" srcOrd="0" destOrd="0" presId="urn:microsoft.com/office/officeart/2005/8/layout/orgChart1"/>
    <dgm:cxn modelId="{BD7763AC-5662-2F41-9187-A087CFC649D4}" type="presOf" srcId="{A0ACA6E4-2272-A143-AACA-826310BD0DE4}" destId="{6D2BCB20-667C-3C43-859A-37DE6C1D9424}" srcOrd="0" destOrd="0" presId="urn:microsoft.com/office/officeart/2005/8/layout/orgChart1"/>
    <dgm:cxn modelId="{B80030A3-8A3A-9647-B546-3108DC176B30}" type="presOf" srcId="{8388AF10-DE7C-F644-91CF-76E930E344F9}" destId="{261FBA51-CA5B-6741-9F39-27289656FC6D}" srcOrd="1" destOrd="0" presId="urn:microsoft.com/office/officeart/2005/8/layout/orgChart1"/>
    <dgm:cxn modelId="{6DFB366F-34C6-2C4E-ADA6-4D3F98C6E65E}" type="presOf" srcId="{5283D30A-42E1-4346-BAE7-814B7780D411}" destId="{199831B1-752E-DA43-AE76-4BDCFC0AB7B2}" srcOrd="0" destOrd="0" presId="urn:microsoft.com/office/officeart/2005/8/layout/orgChart1"/>
    <dgm:cxn modelId="{22A10EFA-9EF4-4449-87A3-BF6BB2C4071E}" type="presOf" srcId="{FC19E7DE-9763-C649-A213-D3AA22522A39}" destId="{7FF37602-91A9-F747-826C-689EFB380631}" srcOrd="0" destOrd="0" presId="urn:microsoft.com/office/officeart/2005/8/layout/orgChart1"/>
    <dgm:cxn modelId="{EF2E2E98-B0CB-974A-AACE-DB4DDAB7D56E}" type="presOf" srcId="{BDC931B4-0C2E-BE41-9EEA-0767982A277D}" destId="{343E17B2-85B9-2147-98B7-47A95006827F}" srcOrd="1" destOrd="0" presId="urn:microsoft.com/office/officeart/2005/8/layout/orgChart1"/>
    <dgm:cxn modelId="{E0AB6017-9B16-A549-AAC6-6ABA1AA6B8AA}" type="presOf" srcId="{1BE5F302-34B7-0241-B781-A5066BEB7C8E}" destId="{7872A3C8-A37F-4449-A884-69657A65E53D}" srcOrd="1" destOrd="0" presId="urn:microsoft.com/office/officeart/2005/8/layout/orgChart1"/>
    <dgm:cxn modelId="{43FC1B39-3DB1-1940-9736-E46359EA6365}" srcId="{B3365DB9-E59E-E747-9A09-B323E8558F10}" destId="{8388AF10-DE7C-F644-91CF-76E930E344F9}" srcOrd="0" destOrd="0" parTransId="{0E75F6F1-1D7B-3C48-880E-ADD04FB76A07}" sibTransId="{8EF161A9-2703-B847-B6D9-9667798650F2}"/>
    <dgm:cxn modelId="{690D01FA-4C95-BD4E-B126-7E17DE3FAD99}" type="presOf" srcId="{E984C706-5884-6749-9638-EF4B2896585D}" destId="{E51B3BC8-18CB-1D4A-8844-420AE84EC7A1}" srcOrd="0" destOrd="0" presId="urn:microsoft.com/office/officeart/2005/8/layout/orgChart1"/>
    <dgm:cxn modelId="{2C197C21-BCB1-AF44-A303-AB1225B415DD}" srcId="{8388AF10-DE7C-F644-91CF-76E930E344F9}" destId="{7F9578B9-4E83-E14D-8510-815E19E819FF}" srcOrd="3" destOrd="0" parTransId="{E984C706-5884-6749-9638-EF4B2896585D}" sibTransId="{CE381182-8E14-974C-97B6-CD8F18A8D029}"/>
    <dgm:cxn modelId="{8E0A4638-64DD-3B43-AB8D-F1D4E88F171E}" type="presOf" srcId="{46209B99-FDF6-B34F-B835-C2E55B8407B5}" destId="{212CBBEA-5708-8D46-9E14-80765D29BF91}" srcOrd="0" destOrd="0" presId="urn:microsoft.com/office/officeart/2005/8/layout/orgChart1"/>
    <dgm:cxn modelId="{62F2D5BD-A4C9-3243-9AAE-BD3BACEA16AA}" type="presOf" srcId="{44A041BB-75B0-FB4F-976C-11484ED9E24E}" destId="{331223DE-629F-7D42-BFA1-1FB75F68F91F}" srcOrd="0" destOrd="0" presId="urn:microsoft.com/office/officeart/2005/8/layout/orgChart1"/>
    <dgm:cxn modelId="{287FA164-98D4-8741-AA61-2106E07CD432}" srcId="{8388AF10-DE7C-F644-91CF-76E930E344F9}" destId="{1BE5F302-34B7-0241-B781-A5066BEB7C8E}" srcOrd="1" destOrd="0" parTransId="{46209B99-FDF6-B34F-B835-C2E55B8407B5}" sibTransId="{F98F82EE-82F9-C242-A2B0-15A1B52A1313}"/>
    <dgm:cxn modelId="{FB54BD74-41E7-BD46-A2FC-5DCD78E547AD}" type="presOf" srcId="{7F9578B9-4E83-E14D-8510-815E19E819FF}" destId="{3066EA0A-46D4-B24D-A090-05C8D1CA30FD}" srcOrd="1" destOrd="0" presId="urn:microsoft.com/office/officeart/2005/8/layout/orgChart1"/>
    <dgm:cxn modelId="{EB5E81FD-7358-B947-80B1-B3453E7A6DBB}" type="presOf" srcId="{F24E08FF-F7EC-C340-BC4B-3DF5B1C2D825}" destId="{97F7A350-253D-F24C-B971-5A458D9B7FB3}" srcOrd="0" destOrd="0" presId="urn:microsoft.com/office/officeart/2005/8/layout/orgChart1"/>
    <dgm:cxn modelId="{E67DCA4D-092D-7446-AE23-4AB58C84EB76}" type="presOf" srcId="{A0ACA6E4-2272-A143-AACA-826310BD0DE4}" destId="{DE15983A-73F7-364E-9FC6-220200E83E53}" srcOrd="1" destOrd="0" presId="urn:microsoft.com/office/officeart/2005/8/layout/orgChart1"/>
    <dgm:cxn modelId="{81802898-4E84-6442-B925-4E979509AFEC}" srcId="{8388AF10-DE7C-F644-91CF-76E930E344F9}" destId="{20AD003E-E201-3E4F-8CE1-A1100610F246}" srcOrd="4" destOrd="0" parTransId="{44A041BB-75B0-FB4F-976C-11484ED9E24E}" sibTransId="{FD39EDFA-C038-0149-8754-A8166A5E6430}"/>
    <dgm:cxn modelId="{AF908733-F026-0346-8C34-05603074EAA3}" type="presOf" srcId="{8388AF10-DE7C-F644-91CF-76E930E344F9}" destId="{7B97DB98-B776-C041-B41F-5991E4D7DCD4}" srcOrd="0" destOrd="0" presId="urn:microsoft.com/office/officeart/2005/8/layout/orgChart1"/>
    <dgm:cxn modelId="{3A67B1E4-EB16-224C-B2D9-A0878C3A30F3}" srcId="{8388AF10-DE7C-F644-91CF-76E930E344F9}" destId="{FC19E7DE-9763-C649-A213-D3AA22522A39}" srcOrd="0" destOrd="0" parTransId="{F24E08FF-F7EC-C340-BC4B-3DF5B1C2D825}" sibTransId="{118BC3AE-D092-854C-B6F4-72FFF5765989}"/>
    <dgm:cxn modelId="{BD395EEF-B1FB-9E48-9304-6CFC60D65670}" type="presOf" srcId="{20AD003E-E201-3E4F-8CE1-A1100610F246}" destId="{91D627DB-B253-4C4E-85F3-8ED06EEAFB9F}" srcOrd="1" destOrd="0" presId="urn:microsoft.com/office/officeart/2005/8/layout/orgChart1"/>
    <dgm:cxn modelId="{22F35DD9-89EA-BC4E-A50E-D35CE40B87CE}" srcId="{8388AF10-DE7C-F644-91CF-76E930E344F9}" destId="{A0ACA6E4-2272-A143-AACA-826310BD0DE4}" srcOrd="5" destOrd="0" parTransId="{5283D30A-42E1-4346-BAE7-814B7780D411}" sibTransId="{AD226FEC-3CFC-0A41-A409-90C3B7A75ED1}"/>
    <dgm:cxn modelId="{7B09606A-9504-C847-8E76-CBA31B73928D}" type="presOf" srcId="{7F9578B9-4E83-E14D-8510-815E19E819FF}" destId="{6D30E9F0-9AA3-4948-A6A5-D6A01627BD19}" srcOrd="0" destOrd="0" presId="urn:microsoft.com/office/officeart/2005/8/layout/orgChart1"/>
    <dgm:cxn modelId="{DFB48233-DD34-CB48-B9D6-BFC1F11D5221}" srcId="{8388AF10-DE7C-F644-91CF-76E930E344F9}" destId="{BDC931B4-0C2E-BE41-9EEA-0767982A277D}" srcOrd="2" destOrd="0" parTransId="{E553E923-CE73-4C4C-8F63-0BFB05ECB6DC}" sibTransId="{88ED280A-56D3-CB41-B3CB-0157FE8696B6}"/>
    <dgm:cxn modelId="{67CE6D9D-92B1-614C-B7B0-3DA1A421A3E9}" type="presOf" srcId="{FC19E7DE-9763-C649-A213-D3AA22522A39}" destId="{D4B26808-DCAA-7B42-9DBB-085BF9B7C420}" srcOrd="1" destOrd="0" presId="urn:microsoft.com/office/officeart/2005/8/layout/orgChart1"/>
    <dgm:cxn modelId="{725E3824-269B-1C44-A9F3-253D28D97A10}" type="presOf" srcId="{20AD003E-E201-3E4F-8CE1-A1100610F246}" destId="{2436F150-2908-F949-9C37-72A32F61DAD5}" srcOrd="0" destOrd="0" presId="urn:microsoft.com/office/officeart/2005/8/layout/orgChart1"/>
    <dgm:cxn modelId="{26727CEB-8B8C-714D-8D07-950455749A54}" type="presOf" srcId="{1BE5F302-34B7-0241-B781-A5066BEB7C8E}" destId="{760DD358-C9AA-444A-938E-78E4D92A93E6}" srcOrd="0" destOrd="0" presId="urn:microsoft.com/office/officeart/2005/8/layout/orgChart1"/>
    <dgm:cxn modelId="{4DD09CD0-153A-4B42-8B9D-C8E84F26ADA1}" type="presOf" srcId="{E553E923-CE73-4C4C-8F63-0BFB05ECB6DC}" destId="{FA0C1D8F-EC07-8445-9F5F-4B22ECB510C8}" srcOrd="0" destOrd="0" presId="urn:microsoft.com/office/officeart/2005/8/layout/orgChart1"/>
    <dgm:cxn modelId="{6109C022-40D5-1D42-8EF2-F5A10664958C}" type="presOf" srcId="{BDC931B4-0C2E-BE41-9EEA-0767982A277D}" destId="{8F2C5D0C-EA49-3545-BF9C-13F68E8D0725}" srcOrd="0" destOrd="0" presId="urn:microsoft.com/office/officeart/2005/8/layout/orgChart1"/>
    <dgm:cxn modelId="{44E73CA3-870F-4C47-9BC8-19418226E4EE}" type="presParOf" srcId="{23234AA4-15AA-8245-BA77-2EF2832383F2}" destId="{A0DA2961-5FEF-BA45-9010-C70A83FFFD87}" srcOrd="0" destOrd="0" presId="urn:microsoft.com/office/officeart/2005/8/layout/orgChart1"/>
    <dgm:cxn modelId="{7EAE3CD3-5251-2241-B97A-7E6FB3DE9194}" type="presParOf" srcId="{A0DA2961-5FEF-BA45-9010-C70A83FFFD87}" destId="{FC3D54BA-468A-A046-9AFD-81AD4B8A67AB}" srcOrd="0" destOrd="0" presId="urn:microsoft.com/office/officeart/2005/8/layout/orgChart1"/>
    <dgm:cxn modelId="{3F186CCC-133C-1A44-B23B-C6B697A34415}" type="presParOf" srcId="{FC3D54BA-468A-A046-9AFD-81AD4B8A67AB}" destId="{7B97DB98-B776-C041-B41F-5991E4D7DCD4}" srcOrd="0" destOrd="0" presId="urn:microsoft.com/office/officeart/2005/8/layout/orgChart1"/>
    <dgm:cxn modelId="{2F50BFBA-3D63-A647-BC89-CBF7AAB56A7C}" type="presParOf" srcId="{FC3D54BA-468A-A046-9AFD-81AD4B8A67AB}" destId="{261FBA51-CA5B-6741-9F39-27289656FC6D}" srcOrd="1" destOrd="0" presId="urn:microsoft.com/office/officeart/2005/8/layout/orgChart1"/>
    <dgm:cxn modelId="{7E5EA15B-8B42-2C45-B6A9-33C9DB0F3EFB}" type="presParOf" srcId="{A0DA2961-5FEF-BA45-9010-C70A83FFFD87}" destId="{53A08B5C-C808-2C42-876B-23C768AB7CFD}" srcOrd="1" destOrd="0" presId="urn:microsoft.com/office/officeart/2005/8/layout/orgChart1"/>
    <dgm:cxn modelId="{D2B7BC9E-B5C5-0644-B7AB-99FFE4C9A74D}" type="presParOf" srcId="{53A08B5C-C808-2C42-876B-23C768AB7CFD}" destId="{97F7A350-253D-F24C-B971-5A458D9B7FB3}" srcOrd="0" destOrd="0" presId="urn:microsoft.com/office/officeart/2005/8/layout/orgChart1"/>
    <dgm:cxn modelId="{B49FEBE4-7F77-E14B-BCD9-F26C27AE8848}" type="presParOf" srcId="{53A08B5C-C808-2C42-876B-23C768AB7CFD}" destId="{F0CC3FD9-DE64-4B4C-973E-3507C092439A}" srcOrd="1" destOrd="0" presId="urn:microsoft.com/office/officeart/2005/8/layout/orgChart1"/>
    <dgm:cxn modelId="{DFD5B5CC-09C1-5147-A16B-7833AC83850D}" type="presParOf" srcId="{F0CC3FD9-DE64-4B4C-973E-3507C092439A}" destId="{FF790409-B271-E748-93F4-613174801257}" srcOrd="0" destOrd="0" presId="urn:microsoft.com/office/officeart/2005/8/layout/orgChart1"/>
    <dgm:cxn modelId="{03CA44C2-0C4E-684B-99C9-7C5403F5DFE1}" type="presParOf" srcId="{FF790409-B271-E748-93F4-613174801257}" destId="{7FF37602-91A9-F747-826C-689EFB380631}" srcOrd="0" destOrd="0" presId="urn:microsoft.com/office/officeart/2005/8/layout/orgChart1"/>
    <dgm:cxn modelId="{DCC21903-2352-E848-80EE-E91A3D99FA10}" type="presParOf" srcId="{FF790409-B271-E748-93F4-613174801257}" destId="{D4B26808-DCAA-7B42-9DBB-085BF9B7C420}" srcOrd="1" destOrd="0" presId="urn:microsoft.com/office/officeart/2005/8/layout/orgChart1"/>
    <dgm:cxn modelId="{0F69DD00-9344-6740-A795-990DBB2ABB84}" type="presParOf" srcId="{F0CC3FD9-DE64-4B4C-973E-3507C092439A}" destId="{FD527B3B-97B0-6541-A164-934A243C1EBD}" srcOrd="1" destOrd="0" presId="urn:microsoft.com/office/officeart/2005/8/layout/orgChart1"/>
    <dgm:cxn modelId="{FC9F836B-2120-7241-875A-756D7CA0EA78}" type="presParOf" srcId="{F0CC3FD9-DE64-4B4C-973E-3507C092439A}" destId="{242C2646-91C6-0542-AFEB-29A14BE01307}" srcOrd="2" destOrd="0" presId="urn:microsoft.com/office/officeart/2005/8/layout/orgChart1"/>
    <dgm:cxn modelId="{0E11BBFC-4E93-E94C-B4B2-200C89C4B31D}" type="presParOf" srcId="{53A08B5C-C808-2C42-876B-23C768AB7CFD}" destId="{212CBBEA-5708-8D46-9E14-80765D29BF91}" srcOrd="2" destOrd="0" presId="urn:microsoft.com/office/officeart/2005/8/layout/orgChart1"/>
    <dgm:cxn modelId="{0644667B-8B00-8D45-947B-A180E6AB683D}" type="presParOf" srcId="{53A08B5C-C808-2C42-876B-23C768AB7CFD}" destId="{10E298F2-C09A-B74B-9AA2-6595F69BA4FF}" srcOrd="3" destOrd="0" presId="urn:microsoft.com/office/officeart/2005/8/layout/orgChart1"/>
    <dgm:cxn modelId="{678DF38E-3F4C-364B-A1E2-8900C9B36480}" type="presParOf" srcId="{10E298F2-C09A-B74B-9AA2-6595F69BA4FF}" destId="{BB6F5F61-783D-CD44-9BC8-CB87DA8E6084}" srcOrd="0" destOrd="0" presId="urn:microsoft.com/office/officeart/2005/8/layout/orgChart1"/>
    <dgm:cxn modelId="{4C60E04F-D2F4-E14E-B033-CD0B8B38057C}" type="presParOf" srcId="{BB6F5F61-783D-CD44-9BC8-CB87DA8E6084}" destId="{760DD358-C9AA-444A-938E-78E4D92A93E6}" srcOrd="0" destOrd="0" presId="urn:microsoft.com/office/officeart/2005/8/layout/orgChart1"/>
    <dgm:cxn modelId="{8A5EB62B-7189-8E43-BBE0-EF08A8F1EC10}" type="presParOf" srcId="{BB6F5F61-783D-CD44-9BC8-CB87DA8E6084}" destId="{7872A3C8-A37F-4449-A884-69657A65E53D}" srcOrd="1" destOrd="0" presId="urn:microsoft.com/office/officeart/2005/8/layout/orgChart1"/>
    <dgm:cxn modelId="{163EF5C9-F89C-CB4B-9B64-E0E043B8C6EA}" type="presParOf" srcId="{10E298F2-C09A-B74B-9AA2-6595F69BA4FF}" destId="{DC29B6E2-BC1D-2B4B-B59A-F2DF70DE9135}" srcOrd="1" destOrd="0" presId="urn:microsoft.com/office/officeart/2005/8/layout/orgChart1"/>
    <dgm:cxn modelId="{96BB2BC5-80C3-EB40-8210-9784A2986462}" type="presParOf" srcId="{10E298F2-C09A-B74B-9AA2-6595F69BA4FF}" destId="{AC66BEFA-9A22-F349-A179-880C7FFE810F}" srcOrd="2" destOrd="0" presId="urn:microsoft.com/office/officeart/2005/8/layout/orgChart1"/>
    <dgm:cxn modelId="{58B57853-F06F-6A4F-AE60-E957B9CDB675}" type="presParOf" srcId="{53A08B5C-C808-2C42-876B-23C768AB7CFD}" destId="{FA0C1D8F-EC07-8445-9F5F-4B22ECB510C8}" srcOrd="4" destOrd="0" presId="urn:microsoft.com/office/officeart/2005/8/layout/orgChart1"/>
    <dgm:cxn modelId="{1A7AE0A6-CDB8-194E-87E8-1DDD00D2D6F8}" type="presParOf" srcId="{53A08B5C-C808-2C42-876B-23C768AB7CFD}" destId="{9B91CECB-70A8-C148-878B-F18C3B08A617}" srcOrd="5" destOrd="0" presId="urn:microsoft.com/office/officeart/2005/8/layout/orgChart1"/>
    <dgm:cxn modelId="{44E28536-0F26-1348-ADC4-27A9D912A06E}" type="presParOf" srcId="{9B91CECB-70A8-C148-878B-F18C3B08A617}" destId="{11272ADA-AAD2-4D4C-8FC8-A35C2B58EA4B}" srcOrd="0" destOrd="0" presId="urn:microsoft.com/office/officeart/2005/8/layout/orgChart1"/>
    <dgm:cxn modelId="{2D754FB4-B4A9-724B-9585-35FADC65F918}" type="presParOf" srcId="{11272ADA-AAD2-4D4C-8FC8-A35C2B58EA4B}" destId="{8F2C5D0C-EA49-3545-BF9C-13F68E8D0725}" srcOrd="0" destOrd="0" presId="urn:microsoft.com/office/officeart/2005/8/layout/orgChart1"/>
    <dgm:cxn modelId="{85525277-9230-494F-9033-6D28D627FDE7}" type="presParOf" srcId="{11272ADA-AAD2-4D4C-8FC8-A35C2B58EA4B}" destId="{343E17B2-85B9-2147-98B7-47A95006827F}" srcOrd="1" destOrd="0" presId="urn:microsoft.com/office/officeart/2005/8/layout/orgChart1"/>
    <dgm:cxn modelId="{868F12BD-DCFE-8C4E-B71B-73354D749C2C}" type="presParOf" srcId="{9B91CECB-70A8-C148-878B-F18C3B08A617}" destId="{12E822BA-A032-6F42-9F6C-33753C763A90}" srcOrd="1" destOrd="0" presId="urn:microsoft.com/office/officeart/2005/8/layout/orgChart1"/>
    <dgm:cxn modelId="{02F8C956-78F4-564E-9D54-697FFE9A8977}" type="presParOf" srcId="{9B91CECB-70A8-C148-878B-F18C3B08A617}" destId="{AEFDFD0B-5BEB-E34C-818E-A5DF1E3DBCDD}" srcOrd="2" destOrd="0" presId="urn:microsoft.com/office/officeart/2005/8/layout/orgChart1"/>
    <dgm:cxn modelId="{E722B405-362E-7845-A929-468590E3B197}" type="presParOf" srcId="{53A08B5C-C808-2C42-876B-23C768AB7CFD}" destId="{E51B3BC8-18CB-1D4A-8844-420AE84EC7A1}" srcOrd="6" destOrd="0" presId="urn:microsoft.com/office/officeart/2005/8/layout/orgChart1"/>
    <dgm:cxn modelId="{B70D8DEF-6686-124C-8FC3-F81AFB9CCC47}" type="presParOf" srcId="{53A08B5C-C808-2C42-876B-23C768AB7CFD}" destId="{F2E55F77-7885-7C47-B3F8-31E4A058C98E}" srcOrd="7" destOrd="0" presId="urn:microsoft.com/office/officeart/2005/8/layout/orgChart1"/>
    <dgm:cxn modelId="{A462B035-653A-4448-831B-F05200A883CD}" type="presParOf" srcId="{F2E55F77-7885-7C47-B3F8-31E4A058C98E}" destId="{9FD5BE7A-CFB5-774C-A3A8-D0922B8768C4}" srcOrd="0" destOrd="0" presId="urn:microsoft.com/office/officeart/2005/8/layout/orgChart1"/>
    <dgm:cxn modelId="{86C7E02B-ABB3-3A4A-A81F-1DB9F338961F}" type="presParOf" srcId="{9FD5BE7A-CFB5-774C-A3A8-D0922B8768C4}" destId="{6D30E9F0-9AA3-4948-A6A5-D6A01627BD19}" srcOrd="0" destOrd="0" presId="urn:microsoft.com/office/officeart/2005/8/layout/orgChart1"/>
    <dgm:cxn modelId="{43816AAA-4CF4-3E41-814F-461088F6A193}" type="presParOf" srcId="{9FD5BE7A-CFB5-774C-A3A8-D0922B8768C4}" destId="{3066EA0A-46D4-B24D-A090-05C8D1CA30FD}" srcOrd="1" destOrd="0" presId="urn:microsoft.com/office/officeart/2005/8/layout/orgChart1"/>
    <dgm:cxn modelId="{E56316D7-C1E8-D541-A5F9-6BE3388E0E43}" type="presParOf" srcId="{F2E55F77-7885-7C47-B3F8-31E4A058C98E}" destId="{5102B95E-FDC9-184B-B2B0-EBE3BFFCB39B}" srcOrd="1" destOrd="0" presId="urn:microsoft.com/office/officeart/2005/8/layout/orgChart1"/>
    <dgm:cxn modelId="{AAA75CE8-B635-444C-82A5-B1DEB20DAE3D}" type="presParOf" srcId="{F2E55F77-7885-7C47-B3F8-31E4A058C98E}" destId="{24F45E72-F73C-E047-A740-7EF1CCC9E9A6}" srcOrd="2" destOrd="0" presId="urn:microsoft.com/office/officeart/2005/8/layout/orgChart1"/>
    <dgm:cxn modelId="{749CD55A-99AB-604F-A9C2-AD28E53084A3}" type="presParOf" srcId="{53A08B5C-C808-2C42-876B-23C768AB7CFD}" destId="{331223DE-629F-7D42-BFA1-1FB75F68F91F}" srcOrd="8" destOrd="0" presId="urn:microsoft.com/office/officeart/2005/8/layout/orgChart1"/>
    <dgm:cxn modelId="{17FC8644-6669-0947-81EA-C42F41B7084B}" type="presParOf" srcId="{53A08B5C-C808-2C42-876B-23C768AB7CFD}" destId="{52EB2F40-209C-554D-BD5E-0E64F6993A8C}" srcOrd="9" destOrd="0" presId="urn:microsoft.com/office/officeart/2005/8/layout/orgChart1"/>
    <dgm:cxn modelId="{F4242D10-FA97-4243-B1EF-1187C95536F7}" type="presParOf" srcId="{52EB2F40-209C-554D-BD5E-0E64F6993A8C}" destId="{EC7F7AF1-669B-8749-BC2B-DB75AA7392B6}" srcOrd="0" destOrd="0" presId="urn:microsoft.com/office/officeart/2005/8/layout/orgChart1"/>
    <dgm:cxn modelId="{0871C16B-7D1F-654A-800D-525C99E0F0D8}" type="presParOf" srcId="{EC7F7AF1-669B-8749-BC2B-DB75AA7392B6}" destId="{2436F150-2908-F949-9C37-72A32F61DAD5}" srcOrd="0" destOrd="0" presId="urn:microsoft.com/office/officeart/2005/8/layout/orgChart1"/>
    <dgm:cxn modelId="{3CBBDF7C-F601-834B-9A1D-8A3C30D7D636}" type="presParOf" srcId="{EC7F7AF1-669B-8749-BC2B-DB75AA7392B6}" destId="{91D627DB-B253-4C4E-85F3-8ED06EEAFB9F}" srcOrd="1" destOrd="0" presId="urn:microsoft.com/office/officeart/2005/8/layout/orgChart1"/>
    <dgm:cxn modelId="{A179BE6A-F822-8047-BB69-53A17957C8C6}" type="presParOf" srcId="{52EB2F40-209C-554D-BD5E-0E64F6993A8C}" destId="{803C29DB-44D7-F549-B7D3-2474927BE34B}" srcOrd="1" destOrd="0" presId="urn:microsoft.com/office/officeart/2005/8/layout/orgChart1"/>
    <dgm:cxn modelId="{82B0E80F-D264-7545-892C-24A0F6EF602F}" type="presParOf" srcId="{52EB2F40-209C-554D-BD5E-0E64F6993A8C}" destId="{70EAE3F6-0517-4B42-8BD7-86F853752F3D}" srcOrd="2" destOrd="0" presId="urn:microsoft.com/office/officeart/2005/8/layout/orgChart1"/>
    <dgm:cxn modelId="{B21287ED-CBAB-394E-8F13-4A6874E0CBCE}" type="presParOf" srcId="{53A08B5C-C808-2C42-876B-23C768AB7CFD}" destId="{199831B1-752E-DA43-AE76-4BDCFC0AB7B2}" srcOrd="10" destOrd="0" presId="urn:microsoft.com/office/officeart/2005/8/layout/orgChart1"/>
    <dgm:cxn modelId="{6284371B-69EA-9147-B841-C12CD7ED20A7}" type="presParOf" srcId="{53A08B5C-C808-2C42-876B-23C768AB7CFD}" destId="{B2663B5D-B80B-1F46-9915-453A0A670D67}" srcOrd="11" destOrd="0" presId="urn:microsoft.com/office/officeart/2005/8/layout/orgChart1"/>
    <dgm:cxn modelId="{B41CB5C2-9604-864C-B317-C4C97ABA7286}" type="presParOf" srcId="{B2663B5D-B80B-1F46-9915-453A0A670D67}" destId="{4CE45960-F078-A64F-9C7F-4FC6380B06E1}" srcOrd="0" destOrd="0" presId="urn:microsoft.com/office/officeart/2005/8/layout/orgChart1"/>
    <dgm:cxn modelId="{80C53C5A-6DE8-7146-848F-7C240294C6AD}" type="presParOf" srcId="{4CE45960-F078-A64F-9C7F-4FC6380B06E1}" destId="{6D2BCB20-667C-3C43-859A-37DE6C1D9424}" srcOrd="0" destOrd="0" presId="urn:microsoft.com/office/officeart/2005/8/layout/orgChart1"/>
    <dgm:cxn modelId="{0497F9FC-2B66-B449-9BE6-69910C4A87BF}" type="presParOf" srcId="{4CE45960-F078-A64F-9C7F-4FC6380B06E1}" destId="{DE15983A-73F7-364E-9FC6-220200E83E53}" srcOrd="1" destOrd="0" presId="urn:microsoft.com/office/officeart/2005/8/layout/orgChart1"/>
    <dgm:cxn modelId="{79A85E63-0F13-2D40-A9BF-78B684B3946B}" type="presParOf" srcId="{B2663B5D-B80B-1F46-9915-453A0A670D67}" destId="{C825B1E6-EF74-0E41-A1BF-96164E42C3E4}" srcOrd="1" destOrd="0" presId="urn:microsoft.com/office/officeart/2005/8/layout/orgChart1"/>
    <dgm:cxn modelId="{2582A4E5-9839-8644-BAED-C6A666306571}" type="presParOf" srcId="{B2663B5D-B80B-1F46-9915-453A0A670D67}" destId="{A2E5545D-6428-6E42-85E4-2C6951D21D50}" srcOrd="2" destOrd="0" presId="urn:microsoft.com/office/officeart/2005/8/layout/orgChart1"/>
    <dgm:cxn modelId="{1474564A-7456-0E40-9744-A433C321152C}" type="presParOf" srcId="{A0DA2961-5FEF-BA45-9010-C70A83FFFD87}" destId="{C22AA489-1A65-4247-9D01-891BAC21BA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831B1-752E-DA43-AE76-4BDCFC0AB7B2}">
      <dsp:nvSpPr>
        <dsp:cNvPr id="0" name=""/>
        <dsp:cNvSpPr/>
      </dsp:nvSpPr>
      <dsp:spPr>
        <a:xfrm>
          <a:off x="5184854" y="2252427"/>
          <a:ext cx="3512083" cy="347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7"/>
              </a:lnTo>
              <a:lnTo>
                <a:pt x="3512083" y="143377"/>
              </a:lnTo>
              <a:lnTo>
                <a:pt x="3512083" y="347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223DE-629F-7D42-BFA1-1FB75F68F91F}">
      <dsp:nvSpPr>
        <dsp:cNvPr id="0" name=""/>
        <dsp:cNvSpPr/>
      </dsp:nvSpPr>
      <dsp:spPr>
        <a:xfrm>
          <a:off x="5184854" y="2252427"/>
          <a:ext cx="1905893" cy="354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41"/>
              </a:lnTo>
              <a:lnTo>
                <a:pt x="1905893" y="150041"/>
              </a:lnTo>
              <a:lnTo>
                <a:pt x="1905893" y="354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B3BC8-18CB-1D4A-8844-420AE84EC7A1}">
      <dsp:nvSpPr>
        <dsp:cNvPr id="0" name=""/>
        <dsp:cNvSpPr/>
      </dsp:nvSpPr>
      <dsp:spPr>
        <a:xfrm>
          <a:off x="5184854" y="2252427"/>
          <a:ext cx="560988" cy="35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37"/>
              </a:lnTo>
              <a:lnTo>
                <a:pt x="560988" y="154737"/>
              </a:lnTo>
              <a:lnTo>
                <a:pt x="560988" y="3593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C1D8F-EC07-8445-9F5F-4B22ECB510C8}">
      <dsp:nvSpPr>
        <dsp:cNvPr id="0" name=""/>
        <dsp:cNvSpPr/>
      </dsp:nvSpPr>
      <dsp:spPr>
        <a:xfrm>
          <a:off x="4381714" y="2252427"/>
          <a:ext cx="803139" cy="351963"/>
        </a:xfrm>
        <a:custGeom>
          <a:avLst/>
          <a:gdLst/>
          <a:ahLst/>
          <a:cxnLst/>
          <a:rect l="0" t="0" r="0" b="0"/>
          <a:pathLst>
            <a:path>
              <a:moveTo>
                <a:pt x="803139" y="0"/>
              </a:moveTo>
              <a:lnTo>
                <a:pt x="803139" y="147361"/>
              </a:lnTo>
              <a:lnTo>
                <a:pt x="0" y="147361"/>
              </a:lnTo>
              <a:lnTo>
                <a:pt x="0" y="351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CBBEA-5708-8D46-9E14-80765D29BF91}">
      <dsp:nvSpPr>
        <dsp:cNvPr id="0" name=""/>
        <dsp:cNvSpPr/>
      </dsp:nvSpPr>
      <dsp:spPr>
        <a:xfrm>
          <a:off x="2999065" y="2252427"/>
          <a:ext cx="2185788" cy="364083"/>
        </a:xfrm>
        <a:custGeom>
          <a:avLst/>
          <a:gdLst/>
          <a:ahLst/>
          <a:cxnLst/>
          <a:rect l="0" t="0" r="0" b="0"/>
          <a:pathLst>
            <a:path>
              <a:moveTo>
                <a:pt x="2185788" y="0"/>
              </a:moveTo>
              <a:lnTo>
                <a:pt x="2185788" y="159482"/>
              </a:lnTo>
              <a:lnTo>
                <a:pt x="0" y="159482"/>
              </a:lnTo>
              <a:lnTo>
                <a:pt x="0" y="36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7A350-253D-F24C-B971-5A458D9B7FB3}">
      <dsp:nvSpPr>
        <dsp:cNvPr id="0" name=""/>
        <dsp:cNvSpPr/>
      </dsp:nvSpPr>
      <dsp:spPr>
        <a:xfrm>
          <a:off x="1635932" y="2252427"/>
          <a:ext cx="3548921" cy="351953"/>
        </a:xfrm>
        <a:custGeom>
          <a:avLst/>
          <a:gdLst/>
          <a:ahLst/>
          <a:cxnLst/>
          <a:rect l="0" t="0" r="0" b="0"/>
          <a:pathLst>
            <a:path>
              <a:moveTo>
                <a:pt x="3548921" y="0"/>
              </a:moveTo>
              <a:lnTo>
                <a:pt x="3548921" y="147352"/>
              </a:lnTo>
              <a:lnTo>
                <a:pt x="0" y="147352"/>
              </a:lnTo>
              <a:lnTo>
                <a:pt x="0" y="351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7DB98-B776-C041-B41F-5991E4D7DCD4}">
      <dsp:nvSpPr>
        <dsp:cNvPr id="0" name=""/>
        <dsp:cNvSpPr/>
      </dsp:nvSpPr>
      <dsp:spPr>
        <a:xfrm>
          <a:off x="4287179" y="1208004"/>
          <a:ext cx="1795349" cy="1044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1" kern="1200" dirty="0"/>
            <a:t>TARGET DIVISION</a:t>
          </a:r>
          <a:r>
            <a:rPr lang="en-US" sz="800" kern="1200" dirty="0"/>
            <a:t/>
          </a:r>
          <a:br>
            <a:rPr lang="en-US" sz="800" kern="1200" dirty="0"/>
          </a:b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/>
            <a:t>John Haines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/>
            <a:t>Head of Division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4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Eric </a:t>
          </a:r>
          <a:r>
            <a:rPr lang="en-US" sz="800" kern="1200" dirty="0"/>
            <a:t>Pitcher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/>
            <a:t>Deputy Head of Division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4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/>
            <a:t>Carina </a:t>
          </a:r>
          <a:r>
            <a:rPr lang="en-US" sz="800" kern="1200" dirty="0" err="1"/>
            <a:t>Blixt</a:t>
          </a: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/>
            <a:t>Team </a:t>
          </a:r>
          <a:r>
            <a:rPr lang="en-US" sz="800" kern="1200" dirty="0" smtClean="0"/>
            <a:t>Assistant</a:t>
          </a:r>
          <a:endParaRPr lang="en-US" sz="800" kern="1200" dirty="0"/>
        </a:p>
      </dsp:txBody>
      <dsp:txXfrm>
        <a:off x="4287179" y="1208004"/>
        <a:ext cx="1795349" cy="1044422"/>
      </dsp:txXfrm>
    </dsp:sp>
    <dsp:sp modelId="{7FF37602-91A9-F747-826C-689EFB380631}">
      <dsp:nvSpPr>
        <dsp:cNvPr id="0" name=""/>
        <dsp:cNvSpPr/>
      </dsp:nvSpPr>
      <dsp:spPr>
        <a:xfrm>
          <a:off x="965881" y="2604381"/>
          <a:ext cx="1340101" cy="827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1" kern="1200" dirty="0"/>
            <a:t>Target Controls Group</a:t>
          </a:r>
          <a:br>
            <a:rPr lang="en-US" sz="800" b="1" kern="1200" dirty="0"/>
          </a:b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/>
            <a:t>Linda Coney (GL)</a:t>
          </a:r>
          <a:br>
            <a:rPr lang="en-US" sz="800" kern="1200" dirty="0"/>
          </a:br>
          <a:r>
            <a:rPr lang="en-US" sz="800" kern="1200" dirty="0" err="1"/>
            <a:t>Atefeh</a:t>
          </a:r>
          <a:r>
            <a:rPr lang="en-US" sz="800" kern="1200" dirty="0"/>
            <a:t> </a:t>
          </a:r>
          <a:r>
            <a:rPr lang="en-US" sz="800" kern="1200" dirty="0" err="1" smtClean="0"/>
            <a:t>Adeghzadeh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>
              <a:solidFill>
                <a:schemeClr val="bg1"/>
              </a:solidFill>
            </a:rPr>
            <a:t>Mikael Olsson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Jan </a:t>
          </a:r>
          <a:r>
            <a:rPr lang="en-US" sz="800" kern="1200" dirty="0" err="1" smtClean="0"/>
            <a:t>Espen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Presteng</a:t>
          </a:r>
          <a:r>
            <a:rPr lang="en-US" sz="800" kern="1200" dirty="0" smtClean="0"/>
            <a:t> (C)</a:t>
          </a:r>
          <a:endParaRPr lang="en-US" sz="800" kern="1200" dirty="0"/>
        </a:p>
      </dsp:txBody>
      <dsp:txXfrm>
        <a:off x="965881" y="2604381"/>
        <a:ext cx="1340101" cy="827369"/>
      </dsp:txXfrm>
    </dsp:sp>
    <dsp:sp modelId="{760DD358-C9AA-444A-938E-78E4D92A93E6}">
      <dsp:nvSpPr>
        <dsp:cNvPr id="0" name=""/>
        <dsp:cNvSpPr/>
      </dsp:nvSpPr>
      <dsp:spPr>
        <a:xfrm>
          <a:off x="2347059" y="2616511"/>
          <a:ext cx="1304013" cy="776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kern="1200" dirty="0"/>
            <a:t>Target </a:t>
          </a:r>
          <a:r>
            <a:rPr lang="en-US" sz="800" b="1" kern="1200" dirty="0" smtClean="0"/>
            <a:t>Physics </a:t>
          </a:r>
          <a:r>
            <a:rPr lang="en-US" sz="800" b="1" kern="1200" dirty="0"/>
            <a:t>Group</a:t>
          </a:r>
          <a:br>
            <a:rPr lang="en-US" sz="800" b="1" kern="1200" dirty="0"/>
          </a:br>
          <a:r>
            <a:rPr lang="en-US" sz="800" kern="1200" dirty="0" smtClean="0"/>
            <a:t/>
          </a:r>
          <a:br>
            <a:rPr lang="en-US" sz="800" kern="1200" dirty="0" smtClean="0"/>
          </a:br>
          <a:r>
            <a:rPr lang="en-US" sz="800" kern="1200" dirty="0" smtClean="0"/>
            <a:t>Günter </a:t>
          </a:r>
          <a:r>
            <a:rPr lang="en-US" sz="800" kern="1200" dirty="0" err="1" smtClean="0"/>
            <a:t>Muhrer</a:t>
          </a:r>
          <a:r>
            <a:rPr lang="en-US" sz="800" kern="1200" dirty="0" smtClean="0"/>
            <a:t> </a:t>
          </a:r>
          <a:r>
            <a:rPr lang="en-US" sz="800" kern="1200" dirty="0"/>
            <a:t>(GL)</a:t>
          </a:r>
          <a:br>
            <a:rPr lang="en-US" sz="800" kern="1200" dirty="0"/>
          </a:br>
          <a:r>
            <a:rPr lang="en-US" sz="800" kern="1200" dirty="0" smtClean="0"/>
            <a:t>Riccardo </a:t>
          </a:r>
          <a:r>
            <a:rPr lang="en-US" sz="800" kern="1200" dirty="0" err="1" smtClean="0"/>
            <a:t>Bevilacqua</a:t>
          </a:r>
          <a:endParaRPr lang="en-US" sz="8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Daniela </a:t>
          </a:r>
          <a:r>
            <a:rPr lang="en-US" sz="800" kern="1200" dirty="0" err="1" smtClean="0"/>
            <a:t>Ene</a:t>
          </a:r>
          <a:endParaRPr lang="en-US" sz="8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Johannes </a:t>
          </a:r>
          <a:r>
            <a:rPr lang="en-US" sz="800" kern="1200" dirty="0" err="1" smtClean="0"/>
            <a:t>Kazantzidis</a:t>
          </a:r>
          <a:r>
            <a:rPr lang="en-US" sz="800" kern="1200" dirty="0" smtClean="0"/>
            <a:t> (C)</a:t>
          </a:r>
        </a:p>
      </dsp:txBody>
      <dsp:txXfrm>
        <a:off x="2347059" y="2616511"/>
        <a:ext cx="1304013" cy="776044"/>
      </dsp:txXfrm>
    </dsp:sp>
    <dsp:sp modelId="{8F2C5D0C-EA49-3545-BF9C-13F68E8D0725}">
      <dsp:nvSpPr>
        <dsp:cNvPr id="0" name=""/>
        <dsp:cNvSpPr/>
      </dsp:nvSpPr>
      <dsp:spPr>
        <a:xfrm>
          <a:off x="3748696" y="2604391"/>
          <a:ext cx="1266035" cy="898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1" kern="1200" dirty="0"/>
            <a:t>Materials </a:t>
          </a:r>
          <a:r>
            <a:rPr lang="en-US" sz="800" b="1" kern="1200" dirty="0" smtClean="0"/>
            <a:t>Group</a:t>
          </a:r>
          <a:br>
            <a:rPr lang="en-US" sz="800" b="1" kern="1200" dirty="0" smtClean="0"/>
          </a:b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 err="1" smtClean="0"/>
            <a:t>Yongjoong</a:t>
          </a:r>
          <a:r>
            <a:rPr lang="en-US" sz="800" kern="1200" dirty="0" smtClean="0"/>
            <a:t> </a:t>
          </a:r>
          <a:r>
            <a:rPr lang="en-US" sz="800" kern="1200" dirty="0"/>
            <a:t>Lee (GL)</a:t>
          </a:r>
          <a:br>
            <a:rPr lang="en-US" sz="800" kern="1200" dirty="0"/>
          </a:br>
          <a:r>
            <a:rPr lang="en-US" sz="800" kern="1200" dirty="0" smtClean="0"/>
            <a:t>Monika </a:t>
          </a:r>
          <a:r>
            <a:rPr lang="en-US" sz="800" kern="1200" dirty="0" err="1" smtClean="0"/>
            <a:t>Hartl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Jemilia</a:t>
          </a:r>
          <a:r>
            <a:rPr lang="en-US" sz="800" kern="1200" dirty="0" smtClean="0"/>
            <a:t> </a:t>
          </a:r>
          <a:r>
            <a:rPr lang="en-US" sz="800" kern="1200" dirty="0" err="1" smtClean="0"/>
            <a:t>Habainy</a:t>
          </a:r>
          <a:r>
            <a:rPr lang="en-US" sz="800" kern="1200" dirty="0" smtClean="0"/>
            <a:t> (S)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Andreas </a:t>
          </a:r>
          <a:r>
            <a:rPr lang="en-US" sz="800" kern="1200" dirty="0" err="1" smtClean="0"/>
            <a:t>Lövberg</a:t>
          </a:r>
          <a:r>
            <a:rPr lang="en-US" sz="800" kern="1200" smtClean="0"/>
            <a:t>-Tserpelis (</a:t>
          </a:r>
          <a:r>
            <a:rPr lang="en-US" sz="800" kern="1200" dirty="0" smtClean="0"/>
            <a:t>S)</a:t>
          </a:r>
        </a:p>
      </dsp:txBody>
      <dsp:txXfrm>
        <a:off x="3748696" y="2604391"/>
        <a:ext cx="1266035" cy="898473"/>
      </dsp:txXfrm>
    </dsp:sp>
    <dsp:sp modelId="{6D30E9F0-9AA3-4948-A6A5-D6A01627BD19}">
      <dsp:nvSpPr>
        <dsp:cNvPr id="0" name=""/>
        <dsp:cNvSpPr/>
      </dsp:nvSpPr>
      <dsp:spPr>
        <a:xfrm>
          <a:off x="5148347" y="2611766"/>
          <a:ext cx="1194990" cy="127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kern="1200" dirty="0" err="1"/>
            <a:t>Neutronics</a:t>
          </a:r>
          <a:r>
            <a:rPr lang="en-US" sz="800" b="1" kern="1200" dirty="0"/>
            <a:t> Group</a:t>
          </a:r>
          <a:br>
            <a:rPr lang="en-US" sz="800" b="1" kern="1200" dirty="0"/>
          </a:br>
          <a:r>
            <a:rPr lang="en-US" sz="800" kern="1200" dirty="0" smtClean="0"/>
            <a:t/>
          </a:r>
          <a:br>
            <a:rPr lang="en-US" sz="800" kern="1200" dirty="0" smtClean="0"/>
          </a:br>
          <a:r>
            <a:rPr lang="en-US" sz="800" kern="1200" dirty="0" smtClean="0"/>
            <a:t>Luca </a:t>
          </a:r>
          <a:r>
            <a:rPr lang="en-US" sz="800" kern="1200" dirty="0" err="1"/>
            <a:t>Zanini</a:t>
          </a:r>
          <a:r>
            <a:rPr lang="en-US" sz="800" kern="1200" dirty="0"/>
            <a:t> (GL)</a:t>
          </a:r>
          <a:br>
            <a:rPr lang="en-US" sz="800" kern="1200" dirty="0"/>
          </a:br>
          <a:r>
            <a:rPr lang="en-US" sz="800" kern="1200" dirty="0"/>
            <a:t>Konstantin </a:t>
          </a:r>
          <a:r>
            <a:rPr lang="en-US" sz="800" kern="1200" dirty="0" err="1"/>
            <a:t>Batkov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/>
            <a:t>Alan </a:t>
          </a:r>
          <a:r>
            <a:rPr lang="en-US" sz="800" kern="1200" dirty="0" err="1" smtClean="0"/>
            <a:t>Takibayev</a:t>
          </a:r>
          <a:endParaRPr lang="en-US" sz="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err="1" smtClean="0"/>
            <a:t>Esben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Klinkby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Troels</a:t>
          </a:r>
          <a:r>
            <a:rPr lang="en-US" sz="800" kern="1200" dirty="0" smtClean="0"/>
            <a:t> </a:t>
          </a:r>
          <a:r>
            <a:rPr lang="en-US" sz="800" kern="1200" dirty="0" err="1" smtClean="0"/>
            <a:t>Schoenfeldt</a:t>
          </a:r>
          <a:r>
            <a:rPr lang="en-US" sz="800" kern="1200" dirty="0" smtClean="0"/>
            <a:t> (C) 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smtClean="0"/>
            <a:t> </a:t>
          </a:r>
          <a:r>
            <a:rPr lang="en-US" sz="800" kern="1200" dirty="0" err="1" smtClean="0"/>
            <a:t>NIcolo</a:t>
          </a:r>
          <a:r>
            <a:rPr lang="en-US" sz="800" kern="1200" dirty="0" smtClean="0"/>
            <a:t>’ </a:t>
          </a:r>
          <a:r>
            <a:rPr lang="en-US" sz="800" kern="1200" dirty="0" err="1" smtClean="0"/>
            <a:t>Borghi</a:t>
          </a:r>
          <a:r>
            <a:rPr lang="en-US" sz="800" kern="1200" dirty="0" smtClean="0"/>
            <a:t> (S)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err="1" smtClean="0"/>
            <a:t>Zsofia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Kokai</a:t>
          </a:r>
          <a:r>
            <a:rPr lang="en-US" sz="800" kern="1200" dirty="0" smtClean="0"/>
            <a:t> (S)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smtClean="0"/>
            <a:t>Giuseppe </a:t>
          </a:r>
          <a:r>
            <a:rPr lang="en-US" sz="800" kern="1200" dirty="0" err="1" smtClean="0"/>
            <a:t>Scionti</a:t>
          </a:r>
          <a:r>
            <a:rPr lang="en-US" sz="800" kern="1200" dirty="0" smtClean="0"/>
            <a:t> (S)</a:t>
          </a:r>
        </a:p>
      </dsp:txBody>
      <dsp:txXfrm>
        <a:off x="5148347" y="2611766"/>
        <a:ext cx="1194990" cy="1273674"/>
      </dsp:txXfrm>
    </dsp:sp>
    <dsp:sp modelId="{2436F150-2908-F949-9C37-72A32F61DAD5}">
      <dsp:nvSpPr>
        <dsp:cNvPr id="0" name=""/>
        <dsp:cNvSpPr/>
      </dsp:nvSpPr>
      <dsp:spPr>
        <a:xfrm>
          <a:off x="6410661" y="2607070"/>
          <a:ext cx="1360171" cy="1547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1" kern="1200" dirty="0"/>
            <a:t>Fluid Systems Group</a:t>
          </a:r>
          <a:br>
            <a:rPr lang="en-US" sz="800" b="1" kern="1200" dirty="0"/>
          </a:br>
          <a:r>
            <a:rPr lang="en-US" sz="800" kern="1200" dirty="0" smtClean="0"/>
            <a:t/>
          </a:r>
          <a:br>
            <a:rPr lang="en-US" sz="800" kern="1200" dirty="0" smtClean="0"/>
          </a:br>
          <a:r>
            <a:rPr lang="en-US" sz="800" kern="1200" dirty="0" err="1" smtClean="0"/>
            <a:t>Håkan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Carlsson</a:t>
          </a:r>
          <a:r>
            <a:rPr lang="en-US" sz="800" kern="1200" dirty="0" smtClean="0"/>
            <a:t> (GL</a:t>
          </a:r>
          <a:r>
            <a:rPr lang="en-US" sz="800" kern="1200" dirty="0"/>
            <a:t>)</a:t>
          </a:r>
          <a:br>
            <a:rPr lang="en-US" sz="800" kern="1200" dirty="0"/>
          </a:br>
          <a:r>
            <a:rPr lang="en-US" sz="800" kern="1200" dirty="0"/>
            <a:t>Per Nilsson</a:t>
          </a:r>
          <a:br>
            <a:rPr lang="en-US" sz="800" kern="1200" dirty="0"/>
          </a:br>
          <a:r>
            <a:rPr lang="en-US" sz="800" kern="1200" dirty="0" smtClean="0"/>
            <a:t>Andrea </a:t>
          </a:r>
          <a:r>
            <a:rPr lang="en-US" sz="800" kern="1200" dirty="0" err="1" smtClean="0"/>
            <a:t>Polato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Klaudiusz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Dybowski</a:t>
          </a:r>
          <a:r>
            <a:rPr lang="en-US" sz="800" kern="1200" dirty="0" smtClean="0"/>
            <a:t>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Leif </a:t>
          </a:r>
          <a:r>
            <a:rPr lang="en-US" sz="800" kern="1200" dirty="0" err="1" smtClean="0"/>
            <a:t>Emås</a:t>
          </a:r>
          <a:r>
            <a:rPr lang="en-US" sz="800" kern="1200" dirty="0" smtClean="0"/>
            <a:t>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Robin </a:t>
          </a:r>
          <a:r>
            <a:rPr lang="en-US" sz="800" kern="1200" dirty="0" err="1" smtClean="0"/>
            <a:t>Jansson</a:t>
          </a:r>
          <a:r>
            <a:rPr lang="en-US" sz="800" kern="1200" dirty="0" smtClean="0"/>
            <a:t>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Per-Ola Larsson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Allan Lundgren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Ingvar </a:t>
          </a:r>
          <a:r>
            <a:rPr lang="en-US" sz="800" kern="1200" dirty="0"/>
            <a:t>Olsson (C</a:t>
          </a:r>
          <a:r>
            <a:rPr lang="en-US" sz="800" kern="1200" dirty="0" smtClean="0"/>
            <a:t>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Olof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Persson</a:t>
          </a:r>
          <a:r>
            <a:rPr lang="en-US" sz="800" kern="1200" dirty="0" smtClean="0"/>
            <a:t>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Carl </a:t>
          </a:r>
          <a:r>
            <a:rPr lang="en-US" sz="800" kern="1200" dirty="0" err="1" smtClean="0"/>
            <a:t>Wilhelmsson</a:t>
          </a:r>
          <a:r>
            <a:rPr lang="en-US" sz="800" kern="1200" dirty="0" smtClean="0"/>
            <a:t> (C)</a:t>
          </a:r>
        </a:p>
      </dsp:txBody>
      <dsp:txXfrm>
        <a:off x="6410661" y="2607070"/>
        <a:ext cx="1360171" cy="1547811"/>
      </dsp:txXfrm>
    </dsp:sp>
    <dsp:sp modelId="{6D2BCB20-667C-3C43-859A-37DE6C1D9424}">
      <dsp:nvSpPr>
        <dsp:cNvPr id="0" name=""/>
        <dsp:cNvSpPr/>
      </dsp:nvSpPr>
      <dsp:spPr>
        <a:xfrm>
          <a:off x="7868457" y="2600406"/>
          <a:ext cx="1656961" cy="3347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kern="1200" dirty="0"/>
            <a:t>Monolith &amp; Handling Group</a:t>
          </a:r>
          <a:r>
            <a:rPr lang="en-US" sz="800" kern="1200" dirty="0"/>
            <a:t/>
          </a:r>
          <a:br>
            <a:rPr lang="en-US" sz="800" kern="1200" dirty="0"/>
          </a:br>
          <a:endParaRPr lang="en-US" sz="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err="1" smtClean="0"/>
            <a:t>Rikard</a:t>
          </a:r>
          <a:r>
            <a:rPr lang="en-US" sz="800" kern="1200" dirty="0" smtClean="0"/>
            <a:t> </a:t>
          </a:r>
          <a:r>
            <a:rPr lang="en-US" sz="800" kern="1200" dirty="0" err="1"/>
            <a:t>Linander</a:t>
          </a:r>
          <a:r>
            <a:rPr lang="en-US" sz="800" kern="1200" dirty="0"/>
            <a:t> (GL)</a:t>
          </a:r>
          <a:br>
            <a:rPr lang="en-US" sz="800" kern="1200" dirty="0"/>
          </a:br>
          <a:r>
            <a:rPr lang="en-US" sz="800" kern="1200" dirty="0"/>
            <a:t>Magnus </a:t>
          </a:r>
          <a:r>
            <a:rPr lang="en-US" sz="800" kern="1200" dirty="0" err="1"/>
            <a:t>Göhran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 smtClean="0"/>
            <a:t>Daniel </a:t>
          </a:r>
          <a:r>
            <a:rPr lang="en-US" sz="800" kern="1200" dirty="0" err="1" smtClean="0"/>
            <a:t>Lyngh</a:t>
          </a:r>
          <a:r>
            <a:rPr lang="en-US" sz="800" kern="1200" dirty="0" smtClean="0"/>
            <a:t/>
          </a:r>
          <a:br>
            <a:rPr lang="en-US" sz="800" kern="1200" dirty="0" smtClean="0"/>
          </a:br>
          <a:r>
            <a:rPr lang="en-US" sz="800" kern="1200" dirty="0" smtClean="0"/>
            <a:t>Ulf </a:t>
          </a:r>
          <a:r>
            <a:rPr lang="en-US" sz="800" kern="1200" dirty="0" err="1" smtClean="0"/>
            <a:t>Odén</a:t>
          </a:r>
          <a:endParaRPr lang="en-US" sz="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err="1" smtClean="0"/>
            <a:t>Naja</a:t>
          </a:r>
          <a:r>
            <a:rPr lang="en-US" sz="800" kern="1200" dirty="0" smtClean="0"/>
            <a:t> de la </a:t>
          </a:r>
          <a:r>
            <a:rPr lang="en-US" sz="800" kern="1200" dirty="0" err="1" smtClean="0"/>
            <a:t>Cour</a:t>
          </a:r>
          <a:endParaRPr lang="en-US" sz="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smtClean="0"/>
            <a:t>Marc </a:t>
          </a:r>
          <a:r>
            <a:rPr lang="en-US" sz="800" kern="1200" dirty="0" err="1" smtClean="0"/>
            <a:t>Kickulies</a:t>
          </a:r>
          <a:endParaRPr lang="en-US" sz="8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Kristoffer</a:t>
          </a:r>
          <a:r>
            <a:rPr lang="en-US" sz="800" kern="1200" dirty="0" smtClean="0"/>
            <a:t> </a:t>
          </a:r>
          <a:r>
            <a:rPr lang="en-US" sz="800" kern="1200" dirty="0" err="1" smtClean="0"/>
            <a:t>Sjögreen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 smtClean="0"/>
            <a:t>Markus </a:t>
          </a:r>
          <a:r>
            <a:rPr lang="en-US" sz="800" kern="1200" dirty="0" err="1" smtClean="0"/>
            <a:t>Andersson</a:t>
          </a:r>
          <a:r>
            <a:rPr lang="en-US" sz="800" kern="1200" dirty="0" smtClean="0"/>
            <a:t> (C)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err="1" smtClean="0"/>
            <a:t>Lennart</a:t>
          </a:r>
          <a:r>
            <a:rPr lang="en-US" sz="800" kern="1200" dirty="0" smtClean="0"/>
            <a:t> </a:t>
          </a:r>
          <a:r>
            <a:rPr lang="en-US" sz="800" kern="1200" dirty="0" err="1" smtClean="0"/>
            <a:t>Åström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Reinhard</a:t>
          </a:r>
          <a:r>
            <a:rPr lang="en-US" sz="800" kern="1200" dirty="0" smtClean="0"/>
            <a:t> Blum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Paul </a:t>
          </a:r>
          <a:r>
            <a:rPr lang="en-US" sz="800" kern="1200" dirty="0" err="1" smtClean="0"/>
            <a:t>Erterius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Jens </a:t>
          </a:r>
          <a:r>
            <a:rPr lang="en-US" sz="800" kern="1200" dirty="0" err="1" smtClean="0"/>
            <a:t>Harborn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Thomas </a:t>
          </a:r>
          <a:r>
            <a:rPr lang="en-US" sz="800" kern="1200" dirty="0" err="1" smtClean="0"/>
            <a:t>Hedlund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Rickard Holmberg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Bengt</a:t>
          </a:r>
          <a:r>
            <a:rPr lang="en-US" sz="800" kern="1200" dirty="0" smtClean="0"/>
            <a:t> </a:t>
          </a:r>
          <a:r>
            <a:rPr lang="en-US" sz="800" kern="1200" dirty="0" err="1" smtClean="0"/>
            <a:t>Jönsson</a:t>
          </a:r>
          <a:r>
            <a:rPr lang="en-US" sz="800" kern="1200" dirty="0" smtClean="0"/>
            <a:t> (C)</a:t>
          </a:r>
          <a:br>
            <a:rPr lang="en-US" sz="800" kern="1200" dirty="0" smtClean="0"/>
          </a:br>
          <a:r>
            <a:rPr lang="en-US" sz="800" kern="1200" dirty="0" smtClean="0"/>
            <a:t>Johan </a:t>
          </a:r>
          <a:r>
            <a:rPr lang="en-US" sz="800" kern="1200" dirty="0" err="1" smtClean="0"/>
            <a:t>Kalmteg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Jarich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Koning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Federico </a:t>
          </a:r>
          <a:r>
            <a:rPr lang="en-US" sz="800" kern="1200" dirty="0" err="1" smtClean="0"/>
            <a:t>Massi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Mikael </a:t>
          </a:r>
          <a:r>
            <a:rPr lang="en-US" sz="800" kern="1200" dirty="0" err="1" smtClean="0"/>
            <a:t>Möller</a:t>
          </a:r>
          <a:r>
            <a:rPr lang="en-US" sz="800" kern="1200" dirty="0" smtClean="0"/>
            <a:t> (C)</a:t>
          </a:r>
          <a:br>
            <a:rPr lang="en-US" sz="800" kern="1200" dirty="0" smtClean="0"/>
          </a:br>
          <a:r>
            <a:rPr lang="en-US" sz="800" kern="1200" dirty="0" smtClean="0"/>
            <a:t>Anders Olsson (C)</a:t>
          </a:r>
          <a:br>
            <a:rPr lang="en-US" sz="800" kern="1200" dirty="0" smtClean="0"/>
          </a:br>
          <a:r>
            <a:rPr lang="en-US" sz="800" kern="1200" dirty="0" smtClean="0"/>
            <a:t>Mateusz </a:t>
          </a:r>
          <a:r>
            <a:rPr lang="en-US" sz="800" kern="1200" dirty="0" err="1" smtClean="0"/>
            <a:t>Pucilowski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Jesper</a:t>
          </a:r>
          <a:r>
            <a:rPr lang="en-US" sz="800" kern="1200" dirty="0" smtClean="0"/>
            <a:t> </a:t>
          </a:r>
          <a:r>
            <a:rPr lang="en-US" sz="800" kern="1200" dirty="0" err="1" smtClean="0"/>
            <a:t>Ringnér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Mats Schmidt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Srdjan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Vareskic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Aydin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Ibraimi</a:t>
          </a:r>
          <a:r>
            <a:rPr lang="en-US" sz="800" kern="1200" dirty="0" smtClean="0"/>
            <a:t> (S)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Filip</a:t>
          </a:r>
          <a:r>
            <a:rPr lang="en-US" sz="800" kern="1200" dirty="0" smtClean="0"/>
            <a:t> Olsson (S)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Jesper</a:t>
          </a:r>
          <a:r>
            <a:rPr lang="en-US" sz="800" kern="1200" dirty="0" smtClean="0"/>
            <a:t> Olsson (S)</a:t>
          </a:r>
        </a:p>
      </dsp:txBody>
      <dsp:txXfrm>
        <a:off x="7868457" y="2600406"/>
        <a:ext cx="1656961" cy="3347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29/03/15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message to</a:t>
            </a:r>
            <a:r>
              <a:rPr lang="en-US" baseline="0" dirty="0" smtClean="0"/>
              <a:t> be delivered with this slide</a:t>
            </a:r>
            <a:r>
              <a:rPr lang="en-US" dirty="0" smtClean="0"/>
              <a:t>? Suggest</a:t>
            </a:r>
            <a:r>
              <a:rPr lang="en-US" baseline="0" dirty="0" smtClean="0"/>
              <a:t> it serve as the slide title, e.g. , “Instrument performance is …”.</a:t>
            </a:r>
            <a:r>
              <a:rPr lang="en-US" dirty="0" smtClean="0"/>
              <a:t> Three options</a:t>
            </a:r>
            <a:r>
              <a:rPr lang="en-US" baseline="0" dirty="0" smtClean="0"/>
              <a:t> have higher averages than the one selected. </a:t>
            </a:r>
            <a:r>
              <a:rPr lang="en-US" dirty="0" smtClean="0"/>
              <a:t>Looks to me like we’ve picked a lower performing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58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29/03/15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29/03/15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9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29/03/15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3" y="260650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29/03/15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2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29/03/15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5.bin"/><Relationship Id="rId13" Type="http://schemas.openxmlformats.org/officeDocument/2006/relationships/package" Target="../embeddings/Microsoft_Excel_Sheet4.xlsx"/><Relationship Id="rId14" Type="http://schemas.openxmlformats.org/officeDocument/2006/relationships/image" Target="../media/image3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28.emf"/><Relationship Id="rId6" Type="http://schemas.openxmlformats.org/officeDocument/2006/relationships/oleObject" Target="../embeddings/oleObject3.bin"/><Relationship Id="rId7" Type="http://schemas.openxmlformats.org/officeDocument/2006/relationships/package" Target="../embeddings/Microsoft_Excel_Sheet2.xlsx"/><Relationship Id="rId8" Type="http://schemas.openxmlformats.org/officeDocument/2006/relationships/image" Target="../media/image29.emf"/><Relationship Id="rId9" Type="http://schemas.openxmlformats.org/officeDocument/2006/relationships/oleObject" Target="../embeddings/oleObject4.bin"/><Relationship Id="rId10" Type="http://schemas.openxmlformats.org/officeDocument/2006/relationships/package" Target="../embeddings/Microsoft_Excel_Sheet3.xls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299695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Target Project Progress and Plans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textruta 3"/>
          <p:cNvSpPr txBox="1"/>
          <p:nvPr/>
        </p:nvSpPr>
        <p:spPr>
          <a:xfrm>
            <a:off x="0" y="4771590"/>
            <a:ext cx="9144000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John Haines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Head of Target Division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April 1, 2015</a:t>
            </a:r>
          </a:p>
        </p:txBody>
      </p:sp>
    </p:spTree>
    <p:extLst>
      <p:ext uri="{BB962C8B-B14F-4D97-AF65-F5344CB8AC3E}">
        <p14:creationId xmlns:p14="http://schemas.microsoft.com/office/powerpoint/2010/main" val="11988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 5 - </a:t>
            </a:r>
            <a:r>
              <a:rPr lang="en-GB" noProof="0" dirty="0" smtClean="0"/>
              <a:t>Helium Purification System(s) have been simplified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52320" y="6237312"/>
            <a:ext cx="1390214" cy="289737"/>
          </a:xfrm>
        </p:spPr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grpSp>
        <p:nvGrpSpPr>
          <p:cNvPr id="52" name="Group 51"/>
          <p:cNvGrpSpPr/>
          <p:nvPr/>
        </p:nvGrpSpPr>
        <p:grpSpPr>
          <a:xfrm>
            <a:off x="3664438" y="1700809"/>
            <a:ext cx="5228042" cy="4104455"/>
            <a:chOff x="54067" y="1187683"/>
            <a:chExt cx="8453703" cy="5492367"/>
          </a:xfrm>
        </p:grpSpPr>
        <p:sp>
          <p:nvSpPr>
            <p:cNvPr id="53" name="Rounded Rectangle 52"/>
            <p:cNvSpPr/>
            <p:nvPr/>
          </p:nvSpPr>
          <p:spPr>
            <a:xfrm>
              <a:off x="5364088" y="3559026"/>
              <a:ext cx="936104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950611" y="4639146"/>
              <a:ext cx="1728192" cy="1872208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Monolith</a:t>
              </a:r>
            </a:p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95 m</a:t>
              </a:r>
              <a:r>
                <a:rPr lang="en-US" sz="1400" baseline="30000" dirty="0" smtClean="0"/>
                <a:t>3</a:t>
              </a:r>
              <a:r>
                <a:rPr lang="en-US" sz="1400" dirty="0" smtClean="0"/>
                <a:t>, </a:t>
              </a:r>
            </a:p>
            <a:p>
              <a:pPr algn="ctr"/>
              <a:r>
                <a:rPr lang="en-US" sz="1400" dirty="0" smtClean="0"/>
                <a:t>1 bar</a:t>
              </a:r>
            </a:p>
            <a:p>
              <a:pPr algn="ctr"/>
              <a:r>
                <a:rPr lang="en-US" sz="1400" dirty="0" smtClean="0"/>
                <a:t>(15 kg) Helium</a:t>
              </a:r>
              <a:endParaRPr lang="en-US" sz="14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950610" y="1326778"/>
              <a:ext cx="1728193" cy="1800199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Target</a:t>
              </a:r>
            </a:p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20 m</a:t>
              </a:r>
              <a:r>
                <a:rPr lang="en-US" sz="1400" baseline="30000" dirty="0" smtClean="0"/>
                <a:t>3</a:t>
              </a:r>
              <a:r>
                <a:rPr lang="en-US" sz="1400" dirty="0" smtClean="0"/>
                <a:t>, </a:t>
              </a:r>
              <a:endParaRPr lang="en-US" sz="1400" dirty="0"/>
            </a:p>
            <a:p>
              <a:pPr algn="ctr"/>
              <a:r>
                <a:rPr lang="en-US" sz="1400" dirty="0" smtClean="0"/>
                <a:t>10 bar</a:t>
              </a:r>
            </a:p>
            <a:p>
              <a:pPr algn="ctr"/>
              <a:r>
                <a:rPr lang="en-US" sz="1400" dirty="0" smtClean="0"/>
                <a:t>(23 kg) Helium</a:t>
              </a:r>
              <a:endParaRPr lang="en-US" sz="1400" dirty="0"/>
            </a:p>
          </p:txBody>
        </p:sp>
        <p:sp>
          <p:nvSpPr>
            <p:cNvPr id="56" name="Bent Arrow 55"/>
            <p:cNvSpPr/>
            <p:nvPr/>
          </p:nvSpPr>
          <p:spPr>
            <a:xfrm rot="16200000" flipV="1">
              <a:off x="4279160" y="2288641"/>
              <a:ext cx="699591" cy="2520280"/>
            </a:xfrm>
            <a:prstGeom prst="bentArrow">
              <a:avLst>
                <a:gd name="adj1" fmla="val 5689"/>
                <a:gd name="adj2" fmla="val 10344"/>
                <a:gd name="adj3" fmla="val 25980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rgbClr val="0094CA"/>
                </a:solidFill>
              </a:endParaRPr>
            </a:p>
          </p:txBody>
        </p:sp>
        <p:sp>
          <p:nvSpPr>
            <p:cNvPr id="57" name="Bent Arrow 56"/>
            <p:cNvSpPr/>
            <p:nvPr/>
          </p:nvSpPr>
          <p:spPr>
            <a:xfrm rot="5400000">
              <a:off x="4267014" y="2952911"/>
              <a:ext cx="708174" cy="2520280"/>
            </a:xfrm>
            <a:prstGeom prst="bentArrow">
              <a:avLst>
                <a:gd name="adj1" fmla="val 5920"/>
                <a:gd name="adj2" fmla="val 9059"/>
                <a:gd name="adj3" fmla="val 23027"/>
                <a:gd name="adj4" fmla="val 3997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rgbClr val="0094CA"/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6750811" y="1686818"/>
              <a:ext cx="1080120" cy="103039"/>
            </a:xfrm>
            <a:prstGeom prst="rightArrow">
              <a:avLst>
                <a:gd name="adj1" fmla="val 4075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750811" y="1284039"/>
              <a:ext cx="1368151" cy="370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0.23 </a:t>
              </a:r>
              <a:r>
                <a:rPr lang="sv-SE" sz="1200" dirty="0" smtClean="0"/>
                <a:t>m</a:t>
              </a:r>
              <a:r>
                <a:rPr lang="en-US" sz="1200" dirty="0" smtClean="0"/>
                <a:t>g/s</a:t>
              </a:r>
              <a:endParaRPr lang="en-US" sz="12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50813" y="5714532"/>
              <a:ext cx="1407648" cy="370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4</a:t>
              </a:r>
              <a:r>
                <a:rPr lang="en-US" sz="1200" dirty="0" smtClean="0"/>
                <a:t> </a:t>
              </a:r>
              <a:r>
                <a:rPr lang="sv-SE" sz="1200" dirty="0" err="1"/>
                <a:t>μ</a:t>
              </a:r>
              <a:r>
                <a:rPr lang="en-US" sz="1200" dirty="0" smtClean="0"/>
                <a:t>g</a:t>
              </a:r>
              <a:r>
                <a:rPr lang="en-US" sz="1200" dirty="0"/>
                <a:t>/s </a:t>
              </a:r>
              <a:r>
                <a:rPr lang="en-US" sz="1200" dirty="0" smtClean="0"/>
                <a:t>Air</a:t>
              </a:r>
              <a:endParaRPr lang="en-US" sz="1200" dirty="0"/>
            </a:p>
          </p:txBody>
        </p:sp>
        <p:sp>
          <p:nvSpPr>
            <p:cNvPr id="61" name="Right Arrow 60"/>
            <p:cNvSpPr/>
            <p:nvPr/>
          </p:nvSpPr>
          <p:spPr>
            <a:xfrm flipH="1">
              <a:off x="3006395" y="1542802"/>
              <a:ext cx="1872208" cy="288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2969" y="2315145"/>
              <a:ext cx="796276" cy="370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1 g/s</a:t>
              </a:r>
              <a:endParaRPr lang="en-US" sz="1200" dirty="0"/>
            </a:p>
          </p:txBody>
        </p:sp>
        <p:sp>
          <p:nvSpPr>
            <p:cNvPr id="63" name="Right Arrow 62"/>
            <p:cNvSpPr/>
            <p:nvPr/>
          </p:nvSpPr>
          <p:spPr>
            <a:xfrm flipH="1">
              <a:off x="3006395" y="6007298"/>
              <a:ext cx="1872208" cy="288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134187" y="1187683"/>
              <a:ext cx="1800200" cy="859176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Circulating  and cooling system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134187" y="5719267"/>
              <a:ext cx="1800200" cy="960783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Circulating and cooling system</a:t>
              </a:r>
            </a:p>
          </p:txBody>
        </p:sp>
        <p:sp>
          <p:nvSpPr>
            <p:cNvPr id="66" name="Bent Arrow 65"/>
            <p:cNvSpPr/>
            <p:nvPr/>
          </p:nvSpPr>
          <p:spPr>
            <a:xfrm>
              <a:off x="2574347" y="4855170"/>
              <a:ext cx="2304256" cy="792088"/>
            </a:xfrm>
            <a:prstGeom prst="bentArrow">
              <a:avLst>
                <a:gd name="adj1" fmla="val 17304"/>
                <a:gd name="adj2" fmla="val 20992"/>
                <a:gd name="adj3" fmla="val 25000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solidFill>
                  <a:srgbClr val="0094CA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866040" y="4259361"/>
              <a:ext cx="1128057" cy="370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80 mg/s</a:t>
              </a:r>
              <a:endParaRPr lang="en-US" sz="1200" dirty="0"/>
            </a:p>
          </p:txBody>
        </p:sp>
        <p:sp>
          <p:nvSpPr>
            <p:cNvPr id="68" name="Bent Arrow 67"/>
            <p:cNvSpPr/>
            <p:nvPr/>
          </p:nvSpPr>
          <p:spPr>
            <a:xfrm flipV="1">
              <a:off x="2499957" y="2097434"/>
              <a:ext cx="792088" cy="1872208"/>
            </a:xfrm>
            <a:prstGeom prst="bentArrow">
              <a:avLst>
                <a:gd name="adj1" fmla="val 6521"/>
                <a:gd name="adj2" fmla="val 11211"/>
                <a:gd name="adj3" fmla="val 25882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solidFill>
                  <a:srgbClr val="0094CA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4067" y="2982962"/>
              <a:ext cx="1872208" cy="72008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He purification</a:t>
              </a:r>
            </a:p>
            <a:p>
              <a:pPr algn="ctr"/>
              <a:r>
                <a:rPr lang="en-US" sz="1400" dirty="0" smtClean="0"/>
                <a:t>(getter)</a:t>
              </a:r>
              <a:endParaRPr lang="en-US" sz="14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61922" y="4619400"/>
              <a:ext cx="1729412" cy="370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200" dirty="0" err="1" smtClean="0"/>
                <a:t>Contaminants</a:t>
              </a:r>
              <a:endParaRPr lang="en-US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661922" y="2375867"/>
              <a:ext cx="1729412" cy="370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200" dirty="0" err="1" smtClean="0"/>
                <a:t>Contaminants</a:t>
              </a:r>
              <a:endParaRPr lang="en-US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66040" y="3198986"/>
              <a:ext cx="1128057" cy="370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30 mg/s</a:t>
              </a:r>
              <a:endParaRPr lang="en-US" sz="1200" dirty="0"/>
            </a:p>
          </p:txBody>
        </p:sp>
        <p:sp>
          <p:nvSpPr>
            <p:cNvPr id="73" name="Up Arrow 72"/>
            <p:cNvSpPr/>
            <p:nvPr/>
          </p:nvSpPr>
          <p:spPr>
            <a:xfrm>
              <a:off x="2029240" y="4927178"/>
              <a:ext cx="113059" cy="72008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Bent Arrow 73"/>
            <p:cNvSpPr/>
            <p:nvPr/>
          </p:nvSpPr>
          <p:spPr>
            <a:xfrm flipV="1">
              <a:off x="2718363" y="2118866"/>
              <a:ext cx="2160240" cy="720080"/>
            </a:xfrm>
            <a:prstGeom prst="bentArrow">
              <a:avLst>
                <a:gd name="adj1" fmla="val 19709"/>
                <a:gd name="adj2" fmla="val 19709"/>
                <a:gd name="adj3" fmla="val 25000"/>
                <a:gd name="adj4" fmla="val 5609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solidFill>
                  <a:srgbClr val="0094CA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750509" y="4213448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6" name="Straight Connector 75"/>
            <p:cNvCxnSpPr>
              <a:endCxn id="75" idx="3"/>
            </p:cNvCxnSpPr>
            <p:nvPr/>
          </p:nvCxnSpPr>
          <p:spPr>
            <a:xfrm flipH="1">
              <a:off x="1845417" y="4237459"/>
              <a:ext cx="125357" cy="529153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endCxn id="75" idx="5"/>
            </p:cNvCxnSpPr>
            <p:nvPr/>
          </p:nvCxnSpPr>
          <p:spPr>
            <a:xfrm>
              <a:off x="2201756" y="4246984"/>
              <a:ext cx="101917" cy="519628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Up Arrow 77"/>
            <p:cNvSpPr/>
            <p:nvPr/>
          </p:nvSpPr>
          <p:spPr>
            <a:xfrm>
              <a:off x="2029239" y="2118866"/>
              <a:ext cx="113060" cy="201622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Up Arrow 78"/>
            <p:cNvSpPr/>
            <p:nvPr/>
          </p:nvSpPr>
          <p:spPr>
            <a:xfrm rot="10800000">
              <a:off x="1494227" y="3775050"/>
              <a:ext cx="113878" cy="18722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Up Arrow 79"/>
            <p:cNvSpPr/>
            <p:nvPr/>
          </p:nvSpPr>
          <p:spPr>
            <a:xfrm rot="10800000">
              <a:off x="1494223" y="2118866"/>
              <a:ext cx="109119" cy="79208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08412" y="3885687"/>
              <a:ext cx="997584" cy="411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u="sng" dirty="0" smtClean="0"/>
                <a:t>Purity</a:t>
              </a:r>
              <a:endParaRPr lang="en-US" sz="1400" u="sng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5072" y="4135090"/>
              <a:ext cx="702476" cy="1606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I</a:t>
              </a:r>
              <a:r>
                <a:rPr lang="en-US" sz="1200" baseline="-25000" dirty="0" smtClean="0"/>
                <a:t>2</a:t>
              </a:r>
              <a:endParaRPr lang="en-US" sz="1200" dirty="0" smtClean="0"/>
            </a:p>
            <a:p>
              <a:r>
                <a:rPr lang="en-US" sz="1200" dirty="0" smtClean="0"/>
                <a:t>H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 </a:t>
              </a:r>
            </a:p>
            <a:p>
              <a:r>
                <a:rPr lang="en-US" sz="1200" dirty="0" smtClean="0"/>
                <a:t>O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 </a:t>
              </a:r>
            </a:p>
            <a:p>
              <a:r>
                <a:rPr lang="en-US" sz="1200" dirty="0" smtClean="0"/>
                <a:t>N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 </a:t>
              </a:r>
            </a:p>
            <a:p>
              <a:r>
                <a:rPr lang="en-US" sz="1200" dirty="0" smtClean="0"/>
                <a:t>CO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 </a:t>
              </a:r>
            </a:p>
            <a:p>
              <a:r>
                <a:rPr lang="en-US" sz="1200" dirty="0" smtClean="0"/>
                <a:t>H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O</a:t>
              </a:r>
              <a:endParaRPr lang="en-US" sz="12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627784" y="2982962"/>
              <a:ext cx="2448271" cy="864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/>
                <a:t>He purity in</a:t>
              </a:r>
            </a:p>
            <a:p>
              <a:pPr algn="ctr"/>
              <a:r>
                <a:rPr lang="en-US" sz="1200" dirty="0" smtClean="0"/>
                <a:t>Helium loops: &gt;99.99%</a:t>
              </a:r>
            </a:p>
          </p:txBody>
        </p:sp>
        <p:sp>
          <p:nvSpPr>
            <p:cNvPr id="84" name="Right Arrow 83"/>
            <p:cNvSpPr/>
            <p:nvPr/>
          </p:nvSpPr>
          <p:spPr>
            <a:xfrm rot="10800000">
              <a:off x="6750811" y="2663899"/>
              <a:ext cx="1080120" cy="103039"/>
            </a:xfrm>
            <a:prstGeom prst="rightArrow">
              <a:avLst>
                <a:gd name="adj1" fmla="val 4075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ight Arrow 84"/>
            <p:cNvSpPr/>
            <p:nvPr/>
          </p:nvSpPr>
          <p:spPr>
            <a:xfrm rot="10800000">
              <a:off x="6750812" y="4927178"/>
              <a:ext cx="1080120" cy="103039"/>
            </a:xfrm>
            <a:prstGeom prst="rightArrow">
              <a:avLst>
                <a:gd name="adj1" fmla="val 4075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Arrow 85"/>
            <p:cNvSpPr/>
            <p:nvPr/>
          </p:nvSpPr>
          <p:spPr>
            <a:xfrm rot="10800000">
              <a:off x="6750811" y="6079306"/>
              <a:ext cx="1080120" cy="103039"/>
            </a:xfrm>
            <a:prstGeom prst="rightArrow">
              <a:avLst>
                <a:gd name="adj1" fmla="val 4075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750813" y="6144644"/>
              <a:ext cx="1407648" cy="370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(72 g/year)</a:t>
              </a:r>
              <a:endParaRPr lang="en-US" sz="12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750811" y="1758826"/>
              <a:ext cx="1756959" cy="370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(6.58 kg/year)</a:t>
              </a:r>
              <a:endParaRPr lang="en-US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21878" y="1974850"/>
              <a:ext cx="920694" cy="370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3 kg/s</a:t>
              </a:r>
              <a:endParaRPr lang="en-US" sz="12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290746" y="5483497"/>
              <a:ext cx="920694" cy="370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40 g/s</a:t>
              </a:r>
              <a:endParaRPr lang="en-US" sz="1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72199" y="3703042"/>
              <a:ext cx="2088232" cy="61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Target wheel rotary seal</a:t>
              </a: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57936" y="4135090"/>
              <a:ext cx="1109630" cy="1606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 &lt; 1 ppb</a:t>
              </a:r>
            </a:p>
            <a:p>
              <a:r>
                <a:rPr lang="en-US" sz="1200" dirty="0" smtClean="0"/>
                <a:t> &lt; 1 ppb</a:t>
              </a:r>
            </a:p>
            <a:p>
              <a:r>
                <a:rPr lang="en-US" sz="1200" dirty="0" smtClean="0"/>
                <a:t> &lt; 1 ppb</a:t>
              </a:r>
            </a:p>
            <a:p>
              <a:r>
                <a:rPr lang="en-US" sz="1200" dirty="0" smtClean="0"/>
                <a:t> &lt; 1 ppb</a:t>
              </a:r>
            </a:p>
            <a:p>
              <a:r>
                <a:rPr lang="en-US" sz="1200" dirty="0" smtClean="0"/>
                <a:t> &lt; 1 ppb</a:t>
              </a:r>
            </a:p>
            <a:p>
              <a:r>
                <a:rPr lang="en-US" sz="1200" dirty="0" smtClean="0"/>
                <a:t> &lt; 1 ppb</a:t>
              </a:r>
              <a:endParaRPr lang="en-US" sz="1200" dirty="0"/>
            </a:p>
          </p:txBody>
        </p:sp>
      </p:grp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99793" y="4603154"/>
            <a:ext cx="721210" cy="18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31640" y="4603154"/>
            <a:ext cx="1117140" cy="192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3529" y="4603156"/>
            <a:ext cx="792088" cy="182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Box 101"/>
          <p:cNvSpPr txBox="1"/>
          <p:nvPr/>
        </p:nvSpPr>
        <p:spPr>
          <a:xfrm>
            <a:off x="251520" y="1484784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 smtClean="0"/>
              <a:t>One </a:t>
            </a:r>
            <a:r>
              <a:rPr lang="en-GB" dirty="0"/>
              <a:t>purification </a:t>
            </a:r>
            <a:r>
              <a:rPr lang="en-GB" dirty="0" smtClean="0"/>
              <a:t>system (instead of separate systems for monolith and </a:t>
            </a:r>
            <a:r>
              <a:rPr lang="en-GB" dirty="0"/>
              <a:t>t</a:t>
            </a:r>
            <a:r>
              <a:rPr lang="en-GB" dirty="0" smtClean="0"/>
              <a:t>arget cooling loop)</a:t>
            </a:r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Removing H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(including tritium)</a:t>
            </a:r>
            <a:r>
              <a:rPr lang="en-GB" dirty="0" smtClean="0"/>
              <a:t>, I</a:t>
            </a:r>
            <a:r>
              <a:rPr lang="en-GB" baseline="-25000" dirty="0" smtClean="0"/>
              <a:t>2</a:t>
            </a:r>
            <a:r>
              <a:rPr lang="en-GB" dirty="0" smtClean="0"/>
              <a:t>, O</a:t>
            </a:r>
            <a:r>
              <a:rPr lang="en-GB" baseline="-25000" dirty="0" smtClean="0"/>
              <a:t>2</a:t>
            </a:r>
            <a:r>
              <a:rPr lang="en-GB" dirty="0" smtClean="0"/>
              <a:t>, N</a:t>
            </a:r>
            <a:r>
              <a:rPr lang="en-GB" baseline="-25000" dirty="0" smtClean="0"/>
              <a:t>2</a:t>
            </a:r>
            <a:r>
              <a:rPr lang="en-GB" dirty="0" smtClean="0"/>
              <a:t>, CO</a:t>
            </a:r>
            <a:r>
              <a:rPr lang="en-GB" baseline="-25000" dirty="0" smtClean="0"/>
              <a:t>2 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Off</a:t>
            </a:r>
            <a:r>
              <a:rPr lang="en-GB" dirty="0"/>
              <a:t>-the-shelf </a:t>
            </a:r>
            <a:r>
              <a:rPr lang="en-GB" dirty="0" smtClean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98164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WP6: Remote Handling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58417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032"/>
              </a:spcBef>
            </a:pPr>
            <a:r>
              <a:rPr lang="en-US" dirty="0" smtClean="0">
                <a:solidFill>
                  <a:srgbClr val="000000"/>
                </a:solidFill>
              </a:rPr>
              <a:t>PDR for Active Cells Confinement Systems held </a:t>
            </a:r>
            <a:r>
              <a:rPr lang="en-US" dirty="0">
                <a:solidFill>
                  <a:srgbClr val="000000"/>
                </a:solidFill>
              </a:rPr>
              <a:t>in December </a:t>
            </a:r>
            <a:r>
              <a:rPr lang="en-US" dirty="0" smtClean="0">
                <a:solidFill>
                  <a:srgbClr val="000000"/>
                </a:solidFill>
              </a:rPr>
              <a:t>2014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032"/>
              </a:spcBef>
            </a:pPr>
            <a:r>
              <a:rPr lang="en-US" dirty="0" smtClean="0">
                <a:solidFill>
                  <a:srgbClr val="000000"/>
                </a:solidFill>
              </a:rPr>
              <a:t>Working to define concrete </a:t>
            </a:r>
            <a:r>
              <a:rPr lang="en-US" dirty="0" err="1" smtClean="0">
                <a:solidFill>
                  <a:srgbClr val="000000"/>
                </a:solidFill>
              </a:rPr>
              <a:t>embedments</a:t>
            </a:r>
            <a:r>
              <a:rPr lang="en-US" dirty="0" smtClean="0">
                <a:solidFill>
                  <a:srgbClr val="000000"/>
                </a:solidFill>
              </a:rPr>
              <a:t> and other building interfaces to meet building construction schedule demands</a:t>
            </a:r>
          </a:p>
          <a:p>
            <a:pPr>
              <a:spcBef>
                <a:spcPts val="1032"/>
              </a:spcBef>
            </a:pPr>
            <a:r>
              <a:rPr lang="en-US" dirty="0" smtClean="0">
                <a:solidFill>
                  <a:srgbClr val="000000"/>
                </a:solidFill>
              </a:rPr>
              <a:t>Visits </a:t>
            </a:r>
            <a:r>
              <a:rPr lang="en-US" dirty="0">
                <a:solidFill>
                  <a:srgbClr val="000000"/>
                </a:solidFill>
              </a:rPr>
              <a:t>to vendors and other facilities has strengthened our plans for using cameras for the operator viewing interface instead of shielded glass windows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37624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grpSp>
        <p:nvGrpSpPr>
          <p:cNvPr id="25" name="Group 24"/>
          <p:cNvGrpSpPr/>
          <p:nvPr/>
        </p:nvGrpSpPr>
        <p:grpSpPr>
          <a:xfrm>
            <a:off x="683568" y="3084052"/>
            <a:ext cx="7632848" cy="3729324"/>
            <a:chOff x="179513" y="2658398"/>
            <a:chExt cx="8957701" cy="4216101"/>
          </a:xfrm>
        </p:grpSpPr>
        <p:pic>
          <p:nvPicPr>
            <p:cNvPr id="5" name="Picture 4" descr="New layout 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500981" y="3423854"/>
              <a:ext cx="1743176" cy="3633586"/>
            </a:xfrm>
            <a:prstGeom prst="rect">
              <a:avLst/>
            </a:prstGeom>
          </p:spPr>
        </p:pic>
        <p:pic>
          <p:nvPicPr>
            <p:cNvPr id="6" name="Picture 5" descr="Transport hall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29623" y="3694120"/>
              <a:ext cx="2160240" cy="909921"/>
            </a:xfrm>
            <a:prstGeom prst="rect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9" name="Donut 8"/>
            <p:cNvSpPr/>
            <p:nvPr/>
          </p:nvSpPr>
          <p:spPr>
            <a:xfrm>
              <a:off x="4644008" y="4225042"/>
              <a:ext cx="432048" cy="432048"/>
            </a:xfrm>
            <a:prstGeom prst="donut">
              <a:avLst>
                <a:gd name="adj" fmla="val 9438"/>
              </a:avLst>
            </a:prstGeom>
            <a:solidFill>
              <a:schemeClr val="accent1">
                <a:lumMod val="75000"/>
              </a:schemeClr>
            </a:solidFill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0"/>
              <a:endCxn id="11" idx="0"/>
            </p:cNvCxnSpPr>
            <p:nvPr/>
          </p:nvCxnSpPr>
          <p:spPr>
            <a:xfrm flipH="1" flipV="1">
              <a:off x="4067945" y="3711098"/>
              <a:ext cx="792088" cy="513944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ESS-0025241 Through-wall nozzle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4" t="62019" r="50358" b="4232"/>
            <a:stretch/>
          </p:blipFill>
          <p:spPr>
            <a:xfrm rot="5400000">
              <a:off x="2892425" y="3105711"/>
              <a:ext cx="1140260" cy="1210777"/>
            </a:xfrm>
            <a:prstGeom prst="rect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2" name="Bildobjekt 2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4329" y="3140968"/>
              <a:ext cx="928767" cy="1872208"/>
            </a:xfrm>
            <a:prstGeom prst="rect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3" name="Donut 12"/>
            <p:cNvSpPr/>
            <p:nvPr/>
          </p:nvSpPr>
          <p:spPr>
            <a:xfrm>
              <a:off x="5868144" y="5305162"/>
              <a:ext cx="432048" cy="432048"/>
            </a:xfrm>
            <a:prstGeom prst="donut">
              <a:avLst>
                <a:gd name="adj" fmla="val 9438"/>
              </a:avLst>
            </a:prstGeom>
            <a:solidFill>
              <a:schemeClr val="accent1">
                <a:lumMod val="75000"/>
              </a:schemeClr>
            </a:solidFill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7"/>
              <a:endCxn id="12" idx="1"/>
            </p:cNvCxnSpPr>
            <p:nvPr/>
          </p:nvCxnSpPr>
          <p:spPr>
            <a:xfrm flipV="1">
              <a:off x="6236920" y="4077072"/>
              <a:ext cx="1287408" cy="1291362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nut 14"/>
            <p:cNvSpPr/>
            <p:nvPr/>
          </p:nvSpPr>
          <p:spPr>
            <a:xfrm>
              <a:off x="4860032" y="5737210"/>
              <a:ext cx="432048" cy="432048"/>
            </a:xfrm>
            <a:prstGeom prst="donut">
              <a:avLst>
                <a:gd name="adj" fmla="val 9438"/>
              </a:avLst>
            </a:prstGeom>
            <a:solidFill>
              <a:schemeClr val="accent1">
                <a:lumMod val="75000"/>
              </a:schemeClr>
            </a:solidFill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5"/>
              <a:endCxn id="17" idx="1"/>
            </p:cNvCxnSpPr>
            <p:nvPr/>
          </p:nvCxnSpPr>
          <p:spPr>
            <a:xfrm flipV="1">
              <a:off x="5228809" y="5825565"/>
              <a:ext cx="1791464" cy="280423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Unknown.jpe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0273" y="5178678"/>
              <a:ext cx="720080" cy="1293770"/>
            </a:xfrm>
            <a:prstGeom prst="rect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516217" y="6474822"/>
              <a:ext cx="2095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Options for Crane Rails</a:t>
              </a:r>
              <a:endParaRPr lang="en-US" sz="1600" dirty="0"/>
            </a:p>
          </p:txBody>
        </p:sp>
        <p:pic>
          <p:nvPicPr>
            <p:cNvPr id="19" name="Picture 18" descr="10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7" y="5445224"/>
              <a:ext cx="1719904" cy="1344966"/>
            </a:xfrm>
            <a:prstGeom prst="rect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20" name="Donut 19"/>
            <p:cNvSpPr/>
            <p:nvPr/>
          </p:nvSpPr>
          <p:spPr>
            <a:xfrm>
              <a:off x="4139952" y="4585082"/>
              <a:ext cx="432048" cy="432048"/>
            </a:xfrm>
            <a:prstGeom prst="donut">
              <a:avLst>
                <a:gd name="adj" fmla="val 9438"/>
              </a:avLst>
            </a:prstGeom>
            <a:solidFill>
              <a:schemeClr val="accent1">
                <a:lumMod val="75000"/>
              </a:schemeClr>
            </a:solidFill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 flipH="1">
              <a:off x="2123729" y="4953858"/>
              <a:ext cx="2079496" cy="1198756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79513" y="2658398"/>
              <a:ext cx="15484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Waste shipment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55777" y="2730406"/>
              <a:ext cx="180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Utility Penetrations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2001" y="2730406"/>
              <a:ext cx="26652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Concepts for embedded parts</a:t>
              </a:r>
              <a:endParaRPr lang="en-US" sz="1600" dirty="0"/>
            </a:p>
          </p:txBody>
        </p:sp>
        <p:sp>
          <p:nvSpPr>
            <p:cNvPr id="43" name="TextBox 42"/>
            <p:cNvSpPr txBox="1">
              <a:spLocks noChangeAspect="1"/>
            </p:cNvSpPr>
            <p:nvPr/>
          </p:nvSpPr>
          <p:spPr>
            <a:xfrm>
              <a:off x="2123728" y="6237975"/>
              <a:ext cx="2678140" cy="63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Concepts for Electrical Penetrations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248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WP7: Controls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Path forward to develop Target Safety System (TSS) design assuming safety-credited beam shutoff required for two events: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Loss of target rotation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Loss of He flow to target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Allows TSS team to work with others to develop critical interfaces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 with Accelerator team to define beam shut-off approach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 with other Target team members to define details of credited systems (sensors, set points, …)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 with CF to define facility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 with ICS to avoid MPS/PSS/TSS conflicts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PDR for TSS planned for Nov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Meanwhile we will conduct Hazards and Accident Analyses to systematically define the required safety credited systems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Contracted </a:t>
            </a:r>
            <a:r>
              <a:rPr lang="en-US" dirty="0">
                <a:solidFill>
                  <a:schemeClr val="tx1"/>
                </a:solidFill>
              </a:rPr>
              <a:t>safety expert to lead hazards analysis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ualitative hazards analysis in work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Started quantitative analysis for Target Wheel and some postulated global events (e.g. water leak from reflector with breech of target shroud exposing 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97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WP8: Physics (</a:t>
            </a:r>
            <a:r>
              <a:rPr lang="en-US" dirty="0" err="1" smtClean="0"/>
              <a:t>Neutronics</a:t>
            </a:r>
            <a:r>
              <a:rPr lang="en-US" dirty="0" smtClean="0"/>
              <a:t> and Shielding)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5544616" cy="262088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“Butterfly” moderators </a:t>
            </a:r>
            <a:r>
              <a:rPr lang="en-US" sz="2000" dirty="0" smtClean="0">
                <a:solidFill>
                  <a:srgbClr val="000000"/>
                </a:solidFill>
              </a:rPr>
              <a:t>show significant </a:t>
            </a:r>
            <a:r>
              <a:rPr lang="en-US" sz="2000" dirty="0">
                <a:solidFill>
                  <a:srgbClr val="000000"/>
                </a:solidFill>
              </a:rPr>
              <a:t>increase of thermal brightness while keeping the cold brightness equal to the </a:t>
            </a:r>
            <a:r>
              <a:rPr lang="en-US" sz="2000" dirty="0" smtClean="0">
                <a:solidFill>
                  <a:srgbClr val="000000"/>
                </a:solidFill>
              </a:rPr>
              <a:t>pancake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Issued  “ESS </a:t>
            </a:r>
            <a:r>
              <a:rPr lang="en-US" sz="2000" dirty="0">
                <a:solidFill>
                  <a:srgbClr val="000000"/>
                </a:solidFill>
              </a:rPr>
              <a:t>Procedure for </a:t>
            </a:r>
            <a:r>
              <a:rPr lang="en-US" sz="2000" dirty="0" smtClean="0">
                <a:solidFill>
                  <a:srgbClr val="000000"/>
                </a:solidFill>
              </a:rPr>
              <a:t>Designing Shielding </a:t>
            </a:r>
            <a:r>
              <a:rPr lang="en-US" sz="2000" dirty="0">
                <a:solidFill>
                  <a:srgbClr val="000000"/>
                </a:solidFill>
              </a:rPr>
              <a:t>for S</a:t>
            </a:r>
            <a:r>
              <a:rPr lang="en-US" sz="2000" dirty="0" smtClean="0">
                <a:solidFill>
                  <a:srgbClr val="000000"/>
                </a:solidFill>
              </a:rPr>
              <a:t>afety” document to apply appropriate rigor to shielding analysis across ESS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Supporting </a:t>
            </a:r>
            <a:r>
              <a:rPr lang="en-US" sz="2000" dirty="0">
                <a:solidFill>
                  <a:srgbClr val="000000"/>
                </a:solidFill>
              </a:rPr>
              <a:t>EIA update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Partnering with DTU on W </a:t>
            </a:r>
            <a:r>
              <a:rPr lang="en-US" sz="1600" dirty="0">
                <a:solidFill>
                  <a:srgbClr val="000000"/>
                </a:solidFill>
              </a:rPr>
              <a:t>Release factors </a:t>
            </a:r>
            <a:r>
              <a:rPr lang="en-US" sz="1600" dirty="0" smtClean="0">
                <a:solidFill>
                  <a:srgbClr val="000000"/>
                </a:solidFill>
              </a:rPr>
              <a:t>experiment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 descr="Screen Shot 2015-03-09 at 09.58.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16832"/>
            <a:ext cx="3246164" cy="1469067"/>
          </a:xfrm>
          <a:prstGeom prst="rect">
            <a:avLst/>
          </a:prstGeom>
        </p:spPr>
      </p:pic>
      <p:pic>
        <p:nvPicPr>
          <p:cNvPr id="7" name="Picture 6" descr="Screen Shot 2015-03-09 at 10.02.3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8" y="4077074"/>
            <a:ext cx="6300192" cy="2643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9" t="57657" r="28117" b="10161"/>
          <a:stretch/>
        </p:blipFill>
        <p:spPr>
          <a:xfrm>
            <a:off x="172734" y="4356136"/>
            <a:ext cx="2527058" cy="17371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-2628800" y="1268760"/>
            <a:ext cx="432048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q"/>
            </a:pPr>
            <a:endParaRPr lang="en-GB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1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WP8: Physics (Materials)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12540" y="3212976"/>
            <a:ext cx="40434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Working with Lund University on evaluating tungsten samples from different suppliers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3938652" cy="936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Collaborating with PSI on STIP-V tungsten PIE</a:t>
            </a:r>
          </a:p>
          <a:p>
            <a:pPr indent="-225425"/>
            <a:r>
              <a:rPr lang="en-GB" sz="1600" dirty="0">
                <a:solidFill>
                  <a:schemeClr val="tx1"/>
                </a:solidFill>
              </a:rPr>
              <a:t>S</a:t>
            </a:r>
            <a:r>
              <a:rPr lang="en-GB" sz="1600" dirty="0" smtClean="0">
                <a:solidFill>
                  <a:schemeClr val="tx1"/>
                </a:solidFill>
              </a:rPr>
              <a:t>pecimen cutting plan submitted</a:t>
            </a:r>
          </a:p>
          <a:p>
            <a:pPr indent="-225425"/>
            <a:r>
              <a:rPr lang="en-GB" sz="1600" dirty="0" smtClean="0">
                <a:solidFill>
                  <a:schemeClr val="tx1"/>
                </a:solidFill>
              </a:rPr>
              <a:t>Tensile, bending, and thermal conductivity measurements and microscopy planned for end of 2015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4008" y="1556792"/>
            <a:ext cx="4320480" cy="720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Ortho-to-para converter project support plan developed</a:t>
            </a:r>
          </a:p>
          <a:p>
            <a:pPr indent="-166688"/>
            <a:r>
              <a:rPr lang="en-US" sz="1600" dirty="0" smtClean="0">
                <a:solidFill>
                  <a:schemeClr val="tx1"/>
                </a:solidFill>
              </a:rPr>
              <a:t>Plan to collaborate with SNS on experiment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t="13528" r="7967" b="13528"/>
          <a:stretch/>
        </p:blipFill>
        <p:spPr bwMode="auto">
          <a:xfrm>
            <a:off x="5580112" y="2420888"/>
            <a:ext cx="2628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716016" y="4365104"/>
            <a:ext cx="3744416" cy="197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Engineering support</a:t>
            </a:r>
          </a:p>
          <a:p>
            <a:pPr marL="520700" indent="-285750"/>
            <a:r>
              <a:rPr lang="en-US" sz="1600" dirty="0" smtClean="0">
                <a:solidFill>
                  <a:schemeClr val="tx1"/>
                </a:solidFill>
              </a:rPr>
              <a:t>Target</a:t>
            </a:r>
          </a:p>
          <a:p>
            <a:pPr marL="520700" indent="-285750"/>
            <a:r>
              <a:rPr lang="en-US" sz="1600" dirty="0" smtClean="0">
                <a:solidFill>
                  <a:schemeClr val="tx1"/>
                </a:solidFill>
              </a:rPr>
              <a:t>MR Systems</a:t>
            </a:r>
          </a:p>
          <a:p>
            <a:pPr marL="520700" indent="-285750"/>
            <a:r>
              <a:rPr lang="en-US" sz="1600" dirty="0" smtClean="0">
                <a:solidFill>
                  <a:schemeClr val="tx1"/>
                </a:solidFill>
              </a:rPr>
              <a:t>Fluid systems</a:t>
            </a:r>
          </a:p>
          <a:p>
            <a:pPr marL="520700" indent="-285750"/>
            <a:r>
              <a:rPr lang="en-US" sz="1600" dirty="0" smtClean="0">
                <a:solidFill>
                  <a:schemeClr val="tx1"/>
                </a:solidFill>
              </a:rPr>
              <a:t>Monolith systems</a:t>
            </a:r>
          </a:p>
          <a:p>
            <a:pPr marL="520700" indent="-285750"/>
            <a:r>
              <a:rPr lang="en-US" sz="1600" dirty="0" smtClean="0">
                <a:solidFill>
                  <a:schemeClr val="tx1"/>
                </a:solidFill>
              </a:rPr>
              <a:t>ESS Target Materials Handbook</a:t>
            </a:r>
          </a:p>
          <a:p>
            <a:pPr marL="920750" lvl="2"/>
            <a:r>
              <a:rPr lang="en-US" sz="1400" dirty="0" smtClean="0">
                <a:solidFill>
                  <a:schemeClr val="tx1"/>
                </a:solidFill>
              </a:rPr>
              <a:t>1</a:t>
            </a:r>
            <a:r>
              <a:rPr lang="en-US" sz="1400" baseline="30000" dirty="0" smtClean="0">
                <a:solidFill>
                  <a:schemeClr val="tx1"/>
                </a:solidFill>
              </a:rPr>
              <a:t>st</a:t>
            </a:r>
            <a:r>
              <a:rPr lang="en-US" sz="1400" dirty="0" smtClean="0">
                <a:solidFill>
                  <a:schemeClr val="tx1"/>
                </a:solidFill>
              </a:rPr>
              <a:t> Edition to be released soon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32562"/>
              </p:ext>
            </p:extLst>
          </p:nvPr>
        </p:nvGraphicFramePr>
        <p:xfrm>
          <a:off x="-108520" y="3501008"/>
          <a:ext cx="4860032" cy="341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Graph" r:id="rId4" imgW="4169664" imgH="2915107" progId="Origin50.Graph">
                  <p:embed/>
                </p:oleObj>
              </mc:Choice>
              <mc:Fallback>
                <p:oleObj name="Graph" r:id="rId4" imgW="4169664" imgH="2915107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3501008"/>
                        <a:ext cx="4860032" cy="34115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96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166058"/>
              </p:ext>
            </p:extLst>
          </p:nvPr>
        </p:nvGraphicFramePr>
        <p:xfrm>
          <a:off x="323528" y="1484784"/>
          <a:ext cx="85970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15615"/>
              </p:ext>
            </p:extLst>
          </p:nvPr>
        </p:nvGraphicFramePr>
        <p:xfrm>
          <a:off x="6300192" y="2636912"/>
          <a:ext cx="2160240" cy="1026160"/>
        </p:xfrm>
        <a:graphic>
          <a:graphicData uri="http://schemas.openxmlformats.org/drawingml/2006/table">
            <a:tbl>
              <a:tblPr/>
              <a:tblGrid>
                <a:gridCol w="1080120"/>
                <a:gridCol w="1080120"/>
              </a:tblGrid>
              <a:tr h="23812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 SV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 CV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-0.52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 SPI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 CPI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04830"/>
              </p:ext>
            </p:extLst>
          </p:nvPr>
        </p:nvGraphicFramePr>
        <p:xfrm>
          <a:off x="251520" y="4941168"/>
          <a:ext cx="8712963" cy="761420"/>
        </p:xfrm>
        <a:graphic>
          <a:graphicData uri="http://schemas.openxmlformats.org/drawingml/2006/table">
            <a:tbl>
              <a:tblPr/>
              <a:tblGrid>
                <a:gridCol w="735973"/>
                <a:gridCol w="569785"/>
                <a:gridCol w="569785"/>
                <a:gridCol w="569785"/>
                <a:gridCol w="569785"/>
                <a:gridCol w="569785"/>
                <a:gridCol w="569785"/>
                <a:gridCol w="569785"/>
                <a:gridCol w="569785"/>
                <a:gridCol w="569785"/>
                <a:gridCol w="569785"/>
                <a:gridCol w="569785"/>
                <a:gridCol w="569785"/>
                <a:gridCol w="569785"/>
                <a:gridCol w="569785"/>
              </a:tblGrid>
              <a:tr h="150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(M€)</a:t>
                      </a:r>
                    </a:p>
                  </a:txBody>
                  <a:tcPr marL="7475" marR="7475" marT="7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Dec-13</a:t>
                      </a:r>
                    </a:p>
                  </a:txBody>
                  <a:tcPr marL="7475" marR="7475" marT="7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Dec-14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Earned</a:t>
                      </a:r>
                    </a:p>
                  </a:txBody>
                  <a:tcPr marL="7475" marR="7475" marT="7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2.976</a:t>
                      </a:r>
                    </a:p>
                  </a:txBody>
                  <a:tcPr marL="7475" marR="7475" marT="7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7.941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8.534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8.953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Actuals</a:t>
                      </a:r>
                    </a:p>
                  </a:txBody>
                  <a:tcPr marL="7475" marR="7475" marT="7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2.976</a:t>
                      </a:r>
                    </a:p>
                  </a:txBody>
                  <a:tcPr marL="7475" marR="7475" marT="7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8.536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8.827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9.473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Scheduled</a:t>
                      </a:r>
                    </a:p>
                  </a:txBody>
                  <a:tcPr marL="7475" marR="7475" marT="7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2.976</a:t>
                      </a:r>
                    </a:p>
                  </a:txBody>
                  <a:tcPr marL="7475" marR="7475" marT="7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8.538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9.109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9.835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10.818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11.951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13.497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14.861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15.886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16.732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18.428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19.896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21.159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22.403</a:t>
                      </a:r>
                    </a:p>
                  </a:txBody>
                  <a:tcPr marL="7475" marR="7475" marT="74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31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</p:spPr>
        <p:txBody>
          <a:bodyPr/>
          <a:lstStyle/>
          <a:p>
            <a:r>
              <a:rPr lang="en-US" dirty="0" smtClean="0"/>
              <a:t>Variances Primarily Caused By Extended Moderator Optimization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>
                <a:solidFill>
                  <a:schemeClr val="tx1"/>
                </a:solidFill>
              </a:rPr>
              <a:t>Schedule: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Cumulative </a:t>
            </a:r>
            <a:r>
              <a:rPr lang="en-US" sz="1800" dirty="0">
                <a:solidFill>
                  <a:schemeClr val="tx1"/>
                </a:solidFill>
              </a:rPr>
              <a:t>SV of -</a:t>
            </a:r>
            <a:r>
              <a:rPr lang="en-US" sz="1800" dirty="0" smtClean="0">
                <a:solidFill>
                  <a:schemeClr val="tx1"/>
                </a:solidFill>
              </a:rPr>
              <a:t>0.88 </a:t>
            </a:r>
            <a:r>
              <a:rPr lang="en-US" sz="1800" dirty="0">
                <a:solidFill>
                  <a:schemeClr val="tx1"/>
                </a:solidFill>
              </a:rPr>
              <a:t>M€ (SPI = </a:t>
            </a:r>
            <a:r>
              <a:rPr lang="en-US" sz="1800" dirty="0" smtClean="0">
                <a:solidFill>
                  <a:schemeClr val="tx1"/>
                </a:solidFill>
              </a:rPr>
              <a:t>0.91) </a:t>
            </a:r>
            <a:r>
              <a:rPr lang="en-US" sz="1800" dirty="0">
                <a:solidFill>
                  <a:schemeClr val="tx1"/>
                </a:solidFill>
              </a:rPr>
              <a:t>is due to: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Slower than planned hiring and diversion of resources to bring new hires up to speed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Delays in </a:t>
            </a:r>
            <a:r>
              <a:rPr lang="en-US" sz="1600" dirty="0" smtClean="0">
                <a:solidFill>
                  <a:schemeClr val="tx1"/>
                </a:solidFill>
              </a:rPr>
              <a:t>finalizing moderator </a:t>
            </a:r>
            <a:r>
              <a:rPr lang="en-US" sz="1600" dirty="0">
                <a:solidFill>
                  <a:schemeClr val="tx1"/>
                </a:solidFill>
              </a:rPr>
              <a:t>to gain significant enhancement in ESS performance</a:t>
            </a:r>
          </a:p>
          <a:p>
            <a:r>
              <a:rPr lang="en-US" sz="1800" dirty="0">
                <a:solidFill>
                  <a:schemeClr val="tx1"/>
                </a:solidFill>
              </a:rPr>
              <a:t>Focusing on recovering delays on schedule critical activities – no slippage in Target completion </a:t>
            </a:r>
            <a:r>
              <a:rPr lang="en-US" sz="1800" dirty="0" smtClean="0">
                <a:solidFill>
                  <a:schemeClr val="tx1"/>
                </a:solidFill>
              </a:rPr>
              <a:t>date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u="sng" dirty="0" smtClean="0">
                <a:solidFill>
                  <a:schemeClr val="tx1"/>
                </a:solidFill>
              </a:rPr>
              <a:t>Cost: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Cumulative </a:t>
            </a:r>
            <a:r>
              <a:rPr lang="en-US" sz="1800" dirty="0">
                <a:solidFill>
                  <a:schemeClr val="tx1"/>
                </a:solidFill>
              </a:rPr>
              <a:t>CV of </a:t>
            </a:r>
            <a:r>
              <a:rPr lang="en-US" sz="1800" dirty="0" smtClean="0">
                <a:solidFill>
                  <a:schemeClr val="tx1"/>
                </a:solidFill>
              </a:rPr>
              <a:t>-0.52 </a:t>
            </a:r>
            <a:r>
              <a:rPr lang="en-US" sz="1800" dirty="0">
                <a:solidFill>
                  <a:schemeClr val="tx1"/>
                </a:solidFill>
              </a:rPr>
              <a:t>M€ (CPI = 0.95) is primarily due to breakage in moderator and associated monolith design work caused by prolonged optimization studies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88054"/>
              </p:ext>
            </p:extLst>
          </p:nvPr>
        </p:nvGraphicFramePr>
        <p:xfrm>
          <a:off x="2267744" y="4365104"/>
          <a:ext cx="4320480" cy="2385059"/>
        </p:xfrm>
        <a:graphic>
          <a:graphicData uri="http://schemas.openxmlformats.org/drawingml/2006/table">
            <a:tbl>
              <a:tblPr/>
              <a:tblGrid>
                <a:gridCol w="2819400"/>
                <a:gridCol w="781000"/>
                <a:gridCol w="72008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Package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 SV (M€)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 CV (M€)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+0.01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+0.14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2 - Target Systems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3 -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Moderator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and Reflector Systems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-0.34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-0.31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4 - Monolith Systems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-0.17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-0.20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5 -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Fluid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08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6 - Remote Handling Systems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7 - Target Controls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8 - Target Physics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0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3" y="78400"/>
            <a:ext cx="8854380" cy="67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37874" y="5341856"/>
            <a:ext cx="3982597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60032" y="4502728"/>
            <a:ext cx="3960440" cy="695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37874" y="3613664"/>
            <a:ext cx="3982597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344" y="1628800"/>
            <a:ext cx="40601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Target Project has 27 in-kind work elements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Partner selection date driven by schedule need and readiness to partner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Partner selected for eight work elements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Soliciting partners for two others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Released five more in March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986059"/>
              </p:ext>
            </p:extLst>
          </p:nvPr>
        </p:nvGraphicFramePr>
        <p:xfrm>
          <a:off x="251520" y="1340768"/>
          <a:ext cx="4320480" cy="532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Worksheet" r:id="rId4" imgW="4787900" imgH="5448300" progId="Excel.Sheet.12">
                  <p:embed/>
                </p:oleObj>
              </mc:Choice>
              <mc:Fallback>
                <p:oleObj name="Worksheet" r:id="rId4" imgW="4787900" imgH="5448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340768"/>
                        <a:ext cx="4320480" cy="532610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11449"/>
              </p:ext>
            </p:extLst>
          </p:nvPr>
        </p:nvGraphicFramePr>
        <p:xfrm>
          <a:off x="251520" y="1340768"/>
          <a:ext cx="4320480" cy="532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Worksheet" r:id="rId7" imgW="4787900" imgH="5448300" progId="Excel.Sheet.12">
                  <p:embed/>
                </p:oleObj>
              </mc:Choice>
              <mc:Fallback>
                <p:oleObj name="Worksheet" r:id="rId7" imgW="4787900" imgH="5448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1340768"/>
                        <a:ext cx="4320480" cy="532610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800620"/>
              </p:ext>
            </p:extLst>
          </p:nvPr>
        </p:nvGraphicFramePr>
        <p:xfrm>
          <a:off x="251520" y="1340768"/>
          <a:ext cx="4320480" cy="532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Worksheet" r:id="rId10" imgW="4787900" imgH="5448300" progId="Excel.Sheet.12">
                  <p:embed/>
                </p:oleObj>
              </mc:Choice>
              <mc:Fallback>
                <p:oleObj name="Worksheet" r:id="rId10" imgW="4787900" imgH="5448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1520" y="1340768"/>
                        <a:ext cx="4320480" cy="532610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036882"/>
              </p:ext>
            </p:extLst>
          </p:nvPr>
        </p:nvGraphicFramePr>
        <p:xfrm>
          <a:off x="251520" y="1340768"/>
          <a:ext cx="4320480" cy="532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Worksheet" r:id="rId13" imgW="4787900" imgH="5448300" progId="Excel.Sheet.12">
                  <p:embed/>
                </p:oleObj>
              </mc:Choice>
              <mc:Fallback>
                <p:oleObj name="Worksheet" r:id="rId13" imgW="4787900" imgH="5448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1520" y="1340768"/>
                        <a:ext cx="4320480" cy="53261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Target Project IKCs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50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Awarded packages with cost book value and partner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93758"/>
              </p:ext>
            </p:extLst>
          </p:nvPr>
        </p:nvGraphicFramePr>
        <p:xfrm>
          <a:off x="539552" y="1916832"/>
          <a:ext cx="8136904" cy="3098161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947988"/>
                <a:gridCol w="947989"/>
                <a:gridCol w="3317961"/>
                <a:gridCol w="1263985"/>
                <a:gridCol w="1658981"/>
              </a:tblGrid>
              <a:tr h="775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In-Kind ID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WBS 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In-Kind Contribution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Cost Book Value (M€)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Partner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 TIK.2.1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12.2.2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Target Wheel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8.4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ESS Bilbao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 TIK.4.2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12.4.2.2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Proton Beam Instrumentation Plug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ESS Bilbao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0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 TIK.4.3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12.4.2.3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Irradiation Module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CNR - Italy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0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 TIK.4.4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12.4.3.1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Proton Beam Window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0.9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ESS Bilbao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0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 TIK.4.5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12.4.3.2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Monolith Vessel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4.6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ESS Bilbao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0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 TIK.4.9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12.4.5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Tuning Beam Dump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ESS Bilbao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 TIK.6.1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12.6.2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Active Cells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21.5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STFC/</a:t>
                      </a:r>
                      <a:r>
                        <a:rPr lang="en-US" sz="1800" u="none" strike="noStrike" dirty="0" smtClean="0">
                          <a:effectLst/>
                        </a:rPr>
                        <a:t>UKAEA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 TIK.8.1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12.8.5.1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Tungsten Release Factors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DTU - Denmark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40320" y="5445224"/>
            <a:ext cx="5718207" cy="954107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Four partner institutes so far</a:t>
            </a:r>
          </a:p>
          <a:p>
            <a:pPr algn="ctr"/>
            <a:r>
              <a:rPr lang="en-US" sz="2800" dirty="0" smtClean="0"/>
              <a:t>Value of awarded packages = 38.8 M€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310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Target organization and staffing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Update on all work packages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EVMS performance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Near-term plans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24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Substantial progress in securing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143929"/>
              </p:ext>
            </p:extLst>
          </p:nvPr>
        </p:nvGraphicFramePr>
        <p:xfrm>
          <a:off x="323528" y="1628800"/>
          <a:ext cx="8442960" cy="459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780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12706"/>
              </p:ext>
            </p:extLst>
          </p:nvPr>
        </p:nvGraphicFramePr>
        <p:xfrm>
          <a:off x="323528" y="1844824"/>
          <a:ext cx="8442960" cy="452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progress </a:t>
            </a:r>
            <a:r>
              <a:rPr lang="en-US" dirty="0" smtClean="0"/>
              <a:t>in </a:t>
            </a:r>
            <a:r>
              <a:rPr lang="en-US" dirty="0"/>
              <a:t>securing partners</a:t>
            </a:r>
          </a:p>
        </p:txBody>
      </p:sp>
    </p:spTree>
    <p:extLst>
      <p:ext uri="{BB962C8B-B14F-4D97-AF65-F5344CB8AC3E}">
        <p14:creationId xmlns:p14="http://schemas.microsoft.com/office/powerpoint/2010/main" val="85591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Target </a:t>
            </a:r>
            <a:r>
              <a:rPr lang="en-US" dirty="0">
                <a:solidFill>
                  <a:srgbClr val="000000"/>
                </a:solidFill>
              </a:rPr>
              <a:t>Division organization </a:t>
            </a:r>
            <a:r>
              <a:rPr lang="en-US" dirty="0" smtClean="0">
                <a:solidFill>
                  <a:srgbClr val="000000"/>
                </a:solidFill>
              </a:rPr>
              <a:t>in place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Worked with Science Directorate to finalize moderator and reflector and beam extraction configurations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Promise of high performance and flexibility, but suffered schedule delays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Path forward established and being exercised for safety classification/requirements and active safety system (TSS)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Holding </a:t>
            </a:r>
            <a:r>
              <a:rPr lang="en-US" dirty="0">
                <a:solidFill>
                  <a:srgbClr val="000000"/>
                </a:solidFill>
              </a:rPr>
              <a:t>steady on cost and schedule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Re-plan </a:t>
            </a:r>
            <a:r>
              <a:rPr lang="en-US" dirty="0" smtClean="0">
                <a:solidFill>
                  <a:srgbClr val="000000"/>
                </a:solidFill>
              </a:rPr>
              <a:t>with detailed </a:t>
            </a:r>
            <a:r>
              <a:rPr lang="en-US" dirty="0">
                <a:solidFill>
                  <a:srgbClr val="000000"/>
                </a:solidFill>
              </a:rPr>
              <a:t>work breakdown for 2015 maintains budget and schedule for project completion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Plan relies on securing in-kind partners in near term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Dates for each work element identified and being tracked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Partner for first </a:t>
            </a:r>
            <a:r>
              <a:rPr lang="en-US" dirty="0" smtClean="0">
                <a:solidFill>
                  <a:srgbClr val="000000"/>
                </a:solidFill>
              </a:rPr>
              <a:t>eight </a:t>
            </a:r>
            <a:r>
              <a:rPr lang="en-US" dirty="0">
                <a:solidFill>
                  <a:srgbClr val="000000"/>
                </a:solidFill>
              </a:rPr>
              <a:t>work elements </a:t>
            </a:r>
            <a:r>
              <a:rPr lang="en-US" dirty="0" smtClean="0">
                <a:solidFill>
                  <a:srgbClr val="000000"/>
                </a:solidFill>
              </a:rPr>
              <a:t>selected; </a:t>
            </a:r>
            <a:r>
              <a:rPr lang="en-US" dirty="0">
                <a:solidFill>
                  <a:srgbClr val="000000"/>
                </a:solidFill>
              </a:rPr>
              <a:t>work has </a:t>
            </a:r>
            <a:r>
              <a:rPr lang="en-US" dirty="0" smtClean="0">
                <a:solidFill>
                  <a:srgbClr val="000000"/>
                </a:solidFill>
              </a:rPr>
              <a:t>begun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Option to self-perform if partner is not secured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Preliminary Design completion is the focus of our near term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318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>
            <a:stCxn id="8" idx="1"/>
          </p:cNvCxnSpPr>
          <p:nvPr/>
        </p:nvCxnSpPr>
        <p:spPr>
          <a:xfrm flipH="1">
            <a:off x="5174708" y="1876962"/>
            <a:ext cx="577598" cy="5600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5015" y="3517140"/>
            <a:ext cx="0" cy="43204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39752" y="3733164"/>
            <a:ext cx="1368152" cy="7920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07904" y="3877180"/>
            <a:ext cx="2" cy="64807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0"/>
          </p:cNvCxnSpPr>
          <p:nvPr/>
        </p:nvCxnSpPr>
        <p:spPr>
          <a:xfrm flipV="1">
            <a:off x="3707905" y="4237221"/>
            <a:ext cx="1296143" cy="28803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0"/>
          </p:cNvCxnSpPr>
          <p:nvPr/>
        </p:nvCxnSpPr>
        <p:spPr>
          <a:xfrm flipH="1">
            <a:off x="6300193" y="4261086"/>
            <a:ext cx="72008" cy="36004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020272" y="5301208"/>
            <a:ext cx="21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020272" y="5733256"/>
            <a:ext cx="21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020272" y="5949280"/>
            <a:ext cx="216024" cy="23382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020272" y="5850087"/>
            <a:ext cx="648072" cy="74746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4"/>
          <p:cNvSpPr/>
          <p:nvPr/>
        </p:nvSpPr>
        <p:spPr>
          <a:xfrm>
            <a:off x="5752306" y="1716942"/>
            <a:ext cx="2564111" cy="32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53971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 smtClean="0"/>
              <a:t>12.1 Management and Administration</a:t>
            </a:r>
            <a:endParaRPr lang="en-US" sz="900" dirty="0"/>
          </a:p>
        </p:txBody>
      </p:sp>
      <p:sp>
        <p:nvSpPr>
          <p:cNvPr id="7" name="Rounded Rectangle 4"/>
          <p:cNvSpPr/>
          <p:nvPr/>
        </p:nvSpPr>
        <p:spPr>
          <a:xfrm>
            <a:off x="347269" y="3963301"/>
            <a:ext cx="1368152" cy="32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 smtClean="0"/>
              <a:t>12.7 Controls</a:t>
            </a:r>
          </a:p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smtClean="0"/>
              <a:t>Linda Coney (WPM)</a:t>
            </a:r>
            <a:endParaRPr lang="en-US" sz="800" dirty="0"/>
          </a:p>
        </p:txBody>
      </p:sp>
      <p:sp>
        <p:nvSpPr>
          <p:cNvPr id="9" name="Rounded Rectangle 4"/>
          <p:cNvSpPr/>
          <p:nvPr/>
        </p:nvSpPr>
        <p:spPr>
          <a:xfrm>
            <a:off x="5508105" y="4621128"/>
            <a:ext cx="1584176" cy="32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53971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/>
              <a:t>12.5 Fluid </a:t>
            </a:r>
            <a:r>
              <a:rPr lang="en-US" sz="900" dirty="0" smtClean="0"/>
              <a:t>Systems</a:t>
            </a:r>
          </a:p>
          <a:p>
            <a:pPr marL="53971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err="1" smtClean="0"/>
              <a:t>Håkan</a:t>
            </a:r>
            <a:r>
              <a:rPr lang="en-US" sz="800" dirty="0" smtClean="0"/>
              <a:t> </a:t>
            </a:r>
            <a:r>
              <a:rPr lang="en-US" sz="800" dirty="0" err="1" smtClean="0"/>
              <a:t>Carlsson</a:t>
            </a:r>
            <a:r>
              <a:rPr lang="en-US" sz="800" dirty="0" smtClean="0"/>
              <a:t> (WPM)</a:t>
            </a:r>
            <a:endParaRPr lang="en-US" sz="800" dirty="0"/>
          </a:p>
        </p:txBody>
      </p:sp>
      <p:sp>
        <p:nvSpPr>
          <p:cNvPr id="10" name="Rounded Rectangle 4"/>
          <p:cNvSpPr/>
          <p:nvPr/>
        </p:nvSpPr>
        <p:spPr>
          <a:xfrm>
            <a:off x="2123729" y="4525253"/>
            <a:ext cx="3168352" cy="32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53971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/>
              <a:t>12.8 </a:t>
            </a:r>
            <a:r>
              <a:rPr lang="en-US" sz="900" dirty="0" smtClean="0"/>
              <a:t>Physics</a:t>
            </a:r>
          </a:p>
          <a:p>
            <a:pPr marL="53971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smtClean="0"/>
              <a:t>Günter </a:t>
            </a:r>
            <a:r>
              <a:rPr lang="en-US" sz="800" dirty="0" err="1" smtClean="0"/>
              <a:t>Muhrer</a:t>
            </a:r>
            <a:r>
              <a:rPr lang="en-US" sz="800" dirty="0" smtClean="0"/>
              <a:t> (WPM)</a:t>
            </a:r>
            <a:endParaRPr lang="en-US" sz="800" dirty="0"/>
          </a:p>
        </p:txBody>
      </p:sp>
      <p:sp>
        <p:nvSpPr>
          <p:cNvPr id="11" name="Rounded Rectangle 10"/>
          <p:cNvSpPr/>
          <p:nvPr/>
        </p:nvSpPr>
        <p:spPr>
          <a:xfrm>
            <a:off x="5292080" y="6021288"/>
            <a:ext cx="1728192" cy="316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 smtClean="0"/>
              <a:t>12.4 Monolith Systems</a:t>
            </a:r>
          </a:p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err="1" smtClean="0"/>
              <a:t>Rikard</a:t>
            </a:r>
            <a:r>
              <a:rPr lang="en-US" sz="800" dirty="0" smtClean="0"/>
              <a:t> </a:t>
            </a:r>
            <a:r>
              <a:rPr lang="en-US" sz="800" dirty="0" err="1" smtClean="0"/>
              <a:t>Linander</a:t>
            </a:r>
            <a:r>
              <a:rPr lang="en-US" sz="800" dirty="0" smtClean="0"/>
              <a:t> (WPM)</a:t>
            </a:r>
          </a:p>
        </p:txBody>
      </p:sp>
      <p:sp>
        <p:nvSpPr>
          <p:cNvPr id="17" name="Rounded Rectangle 10"/>
          <p:cNvSpPr/>
          <p:nvPr/>
        </p:nvSpPr>
        <p:spPr>
          <a:xfrm>
            <a:off x="4932041" y="6453336"/>
            <a:ext cx="2088232" cy="316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 smtClean="0"/>
              <a:t>12.6 Remote Handling Systems</a:t>
            </a:r>
          </a:p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smtClean="0"/>
              <a:t>Magnus </a:t>
            </a:r>
            <a:r>
              <a:rPr lang="en-US" sz="800" dirty="0" err="1" smtClean="0"/>
              <a:t>Göhran</a:t>
            </a:r>
            <a:r>
              <a:rPr lang="en-US" sz="800" dirty="0" smtClean="0"/>
              <a:t> (WPM)</a:t>
            </a:r>
            <a:endParaRPr lang="en-US" sz="800" dirty="0"/>
          </a:p>
        </p:txBody>
      </p:sp>
      <p:sp>
        <p:nvSpPr>
          <p:cNvPr id="18" name="Rounded Rectangle 10"/>
          <p:cNvSpPr/>
          <p:nvPr/>
        </p:nvSpPr>
        <p:spPr>
          <a:xfrm>
            <a:off x="5580113" y="5157192"/>
            <a:ext cx="1440160" cy="316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/>
              <a:t>12.2 Target </a:t>
            </a:r>
            <a:r>
              <a:rPr lang="en-US" sz="900" dirty="0" smtClean="0"/>
              <a:t>System</a:t>
            </a:r>
          </a:p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smtClean="0"/>
              <a:t>Ulf </a:t>
            </a:r>
            <a:r>
              <a:rPr lang="en-US" sz="800" dirty="0" err="1" smtClean="0"/>
              <a:t>Odén</a:t>
            </a:r>
            <a:r>
              <a:rPr lang="en-US" sz="800" dirty="0" smtClean="0"/>
              <a:t> (WPM)</a:t>
            </a:r>
          </a:p>
        </p:txBody>
      </p:sp>
      <p:sp>
        <p:nvSpPr>
          <p:cNvPr id="16" name="Rounded Rectangle 10"/>
          <p:cNvSpPr/>
          <p:nvPr/>
        </p:nvSpPr>
        <p:spPr>
          <a:xfrm>
            <a:off x="4644008" y="5589240"/>
            <a:ext cx="2376264" cy="316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 smtClean="0"/>
              <a:t>12.3 Moderator &amp; Reflector Systems</a:t>
            </a:r>
          </a:p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smtClean="0"/>
              <a:t>Daniel </a:t>
            </a:r>
            <a:r>
              <a:rPr lang="en-US" sz="800" dirty="0" err="1" smtClean="0"/>
              <a:t>Lyngh</a:t>
            </a:r>
            <a:r>
              <a:rPr lang="en-US" sz="800" dirty="0" smtClean="0"/>
              <a:t> (WPM)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Target </a:t>
            </a:r>
            <a:r>
              <a:rPr lang="en-US" dirty="0" smtClean="0"/>
              <a:t>Organization – Core team is in place and org is aligned with project deliverables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449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323528" y="5373216"/>
            <a:ext cx="28083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Group Leaders and Work Package Managers in place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3608" y="6309320"/>
            <a:ext cx="151216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(C) Contractor or Consultant</a:t>
            </a:r>
          </a:p>
          <a:p>
            <a:r>
              <a:rPr lang="en-US" sz="900" dirty="0" smtClean="0"/>
              <a:t>(S) Student</a:t>
            </a:r>
            <a:endParaRPr lang="en-US" sz="9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0833828"/>
              </p:ext>
            </p:extLst>
          </p:nvPr>
        </p:nvGraphicFramePr>
        <p:xfrm>
          <a:off x="-612575" y="276780"/>
          <a:ext cx="10183618" cy="891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22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6" grpId="0" animBg="1"/>
      <p:bldP spid="16" grpId="1" animBg="1"/>
      <p:bldP spid="1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345697"/>
              </p:ext>
            </p:extLst>
          </p:nvPr>
        </p:nvGraphicFramePr>
        <p:xfrm>
          <a:off x="2483768" y="1412776"/>
          <a:ext cx="61926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plan shows transition to In-Kind partnerships is underway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971600" y="6021290"/>
            <a:ext cx="7481535" cy="646331"/>
          </a:xfrm>
          <a:prstGeom prst="rect">
            <a:avLst/>
          </a:prstGeom>
          <a:noFill/>
          <a:ln>
            <a:solidFill>
              <a:srgbClr val="0094CA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ESS Target Division staffing level remains stable (23-30) throughout project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Supplemented by In-Kind Partners, contractors, etc.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195736" y="2636912"/>
            <a:ext cx="1368152" cy="0"/>
          </a:xfrm>
          <a:prstGeom prst="line">
            <a:avLst/>
          </a:prstGeom>
          <a:ln>
            <a:solidFill>
              <a:srgbClr val="2448B7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1772816"/>
            <a:ext cx="2088232" cy="1754327"/>
          </a:xfrm>
          <a:prstGeom prst="rect">
            <a:avLst/>
          </a:prstGeom>
          <a:noFill/>
          <a:ln>
            <a:solidFill>
              <a:srgbClr val="2448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Current Non In-Kind FTE Level including employees, consultants, contractors, post-docs, etc.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95736" y="4681358"/>
            <a:ext cx="1656184" cy="0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4352734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Current In-Kind FTE Level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1412776"/>
            <a:ext cx="216024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1763524"/>
            <a:ext cx="23762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2123564"/>
            <a:ext cx="199945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Install &amp;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t="3890" b="3890"/>
          <a:stretch>
            <a:fillRect/>
          </a:stretch>
        </p:blipFill>
        <p:spPr>
          <a:xfrm>
            <a:off x="3779912" y="3620001"/>
            <a:ext cx="5760640" cy="3166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WP2: Target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499176" cy="266429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Preliminary Design Reviews </a:t>
            </a:r>
            <a:r>
              <a:rPr lang="en-US" dirty="0" smtClean="0">
                <a:solidFill>
                  <a:schemeClr val="tx1"/>
                </a:solidFill>
              </a:rPr>
              <a:t>(PDRs) held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(1) Helium Cooling System, and (2) Target </a:t>
            </a:r>
            <a:r>
              <a:rPr lang="en-US" dirty="0">
                <a:solidFill>
                  <a:schemeClr val="tx1"/>
                </a:solidFill>
              </a:rPr>
              <a:t>Wheel, </a:t>
            </a:r>
            <a:r>
              <a:rPr lang="en-US" dirty="0" smtClean="0">
                <a:solidFill>
                  <a:schemeClr val="tx1"/>
                </a:solidFill>
              </a:rPr>
              <a:t>Drive &amp; Shaft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ESS-Bilbao team has taken responsibility for Target Wheel, Drive &amp; Shaft scope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Design continues to evolve: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New wheel design has improved manufacturability as well as thermal and structural performance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Helium Compressor - Process gas blower (robust, few rotating parts)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437112"/>
            <a:ext cx="187412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WP3: Moderator and Reflector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075240" cy="2880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Final moderator configuration approved by ESS Change Control Board in March 2015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 cm tall butterfly on top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Cold neutron brightness same as pancake, thermal brightness x 1.6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 cm tall butterfly on bottom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Flexibility -&gt; viewable at all locations (2 x 120° vs. 2 x 60°)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LH2 and He </a:t>
            </a:r>
            <a:r>
              <a:rPr lang="en-US" dirty="0" err="1" smtClean="0">
                <a:solidFill>
                  <a:schemeClr val="tx1"/>
                </a:solidFill>
              </a:rPr>
              <a:t>cryoplant</a:t>
            </a:r>
            <a:r>
              <a:rPr lang="en-US" dirty="0" smtClean="0">
                <a:solidFill>
                  <a:schemeClr val="tx1"/>
                </a:solidFill>
              </a:rPr>
              <a:t> heat loads and cost increased (20 -&gt; 35 kW, 4 M€ increase)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6" name="Picture 5" descr="Macintosh HD:Users:daniellyngh:Desktop:Screen Shot 2015-02-23 at 13.51.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797152"/>
            <a:ext cx="3615293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mateuszpucilowski\Desktop\assem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09" b="17496"/>
          <a:stretch/>
        </p:blipFill>
        <p:spPr bwMode="auto">
          <a:xfrm>
            <a:off x="755576" y="4941168"/>
            <a:ext cx="3672408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2120" y="4581128"/>
            <a:ext cx="168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cm-tall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4509120"/>
            <a:ext cx="198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Butterfly V2 Design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3707904" y="4509120"/>
            <a:ext cx="792088" cy="288032"/>
          </a:xfrm>
          <a:prstGeom prst="borderCallout1">
            <a:avLst>
              <a:gd name="adj1" fmla="val 98331"/>
              <a:gd name="adj2" fmla="val 270"/>
              <a:gd name="adj3" fmla="val 301774"/>
              <a:gd name="adj4" fmla="val -53193"/>
            </a:avLst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Liquid H2</a:t>
            </a:r>
            <a:endParaRPr lang="en-US" sz="1200" dirty="0"/>
          </a:p>
        </p:txBody>
      </p:sp>
      <p:sp>
        <p:nvSpPr>
          <p:cNvPr id="11" name="Line Callout 1 10"/>
          <p:cNvSpPr/>
          <p:nvPr/>
        </p:nvSpPr>
        <p:spPr>
          <a:xfrm>
            <a:off x="3851920" y="6237312"/>
            <a:ext cx="432048" cy="288032"/>
          </a:xfrm>
          <a:prstGeom prst="borderCallout1">
            <a:avLst>
              <a:gd name="adj1" fmla="val 98331"/>
              <a:gd name="adj2" fmla="val 270"/>
              <a:gd name="adj3" fmla="val -89680"/>
              <a:gd name="adj4" fmla="val -226304"/>
            </a:avLst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06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WP3: Further Developed Twister Moderator Handling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185884"/>
            <a:ext cx="6095056" cy="46274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1484784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Twister concept significantly improves maintainability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Seeking In-Kind Partner for three IKC packages: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Moderator &amp; Reflector Plugs 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Cryogenic </a:t>
            </a:r>
            <a:r>
              <a:rPr lang="en-US" sz="2000" dirty="0"/>
              <a:t>Moderator System (LH2) 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He </a:t>
            </a:r>
            <a:r>
              <a:rPr lang="en-US" sz="2000" dirty="0" err="1" smtClean="0"/>
              <a:t>Cryoplant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309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WP4: Monolith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4392488" cy="5184576"/>
          </a:xfrm>
        </p:spPr>
        <p:txBody>
          <a:bodyPr>
            <a:noAutofit/>
          </a:bodyPr>
          <a:lstStyle/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Fixed the beam port layout with NSS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42 beam port based on engineering evaluations 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Some variation in angular spacing, but average of 6°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Double-decker arrangement to view either moderator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Advancing design concept for external light shutters</a:t>
            </a:r>
            <a:endParaRPr lang="en-GB" sz="1050" dirty="0" smtClean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Feasibility studies for non-scattering science opportunities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ECHIR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n-</a:t>
            </a:r>
            <a:r>
              <a:rPr lang="en-GB" sz="1600" dirty="0" err="1" smtClean="0">
                <a:solidFill>
                  <a:srgbClr val="000000"/>
                </a:solidFill>
              </a:rPr>
              <a:t>nbar</a:t>
            </a:r>
            <a:endParaRPr lang="en-GB" sz="16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6" name="Content Placeholder 4" descr="ESS-0026691.2 - Rev 1 . 0 - Preliminary - 150305_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42882" r="13343" b="3841"/>
          <a:stretch/>
        </p:blipFill>
        <p:spPr>
          <a:xfrm>
            <a:off x="5759624" y="188640"/>
            <a:ext cx="3384376" cy="3118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7" name="Content Placeholder 5" descr="2015-03-04_15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103"/>
          <a:stretch/>
        </p:blipFill>
        <p:spPr>
          <a:xfrm>
            <a:off x="6732983" y="3710490"/>
            <a:ext cx="2375521" cy="31028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Content Placeholder 2" descr="N-NBAR-1-ISOvy Temporary plat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r="6853" b="11503"/>
          <a:stretch/>
        </p:blipFill>
        <p:spPr>
          <a:xfrm>
            <a:off x="4647501" y="3062418"/>
            <a:ext cx="2616824" cy="15450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Content Placeholder 4" descr="N-NBAR-1-ISOvy Temporary plates removed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32952" r="28529" b="11051"/>
          <a:stretch/>
        </p:blipFill>
        <p:spPr>
          <a:xfrm>
            <a:off x="5749677" y="3854506"/>
            <a:ext cx="2351458" cy="16184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23528" y="1484784"/>
            <a:ext cx="5472608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Secured partner for five In-Kind Contributions</a:t>
            </a:r>
          </a:p>
          <a:p>
            <a:pPr lvl="1"/>
            <a:r>
              <a:rPr lang="en-US" sz="2300" dirty="0" smtClean="0">
                <a:solidFill>
                  <a:srgbClr val="000000"/>
                </a:solidFill>
              </a:rPr>
              <a:t>ESS-Bilbao has PBW, Proton Beam Instrumentation Plug, Monolith Vessel, and Tuning Beam Dump</a:t>
            </a:r>
          </a:p>
          <a:p>
            <a:pPr lvl="1"/>
            <a:r>
              <a:rPr lang="en-US" sz="2300" dirty="0" smtClean="0">
                <a:solidFill>
                  <a:srgbClr val="000000"/>
                </a:solidFill>
              </a:rPr>
              <a:t>CNR (Italy) has Irradiation Module</a:t>
            </a:r>
          </a:p>
        </p:txBody>
      </p:sp>
    </p:spTree>
    <p:extLst>
      <p:ext uri="{BB962C8B-B14F-4D97-AF65-F5344CB8AC3E}">
        <p14:creationId xmlns:p14="http://schemas.microsoft.com/office/powerpoint/2010/main" val="135759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WP5: Fluid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95537" y="4293098"/>
            <a:ext cx="7931224" cy="204909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Completing Preliminary Designs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PDR for Primary Water Cooling Systems held in January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PDRs planned for near term: </a:t>
            </a:r>
          </a:p>
          <a:p>
            <a:pPr lvl="2"/>
            <a:r>
              <a:rPr lang="en-GB" dirty="0" smtClean="0">
                <a:solidFill>
                  <a:srgbClr val="000000"/>
                </a:solidFill>
              </a:rPr>
              <a:t>Target HVAC – April</a:t>
            </a:r>
          </a:p>
          <a:p>
            <a:pPr lvl="2"/>
            <a:r>
              <a:rPr lang="en-GB" dirty="0" smtClean="0">
                <a:solidFill>
                  <a:srgbClr val="000000"/>
                </a:solidFill>
              </a:rPr>
              <a:t>He Purification - May</a:t>
            </a:r>
          </a:p>
          <a:p>
            <a:pPr lvl="2"/>
            <a:r>
              <a:rPr lang="en-GB" dirty="0" smtClean="0">
                <a:solidFill>
                  <a:srgbClr val="000000"/>
                </a:solidFill>
              </a:rPr>
              <a:t>Intermediate Cooling Systems - May</a:t>
            </a:r>
          </a:p>
        </p:txBody>
      </p:sp>
      <p:pic>
        <p:nvPicPr>
          <p:cNvPr id="6" name="Content Placeholder 5" descr="Intermediate-Primary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-333" r="6120" b="-66378"/>
          <a:stretch/>
        </p:blipFill>
        <p:spPr>
          <a:xfrm>
            <a:off x="4499993" y="1484784"/>
            <a:ext cx="4032448" cy="4519069"/>
          </a:xfrm>
          <a:prstGeom prst="rect">
            <a:avLst/>
          </a:prstGeom>
        </p:spPr>
      </p:pic>
      <p:pic>
        <p:nvPicPr>
          <p:cNvPr id="7" name="Picture 6" descr="Target-Interm-Prim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84786"/>
            <a:ext cx="3960440" cy="272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13872</TotalTime>
  <Words>1745</Words>
  <Application>Microsoft Macintosh PowerPoint</Application>
  <PresentationFormat>On-screen Show (4:3)</PresentationFormat>
  <Paragraphs>413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ESS Core Powerpoint</vt:lpstr>
      <vt:lpstr>Graph</vt:lpstr>
      <vt:lpstr>Worksheet</vt:lpstr>
      <vt:lpstr>PowerPoint Presentation</vt:lpstr>
      <vt:lpstr>Outline</vt:lpstr>
      <vt:lpstr>Target Organization – Core team is in place and org is aligned with project deliverables</vt:lpstr>
      <vt:lpstr>Staffing plan shows transition to In-Kind partnerships is underway</vt:lpstr>
      <vt:lpstr>WP2: Target Systems</vt:lpstr>
      <vt:lpstr>WP3: Moderator and Reflector Systems</vt:lpstr>
      <vt:lpstr>WP3: Further Developed Twister Moderator Handling Concept</vt:lpstr>
      <vt:lpstr>WP4: Monolith Systems</vt:lpstr>
      <vt:lpstr>WP5: Fluid Systems</vt:lpstr>
      <vt:lpstr>WP 5 - Helium Purification System(s) have been simplified</vt:lpstr>
      <vt:lpstr>WP6: Remote Handling Systems</vt:lpstr>
      <vt:lpstr>WP7: Controls </vt:lpstr>
      <vt:lpstr>WP8: Physics (Neutronics and Shielding)</vt:lpstr>
      <vt:lpstr>WP8: Physics (Materials)</vt:lpstr>
      <vt:lpstr>EV Performance</vt:lpstr>
      <vt:lpstr>Variances Primarily Caused By Extended Moderator Optimization Studies</vt:lpstr>
      <vt:lpstr>PowerPoint Presentation</vt:lpstr>
      <vt:lpstr>Status of Target Project IKCs</vt:lpstr>
      <vt:lpstr>Awarded packages with cost book value and partner</vt:lpstr>
      <vt:lpstr>Substantial progress in securing partners</vt:lpstr>
      <vt:lpstr>Substantial progress in securing partners</vt:lpstr>
      <vt:lpstr>Concluding Remarks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Helen Fröderberg</cp:lastModifiedBy>
  <cp:revision>322</cp:revision>
  <cp:lastPrinted>2015-03-26T12:07:38Z</cp:lastPrinted>
  <dcterms:created xsi:type="dcterms:W3CDTF">2013-10-29T16:05:10Z</dcterms:created>
  <dcterms:modified xsi:type="dcterms:W3CDTF">2015-03-29T08:12:04Z</dcterms:modified>
</cp:coreProperties>
</file>