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60" r:id="rId4"/>
    <p:sldId id="278" r:id="rId5"/>
    <p:sldId id="277" r:id="rId6"/>
    <p:sldId id="290" r:id="rId7"/>
    <p:sldId id="276" r:id="rId8"/>
    <p:sldId id="279" r:id="rId9"/>
    <p:sldId id="271" r:id="rId10"/>
    <p:sldId id="291" r:id="rId11"/>
    <p:sldId id="286" r:id="rId12"/>
    <p:sldId id="273" r:id="rId13"/>
    <p:sldId id="274" r:id="rId14"/>
    <p:sldId id="283" r:id="rId15"/>
    <p:sldId id="287" r:id="rId16"/>
    <p:sldId id="288" r:id="rId17"/>
    <p:sldId id="289" r:id="rId18"/>
    <p:sldId id="285" r:id="rId19"/>
    <p:sldId id="293" r:id="rId20"/>
    <p:sldId id="268" r:id="rId21"/>
    <p:sldId id="266" r:id="rId22"/>
    <p:sldId id="281" r:id="rId23"/>
    <p:sldId id="280" r:id="rId24"/>
    <p:sldId id="284" r:id="rId2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74" autoAdjust="0"/>
  </p:normalViewPr>
  <p:slideViewPr>
    <p:cSldViewPr>
      <p:cViewPr>
        <p:scale>
          <a:sx n="125" d="100"/>
          <a:sy n="125" d="100"/>
        </p:scale>
        <p:origin x="-2568" y="-2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BCF6D0-8985-9046-BE8A-F351AAB5D5E2}" type="doc">
      <dgm:prSet loTypeId="urn:microsoft.com/office/officeart/2005/8/layout/orgChart1" loCatId="" qsTypeId="urn:microsoft.com/office/officeart/2005/8/quickstyle/simple3" qsCatId="simple" csTypeId="urn:microsoft.com/office/officeart/2005/8/colors/accent0_1" csCatId="mainScheme" phldr="1"/>
      <dgm:spPr/>
      <dgm:t>
        <a:bodyPr/>
        <a:lstStyle/>
        <a:p>
          <a:endParaRPr lang="en-GB"/>
        </a:p>
      </dgm:t>
    </dgm:pt>
    <dgm:pt modelId="{3E59E99F-18A9-014A-9CA8-BB0DB20BD190}">
      <dgm:prSet phldrT="[Text]" custT="1"/>
      <dgm:spPr/>
      <dgm:t>
        <a:bodyPr/>
        <a:lstStyle/>
        <a:p>
          <a:r>
            <a:rPr lang="en-GB" sz="800" dirty="0" smtClean="0"/>
            <a:t>Garry Trahern</a:t>
          </a:r>
        </a:p>
        <a:p>
          <a:r>
            <a:rPr lang="en-GB" sz="800" dirty="0" smtClean="0"/>
            <a:t>Head of Division/Project Manager</a:t>
          </a:r>
          <a:endParaRPr lang="en-GB" sz="800" dirty="0"/>
        </a:p>
      </dgm:t>
    </dgm:pt>
    <dgm:pt modelId="{C2312AFA-A968-A44C-B3F4-B5A085377A43}" type="parTrans" cxnId="{E6044D08-011B-C141-8017-6861BB23713B}">
      <dgm:prSet/>
      <dgm:spPr/>
      <dgm:t>
        <a:bodyPr/>
        <a:lstStyle/>
        <a:p>
          <a:endParaRPr lang="en-GB"/>
        </a:p>
      </dgm:t>
    </dgm:pt>
    <dgm:pt modelId="{DEA2A47D-F65E-E340-B71F-0BF6B8A336C5}" type="sibTrans" cxnId="{E6044D08-011B-C141-8017-6861BB23713B}">
      <dgm:prSet/>
      <dgm:spPr/>
      <dgm:t>
        <a:bodyPr/>
        <a:lstStyle/>
        <a:p>
          <a:endParaRPr lang="en-GB"/>
        </a:p>
      </dgm:t>
    </dgm:pt>
    <dgm:pt modelId="{4D7C3854-971B-3D4B-8C8F-8E56A85D9011}">
      <dgm:prSet phldrT="[Text]" custT="1"/>
      <dgm:spPr/>
      <dgm:t>
        <a:bodyPr/>
        <a:lstStyle/>
        <a:p>
          <a:r>
            <a:rPr lang="en-GB" sz="800" dirty="0" smtClean="0"/>
            <a:t>SOFTWARE AND SERVICES</a:t>
          </a:r>
        </a:p>
        <a:p>
          <a:r>
            <a:rPr lang="en-GB" sz="800" dirty="0" smtClean="0"/>
            <a:t>Suzanne Gysin – GL</a:t>
          </a:r>
        </a:p>
        <a:p>
          <a:r>
            <a:rPr lang="en-GB" sz="800" dirty="0" smtClean="0"/>
            <a:t>Leandro Fernandez</a:t>
          </a:r>
        </a:p>
        <a:p>
          <a:r>
            <a:rPr lang="en-GB" sz="800" dirty="0" smtClean="0"/>
            <a:t>Richard Fearn</a:t>
          </a:r>
        </a:p>
        <a:p>
          <a:r>
            <a:rPr lang="en-GB" sz="800" dirty="0" smtClean="0"/>
            <a:t>Ricardo Fernandes</a:t>
          </a:r>
        </a:p>
        <a:p>
          <a:r>
            <a:rPr lang="en-GB" sz="800" dirty="0" smtClean="0"/>
            <a:t>Emanuele Laface</a:t>
          </a:r>
        </a:p>
        <a:p>
          <a:r>
            <a:rPr lang="en-GB" sz="800" dirty="0" smtClean="0"/>
            <a:t>Karin </a:t>
          </a:r>
          <a:r>
            <a:rPr lang="en-GB" sz="800" dirty="0" err="1" smtClean="0"/>
            <a:t>Rathsman</a:t>
          </a:r>
          <a:endParaRPr lang="en-GB" sz="800" dirty="0" smtClean="0"/>
        </a:p>
        <a:p>
          <a:r>
            <a:rPr lang="en-GB" sz="800" dirty="0" smtClean="0"/>
            <a:t>Ben Folsom PhD</a:t>
          </a:r>
        </a:p>
        <a:p>
          <a:r>
            <a:rPr lang="en-GB" sz="800" dirty="0" smtClean="0"/>
            <a:t>Jaka Bobnar (C)</a:t>
          </a:r>
        </a:p>
        <a:p>
          <a:r>
            <a:rPr lang="en-GB" sz="800" dirty="0" smtClean="0"/>
            <a:t>Jakob Battellino (C)</a:t>
          </a:r>
        </a:p>
        <a:p>
          <a:r>
            <a:rPr lang="en-GB" sz="800" dirty="0" smtClean="0"/>
            <a:t>Miha Vitorovič (C)</a:t>
          </a:r>
        </a:p>
        <a:p>
          <a:r>
            <a:rPr lang="en-GB" sz="800" dirty="0" smtClean="0"/>
            <a:t>Ivo List (C) </a:t>
          </a:r>
        </a:p>
        <a:p>
          <a:r>
            <a:rPr lang="en-GB" sz="800" dirty="0" smtClean="0"/>
            <a:t>Jure Krašna (C)</a:t>
          </a:r>
        </a:p>
        <a:p>
          <a:r>
            <a:rPr lang="en-GB" sz="800" dirty="0" err="1" smtClean="0"/>
            <a:t>Miha</a:t>
          </a:r>
          <a:r>
            <a:rPr lang="en-GB" sz="800" dirty="0" smtClean="0"/>
            <a:t> Novak(C)</a:t>
          </a:r>
        </a:p>
        <a:p>
          <a:r>
            <a:rPr lang="en-GB" sz="800" dirty="0" smtClean="0"/>
            <a:t>Miroslav Pavleski (C)</a:t>
          </a:r>
          <a:endParaRPr lang="en-GB" sz="800" dirty="0"/>
        </a:p>
      </dgm:t>
    </dgm:pt>
    <dgm:pt modelId="{1928213E-C958-3741-B1B1-E755991AED94}" type="parTrans" cxnId="{E9BB6615-2F4A-EE4F-941B-CAFBA5ABCBAB}">
      <dgm:prSet/>
      <dgm:spPr/>
      <dgm:t>
        <a:bodyPr/>
        <a:lstStyle/>
        <a:p>
          <a:endParaRPr lang="en-GB"/>
        </a:p>
      </dgm:t>
    </dgm:pt>
    <dgm:pt modelId="{CC87F59E-7B77-F241-9CD6-A7FE6299648D}" type="sibTrans" cxnId="{E9BB6615-2F4A-EE4F-941B-CAFBA5ABCBAB}">
      <dgm:prSet/>
      <dgm:spPr/>
      <dgm:t>
        <a:bodyPr/>
        <a:lstStyle/>
        <a:p>
          <a:endParaRPr lang="en-GB"/>
        </a:p>
      </dgm:t>
    </dgm:pt>
    <dgm:pt modelId="{134C149A-75D1-4544-B3DA-F68D1C5F1733}">
      <dgm:prSet phldrT="[Text]" custT="1"/>
      <dgm:spPr/>
      <dgm:t>
        <a:bodyPr/>
        <a:lstStyle/>
        <a:p>
          <a:r>
            <a:rPr lang="en-GB" sz="800" dirty="0" smtClean="0"/>
            <a:t>HARDWARE AND INTEGRATION</a:t>
          </a:r>
        </a:p>
        <a:p>
          <a:r>
            <a:rPr lang="en-GB" sz="800" dirty="0" smtClean="0"/>
            <a:t>Daniel </a:t>
          </a:r>
          <a:r>
            <a:rPr lang="en-GB" sz="800" dirty="0" err="1" smtClean="0"/>
            <a:t>Piso</a:t>
          </a:r>
          <a:r>
            <a:rPr lang="en-GB" sz="800" dirty="0" smtClean="0"/>
            <a:t> Fernandez - GL</a:t>
          </a:r>
        </a:p>
        <a:p>
          <a:r>
            <a:rPr lang="en-GB" sz="800" dirty="0" smtClean="0"/>
            <a:t>Lead Integrator, Accelerator (vacant)</a:t>
          </a:r>
        </a:p>
        <a:p>
          <a:r>
            <a:rPr lang="en-GB" sz="800" dirty="0" smtClean="0"/>
            <a:t>Lead Integrator, Target (vacant)</a:t>
          </a:r>
        </a:p>
        <a:p>
          <a:r>
            <a:rPr lang="en-GB" sz="800" dirty="0" smtClean="0"/>
            <a:t>Javier Cerejo Garcia </a:t>
          </a:r>
        </a:p>
        <a:p>
          <a:r>
            <a:rPr lang="en-GB" sz="800" dirty="0" smtClean="0"/>
            <a:t>Klemen Strniša (C)</a:t>
          </a:r>
        </a:p>
        <a:p>
          <a:r>
            <a:rPr lang="en-GB" sz="800" dirty="0" smtClean="0"/>
            <a:t>Urša Rojec (C)</a:t>
          </a:r>
        </a:p>
        <a:p>
          <a:r>
            <a:rPr lang="en-GB" sz="800" dirty="0" smtClean="0"/>
            <a:t>Niklas Claesson (C) </a:t>
          </a:r>
        </a:p>
        <a:p>
          <a:r>
            <a:rPr lang="en-GB" sz="800" dirty="0" smtClean="0"/>
            <a:t>Alexander  Söderqvist (C)</a:t>
          </a:r>
        </a:p>
        <a:p>
          <a:r>
            <a:rPr lang="en-GB" sz="800" dirty="0" smtClean="0"/>
            <a:t>Žiga Kroflič (C)</a:t>
          </a:r>
        </a:p>
        <a:p>
          <a:r>
            <a:rPr lang="en-GB" sz="800" dirty="0" smtClean="0"/>
            <a:t>Rok Štefanič (C)</a:t>
          </a:r>
        </a:p>
        <a:p>
          <a:r>
            <a:rPr lang="en-GB" sz="800" dirty="0" smtClean="0"/>
            <a:t>Gregor Cijan (C)</a:t>
          </a:r>
          <a:endParaRPr lang="en-GB" sz="800" dirty="0"/>
        </a:p>
      </dgm:t>
    </dgm:pt>
    <dgm:pt modelId="{90F8538B-442D-844E-A91F-E9362D9D4731}" type="parTrans" cxnId="{CB2EE7C1-0E1F-BB46-A448-70F4CDA7FEA1}">
      <dgm:prSet/>
      <dgm:spPr/>
      <dgm:t>
        <a:bodyPr/>
        <a:lstStyle/>
        <a:p>
          <a:endParaRPr lang="en-GB"/>
        </a:p>
      </dgm:t>
    </dgm:pt>
    <dgm:pt modelId="{4B0C005E-7777-664C-AA0F-E1093023EF35}" type="sibTrans" cxnId="{CB2EE7C1-0E1F-BB46-A448-70F4CDA7FEA1}">
      <dgm:prSet/>
      <dgm:spPr/>
      <dgm:t>
        <a:bodyPr/>
        <a:lstStyle/>
        <a:p>
          <a:endParaRPr lang="en-GB"/>
        </a:p>
      </dgm:t>
    </dgm:pt>
    <dgm:pt modelId="{3A1F8FBF-D958-884F-A7F6-36DC8686D93F}">
      <dgm:prSet phldrT="[Text]" custT="1"/>
      <dgm:spPr/>
      <dgm:t>
        <a:bodyPr/>
        <a:lstStyle/>
        <a:p>
          <a:r>
            <a:rPr lang="en-GB" sz="800" dirty="0" smtClean="0"/>
            <a:t>PROTECTION SYSTEMS</a:t>
          </a:r>
        </a:p>
        <a:p>
          <a:r>
            <a:rPr lang="en-GB" sz="800" dirty="0" smtClean="0"/>
            <a:t>Annika Nordt – GL</a:t>
          </a:r>
        </a:p>
        <a:p>
          <a:r>
            <a:rPr lang="en-GB" sz="800" dirty="0" smtClean="0"/>
            <a:t>Manuel Zaera-Sanz</a:t>
          </a:r>
        </a:p>
        <a:p>
          <a:r>
            <a:rPr lang="en-GB" sz="800" dirty="0" smtClean="0"/>
            <a:t>Angel Montera Martinez</a:t>
          </a:r>
        </a:p>
        <a:p>
          <a:r>
            <a:rPr lang="en-GB" sz="800" dirty="0" smtClean="0"/>
            <a:t>Stuart Birch</a:t>
          </a:r>
        </a:p>
        <a:p>
          <a:r>
            <a:rPr lang="en-GB" sz="800" dirty="0" smtClean="0"/>
            <a:t>Denis </a:t>
          </a:r>
          <a:r>
            <a:rPr lang="en-GB" sz="800" dirty="0" err="1" smtClean="0"/>
            <a:t>Paulic</a:t>
          </a:r>
          <a:endParaRPr lang="en-GB" sz="800" dirty="0" smtClean="0"/>
        </a:p>
        <a:p>
          <a:r>
            <a:rPr lang="en-US" sz="800" dirty="0" err="1" smtClean="0"/>
            <a:t>Morteza</a:t>
          </a:r>
          <a:r>
            <a:rPr lang="en-US" sz="800" dirty="0" smtClean="0"/>
            <a:t> </a:t>
          </a:r>
          <a:r>
            <a:rPr lang="en-US" sz="800" dirty="0" err="1" smtClean="0"/>
            <a:t>Mansouri</a:t>
          </a:r>
          <a:r>
            <a:rPr lang="en-US" sz="800" dirty="0" smtClean="0"/>
            <a:t> </a:t>
          </a:r>
          <a:r>
            <a:rPr lang="en-US" sz="800" dirty="0" err="1" smtClean="0"/>
            <a:t>Sharifabad</a:t>
          </a:r>
          <a:r>
            <a:rPr lang="en-GB" sz="800" dirty="0" smtClean="0"/>
            <a:t> </a:t>
          </a:r>
        </a:p>
        <a:p>
          <a:r>
            <a:rPr lang="en-GB" sz="800" dirty="0" err="1" smtClean="0"/>
            <a:t>Riccard</a:t>
          </a:r>
          <a:r>
            <a:rPr lang="en-GB" sz="800" dirty="0" smtClean="0"/>
            <a:t> </a:t>
          </a:r>
          <a:r>
            <a:rPr lang="en-GB" sz="800" dirty="0" err="1" smtClean="0"/>
            <a:t>Andersson</a:t>
          </a:r>
          <a:r>
            <a:rPr lang="en-GB" sz="800" dirty="0" smtClean="0"/>
            <a:t>, PhD</a:t>
          </a:r>
          <a:endParaRPr lang="en-GB" sz="800" dirty="0"/>
        </a:p>
      </dgm:t>
    </dgm:pt>
    <dgm:pt modelId="{D3657D1D-5D1C-864F-BF2B-4F3631FA3CF8}" type="parTrans" cxnId="{FCC42BA8-AF40-5248-8403-20EC4608FADF}">
      <dgm:prSet/>
      <dgm:spPr/>
      <dgm:t>
        <a:bodyPr/>
        <a:lstStyle/>
        <a:p>
          <a:endParaRPr lang="en-GB"/>
        </a:p>
      </dgm:t>
    </dgm:pt>
    <dgm:pt modelId="{E57BFAFA-D311-854C-8CCE-FABEDABE734F}" type="sibTrans" cxnId="{FCC42BA8-AF40-5248-8403-20EC4608FADF}">
      <dgm:prSet/>
      <dgm:spPr/>
      <dgm:t>
        <a:bodyPr/>
        <a:lstStyle/>
        <a:p>
          <a:endParaRPr lang="en-GB"/>
        </a:p>
      </dgm:t>
    </dgm:pt>
    <dgm:pt modelId="{FB28A794-72A0-DD4D-93A9-57DB90DE2A05}" type="asst">
      <dgm:prSet phldrT="[Text]" custT="1"/>
      <dgm:spPr/>
      <dgm:t>
        <a:bodyPr/>
        <a:lstStyle/>
        <a:p>
          <a:pPr algn="ctr"/>
          <a:r>
            <a:rPr lang="en-GB" sz="800" dirty="0" err="1" smtClean="0"/>
            <a:t>Henrik</a:t>
          </a:r>
          <a:r>
            <a:rPr lang="en-GB" sz="800" dirty="0" smtClean="0"/>
            <a:t> Carling – Deputy Head of Division</a:t>
          </a:r>
        </a:p>
        <a:p>
          <a:pPr algn="ctr"/>
          <a:r>
            <a:rPr lang="en-GB" sz="800" dirty="0" smtClean="0"/>
            <a:t>Timo Korhonen – Chief Engineer</a:t>
          </a:r>
        </a:p>
        <a:p>
          <a:pPr algn="ctr"/>
          <a:r>
            <a:rPr lang="en-GB" sz="800" dirty="0" smtClean="0"/>
            <a:t>Miha Reščič – Deputy Project Manager, Lead Systems Engineer</a:t>
          </a:r>
        </a:p>
        <a:p>
          <a:pPr algn="ctr"/>
          <a:r>
            <a:rPr lang="en-GB" sz="800" dirty="0" smtClean="0"/>
            <a:t>Thilo Friedrich – Systems &amp; Standardization Engineer, PhD</a:t>
          </a:r>
        </a:p>
      </dgm:t>
    </dgm:pt>
    <dgm:pt modelId="{093E7E38-7168-CB40-A873-33D95808513D}" type="sibTrans" cxnId="{9B1A4E04-5947-904A-85A9-405CBF8C7C30}">
      <dgm:prSet/>
      <dgm:spPr/>
      <dgm:t>
        <a:bodyPr/>
        <a:lstStyle/>
        <a:p>
          <a:endParaRPr lang="en-GB"/>
        </a:p>
      </dgm:t>
    </dgm:pt>
    <dgm:pt modelId="{AE46CA7C-8EE5-D14A-8596-5632E95948C4}" type="parTrans" cxnId="{9B1A4E04-5947-904A-85A9-405CBF8C7C30}">
      <dgm:prSet/>
      <dgm:spPr/>
      <dgm:t>
        <a:bodyPr/>
        <a:lstStyle/>
        <a:p>
          <a:endParaRPr lang="en-GB"/>
        </a:p>
      </dgm:t>
    </dgm:pt>
    <dgm:pt modelId="{5B8F9EB6-BBC0-4C45-8C34-4FB421334EC7}" type="asst">
      <dgm:prSet phldrT="[Text]" custT="1"/>
      <dgm:spPr/>
      <dgm:t>
        <a:bodyPr/>
        <a:lstStyle/>
        <a:p>
          <a:r>
            <a:rPr lang="en-GB" sz="800" dirty="0" smtClean="0"/>
            <a:t> Anna </a:t>
          </a:r>
          <a:r>
            <a:rPr lang="en-GB" sz="800" dirty="0" err="1" smtClean="0"/>
            <a:t>Gillberg</a:t>
          </a:r>
          <a:endParaRPr lang="en-GB" sz="800" dirty="0" smtClean="0"/>
        </a:p>
        <a:p>
          <a:r>
            <a:rPr lang="en-GB" sz="800" dirty="0" smtClean="0"/>
            <a:t>Team Assistant</a:t>
          </a:r>
          <a:endParaRPr lang="en-GB" sz="800" dirty="0"/>
        </a:p>
      </dgm:t>
    </dgm:pt>
    <dgm:pt modelId="{6E3A325F-5970-3142-93A0-CA3BD44C026E}" type="parTrans" cxnId="{08819A14-3BD6-A144-B696-9320270918C1}">
      <dgm:prSet/>
      <dgm:spPr/>
      <dgm:t>
        <a:bodyPr/>
        <a:lstStyle/>
        <a:p>
          <a:endParaRPr lang="en-GB"/>
        </a:p>
      </dgm:t>
    </dgm:pt>
    <dgm:pt modelId="{70CF7C79-E1E7-1044-8169-D60487357BD2}" type="sibTrans" cxnId="{08819A14-3BD6-A144-B696-9320270918C1}">
      <dgm:prSet/>
      <dgm:spPr/>
      <dgm:t>
        <a:bodyPr/>
        <a:lstStyle/>
        <a:p>
          <a:endParaRPr lang="en-GB"/>
        </a:p>
      </dgm:t>
    </dgm:pt>
    <dgm:pt modelId="{9EB1D326-323E-FF45-B868-6A0147A60C30}">
      <dgm:prSet phldrT="[Text]" custT="1"/>
      <dgm:spPr/>
      <dgm:t>
        <a:bodyPr/>
        <a:lstStyle/>
        <a:p>
          <a:r>
            <a:rPr lang="en-GB" sz="800" dirty="0" smtClean="0"/>
            <a:t>INFRASTRUCTURE</a:t>
          </a:r>
        </a:p>
        <a:p>
          <a:r>
            <a:rPr lang="en-GB" sz="800" dirty="0" smtClean="0"/>
            <a:t>Remy Mudingay (1/2015)</a:t>
          </a:r>
        </a:p>
        <a:p>
          <a:r>
            <a:rPr lang="en-GB" sz="800" dirty="0" smtClean="0"/>
            <a:t>(Infrastructure Technology)</a:t>
          </a:r>
          <a:endParaRPr lang="en-GB" sz="800" dirty="0"/>
        </a:p>
      </dgm:t>
    </dgm:pt>
    <dgm:pt modelId="{2D4F4147-263C-B448-9E3A-F9F235A66487}" type="parTrans" cxnId="{C0C7C449-2E44-1C46-A736-826FD182A937}">
      <dgm:prSet/>
      <dgm:spPr/>
      <dgm:t>
        <a:bodyPr/>
        <a:lstStyle/>
        <a:p>
          <a:endParaRPr lang="en-GB"/>
        </a:p>
      </dgm:t>
    </dgm:pt>
    <dgm:pt modelId="{18C3CFA2-E43F-5B4D-9D9D-DF11D356988A}" type="sibTrans" cxnId="{C0C7C449-2E44-1C46-A736-826FD182A937}">
      <dgm:prSet/>
      <dgm:spPr/>
      <dgm:t>
        <a:bodyPr/>
        <a:lstStyle/>
        <a:p>
          <a:endParaRPr lang="en-GB"/>
        </a:p>
      </dgm:t>
    </dgm:pt>
    <dgm:pt modelId="{656AE3F7-8C05-B245-8C27-F23A71BABA89}" type="pres">
      <dgm:prSet presAssocID="{E2BCF6D0-8985-9046-BE8A-F351AAB5D5E2}" presName="hierChild1" presStyleCnt="0">
        <dgm:presLayoutVars>
          <dgm:orgChart val="1"/>
          <dgm:chPref val="1"/>
          <dgm:dir/>
          <dgm:animOne val="branch"/>
          <dgm:animLvl val="lvl"/>
          <dgm:resizeHandles/>
        </dgm:presLayoutVars>
      </dgm:prSet>
      <dgm:spPr/>
      <dgm:t>
        <a:bodyPr/>
        <a:lstStyle/>
        <a:p>
          <a:endParaRPr lang="en-GB"/>
        </a:p>
      </dgm:t>
    </dgm:pt>
    <dgm:pt modelId="{173C6B6A-1DA1-8B4D-A934-EA7C0E28F4E9}" type="pres">
      <dgm:prSet presAssocID="{3E59E99F-18A9-014A-9CA8-BB0DB20BD190}" presName="hierRoot1" presStyleCnt="0">
        <dgm:presLayoutVars>
          <dgm:hierBranch val="init"/>
        </dgm:presLayoutVars>
      </dgm:prSet>
      <dgm:spPr/>
      <dgm:t>
        <a:bodyPr/>
        <a:lstStyle/>
        <a:p>
          <a:endParaRPr lang="en-US"/>
        </a:p>
      </dgm:t>
    </dgm:pt>
    <dgm:pt modelId="{9F7F545D-5409-0D44-A488-4D1C8337E796}" type="pres">
      <dgm:prSet presAssocID="{3E59E99F-18A9-014A-9CA8-BB0DB20BD190}" presName="rootComposite1" presStyleCnt="0"/>
      <dgm:spPr/>
      <dgm:t>
        <a:bodyPr/>
        <a:lstStyle/>
        <a:p>
          <a:endParaRPr lang="en-US"/>
        </a:p>
      </dgm:t>
    </dgm:pt>
    <dgm:pt modelId="{C4AE0328-A55D-9F46-9814-BFC4BAAE0EF9}" type="pres">
      <dgm:prSet presAssocID="{3E59E99F-18A9-014A-9CA8-BB0DB20BD190}" presName="rootText1" presStyleLbl="node0" presStyleIdx="0" presStyleCnt="1" custScaleY="33963">
        <dgm:presLayoutVars>
          <dgm:chPref val="3"/>
        </dgm:presLayoutVars>
      </dgm:prSet>
      <dgm:spPr/>
      <dgm:t>
        <a:bodyPr/>
        <a:lstStyle/>
        <a:p>
          <a:endParaRPr lang="en-GB"/>
        </a:p>
      </dgm:t>
    </dgm:pt>
    <dgm:pt modelId="{9EE1507C-66EA-9D40-BA7B-89C78FC54BBB}" type="pres">
      <dgm:prSet presAssocID="{3E59E99F-18A9-014A-9CA8-BB0DB20BD190}" presName="rootConnector1" presStyleLbl="node1" presStyleIdx="0" presStyleCnt="0"/>
      <dgm:spPr/>
      <dgm:t>
        <a:bodyPr/>
        <a:lstStyle/>
        <a:p>
          <a:endParaRPr lang="en-GB"/>
        </a:p>
      </dgm:t>
    </dgm:pt>
    <dgm:pt modelId="{8B4D1856-3B6F-9C49-90E4-6411CFDE044F}" type="pres">
      <dgm:prSet presAssocID="{3E59E99F-18A9-014A-9CA8-BB0DB20BD190}" presName="hierChild2" presStyleCnt="0"/>
      <dgm:spPr/>
      <dgm:t>
        <a:bodyPr/>
        <a:lstStyle/>
        <a:p>
          <a:endParaRPr lang="en-US"/>
        </a:p>
      </dgm:t>
    </dgm:pt>
    <dgm:pt modelId="{945B5EB5-1D6F-9E49-BFDB-627700F01F9E}" type="pres">
      <dgm:prSet presAssocID="{1928213E-C958-3741-B1B1-E755991AED94}" presName="Name37" presStyleLbl="parChTrans1D2" presStyleIdx="0" presStyleCnt="6"/>
      <dgm:spPr/>
      <dgm:t>
        <a:bodyPr/>
        <a:lstStyle/>
        <a:p>
          <a:endParaRPr lang="en-GB"/>
        </a:p>
      </dgm:t>
    </dgm:pt>
    <dgm:pt modelId="{F3B25C83-B72D-A84E-A5BD-68935F4BCCF3}" type="pres">
      <dgm:prSet presAssocID="{4D7C3854-971B-3D4B-8C8F-8E56A85D9011}" presName="hierRoot2" presStyleCnt="0">
        <dgm:presLayoutVars>
          <dgm:hierBranch val="init"/>
        </dgm:presLayoutVars>
      </dgm:prSet>
      <dgm:spPr/>
      <dgm:t>
        <a:bodyPr/>
        <a:lstStyle/>
        <a:p>
          <a:endParaRPr lang="en-US"/>
        </a:p>
      </dgm:t>
    </dgm:pt>
    <dgm:pt modelId="{CE71B7DA-F4CF-524B-9CFF-179B7D09CA05}" type="pres">
      <dgm:prSet presAssocID="{4D7C3854-971B-3D4B-8C8F-8E56A85D9011}" presName="rootComposite" presStyleCnt="0"/>
      <dgm:spPr/>
      <dgm:t>
        <a:bodyPr/>
        <a:lstStyle/>
        <a:p>
          <a:endParaRPr lang="en-US"/>
        </a:p>
      </dgm:t>
    </dgm:pt>
    <dgm:pt modelId="{73C6B9A5-3FA0-FE4B-82F8-15D0E3EBA1EC}" type="pres">
      <dgm:prSet presAssocID="{4D7C3854-971B-3D4B-8C8F-8E56A85D9011}" presName="rootText" presStyleLbl="node2" presStyleIdx="0" presStyleCnt="4" custScaleY="286039">
        <dgm:presLayoutVars>
          <dgm:chPref val="3"/>
        </dgm:presLayoutVars>
      </dgm:prSet>
      <dgm:spPr/>
      <dgm:t>
        <a:bodyPr/>
        <a:lstStyle/>
        <a:p>
          <a:endParaRPr lang="en-GB"/>
        </a:p>
      </dgm:t>
    </dgm:pt>
    <dgm:pt modelId="{7F1318B7-841D-6241-8E59-3D62EEF06A4A}" type="pres">
      <dgm:prSet presAssocID="{4D7C3854-971B-3D4B-8C8F-8E56A85D9011}" presName="rootConnector" presStyleLbl="node2" presStyleIdx="0" presStyleCnt="4"/>
      <dgm:spPr/>
      <dgm:t>
        <a:bodyPr/>
        <a:lstStyle/>
        <a:p>
          <a:endParaRPr lang="en-GB"/>
        </a:p>
      </dgm:t>
    </dgm:pt>
    <dgm:pt modelId="{4EEAB921-F9D9-E941-9995-5F1B2F8CD057}" type="pres">
      <dgm:prSet presAssocID="{4D7C3854-971B-3D4B-8C8F-8E56A85D9011}" presName="hierChild4" presStyleCnt="0"/>
      <dgm:spPr/>
      <dgm:t>
        <a:bodyPr/>
        <a:lstStyle/>
        <a:p>
          <a:endParaRPr lang="en-US"/>
        </a:p>
      </dgm:t>
    </dgm:pt>
    <dgm:pt modelId="{7C4679DF-6F9F-BE45-8B48-8BFC97B88600}" type="pres">
      <dgm:prSet presAssocID="{4D7C3854-971B-3D4B-8C8F-8E56A85D9011}" presName="hierChild5" presStyleCnt="0"/>
      <dgm:spPr/>
      <dgm:t>
        <a:bodyPr/>
        <a:lstStyle/>
        <a:p>
          <a:endParaRPr lang="en-US"/>
        </a:p>
      </dgm:t>
    </dgm:pt>
    <dgm:pt modelId="{7C02A4FF-DD02-6C4D-A24D-2B2EDA6625B0}" type="pres">
      <dgm:prSet presAssocID="{90F8538B-442D-844E-A91F-E9362D9D4731}" presName="Name37" presStyleLbl="parChTrans1D2" presStyleIdx="1" presStyleCnt="6"/>
      <dgm:spPr/>
      <dgm:t>
        <a:bodyPr/>
        <a:lstStyle/>
        <a:p>
          <a:endParaRPr lang="en-GB"/>
        </a:p>
      </dgm:t>
    </dgm:pt>
    <dgm:pt modelId="{4553DA09-8F8A-C746-B879-008A28513624}" type="pres">
      <dgm:prSet presAssocID="{134C149A-75D1-4544-B3DA-F68D1C5F1733}" presName="hierRoot2" presStyleCnt="0">
        <dgm:presLayoutVars>
          <dgm:hierBranch val="init"/>
        </dgm:presLayoutVars>
      </dgm:prSet>
      <dgm:spPr/>
      <dgm:t>
        <a:bodyPr/>
        <a:lstStyle/>
        <a:p>
          <a:endParaRPr lang="en-US"/>
        </a:p>
      </dgm:t>
    </dgm:pt>
    <dgm:pt modelId="{A3A8AD5B-15CD-6B49-984A-5A4A97CD6382}" type="pres">
      <dgm:prSet presAssocID="{134C149A-75D1-4544-B3DA-F68D1C5F1733}" presName="rootComposite" presStyleCnt="0"/>
      <dgm:spPr/>
      <dgm:t>
        <a:bodyPr/>
        <a:lstStyle/>
        <a:p>
          <a:endParaRPr lang="en-US"/>
        </a:p>
      </dgm:t>
    </dgm:pt>
    <dgm:pt modelId="{1BBB72C1-813C-FE43-A971-E9B5C7B253A2}" type="pres">
      <dgm:prSet presAssocID="{134C149A-75D1-4544-B3DA-F68D1C5F1733}" presName="rootText" presStyleLbl="node2" presStyleIdx="1" presStyleCnt="4" custScaleY="264681">
        <dgm:presLayoutVars>
          <dgm:chPref val="3"/>
        </dgm:presLayoutVars>
      </dgm:prSet>
      <dgm:spPr/>
      <dgm:t>
        <a:bodyPr/>
        <a:lstStyle/>
        <a:p>
          <a:endParaRPr lang="en-GB"/>
        </a:p>
      </dgm:t>
    </dgm:pt>
    <dgm:pt modelId="{1D958C47-1EB3-8F46-B671-ABADA8D0D57D}" type="pres">
      <dgm:prSet presAssocID="{134C149A-75D1-4544-B3DA-F68D1C5F1733}" presName="rootConnector" presStyleLbl="node2" presStyleIdx="1" presStyleCnt="4"/>
      <dgm:spPr/>
      <dgm:t>
        <a:bodyPr/>
        <a:lstStyle/>
        <a:p>
          <a:endParaRPr lang="en-GB"/>
        </a:p>
      </dgm:t>
    </dgm:pt>
    <dgm:pt modelId="{098CA6F6-5AF2-BC4A-879B-22FD081D8D0D}" type="pres">
      <dgm:prSet presAssocID="{134C149A-75D1-4544-B3DA-F68D1C5F1733}" presName="hierChild4" presStyleCnt="0"/>
      <dgm:spPr/>
      <dgm:t>
        <a:bodyPr/>
        <a:lstStyle/>
        <a:p>
          <a:endParaRPr lang="en-US"/>
        </a:p>
      </dgm:t>
    </dgm:pt>
    <dgm:pt modelId="{E776F7ED-9924-EF43-B1B8-CE2D93BEDD65}" type="pres">
      <dgm:prSet presAssocID="{134C149A-75D1-4544-B3DA-F68D1C5F1733}" presName="hierChild5" presStyleCnt="0"/>
      <dgm:spPr/>
      <dgm:t>
        <a:bodyPr/>
        <a:lstStyle/>
        <a:p>
          <a:endParaRPr lang="en-US"/>
        </a:p>
      </dgm:t>
    </dgm:pt>
    <dgm:pt modelId="{9F420734-A6B5-B140-9CF5-7500C8288444}" type="pres">
      <dgm:prSet presAssocID="{D3657D1D-5D1C-864F-BF2B-4F3631FA3CF8}" presName="Name37" presStyleLbl="parChTrans1D2" presStyleIdx="2" presStyleCnt="6"/>
      <dgm:spPr/>
      <dgm:t>
        <a:bodyPr/>
        <a:lstStyle/>
        <a:p>
          <a:endParaRPr lang="en-GB"/>
        </a:p>
      </dgm:t>
    </dgm:pt>
    <dgm:pt modelId="{7563E2DB-57C8-0641-834A-F0FE5C16715A}" type="pres">
      <dgm:prSet presAssocID="{3A1F8FBF-D958-884F-A7F6-36DC8686D93F}" presName="hierRoot2" presStyleCnt="0">
        <dgm:presLayoutVars>
          <dgm:hierBranch val="init"/>
        </dgm:presLayoutVars>
      </dgm:prSet>
      <dgm:spPr/>
      <dgm:t>
        <a:bodyPr/>
        <a:lstStyle/>
        <a:p>
          <a:endParaRPr lang="en-US"/>
        </a:p>
      </dgm:t>
    </dgm:pt>
    <dgm:pt modelId="{D939DED7-4A16-004C-AD35-D3FA30ECC488}" type="pres">
      <dgm:prSet presAssocID="{3A1F8FBF-D958-884F-A7F6-36DC8686D93F}" presName="rootComposite" presStyleCnt="0"/>
      <dgm:spPr/>
      <dgm:t>
        <a:bodyPr/>
        <a:lstStyle/>
        <a:p>
          <a:endParaRPr lang="en-US"/>
        </a:p>
      </dgm:t>
    </dgm:pt>
    <dgm:pt modelId="{C4E27F7C-F2D7-A04C-9D71-2AA20217135D}" type="pres">
      <dgm:prSet presAssocID="{3A1F8FBF-D958-884F-A7F6-36DC8686D93F}" presName="rootText" presStyleLbl="node2" presStyleIdx="2" presStyleCnt="4" custScaleY="167321">
        <dgm:presLayoutVars>
          <dgm:chPref val="3"/>
        </dgm:presLayoutVars>
      </dgm:prSet>
      <dgm:spPr/>
      <dgm:t>
        <a:bodyPr/>
        <a:lstStyle/>
        <a:p>
          <a:endParaRPr lang="en-GB"/>
        </a:p>
      </dgm:t>
    </dgm:pt>
    <dgm:pt modelId="{639282E5-F65D-DD46-A568-0CE5857631C1}" type="pres">
      <dgm:prSet presAssocID="{3A1F8FBF-D958-884F-A7F6-36DC8686D93F}" presName="rootConnector" presStyleLbl="node2" presStyleIdx="2" presStyleCnt="4"/>
      <dgm:spPr/>
      <dgm:t>
        <a:bodyPr/>
        <a:lstStyle/>
        <a:p>
          <a:endParaRPr lang="en-GB"/>
        </a:p>
      </dgm:t>
    </dgm:pt>
    <dgm:pt modelId="{174E2C3F-68DA-A942-813A-425913C78FB1}" type="pres">
      <dgm:prSet presAssocID="{3A1F8FBF-D958-884F-A7F6-36DC8686D93F}" presName="hierChild4" presStyleCnt="0"/>
      <dgm:spPr/>
      <dgm:t>
        <a:bodyPr/>
        <a:lstStyle/>
        <a:p>
          <a:endParaRPr lang="en-US"/>
        </a:p>
      </dgm:t>
    </dgm:pt>
    <dgm:pt modelId="{8B48A52D-9D61-6A43-AB55-15E3DD49EEB1}" type="pres">
      <dgm:prSet presAssocID="{3A1F8FBF-D958-884F-A7F6-36DC8686D93F}" presName="hierChild5" presStyleCnt="0"/>
      <dgm:spPr/>
      <dgm:t>
        <a:bodyPr/>
        <a:lstStyle/>
        <a:p>
          <a:endParaRPr lang="en-US"/>
        </a:p>
      </dgm:t>
    </dgm:pt>
    <dgm:pt modelId="{3424E0EE-5EA8-1349-9B71-D4E33FFF7CB0}" type="pres">
      <dgm:prSet presAssocID="{2D4F4147-263C-B448-9E3A-F9F235A66487}" presName="Name37" presStyleLbl="parChTrans1D2" presStyleIdx="3" presStyleCnt="6"/>
      <dgm:spPr/>
      <dgm:t>
        <a:bodyPr/>
        <a:lstStyle/>
        <a:p>
          <a:endParaRPr lang="en-GB"/>
        </a:p>
      </dgm:t>
    </dgm:pt>
    <dgm:pt modelId="{315BFE3C-C073-EA42-BD4E-961CCEBB86B6}" type="pres">
      <dgm:prSet presAssocID="{9EB1D326-323E-FF45-B868-6A0147A60C30}" presName="hierRoot2" presStyleCnt="0">
        <dgm:presLayoutVars>
          <dgm:hierBranch val="init"/>
        </dgm:presLayoutVars>
      </dgm:prSet>
      <dgm:spPr/>
      <dgm:t>
        <a:bodyPr/>
        <a:lstStyle/>
        <a:p>
          <a:endParaRPr lang="en-US"/>
        </a:p>
      </dgm:t>
    </dgm:pt>
    <dgm:pt modelId="{3EF24607-845A-204F-B41F-C9F3FBFCC2A2}" type="pres">
      <dgm:prSet presAssocID="{9EB1D326-323E-FF45-B868-6A0147A60C30}" presName="rootComposite" presStyleCnt="0"/>
      <dgm:spPr/>
      <dgm:t>
        <a:bodyPr/>
        <a:lstStyle/>
        <a:p>
          <a:endParaRPr lang="en-US"/>
        </a:p>
      </dgm:t>
    </dgm:pt>
    <dgm:pt modelId="{721DC8CE-B104-AF41-AEB0-42B0FB220C69}" type="pres">
      <dgm:prSet presAssocID="{9EB1D326-323E-FF45-B868-6A0147A60C30}" presName="rootText" presStyleLbl="node2" presStyleIdx="3" presStyleCnt="4" custScaleY="52259">
        <dgm:presLayoutVars>
          <dgm:chPref val="3"/>
        </dgm:presLayoutVars>
      </dgm:prSet>
      <dgm:spPr/>
      <dgm:t>
        <a:bodyPr/>
        <a:lstStyle/>
        <a:p>
          <a:endParaRPr lang="en-GB"/>
        </a:p>
      </dgm:t>
    </dgm:pt>
    <dgm:pt modelId="{879DFDBA-EE0A-3A40-AA1C-75AAC3BC9747}" type="pres">
      <dgm:prSet presAssocID="{9EB1D326-323E-FF45-B868-6A0147A60C30}" presName="rootConnector" presStyleLbl="node2" presStyleIdx="3" presStyleCnt="4"/>
      <dgm:spPr/>
      <dgm:t>
        <a:bodyPr/>
        <a:lstStyle/>
        <a:p>
          <a:endParaRPr lang="en-GB"/>
        </a:p>
      </dgm:t>
    </dgm:pt>
    <dgm:pt modelId="{3E1A5C9E-BFD8-5B44-B7F4-B82ADF74E073}" type="pres">
      <dgm:prSet presAssocID="{9EB1D326-323E-FF45-B868-6A0147A60C30}" presName="hierChild4" presStyleCnt="0"/>
      <dgm:spPr/>
      <dgm:t>
        <a:bodyPr/>
        <a:lstStyle/>
        <a:p>
          <a:endParaRPr lang="en-US"/>
        </a:p>
      </dgm:t>
    </dgm:pt>
    <dgm:pt modelId="{C8246418-FA94-1043-B051-44DAA3E22B4B}" type="pres">
      <dgm:prSet presAssocID="{9EB1D326-323E-FF45-B868-6A0147A60C30}" presName="hierChild5" presStyleCnt="0"/>
      <dgm:spPr/>
      <dgm:t>
        <a:bodyPr/>
        <a:lstStyle/>
        <a:p>
          <a:endParaRPr lang="en-US"/>
        </a:p>
      </dgm:t>
    </dgm:pt>
    <dgm:pt modelId="{80CD93F9-D153-284B-B932-633C7A65DAC5}" type="pres">
      <dgm:prSet presAssocID="{3E59E99F-18A9-014A-9CA8-BB0DB20BD190}" presName="hierChild3" presStyleCnt="0"/>
      <dgm:spPr/>
      <dgm:t>
        <a:bodyPr/>
        <a:lstStyle/>
        <a:p>
          <a:endParaRPr lang="en-US"/>
        </a:p>
      </dgm:t>
    </dgm:pt>
    <dgm:pt modelId="{31C3C79F-1D93-3340-BF42-FFE763F49EF7}" type="pres">
      <dgm:prSet presAssocID="{AE46CA7C-8EE5-D14A-8596-5632E95948C4}" presName="Name111" presStyleLbl="parChTrans1D2" presStyleIdx="4" presStyleCnt="6"/>
      <dgm:spPr/>
      <dgm:t>
        <a:bodyPr/>
        <a:lstStyle/>
        <a:p>
          <a:endParaRPr lang="en-GB"/>
        </a:p>
      </dgm:t>
    </dgm:pt>
    <dgm:pt modelId="{C51F7F1F-E5F9-5743-B813-8FD573BDF7E4}" type="pres">
      <dgm:prSet presAssocID="{FB28A794-72A0-DD4D-93A9-57DB90DE2A05}" presName="hierRoot3" presStyleCnt="0">
        <dgm:presLayoutVars>
          <dgm:hierBranch val="init"/>
        </dgm:presLayoutVars>
      </dgm:prSet>
      <dgm:spPr/>
      <dgm:t>
        <a:bodyPr/>
        <a:lstStyle/>
        <a:p>
          <a:endParaRPr lang="en-US"/>
        </a:p>
      </dgm:t>
    </dgm:pt>
    <dgm:pt modelId="{B5BD486D-2544-7C4D-8CF3-E848D46A8B0B}" type="pres">
      <dgm:prSet presAssocID="{FB28A794-72A0-DD4D-93A9-57DB90DE2A05}" presName="rootComposite3" presStyleCnt="0"/>
      <dgm:spPr/>
      <dgm:t>
        <a:bodyPr/>
        <a:lstStyle/>
        <a:p>
          <a:endParaRPr lang="en-US"/>
        </a:p>
      </dgm:t>
    </dgm:pt>
    <dgm:pt modelId="{57D33658-5C61-C949-960D-A5645A753032}" type="pres">
      <dgm:prSet presAssocID="{FB28A794-72A0-DD4D-93A9-57DB90DE2A05}" presName="rootText3" presStyleLbl="asst1" presStyleIdx="0" presStyleCnt="2" custScaleX="159173" custScaleY="96723" custLinFactNeighborY="936">
        <dgm:presLayoutVars>
          <dgm:chPref val="3"/>
        </dgm:presLayoutVars>
      </dgm:prSet>
      <dgm:spPr/>
      <dgm:t>
        <a:bodyPr/>
        <a:lstStyle/>
        <a:p>
          <a:endParaRPr lang="en-GB"/>
        </a:p>
      </dgm:t>
    </dgm:pt>
    <dgm:pt modelId="{7EAA5D1A-771C-5144-90D3-3A2F6D6CE311}" type="pres">
      <dgm:prSet presAssocID="{FB28A794-72A0-DD4D-93A9-57DB90DE2A05}" presName="rootConnector3" presStyleLbl="asst1" presStyleIdx="0" presStyleCnt="2"/>
      <dgm:spPr/>
      <dgm:t>
        <a:bodyPr/>
        <a:lstStyle/>
        <a:p>
          <a:endParaRPr lang="en-GB"/>
        </a:p>
      </dgm:t>
    </dgm:pt>
    <dgm:pt modelId="{5038E4BD-7A71-9C4A-8048-5D03069356C6}" type="pres">
      <dgm:prSet presAssocID="{FB28A794-72A0-DD4D-93A9-57DB90DE2A05}" presName="hierChild6" presStyleCnt="0"/>
      <dgm:spPr/>
      <dgm:t>
        <a:bodyPr/>
        <a:lstStyle/>
        <a:p>
          <a:endParaRPr lang="en-US"/>
        </a:p>
      </dgm:t>
    </dgm:pt>
    <dgm:pt modelId="{C4C07160-0EF1-484B-902A-7A9F82445DC4}" type="pres">
      <dgm:prSet presAssocID="{FB28A794-72A0-DD4D-93A9-57DB90DE2A05}" presName="hierChild7" presStyleCnt="0"/>
      <dgm:spPr/>
      <dgm:t>
        <a:bodyPr/>
        <a:lstStyle/>
        <a:p>
          <a:endParaRPr lang="en-US"/>
        </a:p>
      </dgm:t>
    </dgm:pt>
    <dgm:pt modelId="{5121EFAA-CFB8-0C41-AEE2-0BFB7BD76B89}" type="pres">
      <dgm:prSet presAssocID="{6E3A325F-5970-3142-93A0-CA3BD44C026E}" presName="Name111" presStyleLbl="parChTrans1D2" presStyleIdx="5" presStyleCnt="6"/>
      <dgm:spPr/>
      <dgm:t>
        <a:bodyPr/>
        <a:lstStyle/>
        <a:p>
          <a:endParaRPr lang="en-GB"/>
        </a:p>
      </dgm:t>
    </dgm:pt>
    <dgm:pt modelId="{C615F1E9-4BA9-4246-9CB8-54EBF69A710B}" type="pres">
      <dgm:prSet presAssocID="{5B8F9EB6-BBC0-4C45-8C34-4FB421334EC7}" presName="hierRoot3" presStyleCnt="0">
        <dgm:presLayoutVars>
          <dgm:hierBranch val="init"/>
        </dgm:presLayoutVars>
      </dgm:prSet>
      <dgm:spPr/>
      <dgm:t>
        <a:bodyPr/>
        <a:lstStyle/>
        <a:p>
          <a:endParaRPr lang="en-US"/>
        </a:p>
      </dgm:t>
    </dgm:pt>
    <dgm:pt modelId="{F7281245-A884-0040-A01A-413C484E8AF8}" type="pres">
      <dgm:prSet presAssocID="{5B8F9EB6-BBC0-4C45-8C34-4FB421334EC7}" presName="rootComposite3" presStyleCnt="0"/>
      <dgm:spPr/>
      <dgm:t>
        <a:bodyPr/>
        <a:lstStyle/>
        <a:p>
          <a:endParaRPr lang="en-US"/>
        </a:p>
      </dgm:t>
    </dgm:pt>
    <dgm:pt modelId="{E4EF87B7-984F-2C4C-884E-5E04F5207207}" type="pres">
      <dgm:prSet presAssocID="{5B8F9EB6-BBC0-4C45-8C34-4FB421334EC7}" presName="rootText3" presStyleLbl="asst1" presStyleIdx="1" presStyleCnt="2" custScaleX="87290" custScaleY="29072" custLinFactNeighborX="-5680">
        <dgm:presLayoutVars>
          <dgm:chPref val="3"/>
        </dgm:presLayoutVars>
      </dgm:prSet>
      <dgm:spPr/>
      <dgm:t>
        <a:bodyPr/>
        <a:lstStyle/>
        <a:p>
          <a:endParaRPr lang="en-GB"/>
        </a:p>
      </dgm:t>
    </dgm:pt>
    <dgm:pt modelId="{5D3E1792-D01D-F248-AACE-C435D11A900B}" type="pres">
      <dgm:prSet presAssocID="{5B8F9EB6-BBC0-4C45-8C34-4FB421334EC7}" presName="rootConnector3" presStyleLbl="asst1" presStyleIdx="1" presStyleCnt="2"/>
      <dgm:spPr/>
      <dgm:t>
        <a:bodyPr/>
        <a:lstStyle/>
        <a:p>
          <a:endParaRPr lang="en-GB"/>
        </a:p>
      </dgm:t>
    </dgm:pt>
    <dgm:pt modelId="{28CBCB77-716F-CF44-8298-7438F5C4DD42}" type="pres">
      <dgm:prSet presAssocID="{5B8F9EB6-BBC0-4C45-8C34-4FB421334EC7}" presName="hierChild6" presStyleCnt="0"/>
      <dgm:spPr/>
      <dgm:t>
        <a:bodyPr/>
        <a:lstStyle/>
        <a:p>
          <a:endParaRPr lang="en-US"/>
        </a:p>
      </dgm:t>
    </dgm:pt>
    <dgm:pt modelId="{2CDBB512-2BB2-2C4E-AD8F-57FA815B42BB}" type="pres">
      <dgm:prSet presAssocID="{5B8F9EB6-BBC0-4C45-8C34-4FB421334EC7}" presName="hierChild7" presStyleCnt="0"/>
      <dgm:spPr/>
      <dgm:t>
        <a:bodyPr/>
        <a:lstStyle/>
        <a:p>
          <a:endParaRPr lang="en-US"/>
        </a:p>
      </dgm:t>
    </dgm:pt>
  </dgm:ptLst>
  <dgm:cxnLst>
    <dgm:cxn modelId="{9B1A4E04-5947-904A-85A9-405CBF8C7C30}" srcId="{3E59E99F-18A9-014A-9CA8-BB0DB20BD190}" destId="{FB28A794-72A0-DD4D-93A9-57DB90DE2A05}" srcOrd="0" destOrd="0" parTransId="{AE46CA7C-8EE5-D14A-8596-5632E95948C4}" sibTransId="{093E7E38-7168-CB40-A873-33D95808513D}"/>
    <dgm:cxn modelId="{1149046C-2BD6-474E-A22B-06B93D2F05C3}" type="presOf" srcId="{5B8F9EB6-BBC0-4C45-8C34-4FB421334EC7}" destId="{5D3E1792-D01D-F248-AACE-C435D11A900B}" srcOrd="1" destOrd="0" presId="urn:microsoft.com/office/officeart/2005/8/layout/orgChart1"/>
    <dgm:cxn modelId="{4BB57451-99E9-474B-A306-7A17187EB178}" type="presOf" srcId="{E2BCF6D0-8985-9046-BE8A-F351AAB5D5E2}" destId="{656AE3F7-8C05-B245-8C27-F23A71BABA89}" srcOrd="0" destOrd="0" presId="urn:microsoft.com/office/officeart/2005/8/layout/orgChart1"/>
    <dgm:cxn modelId="{4D1FF018-65D7-5045-91D4-EBC22E1FF6B0}" type="presOf" srcId="{3A1F8FBF-D958-884F-A7F6-36DC8686D93F}" destId="{639282E5-F65D-DD46-A568-0CE5857631C1}" srcOrd="1" destOrd="0" presId="urn:microsoft.com/office/officeart/2005/8/layout/orgChart1"/>
    <dgm:cxn modelId="{C0C7C449-2E44-1C46-A736-826FD182A937}" srcId="{3E59E99F-18A9-014A-9CA8-BB0DB20BD190}" destId="{9EB1D326-323E-FF45-B868-6A0147A60C30}" srcOrd="5" destOrd="0" parTransId="{2D4F4147-263C-B448-9E3A-F9F235A66487}" sibTransId="{18C3CFA2-E43F-5B4D-9D9D-DF11D356988A}"/>
    <dgm:cxn modelId="{CB2EE7C1-0E1F-BB46-A448-70F4CDA7FEA1}" srcId="{3E59E99F-18A9-014A-9CA8-BB0DB20BD190}" destId="{134C149A-75D1-4544-B3DA-F68D1C5F1733}" srcOrd="3" destOrd="0" parTransId="{90F8538B-442D-844E-A91F-E9362D9D4731}" sibTransId="{4B0C005E-7777-664C-AA0F-E1093023EF35}"/>
    <dgm:cxn modelId="{F8533AEF-34FA-144B-97AA-B49EA2D2F102}" type="presOf" srcId="{5B8F9EB6-BBC0-4C45-8C34-4FB421334EC7}" destId="{E4EF87B7-984F-2C4C-884E-5E04F5207207}" srcOrd="0" destOrd="0" presId="urn:microsoft.com/office/officeart/2005/8/layout/orgChart1"/>
    <dgm:cxn modelId="{FCC42BA8-AF40-5248-8403-20EC4608FADF}" srcId="{3E59E99F-18A9-014A-9CA8-BB0DB20BD190}" destId="{3A1F8FBF-D958-884F-A7F6-36DC8686D93F}" srcOrd="4" destOrd="0" parTransId="{D3657D1D-5D1C-864F-BF2B-4F3631FA3CF8}" sibTransId="{E57BFAFA-D311-854C-8CCE-FABEDABE734F}"/>
    <dgm:cxn modelId="{AC95BE41-1FE7-7A48-A649-95FC452F924B}" type="presOf" srcId="{134C149A-75D1-4544-B3DA-F68D1C5F1733}" destId="{1D958C47-1EB3-8F46-B671-ABADA8D0D57D}" srcOrd="1" destOrd="0" presId="urn:microsoft.com/office/officeart/2005/8/layout/orgChart1"/>
    <dgm:cxn modelId="{6D227862-37C9-DE48-A401-D74C3452E7D3}" type="presOf" srcId="{3E59E99F-18A9-014A-9CA8-BB0DB20BD190}" destId="{C4AE0328-A55D-9F46-9814-BFC4BAAE0EF9}" srcOrd="0" destOrd="0" presId="urn:microsoft.com/office/officeart/2005/8/layout/orgChart1"/>
    <dgm:cxn modelId="{E43403EA-E8EB-834D-97E2-0FD18F0EE5E4}" type="presOf" srcId="{2D4F4147-263C-B448-9E3A-F9F235A66487}" destId="{3424E0EE-5EA8-1349-9B71-D4E33FFF7CB0}" srcOrd="0" destOrd="0" presId="urn:microsoft.com/office/officeart/2005/8/layout/orgChart1"/>
    <dgm:cxn modelId="{47E325FF-EF65-6245-9F56-A5A7D691EF78}" type="presOf" srcId="{4D7C3854-971B-3D4B-8C8F-8E56A85D9011}" destId="{73C6B9A5-3FA0-FE4B-82F8-15D0E3EBA1EC}" srcOrd="0" destOrd="0" presId="urn:microsoft.com/office/officeart/2005/8/layout/orgChart1"/>
    <dgm:cxn modelId="{3364F3A0-4275-9245-9D95-471E5BAA50CF}" type="presOf" srcId="{90F8538B-442D-844E-A91F-E9362D9D4731}" destId="{7C02A4FF-DD02-6C4D-A24D-2B2EDA6625B0}" srcOrd="0" destOrd="0" presId="urn:microsoft.com/office/officeart/2005/8/layout/orgChart1"/>
    <dgm:cxn modelId="{A178B70A-E85B-6645-8764-29A91C09369C}" type="presOf" srcId="{FB28A794-72A0-DD4D-93A9-57DB90DE2A05}" destId="{7EAA5D1A-771C-5144-90D3-3A2F6D6CE311}" srcOrd="1" destOrd="0" presId="urn:microsoft.com/office/officeart/2005/8/layout/orgChart1"/>
    <dgm:cxn modelId="{7E2BC1D5-DF6B-E847-8A70-0E0AE4634241}" type="presOf" srcId="{3A1F8FBF-D958-884F-A7F6-36DC8686D93F}" destId="{C4E27F7C-F2D7-A04C-9D71-2AA20217135D}" srcOrd="0" destOrd="0" presId="urn:microsoft.com/office/officeart/2005/8/layout/orgChart1"/>
    <dgm:cxn modelId="{380BB285-C5E1-3D42-8762-4F886001702F}" type="presOf" srcId="{3E59E99F-18A9-014A-9CA8-BB0DB20BD190}" destId="{9EE1507C-66EA-9D40-BA7B-89C78FC54BBB}" srcOrd="1" destOrd="0" presId="urn:microsoft.com/office/officeart/2005/8/layout/orgChart1"/>
    <dgm:cxn modelId="{DEB78E3A-B3EF-7147-914F-9B4B109EE871}" type="presOf" srcId="{AE46CA7C-8EE5-D14A-8596-5632E95948C4}" destId="{31C3C79F-1D93-3340-BF42-FFE763F49EF7}" srcOrd="0" destOrd="0" presId="urn:microsoft.com/office/officeart/2005/8/layout/orgChart1"/>
    <dgm:cxn modelId="{A600C995-4CB2-094D-9682-05754B27841C}" type="presOf" srcId="{6E3A325F-5970-3142-93A0-CA3BD44C026E}" destId="{5121EFAA-CFB8-0C41-AEE2-0BFB7BD76B89}" srcOrd="0" destOrd="0" presId="urn:microsoft.com/office/officeart/2005/8/layout/orgChart1"/>
    <dgm:cxn modelId="{4AEC53CC-2F6B-2245-8F4F-99E56FBC6A2F}" type="presOf" srcId="{9EB1D326-323E-FF45-B868-6A0147A60C30}" destId="{879DFDBA-EE0A-3A40-AA1C-75AAC3BC9747}" srcOrd="1" destOrd="0" presId="urn:microsoft.com/office/officeart/2005/8/layout/orgChart1"/>
    <dgm:cxn modelId="{08819A14-3BD6-A144-B696-9320270918C1}" srcId="{3E59E99F-18A9-014A-9CA8-BB0DB20BD190}" destId="{5B8F9EB6-BBC0-4C45-8C34-4FB421334EC7}" srcOrd="1" destOrd="0" parTransId="{6E3A325F-5970-3142-93A0-CA3BD44C026E}" sibTransId="{70CF7C79-E1E7-1044-8169-D60487357BD2}"/>
    <dgm:cxn modelId="{5579F839-767E-9F42-8341-5D0FE63EFE32}" type="presOf" srcId="{9EB1D326-323E-FF45-B868-6A0147A60C30}" destId="{721DC8CE-B104-AF41-AEB0-42B0FB220C69}" srcOrd="0" destOrd="0" presId="urn:microsoft.com/office/officeart/2005/8/layout/orgChart1"/>
    <dgm:cxn modelId="{A23D6694-D543-EE40-BF62-C1280640077E}" type="presOf" srcId="{D3657D1D-5D1C-864F-BF2B-4F3631FA3CF8}" destId="{9F420734-A6B5-B140-9CF5-7500C8288444}" srcOrd="0" destOrd="0" presId="urn:microsoft.com/office/officeart/2005/8/layout/orgChart1"/>
    <dgm:cxn modelId="{42F0BE2F-37C4-D541-879B-87B57829A198}" type="presOf" srcId="{FB28A794-72A0-DD4D-93A9-57DB90DE2A05}" destId="{57D33658-5C61-C949-960D-A5645A753032}" srcOrd="0" destOrd="0" presId="urn:microsoft.com/office/officeart/2005/8/layout/orgChart1"/>
    <dgm:cxn modelId="{E6044D08-011B-C141-8017-6861BB23713B}" srcId="{E2BCF6D0-8985-9046-BE8A-F351AAB5D5E2}" destId="{3E59E99F-18A9-014A-9CA8-BB0DB20BD190}" srcOrd="0" destOrd="0" parTransId="{C2312AFA-A968-A44C-B3F4-B5A085377A43}" sibTransId="{DEA2A47D-F65E-E340-B71F-0BF6B8A336C5}"/>
    <dgm:cxn modelId="{E9BB6615-2F4A-EE4F-941B-CAFBA5ABCBAB}" srcId="{3E59E99F-18A9-014A-9CA8-BB0DB20BD190}" destId="{4D7C3854-971B-3D4B-8C8F-8E56A85D9011}" srcOrd="2" destOrd="0" parTransId="{1928213E-C958-3741-B1B1-E755991AED94}" sibTransId="{CC87F59E-7B77-F241-9CD6-A7FE6299648D}"/>
    <dgm:cxn modelId="{E3A87FE1-28F9-B64E-BC75-C0FCB24C93DB}" type="presOf" srcId="{4D7C3854-971B-3D4B-8C8F-8E56A85D9011}" destId="{7F1318B7-841D-6241-8E59-3D62EEF06A4A}" srcOrd="1" destOrd="0" presId="urn:microsoft.com/office/officeart/2005/8/layout/orgChart1"/>
    <dgm:cxn modelId="{6AD8D76D-1582-6044-8E00-FC5073D66840}" type="presOf" srcId="{1928213E-C958-3741-B1B1-E755991AED94}" destId="{945B5EB5-1D6F-9E49-BFDB-627700F01F9E}" srcOrd="0" destOrd="0" presId="urn:microsoft.com/office/officeart/2005/8/layout/orgChart1"/>
    <dgm:cxn modelId="{DE699C2D-3A84-7647-8CF2-F0609C97FFF2}" type="presOf" srcId="{134C149A-75D1-4544-B3DA-F68D1C5F1733}" destId="{1BBB72C1-813C-FE43-A971-E9B5C7B253A2}" srcOrd="0" destOrd="0" presId="urn:microsoft.com/office/officeart/2005/8/layout/orgChart1"/>
    <dgm:cxn modelId="{B5715FF3-A767-A940-B371-436CCBF3221C}" type="presParOf" srcId="{656AE3F7-8C05-B245-8C27-F23A71BABA89}" destId="{173C6B6A-1DA1-8B4D-A934-EA7C0E28F4E9}" srcOrd="0" destOrd="0" presId="urn:microsoft.com/office/officeart/2005/8/layout/orgChart1"/>
    <dgm:cxn modelId="{D504E8AA-1CB3-9543-A23B-4BF5291D363C}" type="presParOf" srcId="{173C6B6A-1DA1-8B4D-A934-EA7C0E28F4E9}" destId="{9F7F545D-5409-0D44-A488-4D1C8337E796}" srcOrd="0" destOrd="0" presId="urn:microsoft.com/office/officeart/2005/8/layout/orgChart1"/>
    <dgm:cxn modelId="{6CE99D31-B2A9-8D40-AFE8-49BD949D72D5}" type="presParOf" srcId="{9F7F545D-5409-0D44-A488-4D1C8337E796}" destId="{C4AE0328-A55D-9F46-9814-BFC4BAAE0EF9}" srcOrd="0" destOrd="0" presId="urn:microsoft.com/office/officeart/2005/8/layout/orgChart1"/>
    <dgm:cxn modelId="{5AB82881-6677-F54A-B5F8-C04B8A0905C3}" type="presParOf" srcId="{9F7F545D-5409-0D44-A488-4D1C8337E796}" destId="{9EE1507C-66EA-9D40-BA7B-89C78FC54BBB}" srcOrd="1" destOrd="0" presId="urn:microsoft.com/office/officeart/2005/8/layout/orgChart1"/>
    <dgm:cxn modelId="{E42D5507-B9E0-4A4E-9188-E1A77B724174}" type="presParOf" srcId="{173C6B6A-1DA1-8B4D-A934-EA7C0E28F4E9}" destId="{8B4D1856-3B6F-9C49-90E4-6411CFDE044F}" srcOrd="1" destOrd="0" presId="urn:microsoft.com/office/officeart/2005/8/layout/orgChart1"/>
    <dgm:cxn modelId="{46407AD4-D3F0-E540-96B2-135DB7FFD386}" type="presParOf" srcId="{8B4D1856-3B6F-9C49-90E4-6411CFDE044F}" destId="{945B5EB5-1D6F-9E49-BFDB-627700F01F9E}" srcOrd="0" destOrd="0" presId="urn:microsoft.com/office/officeart/2005/8/layout/orgChart1"/>
    <dgm:cxn modelId="{C0A3BDC0-134E-5B48-8A16-1B32959F7AB6}" type="presParOf" srcId="{8B4D1856-3B6F-9C49-90E4-6411CFDE044F}" destId="{F3B25C83-B72D-A84E-A5BD-68935F4BCCF3}" srcOrd="1" destOrd="0" presId="urn:microsoft.com/office/officeart/2005/8/layout/orgChart1"/>
    <dgm:cxn modelId="{BA834507-A51F-904E-9245-7491AA08DAF7}" type="presParOf" srcId="{F3B25C83-B72D-A84E-A5BD-68935F4BCCF3}" destId="{CE71B7DA-F4CF-524B-9CFF-179B7D09CA05}" srcOrd="0" destOrd="0" presId="urn:microsoft.com/office/officeart/2005/8/layout/orgChart1"/>
    <dgm:cxn modelId="{7156CB4F-3FAB-5A4A-8D06-D2F9AC6B2FD7}" type="presParOf" srcId="{CE71B7DA-F4CF-524B-9CFF-179B7D09CA05}" destId="{73C6B9A5-3FA0-FE4B-82F8-15D0E3EBA1EC}" srcOrd="0" destOrd="0" presId="urn:microsoft.com/office/officeart/2005/8/layout/orgChart1"/>
    <dgm:cxn modelId="{77380CBB-68C1-A141-BDF5-F4C31A9021F7}" type="presParOf" srcId="{CE71B7DA-F4CF-524B-9CFF-179B7D09CA05}" destId="{7F1318B7-841D-6241-8E59-3D62EEF06A4A}" srcOrd="1" destOrd="0" presId="urn:microsoft.com/office/officeart/2005/8/layout/orgChart1"/>
    <dgm:cxn modelId="{91E07B64-DF61-6043-89BD-D063427F44F2}" type="presParOf" srcId="{F3B25C83-B72D-A84E-A5BD-68935F4BCCF3}" destId="{4EEAB921-F9D9-E941-9995-5F1B2F8CD057}" srcOrd="1" destOrd="0" presId="urn:microsoft.com/office/officeart/2005/8/layout/orgChart1"/>
    <dgm:cxn modelId="{73229991-6083-D541-95B9-7CED8476CFE9}" type="presParOf" srcId="{F3B25C83-B72D-A84E-A5BD-68935F4BCCF3}" destId="{7C4679DF-6F9F-BE45-8B48-8BFC97B88600}" srcOrd="2" destOrd="0" presId="urn:microsoft.com/office/officeart/2005/8/layout/orgChart1"/>
    <dgm:cxn modelId="{AAC53090-A7B7-8540-ACA6-CE3203D5FF62}" type="presParOf" srcId="{8B4D1856-3B6F-9C49-90E4-6411CFDE044F}" destId="{7C02A4FF-DD02-6C4D-A24D-2B2EDA6625B0}" srcOrd="2" destOrd="0" presId="urn:microsoft.com/office/officeart/2005/8/layout/orgChart1"/>
    <dgm:cxn modelId="{8297E190-90D6-2B4C-BBD5-763EA9D81D04}" type="presParOf" srcId="{8B4D1856-3B6F-9C49-90E4-6411CFDE044F}" destId="{4553DA09-8F8A-C746-B879-008A28513624}" srcOrd="3" destOrd="0" presId="urn:microsoft.com/office/officeart/2005/8/layout/orgChart1"/>
    <dgm:cxn modelId="{E99C5BF6-40E9-1645-9761-60B707DBDED1}" type="presParOf" srcId="{4553DA09-8F8A-C746-B879-008A28513624}" destId="{A3A8AD5B-15CD-6B49-984A-5A4A97CD6382}" srcOrd="0" destOrd="0" presId="urn:microsoft.com/office/officeart/2005/8/layout/orgChart1"/>
    <dgm:cxn modelId="{F1F1A59D-38D9-B247-A4FB-1B4C039A7E5C}" type="presParOf" srcId="{A3A8AD5B-15CD-6B49-984A-5A4A97CD6382}" destId="{1BBB72C1-813C-FE43-A971-E9B5C7B253A2}" srcOrd="0" destOrd="0" presId="urn:microsoft.com/office/officeart/2005/8/layout/orgChart1"/>
    <dgm:cxn modelId="{DF68565B-E276-1A4E-BD93-C8BB6FFA748F}" type="presParOf" srcId="{A3A8AD5B-15CD-6B49-984A-5A4A97CD6382}" destId="{1D958C47-1EB3-8F46-B671-ABADA8D0D57D}" srcOrd="1" destOrd="0" presId="urn:microsoft.com/office/officeart/2005/8/layout/orgChart1"/>
    <dgm:cxn modelId="{8DDAE5F7-09B1-A94E-BFDF-E60C0802F835}" type="presParOf" srcId="{4553DA09-8F8A-C746-B879-008A28513624}" destId="{098CA6F6-5AF2-BC4A-879B-22FD081D8D0D}" srcOrd="1" destOrd="0" presId="urn:microsoft.com/office/officeart/2005/8/layout/orgChart1"/>
    <dgm:cxn modelId="{B9364A94-7304-9B41-9579-82C2485FC343}" type="presParOf" srcId="{4553DA09-8F8A-C746-B879-008A28513624}" destId="{E776F7ED-9924-EF43-B1B8-CE2D93BEDD65}" srcOrd="2" destOrd="0" presId="urn:microsoft.com/office/officeart/2005/8/layout/orgChart1"/>
    <dgm:cxn modelId="{82AE7D1D-2B48-9E44-BDE6-0522BF0363F5}" type="presParOf" srcId="{8B4D1856-3B6F-9C49-90E4-6411CFDE044F}" destId="{9F420734-A6B5-B140-9CF5-7500C8288444}" srcOrd="4" destOrd="0" presId="urn:microsoft.com/office/officeart/2005/8/layout/orgChart1"/>
    <dgm:cxn modelId="{794DF235-A18F-2848-9D88-BC7ED1E63435}" type="presParOf" srcId="{8B4D1856-3B6F-9C49-90E4-6411CFDE044F}" destId="{7563E2DB-57C8-0641-834A-F0FE5C16715A}" srcOrd="5" destOrd="0" presId="urn:microsoft.com/office/officeart/2005/8/layout/orgChart1"/>
    <dgm:cxn modelId="{AFBE433B-0872-D04E-ACFF-02B4DC4B612E}" type="presParOf" srcId="{7563E2DB-57C8-0641-834A-F0FE5C16715A}" destId="{D939DED7-4A16-004C-AD35-D3FA30ECC488}" srcOrd="0" destOrd="0" presId="urn:microsoft.com/office/officeart/2005/8/layout/orgChart1"/>
    <dgm:cxn modelId="{B86049D8-173A-BF4E-B467-15172FD3FCF6}" type="presParOf" srcId="{D939DED7-4A16-004C-AD35-D3FA30ECC488}" destId="{C4E27F7C-F2D7-A04C-9D71-2AA20217135D}" srcOrd="0" destOrd="0" presId="urn:microsoft.com/office/officeart/2005/8/layout/orgChart1"/>
    <dgm:cxn modelId="{F48F9EAC-7D76-E54B-8BE1-68CEC33765B3}" type="presParOf" srcId="{D939DED7-4A16-004C-AD35-D3FA30ECC488}" destId="{639282E5-F65D-DD46-A568-0CE5857631C1}" srcOrd="1" destOrd="0" presId="urn:microsoft.com/office/officeart/2005/8/layout/orgChart1"/>
    <dgm:cxn modelId="{CEB3FCD7-A77C-B249-9B40-C14FF8C3C9A6}" type="presParOf" srcId="{7563E2DB-57C8-0641-834A-F0FE5C16715A}" destId="{174E2C3F-68DA-A942-813A-425913C78FB1}" srcOrd="1" destOrd="0" presId="urn:microsoft.com/office/officeart/2005/8/layout/orgChart1"/>
    <dgm:cxn modelId="{5E1F56EF-CB87-8B41-B7C7-D13F3223D368}" type="presParOf" srcId="{7563E2DB-57C8-0641-834A-F0FE5C16715A}" destId="{8B48A52D-9D61-6A43-AB55-15E3DD49EEB1}" srcOrd="2" destOrd="0" presId="urn:microsoft.com/office/officeart/2005/8/layout/orgChart1"/>
    <dgm:cxn modelId="{1FD9EF36-11BA-334B-A467-80125072BF93}" type="presParOf" srcId="{8B4D1856-3B6F-9C49-90E4-6411CFDE044F}" destId="{3424E0EE-5EA8-1349-9B71-D4E33FFF7CB0}" srcOrd="6" destOrd="0" presId="urn:microsoft.com/office/officeart/2005/8/layout/orgChart1"/>
    <dgm:cxn modelId="{A9AAF4AC-08EF-6747-BE62-4BBE7B9C5F58}" type="presParOf" srcId="{8B4D1856-3B6F-9C49-90E4-6411CFDE044F}" destId="{315BFE3C-C073-EA42-BD4E-961CCEBB86B6}" srcOrd="7" destOrd="0" presId="urn:microsoft.com/office/officeart/2005/8/layout/orgChart1"/>
    <dgm:cxn modelId="{DB826D4F-350E-3E47-A9FF-DE77BD459E47}" type="presParOf" srcId="{315BFE3C-C073-EA42-BD4E-961CCEBB86B6}" destId="{3EF24607-845A-204F-B41F-C9F3FBFCC2A2}" srcOrd="0" destOrd="0" presId="urn:microsoft.com/office/officeart/2005/8/layout/orgChart1"/>
    <dgm:cxn modelId="{95D0EE6C-4DD9-3844-B6F0-234AB2BEEDE1}" type="presParOf" srcId="{3EF24607-845A-204F-B41F-C9F3FBFCC2A2}" destId="{721DC8CE-B104-AF41-AEB0-42B0FB220C69}" srcOrd="0" destOrd="0" presId="urn:microsoft.com/office/officeart/2005/8/layout/orgChart1"/>
    <dgm:cxn modelId="{5143458B-6DB7-6D4A-887F-C65A9A9C4BB3}" type="presParOf" srcId="{3EF24607-845A-204F-B41F-C9F3FBFCC2A2}" destId="{879DFDBA-EE0A-3A40-AA1C-75AAC3BC9747}" srcOrd="1" destOrd="0" presId="urn:microsoft.com/office/officeart/2005/8/layout/orgChart1"/>
    <dgm:cxn modelId="{9D9EC6FA-D46D-7440-BFB4-525D95C2516D}" type="presParOf" srcId="{315BFE3C-C073-EA42-BD4E-961CCEBB86B6}" destId="{3E1A5C9E-BFD8-5B44-B7F4-B82ADF74E073}" srcOrd="1" destOrd="0" presId="urn:microsoft.com/office/officeart/2005/8/layout/orgChart1"/>
    <dgm:cxn modelId="{04E3F4CB-0E0C-3643-8FE8-A3BDB8DECAB5}" type="presParOf" srcId="{315BFE3C-C073-EA42-BD4E-961CCEBB86B6}" destId="{C8246418-FA94-1043-B051-44DAA3E22B4B}" srcOrd="2" destOrd="0" presId="urn:microsoft.com/office/officeart/2005/8/layout/orgChart1"/>
    <dgm:cxn modelId="{47EDD404-3494-6F4C-9394-1944CD47A796}" type="presParOf" srcId="{173C6B6A-1DA1-8B4D-A934-EA7C0E28F4E9}" destId="{80CD93F9-D153-284B-B932-633C7A65DAC5}" srcOrd="2" destOrd="0" presId="urn:microsoft.com/office/officeart/2005/8/layout/orgChart1"/>
    <dgm:cxn modelId="{7DB4B141-E186-7542-9D63-364AFFA2EF7E}" type="presParOf" srcId="{80CD93F9-D153-284B-B932-633C7A65DAC5}" destId="{31C3C79F-1D93-3340-BF42-FFE763F49EF7}" srcOrd="0" destOrd="0" presId="urn:microsoft.com/office/officeart/2005/8/layout/orgChart1"/>
    <dgm:cxn modelId="{BAE4C5AE-7B39-4F42-BCD9-F92E23427B9F}" type="presParOf" srcId="{80CD93F9-D153-284B-B932-633C7A65DAC5}" destId="{C51F7F1F-E5F9-5743-B813-8FD573BDF7E4}" srcOrd="1" destOrd="0" presId="urn:microsoft.com/office/officeart/2005/8/layout/orgChart1"/>
    <dgm:cxn modelId="{F93CB4A9-0E62-6744-A3AA-A505E373C954}" type="presParOf" srcId="{C51F7F1F-E5F9-5743-B813-8FD573BDF7E4}" destId="{B5BD486D-2544-7C4D-8CF3-E848D46A8B0B}" srcOrd="0" destOrd="0" presId="urn:microsoft.com/office/officeart/2005/8/layout/orgChart1"/>
    <dgm:cxn modelId="{57E6CFAC-3378-0647-9C74-2B10B2D015F4}" type="presParOf" srcId="{B5BD486D-2544-7C4D-8CF3-E848D46A8B0B}" destId="{57D33658-5C61-C949-960D-A5645A753032}" srcOrd="0" destOrd="0" presId="urn:microsoft.com/office/officeart/2005/8/layout/orgChart1"/>
    <dgm:cxn modelId="{BB75C423-4D31-6841-8D14-E1745EB957A7}" type="presParOf" srcId="{B5BD486D-2544-7C4D-8CF3-E848D46A8B0B}" destId="{7EAA5D1A-771C-5144-90D3-3A2F6D6CE311}" srcOrd="1" destOrd="0" presId="urn:microsoft.com/office/officeart/2005/8/layout/orgChart1"/>
    <dgm:cxn modelId="{F5EFABC7-D915-3846-8CF8-CC0E26ADAA5D}" type="presParOf" srcId="{C51F7F1F-E5F9-5743-B813-8FD573BDF7E4}" destId="{5038E4BD-7A71-9C4A-8048-5D03069356C6}" srcOrd="1" destOrd="0" presId="urn:microsoft.com/office/officeart/2005/8/layout/orgChart1"/>
    <dgm:cxn modelId="{5C4ABAD0-9CC4-0B4B-8A4C-DB783D44634E}" type="presParOf" srcId="{C51F7F1F-E5F9-5743-B813-8FD573BDF7E4}" destId="{C4C07160-0EF1-484B-902A-7A9F82445DC4}" srcOrd="2" destOrd="0" presId="urn:microsoft.com/office/officeart/2005/8/layout/orgChart1"/>
    <dgm:cxn modelId="{1B9E1892-C210-A442-91DF-BF5D038A4611}" type="presParOf" srcId="{80CD93F9-D153-284B-B932-633C7A65DAC5}" destId="{5121EFAA-CFB8-0C41-AEE2-0BFB7BD76B89}" srcOrd="2" destOrd="0" presId="urn:microsoft.com/office/officeart/2005/8/layout/orgChart1"/>
    <dgm:cxn modelId="{4FA56233-0E9C-074C-8ED5-0881A8B1DA70}" type="presParOf" srcId="{80CD93F9-D153-284B-B932-633C7A65DAC5}" destId="{C615F1E9-4BA9-4246-9CB8-54EBF69A710B}" srcOrd="3" destOrd="0" presId="urn:microsoft.com/office/officeart/2005/8/layout/orgChart1"/>
    <dgm:cxn modelId="{46D0D31C-40C8-E941-812D-FA18E852E71D}" type="presParOf" srcId="{C615F1E9-4BA9-4246-9CB8-54EBF69A710B}" destId="{F7281245-A884-0040-A01A-413C484E8AF8}" srcOrd="0" destOrd="0" presId="urn:microsoft.com/office/officeart/2005/8/layout/orgChart1"/>
    <dgm:cxn modelId="{A11F862E-C7EC-554D-B909-B219A0F12574}" type="presParOf" srcId="{F7281245-A884-0040-A01A-413C484E8AF8}" destId="{E4EF87B7-984F-2C4C-884E-5E04F5207207}" srcOrd="0" destOrd="0" presId="urn:microsoft.com/office/officeart/2005/8/layout/orgChart1"/>
    <dgm:cxn modelId="{5064BF7E-F328-7F4D-A77A-FCAEC2BD5887}" type="presParOf" srcId="{F7281245-A884-0040-A01A-413C484E8AF8}" destId="{5D3E1792-D01D-F248-AACE-C435D11A900B}" srcOrd="1" destOrd="0" presId="urn:microsoft.com/office/officeart/2005/8/layout/orgChart1"/>
    <dgm:cxn modelId="{20761D31-5300-014A-B0CB-9DBA8EA32341}" type="presParOf" srcId="{C615F1E9-4BA9-4246-9CB8-54EBF69A710B}" destId="{28CBCB77-716F-CF44-8298-7438F5C4DD42}" srcOrd="1" destOrd="0" presId="urn:microsoft.com/office/officeart/2005/8/layout/orgChart1"/>
    <dgm:cxn modelId="{6E9EFA8B-3941-5949-82FD-35933860159C}" type="presParOf" srcId="{C615F1E9-4BA9-4246-9CB8-54EBF69A710B}" destId="{2CDBB512-2BB2-2C4E-AD8F-57FA815B42B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21EFAA-CFB8-0C41-AEE2-0BFB7BD76B89}">
      <dsp:nvSpPr>
        <dsp:cNvPr id="0" name=""/>
        <dsp:cNvSpPr/>
      </dsp:nvSpPr>
      <dsp:spPr>
        <a:xfrm>
          <a:off x="4194466" y="554935"/>
          <a:ext cx="202266" cy="832595"/>
        </a:xfrm>
        <a:custGeom>
          <a:avLst/>
          <a:gdLst/>
          <a:ahLst/>
          <a:cxnLst/>
          <a:rect l="0" t="0" r="0" b="0"/>
          <a:pathLst>
            <a:path>
              <a:moveTo>
                <a:pt x="0" y="0"/>
              </a:moveTo>
              <a:lnTo>
                <a:pt x="0" y="832595"/>
              </a:lnTo>
              <a:lnTo>
                <a:pt x="202266" y="83259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C3C79F-1D93-3340-BF42-FFE763F49EF7}">
      <dsp:nvSpPr>
        <dsp:cNvPr id="0" name=""/>
        <dsp:cNvSpPr/>
      </dsp:nvSpPr>
      <dsp:spPr>
        <a:xfrm>
          <a:off x="4004417" y="554935"/>
          <a:ext cx="190048" cy="841066"/>
        </a:xfrm>
        <a:custGeom>
          <a:avLst/>
          <a:gdLst/>
          <a:ahLst/>
          <a:cxnLst/>
          <a:rect l="0" t="0" r="0" b="0"/>
          <a:pathLst>
            <a:path>
              <a:moveTo>
                <a:pt x="190048" y="0"/>
              </a:moveTo>
              <a:lnTo>
                <a:pt x="190048" y="841066"/>
              </a:lnTo>
              <a:lnTo>
                <a:pt x="0" y="841066"/>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24E0EE-5EA8-1349-9B71-D4E33FFF7CB0}">
      <dsp:nvSpPr>
        <dsp:cNvPr id="0" name=""/>
        <dsp:cNvSpPr/>
      </dsp:nvSpPr>
      <dsp:spPr>
        <a:xfrm>
          <a:off x="4194466" y="554935"/>
          <a:ext cx="3285131" cy="1665190"/>
        </a:xfrm>
        <a:custGeom>
          <a:avLst/>
          <a:gdLst/>
          <a:ahLst/>
          <a:cxnLst/>
          <a:rect l="0" t="0" r="0" b="0"/>
          <a:pathLst>
            <a:path>
              <a:moveTo>
                <a:pt x="0" y="0"/>
              </a:moveTo>
              <a:lnTo>
                <a:pt x="0" y="1475141"/>
              </a:lnTo>
              <a:lnTo>
                <a:pt x="3285131" y="1475141"/>
              </a:lnTo>
              <a:lnTo>
                <a:pt x="3285131" y="166519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420734-A6B5-B140-9CF5-7500C8288444}">
      <dsp:nvSpPr>
        <dsp:cNvPr id="0" name=""/>
        <dsp:cNvSpPr/>
      </dsp:nvSpPr>
      <dsp:spPr>
        <a:xfrm>
          <a:off x="4194466" y="554935"/>
          <a:ext cx="1095043" cy="1665190"/>
        </a:xfrm>
        <a:custGeom>
          <a:avLst/>
          <a:gdLst/>
          <a:ahLst/>
          <a:cxnLst/>
          <a:rect l="0" t="0" r="0" b="0"/>
          <a:pathLst>
            <a:path>
              <a:moveTo>
                <a:pt x="0" y="0"/>
              </a:moveTo>
              <a:lnTo>
                <a:pt x="0" y="1475141"/>
              </a:lnTo>
              <a:lnTo>
                <a:pt x="1095043" y="1475141"/>
              </a:lnTo>
              <a:lnTo>
                <a:pt x="1095043" y="166519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2A4FF-DD02-6C4D-A24D-2B2EDA6625B0}">
      <dsp:nvSpPr>
        <dsp:cNvPr id="0" name=""/>
        <dsp:cNvSpPr/>
      </dsp:nvSpPr>
      <dsp:spPr>
        <a:xfrm>
          <a:off x="3099422" y="554935"/>
          <a:ext cx="1095043" cy="1665190"/>
        </a:xfrm>
        <a:custGeom>
          <a:avLst/>
          <a:gdLst/>
          <a:ahLst/>
          <a:cxnLst/>
          <a:rect l="0" t="0" r="0" b="0"/>
          <a:pathLst>
            <a:path>
              <a:moveTo>
                <a:pt x="1095043" y="0"/>
              </a:moveTo>
              <a:lnTo>
                <a:pt x="1095043" y="1475141"/>
              </a:lnTo>
              <a:lnTo>
                <a:pt x="0" y="1475141"/>
              </a:lnTo>
              <a:lnTo>
                <a:pt x="0" y="166519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5B5EB5-1D6F-9E49-BFDB-627700F01F9E}">
      <dsp:nvSpPr>
        <dsp:cNvPr id="0" name=""/>
        <dsp:cNvSpPr/>
      </dsp:nvSpPr>
      <dsp:spPr>
        <a:xfrm>
          <a:off x="909334" y="554935"/>
          <a:ext cx="3285131" cy="1665190"/>
        </a:xfrm>
        <a:custGeom>
          <a:avLst/>
          <a:gdLst/>
          <a:ahLst/>
          <a:cxnLst/>
          <a:rect l="0" t="0" r="0" b="0"/>
          <a:pathLst>
            <a:path>
              <a:moveTo>
                <a:pt x="3285131" y="0"/>
              </a:moveTo>
              <a:lnTo>
                <a:pt x="3285131" y="1475141"/>
              </a:lnTo>
              <a:lnTo>
                <a:pt x="0" y="1475141"/>
              </a:lnTo>
              <a:lnTo>
                <a:pt x="0" y="1665190"/>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AE0328-A55D-9F46-9814-BFC4BAAE0EF9}">
      <dsp:nvSpPr>
        <dsp:cNvPr id="0" name=""/>
        <dsp:cNvSpPr/>
      </dsp:nvSpPr>
      <dsp:spPr>
        <a:xfrm>
          <a:off x="3289471" y="247571"/>
          <a:ext cx="1809989" cy="307363"/>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kern="1200" dirty="0" smtClean="0"/>
            <a:t>Garry Trahern</a:t>
          </a:r>
        </a:p>
        <a:p>
          <a:pPr lvl="0" algn="ctr" defTabSz="355600">
            <a:lnSpc>
              <a:spcPct val="90000"/>
            </a:lnSpc>
            <a:spcBef>
              <a:spcPct val="0"/>
            </a:spcBef>
            <a:spcAft>
              <a:spcPct val="35000"/>
            </a:spcAft>
          </a:pPr>
          <a:r>
            <a:rPr lang="en-GB" sz="800" kern="1200" dirty="0" smtClean="0"/>
            <a:t>Head of Division/Project Manager</a:t>
          </a:r>
          <a:endParaRPr lang="en-GB" sz="800" kern="1200" dirty="0"/>
        </a:p>
      </dsp:txBody>
      <dsp:txXfrm>
        <a:off x="3289471" y="247571"/>
        <a:ext cx="1809989" cy="307363"/>
      </dsp:txXfrm>
    </dsp:sp>
    <dsp:sp modelId="{73C6B9A5-3FA0-FE4B-82F8-15D0E3EBA1EC}">
      <dsp:nvSpPr>
        <dsp:cNvPr id="0" name=""/>
        <dsp:cNvSpPr/>
      </dsp:nvSpPr>
      <dsp:spPr>
        <a:xfrm>
          <a:off x="4339" y="2220125"/>
          <a:ext cx="1809989" cy="2588638"/>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kern="1200" dirty="0" smtClean="0"/>
            <a:t>SOFTWARE AND SERVICES</a:t>
          </a:r>
        </a:p>
        <a:p>
          <a:pPr lvl="0" algn="ctr" defTabSz="355600">
            <a:lnSpc>
              <a:spcPct val="90000"/>
            </a:lnSpc>
            <a:spcBef>
              <a:spcPct val="0"/>
            </a:spcBef>
            <a:spcAft>
              <a:spcPct val="35000"/>
            </a:spcAft>
          </a:pPr>
          <a:r>
            <a:rPr lang="en-GB" sz="800" kern="1200" dirty="0" smtClean="0"/>
            <a:t>Suzanne Gysin – GL</a:t>
          </a:r>
        </a:p>
        <a:p>
          <a:pPr lvl="0" algn="ctr" defTabSz="355600">
            <a:lnSpc>
              <a:spcPct val="90000"/>
            </a:lnSpc>
            <a:spcBef>
              <a:spcPct val="0"/>
            </a:spcBef>
            <a:spcAft>
              <a:spcPct val="35000"/>
            </a:spcAft>
          </a:pPr>
          <a:r>
            <a:rPr lang="en-GB" sz="800" kern="1200" dirty="0" smtClean="0"/>
            <a:t>Leandro Fernandez</a:t>
          </a:r>
        </a:p>
        <a:p>
          <a:pPr lvl="0" algn="ctr" defTabSz="355600">
            <a:lnSpc>
              <a:spcPct val="90000"/>
            </a:lnSpc>
            <a:spcBef>
              <a:spcPct val="0"/>
            </a:spcBef>
            <a:spcAft>
              <a:spcPct val="35000"/>
            </a:spcAft>
          </a:pPr>
          <a:r>
            <a:rPr lang="en-GB" sz="800" kern="1200" dirty="0" smtClean="0"/>
            <a:t>Richard Fearn</a:t>
          </a:r>
        </a:p>
        <a:p>
          <a:pPr lvl="0" algn="ctr" defTabSz="355600">
            <a:lnSpc>
              <a:spcPct val="90000"/>
            </a:lnSpc>
            <a:spcBef>
              <a:spcPct val="0"/>
            </a:spcBef>
            <a:spcAft>
              <a:spcPct val="35000"/>
            </a:spcAft>
          </a:pPr>
          <a:r>
            <a:rPr lang="en-GB" sz="800" kern="1200" dirty="0" smtClean="0"/>
            <a:t>Ricardo Fernandes</a:t>
          </a:r>
        </a:p>
        <a:p>
          <a:pPr lvl="0" algn="ctr" defTabSz="355600">
            <a:lnSpc>
              <a:spcPct val="90000"/>
            </a:lnSpc>
            <a:spcBef>
              <a:spcPct val="0"/>
            </a:spcBef>
            <a:spcAft>
              <a:spcPct val="35000"/>
            </a:spcAft>
          </a:pPr>
          <a:r>
            <a:rPr lang="en-GB" sz="800" kern="1200" dirty="0" smtClean="0"/>
            <a:t>Emanuele Laface</a:t>
          </a:r>
        </a:p>
        <a:p>
          <a:pPr lvl="0" algn="ctr" defTabSz="355600">
            <a:lnSpc>
              <a:spcPct val="90000"/>
            </a:lnSpc>
            <a:spcBef>
              <a:spcPct val="0"/>
            </a:spcBef>
            <a:spcAft>
              <a:spcPct val="35000"/>
            </a:spcAft>
          </a:pPr>
          <a:r>
            <a:rPr lang="en-GB" sz="800" kern="1200" dirty="0" smtClean="0"/>
            <a:t>Karin </a:t>
          </a:r>
          <a:r>
            <a:rPr lang="en-GB" sz="800" kern="1200" dirty="0" err="1" smtClean="0"/>
            <a:t>Rathsman</a:t>
          </a:r>
          <a:endParaRPr lang="en-GB" sz="800" kern="1200" dirty="0" smtClean="0"/>
        </a:p>
        <a:p>
          <a:pPr lvl="0" algn="ctr" defTabSz="355600">
            <a:lnSpc>
              <a:spcPct val="90000"/>
            </a:lnSpc>
            <a:spcBef>
              <a:spcPct val="0"/>
            </a:spcBef>
            <a:spcAft>
              <a:spcPct val="35000"/>
            </a:spcAft>
          </a:pPr>
          <a:r>
            <a:rPr lang="en-GB" sz="800" kern="1200" dirty="0" smtClean="0"/>
            <a:t>Ben Folsom PhD</a:t>
          </a:r>
        </a:p>
        <a:p>
          <a:pPr lvl="0" algn="ctr" defTabSz="355600">
            <a:lnSpc>
              <a:spcPct val="90000"/>
            </a:lnSpc>
            <a:spcBef>
              <a:spcPct val="0"/>
            </a:spcBef>
            <a:spcAft>
              <a:spcPct val="35000"/>
            </a:spcAft>
          </a:pPr>
          <a:r>
            <a:rPr lang="en-GB" sz="800" kern="1200" dirty="0" smtClean="0"/>
            <a:t>Jaka Bobnar (C)</a:t>
          </a:r>
        </a:p>
        <a:p>
          <a:pPr lvl="0" algn="ctr" defTabSz="355600">
            <a:lnSpc>
              <a:spcPct val="90000"/>
            </a:lnSpc>
            <a:spcBef>
              <a:spcPct val="0"/>
            </a:spcBef>
            <a:spcAft>
              <a:spcPct val="35000"/>
            </a:spcAft>
          </a:pPr>
          <a:r>
            <a:rPr lang="en-GB" sz="800" kern="1200" dirty="0" smtClean="0"/>
            <a:t>Jakob Battellino (C)</a:t>
          </a:r>
        </a:p>
        <a:p>
          <a:pPr lvl="0" algn="ctr" defTabSz="355600">
            <a:lnSpc>
              <a:spcPct val="90000"/>
            </a:lnSpc>
            <a:spcBef>
              <a:spcPct val="0"/>
            </a:spcBef>
            <a:spcAft>
              <a:spcPct val="35000"/>
            </a:spcAft>
          </a:pPr>
          <a:r>
            <a:rPr lang="en-GB" sz="800" kern="1200" dirty="0" smtClean="0"/>
            <a:t>Miha Vitorovič (C)</a:t>
          </a:r>
        </a:p>
        <a:p>
          <a:pPr lvl="0" algn="ctr" defTabSz="355600">
            <a:lnSpc>
              <a:spcPct val="90000"/>
            </a:lnSpc>
            <a:spcBef>
              <a:spcPct val="0"/>
            </a:spcBef>
            <a:spcAft>
              <a:spcPct val="35000"/>
            </a:spcAft>
          </a:pPr>
          <a:r>
            <a:rPr lang="en-GB" sz="800" kern="1200" dirty="0" smtClean="0"/>
            <a:t>Ivo List (C) </a:t>
          </a:r>
        </a:p>
        <a:p>
          <a:pPr lvl="0" algn="ctr" defTabSz="355600">
            <a:lnSpc>
              <a:spcPct val="90000"/>
            </a:lnSpc>
            <a:spcBef>
              <a:spcPct val="0"/>
            </a:spcBef>
            <a:spcAft>
              <a:spcPct val="35000"/>
            </a:spcAft>
          </a:pPr>
          <a:r>
            <a:rPr lang="en-GB" sz="800" kern="1200" dirty="0" smtClean="0"/>
            <a:t>Jure Krašna (C)</a:t>
          </a:r>
        </a:p>
        <a:p>
          <a:pPr lvl="0" algn="ctr" defTabSz="355600">
            <a:lnSpc>
              <a:spcPct val="90000"/>
            </a:lnSpc>
            <a:spcBef>
              <a:spcPct val="0"/>
            </a:spcBef>
            <a:spcAft>
              <a:spcPct val="35000"/>
            </a:spcAft>
          </a:pPr>
          <a:r>
            <a:rPr lang="en-GB" sz="800" kern="1200" dirty="0" err="1" smtClean="0"/>
            <a:t>Miha</a:t>
          </a:r>
          <a:r>
            <a:rPr lang="en-GB" sz="800" kern="1200" dirty="0" smtClean="0"/>
            <a:t> Novak(C)</a:t>
          </a:r>
        </a:p>
        <a:p>
          <a:pPr lvl="0" algn="ctr" defTabSz="355600">
            <a:lnSpc>
              <a:spcPct val="90000"/>
            </a:lnSpc>
            <a:spcBef>
              <a:spcPct val="0"/>
            </a:spcBef>
            <a:spcAft>
              <a:spcPct val="35000"/>
            </a:spcAft>
          </a:pPr>
          <a:r>
            <a:rPr lang="en-GB" sz="800" kern="1200" dirty="0" smtClean="0"/>
            <a:t>Miroslav Pavleski (C)</a:t>
          </a:r>
          <a:endParaRPr lang="en-GB" sz="800" kern="1200" dirty="0"/>
        </a:p>
      </dsp:txBody>
      <dsp:txXfrm>
        <a:off x="4339" y="2220125"/>
        <a:ext cx="1809989" cy="2588638"/>
      </dsp:txXfrm>
    </dsp:sp>
    <dsp:sp modelId="{1BBB72C1-813C-FE43-A971-E9B5C7B253A2}">
      <dsp:nvSpPr>
        <dsp:cNvPr id="0" name=""/>
        <dsp:cNvSpPr/>
      </dsp:nvSpPr>
      <dsp:spPr>
        <a:xfrm>
          <a:off x="2194427" y="2220125"/>
          <a:ext cx="1809989" cy="2395349"/>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kern="1200" dirty="0" smtClean="0"/>
            <a:t>HARDWARE AND INTEGRATION</a:t>
          </a:r>
        </a:p>
        <a:p>
          <a:pPr lvl="0" algn="ctr" defTabSz="355600">
            <a:lnSpc>
              <a:spcPct val="90000"/>
            </a:lnSpc>
            <a:spcBef>
              <a:spcPct val="0"/>
            </a:spcBef>
            <a:spcAft>
              <a:spcPct val="35000"/>
            </a:spcAft>
          </a:pPr>
          <a:r>
            <a:rPr lang="en-GB" sz="800" kern="1200" dirty="0" smtClean="0"/>
            <a:t>Daniel </a:t>
          </a:r>
          <a:r>
            <a:rPr lang="en-GB" sz="800" kern="1200" dirty="0" err="1" smtClean="0"/>
            <a:t>Piso</a:t>
          </a:r>
          <a:r>
            <a:rPr lang="en-GB" sz="800" kern="1200" dirty="0" smtClean="0"/>
            <a:t> Fernandez - GL</a:t>
          </a:r>
        </a:p>
        <a:p>
          <a:pPr lvl="0" algn="ctr" defTabSz="355600">
            <a:lnSpc>
              <a:spcPct val="90000"/>
            </a:lnSpc>
            <a:spcBef>
              <a:spcPct val="0"/>
            </a:spcBef>
            <a:spcAft>
              <a:spcPct val="35000"/>
            </a:spcAft>
          </a:pPr>
          <a:r>
            <a:rPr lang="en-GB" sz="800" kern="1200" dirty="0" smtClean="0"/>
            <a:t>Lead Integrator, Accelerator (vacant)</a:t>
          </a:r>
        </a:p>
        <a:p>
          <a:pPr lvl="0" algn="ctr" defTabSz="355600">
            <a:lnSpc>
              <a:spcPct val="90000"/>
            </a:lnSpc>
            <a:spcBef>
              <a:spcPct val="0"/>
            </a:spcBef>
            <a:spcAft>
              <a:spcPct val="35000"/>
            </a:spcAft>
          </a:pPr>
          <a:r>
            <a:rPr lang="en-GB" sz="800" kern="1200" dirty="0" smtClean="0"/>
            <a:t>Lead Integrator, Target (vacant)</a:t>
          </a:r>
        </a:p>
        <a:p>
          <a:pPr lvl="0" algn="ctr" defTabSz="355600">
            <a:lnSpc>
              <a:spcPct val="90000"/>
            </a:lnSpc>
            <a:spcBef>
              <a:spcPct val="0"/>
            </a:spcBef>
            <a:spcAft>
              <a:spcPct val="35000"/>
            </a:spcAft>
          </a:pPr>
          <a:r>
            <a:rPr lang="en-GB" sz="800" kern="1200" dirty="0" smtClean="0"/>
            <a:t>Javier Cerejo Garcia </a:t>
          </a:r>
        </a:p>
        <a:p>
          <a:pPr lvl="0" algn="ctr" defTabSz="355600">
            <a:lnSpc>
              <a:spcPct val="90000"/>
            </a:lnSpc>
            <a:spcBef>
              <a:spcPct val="0"/>
            </a:spcBef>
            <a:spcAft>
              <a:spcPct val="35000"/>
            </a:spcAft>
          </a:pPr>
          <a:r>
            <a:rPr lang="en-GB" sz="800" kern="1200" dirty="0" smtClean="0"/>
            <a:t>Klemen Strniša (C)</a:t>
          </a:r>
        </a:p>
        <a:p>
          <a:pPr lvl="0" algn="ctr" defTabSz="355600">
            <a:lnSpc>
              <a:spcPct val="90000"/>
            </a:lnSpc>
            <a:spcBef>
              <a:spcPct val="0"/>
            </a:spcBef>
            <a:spcAft>
              <a:spcPct val="35000"/>
            </a:spcAft>
          </a:pPr>
          <a:r>
            <a:rPr lang="en-GB" sz="800" kern="1200" dirty="0" smtClean="0"/>
            <a:t>Urša Rojec (C)</a:t>
          </a:r>
        </a:p>
        <a:p>
          <a:pPr lvl="0" algn="ctr" defTabSz="355600">
            <a:lnSpc>
              <a:spcPct val="90000"/>
            </a:lnSpc>
            <a:spcBef>
              <a:spcPct val="0"/>
            </a:spcBef>
            <a:spcAft>
              <a:spcPct val="35000"/>
            </a:spcAft>
          </a:pPr>
          <a:r>
            <a:rPr lang="en-GB" sz="800" kern="1200" dirty="0" smtClean="0"/>
            <a:t>Niklas Claesson (C) </a:t>
          </a:r>
        </a:p>
        <a:p>
          <a:pPr lvl="0" algn="ctr" defTabSz="355600">
            <a:lnSpc>
              <a:spcPct val="90000"/>
            </a:lnSpc>
            <a:spcBef>
              <a:spcPct val="0"/>
            </a:spcBef>
            <a:spcAft>
              <a:spcPct val="35000"/>
            </a:spcAft>
          </a:pPr>
          <a:r>
            <a:rPr lang="en-GB" sz="800" kern="1200" dirty="0" smtClean="0"/>
            <a:t>Alexander  Söderqvist (C)</a:t>
          </a:r>
        </a:p>
        <a:p>
          <a:pPr lvl="0" algn="ctr" defTabSz="355600">
            <a:lnSpc>
              <a:spcPct val="90000"/>
            </a:lnSpc>
            <a:spcBef>
              <a:spcPct val="0"/>
            </a:spcBef>
            <a:spcAft>
              <a:spcPct val="35000"/>
            </a:spcAft>
          </a:pPr>
          <a:r>
            <a:rPr lang="en-GB" sz="800" kern="1200" dirty="0" smtClean="0"/>
            <a:t>Žiga Kroflič (C)</a:t>
          </a:r>
        </a:p>
        <a:p>
          <a:pPr lvl="0" algn="ctr" defTabSz="355600">
            <a:lnSpc>
              <a:spcPct val="90000"/>
            </a:lnSpc>
            <a:spcBef>
              <a:spcPct val="0"/>
            </a:spcBef>
            <a:spcAft>
              <a:spcPct val="35000"/>
            </a:spcAft>
          </a:pPr>
          <a:r>
            <a:rPr lang="en-GB" sz="800" kern="1200" dirty="0" smtClean="0"/>
            <a:t>Rok Štefanič (C)</a:t>
          </a:r>
        </a:p>
        <a:p>
          <a:pPr lvl="0" algn="ctr" defTabSz="355600">
            <a:lnSpc>
              <a:spcPct val="90000"/>
            </a:lnSpc>
            <a:spcBef>
              <a:spcPct val="0"/>
            </a:spcBef>
            <a:spcAft>
              <a:spcPct val="35000"/>
            </a:spcAft>
          </a:pPr>
          <a:r>
            <a:rPr lang="en-GB" sz="800" kern="1200" dirty="0" smtClean="0"/>
            <a:t>Gregor Cijan (C)</a:t>
          </a:r>
          <a:endParaRPr lang="en-GB" sz="800" kern="1200" dirty="0"/>
        </a:p>
      </dsp:txBody>
      <dsp:txXfrm>
        <a:off x="2194427" y="2220125"/>
        <a:ext cx="1809989" cy="2395349"/>
      </dsp:txXfrm>
    </dsp:sp>
    <dsp:sp modelId="{C4E27F7C-F2D7-A04C-9D71-2AA20217135D}">
      <dsp:nvSpPr>
        <dsp:cNvPr id="0" name=""/>
        <dsp:cNvSpPr/>
      </dsp:nvSpPr>
      <dsp:spPr>
        <a:xfrm>
          <a:off x="4384514" y="2220125"/>
          <a:ext cx="1809989" cy="151424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kern="1200" dirty="0" smtClean="0"/>
            <a:t>PROTECTION SYSTEMS</a:t>
          </a:r>
        </a:p>
        <a:p>
          <a:pPr lvl="0" algn="ctr" defTabSz="355600">
            <a:lnSpc>
              <a:spcPct val="90000"/>
            </a:lnSpc>
            <a:spcBef>
              <a:spcPct val="0"/>
            </a:spcBef>
            <a:spcAft>
              <a:spcPct val="35000"/>
            </a:spcAft>
          </a:pPr>
          <a:r>
            <a:rPr lang="en-GB" sz="800" kern="1200" dirty="0" smtClean="0"/>
            <a:t>Annika Nordt – GL</a:t>
          </a:r>
        </a:p>
        <a:p>
          <a:pPr lvl="0" algn="ctr" defTabSz="355600">
            <a:lnSpc>
              <a:spcPct val="90000"/>
            </a:lnSpc>
            <a:spcBef>
              <a:spcPct val="0"/>
            </a:spcBef>
            <a:spcAft>
              <a:spcPct val="35000"/>
            </a:spcAft>
          </a:pPr>
          <a:r>
            <a:rPr lang="en-GB" sz="800" kern="1200" dirty="0" smtClean="0"/>
            <a:t>Manuel Zaera-Sanz</a:t>
          </a:r>
        </a:p>
        <a:p>
          <a:pPr lvl="0" algn="ctr" defTabSz="355600">
            <a:lnSpc>
              <a:spcPct val="90000"/>
            </a:lnSpc>
            <a:spcBef>
              <a:spcPct val="0"/>
            </a:spcBef>
            <a:spcAft>
              <a:spcPct val="35000"/>
            </a:spcAft>
          </a:pPr>
          <a:r>
            <a:rPr lang="en-GB" sz="800" kern="1200" dirty="0" smtClean="0"/>
            <a:t>Angel Montera Martinez</a:t>
          </a:r>
        </a:p>
        <a:p>
          <a:pPr lvl="0" algn="ctr" defTabSz="355600">
            <a:lnSpc>
              <a:spcPct val="90000"/>
            </a:lnSpc>
            <a:spcBef>
              <a:spcPct val="0"/>
            </a:spcBef>
            <a:spcAft>
              <a:spcPct val="35000"/>
            </a:spcAft>
          </a:pPr>
          <a:r>
            <a:rPr lang="en-GB" sz="800" kern="1200" dirty="0" smtClean="0"/>
            <a:t>Stuart Birch</a:t>
          </a:r>
        </a:p>
        <a:p>
          <a:pPr lvl="0" algn="ctr" defTabSz="355600">
            <a:lnSpc>
              <a:spcPct val="90000"/>
            </a:lnSpc>
            <a:spcBef>
              <a:spcPct val="0"/>
            </a:spcBef>
            <a:spcAft>
              <a:spcPct val="35000"/>
            </a:spcAft>
          </a:pPr>
          <a:r>
            <a:rPr lang="en-GB" sz="800" kern="1200" dirty="0" smtClean="0"/>
            <a:t>Denis </a:t>
          </a:r>
          <a:r>
            <a:rPr lang="en-GB" sz="800" kern="1200" dirty="0" err="1" smtClean="0"/>
            <a:t>Paulic</a:t>
          </a:r>
          <a:endParaRPr lang="en-GB" sz="800" kern="1200" dirty="0" smtClean="0"/>
        </a:p>
        <a:p>
          <a:pPr lvl="0" algn="ctr" defTabSz="355600">
            <a:lnSpc>
              <a:spcPct val="90000"/>
            </a:lnSpc>
            <a:spcBef>
              <a:spcPct val="0"/>
            </a:spcBef>
            <a:spcAft>
              <a:spcPct val="35000"/>
            </a:spcAft>
          </a:pPr>
          <a:r>
            <a:rPr lang="en-US" sz="800" kern="1200" dirty="0" err="1" smtClean="0"/>
            <a:t>Morteza</a:t>
          </a:r>
          <a:r>
            <a:rPr lang="en-US" sz="800" kern="1200" dirty="0" smtClean="0"/>
            <a:t> </a:t>
          </a:r>
          <a:r>
            <a:rPr lang="en-US" sz="800" kern="1200" dirty="0" err="1" smtClean="0"/>
            <a:t>Mansouri</a:t>
          </a:r>
          <a:r>
            <a:rPr lang="en-US" sz="800" kern="1200" dirty="0" smtClean="0"/>
            <a:t> </a:t>
          </a:r>
          <a:r>
            <a:rPr lang="en-US" sz="800" kern="1200" dirty="0" err="1" smtClean="0"/>
            <a:t>Sharifabad</a:t>
          </a:r>
          <a:r>
            <a:rPr lang="en-GB" sz="800" kern="1200" dirty="0" smtClean="0"/>
            <a:t> </a:t>
          </a:r>
        </a:p>
        <a:p>
          <a:pPr lvl="0" algn="ctr" defTabSz="355600">
            <a:lnSpc>
              <a:spcPct val="90000"/>
            </a:lnSpc>
            <a:spcBef>
              <a:spcPct val="0"/>
            </a:spcBef>
            <a:spcAft>
              <a:spcPct val="35000"/>
            </a:spcAft>
          </a:pPr>
          <a:r>
            <a:rPr lang="en-GB" sz="800" kern="1200" dirty="0" err="1" smtClean="0"/>
            <a:t>Riccard</a:t>
          </a:r>
          <a:r>
            <a:rPr lang="en-GB" sz="800" kern="1200" dirty="0" smtClean="0"/>
            <a:t> </a:t>
          </a:r>
          <a:r>
            <a:rPr lang="en-GB" sz="800" kern="1200" dirty="0" err="1" smtClean="0"/>
            <a:t>Andersson</a:t>
          </a:r>
          <a:r>
            <a:rPr lang="en-GB" sz="800" kern="1200" dirty="0" smtClean="0"/>
            <a:t>, PhD</a:t>
          </a:r>
          <a:endParaRPr lang="en-GB" sz="800" kern="1200" dirty="0"/>
        </a:p>
      </dsp:txBody>
      <dsp:txXfrm>
        <a:off x="4384514" y="2220125"/>
        <a:ext cx="1809989" cy="1514246"/>
      </dsp:txXfrm>
    </dsp:sp>
    <dsp:sp modelId="{721DC8CE-B104-AF41-AEB0-42B0FB220C69}">
      <dsp:nvSpPr>
        <dsp:cNvPr id="0" name=""/>
        <dsp:cNvSpPr/>
      </dsp:nvSpPr>
      <dsp:spPr>
        <a:xfrm>
          <a:off x="6574602" y="2220125"/>
          <a:ext cx="1809989" cy="472941"/>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kern="1200" dirty="0" smtClean="0"/>
            <a:t>INFRASTRUCTURE</a:t>
          </a:r>
        </a:p>
        <a:p>
          <a:pPr lvl="0" algn="ctr" defTabSz="355600">
            <a:lnSpc>
              <a:spcPct val="90000"/>
            </a:lnSpc>
            <a:spcBef>
              <a:spcPct val="0"/>
            </a:spcBef>
            <a:spcAft>
              <a:spcPct val="35000"/>
            </a:spcAft>
          </a:pPr>
          <a:r>
            <a:rPr lang="en-GB" sz="800" kern="1200" dirty="0" smtClean="0"/>
            <a:t>Remy Mudingay (1/2015)</a:t>
          </a:r>
        </a:p>
        <a:p>
          <a:pPr lvl="0" algn="ctr" defTabSz="355600">
            <a:lnSpc>
              <a:spcPct val="90000"/>
            </a:lnSpc>
            <a:spcBef>
              <a:spcPct val="0"/>
            </a:spcBef>
            <a:spcAft>
              <a:spcPct val="35000"/>
            </a:spcAft>
          </a:pPr>
          <a:r>
            <a:rPr lang="en-GB" sz="800" kern="1200" dirty="0" smtClean="0"/>
            <a:t>(Infrastructure Technology)</a:t>
          </a:r>
          <a:endParaRPr lang="en-GB" sz="800" kern="1200" dirty="0"/>
        </a:p>
      </dsp:txBody>
      <dsp:txXfrm>
        <a:off x="6574602" y="2220125"/>
        <a:ext cx="1809989" cy="472941"/>
      </dsp:txXfrm>
    </dsp:sp>
    <dsp:sp modelId="{57D33658-5C61-C949-960D-A5645A753032}">
      <dsp:nvSpPr>
        <dsp:cNvPr id="0" name=""/>
        <dsp:cNvSpPr/>
      </dsp:nvSpPr>
      <dsp:spPr>
        <a:xfrm>
          <a:off x="1123401" y="958332"/>
          <a:ext cx="2881015" cy="875338"/>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kern="1200" dirty="0" err="1" smtClean="0"/>
            <a:t>Henrik</a:t>
          </a:r>
          <a:r>
            <a:rPr lang="en-GB" sz="800" kern="1200" dirty="0" smtClean="0"/>
            <a:t> Carling – Deputy Head of Division</a:t>
          </a:r>
        </a:p>
        <a:p>
          <a:pPr lvl="0" algn="ctr" defTabSz="355600">
            <a:lnSpc>
              <a:spcPct val="90000"/>
            </a:lnSpc>
            <a:spcBef>
              <a:spcPct val="0"/>
            </a:spcBef>
            <a:spcAft>
              <a:spcPct val="35000"/>
            </a:spcAft>
          </a:pPr>
          <a:r>
            <a:rPr lang="en-GB" sz="800" kern="1200" dirty="0" smtClean="0"/>
            <a:t>Timo Korhonen – Chief Engineer</a:t>
          </a:r>
        </a:p>
        <a:p>
          <a:pPr lvl="0" algn="ctr" defTabSz="355600">
            <a:lnSpc>
              <a:spcPct val="90000"/>
            </a:lnSpc>
            <a:spcBef>
              <a:spcPct val="0"/>
            </a:spcBef>
            <a:spcAft>
              <a:spcPct val="35000"/>
            </a:spcAft>
          </a:pPr>
          <a:r>
            <a:rPr lang="en-GB" sz="800" kern="1200" dirty="0" smtClean="0"/>
            <a:t>Miha Reščič – Deputy Project Manager, Lead Systems Engineer</a:t>
          </a:r>
        </a:p>
        <a:p>
          <a:pPr lvl="0" algn="ctr" defTabSz="355600">
            <a:lnSpc>
              <a:spcPct val="90000"/>
            </a:lnSpc>
            <a:spcBef>
              <a:spcPct val="0"/>
            </a:spcBef>
            <a:spcAft>
              <a:spcPct val="35000"/>
            </a:spcAft>
          </a:pPr>
          <a:r>
            <a:rPr lang="en-GB" sz="800" kern="1200" dirty="0" smtClean="0"/>
            <a:t>Thilo Friedrich – Systems &amp; Standardization Engineer, PhD</a:t>
          </a:r>
        </a:p>
      </dsp:txBody>
      <dsp:txXfrm>
        <a:off x="1123401" y="958332"/>
        <a:ext cx="2881015" cy="875338"/>
      </dsp:txXfrm>
    </dsp:sp>
    <dsp:sp modelId="{E4EF87B7-984F-2C4C-884E-5E04F5207207}">
      <dsp:nvSpPr>
        <dsp:cNvPr id="0" name=""/>
        <dsp:cNvSpPr/>
      </dsp:nvSpPr>
      <dsp:spPr>
        <a:xfrm>
          <a:off x="4396732" y="1255980"/>
          <a:ext cx="1579940" cy="263100"/>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GB" sz="800" kern="1200" dirty="0" smtClean="0"/>
            <a:t> Anna </a:t>
          </a:r>
          <a:r>
            <a:rPr lang="en-GB" sz="800" kern="1200" dirty="0" err="1" smtClean="0"/>
            <a:t>Gillberg</a:t>
          </a:r>
          <a:endParaRPr lang="en-GB" sz="800" kern="1200" dirty="0" smtClean="0"/>
        </a:p>
        <a:p>
          <a:pPr lvl="0" algn="ctr" defTabSz="355600">
            <a:lnSpc>
              <a:spcPct val="90000"/>
            </a:lnSpc>
            <a:spcBef>
              <a:spcPct val="0"/>
            </a:spcBef>
            <a:spcAft>
              <a:spcPct val="35000"/>
            </a:spcAft>
          </a:pPr>
          <a:r>
            <a:rPr lang="en-GB" sz="800" kern="1200" dirty="0" smtClean="0"/>
            <a:t>Team Assistant</a:t>
          </a:r>
          <a:endParaRPr lang="en-GB" sz="800" kern="1200" dirty="0"/>
        </a:p>
      </dsp:txBody>
      <dsp:txXfrm>
        <a:off x="4396732" y="1255980"/>
        <a:ext cx="1579940" cy="26310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27/03/15</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a:p>
        </p:txBody>
      </p:sp>
    </p:spTree>
    <p:extLst>
      <p:ext uri="{BB962C8B-B14F-4D97-AF65-F5344CB8AC3E}">
        <p14:creationId xmlns:p14="http://schemas.microsoft.com/office/powerpoint/2010/main" val="3267441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161A53A7-64CD-4D0E-AAE8-1AC9C79D7085}" type="slidenum">
              <a:rPr lang="sv-SE" smtClean="0"/>
              <a:t>23</a:t>
            </a:fld>
            <a:endParaRPr lang="sv-SE"/>
          </a:p>
        </p:txBody>
      </p:sp>
    </p:spTree>
    <p:extLst>
      <p:ext uri="{BB962C8B-B14F-4D97-AF65-F5344CB8AC3E}">
        <p14:creationId xmlns:p14="http://schemas.microsoft.com/office/powerpoint/2010/main" val="3277999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161A53A7-64CD-4D0E-AAE8-1AC9C79D7085}" type="slidenum">
              <a:rPr lang="sv-SE" smtClean="0"/>
              <a:t>24</a:t>
            </a:fld>
            <a:endParaRPr lang="sv-SE"/>
          </a:p>
        </p:txBody>
      </p:sp>
    </p:spTree>
    <p:extLst>
      <p:ext uri="{BB962C8B-B14F-4D97-AF65-F5344CB8AC3E}">
        <p14:creationId xmlns:p14="http://schemas.microsoft.com/office/powerpoint/2010/main" val="3277999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27/03/15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27/03/15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27/03/15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27/03/15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5" name="Shape 5"/>
          <p:cNvSpPr>
            <a:spLocks noGrp="1"/>
          </p:cNvSpPr>
          <p:nvPr>
            <p:ph type="title"/>
          </p:nvPr>
        </p:nvSpPr>
        <p:spPr>
          <a:xfrm>
            <a:off x="892969" y="1151930"/>
            <a:ext cx="7358063" cy="2321719"/>
          </a:xfrm>
          <a:prstGeom prst="rect">
            <a:avLst/>
          </a:prstGeom>
        </p:spPr>
        <p:txBody>
          <a:bodyPr anchor="b"/>
          <a:lstStyle/>
          <a:p>
            <a:pPr lvl="0">
              <a:defRPr sz="1800"/>
            </a:pPr>
            <a:r>
              <a:rPr sz="5600"/>
              <a:t>Title Text</a:t>
            </a:r>
          </a:p>
        </p:txBody>
      </p:sp>
      <p:sp>
        <p:nvSpPr>
          <p:cNvPr id="6" name="Shape 6"/>
          <p:cNvSpPr>
            <a:spLocks noGrp="1"/>
          </p:cNvSpPr>
          <p:nvPr>
            <p:ph type="body" idx="1"/>
          </p:nvPr>
        </p:nvSpPr>
        <p:spPr>
          <a:xfrm>
            <a:off x="892969" y="3536156"/>
            <a:ext cx="7358063" cy="794742"/>
          </a:xfrm>
          <a:prstGeom prst="rect">
            <a:avLst/>
          </a:prstGeom>
        </p:spPr>
        <p:txBody>
          <a:bodyPr anchor="t"/>
          <a:lstStyle>
            <a:lvl1pPr marL="0" indent="0" algn="ctr">
              <a:spcBef>
                <a:spcPts val="0"/>
              </a:spcBef>
              <a:buSzTx/>
              <a:buNone/>
              <a:defRPr sz="2200"/>
            </a:lvl1pPr>
            <a:lvl2pPr marL="0" indent="160729" algn="ctr">
              <a:spcBef>
                <a:spcPts val="0"/>
              </a:spcBef>
              <a:buSzTx/>
              <a:buNone/>
              <a:defRPr sz="2200"/>
            </a:lvl2pPr>
            <a:lvl3pPr marL="0" indent="321457" algn="ctr">
              <a:spcBef>
                <a:spcPts val="0"/>
              </a:spcBef>
              <a:buSzTx/>
              <a:buNone/>
              <a:defRPr sz="2200"/>
            </a:lvl3pPr>
            <a:lvl4pPr marL="0" indent="482186" algn="ctr">
              <a:spcBef>
                <a:spcPts val="0"/>
              </a:spcBef>
              <a:buSzTx/>
              <a:buNone/>
              <a:defRPr sz="2200"/>
            </a:lvl4pPr>
            <a:lvl5pPr marL="0" indent="642915" algn="ctr">
              <a:spcBef>
                <a:spcPts val="0"/>
              </a:spcBef>
              <a:buSzTx/>
              <a:buNone/>
              <a:defRPr sz="2200"/>
            </a:lvl5pPr>
          </a:lstStyle>
          <a:p>
            <a:pPr lvl="0">
              <a:defRPr sz="1800"/>
            </a:pPr>
            <a:r>
              <a:rPr sz="2200"/>
              <a:t>Body Level One</a:t>
            </a:r>
          </a:p>
          <a:p>
            <a:pPr lvl="1">
              <a:defRPr sz="1800"/>
            </a:pPr>
            <a:r>
              <a:rPr sz="2200"/>
              <a:t>Body Level Two</a:t>
            </a:r>
          </a:p>
          <a:p>
            <a:pPr lvl="2">
              <a:defRPr sz="1800"/>
            </a:pPr>
            <a:r>
              <a:rPr sz="2200"/>
              <a:t>Body Level Three</a:t>
            </a:r>
          </a:p>
          <a:p>
            <a:pPr lvl="3">
              <a:defRPr sz="1800"/>
            </a:pPr>
            <a:r>
              <a:rPr sz="2200"/>
              <a:t>Body Level Four</a:t>
            </a:r>
          </a:p>
          <a:p>
            <a:pPr lvl="4">
              <a:defRPr sz="1800"/>
            </a:pPr>
            <a:r>
              <a:rPr sz="2200"/>
              <a:t>Body Level Five</a:t>
            </a:r>
          </a:p>
        </p:txBody>
      </p:sp>
    </p:spTree>
    <p:extLst>
      <p:ext uri="{BB962C8B-B14F-4D97-AF65-F5344CB8AC3E}">
        <p14:creationId xmlns:p14="http://schemas.microsoft.com/office/powerpoint/2010/main" val="2825098617"/>
      </p:ext>
    </p:extLst>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27/03/15</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europeanspallationsource.s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ss-ics.atlassian.net/wiki/display/HAR/Control+System+Hardware+Platform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sz="4000" noProof="0" dirty="0" smtClean="0"/>
              <a:t>TAC 11</a:t>
            </a:r>
            <a:r>
              <a:rPr lang="en-GB" sz="4000" dirty="0"/>
              <a:t/>
            </a:r>
            <a:br>
              <a:rPr lang="en-GB" sz="4000" dirty="0"/>
            </a:br>
            <a:r>
              <a:rPr lang="en-GB" sz="4000" noProof="0" dirty="0" smtClean="0"/>
              <a:t>Integrated Control System</a:t>
            </a:r>
            <a:r>
              <a:rPr lang="en-GB" sz="4000" dirty="0"/>
              <a:t/>
            </a:r>
            <a:br>
              <a:rPr lang="en-GB" sz="4000" dirty="0"/>
            </a:br>
            <a:r>
              <a:rPr lang="en-GB" sz="4000" dirty="0" smtClean="0"/>
              <a:t>Progress and Plans</a:t>
            </a:r>
            <a:endParaRPr lang="en-GB" sz="4000" noProof="0" dirty="0"/>
          </a:p>
        </p:txBody>
      </p:sp>
      <p:sp>
        <p:nvSpPr>
          <p:cNvPr id="3" name="Subtitle 2"/>
          <p:cNvSpPr>
            <a:spLocks noGrp="1"/>
          </p:cNvSpPr>
          <p:nvPr>
            <p:ph type="subTitle" idx="1"/>
          </p:nvPr>
        </p:nvSpPr>
        <p:spPr/>
        <p:txBody>
          <a:bodyPr>
            <a:noAutofit/>
          </a:bodyPr>
          <a:lstStyle/>
          <a:p>
            <a:r>
              <a:rPr lang="en-GB" sz="2000" noProof="0" dirty="0" smtClean="0">
                <a:solidFill>
                  <a:schemeClr val="bg1"/>
                </a:solidFill>
              </a:rPr>
              <a:t>Garry Trahern</a:t>
            </a:r>
          </a:p>
          <a:p>
            <a:r>
              <a:rPr lang="en-GB" sz="2000" noProof="0" dirty="0" smtClean="0">
                <a:solidFill>
                  <a:schemeClr val="bg1"/>
                </a:solidFill>
              </a:rPr>
              <a:t>Head of Division/Project Manager</a:t>
            </a:r>
            <a:endParaRPr lang="en-GB" sz="2000" noProof="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smtClean="0">
                <a:solidFill>
                  <a:srgbClr val="FFFFFF"/>
                </a:solidFill>
                <a:hlinkClick r:id="rId2"/>
              </a:rPr>
              <a:t>www.europeanspallationsource.se</a:t>
            </a:r>
            <a:endParaRPr lang="en-GB" sz="1600" dirty="0" smtClean="0">
              <a:solidFill>
                <a:srgbClr val="FFFFFF"/>
              </a:solidFill>
            </a:endParaRPr>
          </a:p>
          <a:p>
            <a:pPr algn="ctr"/>
            <a:r>
              <a:rPr lang="en-GB" sz="1400" dirty="0" smtClean="0">
                <a:solidFill>
                  <a:srgbClr val="FFFFFF"/>
                </a:solidFill>
              </a:rPr>
              <a:t>TAC 11 April 1, 2015, ESS, Lund</a:t>
            </a:r>
            <a:endParaRPr lang="en-GB" sz="1400" dirty="0">
              <a:solidFill>
                <a:srgbClr val="FFFFFF"/>
              </a:solidFill>
            </a:endParaRPr>
          </a:p>
        </p:txBody>
      </p:sp>
    </p:spTree>
    <p:extLst>
      <p:ext uri="{BB962C8B-B14F-4D97-AF65-F5344CB8AC3E}">
        <p14:creationId xmlns:p14="http://schemas.microsoft.com/office/powerpoint/2010/main" val="1394613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ICS WP.</a:t>
            </a:r>
            <a:r>
              <a:rPr lang="sv-SE" dirty="0"/>
              <a:t>3</a:t>
            </a:r>
            <a:r>
              <a:rPr lang="sv-SE" dirty="0" smtClean="0"/>
              <a:t>  Software Core Components </a:t>
            </a:r>
            <a:endParaRPr lang="sv-SE" dirty="0"/>
          </a:p>
        </p:txBody>
      </p:sp>
      <p:sp>
        <p:nvSpPr>
          <p:cNvPr id="3" name="Content Placeholder 2"/>
          <p:cNvSpPr>
            <a:spLocks noGrp="1"/>
          </p:cNvSpPr>
          <p:nvPr>
            <p:ph idx="1"/>
          </p:nvPr>
        </p:nvSpPr>
        <p:spPr>
          <a:xfrm>
            <a:off x="467544" y="1628800"/>
            <a:ext cx="8229600" cy="4968552"/>
          </a:xfrm>
        </p:spPr>
        <p:txBody>
          <a:bodyPr>
            <a:normAutofit fontScale="55000" lnSpcReduction="20000"/>
          </a:bodyPr>
          <a:lstStyle/>
          <a:p>
            <a:r>
              <a:rPr lang="en-US" dirty="0" smtClean="0">
                <a:solidFill>
                  <a:schemeClr val="tx1"/>
                </a:solidFill>
              </a:rPr>
              <a:t>The Controls Configuration Data Management WU is starting to get user’s attention</a:t>
            </a:r>
          </a:p>
          <a:p>
            <a:pPr lvl="1"/>
            <a:r>
              <a:rPr lang="en-US" dirty="0" smtClean="0">
                <a:solidFill>
                  <a:schemeClr val="tx1"/>
                </a:solidFill>
              </a:rPr>
              <a:t>Released and stakeholders (e.g., Beam Diagnostics) started using the Cable DB (web application)</a:t>
            </a:r>
          </a:p>
          <a:p>
            <a:pPr lvl="1"/>
            <a:r>
              <a:rPr lang="en-US" dirty="0" smtClean="0">
                <a:solidFill>
                  <a:schemeClr val="tx1"/>
                </a:solidFill>
              </a:rPr>
              <a:t>Acceptance tested and fine tuned the Controls Configuration Database (web application) for the first production release </a:t>
            </a:r>
          </a:p>
          <a:p>
            <a:pPr lvl="1"/>
            <a:r>
              <a:rPr lang="en-US" dirty="0" smtClean="0">
                <a:solidFill>
                  <a:schemeClr val="tx1"/>
                </a:solidFill>
              </a:rPr>
              <a:t>Requirements written, reviewed, and approved for the IOC Factory – Design underway</a:t>
            </a:r>
          </a:p>
          <a:p>
            <a:r>
              <a:rPr lang="en-US" dirty="0" smtClean="0">
                <a:solidFill>
                  <a:schemeClr val="tx1"/>
                </a:solidFill>
              </a:rPr>
              <a:t>The Control System Services candidates are being evaluated and selected</a:t>
            </a:r>
          </a:p>
          <a:p>
            <a:pPr lvl="1"/>
            <a:r>
              <a:rPr lang="en-US" dirty="0" smtClean="0">
                <a:solidFill>
                  <a:schemeClr val="tx1"/>
                </a:solidFill>
              </a:rPr>
              <a:t>Installed, evaluated and decided on the Archive Appliance </a:t>
            </a:r>
          </a:p>
          <a:p>
            <a:pPr lvl="1"/>
            <a:r>
              <a:rPr lang="en-US" dirty="0" smtClean="0">
                <a:solidFill>
                  <a:schemeClr val="tx1"/>
                </a:solidFill>
              </a:rPr>
              <a:t>Put Role Based Access to use: All web WP3 applications are using RBAC for authentication and authorization</a:t>
            </a:r>
          </a:p>
          <a:p>
            <a:pPr lvl="1"/>
            <a:r>
              <a:rPr lang="en-US" dirty="0" smtClean="0">
                <a:solidFill>
                  <a:schemeClr val="tx1"/>
                </a:solidFill>
              </a:rPr>
              <a:t>Build our own CS-Studio (CODAC independent version containing </a:t>
            </a:r>
            <a:r>
              <a:rPr lang="en-US" dirty="0" err="1" smtClean="0">
                <a:solidFill>
                  <a:schemeClr val="tx1"/>
                </a:solidFill>
              </a:rPr>
              <a:t>Archiver</a:t>
            </a:r>
            <a:r>
              <a:rPr lang="en-US" dirty="0" smtClean="0">
                <a:solidFill>
                  <a:schemeClr val="tx1"/>
                </a:solidFill>
              </a:rPr>
              <a:t> App and RBAC plugins</a:t>
            </a:r>
          </a:p>
          <a:p>
            <a:pPr lvl="1"/>
            <a:r>
              <a:rPr lang="en-US" dirty="0" smtClean="0">
                <a:solidFill>
                  <a:schemeClr val="tx1"/>
                </a:solidFill>
              </a:rPr>
              <a:t>Proposed a State &amp; Notification Service </a:t>
            </a:r>
          </a:p>
          <a:p>
            <a:r>
              <a:rPr lang="en-US" dirty="0" smtClean="0">
                <a:solidFill>
                  <a:schemeClr val="tx1"/>
                </a:solidFill>
              </a:rPr>
              <a:t>The Naming Convention is accepted and names are being registered</a:t>
            </a:r>
          </a:p>
          <a:p>
            <a:pPr lvl="1"/>
            <a:r>
              <a:rPr lang="en-US" dirty="0" smtClean="0">
                <a:solidFill>
                  <a:schemeClr val="tx1"/>
                </a:solidFill>
              </a:rPr>
              <a:t>Internal and in-kind collaborators started using the Naming Service tool</a:t>
            </a:r>
          </a:p>
          <a:p>
            <a:pPr lvl="2"/>
            <a:r>
              <a:rPr lang="en-US" sz="2400" dirty="0" smtClean="0">
                <a:solidFill>
                  <a:schemeClr val="tx1"/>
                </a:solidFill>
              </a:rPr>
              <a:t>Imported all names from the Accelerator lattice (Linac Lego source)</a:t>
            </a:r>
          </a:p>
          <a:p>
            <a:pPr lvl="2"/>
            <a:r>
              <a:rPr lang="en-US" sz="2400" dirty="0" smtClean="0">
                <a:solidFill>
                  <a:schemeClr val="tx1"/>
                </a:solidFill>
              </a:rPr>
              <a:t>In-kind contributor (CEA) registering the names for the control of the Proton Source devices</a:t>
            </a:r>
          </a:p>
          <a:p>
            <a:pPr lvl="1"/>
            <a:r>
              <a:rPr lang="en-US" dirty="0" smtClean="0">
                <a:solidFill>
                  <a:schemeClr val="tx1"/>
                </a:solidFill>
              </a:rPr>
              <a:t>Verified that the ESS Naming Convention is capable to cover all needs of the ESS project</a:t>
            </a:r>
          </a:p>
          <a:p>
            <a:r>
              <a:rPr lang="en-US" dirty="0" smtClean="0">
                <a:solidFill>
                  <a:schemeClr val="tx1"/>
                </a:solidFill>
              </a:rPr>
              <a:t>Visited our in-kind contributors and hosted demos with users and collaborators</a:t>
            </a:r>
          </a:p>
          <a:p>
            <a:pPr lvl="2"/>
            <a:r>
              <a:rPr lang="en-US" sz="2400" dirty="0" smtClean="0">
                <a:solidFill>
                  <a:schemeClr val="tx1"/>
                </a:solidFill>
              </a:rPr>
              <a:t>Hosted </a:t>
            </a:r>
            <a:r>
              <a:rPr lang="en-US" sz="2400" dirty="0" err="1" smtClean="0">
                <a:solidFill>
                  <a:schemeClr val="tx1"/>
                </a:solidFill>
              </a:rPr>
              <a:t>i</a:t>
            </a:r>
            <a:r>
              <a:rPr lang="en-US" sz="2400" dirty="0" smtClean="0">
                <a:solidFill>
                  <a:schemeClr val="tx1"/>
                </a:solidFill>
              </a:rPr>
              <a:t>-Week to present our applications/tools to all interested parties at ESS</a:t>
            </a:r>
          </a:p>
          <a:p>
            <a:pPr lvl="2"/>
            <a:r>
              <a:rPr lang="en-US" sz="2400" dirty="0" smtClean="0">
                <a:solidFill>
                  <a:schemeClr val="tx1"/>
                </a:solidFill>
              </a:rPr>
              <a:t>Working with CEA on the Ion source controls, site visits to INFN and CEA</a:t>
            </a:r>
          </a:p>
          <a:p>
            <a:pPr lvl="2"/>
            <a:r>
              <a:rPr lang="en-US" sz="2400" dirty="0" smtClean="0">
                <a:solidFill>
                  <a:schemeClr val="tx1"/>
                </a:solidFill>
              </a:rPr>
              <a:t>Collaboration with DISCS (FRIB, BNL, ESS, etc.) continues</a:t>
            </a:r>
          </a:p>
          <a:p>
            <a:pPr lvl="2"/>
            <a:r>
              <a:rPr lang="en-US" sz="2400" dirty="0" smtClean="0">
                <a:solidFill>
                  <a:schemeClr val="tx1"/>
                </a:solidFill>
              </a:rPr>
              <a:t>Met with </a:t>
            </a:r>
            <a:r>
              <a:rPr lang="sv-SE" sz="2400" dirty="0">
                <a:solidFill>
                  <a:schemeClr val="tx1"/>
                </a:solidFill>
              </a:rPr>
              <a:t>Lodz University of Technology, </a:t>
            </a:r>
            <a:r>
              <a:rPr lang="sv-SE" sz="2400" dirty="0" smtClean="0">
                <a:solidFill>
                  <a:schemeClr val="tx1"/>
                </a:solidFill>
              </a:rPr>
              <a:t>Poland for potential in-kind collaboration</a:t>
            </a:r>
            <a:endParaRPr lang="en-US" sz="2400" dirty="0" smtClean="0">
              <a:solidFill>
                <a:schemeClr val="tx1"/>
              </a:solidFill>
            </a:endParaRPr>
          </a:p>
          <a:p>
            <a:pPr lvl="1"/>
            <a:endParaRPr lang="en-US" dirty="0" smtClean="0">
              <a:solidFill>
                <a:schemeClr val="tx1"/>
              </a:solidFill>
            </a:endParaRPr>
          </a:p>
          <a:p>
            <a:pPr lvl="2"/>
            <a:endParaRPr lang="sv-SE"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a:p>
        </p:txBody>
      </p:sp>
    </p:spTree>
    <p:extLst>
      <p:ext uri="{BB962C8B-B14F-4D97-AF65-F5344CB8AC3E}">
        <p14:creationId xmlns:p14="http://schemas.microsoft.com/office/powerpoint/2010/main" val="789643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ICS WP.4 Hardware Core</a:t>
            </a:r>
            <a:endParaRPr lang="en-US" noProof="0"/>
          </a:p>
        </p:txBody>
      </p:sp>
      <p:sp>
        <p:nvSpPr>
          <p:cNvPr id="3" name="Content Placeholder 2"/>
          <p:cNvSpPr>
            <a:spLocks noGrp="1"/>
          </p:cNvSpPr>
          <p:nvPr>
            <p:ph idx="1"/>
          </p:nvPr>
        </p:nvSpPr>
        <p:spPr/>
        <p:txBody>
          <a:bodyPr/>
          <a:lstStyle/>
          <a:p>
            <a:r>
              <a:rPr lang="en-US" noProof="0" smtClean="0">
                <a:solidFill>
                  <a:schemeClr val="tx1"/>
                </a:solidFill>
              </a:rPr>
              <a:t>Definition of uTCA as the ICS high-performance platform</a:t>
            </a:r>
          </a:p>
          <a:p>
            <a:pPr lvl="1"/>
            <a:r>
              <a:rPr lang="en-US" noProof="0" smtClean="0">
                <a:solidFill>
                  <a:schemeClr val="tx1"/>
                </a:solidFill>
              </a:rPr>
              <a:t>Ethercat as medium I/O range platform</a:t>
            </a:r>
          </a:p>
          <a:p>
            <a:pPr lvl="1"/>
            <a:r>
              <a:rPr lang="en-US" noProof="0" smtClean="0">
                <a:solidFill>
                  <a:schemeClr val="tx1"/>
                </a:solidFill>
              </a:rPr>
              <a:t>PLC as slow I/O platform</a:t>
            </a:r>
          </a:p>
          <a:p>
            <a:r>
              <a:rPr lang="en-US" noProof="0" smtClean="0">
                <a:solidFill>
                  <a:schemeClr val="tx1"/>
                </a:solidFill>
              </a:rPr>
              <a:t>Defined EPICS development environment,</a:t>
            </a:r>
          </a:p>
          <a:p>
            <a:pPr lvl="1"/>
            <a:r>
              <a:rPr lang="en-US" noProof="0" smtClean="0">
                <a:solidFill>
                  <a:schemeClr val="tx1"/>
                </a:solidFill>
              </a:rPr>
              <a:t>Released EPICS development guidelines</a:t>
            </a:r>
          </a:p>
          <a:p>
            <a:pPr lvl="1"/>
            <a:r>
              <a:rPr lang="en-US" noProof="0" smtClean="0">
                <a:solidFill>
                  <a:schemeClr val="tx1"/>
                </a:solidFill>
              </a:rPr>
              <a:t>EPICS test environment released</a:t>
            </a:r>
          </a:p>
          <a:p>
            <a:pPr lvl="1"/>
            <a:r>
              <a:rPr lang="en-US" noProof="0" smtClean="0">
                <a:solidFill>
                  <a:schemeClr val="tx1"/>
                </a:solidFill>
              </a:rPr>
              <a:t>Decision to drop CODAC</a:t>
            </a:r>
          </a:p>
          <a:p>
            <a:endParaRPr lang="en-US" noProof="0" smtClean="0">
              <a:solidFill>
                <a:schemeClr val="tx1"/>
              </a:solidFill>
            </a:endParaRPr>
          </a:p>
          <a:p>
            <a:endParaRPr lang="en-US" noProof="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a:p>
        </p:txBody>
      </p:sp>
    </p:spTree>
    <p:extLst>
      <p:ext uri="{BB962C8B-B14F-4D97-AF65-F5344CB8AC3E}">
        <p14:creationId xmlns:p14="http://schemas.microsoft.com/office/powerpoint/2010/main" val="1393887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15200" cy="1224136"/>
          </a:xfrm>
        </p:spPr>
        <p:txBody>
          <a:bodyPr>
            <a:normAutofit/>
          </a:bodyPr>
          <a:lstStyle/>
          <a:p>
            <a:r>
              <a:rPr lang="sv-SE" dirty="0" smtClean="0"/>
              <a:t>ICS WP.5 </a:t>
            </a:r>
            <a:r>
              <a:rPr lang="sv-SE" dirty="0" err="1" smtClean="0"/>
              <a:t>Machine</a:t>
            </a:r>
            <a:r>
              <a:rPr lang="sv-SE" dirty="0" smtClean="0"/>
              <a:t> </a:t>
            </a:r>
            <a:r>
              <a:rPr lang="sv-SE" dirty="0" err="1" smtClean="0"/>
              <a:t>Protection</a:t>
            </a:r>
            <a:r>
              <a:rPr lang="sv-SE" dirty="0" smtClean="0"/>
              <a:t> System</a:t>
            </a:r>
            <a:endParaRPr lang="sv-SE" dirty="0"/>
          </a:p>
        </p:txBody>
      </p:sp>
      <p:sp>
        <p:nvSpPr>
          <p:cNvPr id="3" name="Content Placeholder 2"/>
          <p:cNvSpPr>
            <a:spLocks noGrp="1"/>
          </p:cNvSpPr>
          <p:nvPr>
            <p:ph idx="1"/>
          </p:nvPr>
        </p:nvSpPr>
        <p:spPr>
          <a:xfrm>
            <a:off x="179512" y="1556792"/>
            <a:ext cx="8640960" cy="5578699"/>
          </a:xfrm>
        </p:spPr>
        <p:txBody>
          <a:bodyPr>
            <a:noAutofit/>
          </a:bodyPr>
          <a:lstStyle/>
          <a:p>
            <a:pPr algn="just"/>
            <a:r>
              <a:rPr lang="sv-SE" sz="1400" dirty="0" smtClean="0">
                <a:solidFill>
                  <a:schemeClr val="tx1"/>
                </a:solidFill>
              </a:rPr>
              <a:t>Set </a:t>
            </a:r>
            <a:r>
              <a:rPr lang="sv-SE" sz="1400" dirty="0" err="1" smtClean="0">
                <a:solidFill>
                  <a:schemeClr val="tx1"/>
                </a:solidFill>
              </a:rPr>
              <a:t>up</a:t>
            </a:r>
            <a:r>
              <a:rPr lang="sv-SE" sz="1400" dirty="0" smtClean="0">
                <a:solidFill>
                  <a:schemeClr val="tx1"/>
                </a:solidFill>
              </a:rPr>
              <a:t> </a:t>
            </a:r>
            <a:r>
              <a:rPr lang="sv-SE" sz="1400" i="1" dirty="0" err="1" smtClean="0">
                <a:solidFill>
                  <a:schemeClr val="tx1"/>
                </a:solidFill>
              </a:rPr>
              <a:t>framework</a:t>
            </a:r>
            <a:r>
              <a:rPr lang="sv-SE" sz="1400" i="1" dirty="0" smtClean="0">
                <a:solidFill>
                  <a:schemeClr val="tx1"/>
                </a:solidFill>
              </a:rPr>
              <a:t> </a:t>
            </a:r>
            <a:r>
              <a:rPr lang="sv-SE" sz="1400" i="1" dirty="0" err="1" smtClean="0">
                <a:solidFill>
                  <a:schemeClr val="tx1"/>
                </a:solidFill>
              </a:rPr>
              <a:t>agreement</a:t>
            </a:r>
            <a:r>
              <a:rPr lang="sv-SE" sz="1400" i="1" dirty="0" smtClean="0">
                <a:solidFill>
                  <a:schemeClr val="tx1"/>
                </a:solidFill>
              </a:rPr>
              <a:t> for Research and </a:t>
            </a:r>
            <a:r>
              <a:rPr lang="sv-SE" sz="1400" i="1" dirty="0" err="1" smtClean="0">
                <a:solidFill>
                  <a:schemeClr val="tx1"/>
                </a:solidFill>
              </a:rPr>
              <a:t>Development</a:t>
            </a:r>
            <a:r>
              <a:rPr lang="sv-SE" sz="1400" i="1" dirty="0" smtClean="0">
                <a:solidFill>
                  <a:schemeClr val="tx1"/>
                </a:solidFill>
              </a:rPr>
              <a:t> </a:t>
            </a:r>
            <a:r>
              <a:rPr lang="sv-SE" sz="1400" i="1" dirty="0" err="1" smtClean="0">
                <a:solidFill>
                  <a:schemeClr val="tx1"/>
                </a:solidFill>
              </a:rPr>
              <a:t>activities</a:t>
            </a:r>
            <a:r>
              <a:rPr lang="sv-SE" sz="1400" i="1" dirty="0" smtClean="0">
                <a:solidFill>
                  <a:schemeClr val="tx1"/>
                </a:solidFill>
              </a:rPr>
              <a:t> </a:t>
            </a:r>
            <a:r>
              <a:rPr lang="sv-SE" sz="1400" i="1" dirty="0" err="1" smtClean="0">
                <a:solidFill>
                  <a:schemeClr val="tx1"/>
                </a:solidFill>
              </a:rPr>
              <a:t>regarding</a:t>
            </a:r>
            <a:r>
              <a:rPr lang="sv-SE" sz="1400" i="1" dirty="0" smtClean="0">
                <a:solidFill>
                  <a:schemeClr val="tx1"/>
                </a:solidFill>
              </a:rPr>
              <a:t> </a:t>
            </a:r>
            <a:r>
              <a:rPr lang="sv-SE" sz="1400" i="1" dirty="0" err="1" smtClean="0">
                <a:solidFill>
                  <a:schemeClr val="tx1"/>
                </a:solidFill>
              </a:rPr>
              <a:t>Radiation</a:t>
            </a:r>
            <a:r>
              <a:rPr lang="sv-SE" sz="1400" i="1" dirty="0" smtClean="0">
                <a:solidFill>
                  <a:schemeClr val="tx1"/>
                </a:solidFill>
              </a:rPr>
              <a:t> </a:t>
            </a:r>
            <a:r>
              <a:rPr lang="sv-SE" sz="1400" i="1" dirty="0" err="1" smtClean="0">
                <a:solidFill>
                  <a:schemeClr val="tx1"/>
                </a:solidFill>
              </a:rPr>
              <a:t>Protection</a:t>
            </a:r>
            <a:r>
              <a:rPr lang="sv-SE" sz="1400" i="1" dirty="0" smtClean="0">
                <a:solidFill>
                  <a:schemeClr val="tx1"/>
                </a:solidFill>
              </a:rPr>
              <a:t> and </a:t>
            </a:r>
            <a:r>
              <a:rPr lang="sv-SE" sz="1400" i="1" dirty="0" err="1" smtClean="0">
                <a:solidFill>
                  <a:schemeClr val="tx1"/>
                </a:solidFill>
              </a:rPr>
              <a:t>Safety</a:t>
            </a:r>
            <a:r>
              <a:rPr lang="sv-SE" sz="1400" i="1" dirty="0" smtClean="0">
                <a:solidFill>
                  <a:schemeClr val="tx1"/>
                </a:solidFill>
              </a:rPr>
              <a:t> Systems</a:t>
            </a:r>
            <a:r>
              <a:rPr lang="sv-SE" sz="1400" dirty="0" smtClean="0">
                <a:solidFill>
                  <a:schemeClr val="tx1"/>
                </a:solidFill>
              </a:rPr>
              <a:t> </a:t>
            </a:r>
            <a:r>
              <a:rPr lang="sv-SE" sz="1400" dirty="0" err="1" smtClean="0">
                <a:solidFill>
                  <a:schemeClr val="tx1"/>
                </a:solidFill>
              </a:rPr>
              <a:t>with</a:t>
            </a:r>
            <a:r>
              <a:rPr lang="sv-SE" sz="1400" dirty="0" smtClean="0">
                <a:solidFill>
                  <a:schemeClr val="tx1"/>
                </a:solidFill>
              </a:rPr>
              <a:t> ZHAW/Winterthur and </a:t>
            </a:r>
            <a:r>
              <a:rPr lang="sv-SE" sz="1400" dirty="0" err="1" smtClean="0">
                <a:solidFill>
                  <a:schemeClr val="tx1"/>
                </a:solidFill>
              </a:rPr>
              <a:t>within</a:t>
            </a:r>
            <a:r>
              <a:rPr lang="sv-SE" sz="1400" dirty="0" smtClean="0">
                <a:solidFill>
                  <a:schemeClr val="tx1"/>
                </a:solidFill>
              </a:rPr>
              <a:t> </a:t>
            </a:r>
            <a:r>
              <a:rPr lang="sv-SE" sz="1400" dirty="0" err="1" smtClean="0">
                <a:solidFill>
                  <a:schemeClr val="tx1"/>
                </a:solidFill>
              </a:rPr>
              <a:t>that</a:t>
            </a:r>
            <a:r>
              <a:rPr lang="sv-SE" sz="1400" dirty="0" smtClean="0">
                <a:solidFill>
                  <a:schemeClr val="tx1"/>
                </a:solidFill>
              </a:rPr>
              <a:t> </a:t>
            </a:r>
            <a:r>
              <a:rPr lang="sv-SE" sz="1400" dirty="0" err="1" smtClean="0">
                <a:solidFill>
                  <a:schemeClr val="tx1"/>
                </a:solidFill>
              </a:rPr>
              <a:t>there</a:t>
            </a:r>
            <a:r>
              <a:rPr lang="sv-SE" sz="1400" dirty="0" smtClean="0">
                <a:solidFill>
                  <a:schemeClr val="tx1"/>
                </a:solidFill>
              </a:rPr>
              <a:t> is a </a:t>
            </a:r>
            <a:r>
              <a:rPr lang="sv-SE" sz="1400" dirty="0" err="1" smtClean="0">
                <a:solidFill>
                  <a:schemeClr val="tx1"/>
                </a:solidFill>
              </a:rPr>
              <a:t>first</a:t>
            </a:r>
            <a:r>
              <a:rPr lang="sv-SE" sz="1400" dirty="0" smtClean="0">
                <a:solidFill>
                  <a:schemeClr val="tx1"/>
                </a:solidFill>
              </a:rPr>
              <a:t> major </a:t>
            </a:r>
            <a:r>
              <a:rPr lang="sv-SE" sz="1400" dirty="0" err="1" smtClean="0">
                <a:solidFill>
                  <a:schemeClr val="tx1"/>
                </a:solidFill>
              </a:rPr>
              <a:t>project</a:t>
            </a:r>
            <a:r>
              <a:rPr lang="sv-SE" sz="1400" dirty="0" smtClean="0">
                <a:solidFill>
                  <a:schemeClr val="tx1"/>
                </a:solidFill>
              </a:rPr>
              <a:t> </a:t>
            </a:r>
            <a:r>
              <a:rPr lang="sv-SE" sz="1400" dirty="0" err="1" smtClean="0">
                <a:solidFill>
                  <a:schemeClr val="tx1"/>
                </a:solidFill>
              </a:rPr>
              <a:t>being</a:t>
            </a:r>
            <a:r>
              <a:rPr lang="sv-SE" sz="1400" dirty="0" smtClean="0">
                <a:solidFill>
                  <a:schemeClr val="tx1"/>
                </a:solidFill>
              </a:rPr>
              <a:t> </a:t>
            </a:r>
            <a:r>
              <a:rPr lang="sv-SE" sz="1400" dirty="0" err="1" smtClean="0">
                <a:solidFill>
                  <a:schemeClr val="tx1"/>
                </a:solidFill>
              </a:rPr>
              <a:t>defined</a:t>
            </a:r>
            <a:r>
              <a:rPr lang="sv-SE" sz="1400" dirty="0" smtClean="0">
                <a:solidFill>
                  <a:schemeClr val="tx1"/>
                </a:solidFill>
              </a:rPr>
              <a:t> </a:t>
            </a:r>
            <a:r>
              <a:rPr lang="sv-SE" sz="1400" dirty="0" err="1" smtClean="0">
                <a:solidFill>
                  <a:schemeClr val="tx1"/>
                </a:solidFill>
              </a:rPr>
              <a:t>covering</a:t>
            </a:r>
            <a:r>
              <a:rPr lang="sv-SE" sz="1400" dirty="0" smtClean="0">
                <a:solidFill>
                  <a:schemeClr val="tx1"/>
                </a:solidFill>
              </a:rPr>
              <a:t>: design </a:t>
            </a:r>
            <a:r>
              <a:rPr lang="sv-SE" sz="1400" dirty="0" err="1" smtClean="0">
                <a:solidFill>
                  <a:schemeClr val="tx1"/>
                </a:solidFill>
              </a:rPr>
              <a:t>of</a:t>
            </a:r>
            <a:r>
              <a:rPr lang="sv-SE" sz="1400" dirty="0" smtClean="0">
                <a:solidFill>
                  <a:schemeClr val="tx1"/>
                </a:solidFill>
              </a:rPr>
              <a:t> the </a:t>
            </a:r>
            <a:r>
              <a:rPr lang="sv-SE" sz="1400" dirty="0" err="1" smtClean="0">
                <a:solidFill>
                  <a:schemeClr val="tx1"/>
                </a:solidFill>
              </a:rPr>
              <a:t>local</a:t>
            </a:r>
            <a:r>
              <a:rPr lang="sv-SE" sz="1400" dirty="0" smtClean="0">
                <a:solidFill>
                  <a:schemeClr val="tx1"/>
                </a:solidFill>
              </a:rPr>
              <a:t> </a:t>
            </a:r>
            <a:r>
              <a:rPr lang="sv-SE" sz="1400" dirty="0" err="1" smtClean="0">
                <a:solidFill>
                  <a:schemeClr val="tx1"/>
                </a:solidFill>
              </a:rPr>
              <a:t>protection</a:t>
            </a:r>
            <a:r>
              <a:rPr lang="sv-SE" sz="1400" dirty="0" smtClean="0">
                <a:solidFill>
                  <a:schemeClr val="tx1"/>
                </a:solidFill>
              </a:rPr>
              <a:t> system for the raster magnet system, risk </a:t>
            </a:r>
            <a:r>
              <a:rPr lang="sv-SE" sz="1400" dirty="0" err="1" smtClean="0">
                <a:solidFill>
                  <a:schemeClr val="tx1"/>
                </a:solidFill>
              </a:rPr>
              <a:t>analysis</a:t>
            </a:r>
            <a:r>
              <a:rPr lang="sv-SE" sz="1400" dirty="0" smtClean="0">
                <a:solidFill>
                  <a:schemeClr val="tx1"/>
                </a:solidFill>
              </a:rPr>
              <a:t> and </a:t>
            </a:r>
            <a:r>
              <a:rPr lang="sv-SE" sz="1400" dirty="0" err="1" smtClean="0">
                <a:solidFill>
                  <a:schemeClr val="tx1"/>
                </a:solidFill>
              </a:rPr>
              <a:t>hazard</a:t>
            </a:r>
            <a:r>
              <a:rPr lang="sv-SE" sz="1400" dirty="0" smtClean="0">
                <a:solidFill>
                  <a:schemeClr val="tx1"/>
                </a:solidFill>
              </a:rPr>
              <a:t> </a:t>
            </a:r>
            <a:r>
              <a:rPr lang="sv-SE" sz="1400" dirty="0" err="1" smtClean="0">
                <a:solidFill>
                  <a:schemeClr val="tx1"/>
                </a:solidFill>
              </a:rPr>
              <a:t>identification</a:t>
            </a:r>
            <a:r>
              <a:rPr lang="sv-SE" sz="1400" dirty="0" smtClean="0">
                <a:solidFill>
                  <a:schemeClr val="tx1"/>
                </a:solidFill>
              </a:rPr>
              <a:t> for the </a:t>
            </a:r>
            <a:r>
              <a:rPr lang="sv-SE" sz="1400" dirty="0" err="1" smtClean="0">
                <a:solidFill>
                  <a:schemeClr val="tx1"/>
                </a:solidFill>
              </a:rPr>
              <a:t>target</a:t>
            </a:r>
            <a:r>
              <a:rPr lang="sv-SE" sz="1400" dirty="0" smtClean="0">
                <a:solidFill>
                  <a:schemeClr val="tx1"/>
                </a:solidFill>
              </a:rPr>
              <a:t> station and neutron instruments </a:t>
            </a:r>
            <a:r>
              <a:rPr lang="sv-SE" sz="1400" dirty="0" err="1" smtClean="0">
                <a:solidFill>
                  <a:schemeClr val="tx1"/>
                </a:solidFill>
              </a:rPr>
              <a:t>with</a:t>
            </a:r>
            <a:r>
              <a:rPr lang="sv-SE" sz="1400" dirty="0" smtClean="0">
                <a:solidFill>
                  <a:schemeClr val="tx1"/>
                </a:solidFill>
              </a:rPr>
              <a:t> focus on </a:t>
            </a:r>
            <a:r>
              <a:rPr lang="sv-SE" sz="1400" dirty="0" err="1" smtClean="0">
                <a:solidFill>
                  <a:schemeClr val="tx1"/>
                </a:solidFill>
              </a:rPr>
              <a:t>machine</a:t>
            </a:r>
            <a:r>
              <a:rPr lang="sv-SE" sz="1400" dirty="0" smtClean="0">
                <a:solidFill>
                  <a:schemeClr val="tx1"/>
                </a:solidFill>
              </a:rPr>
              <a:t> </a:t>
            </a:r>
            <a:r>
              <a:rPr lang="sv-SE" sz="1400" dirty="0" err="1" smtClean="0">
                <a:solidFill>
                  <a:schemeClr val="tx1"/>
                </a:solidFill>
              </a:rPr>
              <a:t>protection</a:t>
            </a:r>
            <a:r>
              <a:rPr lang="sv-SE" sz="1400" dirty="0" smtClean="0">
                <a:solidFill>
                  <a:schemeClr val="tx1"/>
                </a:solidFill>
              </a:rPr>
              <a:t> and </a:t>
            </a:r>
            <a:r>
              <a:rPr lang="sv-SE" sz="1400" dirty="0" err="1" smtClean="0">
                <a:solidFill>
                  <a:schemeClr val="tx1"/>
                </a:solidFill>
              </a:rPr>
              <a:t>related</a:t>
            </a:r>
            <a:r>
              <a:rPr lang="sv-SE" sz="1400" dirty="0" smtClean="0">
                <a:solidFill>
                  <a:schemeClr val="tx1"/>
                </a:solidFill>
              </a:rPr>
              <a:t> </a:t>
            </a:r>
            <a:r>
              <a:rPr lang="sv-SE" sz="1400" dirty="0" err="1" smtClean="0">
                <a:solidFill>
                  <a:schemeClr val="tx1"/>
                </a:solidFill>
              </a:rPr>
              <a:t>specification</a:t>
            </a:r>
            <a:r>
              <a:rPr lang="sv-SE" sz="1400" dirty="0" smtClean="0">
                <a:solidFill>
                  <a:schemeClr val="tx1"/>
                </a:solidFill>
              </a:rPr>
              <a:t> </a:t>
            </a:r>
            <a:r>
              <a:rPr lang="sv-SE" sz="1400" dirty="0" err="1" smtClean="0">
                <a:solidFill>
                  <a:schemeClr val="tx1"/>
                </a:solidFill>
              </a:rPr>
              <a:t>of</a:t>
            </a:r>
            <a:r>
              <a:rPr lang="sv-SE" sz="1400" dirty="0" smtClean="0">
                <a:solidFill>
                  <a:schemeClr val="tx1"/>
                </a:solidFill>
              </a:rPr>
              <a:t> </a:t>
            </a:r>
            <a:r>
              <a:rPr lang="sv-SE" sz="1400" dirty="0" err="1" smtClean="0">
                <a:solidFill>
                  <a:schemeClr val="tx1"/>
                </a:solidFill>
              </a:rPr>
              <a:t>requirements</a:t>
            </a:r>
            <a:r>
              <a:rPr lang="sv-SE" sz="1400" dirty="0" smtClean="0">
                <a:solidFill>
                  <a:schemeClr val="tx1"/>
                </a:solidFill>
              </a:rPr>
              <a:t>, </a:t>
            </a:r>
            <a:r>
              <a:rPr lang="sv-SE" sz="1400" dirty="0" err="1" smtClean="0">
                <a:solidFill>
                  <a:schemeClr val="tx1"/>
                </a:solidFill>
              </a:rPr>
              <a:t>review</a:t>
            </a:r>
            <a:r>
              <a:rPr lang="sv-SE" sz="1400" dirty="0" smtClean="0">
                <a:solidFill>
                  <a:schemeClr val="tx1"/>
                </a:solidFill>
              </a:rPr>
              <a:t> </a:t>
            </a:r>
            <a:r>
              <a:rPr lang="sv-SE" sz="1400" dirty="0" err="1" smtClean="0">
                <a:solidFill>
                  <a:schemeClr val="tx1"/>
                </a:solidFill>
              </a:rPr>
              <a:t>of</a:t>
            </a:r>
            <a:r>
              <a:rPr lang="sv-SE" sz="1400" dirty="0" smtClean="0">
                <a:solidFill>
                  <a:schemeClr val="tx1"/>
                </a:solidFill>
              </a:rPr>
              <a:t> </a:t>
            </a:r>
            <a:r>
              <a:rPr lang="sv-SE" sz="1400" dirty="0" err="1" smtClean="0">
                <a:solidFill>
                  <a:schemeClr val="tx1"/>
                </a:solidFill>
              </a:rPr>
              <a:t>current</a:t>
            </a:r>
            <a:r>
              <a:rPr lang="sv-SE" sz="1400" dirty="0" smtClean="0">
                <a:solidFill>
                  <a:schemeClr val="tx1"/>
                </a:solidFill>
              </a:rPr>
              <a:t> </a:t>
            </a:r>
            <a:r>
              <a:rPr lang="sv-SE" sz="1400" dirty="0" err="1" smtClean="0">
                <a:solidFill>
                  <a:schemeClr val="tx1"/>
                </a:solidFill>
              </a:rPr>
              <a:t>machine</a:t>
            </a:r>
            <a:r>
              <a:rPr lang="sv-SE" sz="1400" dirty="0" smtClean="0">
                <a:solidFill>
                  <a:schemeClr val="tx1"/>
                </a:solidFill>
              </a:rPr>
              <a:t> </a:t>
            </a:r>
            <a:r>
              <a:rPr lang="sv-SE" sz="1400" dirty="0" err="1" smtClean="0">
                <a:solidFill>
                  <a:schemeClr val="tx1"/>
                </a:solidFill>
              </a:rPr>
              <a:t>protection</a:t>
            </a:r>
            <a:r>
              <a:rPr lang="sv-SE" sz="1400" dirty="0" smtClean="0">
                <a:solidFill>
                  <a:schemeClr val="tx1"/>
                </a:solidFill>
              </a:rPr>
              <a:t> design and cross-</a:t>
            </a:r>
            <a:r>
              <a:rPr lang="sv-SE" sz="1400" dirty="0" err="1" smtClean="0">
                <a:solidFill>
                  <a:schemeClr val="tx1"/>
                </a:solidFill>
              </a:rPr>
              <a:t>checking</a:t>
            </a:r>
            <a:r>
              <a:rPr lang="sv-SE" sz="1400" dirty="0" smtClean="0">
                <a:solidFill>
                  <a:schemeClr val="tx1"/>
                </a:solidFill>
              </a:rPr>
              <a:t> </a:t>
            </a:r>
            <a:r>
              <a:rPr lang="sv-SE" sz="1400" dirty="0" err="1" smtClean="0">
                <a:solidFill>
                  <a:schemeClr val="tx1"/>
                </a:solidFill>
              </a:rPr>
              <a:t>of</a:t>
            </a:r>
            <a:r>
              <a:rPr lang="sv-SE" sz="1400" dirty="0" smtClean="0">
                <a:solidFill>
                  <a:schemeClr val="tx1"/>
                </a:solidFill>
              </a:rPr>
              <a:t> </a:t>
            </a:r>
            <a:r>
              <a:rPr lang="sv-SE" sz="1400" dirty="0" err="1" smtClean="0">
                <a:solidFill>
                  <a:schemeClr val="tx1"/>
                </a:solidFill>
              </a:rPr>
              <a:t>requirements</a:t>
            </a:r>
            <a:r>
              <a:rPr lang="sv-SE" sz="1400" dirty="0" smtClean="0">
                <a:solidFill>
                  <a:schemeClr val="tx1"/>
                </a:solidFill>
              </a:rPr>
              <a:t> for the </a:t>
            </a:r>
            <a:r>
              <a:rPr lang="sv-SE" sz="1400" dirty="0" err="1" smtClean="0">
                <a:solidFill>
                  <a:schemeClr val="tx1"/>
                </a:solidFill>
              </a:rPr>
              <a:t>beam</a:t>
            </a:r>
            <a:r>
              <a:rPr lang="sv-SE" sz="1400" dirty="0" smtClean="0">
                <a:solidFill>
                  <a:schemeClr val="tx1"/>
                </a:solidFill>
              </a:rPr>
              <a:t> </a:t>
            </a:r>
            <a:r>
              <a:rPr lang="sv-SE" sz="1400" dirty="0" err="1" smtClean="0">
                <a:solidFill>
                  <a:schemeClr val="tx1"/>
                </a:solidFill>
              </a:rPr>
              <a:t>interlock</a:t>
            </a:r>
            <a:r>
              <a:rPr lang="sv-SE" sz="1400" dirty="0" smtClean="0">
                <a:solidFill>
                  <a:schemeClr val="tx1"/>
                </a:solidFill>
              </a:rPr>
              <a:t> system.</a:t>
            </a:r>
          </a:p>
          <a:p>
            <a:pPr algn="just"/>
            <a:r>
              <a:rPr lang="sv-SE" sz="1400" dirty="0" err="1" smtClean="0">
                <a:solidFill>
                  <a:schemeClr val="tx1"/>
                </a:solidFill>
              </a:rPr>
              <a:t>Official</a:t>
            </a:r>
            <a:r>
              <a:rPr lang="sv-SE" sz="1400" dirty="0" smtClean="0">
                <a:solidFill>
                  <a:schemeClr val="tx1"/>
                </a:solidFill>
              </a:rPr>
              <a:t> </a:t>
            </a:r>
            <a:r>
              <a:rPr lang="sv-SE" sz="1400" dirty="0" err="1" smtClean="0">
                <a:solidFill>
                  <a:schemeClr val="tx1"/>
                </a:solidFill>
              </a:rPr>
              <a:t>approval</a:t>
            </a:r>
            <a:r>
              <a:rPr lang="sv-SE" sz="1400" dirty="0" smtClean="0">
                <a:solidFill>
                  <a:schemeClr val="tx1"/>
                </a:solidFill>
              </a:rPr>
              <a:t> of </a:t>
            </a:r>
            <a:r>
              <a:rPr lang="sv-SE" sz="1400" dirty="0" err="1" smtClean="0">
                <a:solidFill>
                  <a:schemeClr val="tx1"/>
                </a:solidFill>
              </a:rPr>
              <a:t>machine</a:t>
            </a:r>
            <a:r>
              <a:rPr lang="sv-SE" sz="1400" dirty="0" smtClean="0">
                <a:solidFill>
                  <a:schemeClr val="tx1"/>
                </a:solidFill>
              </a:rPr>
              <a:t> </a:t>
            </a:r>
            <a:r>
              <a:rPr lang="sv-SE" sz="1400" dirty="0" err="1" smtClean="0">
                <a:solidFill>
                  <a:schemeClr val="tx1"/>
                </a:solidFill>
              </a:rPr>
              <a:t>protection</a:t>
            </a:r>
            <a:r>
              <a:rPr lang="sv-SE" sz="1400" dirty="0" smtClean="0">
                <a:solidFill>
                  <a:schemeClr val="tx1"/>
                </a:solidFill>
              </a:rPr>
              <a:t> </a:t>
            </a:r>
            <a:r>
              <a:rPr lang="sv-SE" sz="1400" dirty="0" err="1" smtClean="0">
                <a:solidFill>
                  <a:schemeClr val="tx1"/>
                </a:solidFill>
              </a:rPr>
              <a:t>committee</a:t>
            </a:r>
            <a:r>
              <a:rPr lang="sv-SE" sz="1400" dirty="0" smtClean="0">
                <a:solidFill>
                  <a:schemeClr val="tx1"/>
                </a:solidFill>
              </a:rPr>
              <a:t> (MPC) by EPG, </a:t>
            </a:r>
            <a:r>
              <a:rPr lang="sv-SE" sz="1400" dirty="0" err="1" smtClean="0">
                <a:solidFill>
                  <a:schemeClr val="tx1"/>
                </a:solidFill>
              </a:rPr>
              <a:t>empowered</a:t>
            </a:r>
            <a:r>
              <a:rPr lang="sv-SE" sz="1400" dirty="0" smtClean="0">
                <a:solidFill>
                  <a:schemeClr val="tx1"/>
                </a:solidFill>
              </a:rPr>
              <a:t> </a:t>
            </a:r>
            <a:r>
              <a:rPr lang="sv-SE" sz="1400" dirty="0" err="1" smtClean="0">
                <a:solidFill>
                  <a:schemeClr val="tx1"/>
                </a:solidFill>
              </a:rPr>
              <a:t>to</a:t>
            </a:r>
            <a:r>
              <a:rPr lang="sv-SE" sz="1400" dirty="0" smtClean="0">
                <a:solidFill>
                  <a:schemeClr val="tx1"/>
                </a:solidFill>
              </a:rPr>
              <a:t> </a:t>
            </a:r>
            <a:r>
              <a:rPr lang="sv-SE" sz="1400" dirty="0" err="1" smtClean="0">
                <a:solidFill>
                  <a:schemeClr val="tx1"/>
                </a:solidFill>
              </a:rPr>
              <a:t>take</a:t>
            </a:r>
            <a:r>
              <a:rPr lang="sv-SE" sz="1400" dirty="0" smtClean="0">
                <a:solidFill>
                  <a:schemeClr val="tx1"/>
                </a:solidFill>
              </a:rPr>
              <a:t> </a:t>
            </a:r>
            <a:r>
              <a:rPr lang="sv-SE" sz="1400" dirty="0" err="1" smtClean="0">
                <a:solidFill>
                  <a:schemeClr val="tx1"/>
                </a:solidFill>
              </a:rPr>
              <a:t>decisions</a:t>
            </a:r>
            <a:r>
              <a:rPr lang="sv-SE" sz="1400" dirty="0" smtClean="0">
                <a:solidFill>
                  <a:schemeClr val="tx1"/>
                </a:solidFill>
              </a:rPr>
              <a:t> on MP</a:t>
            </a:r>
          </a:p>
          <a:p>
            <a:pPr algn="just"/>
            <a:r>
              <a:rPr lang="sv-SE" sz="1400" dirty="0" err="1" smtClean="0">
                <a:solidFill>
                  <a:schemeClr val="tx1"/>
                </a:solidFill>
              </a:rPr>
              <a:t>Functional</a:t>
            </a:r>
            <a:r>
              <a:rPr lang="sv-SE" sz="1400" dirty="0" smtClean="0">
                <a:solidFill>
                  <a:schemeClr val="tx1"/>
                </a:solidFill>
              </a:rPr>
              <a:t> </a:t>
            </a:r>
            <a:r>
              <a:rPr lang="sv-SE" sz="1400" dirty="0" err="1" smtClean="0">
                <a:solidFill>
                  <a:schemeClr val="tx1"/>
                </a:solidFill>
              </a:rPr>
              <a:t>architecture</a:t>
            </a:r>
            <a:r>
              <a:rPr lang="sv-SE" sz="1400" dirty="0" smtClean="0">
                <a:solidFill>
                  <a:schemeClr val="tx1"/>
                </a:solidFill>
              </a:rPr>
              <a:t> </a:t>
            </a:r>
            <a:r>
              <a:rPr lang="sv-SE" sz="1400" dirty="0" err="1" smtClean="0">
                <a:solidFill>
                  <a:schemeClr val="tx1"/>
                </a:solidFill>
              </a:rPr>
              <a:t>concept</a:t>
            </a:r>
            <a:r>
              <a:rPr lang="sv-SE" sz="1400" dirty="0" smtClean="0">
                <a:solidFill>
                  <a:schemeClr val="tx1"/>
                </a:solidFill>
              </a:rPr>
              <a:t> </a:t>
            </a:r>
            <a:r>
              <a:rPr lang="sv-SE" sz="1400" dirty="0" err="1" smtClean="0">
                <a:solidFill>
                  <a:schemeClr val="tx1"/>
                </a:solidFill>
              </a:rPr>
              <a:t>document</a:t>
            </a:r>
            <a:r>
              <a:rPr lang="sv-SE" sz="1400" dirty="0" smtClean="0">
                <a:solidFill>
                  <a:schemeClr val="tx1"/>
                </a:solidFill>
              </a:rPr>
              <a:t> ready for </a:t>
            </a:r>
            <a:r>
              <a:rPr lang="sv-SE" sz="1400" dirty="0" err="1" smtClean="0">
                <a:solidFill>
                  <a:schemeClr val="tx1"/>
                </a:solidFill>
              </a:rPr>
              <a:t>approval</a:t>
            </a:r>
            <a:r>
              <a:rPr lang="sv-SE" sz="1400" dirty="0" smtClean="0">
                <a:solidFill>
                  <a:schemeClr val="tx1"/>
                </a:solidFill>
              </a:rPr>
              <a:t> by MPC end of </a:t>
            </a:r>
            <a:r>
              <a:rPr lang="sv-SE" sz="1400" dirty="0" err="1" smtClean="0">
                <a:solidFill>
                  <a:schemeClr val="tx1"/>
                </a:solidFill>
              </a:rPr>
              <a:t>March</a:t>
            </a:r>
            <a:r>
              <a:rPr lang="sv-SE" sz="1400" dirty="0" smtClean="0">
                <a:solidFill>
                  <a:schemeClr val="tx1"/>
                </a:solidFill>
              </a:rPr>
              <a:t> 2015</a:t>
            </a:r>
          </a:p>
          <a:p>
            <a:pPr algn="just"/>
            <a:r>
              <a:rPr lang="sv-SE" sz="1400" dirty="0" err="1">
                <a:solidFill>
                  <a:schemeClr val="tx1"/>
                </a:solidFill>
              </a:rPr>
              <a:t>Agreement</a:t>
            </a:r>
            <a:r>
              <a:rPr lang="sv-SE" sz="1400" dirty="0">
                <a:solidFill>
                  <a:schemeClr val="tx1"/>
                </a:solidFill>
              </a:rPr>
              <a:t> </a:t>
            </a:r>
            <a:r>
              <a:rPr lang="sv-SE" sz="1400" dirty="0" err="1">
                <a:solidFill>
                  <a:schemeClr val="tx1"/>
                </a:solidFill>
              </a:rPr>
              <a:t>with</a:t>
            </a:r>
            <a:r>
              <a:rPr lang="sv-SE" sz="1400" dirty="0">
                <a:solidFill>
                  <a:schemeClr val="tx1"/>
                </a:solidFill>
              </a:rPr>
              <a:t> </a:t>
            </a:r>
            <a:r>
              <a:rPr lang="sv-SE" sz="1400" dirty="0" smtClean="0">
                <a:solidFill>
                  <a:schemeClr val="tx1"/>
                </a:solidFill>
              </a:rPr>
              <a:t>Accelerator </a:t>
            </a:r>
            <a:r>
              <a:rPr lang="sv-SE" sz="1400" dirty="0" err="1" smtClean="0">
                <a:solidFill>
                  <a:schemeClr val="tx1"/>
                </a:solidFill>
              </a:rPr>
              <a:t>Divison</a:t>
            </a:r>
            <a:r>
              <a:rPr lang="sv-SE" sz="1400" dirty="0" smtClean="0">
                <a:solidFill>
                  <a:schemeClr val="tx1"/>
                </a:solidFill>
              </a:rPr>
              <a:t> </a:t>
            </a:r>
            <a:r>
              <a:rPr lang="sv-SE" sz="1400" dirty="0">
                <a:solidFill>
                  <a:schemeClr val="tx1"/>
                </a:solidFill>
              </a:rPr>
              <a:t>on </a:t>
            </a:r>
            <a:r>
              <a:rPr lang="sv-SE" sz="1400" dirty="0" err="1">
                <a:solidFill>
                  <a:schemeClr val="tx1"/>
                </a:solidFill>
              </a:rPr>
              <a:t>machine</a:t>
            </a:r>
            <a:r>
              <a:rPr lang="sv-SE" sz="1400" dirty="0">
                <a:solidFill>
                  <a:schemeClr val="tx1"/>
                </a:solidFill>
              </a:rPr>
              <a:t> </a:t>
            </a:r>
            <a:r>
              <a:rPr lang="sv-SE" sz="1400" dirty="0" err="1">
                <a:solidFill>
                  <a:schemeClr val="tx1"/>
                </a:solidFill>
              </a:rPr>
              <a:t>protection</a:t>
            </a:r>
            <a:r>
              <a:rPr lang="sv-SE" sz="1400" dirty="0">
                <a:solidFill>
                  <a:schemeClr val="tx1"/>
                </a:solidFill>
              </a:rPr>
              <a:t> </a:t>
            </a:r>
            <a:r>
              <a:rPr lang="sv-SE" sz="1400" dirty="0" err="1" smtClean="0">
                <a:solidFill>
                  <a:schemeClr val="tx1"/>
                </a:solidFill>
              </a:rPr>
              <a:t>strategy</a:t>
            </a:r>
            <a:endParaRPr lang="sv-SE" sz="1400" dirty="0" smtClean="0">
              <a:solidFill>
                <a:schemeClr val="tx1"/>
              </a:solidFill>
            </a:endParaRPr>
          </a:p>
          <a:p>
            <a:pPr algn="just"/>
            <a:r>
              <a:rPr lang="sv-SE" sz="1400" dirty="0" err="1" smtClean="0">
                <a:solidFill>
                  <a:schemeClr val="tx1"/>
                </a:solidFill>
              </a:rPr>
              <a:t>First</a:t>
            </a:r>
            <a:r>
              <a:rPr lang="sv-SE" sz="1400" dirty="0" smtClean="0">
                <a:solidFill>
                  <a:schemeClr val="tx1"/>
                </a:solidFill>
              </a:rPr>
              <a:t> </a:t>
            </a:r>
            <a:r>
              <a:rPr lang="sv-SE" sz="1400" dirty="0" err="1" smtClean="0">
                <a:solidFill>
                  <a:schemeClr val="tx1"/>
                </a:solidFill>
              </a:rPr>
              <a:t>technical</a:t>
            </a:r>
            <a:r>
              <a:rPr lang="sv-SE" sz="1400" dirty="0" smtClean="0">
                <a:solidFill>
                  <a:schemeClr val="tx1"/>
                </a:solidFill>
              </a:rPr>
              <a:t> design </a:t>
            </a:r>
            <a:r>
              <a:rPr lang="sv-SE" sz="1400" dirty="0" err="1" smtClean="0">
                <a:solidFill>
                  <a:schemeClr val="tx1"/>
                </a:solidFill>
              </a:rPr>
              <a:t>of</a:t>
            </a:r>
            <a:r>
              <a:rPr lang="sv-SE" sz="1400" dirty="0" smtClean="0">
                <a:solidFill>
                  <a:schemeClr val="tx1"/>
                </a:solidFill>
              </a:rPr>
              <a:t> </a:t>
            </a:r>
            <a:r>
              <a:rPr lang="sv-SE" sz="1400" dirty="0" err="1" smtClean="0">
                <a:solidFill>
                  <a:schemeClr val="tx1"/>
                </a:solidFill>
              </a:rPr>
              <a:t>module</a:t>
            </a:r>
            <a:r>
              <a:rPr lang="sv-SE" sz="1400" dirty="0" smtClean="0">
                <a:solidFill>
                  <a:schemeClr val="tx1"/>
                </a:solidFill>
              </a:rPr>
              <a:t> </a:t>
            </a:r>
            <a:r>
              <a:rPr lang="sv-SE" sz="1400" dirty="0" err="1" smtClean="0">
                <a:solidFill>
                  <a:schemeClr val="tx1"/>
                </a:solidFill>
              </a:rPr>
              <a:t>interfacing</a:t>
            </a:r>
            <a:r>
              <a:rPr lang="sv-SE" sz="1400" dirty="0" smtClean="0">
                <a:solidFill>
                  <a:schemeClr val="tx1"/>
                </a:solidFill>
              </a:rPr>
              <a:t> </a:t>
            </a:r>
            <a:r>
              <a:rPr lang="sv-SE" sz="1400" dirty="0" err="1" smtClean="0">
                <a:solidFill>
                  <a:schemeClr val="tx1"/>
                </a:solidFill>
              </a:rPr>
              <a:t>with</a:t>
            </a:r>
            <a:r>
              <a:rPr lang="sv-SE" sz="1400" dirty="0" smtClean="0">
                <a:solidFill>
                  <a:schemeClr val="tx1"/>
                </a:solidFill>
              </a:rPr>
              <a:t> the </a:t>
            </a:r>
            <a:r>
              <a:rPr lang="sv-SE" sz="1400" dirty="0" err="1" smtClean="0">
                <a:solidFill>
                  <a:schemeClr val="tx1"/>
                </a:solidFill>
              </a:rPr>
              <a:t>Beam</a:t>
            </a:r>
            <a:r>
              <a:rPr lang="sv-SE" sz="1400" dirty="0" smtClean="0">
                <a:solidFill>
                  <a:schemeClr val="tx1"/>
                </a:solidFill>
              </a:rPr>
              <a:t> Interlock System (BIS) </a:t>
            </a:r>
            <a:r>
              <a:rPr lang="sv-SE" sz="1400" dirty="0" err="1" smtClean="0">
                <a:solidFill>
                  <a:schemeClr val="tx1"/>
                </a:solidFill>
              </a:rPr>
              <a:t>done</a:t>
            </a:r>
            <a:r>
              <a:rPr lang="sv-SE" sz="1400" dirty="0" smtClean="0">
                <a:solidFill>
                  <a:schemeClr val="tx1"/>
                </a:solidFill>
              </a:rPr>
              <a:t>/iteration </a:t>
            </a:r>
            <a:r>
              <a:rPr lang="sv-SE" sz="1400" dirty="0" err="1" smtClean="0">
                <a:solidFill>
                  <a:schemeClr val="tx1"/>
                </a:solidFill>
              </a:rPr>
              <a:t>ongoing</a:t>
            </a:r>
            <a:endParaRPr lang="sv-SE" sz="1400" dirty="0">
              <a:solidFill>
                <a:schemeClr val="tx1"/>
              </a:solidFill>
            </a:endParaRPr>
          </a:p>
          <a:p>
            <a:pPr algn="just"/>
            <a:r>
              <a:rPr lang="sv-SE" sz="1400" dirty="0" err="1" smtClean="0">
                <a:solidFill>
                  <a:schemeClr val="tx1"/>
                </a:solidFill>
              </a:rPr>
              <a:t>First</a:t>
            </a:r>
            <a:r>
              <a:rPr lang="sv-SE" sz="1400" dirty="0" smtClean="0">
                <a:solidFill>
                  <a:schemeClr val="tx1"/>
                </a:solidFill>
              </a:rPr>
              <a:t> </a:t>
            </a:r>
            <a:r>
              <a:rPr lang="sv-SE" sz="1400" dirty="0" err="1" smtClean="0">
                <a:solidFill>
                  <a:schemeClr val="tx1"/>
                </a:solidFill>
              </a:rPr>
              <a:t>technical</a:t>
            </a:r>
            <a:r>
              <a:rPr lang="sv-SE" sz="1400" dirty="0" smtClean="0">
                <a:solidFill>
                  <a:schemeClr val="tx1"/>
                </a:solidFill>
              </a:rPr>
              <a:t> design on the BIS master </a:t>
            </a:r>
            <a:r>
              <a:rPr lang="sv-SE" sz="1400" dirty="0" err="1" smtClean="0">
                <a:solidFill>
                  <a:schemeClr val="tx1"/>
                </a:solidFill>
              </a:rPr>
              <a:t>module</a:t>
            </a:r>
            <a:r>
              <a:rPr lang="sv-SE" sz="1400" dirty="0" smtClean="0">
                <a:solidFill>
                  <a:schemeClr val="tx1"/>
                </a:solidFill>
              </a:rPr>
              <a:t> </a:t>
            </a:r>
            <a:r>
              <a:rPr lang="sv-SE" sz="1400" dirty="0" err="1" smtClean="0">
                <a:solidFill>
                  <a:schemeClr val="tx1"/>
                </a:solidFill>
              </a:rPr>
              <a:t>started</a:t>
            </a:r>
            <a:endParaRPr lang="sv-SE" sz="1400" dirty="0" smtClean="0">
              <a:solidFill>
                <a:schemeClr val="tx1"/>
              </a:solidFill>
            </a:endParaRPr>
          </a:p>
          <a:p>
            <a:pPr algn="just"/>
            <a:r>
              <a:rPr lang="sv-SE" sz="1400" dirty="0" err="1" smtClean="0">
                <a:solidFill>
                  <a:schemeClr val="tx1"/>
                </a:solidFill>
              </a:rPr>
              <a:t>Organized</a:t>
            </a:r>
            <a:r>
              <a:rPr lang="sv-SE" sz="1400" dirty="0" smtClean="0">
                <a:solidFill>
                  <a:schemeClr val="tx1"/>
                </a:solidFill>
              </a:rPr>
              <a:t> workshop at CERN on </a:t>
            </a:r>
            <a:r>
              <a:rPr lang="sv-SE" sz="1400" dirty="0" err="1" smtClean="0">
                <a:solidFill>
                  <a:schemeClr val="tx1"/>
                </a:solidFill>
              </a:rPr>
              <a:t>Beam</a:t>
            </a:r>
            <a:r>
              <a:rPr lang="sv-SE" sz="1400" dirty="0" smtClean="0">
                <a:solidFill>
                  <a:schemeClr val="tx1"/>
                </a:solidFill>
              </a:rPr>
              <a:t> Interlock Systems (Feb 2015), PLC workshop at ITER (Dec 2014)</a:t>
            </a:r>
          </a:p>
          <a:p>
            <a:pPr algn="just"/>
            <a:r>
              <a:rPr lang="sv-SE" sz="1400" dirty="0" smtClean="0">
                <a:solidFill>
                  <a:schemeClr val="tx1"/>
                </a:solidFill>
              </a:rPr>
              <a:t>Decision taken on the teams </a:t>
            </a:r>
            <a:r>
              <a:rPr lang="sv-SE" sz="1400" dirty="0" err="1" smtClean="0">
                <a:solidFill>
                  <a:schemeClr val="tx1"/>
                </a:solidFill>
              </a:rPr>
              <a:t>working</a:t>
            </a:r>
            <a:r>
              <a:rPr lang="sv-SE" sz="1400" dirty="0" smtClean="0">
                <a:solidFill>
                  <a:schemeClr val="tx1"/>
                </a:solidFill>
              </a:rPr>
              <a:t> on the design </a:t>
            </a:r>
            <a:r>
              <a:rPr lang="sv-SE" sz="1400" dirty="0" err="1" smtClean="0">
                <a:solidFill>
                  <a:schemeClr val="tx1"/>
                </a:solidFill>
              </a:rPr>
              <a:t>of</a:t>
            </a:r>
            <a:r>
              <a:rPr lang="sv-SE" sz="1400" dirty="0" smtClean="0">
                <a:solidFill>
                  <a:schemeClr val="tx1"/>
                </a:solidFill>
              </a:rPr>
              <a:t> BIS </a:t>
            </a:r>
            <a:r>
              <a:rPr lang="sv-SE" sz="1400" dirty="0" err="1" smtClean="0">
                <a:solidFill>
                  <a:schemeClr val="tx1"/>
                </a:solidFill>
              </a:rPr>
              <a:t>hw</a:t>
            </a:r>
            <a:r>
              <a:rPr lang="sv-SE" sz="1400" dirty="0" smtClean="0">
                <a:solidFill>
                  <a:schemeClr val="tx1"/>
                </a:solidFill>
              </a:rPr>
              <a:t>/</a:t>
            </a:r>
            <a:r>
              <a:rPr lang="sv-SE" sz="1400" dirty="0" err="1" smtClean="0">
                <a:solidFill>
                  <a:schemeClr val="tx1"/>
                </a:solidFill>
              </a:rPr>
              <a:t>sw</a:t>
            </a:r>
            <a:r>
              <a:rPr lang="sv-SE" sz="1400" dirty="0" smtClean="0">
                <a:solidFill>
                  <a:schemeClr val="tx1"/>
                </a:solidFill>
              </a:rPr>
              <a:t>: ESS, ZHAW, CERN, </a:t>
            </a:r>
            <a:r>
              <a:rPr lang="sv-SE" sz="1400" dirty="0" err="1" smtClean="0">
                <a:solidFill>
                  <a:schemeClr val="tx1"/>
                </a:solidFill>
              </a:rPr>
              <a:t>embeX</a:t>
            </a:r>
            <a:endParaRPr lang="sv-SE" sz="1400" dirty="0" smtClean="0">
              <a:solidFill>
                <a:schemeClr val="tx1"/>
              </a:solidFill>
            </a:endParaRPr>
          </a:p>
          <a:p>
            <a:pPr algn="just"/>
            <a:r>
              <a:rPr lang="sv-SE" sz="1400" dirty="0" err="1" smtClean="0">
                <a:solidFill>
                  <a:schemeClr val="tx1"/>
                </a:solidFill>
              </a:rPr>
              <a:t>Initiated</a:t>
            </a:r>
            <a:r>
              <a:rPr lang="sv-SE" sz="1400" dirty="0" smtClean="0">
                <a:solidFill>
                  <a:schemeClr val="tx1"/>
                </a:solidFill>
              </a:rPr>
              <a:t> </a:t>
            </a:r>
            <a:r>
              <a:rPr lang="sv-SE" sz="1400" dirty="0" err="1" smtClean="0">
                <a:solidFill>
                  <a:schemeClr val="tx1"/>
                </a:solidFill>
              </a:rPr>
              <a:t>Collaboration</a:t>
            </a:r>
            <a:r>
              <a:rPr lang="sv-SE" sz="1400" dirty="0" smtClean="0">
                <a:solidFill>
                  <a:schemeClr val="tx1"/>
                </a:solidFill>
              </a:rPr>
              <a:t> </a:t>
            </a:r>
            <a:r>
              <a:rPr lang="sv-SE" sz="1400" dirty="0" err="1" smtClean="0">
                <a:solidFill>
                  <a:schemeClr val="tx1"/>
                </a:solidFill>
              </a:rPr>
              <a:t>agreement</a:t>
            </a:r>
            <a:r>
              <a:rPr lang="sv-SE" sz="1400" dirty="0" smtClean="0">
                <a:solidFill>
                  <a:schemeClr val="tx1"/>
                </a:solidFill>
              </a:rPr>
              <a:t> </a:t>
            </a:r>
            <a:r>
              <a:rPr lang="sv-SE" sz="1400" dirty="0" err="1" smtClean="0">
                <a:solidFill>
                  <a:schemeClr val="tx1"/>
                </a:solidFill>
              </a:rPr>
              <a:t>with</a:t>
            </a:r>
            <a:r>
              <a:rPr lang="sv-SE" sz="1400" dirty="0" smtClean="0">
                <a:solidFill>
                  <a:schemeClr val="tx1"/>
                </a:solidFill>
              </a:rPr>
              <a:t> </a:t>
            </a:r>
            <a:r>
              <a:rPr lang="sv-SE" sz="1400" dirty="0" err="1" smtClean="0">
                <a:solidFill>
                  <a:schemeClr val="tx1"/>
                </a:solidFill>
              </a:rPr>
              <a:t>embeX</a:t>
            </a:r>
            <a:r>
              <a:rPr lang="sv-SE" sz="1400" dirty="0" smtClean="0">
                <a:solidFill>
                  <a:schemeClr val="tx1"/>
                </a:solidFill>
              </a:rPr>
              <a:t> (</a:t>
            </a:r>
            <a:r>
              <a:rPr lang="sv-SE" sz="1400" dirty="0" err="1" smtClean="0">
                <a:solidFill>
                  <a:schemeClr val="tx1"/>
                </a:solidFill>
              </a:rPr>
              <a:t>to</a:t>
            </a:r>
            <a:r>
              <a:rPr lang="sv-SE" sz="1400" dirty="0" smtClean="0">
                <a:solidFill>
                  <a:schemeClr val="tx1"/>
                </a:solidFill>
              </a:rPr>
              <a:t> be </a:t>
            </a:r>
            <a:r>
              <a:rPr lang="sv-SE" sz="1400" dirty="0" err="1" smtClean="0">
                <a:solidFill>
                  <a:schemeClr val="tx1"/>
                </a:solidFill>
              </a:rPr>
              <a:t>signed</a:t>
            </a:r>
            <a:r>
              <a:rPr lang="sv-SE" sz="1400" dirty="0" smtClean="0">
                <a:solidFill>
                  <a:schemeClr val="tx1"/>
                </a:solidFill>
              </a:rPr>
              <a:t> in </a:t>
            </a:r>
            <a:r>
              <a:rPr lang="sv-SE" sz="1400" dirty="0" err="1" smtClean="0">
                <a:solidFill>
                  <a:schemeClr val="tx1"/>
                </a:solidFill>
              </a:rPr>
              <a:t>March</a:t>
            </a:r>
            <a:r>
              <a:rPr lang="sv-SE" sz="1400" dirty="0" smtClean="0">
                <a:solidFill>
                  <a:schemeClr val="tx1"/>
                </a:solidFill>
              </a:rPr>
              <a:t>/</a:t>
            </a:r>
            <a:r>
              <a:rPr lang="sv-SE" sz="1400" dirty="0" err="1" smtClean="0">
                <a:solidFill>
                  <a:schemeClr val="tx1"/>
                </a:solidFill>
              </a:rPr>
              <a:t>early</a:t>
            </a:r>
            <a:r>
              <a:rPr lang="sv-SE" sz="1400" dirty="0" smtClean="0">
                <a:solidFill>
                  <a:schemeClr val="tx1"/>
                </a:solidFill>
              </a:rPr>
              <a:t> April): </a:t>
            </a:r>
            <a:r>
              <a:rPr lang="sv-SE" sz="1400" dirty="0" err="1" smtClean="0">
                <a:solidFill>
                  <a:schemeClr val="tx1"/>
                </a:solidFill>
              </a:rPr>
              <a:t>first</a:t>
            </a:r>
            <a:r>
              <a:rPr lang="sv-SE" sz="1400" dirty="0" smtClean="0">
                <a:solidFill>
                  <a:schemeClr val="tx1"/>
                </a:solidFill>
              </a:rPr>
              <a:t> task </a:t>
            </a:r>
            <a:r>
              <a:rPr lang="sv-SE" sz="1400" dirty="0" err="1" smtClean="0">
                <a:solidFill>
                  <a:schemeClr val="tx1"/>
                </a:solidFill>
              </a:rPr>
              <a:t>will</a:t>
            </a:r>
            <a:r>
              <a:rPr lang="sv-SE" sz="1400" dirty="0" smtClean="0">
                <a:solidFill>
                  <a:schemeClr val="tx1"/>
                </a:solidFill>
              </a:rPr>
              <a:t> be the </a:t>
            </a:r>
            <a:r>
              <a:rPr lang="sv-SE" sz="1400" dirty="0" err="1" smtClean="0">
                <a:solidFill>
                  <a:schemeClr val="tx1"/>
                </a:solidFill>
              </a:rPr>
              <a:t>interlock</a:t>
            </a:r>
            <a:r>
              <a:rPr lang="sv-SE" sz="1400" dirty="0" smtClean="0">
                <a:solidFill>
                  <a:schemeClr val="tx1"/>
                </a:solidFill>
              </a:rPr>
              <a:t> system for the </a:t>
            </a:r>
            <a:r>
              <a:rPr lang="sv-SE" sz="1400" dirty="0" err="1" smtClean="0">
                <a:solidFill>
                  <a:schemeClr val="tx1"/>
                </a:solidFill>
              </a:rPr>
              <a:t>bending</a:t>
            </a:r>
            <a:r>
              <a:rPr lang="sv-SE" sz="1400" dirty="0" smtClean="0">
                <a:solidFill>
                  <a:schemeClr val="tx1"/>
                </a:solidFill>
              </a:rPr>
              <a:t> magnets</a:t>
            </a:r>
          </a:p>
          <a:p>
            <a:pPr algn="just"/>
            <a:r>
              <a:rPr lang="sv-SE" sz="1400" dirty="0" err="1" smtClean="0">
                <a:solidFill>
                  <a:schemeClr val="tx1"/>
                </a:solidFill>
              </a:rPr>
              <a:t>First</a:t>
            </a:r>
            <a:r>
              <a:rPr lang="sv-SE" sz="1400" dirty="0" smtClean="0">
                <a:solidFill>
                  <a:schemeClr val="tx1"/>
                </a:solidFill>
              </a:rPr>
              <a:t> </a:t>
            </a:r>
            <a:r>
              <a:rPr lang="sv-SE" sz="1400" dirty="0" err="1">
                <a:solidFill>
                  <a:schemeClr val="tx1"/>
                </a:solidFill>
              </a:rPr>
              <a:t>p</a:t>
            </a:r>
            <a:r>
              <a:rPr lang="sv-SE" sz="1400" dirty="0" err="1" smtClean="0">
                <a:solidFill>
                  <a:schemeClr val="tx1"/>
                </a:solidFill>
              </a:rPr>
              <a:t>rototype</a:t>
            </a:r>
            <a:r>
              <a:rPr lang="sv-SE" sz="1400" dirty="0" smtClean="0">
                <a:solidFill>
                  <a:schemeClr val="tx1"/>
                </a:solidFill>
              </a:rPr>
              <a:t> for magnet </a:t>
            </a:r>
            <a:r>
              <a:rPr lang="sv-SE" sz="1400" dirty="0" err="1" smtClean="0">
                <a:solidFill>
                  <a:schemeClr val="tx1"/>
                </a:solidFill>
              </a:rPr>
              <a:t>powering</a:t>
            </a:r>
            <a:r>
              <a:rPr lang="sv-SE" sz="1400" dirty="0" smtClean="0">
                <a:solidFill>
                  <a:schemeClr val="tx1"/>
                </a:solidFill>
              </a:rPr>
              <a:t> </a:t>
            </a:r>
            <a:r>
              <a:rPr lang="sv-SE" sz="1400" dirty="0" err="1" smtClean="0">
                <a:solidFill>
                  <a:schemeClr val="tx1"/>
                </a:solidFill>
              </a:rPr>
              <a:t>interlock</a:t>
            </a:r>
            <a:r>
              <a:rPr lang="sv-SE" sz="1400" dirty="0" smtClean="0">
                <a:solidFill>
                  <a:schemeClr val="tx1"/>
                </a:solidFill>
              </a:rPr>
              <a:t> system ready</a:t>
            </a:r>
          </a:p>
          <a:p>
            <a:pPr algn="just"/>
            <a:r>
              <a:rPr lang="sv-SE" sz="1400" dirty="0" err="1" smtClean="0">
                <a:solidFill>
                  <a:schemeClr val="tx1"/>
                </a:solidFill>
              </a:rPr>
              <a:t>Work</a:t>
            </a:r>
            <a:r>
              <a:rPr lang="sv-SE" sz="1400" dirty="0" smtClean="0">
                <a:solidFill>
                  <a:schemeClr val="tx1"/>
                </a:solidFill>
              </a:rPr>
              <a:t> on vacuum </a:t>
            </a:r>
            <a:r>
              <a:rPr lang="sv-SE" sz="1400" dirty="0" err="1" smtClean="0">
                <a:solidFill>
                  <a:schemeClr val="tx1"/>
                </a:solidFill>
              </a:rPr>
              <a:t>interlock</a:t>
            </a:r>
            <a:r>
              <a:rPr lang="sv-SE" sz="1400" dirty="0" smtClean="0">
                <a:solidFill>
                  <a:schemeClr val="tx1"/>
                </a:solidFill>
              </a:rPr>
              <a:t> system for proton source </a:t>
            </a:r>
            <a:r>
              <a:rPr lang="sv-SE" sz="1400" dirty="0" err="1" smtClean="0">
                <a:solidFill>
                  <a:schemeClr val="tx1"/>
                </a:solidFill>
              </a:rPr>
              <a:t>started</a:t>
            </a:r>
            <a:r>
              <a:rPr lang="sv-SE" sz="1400" dirty="0" smtClean="0">
                <a:solidFill>
                  <a:schemeClr val="tx1"/>
                </a:solidFill>
              </a:rPr>
              <a:t> (</a:t>
            </a:r>
            <a:r>
              <a:rPr lang="sv-SE" sz="1400" dirty="0" err="1" smtClean="0">
                <a:solidFill>
                  <a:schemeClr val="tx1"/>
                </a:solidFill>
              </a:rPr>
              <a:t>to</a:t>
            </a:r>
            <a:r>
              <a:rPr lang="sv-SE" sz="1400" dirty="0" smtClean="0">
                <a:solidFill>
                  <a:schemeClr val="tx1"/>
                </a:solidFill>
              </a:rPr>
              <a:t> be </a:t>
            </a:r>
            <a:r>
              <a:rPr lang="sv-SE" sz="1400" dirty="0" err="1" smtClean="0">
                <a:solidFill>
                  <a:schemeClr val="tx1"/>
                </a:solidFill>
              </a:rPr>
              <a:t>finalised</a:t>
            </a:r>
            <a:r>
              <a:rPr lang="sv-SE" sz="1400" dirty="0" smtClean="0">
                <a:solidFill>
                  <a:schemeClr val="tx1"/>
                </a:solidFill>
              </a:rPr>
              <a:t> by June/</a:t>
            </a:r>
            <a:r>
              <a:rPr lang="sv-SE" sz="1400" dirty="0" err="1" smtClean="0">
                <a:solidFill>
                  <a:schemeClr val="tx1"/>
                </a:solidFill>
              </a:rPr>
              <a:t>July</a:t>
            </a:r>
            <a:r>
              <a:rPr lang="sv-SE" sz="1400" dirty="0" smtClean="0">
                <a:solidFill>
                  <a:schemeClr val="tx1"/>
                </a:solidFill>
              </a:rPr>
              <a:t>)</a:t>
            </a:r>
          </a:p>
          <a:p>
            <a:pPr algn="just"/>
            <a:r>
              <a:rPr lang="sv-SE" sz="1400" dirty="0" err="1" smtClean="0">
                <a:solidFill>
                  <a:schemeClr val="tx1"/>
                </a:solidFill>
              </a:rPr>
              <a:t>Setting</a:t>
            </a:r>
            <a:r>
              <a:rPr lang="sv-SE" sz="1400" dirty="0" smtClean="0">
                <a:solidFill>
                  <a:schemeClr val="tx1"/>
                </a:solidFill>
              </a:rPr>
              <a:t> </a:t>
            </a:r>
            <a:r>
              <a:rPr lang="sv-SE" sz="1400" dirty="0" err="1" smtClean="0">
                <a:solidFill>
                  <a:schemeClr val="tx1"/>
                </a:solidFill>
              </a:rPr>
              <a:t>up</a:t>
            </a:r>
            <a:r>
              <a:rPr lang="sv-SE" sz="1400" dirty="0" smtClean="0">
                <a:solidFill>
                  <a:schemeClr val="tx1"/>
                </a:solidFill>
              </a:rPr>
              <a:t> </a:t>
            </a:r>
            <a:r>
              <a:rPr lang="sv-SE" sz="1400" dirty="0" err="1" smtClean="0">
                <a:solidFill>
                  <a:schemeClr val="tx1"/>
                </a:solidFill>
              </a:rPr>
              <a:t>collaboration</a:t>
            </a:r>
            <a:r>
              <a:rPr lang="sv-SE" sz="1400" dirty="0" smtClean="0">
                <a:solidFill>
                  <a:schemeClr val="tx1"/>
                </a:solidFill>
              </a:rPr>
              <a:t> </a:t>
            </a:r>
            <a:r>
              <a:rPr lang="sv-SE" sz="1400" dirty="0" err="1" smtClean="0">
                <a:solidFill>
                  <a:schemeClr val="tx1"/>
                </a:solidFill>
              </a:rPr>
              <a:t>with</a:t>
            </a:r>
            <a:r>
              <a:rPr lang="sv-SE" sz="1400" dirty="0" smtClean="0">
                <a:solidFill>
                  <a:schemeClr val="tx1"/>
                </a:solidFill>
              </a:rPr>
              <a:t> ITER on HPC </a:t>
            </a:r>
            <a:r>
              <a:rPr lang="sv-SE" sz="1400" dirty="0" err="1" smtClean="0">
                <a:solidFill>
                  <a:schemeClr val="tx1"/>
                </a:solidFill>
              </a:rPr>
              <a:t>project</a:t>
            </a:r>
            <a:r>
              <a:rPr lang="sv-SE" sz="1400" dirty="0" smtClean="0">
                <a:solidFill>
                  <a:schemeClr val="tx1"/>
                </a:solidFill>
              </a:rPr>
              <a:t> </a:t>
            </a:r>
            <a:r>
              <a:rPr lang="sv-SE" sz="1400" dirty="0" err="1" smtClean="0">
                <a:solidFill>
                  <a:schemeClr val="tx1"/>
                </a:solidFill>
              </a:rPr>
              <a:t>used</a:t>
            </a:r>
            <a:r>
              <a:rPr lang="sv-SE" sz="1400" dirty="0" smtClean="0">
                <a:solidFill>
                  <a:schemeClr val="tx1"/>
                </a:solidFill>
              </a:rPr>
              <a:t> for </a:t>
            </a:r>
            <a:r>
              <a:rPr lang="sv-SE" sz="1400" dirty="0" err="1" smtClean="0">
                <a:solidFill>
                  <a:schemeClr val="tx1"/>
                </a:solidFill>
              </a:rPr>
              <a:t>early</a:t>
            </a:r>
            <a:r>
              <a:rPr lang="sv-SE" sz="1400" dirty="0" smtClean="0">
                <a:solidFill>
                  <a:schemeClr val="tx1"/>
                </a:solidFill>
              </a:rPr>
              <a:t> </a:t>
            </a:r>
            <a:r>
              <a:rPr lang="sv-SE" sz="1400" dirty="0" err="1" smtClean="0">
                <a:solidFill>
                  <a:schemeClr val="tx1"/>
                </a:solidFill>
              </a:rPr>
              <a:t>fault</a:t>
            </a:r>
            <a:r>
              <a:rPr lang="sv-SE" sz="1400" dirty="0" smtClean="0">
                <a:solidFill>
                  <a:schemeClr val="tx1"/>
                </a:solidFill>
              </a:rPr>
              <a:t> </a:t>
            </a:r>
            <a:r>
              <a:rPr lang="sv-SE" sz="1400" dirty="0" err="1" smtClean="0">
                <a:solidFill>
                  <a:schemeClr val="tx1"/>
                </a:solidFill>
              </a:rPr>
              <a:t>prediction</a:t>
            </a:r>
            <a:r>
              <a:rPr lang="sv-SE" sz="1400" dirty="0" smtClean="0">
                <a:solidFill>
                  <a:schemeClr val="tx1"/>
                </a:solidFill>
              </a:rPr>
              <a:t>, </a:t>
            </a:r>
            <a:r>
              <a:rPr lang="sv-SE" sz="1400" dirty="0" err="1" smtClean="0">
                <a:solidFill>
                  <a:schemeClr val="tx1"/>
                </a:solidFill>
              </a:rPr>
              <a:t>detection</a:t>
            </a:r>
            <a:r>
              <a:rPr lang="sv-SE" sz="1400" dirty="0" smtClean="0">
                <a:solidFill>
                  <a:schemeClr val="tx1"/>
                </a:solidFill>
              </a:rPr>
              <a:t> </a:t>
            </a:r>
            <a:r>
              <a:rPr lang="sv-SE" sz="1400" dirty="0" err="1" smtClean="0">
                <a:solidFill>
                  <a:schemeClr val="tx1"/>
                </a:solidFill>
              </a:rPr>
              <a:t>using</a:t>
            </a:r>
            <a:r>
              <a:rPr lang="sv-SE" sz="1400" dirty="0" smtClean="0">
                <a:solidFill>
                  <a:schemeClr val="tx1"/>
                </a:solidFill>
              </a:rPr>
              <a:t> </a:t>
            </a:r>
            <a:r>
              <a:rPr lang="sv-SE" sz="1400" dirty="0" err="1" smtClean="0">
                <a:solidFill>
                  <a:schemeClr val="tx1"/>
                </a:solidFill>
              </a:rPr>
              <a:t>PLCs</a:t>
            </a:r>
            <a:endParaRPr lang="sv-SE" sz="1400" dirty="0">
              <a:solidFill>
                <a:schemeClr val="tx1"/>
              </a:solidFill>
            </a:endParaRPr>
          </a:p>
          <a:p>
            <a:pPr algn="just"/>
            <a:r>
              <a:rPr lang="sv-SE" sz="1400" dirty="0" smtClean="0">
                <a:solidFill>
                  <a:schemeClr val="tx1"/>
                </a:solidFill>
              </a:rPr>
              <a:t>Interface </a:t>
            </a:r>
            <a:r>
              <a:rPr lang="sv-SE" sz="1400" dirty="0" err="1" smtClean="0">
                <a:solidFill>
                  <a:schemeClr val="tx1"/>
                </a:solidFill>
              </a:rPr>
              <a:t>between</a:t>
            </a:r>
            <a:r>
              <a:rPr lang="sv-SE" sz="1400" dirty="0" smtClean="0">
                <a:solidFill>
                  <a:schemeClr val="tx1"/>
                </a:solidFill>
              </a:rPr>
              <a:t> BIS and </a:t>
            </a:r>
            <a:r>
              <a:rPr lang="sv-SE" sz="1400" dirty="0" err="1" smtClean="0">
                <a:solidFill>
                  <a:schemeClr val="tx1"/>
                </a:solidFill>
              </a:rPr>
              <a:t>actuating</a:t>
            </a:r>
            <a:r>
              <a:rPr lang="sv-SE" sz="1400" dirty="0" smtClean="0">
                <a:solidFill>
                  <a:schemeClr val="tx1"/>
                </a:solidFill>
              </a:rPr>
              <a:t> systems (Proton source &amp; LEBT chopper) </a:t>
            </a:r>
            <a:r>
              <a:rPr lang="sv-SE" sz="1400" dirty="0" err="1" smtClean="0">
                <a:solidFill>
                  <a:schemeClr val="tx1"/>
                </a:solidFill>
              </a:rPr>
              <a:t>defined</a:t>
            </a:r>
            <a:r>
              <a:rPr lang="sv-SE" sz="1400" dirty="0" smtClean="0">
                <a:solidFill>
                  <a:schemeClr val="tx1"/>
                </a:solidFill>
              </a:rPr>
              <a:t> (1st version)</a:t>
            </a:r>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a:p>
        </p:txBody>
      </p:sp>
    </p:spTree>
    <p:extLst>
      <p:ext uri="{BB962C8B-B14F-4D97-AF65-F5344CB8AC3E}">
        <p14:creationId xmlns:p14="http://schemas.microsoft.com/office/powerpoint/2010/main" val="4213979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0" y="-11495"/>
            <a:ext cx="9144000" cy="1437680"/>
          </a:xfrm>
          <a:prstGeom prst="rect">
            <a:avLst/>
          </a:prstGeom>
          <a:solidFill>
            <a:srgbClr val="00A5D5"/>
          </a:solidFill>
          <a:ln w="12700">
            <a:miter lim="400000"/>
          </a:ln>
        </p:spPr>
        <p:txBody>
          <a:bodyPr lIns="0" tIns="0" rIns="0" bIns="0" anchor="ctr"/>
          <a:lstStyle/>
          <a:p>
            <a:pPr lvl="0">
              <a:defRPr sz="2400">
                <a:solidFill>
                  <a:srgbClr val="FFFFFF"/>
                </a:solidFill>
              </a:defRPr>
            </a:pPr>
            <a:endParaRPr/>
          </a:p>
        </p:txBody>
      </p:sp>
      <p:pic>
        <p:nvPicPr>
          <p:cNvPr id="178" name="pasted-image.pdf"/>
          <p:cNvPicPr/>
          <p:nvPr/>
        </p:nvPicPr>
        <p:blipFill>
          <a:blip r:embed="rId2">
            <a:extLst/>
          </a:blip>
          <a:stretch>
            <a:fillRect/>
          </a:stretch>
        </p:blipFill>
        <p:spPr>
          <a:xfrm>
            <a:off x="7392303" y="341721"/>
            <a:ext cx="1375173" cy="736379"/>
          </a:xfrm>
          <a:prstGeom prst="rect">
            <a:avLst/>
          </a:prstGeom>
          <a:ln w="12700">
            <a:miter lim="400000"/>
          </a:ln>
        </p:spPr>
      </p:pic>
      <p:sp>
        <p:nvSpPr>
          <p:cNvPr id="179" name="Shape 179"/>
          <p:cNvSpPr/>
          <p:nvPr/>
        </p:nvSpPr>
        <p:spPr>
          <a:xfrm>
            <a:off x="899592" y="427624"/>
            <a:ext cx="5976664" cy="564574"/>
          </a:xfrm>
          <a:prstGeom prst="rect">
            <a:avLst/>
          </a:prstGeom>
          <a:ln w="12700">
            <a:miter lim="400000"/>
          </a:ln>
          <a:extLst>
            <a:ext uri="{C572A759-6A51-4108-AA02-DFA0A04FC94B}">
              <ma14:wrappingTextBoxFlag xmlns:ma14="http://schemas.microsoft.com/office/mac/drawingml/2011/main" val="1"/>
            </a:ext>
          </a:extLst>
        </p:spPr>
        <p:txBody>
          <a:bodyPr wrap="square" lIns="35717" tIns="35717" rIns="35717" bIns="35717" anchor="ctr">
            <a:spAutoFit/>
          </a:bodyPr>
          <a:lstStyle>
            <a:lvl1pPr defTabSz="457200">
              <a:defRPr sz="4000">
                <a:solidFill>
                  <a:srgbClr val="FFFFFF"/>
                </a:solidFill>
                <a:latin typeface="Calibri"/>
                <a:ea typeface="Calibri"/>
                <a:cs typeface="Calibri"/>
                <a:sym typeface="Calibri"/>
              </a:defRPr>
            </a:lvl1pPr>
          </a:lstStyle>
          <a:p>
            <a:pPr lvl="0">
              <a:defRPr sz="1800">
                <a:solidFill>
                  <a:srgbClr val="000000"/>
                </a:solidFill>
              </a:defRPr>
            </a:pPr>
            <a:r>
              <a:rPr lang="en-US" sz="3200" dirty="0" smtClean="0">
                <a:solidFill>
                  <a:schemeClr val="bg1"/>
                </a:solidFill>
              </a:rPr>
              <a:t>ICS WP.8 Physics/Online Model</a:t>
            </a:r>
            <a:endParaRPr sz="3200" dirty="0">
              <a:solidFill>
                <a:schemeClr val="bg1"/>
              </a:solidFill>
            </a:endParaRPr>
          </a:p>
        </p:txBody>
      </p:sp>
      <p:sp>
        <p:nvSpPr>
          <p:cNvPr id="180" name="Shape 180"/>
          <p:cNvSpPr/>
          <p:nvPr/>
        </p:nvSpPr>
        <p:spPr>
          <a:xfrm>
            <a:off x="773308" y="1834561"/>
            <a:ext cx="7597385" cy="687685"/>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spAutoFit/>
          </a:bodyPr>
          <a:lstStyle>
            <a:lvl1pPr algn="just" defTabSz="457200">
              <a:defRPr sz="2500">
                <a:latin typeface="Calibri"/>
                <a:ea typeface="Calibri"/>
                <a:cs typeface="Calibri"/>
                <a:sym typeface="Calibri"/>
              </a:defRPr>
            </a:lvl1pPr>
          </a:lstStyle>
          <a:p>
            <a:pPr lvl="0">
              <a:defRPr sz="1800"/>
            </a:pPr>
            <a:r>
              <a:rPr sz="2000" dirty="0"/>
              <a:t>OpenXAL is accepted by Beam Physics as the official tool </a:t>
            </a:r>
            <a:r>
              <a:rPr sz="2000" dirty="0" smtClean="0"/>
              <a:t>for</a:t>
            </a:r>
            <a:r>
              <a:rPr lang="en-US" sz="2000" dirty="0" smtClean="0"/>
              <a:t> developing high level applications for</a:t>
            </a:r>
            <a:r>
              <a:rPr sz="2000" dirty="0" smtClean="0"/>
              <a:t> </a:t>
            </a:r>
            <a:r>
              <a:rPr lang="en-US" sz="2000" dirty="0" smtClean="0"/>
              <a:t>beam </a:t>
            </a:r>
            <a:r>
              <a:rPr sz="2000" dirty="0" smtClean="0"/>
              <a:t>commissioning</a:t>
            </a:r>
            <a:r>
              <a:rPr sz="1800" dirty="0"/>
              <a:t>.</a:t>
            </a:r>
          </a:p>
        </p:txBody>
      </p:sp>
      <p:sp>
        <p:nvSpPr>
          <p:cNvPr id="181" name="Shape 181"/>
          <p:cNvSpPr/>
          <p:nvPr/>
        </p:nvSpPr>
        <p:spPr>
          <a:xfrm>
            <a:off x="773308" y="2806004"/>
            <a:ext cx="7597385" cy="379908"/>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spAutoFit/>
          </a:bodyPr>
          <a:lstStyle>
            <a:lvl1pPr algn="just" defTabSz="457200">
              <a:defRPr sz="2500">
                <a:latin typeface="Calibri"/>
                <a:ea typeface="Calibri"/>
                <a:cs typeface="Calibri"/>
                <a:sym typeface="Calibri"/>
              </a:defRPr>
            </a:lvl1pPr>
          </a:lstStyle>
          <a:p>
            <a:pPr lvl="0">
              <a:defRPr sz="1800"/>
            </a:pPr>
            <a:r>
              <a:rPr sz="2000" dirty="0"/>
              <a:t>We have a very good </a:t>
            </a:r>
            <a:r>
              <a:rPr sz="2000" dirty="0" smtClean="0"/>
              <a:t>model</a:t>
            </a:r>
            <a:r>
              <a:rPr lang="en-US" sz="2000" dirty="0" smtClean="0"/>
              <a:t>:</a:t>
            </a:r>
            <a:r>
              <a:rPr sz="2000" dirty="0" smtClean="0"/>
              <a:t> </a:t>
            </a:r>
            <a:r>
              <a:rPr sz="2000" dirty="0"/>
              <a:t>fast, reliable and accurate.</a:t>
            </a:r>
          </a:p>
        </p:txBody>
      </p:sp>
      <p:sp>
        <p:nvSpPr>
          <p:cNvPr id="182" name="Shape 182"/>
          <p:cNvSpPr/>
          <p:nvPr/>
        </p:nvSpPr>
        <p:spPr>
          <a:xfrm>
            <a:off x="773308" y="3480981"/>
            <a:ext cx="7597385" cy="995461"/>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spAutoFit/>
          </a:bodyPr>
          <a:lstStyle>
            <a:lvl1pPr algn="just" defTabSz="457200">
              <a:defRPr sz="2500">
                <a:latin typeface="Calibri"/>
                <a:ea typeface="Calibri"/>
                <a:cs typeface="Calibri"/>
                <a:sym typeface="Calibri"/>
              </a:defRPr>
            </a:lvl1pPr>
          </a:lstStyle>
          <a:p>
            <a:pPr lvl="0">
              <a:defRPr sz="1800"/>
            </a:pPr>
            <a:r>
              <a:rPr sz="2000" dirty="0"/>
              <a:t>In the process of creating the model we found several </a:t>
            </a:r>
            <a:r>
              <a:rPr sz="2000" dirty="0" smtClean="0"/>
              <a:t>bug</a:t>
            </a:r>
            <a:r>
              <a:rPr lang="en-US" sz="2000" dirty="0" smtClean="0"/>
              <a:t>s</a:t>
            </a:r>
            <a:r>
              <a:rPr sz="2000" dirty="0" smtClean="0"/>
              <a:t>/</a:t>
            </a:r>
            <a:r>
              <a:rPr sz="2000" dirty="0"/>
              <a:t>incongruences in </a:t>
            </a:r>
            <a:r>
              <a:rPr sz="2000" dirty="0" smtClean="0"/>
              <a:t>TraceWin</a:t>
            </a:r>
            <a:r>
              <a:rPr lang="en-US" sz="2000" dirty="0" smtClean="0"/>
              <a:t>. W</a:t>
            </a:r>
            <a:r>
              <a:rPr sz="2000" dirty="0" smtClean="0"/>
              <a:t>e </a:t>
            </a:r>
            <a:r>
              <a:rPr sz="2000" dirty="0"/>
              <a:t>are also </a:t>
            </a:r>
            <a:r>
              <a:rPr sz="2000" dirty="0" smtClean="0"/>
              <a:t>bec</a:t>
            </a:r>
            <a:r>
              <a:rPr lang="en-US" sz="2000" dirty="0" smtClean="0"/>
              <a:t>oming</a:t>
            </a:r>
            <a:r>
              <a:rPr sz="2000" dirty="0" smtClean="0"/>
              <a:t> </a:t>
            </a:r>
            <a:r>
              <a:rPr sz="2000" dirty="0"/>
              <a:t>experts in simulating our machine.</a:t>
            </a:r>
          </a:p>
        </p:txBody>
      </p:sp>
      <p:sp>
        <p:nvSpPr>
          <p:cNvPr id="183" name="Shape 183"/>
          <p:cNvSpPr/>
          <p:nvPr/>
        </p:nvSpPr>
        <p:spPr>
          <a:xfrm>
            <a:off x="773308" y="4782823"/>
            <a:ext cx="7597385" cy="687685"/>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spAutoFit/>
          </a:bodyPr>
          <a:lstStyle>
            <a:lvl1pPr algn="just" defTabSz="457200">
              <a:defRPr sz="2500">
                <a:latin typeface="Calibri"/>
                <a:ea typeface="Calibri"/>
                <a:cs typeface="Calibri"/>
                <a:sym typeface="Calibri"/>
              </a:defRPr>
            </a:lvl1pPr>
          </a:lstStyle>
          <a:p>
            <a:pPr lvl="0">
              <a:defRPr sz="1800"/>
            </a:pPr>
            <a:r>
              <a:rPr sz="2000" dirty="0"/>
              <a:t>The scripting </a:t>
            </a:r>
            <a:r>
              <a:rPr sz="2000" dirty="0" smtClean="0"/>
              <a:t>environment</a:t>
            </a:r>
            <a:r>
              <a:rPr lang="en-US" sz="2000" dirty="0" smtClean="0"/>
              <a:t> ICS has developed</a:t>
            </a:r>
            <a:r>
              <a:rPr sz="2000" dirty="0" smtClean="0"/>
              <a:t> </a:t>
            </a:r>
            <a:r>
              <a:rPr sz="2000" dirty="0"/>
              <a:t>is simple and </a:t>
            </a:r>
            <a:r>
              <a:rPr sz="2000" dirty="0" smtClean="0"/>
              <a:t>powerful</a:t>
            </a:r>
            <a:r>
              <a:rPr lang="en-US" sz="2000" dirty="0" smtClean="0"/>
              <a:t>,</a:t>
            </a:r>
            <a:r>
              <a:rPr sz="2000" dirty="0" smtClean="0"/>
              <a:t> </a:t>
            </a:r>
            <a:r>
              <a:rPr sz="2000" dirty="0"/>
              <a:t>and allows the user to be productive in a short time.</a:t>
            </a:r>
          </a:p>
        </p:txBody>
      </p:sp>
      <p:sp>
        <p:nvSpPr>
          <p:cNvPr id="184" name="Shape 184"/>
          <p:cNvSpPr/>
          <p:nvPr/>
        </p:nvSpPr>
        <p:spPr>
          <a:xfrm>
            <a:off x="773308" y="5765576"/>
            <a:ext cx="7597385" cy="687685"/>
          </a:xfrm>
          <a:prstGeom prst="rect">
            <a:avLst/>
          </a:prstGeom>
          <a:ln w="12700">
            <a:miter lim="400000"/>
          </a:ln>
          <a:extLst>
            <a:ext uri="{C572A759-6A51-4108-AA02-DFA0A04FC94B}">
              <ma14:wrappingTextBoxFlag xmlns:ma14="http://schemas.microsoft.com/office/mac/drawingml/2011/main" val="1"/>
            </a:ext>
          </a:extLst>
        </p:spPr>
        <p:txBody>
          <a:bodyPr lIns="35717" tIns="35717" rIns="35717" bIns="35717" anchor="ctr">
            <a:spAutoFit/>
          </a:bodyPr>
          <a:lstStyle>
            <a:lvl1pPr algn="just" defTabSz="457200">
              <a:defRPr sz="2500">
                <a:latin typeface="Calibri"/>
                <a:ea typeface="Calibri"/>
                <a:cs typeface="Calibri"/>
                <a:sym typeface="Calibri"/>
              </a:defRPr>
            </a:lvl1pPr>
          </a:lstStyle>
          <a:p>
            <a:pPr lvl="0">
              <a:defRPr sz="1800"/>
            </a:pPr>
            <a:r>
              <a:rPr sz="2000" dirty="0"/>
              <a:t>The interaction with EPICS works </a:t>
            </a:r>
            <a:r>
              <a:rPr sz="2000" dirty="0" smtClean="0"/>
              <a:t>well</a:t>
            </a:r>
            <a:r>
              <a:rPr lang="en-US" sz="2000" dirty="0"/>
              <a:t>,</a:t>
            </a:r>
            <a:r>
              <a:rPr sz="2000" dirty="0" smtClean="0"/>
              <a:t> </a:t>
            </a:r>
            <a:r>
              <a:rPr lang="en-US" sz="2000" dirty="0" smtClean="0"/>
              <a:t>a</a:t>
            </a:r>
            <a:r>
              <a:rPr sz="2000" dirty="0" smtClean="0"/>
              <a:t>nd </a:t>
            </a:r>
            <a:r>
              <a:rPr lang="en-US" sz="2000" dirty="0" smtClean="0"/>
              <a:t>this framework</a:t>
            </a:r>
            <a:r>
              <a:rPr sz="2000" dirty="0" smtClean="0"/>
              <a:t> </a:t>
            </a:r>
            <a:r>
              <a:rPr sz="2000" dirty="0"/>
              <a:t>is </a:t>
            </a:r>
            <a:r>
              <a:rPr lang="en-US" sz="2000" dirty="0" smtClean="0"/>
              <a:t>being used for </a:t>
            </a:r>
            <a:r>
              <a:rPr sz="2000" dirty="0" smtClean="0"/>
              <a:t>commissioning </a:t>
            </a:r>
            <a:r>
              <a:rPr sz="2000" dirty="0"/>
              <a:t>at SNS.</a:t>
            </a:r>
          </a:p>
        </p:txBody>
      </p:sp>
    </p:spTree>
    <p:extLst>
      <p:ext uri="{BB962C8B-B14F-4D97-AF65-F5344CB8AC3E}">
        <p14:creationId xmlns:p14="http://schemas.microsoft.com/office/powerpoint/2010/main" val="2877833763"/>
      </p:ext>
    </p:extLst>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ICS WP.9 Personnel Safety System</a:t>
            </a:r>
            <a:endParaRPr lang="en-US" dirty="0"/>
          </a:p>
        </p:txBody>
      </p:sp>
      <p:sp>
        <p:nvSpPr>
          <p:cNvPr id="3" name="Content Placeholder 2"/>
          <p:cNvSpPr>
            <a:spLocks noGrp="1"/>
          </p:cNvSpPr>
          <p:nvPr>
            <p:ph idx="1"/>
          </p:nvPr>
        </p:nvSpPr>
        <p:spPr>
          <a:xfrm>
            <a:off x="457200" y="1628800"/>
            <a:ext cx="8229600" cy="4497363"/>
          </a:xfrm>
        </p:spPr>
        <p:txBody>
          <a:bodyPr>
            <a:noAutofit/>
          </a:bodyPr>
          <a:lstStyle/>
          <a:p>
            <a:r>
              <a:rPr lang="en-US" sz="1600" dirty="0">
                <a:solidFill>
                  <a:srgbClr val="000000"/>
                </a:solidFill>
              </a:rPr>
              <a:t>Framework agreement for Safety PLC’s and Safety hardware components is complete. Three companies tendered. They have been evaluated both technically and </a:t>
            </a:r>
            <a:r>
              <a:rPr lang="en-US" sz="1600" dirty="0" smtClean="0">
                <a:solidFill>
                  <a:srgbClr val="000000"/>
                </a:solidFill>
              </a:rPr>
              <a:t>financially, and the award has been made. Announcement is pending. </a:t>
            </a:r>
            <a:endParaRPr lang="en-US" sz="1600" dirty="0">
              <a:solidFill>
                <a:srgbClr val="000000"/>
              </a:solidFill>
            </a:endParaRPr>
          </a:p>
          <a:p>
            <a:r>
              <a:rPr lang="en-US" sz="1600" dirty="0" smtClean="0">
                <a:solidFill>
                  <a:srgbClr val="000000"/>
                </a:solidFill>
              </a:rPr>
              <a:t>Planning:</a:t>
            </a:r>
            <a:endParaRPr lang="en-US" sz="1600" dirty="0">
              <a:solidFill>
                <a:srgbClr val="000000"/>
              </a:solidFill>
            </a:endParaRPr>
          </a:p>
          <a:p>
            <a:pPr marL="0" indent="0">
              <a:buNone/>
            </a:pPr>
            <a:r>
              <a:rPr lang="en-US" sz="1600" dirty="0" smtClean="0">
                <a:solidFill>
                  <a:srgbClr val="000000"/>
                </a:solidFill>
              </a:rPr>
              <a:t>  The </a:t>
            </a:r>
            <a:r>
              <a:rPr lang="en-US" sz="1600" dirty="0">
                <a:solidFill>
                  <a:srgbClr val="000000"/>
                </a:solidFill>
              </a:rPr>
              <a:t>planning and staff resourcing is complete for the following systems:-</a:t>
            </a:r>
          </a:p>
          <a:p>
            <a:pPr lvl="1"/>
            <a:r>
              <a:rPr lang="en-US" sz="1600" dirty="0">
                <a:solidFill>
                  <a:srgbClr val="000000"/>
                </a:solidFill>
              </a:rPr>
              <a:t>Test </a:t>
            </a:r>
            <a:r>
              <a:rPr lang="en-US" sz="1600" dirty="0" smtClean="0">
                <a:solidFill>
                  <a:srgbClr val="000000"/>
                </a:solidFill>
              </a:rPr>
              <a:t>Stand, Accelerator, Target, Neutron </a:t>
            </a:r>
            <a:r>
              <a:rPr lang="en-US" sz="1600" dirty="0">
                <a:solidFill>
                  <a:srgbClr val="000000"/>
                </a:solidFill>
              </a:rPr>
              <a:t>Instrument (LOKI).</a:t>
            </a:r>
          </a:p>
          <a:p>
            <a:pPr lvl="1"/>
            <a:r>
              <a:rPr lang="en-US" sz="1600" dirty="0">
                <a:solidFill>
                  <a:srgbClr val="000000"/>
                </a:solidFill>
              </a:rPr>
              <a:t>The planning and staff resourcing for the remaining systems will be completed by July 2015</a:t>
            </a:r>
            <a:r>
              <a:rPr lang="en-US" sz="1600" dirty="0" smtClean="0">
                <a:solidFill>
                  <a:srgbClr val="000000"/>
                </a:solidFill>
              </a:rPr>
              <a:t>.</a:t>
            </a:r>
            <a:endParaRPr lang="en-US" sz="1600" dirty="0">
              <a:solidFill>
                <a:srgbClr val="000000"/>
              </a:solidFill>
            </a:endParaRPr>
          </a:p>
          <a:p>
            <a:r>
              <a:rPr lang="en-US" sz="1600" dirty="0">
                <a:solidFill>
                  <a:srgbClr val="000000"/>
                </a:solidFill>
              </a:rPr>
              <a:t>Budgets:</a:t>
            </a:r>
          </a:p>
          <a:p>
            <a:pPr lvl="1"/>
            <a:r>
              <a:rPr lang="en-US" sz="1600" dirty="0">
                <a:solidFill>
                  <a:srgbClr val="000000"/>
                </a:solidFill>
              </a:rPr>
              <a:t>Budgets have been completed for the Accelerator Radiation monitoring system and the ODH systems.</a:t>
            </a:r>
          </a:p>
          <a:p>
            <a:pPr lvl="1"/>
            <a:r>
              <a:rPr lang="en-US" sz="1600" dirty="0">
                <a:solidFill>
                  <a:srgbClr val="000000"/>
                </a:solidFill>
              </a:rPr>
              <a:t>There is the possibility of in-kind purchasing of the radiation monitors (€1.5m) and the Oxygen depletion monitors(€0.18m)</a:t>
            </a:r>
            <a:r>
              <a:rPr lang="en-US" sz="1600" dirty="0" smtClean="0">
                <a:solidFill>
                  <a:srgbClr val="000000"/>
                </a:solidFill>
              </a:rPr>
              <a:t>.</a:t>
            </a:r>
            <a:endParaRPr lang="en-US" sz="1600" dirty="0">
              <a:solidFill>
                <a:srgbClr val="000000"/>
              </a:solidFill>
            </a:endParaRPr>
          </a:p>
          <a:p>
            <a:r>
              <a:rPr lang="en-US" sz="1600" dirty="0">
                <a:solidFill>
                  <a:srgbClr val="000000"/>
                </a:solidFill>
              </a:rPr>
              <a:t>Staffing:</a:t>
            </a:r>
          </a:p>
          <a:p>
            <a:pPr lvl="1"/>
            <a:r>
              <a:rPr lang="en-US" sz="1600" dirty="0">
                <a:solidFill>
                  <a:srgbClr val="000000"/>
                </a:solidFill>
              </a:rPr>
              <a:t>IEC 61508 Safety PLC software Engineer employed Started 17th March.</a:t>
            </a:r>
          </a:p>
          <a:p>
            <a:pPr lvl="1"/>
            <a:r>
              <a:rPr lang="en-US" sz="1600" dirty="0">
                <a:solidFill>
                  <a:srgbClr val="000000"/>
                </a:solidFill>
              </a:rPr>
              <a:t>Engineer for safety critical systems employed and starts early May.</a:t>
            </a:r>
          </a:p>
          <a:p>
            <a:pPr lvl="1"/>
            <a:r>
              <a:rPr lang="en-US" sz="1600" dirty="0">
                <a:solidFill>
                  <a:srgbClr val="000000"/>
                </a:solidFill>
              </a:rPr>
              <a:t>Remaining position for IEC61508 Electrical controls Engineer has not been filled. Delivery of some of the PSS systems remains at risk if this position is not filled urgently.</a:t>
            </a:r>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a:p>
        </p:txBody>
      </p:sp>
    </p:spTree>
    <p:extLst>
      <p:ext uri="{BB962C8B-B14F-4D97-AF65-F5344CB8AC3E}">
        <p14:creationId xmlns:p14="http://schemas.microsoft.com/office/powerpoint/2010/main" val="750503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ICS WP.10 Accelerator Integration Support</a:t>
            </a:r>
            <a:endParaRPr lang="en-US" noProof="0"/>
          </a:p>
        </p:txBody>
      </p:sp>
      <p:sp>
        <p:nvSpPr>
          <p:cNvPr id="3" name="Content Placeholder 2"/>
          <p:cNvSpPr>
            <a:spLocks noGrp="1"/>
          </p:cNvSpPr>
          <p:nvPr>
            <p:ph idx="1"/>
          </p:nvPr>
        </p:nvSpPr>
        <p:spPr/>
        <p:txBody>
          <a:bodyPr/>
          <a:lstStyle/>
          <a:p>
            <a:r>
              <a:rPr lang="en-US" noProof="0" dirty="0" smtClean="0">
                <a:solidFill>
                  <a:schemeClr val="tx1"/>
                </a:solidFill>
              </a:rPr>
              <a:t>Agreed on interfaces for majority of Accelerator systems</a:t>
            </a:r>
          </a:p>
          <a:p>
            <a:r>
              <a:rPr lang="en-US" dirty="0">
                <a:solidFill>
                  <a:schemeClr val="tx1"/>
                </a:solidFill>
              </a:rPr>
              <a:t>Identification of new IK possibilities (Wire Scanner from </a:t>
            </a:r>
            <a:r>
              <a:rPr lang="en-US" dirty="0" err="1">
                <a:solidFill>
                  <a:schemeClr val="tx1"/>
                </a:solidFill>
              </a:rPr>
              <a:t>Elettra</a:t>
            </a:r>
            <a:r>
              <a:rPr lang="en-US" dirty="0" smtClean="0">
                <a:solidFill>
                  <a:schemeClr val="tx1"/>
                </a:solidFill>
              </a:rPr>
              <a:t>)</a:t>
            </a:r>
            <a:endParaRPr lang="en-US" noProof="0" dirty="0" smtClean="0">
              <a:solidFill>
                <a:schemeClr val="tx1"/>
              </a:solidFill>
            </a:endParaRPr>
          </a:p>
          <a:p>
            <a:r>
              <a:rPr lang="en-US" noProof="0" dirty="0" smtClean="0">
                <a:solidFill>
                  <a:schemeClr val="tx1"/>
                </a:solidFill>
              </a:rPr>
              <a:t>Opened 3 new positions</a:t>
            </a:r>
          </a:p>
          <a:p>
            <a:endParaRPr lang="en-US" noProof="0" dirty="0" smtClean="0">
              <a:solidFill>
                <a:schemeClr val="tx1"/>
              </a:solidFill>
            </a:endParaRPr>
          </a:p>
          <a:p>
            <a:endParaRPr lang="en-US" noProof="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a:p>
        </p:txBody>
      </p:sp>
    </p:spTree>
    <p:extLst>
      <p:ext uri="{BB962C8B-B14F-4D97-AF65-F5344CB8AC3E}">
        <p14:creationId xmlns:p14="http://schemas.microsoft.com/office/powerpoint/2010/main" val="447194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ICS WP.11 Target Integration Support</a:t>
            </a:r>
            <a:endParaRPr lang="en-US" noProof="0"/>
          </a:p>
        </p:txBody>
      </p:sp>
      <p:sp>
        <p:nvSpPr>
          <p:cNvPr id="3" name="Content Placeholder 2"/>
          <p:cNvSpPr>
            <a:spLocks noGrp="1"/>
          </p:cNvSpPr>
          <p:nvPr>
            <p:ph idx="1"/>
          </p:nvPr>
        </p:nvSpPr>
        <p:spPr/>
        <p:txBody>
          <a:bodyPr/>
          <a:lstStyle/>
          <a:p>
            <a:r>
              <a:rPr lang="en-US" noProof="0" dirty="0" smtClean="0">
                <a:solidFill>
                  <a:schemeClr val="tx1"/>
                </a:solidFill>
              </a:rPr>
              <a:t>Setup the integration support work structure together with Target Division </a:t>
            </a:r>
          </a:p>
          <a:p>
            <a:pPr lvl="1"/>
            <a:r>
              <a:rPr lang="en-US" noProof="0" dirty="0" smtClean="0">
                <a:solidFill>
                  <a:schemeClr val="tx1"/>
                </a:solidFill>
              </a:rPr>
              <a:t>including regular weekly meetings</a:t>
            </a:r>
          </a:p>
          <a:p>
            <a:r>
              <a:rPr lang="en-US" noProof="0" dirty="0" smtClean="0">
                <a:solidFill>
                  <a:schemeClr val="tx1"/>
                </a:solidFill>
              </a:rPr>
              <a:t>Defined interfaces and control system design for Primary Cooling, Wheel systems</a:t>
            </a:r>
          </a:p>
          <a:p>
            <a:pPr lvl="1"/>
            <a:r>
              <a:rPr lang="en-US" noProof="0" dirty="0" smtClean="0">
                <a:solidFill>
                  <a:schemeClr val="tx1"/>
                </a:solidFill>
              </a:rPr>
              <a:t>Scheduled first PDRs</a:t>
            </a:r>
          </a:p>
          <a:p>
            <a:r>
              <a:rPr lang="en-US" noProof="0" dirty="0" smtClean="0">
                <a:solidFill>
                  <a:schemeClr val="tx1"/>
                </a:solidFill>
              </a:rPr>
              <a:t>Prepared a strategy for Target IS In-kind (including PLC procurement)</a:t>
            </a:r>
          </a:p>
          <a:p>
            <a:r>
              <a:rPr lang="en-US" noProof="0" dirty="0" smtClean="0">
                <a:solidFill>
                  <a:schemeClr val="tx1"/>
                </a:solidFill>
              </a:rPr>
              <a:t>Opened 1 new position</a:t>
            </a:r>
          </a:p>
          <a:p>
            <a:endParaRPr lang="en-US" noProof="0" dirty="0" smtClean="0">
              <a:solidFill>
                <a:schemeClr val="tx1"/>
              </a:solidFill>
            </a:endParaRPr>
          </a:p>
          <a:p>
            <a:endParaRPr lang="en-US" noProof="0" dirty="0" smtClean="0">
              <a:solidFill>
                <a:schemeClr val="tx1"/>
              </a:solidFill>
            </a:endParaRPr>
          </a:p>
          <a:p>
            <a:endParaRPr lang="en-US" noProof="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a:p>
        </p:txBody>
      </p:sp>
    </p:spTree>
    <p:extLst>
      <p:ext uri="{BB962C8B-B14F-4D97-AF65-F5344CB8AC3E}">
        <p14:creationId xmlns:p14="http://schemas.microsoft.com/office/powerpoint/2010/main" val="2827838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ICS WP.12 Neutron Instruments Integration Support</a:t>
            </a:r>
            <a:endParaRPr lang="en-US" noProof="0"/>
          </a:p>
        </p:txBody>
      </p:sp>
      <p:sp>
        <p:nvSpPr>
          <p:cNvPr id="3" name="Content Placeholder 2"/>
          <p:cNvSpPr>
            <a:spLocks noGrp="1"/>
          </p:cNvSpPr>
          <p:nvPr>
            <p:ph idx="1"/>
          </p:nvPr>
        </p:nvSpPr>
        <p:spPr/>
        <p:txBody>
          <a:bodyPr/>
          <a:lstStyle/>
          <a:p>
            <a:r>
              <a:rPr lang="en-US" noProof="0" dirty="0" smtClean="0">
                <a:solidFill>
                  <a:schemeClr val="tx1"/>
                </a:solidFill>
              </a:rPr>
              <a:t>Setup the integration support work structure together with NSS, DMSC</a:t>
            </a:r>
          </a:p>
          <a:p>
            <a:pPr lvl="1"/>
            <a:r>
              <a:rPr lang="en-US" noProof="0" dirty="0" smtClean="0">
                <a:solidFill>
                  <a:schemeClr val="tx1"/>
                </a:solidFill>
              </a:rPr>
              <a:t>including regular weekly meetings</a:t>
            </a:r>
          </a:p>
          <a:p>
            <a:r>
              <a:rPr lang="en-US" noProof="0" dirty="0" smtClean="0">
                <a:solidFill>
                  <a:schemeClr val="tx1"/>
                </a:solidFill>
              </a:rPr>
              <a:t>Started EPICS knowledge transfer to system owners (Neutron Choppers, Sample Environment)</a:t>
            </a:r>
          </a:p>
          <a:p>
            <a:r>
              <a:rPr lang="en-US" noProof="0" dirty="0" smtClean="0">
                <a:solidFill>
                  <a:schemeClr val="tx1"/>
                </a:solidFill>
              </a:rPr>
              <a:t>The need for a NSS-ICS-DMSC vertical prototype identified and first version defined</a:t>
            </a:r>
          </a:p>
          <a:p>
            <a:r>
              <a:rPr lang="en-US" noProof="0" dirty="0" smtClean="0">
                <a:solidFill>
                  <a:schemeClr val="tx1"/>
                </a:solidFill>
              </a:rPr>
              <a:t>Opened 1 new position</a:t>
            </a:r>
          </a:p>
          <a:p>
            <a:endParaRPr lang="en-US" noProof="0" dirty="0" smtClean="0">
              <a:solidFill>
                <a:schemeClr val="tx1"/>
              </a:solidFill>
            </a:endParaRPr>
          </a:p>
          <a:p>
            <a:endParaRPr lang="en-US" noProof="0" dirty="0" smtClean="0">
              <a:solidFill>
                <a:schemeClr val="tx1"/>
              </a:solidFill>
            </a:endParaRPr>
          </a:p>
          <a:p>
            <a:endParaRPr lang="en-US" noProof="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a:p>
        </p:txBody>
      </p:sp>
    </p:spTree>
    <p:extLst>
      <p:ext uri="{BB962C8B-B14F-4D97-AF65-F5344CB8AC3E}">
        <p14:creationId xmlns:p14="http://schemas.microsoft.com/office/powerpoint/2010/main" val="1458959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I</a:t>
            </a:r>
            <a:r>
              <a:rPr lang="en-GB" noProof="0" dirty="0" smtClean="0"/>
              <a:t>CS WP.13  CF Integration Support</a:t>
            </a:r>
            <a:endParaRPr lang="en-GB" noProof="0" dirty="0"/>
          </a:p>
        </p:txBody>
      </p:sp>
      <p:sp>
        <p:nvSpPr>
          <p:cNvPr id="3" name="Content Placeholder 2"/>
          <p:cNvSpPr>
            <a:spLocks noGrp="1"/>
          </p:cNvSpPr>
          <p:nvPr>
            <p:ph idx="1"/>
          </p:nvPr>
        </p:nvSpPr>
        <p:spPr/>
        <p:txBody>
          <a:bodyPr>
            <a:normAutofit fontScale="70000" lnSpcReduction="20000"/>
          </a:bodyPr>
          <a:lstStyle/>
          <a:p>
            <a:pPr marL="914400" lvl="1" indent="-514350">
              <a:buFont typeface="Arial"/>
              <a:buChar char="•"/>
            </a:pPr>
            <a:endParaRPr lang="en-GB" dirty="0" smtClean="0">
              <a:solidFill>
                <a:schemeClr val="tx1"/>
              </a:solidFill>
            </a:endParaRPr>
          </a:p>
          <a:p>
            <a:pPr marL="914400" lvl="1" indent="-514350">
              <a:buFont typeface="Arial"/>
              <a:buChar char="•"/>
            </a:pPr>
            <a:r>
              <a:rPr lang="en-GB" dirty="0" smtClean="0">
                <a:solidFill>
                  <a:schemeClr val="tx1"/>
                </a:solidFill>
              </a:rPr>
              <a:t>A first baseline for the WP schedule and resource planning (1</a:t>
            </a:r>
            <a:r>
              <a:rPr lang="en-GB" baseline="30000" dirty="0" smtClean="0">
                <a:solidFill>
                  <a:schemeClr val="tx1"/>
                </a:solidFill>
              </a:rPr>
              <a:t>st</a:t>
            </a:r>
            <a:r>
              <a:rPr lang="en-GB" dirty="0" smtClean="0">
                <a:solidFill>
                  <a:schemeClr val="tx1"/>
                </a:solidFill>
              </a:rPr>
              <a:t> of January 2015 – EOC) has been delivered.</a:t>
            </a:r>
          </a:p>
          <a:p>
            <a:pPr marL="914400" lvl="1" indent="-514350">
              <a:buFont typeface="Arial"/>
              <a:buChar char="•"/>
            </a:pPr>
            <a:r>
              <a:rPr lang="en-GB" dirty="0" smtClean="0">
                <a:solidFill>
                  <a:schemeClr val="tx1"/>
                </a:solidFill>
              </a:rPr>
              <a:t>The most critical requirements for global routes and spaces for communication rooms have been produced (together with WP.7)</a:t>
            </a:r>
          </a:p>
          <a:p>
            <a:pPr marL="914400" lvl="1" indent="-514350">
              <a:buFont typeface="Arial"/>
              <a:buChar char="•"/>
            </a:pPr>
            <a:r>
              <a:rPr lang="en-GB" dirty="0" smtClean="0">
                <a:solidFill>
                  <a:schemeClr val="tx1"/>
                </a:solidFill>
              </a:rPr>
              <a:t>A proposal of an ICD document structure has been produced.</a:t>
            </a:r>
          </a:p>
          <a:p>
            <a:pPr marL="914400" lvl="1" indent="-514350">
              <a:buFont typeface="Arial"/>
              <a:buChar char="•"/>
            </a:pPr>
            <a:r>
              <a:rPr lang="en-GB" dirty="0" smtClean="0">
                <a:solidFill>
                  <a:schemeClr val="tx1"/>
                </a:solidFill>
              </a:rPr>
              <a:t>A template for requirements communication has been provided to CF division</a:t>
            </a:r>
          </a:p>
          <a:p>
            <a:pPr marL="914400" lvl="1" indent="-514350">
              <a:buFont typeface="Arial"/>
              <a:buChar char="•"/>
            </a:pPr>
            <a:r>
              <a:rPr lang="en-GB" dirty="0" smtClean="0">
                <a:solidFill>
                  <a:schemeClr val="tx1"/>
                </a:solidFill>
              </a:rPr>
              <a:t>CF designers are extensively using the ESS Naming Convention. Some activities have taken place in order to support this activities (e. g. using Naming Tool).</a:t>
            </a:r>
          </a:p>
          <a:p>
            <a:pPr marL="914400" lvl="1" indent="-514350">
              <a:buFont typeface="Arial"/>
              <a:buChar char="•"/>
            </a:pPr>
            <a:r>
              <a:rPr lang="en-GB" dirty="0" smtClean="0">
                <a:solidFill>
                  <a:schemeClr val="tx1"/>
                </a:solidFill>
              </a:rPr>
              <a:t>The definition of the design and installation products has progressed</a:t>
            </a:r>
          </a:p>
          <a:p>
            <a:pPr marL="914400" lvl="1" indent="-514350">
              <a:buFont typeface="Arial"/>
              <a:buChar char="•"/>
            </a:pPr>
            <a:r>
              <a:rPr lang="en-GB" dirty="0" smtClean="0">
                <a:solidFill>
                  <a:schemeClr val="tx1"/>
                </a:solidFill>
              </a:rPr>
              <a:t>Regarding Process </a:t>
            </a:r>
            <a:r>
              <a:rPr lang="en-GB" dirty="0">
                <a:solidFill>
                  <a:schemeClr val="tx1"/>
                </a:solidFill>
              </a:rPr>
              <a:t>C</a:t>
            </a:r>
            <a:r>
              <a:rPr lang="en-GB" dirty="0" smtClean="0">
                <a:solidFill>
                  <a:schemeClr val="tx1"/>
                </a:solidFill>
              </a:rPr>
              <a:t>ontrols there have been conversation about the EPICS integration of the Cooling Water Plant. A final decision still needs to be made.</a:t>
            </a:r>
          </a:p>
          <a:p>
            <a:pPr marL="914400" lvl="1" indent="-514350">
              <a:buFont typeface="Arial"/>
              <a:buChar char="•"/>
            </a:pPr>
            <a:r>
              <a:rPr lang="en-GB" dirty="0" smtClean="0">
                <a:solidFill>
                  <a:schemeClr val="tx1"/>
                </a:solidFill>
              </a:rPr>
              <a:t>H01 Server Hall Detailed Design Reviewed (together with WP.7).</a:t>
            </a:r>
          </a:p>
          <a:p>
            <a:pPr marL="914400" lvl="1" indent="-514350">
              <a:buFont typeface="Arial"/>
              <a:buChar char="•"/>
            </a:pPr>
            <a:r>
              <a:rPr lang="en-GB" dirty="0" smtClean="0">
                <a:solidFill>
                  <a:schemeClr val="tx1"/>
                </a:solidFill>
              </a:rPr>
              <a:t>All the information needed for the interface design regarding the building H05, already collected. Waiting for the technical specification of the Primary Substation itself.</a:t>
            </a:r>
            <a:endParaRPr lang="en-GB"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en-GB" smtClean="0"/>
              <a:t>18</a:t>
            </a:fld>
            <a:endParaRPr lang="en-GB"/>
          </a:p>
        </p:txBody>
      </p:sp>
    </p:spTree>
    <p:extLst>
      <p:ext uri="{BB962C8B-B14F-4D97-AF65-F5344CB8AC3E}">
        <p14:creationId xmlns:p14="http://schemas.microsoft.com/office/powerpoint/2010/main" val="2764250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ICS Milestone Status</a:t>
            </a:r>
            <a:endParaRPr lang="en-AU" dirty="0"/>
          </a:p>
        </p:txBody>
      </p:sp>
      <p:sp>
        <p:nvSpPr>
          <p:cNvPr id="4" name="Slide Number Placeholder 3"/>
          <p:cNvSpPr>
            <a:spLocks noGrp="1"/>
          </p:cNvSpPr>
          <p:nvPr>
            <p:ph type="sldNum" sz="quarter" idx="12"/>
          </p:nvPr>
        </p:nvSpPr>
        <p:spPr/>
        <p:txBody>
          <a:bodyPr/>
          <a:lstStyle/>
          <a:p>
            <a:fld id="{551115BC-487E-4422-894C-CB7CD3E79223}" type="slidenum">
              <a:rPr lang="sv-SE" smtClean="0"/>
              <a:t>19</a:t>
            </a:fld>
            <a:endParaRPr lang="sv-SE"/>
          </a:p>
        </p:txBody>
      </p:sp>
      <p:graphicFrame>
        <p:nvGraphicFramePr>
          <p:cNvPr id="6" name="Table 5"/>
          <p:cNvGraphicFramePr>
            <a:graphicFrameLocks noGrp="1"/>
          </p:cNvGraphicFramePr>
          <p:nvPr>
            <p:extLst>
              <p:ext uri="{D42A27DB-BD31-4B8C-83A1-F6EECF244321}">
                <p14:modId xmlns:p14="http://schemas.microsoft.com/office/powerpoint/2010/main" val="1117517631"/>
              </p:ext>
            </p:extLst>
          </p:nvPr>
        </p:nvGraphicFramePr>
        <p:xfrm>
          <a:off x="107504" y="1484784"/>
          <a:ext cx="8928992" cy="4896543"/>
        </p:xfrm>
        <a:graphic>
          <a:graphicData uri="http://schemas.openxmlformats.org/drawingml/2006/table">
            <a:tbl>
              <a:tblPr firstRow="1" bandRow="1">
                <a:tableStyleId>{5C22544A-7EE6-4342-B048-85BDC9FD1C3A}</a:tableStyleId>
              </a:tblPr>
              <a:tblGrid>
                <a:gridCol w="848584"/>
                <a:gridCol w="4103585"/>
                <a:gridCol w="1536880"/>
                <a:gridCol w="1536880"/>
                <a:gridCol w="903063"/>
              </a:tblGrid>
              <a:tr h="861006">
                <a:tc>
                  <a:txBody>
                    <a:bodyPr/>
                    <a:lstStyle/>
                    <a:p>
                      <a:r>
                        <a:rPr lang="sv-SE" sz="1200" dirty="0" smtClean="0"/>
                        <a:t>ID</a:t>
                      </a:r>
                      <a:endParaRPr lang="en-US" sz="1200" dirty="0"/>
                    </a:p>
                  </a:txBody>
                  <a:tcPr/>
                </a:tc>
                <a:tc>
                  <a:txBody>
                    <a:bodyPr/>
                    <a:lstStyle/>
                    <a:p>
                      <a:r>
                        <a:rPr lang="sv-SE" sz="1200" dirty="0" smtClean="0"/>
                        <a:t>Name</a:t>
                      </a:r>
                      <a:endParaRPr lang="en-US" sz="1200" dirty="0"/>
                    </a:p>
                  </a:txBody>
                  <a:tcPr/>
                </a:tc>
                <a:tc>
                  <a:txBody>
                    <a:bodyPr/>
                    <a:lstStyle/>
                    <a:p>
                      <a:pPr algn="ctr"/>
                      <a:r>
                        <a:rPr lang="sv-SE" sz="1200" dirty="0" smtClean="0"/>
                        <a:t>Planned</a:t>
                      </a:r>
                    </a:p>
                    <a:p>
                      <a:pPr algn="ctr"/>
                      <a:r>
                        <a:rPr lang="sv-SE" sz="1200" dirty="0" smtClean="0"/>
                        <a:t>Date</a:t>
                      </a:r>
                      <a:endParaRPr lang="en-US" sz="1200" dirty="0"/>
                    </a:p>
                  </a:txBody>
                  <a:tcPr/>
                </a:tc>
                <a:tc>
                  <a:txBody>
                    <a:bodyPr/>
                    <a:lstStyle/>
                    <a:p>
                      <a:pPr algn="ctr"/>
                      <a:r>
                        <a:rPr lang="sv-SE" sz="1200" dirty="0" smtClean="0"/>
                        <a:t>Current</a:t>
                      </a:r>
                    </a:p>
                    <a:p>
                      <a:pPr algn="ctr"/>
                      <a:r>
                        <a:rPr lang="sv-SE" sz="1200" dirty="0" smtClean="0"/>
                        <a:t>Forecast or</a:t>
                      </a:r>
                    </a:p>
                    <a:p>
                      <a:pPr algn="ctr"/>
                      <a:r>
                        <a:rPr lang="sv-SE" sz="1200" dirty="0" smtClean="0"/>
                        <a:t>Actual</a:t>
                      </a:r>
                      <a:endParaRPr lang="en-US" sz="1200" dirty="0"/>
                    </a:p>
                  </a:txBody>
                  <a:tcPr/>
                </a:tc>
                <a:tc>
                  <a:txBody>
                    <a:bodyPr/>
                    <a:lstStyle/>
                    <a:p>
                      <a:pPr algn="ctr"/>
                      <a:r>
                        <a:rPr lang="sv-SE" sz="1200" dirty="0" smtClean="0"/>
                        <a:t>Float</a:t>
                      </a:r>
                    </a:p>
                    <a:p>
                      <a:pPr algn="ctr"/>
                      <a:r>
                        <a:rPr lang="sv-SE" sz="1200" dirty="0" smtClean="0"/>
                        <a:t>(working days)</a:t>
                      </a:r>
                      <a:endParaRPr lang="en-US" sz="1200" dirty="0"/>
                    </a:p>
                  </a:txBody>
                  <a:tcPr/>
                </a:tc>
              </a:tr>
              <a:tr h="448393">
                <a:tc>
                  <a:txBody>
                    <a:bodyPr/>
                    <a:lstStyle/>
                    <a:p>
                      <a:pPr algn="ctr"/>
                      <a:r>
                        <a:rPr lang="en-US" sz="1600" i="0" dirty="0" smtClean="0">
                          <a:solidFill>
                            <a:srgbClr val="FF0000"/>
                          </a:solidFill>
                        </a:rPr>
                        <a:t>29070</a:t>
                      </a:r>
                      <a:endParaRPr lang="en-US" sz="1600" i="0" dirty="0">
                        <a:solidFill>
                          <a:srgbClr val="FF0000"/>
                        </a:solidFill>
                      </a:endParaRPr>
                    </a:p>
                  </a:txBody>
                  <a:tcPr/>
                </a:tc>
                <a:tc>
                  <a:txBody>
                    <a:bodyPr/>
                    <a:lstStyle/>
                    <a:p>
                      <a:r>
                        <a:rPr lang="en-US" sz="1600" i="0" dirty="0" smtClean="0">
                          <a:solidFill>
                            <a:srgbClr val="FF0000"/>
                          </a:solidFill>
                        </a:rPr>
                        <a:t>Single PLC decision</a:t>
                      </a:r>
                      <a:endParaRPr lang="en-US" sz="1600" i="0" dirty="0">
                        <a:solidFill>
                          <a:srgbClr val="FF0000"/>
                        </a:solidFill>
                      </a:endParaRPr>
                    </a:p>
                  </a:txBody>
                  <a:tcPr/>
                </a:tc>
                <a:tc>
                  <a:txBody>
                    <a:bodyPr/>
                    <a:lstStyle/>
                    <a:p>
                      <a:pPr algn="ctr"/>
                      <a:r>
                        <a:rPr lang="en-US" sz="1600" i="0" dirty="0" smtClean="0">
                          <a:solidFill>
                            <a:srgbClr val="FF0000"/>
                          </a:solidFill>
                        </a:rPr>
                        <a:t>30 Sep 2014</a:t>
                      </a:r>
                      <a:endParaRPr lang="en-US" sz="1600" i="0"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0" dirty="0" smtClean="0">
                          <a:solidFill>
                            <a:srgbClr val="FF0000"/>
                          </a:solidFill>
                        </a:rPr>
                        <a:t>31</a:t>
                      </a:r>
                      <a:r>
                        <a:rPr lang="en-US" sz="1600" i="0" baseline="0" dirty="0" smtClean="0">
                          <a:solidFill>
                            <a:srgbClr val="FF0000"/>
                          </a:solidFill>
                        </a:rPr>
                        <a:t> Mar 2015</a:t>
                      </a:r>
                      <a:endParaRPr lang="en-US" sz="1600" i="0" dirty="0" smtClean="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0" dirty="0" smtClean="0">
                          <a:solidFill>
                            <a:srgbClr val="FF0000"/>
                          </a:solidFill>
                        </a:rPr>
                        <a:t>98</a:t>
                      </a:r>
                    </a:p>
                  </a:txBody>
                  <a:tcPr/>
                </a:tc>
              </a:tr>
              <a:tr h="448393">
                <a:tc>
                  <a:txBody>
                    <a:bodyPr/>
                    <a:lstStyle/>
                    <a:p>
                      <a:pPr algn="ctr"/>
                      <a:r>
                        <a:rPr lang="en-US" sz="1600" i="0" dirty="0" smtClean="0"/>
                        <a:t>6610</a:t>
                      </a:r>
                      <a:endParaRPr lang="en-US" sz="1600" i="0" dirty="0"/>
                    </a:p>
                  </a:txBody>
                  <a:tcPr/>
                </a:tc>
                <a:tc>
                  <a:txBody>
                    <a:bodyPr/>
                    <a:lstStyle/>
                    <a:p>
                      <a:r>
                        <a:rPr lang="en-US" sz="1600" i="0" dirty="0" smtClean="0"/>
                        <a:t>Control box</a:t>
                      </a:r>
                      <a:r>
                        <a:rPr lang="en-US" sz="1600" i="0" baseline="0" dirty="0" smtClean="0"/>
                        <a:t> delivery for LEBT test</a:t>
                      </a:r>
                      <a:endParaRPr lang="en-US" sz="1600" i="0" dirty="0"/>
                    </a:p>
                  </a:txBody>
                  <a:tcPr/>
                </a:tc>
                <a:tc>
                  <a:txBody>
                    <a:bodyPr/>
                    <a:lstStyle/>
                    <a:p>
                      <a:pPr algn="ctr"/>
                      <a:r>
                        <a:rPr lang="en-US" sz="1600" i="0" dirty="0" smtClean="0"/>
                        <a:t>30 Apr 2015</a:t>
                      </a:r>
                      <a:endParaRPr lang="en-US" sz="1600" i="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0" dirty="0" smtClean="0"/>
                        <a:t>30 Apr 2015</a:t>
                      </a:r>
                    </a:p>
                  </a:txBody>
                  <a:tcPr/>
                </a:tc>
                <a:tc>
                  <a:txBody>
                    <a:bodyPr/>
                    <a:lstStyle/>
                    <a:p>
                      <a:pPr algn="ctr"/>
                      <a:r>
                        <a:rPr lang="en-US" sz="1600" i="0" dirty="0" smtClean="0"/>
                        <a:t>0</a:t>
                      </a:r>
                    </a:p>
                  </a:txBody>
                  <a:tcPr/>
                </a:tc>
              </a:tr>
              <a:tr h="448393">
                <a:tc>
                  <a:txBody>
                    <a:bodyPr/>
                    <a:lstStyle/>
                    <a:p>
                      <a:pPr algn="ctr"/>
                      <a:r>
                        <a:rPr lang="en-US" sz="1600" i="0" dirty="0" smtClean="0"/>
                        <a:t>25470</a:t>
                      </a:r>
                      <a:endParaRPr lang="en-US" sz="1600" i="0" dirty="0"/>
                    </a:p>
                  </a:txBody>
                  <a:tcPr/>
                </a:tc>
                <a:tc>
                  <a:txBody>
                    <a:bodyPr/>
                    <a:lstStyle/>
                    <a:p>
                      <a:r>
                        <a:rPr lang="en-US" sz="1600" i="0" dirty="0" smtClean="0"/>
                        <a:t>Hardware ready for test</a:t>
                      </a:r>
                      <a:r>
                        <a:rPr lang="en-US" sz="1600" i="0" baseline="0" dirty="0" smtClean="0"/>
                        <a:t> in Catania</a:t>
                      </a:r>
                      <a:endParaRPr lang="en-US" sz="1600" i="0" dirty="0"/>
                    </a:p>
                  </a:txBody>
                  <a:tcPr/>
                </a:tc>
                <a:tc>
                  <a:txBody>
                    <a:bodyPr/>
                    <a:lstStyle/>
                    <a:p>
                      <a:pPr algn="ctr"/>
                      <a:r>
                        <a:rPr lang="en-US" sz="1600" i="0" dirty="0" smtClean="0"/>
                        <a:t>15 May 2015</a:t>
                      </a:r>
                      <a:endParaRPr lang="en-US" sz="1600" i="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i="0" dirty="0" smtClean="0"/>
                        <a:t>15 May 2015</a:t>
                      </a:r>
                    </a:p>
                  </a:txBody>
                  <a:tcPr/>
                </a:tc>
                <a:tc>
                  <a:txBody>
                    <a:bodyPr/>
                    <a:lstStyle/>
                    <a:p>
                      <a:pPr algn="ctr"/>
                      <a:r>
                        <a:rPr lang="en-US" sz="1600" i="0" dirty="0" smtClean="0"/>
                        <a:t>0</a:t>
                      </a:r>
                    </a:p>
                  </a:txBody>
                  <a:tcPr/>
                </a:tc>
              </a:tr>
              <a:tr h="448393">
                <a:tc>
                  <a:txBody>
                    <a:bodyPr/>
                    <a:lstStyle/>
                    <a:p>
                      <a:pPr algn="ctr">
                        <a:spcBef>
                          <a:spcPts val="0"/>
                        </a:spcBef>
                        <a:spcAft>
                          <a:spcPts val="0"/>
                        </a:spcAft>
                      </a:pPr>
                      <a:r>
                        <a:rPr lang="sv-SE" sz="1600" b="0" dirty="0" smtClean="0">
                          <a:effectLst/>
                          <a:latin typeface="+mn-lt"/>
                          <a:ea typeface="Times New Roman"/>
                          <a:cs typeface="Times New Roman"/>
                        </a:rPr>
                        <a:t>10660</a:t>
                      </a:r>
                      <a:endParaRPr lang="sv-SE" sz="1600" b="0" dirty="0">
                        <a:effectLst/>
                        <a:latin typeface="+mn-lt"/>
                        <a:ea typeface="Times New Roman"/>
                        <a:cs typeface="Times New Roman"/>
                      </a:endParaRPr>
                    </a:p>
                  </a:txBody>
                  <a:tcPr marL="68580" marR="68580" marT="0" marB="0"/>
                </a:tc>
                <a:tc>
                  <a:txBody>
                    <a:bodyPr/>
                    <a:lstStyle/>
                    <a:p>
                      <a:pPr>
                        <a:spcBef>
                          <a:spcPts val="0"/>
                        </a:spcBef>
                        <a:spcAft>
                          <a:spcPts val="0"/>
                        </a:spcAft>
                      </a:pPr>
                      <a:r>
                        <a:rPr lang="sv-SE" sz="1600" dirty="0" smtClean="0">
                          <a:effectLst/>
                          <a:latin typeface="+mn-lt"/>
                          <a:ea typeface="Times New Roman"/>
                          <a:cs typeface="Times New Roman"/>
                        </a:rPr>
                        <a:t>Start of beam interlock system prototype</a:t>
                      </a:r>
                      <a:endParaRPr lang="sv-SE" sz="1600" dirty="0">
                        <a:effectLst/>
                        <a:latin typeface="+mn-lt"/>
                        <a:ea typeface="Times New Roman"/>
                        <a:cs typeface="Times New Roman"/>
                      </a:endParaRPr>
                    </a:p>
                  </a:txBody>
                  <a:tcPr marL="68580" marR="68580" marT="0" marB="0"/>
                </a:tc>
                <a:tc>
                  <a:txBody>
                    <a:bodyPr/>
                    <a:lstStyle/>
                    <a:p>
                      <a:pPr algn="ctr">
                        <a:spcBef>
                          <a:spcPts val="0"/>
                        </a:spcBef>
                        <a:spcAft>
                          <a:spcPts val="0"/>
                        </a:spcAft>
                      </a:pPr>
                      <a:r>
                        <a:rPr lang="sv-SE" sz="1600" dirty="0" smtClean="0">
                          <a:effectLst/>
                          <a:latin typeface="+mn-lt"/>
                          <a:ea typeface="Times New Roman"/>
                          <a:cs typeface="Times New Roman"/>
                        </a:rPr>
                        <a:t>1</a:t>
                      </a:r>
                      <a:r>
                        <a:rPr lang="sv-SE" sz="1600" baseline="0" dirty="0" smtClean="0">
                          <a:effectLst/>
                          <a:latin typeface="+mn-lt"/>
                          <a:ea typeface="Times New Roman"/>
                          <a:cs typeface="Times New Roman"/>
                        </a:rPr>
                        <a:t> Sep 2015</a:t>
                      </a:r>
                      <a:endParaRPr lang="sv-SE" sz="1600" dirty="0">
                        <a:effectLst/>
                        <a:latin typeface="+mn-lt"/>
                        <a:ea typeface="Times New Roman"/>
                        <a:cs typeface="Times New Roman"/>
                      </a:endParaRPr>
                    </a:p>
                  </a:txBody>
                  <a:tcPr marL="68580" marR="68580" marT="0" marB="0"/>
                </a:tc>
                <a:tc>
                  <a:txBody>
                    <a:bodyPr/>
                    <a:lstStyle/>
                    <a:p>
                      <a:pPr algn="ctr">
                        <a:spcBef>
                          <a:spcPts val="0"/>
                        </a:spcBef>
                        <a:spcAft>
                          <a:spcPts val="0"/>
                        </a:spcAft>
                      </a:pPr>
                      <a:r>
                        <a:rPr lang="sv-SE" sz="1600" dirty="0" smtClean="0">
                          <a:effectLst/>
                          <a:latin typeface="+mn-lt"/>
                          <a:ea typeface="Times New Roman"/>
                          <a:cs typeface="Times New Roman"/>
                        </a:rPr>
                        <a:t>1 Sep 2015</a:t>
                      </a:r>
                      <a:endParaRPr lang="sv-SE" sz="1600" dirty="0">
                        <a:effectLst/>
                        <a:latin typeface="+mn-lt"/>
                        <a:ea typeface="Times New Roman"/>
                        <a:cs typeface="Times New Roman"/>
                      </a:endParaRPr>
                    </a:p>
                  </a:txBody>
                  <a:tcPr marL="68580" marR="68580" marT="0" marB="0"/>
                </a:tc>
                <a:tc>
                  <a:txBody>
                    <a:bodyPr/>
                    <a:lstStyle/>
                    <a:p>
                      <a:pPr algn="ctr">
                        <a:spcBef>
                          <a:spcPts val="0"/>
                        </a:spcBef>
                        <a:spcAft>
                          <a:spcPts val="0"/>
                        </a:spcAft>
                      </a:pPr>
                      <a:r>
                        <a:rPr lang="sv-SE" sz="1600" dirty="0" smtClean="0">
                          <a:effectLst/>
                          <a:latin typeface="+mn-lt"/>
                          <a:ea typeface="Times New Roman"/>
                          <a:cs typeface="Times New Roman"/>
                        </a:rPr>
                        <a:t>0</a:t>
                      </a:r>
                      <a:endParaRPr lang="sv-SE" sz="1600" dirty="0">
                        <a:effectLst/>
                        <a:latin typeface="+mn-lt"/>
                        <a:ea typeface="Times New Roman"/>
                        <a:cs typeface="Times New Roman"/>
                      </a:endParaRPr>
                    </a:p>
                  </a:txBody>
                  <a:tcPr marL="68580" marR="68580" marT="0" marB="0"/>
                </a:tc>
              </a:tr>
              <a:tr h="448393">
                <a:tc>
                  <a:txBody>
                    <a:bodyPr/>
                    <a:lstStyle/>
                    <a:p>
                      <a:pPr algn="ctr"/>
                      <a:r>
                        <a:rPr lang="en-US" sz="1600" dirty="0" smtClean="0"/>
                        <a:t>4650</a:t>
                      </a:r>
                      <a:endParaRPr lang="en-US" sz="1600" dirty="0"/>
                    </a:p>
                  </a:txBody>
                  <a:tcPr/>
                </a:tc>
                <a:tc>
                  <a:txBody>
                    <a:bodyPr/>
                    <a:lstStyle/>
                    <a:p>
                      <a:r>
                        <a:rPr lang="en-US" sz="1600" dirty="0" smtClean="0"/>
                        <a:t>Controls</a:t>
                      </a:r>
                      <a:r>
                        <a:rPr lang="en-US" sz="1600" baseline="0" dirty="0" smtClean="0"/>
                        <a:t> for proton source ready offsite</a:t>
                      </a:r>
                      <a:endParaRPr lang="en-US" sz="1600" dirty="0"/>
                    </a:p>
                  </a:txBody>
                  <a:tcPr/>
                </a:tc>
                <a:tc>
                  <a:txBody>
                    <a:bodyPr/>
                    <a:lstStyle/>
                    <a:p>
                      <a:pPr algn="ctr"/>
                      <a:r>
                        <a:rPr lang="en-US" sz="1600" dirty="0" smtClean="0"/>
                        <a:t>30 Sep 2015</a:t>
                      </a:r>
                      <a:endParaRPr lang="en-US" sz="1600" dirty="0"/>
                    </a:p>
                  </a:txBody>
                  <a:tcPr/>
                </a:tc>
                <a:tc>
                  <a:txBody>
                    <a:bodyPr/>
                    <a:lstStyle/>
                    <a:p>
                      <a:pPr algn="ctr"/>
                      <a:r>
                        <a:rPr lang="en-US" sz="1600" dirty="0" smtClean="0"/>
                        <a:t>30 Sep 2015</a:t>
                      </a:r>
                      <a:endParaRPr lang="en-US" sz="1600" dirty="0"/>
                    </a:p>
                  </a:txBody>
                  <a:tcPr/>
                </a:tc>
                <a:tc>
                  <a:txBody>
                    <a:bodyPr/>
                    <a:lstStyle/>
                    <a:p>
                      <a:pPr algn="ctr"/>
                      <a:r>
                        <a:rPr lang="en-US" sz="1600" dirty="0" smtClean="0"/>
                        <a:t>0</a:t>
                      </a:r>
                      <a:endParaRPr lang="en-US" sz="1600" dirty="0"/>
                    </a:p>
                  </a:txBody>
                  <a:tcPr/>
                </a:tc>
              </a:tr>
              <a:tr h="448393">
                <a:tc>
                  <a:txBody>
                    <a:bodyPr/>
                    <a:lstStyle/>
                    <a:p>
                      <a:pPr algn="ctr"/>
                      <a:r>
                        <a:rPr lang="en-US" sz="1600" dirty="0" smtClean="0"/>
                        <a:t>43150</a:t>
                      </a:r>
                      <a:endParaRPr lang="en-US" sz="1600" dirty="0"/>
                    </a:p>
                  </a:txBody>
                  <a:tcPr/>
                </a:tc>
                <a:tc>
                  <a:txBody>
                    <a:bodyPr/>
                    <a:lstStyle/>
                    <a:p>
                      <a:r>
                        <a:rPr lang="en-US" sz="1600" dirty="0" smtClean="0"/>
                        <a:t>ICS interface complete for building</a:t>
                      </a:r>
                      <a:r>
                        <a:rPr lang="en-US" sz="1600" baseline="0" dirty="0" smtClean="0"/>
                        <a:t> H05</a:t>
                      </a:r>
                      <a:endParaRPr lang="en-US" sz="1600" dirty="0"/>
                    </a:p>
                  </a:txBody>
                  <a:tcPr/>
                </a:tc>
                <a:tc>
                  <a:txBody>
                    <a:bodyPr/>
                    <a:lstStyle/>
                    <a:p>
                      <a:pPr algn="ctr"/>
                      <a:r>
                        <a:rPr lang="en-US" sz="1600" dirty="0" smtClean="0"/>
                        <a:t>23 Feb 2016</a:t>
                      </a:r>
                      <a:endParaRPr lang="en-US" sz="1600" dirty="0"/>
                    </a:p>
                  </a:txBody>
                  <a:tcPr/>
                </a:tc>
                <a:tc>
                  <a:txBody>
                    <a:bodyPr/>
                    <a:lstStyle/>
                    <a:p>
                      <a:pPr algn="ctr"/>
                      <a:r>
                        <a:rPr lang="en-US" sz="1600" dirty="0" smtClean="0"/>
                        <a:t>23 Feb 2016</a:t>
                      </a:r>
                      <a:endParaRPr lang="en-US" sz="1600" dirty="0"/>
                    </a:p>
                  </a:txBody>
                  <a:tcPr/>
                </a:tc>
                <a:tc>
                  <a:txBody>
                    <a:bodyPr/>
                    <a:lstStyle/>
                    <a:p>
                      <a:pPr algn="ctr"/>
                      <a:r>
                        <a:rPr lang="en-US" sz="1600" dirty="0" smtClean="0"/>
                        <a:t>0</a:t>
                      </a:r>
                      <a:endParaRPr lang="en-US" sz="1600" dirty="0"/>
                    </a:p>
                  </a:txBody>
                  <a:tcPr/>
                </a:tc>
              </a:tr>
              <a:tr h="448393">
                <a:tc>
                  <a:txBody>
                    <a:bodyPr/>
                    <a:lstStyle/>
                    <a:p>
                      <a:pPr algn="ctr"/>
                      <a:r>
                        <a:rPr lang="en-US" sz="1600" dirty="0" smtClean="0"/>
                        <a:t>25300</a:t>
                      </a:r>
                      <a:endParaRPr lang="en-US" sz="1600" dirty="0"/>
                    </a:p>
                  </a:txBody>
                  <a:tcPr/>
                </a:tc>
                <a:tc>
                  <a:txBody>
                    <a:bodyPr/>
                    <a:lstStyle/>
                    <a:p>
                      <a:r>
                        <a:rPr lang="en-US" sz="1600" dirty="0" smtClean="0"/>
                        <a:t>Timing sequencer application ready</a:t>
                      </a:r>
                      <a:endParaRPr lang="en-US" sz="1600" dirty="0"/>
                    </a:p>
                  </a:txBody>
                  <a:tcPr/>
                </a:tc>
                <a:tc>
                  <a:txBody>
                    <a:bodyPr/>
                    <a:lstStyle/>
                    <a:p>
                      <a:pPr algn="ctr"/>
                      <a:r>
                        <a:rPr lang="en-US" sz="1600" dirty="0" smtClean="0"/>
                        <a:t>1 Apr 2016</a:t>
                      </a:r>
                      <a:endParaRPr lang="en-US" sz="1600" dirty="0"/>
                    </a:p>
                  </a:txBody>
                  <a:tcPr/>
                </a:tc>
                <a:tc>
                  <a:txBody>
                    <a:bodyPr/>
                    <a:lstStyle/>
                    <a:p>
                      <a:pPr algn="ctr"/>
                      <a:r>
                        <a:rPr lang="en-US" sz="1600" dirty="0" smtClean="0"/>
                        <a:t>1 Apr</a:t>
                      </a:r>
                      <a:r>
                        <a:rPr lang="en-US" sz="1600" baseline="0" dirty="0" smtClean="0"/>
                        <a:t> 2016</a:t>
                      </a:r>
                      <a:endParaRPr lang="en-US" sz="1600" dirty="0"/>
                    </a:p>
                  </a:txBody>
                  <a:tcPr/>
                </a:tc>
                <a:tc>
                  <a:txBody>
                    <a:bodyPr/>
                    <a:lstStyle/>
                    <a:p>
                      <a:pPr algn="ctr"/>
                      <a:r>
                        <a:rPr lang="en-US" sz="1600" dirty="0" smtClean="0"/>
                        <a:t>0</a:t>
                      </a:r>
                      <a:endParaRPr lang="en-US" sz="1600" dirty="0"/>
                    </a:p>
                  </a:txBody>
                  <a:tcPr/>
                </a:tc>
              </a:tr>
              <a:tr h="448393">
                <a:tc>
                  <a:txBody>
                    <a:bodyPr/>
                    <a:lstStyle/>
                    <a:p>
                      <a:pPr algn="ctr"/>
                      <a:r>
                        <a:rPr lang="en-US" sz="1600" dirty="0" smtClean="0"/>
                        <a:t>40460</a:t>
                      </a:r>
                      <a:endParaRPr lang="en-US" sz="1600" dirty="0"/>
                    </a:p>
                  </a:txBody>
                  <a:tcPr/>
                </a:tc>
                <a:tc>
                  <a:txBody>
                    <a:bodyPr/>
                    <a:lstStyle/>
                    <a:p>
                      <a:r>
                        <a:rPr lang="en-US" sz="1600" dirty="0" smtClean="0"/>
                        <a:t>PSS test stand documentation complete</a:t>
                      </a:r>
                      <a:endParaRPr lang="en-US" sz="1600" dirty="0"/>
                    </a:p>
                  </a:txBody>
                  <a:tcPr/>
                </a:tc>
                <a:tc>
                  <a:txBody>
                    <a:bodyPr/>
                    <a:lstStyle/>
                    <a:p>
                      <a:pPr algn="ctr"/>
                      <a:r>
                        <a:rPr lang="en-US" sz="1600" dirty="0" smtClean="0"/>
                        <a:t>9 Jun 2016</a:t>
                      </a:r>
                      <a:endParaRPr lang="en-US" sz="1600" dirty="0"/>
                    </a:p>
                  </a:txBody>
                  <a:tcPr/>
                </a:tc>
                <a:tc>
                  <a:txBody>
                    <a:bodyPr/>
                    <a:lstStyle/>
                    <a:p>
                      <a:pPr algn="ctr"/>
                      <a:r>
                        <a:rPr lang="en-US" sz="1600" dirty="0" smtClean="0"/>
                        <a:t>9 Jun 2016</a:t>
                      </a:r>
                      <a:endParaRPr lang="en-US" sz="1600" dirty="0"/>
                    </a:p>
                  </a:txBody>
                  <a:tcPr/>
                </a:tc>
                <a:tc>
                  <a:txBody>
                    <a:bodyPr/>
                    <a:lstStyle/>
                    <a:p>
                      <a:pPr algn="ctr"/>
                      <a:r>
                        <a:rPr lang="en-US" sz="1600" dirty="0" smtClean="0"/>
                        <a:t>0</a:t>
                      </a:r>
                      <a:endParaRPr lang="en-US" sz="1600" dirty="0"/>
                    </a:p>
                  </a:txBody>
                  <a:tcPr/>
                </a:tc>
              </a:tr>
              <a:tr h="448393">
                <a:tc>
                  <a:txBody>
                    <a:bodyPr/>
                    <a:lstStyle/>
                    <a:p>
                      <a:pPr algn="ctr"/>
                      <a:r>
                        <a:rPr lang="en-US" sz="1600" dirty="0" smtClean="0"/>
                        <a:t>10670</a:t>
                      </a:r>
                      <a:endParaRPr lang="en-US" sz="1600" dirty="0"/>
                    </a:p>
                  </a:txBody>
                  <a:tcPr/>
                </a:tc>
                <a:tc>
                  <a:txBody>
                    <a:bodyPr/>
                    <a:lstStyle/>
                    <a:p>
                      <a:r>
                        <a:rPr lang="en-US" sz="1600" dirty="0" smtClean="0"/>
                        <a:t>Start of</a:t>
                      </a:r>
                      <a:r>
                        <a:rPr lang="en-US" sz="1600" baseline="0" dirty="0" smtClean="0"/>
                        <a:t> beam interlock system test</a:t>
                      </a:r>
                      <a:endParaRPr lang="en-US" sz="1600" dirty="0"/>
                    </a:p>
                  </a:txBody>
                  <a:tcPr/>
                </a:tc>
                <a:tc>
                  <a:txBody>
                    <a:bodyPr/>
                    <a:lstStyle/>
                    <a:p>
                      <a:pPr algn="ctr"/>
                      <a:r>
                        <a:rPr lang="en-US" sz="1600" dirty="0" smtClean="0"/>
                        <a:t>1 Jul 2016</a:t>
                      </a:r>
                      <a:endParaRPr lang="en-US" sz="1600" dirty="0"/>
                    </a:p>
                  </a:txBody>
                  <a:tcPr/>
                </a:tc>
                <a:tc>
                  <a:txBody>
                    <a:bodyPr/>
                    <a:lstStyle/>
                    <a:p>
                      <a:pPr algn="ctr"/>
                      <a:r>
                        <a:rPr lang="en-US" sz="1600" dirty="0" smtClean="0"/>
                        <a:t>1 Jul 2016</a:t>
                      </a:r>
                      <a:endParaRPr lang="en-US" sz="1600" dirty="0"/>
                    </a:p>
                  </a:txBody>
                  <a:tcPr/>
                </a:tc>
                <a:tc>
                  <a:txBody>
                    <a:bodyPr/>
                    <a:lstStyle/>
                    <a:p>
                      <a:pPr algn="ctr"/>
                      <a:r>
                        <a:rPr lang="en-US" sz="1600" dirty="0" smtClean="0"/>
                        <a:t>0</a:t>
                      </a:r>
                      <a:endParaRPr lang="en-US" sz="1600" dirty="0"/>
                    </a:p>
                  </a:txBody>
                  <a:tcPr/>
                </a:tc>
              </a:tr>
            </a:tbl>
          </a:graphicData>
        </a:graphic>
      </p:graphicFrame>
    </p:spTree>
    <p:extLst>
      <p:ext uri="{BB962C8B-B14F-4D97-AF65-F5344CB8AC3E}">
        <p14:creationId xmlns:p14="http://schemas.microsoft.com/office/powerpoint/2010/main" val="326646962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Overview</a:t>
            </a:r>
            <a:endParaRPr lang="en-GB" noProof="0"/>
          </a:p>
        </p:txBody>
      </p:sp>
      <p:sp>
        <p:nvSpPr>
          <p:cNvPr id="3" name="Content Placeholder 2"/>
          <p:cNvSpPr>
            <a:spLocks noGrp="1"/>
          </p:cNvSpPr>
          <p:nvPr>
            <p:ph idx="1"/>
          </p:nvPr>
        </p:nvSpPr>
        <p:spPr/>
        <p:txBody>
          <a:bodyPr/>
          <a:lstStyle/>
          <a:p>
            <a:r>
              <a:rPr lang="en-GB" noProof="0" dirty="0" smtClean="0">
                <a:solidFill>
                  <a:schemeClr val="tx1"/>
                </a:solidFill>
              </a:rPr>
              <a:t>ICS Division and Project</a:t>
            </a:r>
          </a:p>
          <a:p>
            <a:pPr lvl="1"/>
            <a:r>
              <a:rPr lang="en-GB" dirty="0" smtClean="0">
                <a:solidFill>
                  <a:schemeClr val="tx1"/>
                </a:solidFill>
              </a:rPr>
              <a:t>Staffing and Organisation</a:t>
            </a:r>
            <a:endParaRPr lang="en-GB" dirty="0">
              <a:solidFill>
                <a:schemeClr val="tx1"/>
              </a:solidFill>
            </a:endParaRPr>
          </a:p>
          <a:p>
            <a:pPr lvl="1"/>
            <a:r>
              <a:rPr lang="en-GB" dirty="0">
                <a:solidFill>
                  <a:schemeClr val="tx1"/>
                </a:solidFill>
              </a:rPr>
              <a:t>In </a:t>
            </a:r>
            <a:r>
              <a:rPr lang="en-GB" dirty="0" smtClean="0">
                <a:solidFill>
                  <a:schemeClr val="tx1"/>
                </a:solidFill>
              </a:rPr>
              <a:t>Kind Plan and Offering</a:t>
            </a:r>
          </a:p>
          <a:p>
            <a:pPr lvl="1"/>
            <a:r>
              <a:rPr lang="en-GB" dirty="0" smtClean="0">
                <a:solidFill>
                  <a:schemeClr val="tx1"/>
                </a:solidFill>
              </a:rPr>
              <a:t>Framework Agreements status</a:t>
            </a:r>
            <a:endParaRPr lang="en-GB" dirty="0">
              <a:solidFill>
                <a:schemeClr val="tx1"/>
              </a:solidFill>
            </a:endParaRPr>
          </a:p>
          <a:p>
            <a:pPr lvl="1"/>
            <a:r>
              <a:rPr lang="en-GB" dirty="0" smtClean="0">
                <a:solidFill>
                  <a:schemeClr val="tx1"/>
                </a:solidFill>
              </a:rPr>
              <a:t>Work Package Accomplishments</a:t>
            </a:r>
            <a:endParaRPr lang="en-GB" noProof="0" dirty="0" smtClean="0">
              <a:solidFill>
                <a:schemeClr val="tx1"/>
              </a:solidFill>
            </a:endParaRPr>
          </a:p>
          <a:p>
            <a:r>
              <a:rPr lang="en-GB" dirty="0">
                <a:solidFill>
                  <a:schemeClr val="tx1"/>
                </a:solidFill>
              </a:rPr>
              <a:t>Responses to TAC </a:t>
            </a:r>
            <a:r>
              <a:rPr lang="en-GB" dirty="0" smtClean="0">
                <a:solidFill>
                  <a:schemeClr val="tx1"/>
                </a:solidFill>
              </a:rPr>
              <a:t>10 Questions</a:t>
            </a:r>
            <a:endParaRPr lang="en-GB" noProof="0" dirty="0" smtClean="0">
              <a:solidFill>
                <a:schemeClr val="tx1"/>
              </a:solidFill>
            </a:endParaRPr>
          </a:p>
          <a:p>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a:p>
        </p:txBody>
      </p:sp>
    </p:spTree>
    <p:extLst>
      <p:ext uri="{BB962C8B-B14F-4D97-AF65-F5344CB8AC3E}">
        <p14:creationId xmlns:p14="http://schemas.microsoft.com/office/powerpoint/2010/main" val="148902854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 10 Recommendations –</a:t>
            </a:r>
            <a:br>
              <a:rPr lang="en-US" dirty="0" smtClean="0"/>
            </a:br>
            <a:r>
              <a:rPr lang="en-US" dirty="0" smtClean="0"/>
              <a:t> ICS responses I</a:t>
            </a:r>
            <a:endParaRPr lang="en-US" dirty="0"/>
          </a:p>
        </p:txBody>
      </p:sp>
      <p:sp>
        <p:nvSpPr>
          <p:cNvPr id="3" name="Content Placeholder 2"/>
          <p:cNvSpPr>
            <a:spLocks noGrp="1"/>
          </p:cNvSpPr>
          <p:nvPr>
            <p:ph idx="1"/>
          </p:nvPr>
        </p:nvSpPr>
        <p:spPr/>
        <p:txBody>
          <a:bodyPr>
            <a:normAutofit fontScale="77500" lnSpcReduction="20000"/>
          </a:bodyPr>
          <a:lstStyle/>
          <a:p>
            <a:r>
              <a:rPr lang="en-US" sz="2200" dirty="0" smtClean="0">
                <a:solidFill>
                  <a:srgbClr val="000000"/>
                </a:solidFill>
                <a:latin typeface="Lucida Grande"/>
                <a:ea typeface="Lucida Grande"/>
                <a:cs typeface="Lucida Grande"/>
              </a:rPr>
              <a:t>General recommendations</a:t>
            </a:r>
          </a:p>
          <a:p>
            <a:endParaRPr lang="en-US" sz="2200" dirty="0" smtClean="0">
              <a:solidFill>
                <a:srgbClr val="000000"/>
              </a:solidFill>
              <a:latin typeface="Lucida Grande"/>
              <a:ea typeface="Lucida Grande"/>
              <a:cs typeface="Lucida Grande"/>
            </a:endParaRPr>
          </a:p>
          <a:p>
            <a:pPr lvl="1"/>
            <a:r>
              <a:rPr lang="en-US" sz="1900" dirty="0" smtClean="0">
                <a:solidFill>
                  <a:srgbClr val="000000"/>
                </a:solidFill>
                <a:latin typeface="Lucida Grande"/>
                <a:ea typeface="Lucida Grande"/>
                <a:cs typeface="Lucida Grande"/>
              </a:rPr>
              <a:t>R: </a:t>
            </a:r>
            <a:r>
              <a:rPr lang="en-US" sz="1900" dirty="0">
                <a:solidFill>
                  <a:srgbClr val="000000"/>
                </a:solidFill>
                <a:latin typeface="Lucida Grande"/>
                <a:cs typeface="Lucida Grande"/>
              </a:rPr>
              <a:t>Issue ICS standards for hardware, software, processes and documentation. </a:t>
            </a:r>
            <a:endParaRPr lang="en-US" sz="1900" dirty="0" smtClean="0">
              <a:solidFill>
                <a:srgbClr val="000000"/>
              </a:solidFill>
              <a:latin typeface="Lucida Grande"/>
              <a:ea typeface="Lucida Grande"/>
              <a:cs typeface="Lucida Grande"/>
            </a:endParaRPr>
          </a:p>
          <a:p>
            <a:pPr lvl="1"/>
            <a:r>
              <a:rPr lang="en-US" sz="1900" b="1" dirty="0" smtClean="0">
                <a:solidFill>
                  <a:srgbClr val="000000"/>
                </a:solidFill>
                <a:latin typeface="Lucida Grande"/>
                <a:cs typeface="Lucida Grande"/>
              </a:rPr>
              <a:t>A</a:t>
            </a:r>
            <a:r>
              <a:rPr lang="en-US" sz="1900" i="1" dirty="0" smtClean="0">
                <a:solidFill>
                  <a:srgbClr val="000000"/>
                </a:solidFill>
                <a:latin typeface="Lucida Grande"/>
                <a:cs typeface="Lucida Grande"/>
              </a:rPr>
              <a:t>: </a:t>
            </a:r>
            <a:r>
              <a:rPr lang="en-US" sz="1900" i="1" dirty="0">
                <a:solidFill>
                  <a:schemeClr val="tx1"/>
                </a:solidFill>
                <a:latin typeface="Lucida Grande"/>
                <a:cs typeface="Lucida Grande"/>
              </a:rPr>
              <a:t>ICS has defined the HW standards for controls (</a:t>
            </a:r>
            <a:r>
              <a:rPr lang="en-US" sz="1900" i="1" dirty="0" err="1">
                <a:solidFill>
                  <a:schemeClr val="tx1"/>
                </a:solidFill>
                <a:latin typeface="Lucida Grande"/>
                <a:cs typeface="Lucida Grande"/>
              </a:rPr>
              <a:t>uTCA</a:t>
            </a:r>
            <a:r>
              <a:rPr lang="en-US" sz="1900" i="1" dirty="0">
                <a:solidFill>
                  <a:schemeClr val="tx1"/>
                </a:solidFill>
                <a:latin typeface="Lucida Grande"/>
                <a:cs typeface="Lucida Grande"/>
              </a:rPr>
              <a:t>, </a:t>
            </a:r>
            <a:r>
              <a:rPr lang="en-US" sz="1900" i="1" dirty="0" err="1">
                <a:solidFill>
                  <a:schemeClr val="tx1"/>
                </a:solidFill>
                <a:latin typeface="Lucida Grande"/>
                <a:cs typeface="Lucida Grande"/>
              </a:rPr>
              <a:t>EtherCAT</a:t>
            </a:r>
            <a:r>
              <a:rPr lang="en-US" sz="1900" i="1" dirty="0">
                <a:solidFill>
                  <a:schemeClr val="tx1"/>
                </a:solidFill>
                <a:latin typeface="Lucida Grande"/>
                <a:cs typeface="Lucida Grande"/>
              </a:rPr>
              <a:t>, PLC) and is in the process of compiling information needed by users when designing their systems and interfaces (selection guide and a list of recommended hardware)</a:t>
            </a:r>
            <a:r>
              <a:rPr lang="en-US" sz="1900" i="1" dirty="0" smtClean="0">
                <a:solidFill>
                  <a:schemeClr val="tx1"/>
                </a:solidFill>
                <a:latin typeface="Lucida Grande"/>
                <a:cs typeface="Lucida Grande"/>
              </a:rPr>
              <a:t>.</a:t>
            </a:r>
            <a:endParaRPr lang="en-US" sz="1900" i="1" dirty="0">
              <a:solidFill>
                <a:schemeClr val="tx1"/>
              </a:solidFill>
              <a:latin typeface="Lucida Grande"/>
              <a:cs typeface="Lucida Grande"/>
            </a:endParaRPr>
          </a:p>
          <a:p>
            <a:pPr lvl="1"/>
            <a:r>
              <a:rPr lang="en-US" sz="1900" i="1" dirty="0">
                <a:solidFill>
                  <a:schemeClr val="tx1"/>
                </a:solidFill>
                <a:latin typeface="Lucida Grande"/>
                <a:cs typeface="Lucida Grande"/>
              </a:rPr>
              <a:t>Furthermore, ICS is preparing EPICS development guidelines that should standardize EPICS development for ICS and all collaborators, either within ESS (e.g. NSS) or in-kind. Tools that support the standardized processes are in preparation, some already deployed (e.g., naming tool) and some under development (e.g., “IOC Factory” to support EPICS IOC development and deployment.) </a:t>
            </a:r>
          </a:p>
          <a:p>
            <a:pPr lvl="1"/>
            <a:r>
              <a:rPr lang="en-US" sz="1900" i="1" dirty="0">
                <a:solidFill>
                  <a:schemeClr val="tx1"/>
                </a:solidFill>
                <a:latin typeface="Lucida Grande"/>
                <a:cs typeface="Lucida Grande"/>
              </a:rPr>
              <a:t>ICS put in place processes for development and integration according to SE practices. These processes (tasks, reviews) are used when planning and scheduling activities</a:t>
            </a:r>
            <a:r>
              <a:rPr lang="en-US" sz="1900" dirty="0">
                <a:latin typeface="Lucida Grande"/>
                <a:cs typeface="Lucida Grande"/>
              </a:rPr>
              <a:t>.</a:t>
            </a:r>
          </a:p>
          <a:p>
            <a:pPr marL="457200" lvl="1" indent="0">
              <a:buNone/>
            </a:pPr>
            <a:endParaRPr lang="en-US" sz="1900" dirty="0" smtClean="0">
              <a:solidFill>
                <a:srgbClr val="000000"/>
              </a:solidFill>
              <a:latin typeface="Lucida Grande"/>
              <a:ea typeface="Lucida Grande"/>
              <a:cs typeface="Lucida Grande"/>
            </a:endParaRPr>
          </a:p>
          <a:p>
            <a:pPr lvl="1"/>
            <a:r>
              <a:rPr lang="en-US" sz="1900" dirty="0" smtClean="0">
                <a:solidFill>
                  <a:srgbClr val="000000"/>
                </a:solidFill>
                <a:latin typeface="Lucida Grande"/>
                <a:ea typeface="Lucida Grande"/>
                <a:cs typeface="Lucida Grande"/>
              </a:rPr>
              <a:t>R: </a:t>
            </a:r>
            <a:r>
              <a:rPr lang="en-US" sz="1900" dirty="0">
                <a:solidFill>
                  <a:schemeClr val="tx1"/>
                </a:solidFill>
                <a:latin typeface="Lucida Grande"/>
                <a:ea typeface="Lucida Grande"/>
                <a:cs typeface="Lucida Grande"/>
              </a:rPr>
              <a:t>Develop Interface Control Documents for the technical systems.</a:t>
            </a:r>
            <a:endParaRPr lang="en-US" sz="1900" dirty="0" smtClean="0">
              <a:solidFill>
                <a:schemeClr val="tx1"/>
              </a:solidFill>
              <a:latin typeface="Lucida Grande"/>
              <a:ea typeface="Lucida Grande"/>
              <a:cs typeface="Lucida Grande"/>
            </a:endParaRPr>
          </a:p>
          <a:p>
            <a:pPr lvl="1"/>
            <a:r>
              <a:rPr lang="en-US" sz="1900" b="1" i="1" dirty="0" smtClean="0">
                <a:solidFill>
                  <a:srgbClr val="000000"/>
                </a:solidFill>
                <a:latin typeface="Lucida Grande"/>
                <a:cs typeface="Lucida Grande"/>
              </a:rPr>
              <a:t>A: </a:t>
            </a:r>
            <a:r>
              <a:rPr lang="en-US" sz="1900" i="1" dirty="0" smtClean="0">
                <a:solidFill>
                  <a:srgbClr val="000000"/>
                </a:solidFill>
                <a:latin typeface="Lucida Grande"/>
                <a:cs typeface="Lucida Grande"/>
              </a:rPr>
              <a:t>High </a:t>
            </a:r>
            <a:r>
              <a:rPr lang="en-US" sz="1900" i="1" dirty="0">
                <a:solidFill>
                  <a:srgbClr val="000000"/>
                </a:solidFill>
                <a:latin typeface="Lucida Grande"/>
                <a:cs typeface="Lucida Grande"/>
              </a:rPr>
              <a:t>level interfaces and division of responsibilities have been agreed upon with Target and NSS and are awaiting approval. Interfaces have also been agreed with Accelerator. Several technical ICD documents are being prepared as parts of Target Integration Support.</a:t>
            </a:r>
            <a:endParaRPr lang="en-US" sz="1900" i="1" dirty="0" smtClean="0">
              <a:solidFill>
                <a:srgbClr val="000000"/>
              </a:solidFill>
              <a:latin typeface="Lucida Grande"/>
              <a:cs typeface="Lucida Grande"/>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20</a:t>
            </a:fld>
            <a:endParaRPr lang="sv-SE"/>
          </a:p>
        </p:txBody>
      </p:sp>
    </p:spTree>
    <p:extLst>
      <p:ext uri="{BB962C8B-B14F-4D97-AF65-F5344CB8AC3E}">
        <p14:creationId xmlns:p14="http://schemas.microsoft.com/office/powerpoint/2010/main" val="1808078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 10 Recommendations – </a:t>
            </a:r>
            <a:br>
              <a:rPr lang="en-US" dirty="0" smtClean="0"/>
            </a:br>
            <a:r>
              <a:rPr lang="en-US" dirty="0" smtClean="0"/>
              <a:t>ICS responses II</a:t>
            </a:r>
            <a:endParaRPr lang="en-US" dirty="0"/>
          </a:p>
        </p:txBody>
      </p:sp>
      <p:sp>
        <p:nvSpPr>
          <p:cNvPr id="3" name="Content Placeholder 2"/>
          <p:cNvSpPr>
            <a:spLocks noGrp="1"/>
          </p:cNvSpPr>
          <p:nvPr>
            <p:ph idx="1"/>
          </p:nvPr>
        </p:nvSpPr>
        <p:spPr/>
        <p:txBody>
          <a:bodyPr>
            <a:normAutofit/>
          </a:bodyPr>
          <a:lstStyle/>
          <a:p>
            <a:pPr lvl="1"/>
            <a:endParaRPr lang="en-US" sz="1200" b="1" i="1" dirty="0">
              <a:solidFill>
                <a:srgbClr val="000000"/>
              </a:solidFill>
            </a:endParaRPr>
          </a:p>
          <a:p>
            <a:r>
              <a:rPr lang="en-US" sz="1700" dirty="0" smtClean="0">
                <a:solidFill>
                  <a:srgbClr val="000000"/>
                </a:solidFill>
                <a:latin typeface="Lucida Grande"/>
                <a:ea typeface="Lucida Grande"/>
                <a:cs typeface="Lucida Grande"/>
              </a:rPr>
              <a:t>General recommendations continued:</a:t>
            </a:r>
          </a:p>
          <a:p>
            <a:pPr lvl="1"/>
            <a:r>
              <a:rPr lang="en-US" sz="1600" dirty="0" smtClean="0">
                <a:solidFill>
                  <a:srgbClr val="000000"/>
                </a:solidFill>
                <a:latin typeface="Lucida Grande"/>
                <a:ea typeface="Lucida Grande"/>
                <a:cs typeface="Lucida Grande"/>
              </a:rPr>
              <a:t>R: </a:t>
            </a:r>
            <a:r>
              <a:rPr lang="en-US" sz="1600" dirty="0">
                <a:solidFill>
                  <a:srgbClr val="000000"/>
                </a:solidFill>
                <a:latin typeface="Lucida Grande"/>
                <a:ea typeface="Lucida Grande"/>
                <a:cs typeface="Lucida Grande"/>
              </a:rPr>
              <a:t>Finalize decision on ESS standard PLC for </a:t>
            </a:r>
            <a:r>
              <a:rPr lang="en-US" sz="1600" dirty="0" smtClean="0">
                <a:solidFill>
                  <a:srgbClr val="000000"/>
                </a:solidFill>
                <a:latin typeface="Lucida Grande"/>
                <a:ea typeface="Lucida Grande"/>
                <a:cs typeface="Lucida Grande"/>
              </a:rPr>
              <a:t>ICS.</a:t>
            </a:r>
          </a:p>
          <a:p>
            <a:pPr lvl="1"/>
            <a:r>
              <a:rPr lang="en-US" sz="1600" dirty="0" smtClean="0">
                <a:solidFill>
                  <a:srgbClr val="000000"/>
                </a:solidFill>
                <a:latin typeface="Lucida Grande"/>
                <a:ea typeface="Lucida Grande"/>
                <a:cs typeface="Lucida Grande"/>
              </a:rPr>
              <a:t>A: </a:t>
            </a:r>
            <a:r>
              <a:rPr lang="en-US" sz="1600" i="1" dirty="0" smtClean="0">
                <a:solidFill>
                  <a:srgbClr val="000000"/>
                </a:solidFill>
                <a:latin typeface="Lucida Grande"/>
                <a:ea typeface="Lucida Grande"/>
                <a:cs typeface="Lucida Grande"/>
              </a:rPr>
              <a:t>Tender is closed and under evaluation. Decision and award by 2015 Annual Review in April.</a:t>
            </a:r>
            <a:endParaRPr lang="en-US" sz="1600" b="1" i="1" dirty="0" smtClean="0">
              <a:solidFill>
                <a:srgbClr val="000000"/>
              </a:solidFill>
              <a:latin typeface="Lucida Grande"/>
              <a:ea typeface="Lucida Grande"/>
              <a:cs typeface="Lucida Grande"/>
            </a:endParaRPr>
          </a:p>
          <a:p>
            <a:pPr lvl="1"/>
            <a:endParaRPr lang="en-US" sz="1600" b="1" i="1" dirty="0">
              <a:solidFill>
                <a:srgbClr val="000000"/>
              </a:solidFill>
              <a:latin typeface="Lucida Grande"/>
              <a:ea typeface="Lucida Grande"/>
              <a:cs typeface="Lucida Grande"/>
            </a:endParaRPr>
          </a:p>
          <a:p>
            <a:pPr lvl="1"/>
            <a:r>
              <a:rPr lang="en-US" sz="1600" dirty="0" smtClean="0">
                <a:solidFill>
                  <a:srgbClr val="000000"/>
                </a:solidFill>
              </a:rPr>
              <a:t>R: </a:t>
            </a:r>
            <a:r>
              <a:rPr lang="en-US" sz="1600" dirty="0">
                <a:solidFill>
                  <a:srgbClr val="000000"/>
                </a:solidFill>
                <a:latin typeface="Lucida Grande"/>
                <a:ea typeface="Lucida Grande"/>
                <a:cs typeface="Lucida Grande"/>
              </a:rPr>
              <a:t>Proactively seek IKC agreements with other institutions and work with accelerator subsystem IKCs to see if these can include an IKC of controls.</a:t>
            </a:r>
            <a:endParaRPr lang="en-US" sz="1600" dirty="0" smtClean="0">
              <a:solidFill>
                <a:srgbClr val="000000"/>
              </a:solidFill>
              <a:latin typeface="Lucida Grande"/>
              <a:ea typeface="Lucida Grande"/>
              <a:cs typeface="Lucida Grande"/>
            </a:endParaRPr>
          </a:p>
          <a:p>
            <a:pPr lvl="1"/>
            <a:r>
              <a:rPr lang="en-US" sz="1600" b="1" i="1" dirty="0" smtClean="0">
                <a:solidFill>
                  <a:srgbClr val="000000"/>
                </a:solidFill>
                <a:latin typeface="Lucida Grande"/>
                <a:ea typeface="Lucida Grande"/>
                <a:cs typeface="Lucida Grande"/>
              </a:rPr>
              <a:t>A: </a:t>
            </a:r>
            <a:r>
              <a:rPr lang="en-US" sz="1600" i="1" dirty="0" smtClean="0">
                <a:solidFill>
                  <a:srgbClr val="000000"/>
                </a:solidFill>
                <a:latin typeface="Lucida Grande"/>
                <a:ea typeface="Lucida Grande"/>
                <a:cs typeface="Lucida Grande"/>
              </a:rPr>
              <a:t>ICS is discussing or writing agreements for </a:t>
            </a:r>
            <a:r>
              <a:rPr lang="en-US" sz="1600" i="1" dirty="0">
                <a:solidFill>
                  <a:srgbClr val="000000"/>
                </a:solidFill>
                <a:latin typeface="Lucida Grande"/>
                <a:ea typeface="Lucida Grande"/>
                <a:cs typeface="Lucida Grande"/>
              </a:rPr>
              <a:t>in-kind activities with the following </a:t>
            </a:r>
            <a:r>
              <a:rPr lang="en-US" sz="1600" i="1" dirty="0" smtClean="0">
                <a:solidFill>
                  <a:srgbClr val="000000"/>
                </a:solidFill>
                <a:latin typeface="Lucida Grande"/>
                <a:ea typeface="Lucida Grande"/>
                <a:cs typeface="Lucida Grande"/>
              </a:rPr>
              <a:t>institutions: </a:t>
            </a:r>
            <a:r>
              <a:rPr lang="en-US" sz="1600" i="1" dirty="0">
                <a:solidFill>
                  <a:srgbClr val="000000"/>
                </a:solidFill>
                <a:latin typeface="Lucida Grande"/>
                <a:ea typeface="Lucida Grande"/>
                <a:cs typeface="Lucida Grande"/>
              </a:rPr>
              <a:t>1) </a:t>
            </a:r>
            <a:r>
              <a:rPr lang="en-US" sz="1600" i="1" dirty="0" smtClean="0">
                <a:solidFill>
                  <a:srgbClr val="000000"/>
                </a:solidFill>
                <a:latin typeface="Lucida Grande"/>
                <a:ea typeface="Lucida Grande"/>
                <a:cs typeface="Lucida Grande"/>
              </a:rPr>
              <a:t>CEA for Proton </a:t>
            </a:r>
            <a:r>
              <a:rPr lang="en-US" sz="1600" i="1" dirty="0">
                <a:solidFill>
                  <a:srgbClr val="000000"/>
                </a:solidFill>
                <a:latin typeface="Lucida Grande"/>
                <a:ea typeface="Lucida Grande"/>
                <a:cs typeface="Lucida Grande"/>
              </a:rPr>
              <a:t>Source and </a:t>
            </a:r>
            <a:r>
              <a:rPr lang="en-US" sz="1600" i="1" dirty="0" smtClean="0">
                <a:solidFill>
                  <a:srgbClr val="000000"/>
                </a:solidFill>
                <a:latin typeface="Lucida Grande"/>
                <a:ea typeface="Lucida Grande"/>
                <a:cs typeface="Lucida Grande"/>
              </a:rPr>
              <a:t>LEBT control, </a:t>
            </a:r>
            <a:r>
              <a:rPr lang="en-US" sz="1600" i="1" dirty="0">
                <a:solidFill>
                  <a:srgbClr val="000000"/>
                </a:solidFill>
                <a:latin typeface="Lucida Grande"/>
                <a:ea typeface="Lucida Grande"/>
                <a:cs typeface="Lucida Grande"/>
              </a:rPr>
              <a:t>2) </a:t>
            </a:r>
            <a:r>
              <a:rPr lang="en-US" sz="1600" i="1" dirty="0" smtClean="0">
                <a:solidFill>
                  <a:srgbClr val="000000"/>
                </a:solidFill>
                <a:latin typeface="Lucida Grande"/>
                <a:ea typeface="Lucida Grande"/>
                <a:cs typeface="Lucida Grande"/>
              </a:rPr>
              <a:t>CNRS for Cryo Distribution control 3) Uppsala </a:t>
            </a:r>
            <a:r>
              <a:rPr lang="en-US" sz="1600" i="1" dirty="0">
                <a:solidFill>
                  <a:srgbClr val="000000"/>
                </a:solidFill>
                <a:latin typeface="Lucida Grande"/>
                <a:ea typeface="Lucida Grande"/>
                <a:cs typeface="Lucida Grande"/>
              </a:rPr>
              <a:t>for Spoke Cryomodule </a:t>
            </a:r>
            <a:r>
              <a:rPr lang="en-US" sz="1600" i="1" dirty="0" smtClean="0">
                <a:solidFill>
                  <a:srgbClr val="000000"/>
                </a:solidFill>
                <a:latin typeface="Lucida Grande"/>
                <a:ea typeface="Lucida Grande"/>
                <a:cs typeface="Lucida Grande"/>
              </a:rPr>
              <a:t>Tests, </a:t>
            </a:r>
            <a:r>
              <a:rPr lang="en-US" sz="1600" i="1" dirty="0">
                <a:solidFill>
                  <a:srgbClr val="000000"/>
                </a:solidFill>
                <a:latin typeface="Lucida Grande"/>
                <a:ea typeface="Lucida Grande"/>
                <a:cs typeface="Lucida Grande"/>
              </a:rPr>
              <a:t>4</a:t>
            </a:r>
            <a:r>
              <a:rPr lang="en-US" sz="1600" i="1" dirty="0" smtClean="0">
                <a:solidFill>
                  <a:srgbClr val="000000"/>
                </a:solidFill>
                <a:latin typeface="Lucida Grande"/>
                <a:ea typeface="Lucida Grande"/>
                <a:cs typeface="Lucida Grande"/>
              </a:rPr>
              <a:t>) ESS Bilbao for MEBT controls, 5) </a:t>
            </a:r>
            <a:r>
              <a:rPr lang="en-US" sz="1600" i="1" dirty="0" err="1" smtClean="0">
                <a:solidFill>
                  <a:srgbClr val="000000"/>
                </a:solidFill>
                <a:latin typeface="Lucida Grande"/>
                <a:ea typeface="Lucida Grande"/>
                <a:cs typeface="Lucida Grande"/>
              </a:rPr>
              <a:t>Legnaro</a:t>
            </a:r>
            <a:r>
              <a:rPr lang="en-US" sz="1600" i="1" dirty="0" smtClean="0">
                <a:solidFill>
                  <a:srgbClr val="000000"/>
                </a:solidFill>
                <a:latin typeface="Lucida Grande"/>
                <a:ea typeface="Lucida Grande"/>
                <a:cs typeface="Lucida Grande"/>
              </a:rPr>
              <a:t> for DTL controls, 6) </a:t>
            </a:r>
            <a:r>
              <a:rPr lang="en-US" sz="1600" i="1" dirty="0">
                <a:solidFill>
                  <a:srgbClr val="000000"/>
                </a:solidFill>
                <a:latin typeface="Lucida Grande"/>
                <a:ea typeface="Lucida Grande"/>
                <a:cs typeface="Lucida Grande"/>
              </a:rPr>
              <a:t>PSI for </a:t>
            </a:r>
            <a:r>
              <a:rPr lang="en-US" sz="1600" i="1" dirty="0" smtClean="0">
                <a:solidFill>
                  <a:srgbClr val="000000"/>
                </a:solidFill>
                <a:latin typeface="Lucida Grande"/>
                <a:ea typeface="Lucida Grande"/>
                <a:cs typeface="Lucida Grande"/>
              </a:rPr>
              <a:t>controls </a:t>
            </a:r>
            <a:r>
              <a:rPr lang="en-US" sz="1600" i="1" dirty="0" err="1" smtClean="0">
                <a:solidFill>
                  <a:srgbClr val="000000"/>
                </a:solidFill>
                <a:latin typeface="Lucida Grande"/>
                <a:ea typeface="Lucida Grande"/>
                <a:cs typeface="Lucida Grande"/>
              </a:rPr>
              <a:t>hw</a:t>
            </a:r>
            <a:r>
              <a:rPr lang="en-US" sz="1600" i="1" dirty="0" smtClean="0">
                <a:solidFill>
                  <a:srgbClr val="000000"/>
                </a:solidFill>
                <a:latin typeface="Lucida Grande"/>
                <a:ea typeface="Lucida Grande"/>
                <a:cs typeface="Lucida Grande"/>
              </a:rPr>
              <a:t> platform development; 8) Poland (Lodz U), high level software, 7) </a:t>
            </a:r>
            <a:r>
              <a:rPr lang="en-US" sz="1600" i="1" dirty="0" err="1" smtClean="0">
                <a:solidFill>
                  <a:srgbClr val="000000"/>
                </a:solidFill>
                <a:latin typeface="Lucida Grande"/>
                <a:ea typeface="Lucida Grande"/>
                <a:cs typeface="Lucida Grande"/>
              </a:rPr>
              <a:t>Evopro</a:t>
            </a:r>
            <a:r>
              <a:rPr lang="en-US" sz="1600" i="1" dirty="0">
                <a:solidFill>
                  <a:srgbClr val="000000"/>
                </a:solidFill>
                <a:latin typeface="Lucida Grande"/>
                <a:ea typeface="Lucida Grande"/>
                <a:cs typeface="Lucida Grande"/>
              </a:rPr>
              <a:t> </a:t>
            </a:r>
            <a:r>
              <a:rPr lang="en-US" sz="1600" i="1" dirty="0" smtClean="0">
                <a:solidFill>
                  <a:srgbClr val="000000"/>
                </a:solidFill>
                <a:latin typeface="Lucida Grande"/>
                <a:ea typeface="Lucida Grande"/>
                <a:cs typeface="Lucida Grande"/>
              </a:rPr>
              <a:t>(Hungary) for Target Systems Integration, 8) IFE (Norway) Main Control Room design, 8) Wire Scanner integration (</a:t>
            </a:r>
            <a:r>
              <a:rPr lang="en-US" sz="1600" i="1" dirty="0" err="1" smtClean="0">
                <a:solidFill>
                  <a:srgbClr val="000000"/>
                </a:solidFill>
                <a:latin typeface="Lucida Grande"/>
                <a:ea typeface="Lucida Grande"/>
                <a:cs typeface="Lucida Grande"/>
              </a:rPr>
              <a:t>Elettra</a:t>
            </a:r>
            <a:r>
              <a:rPr lang="en-US" sz="1600" i="1" dirty="0" smtClean="0">
                <a:solidFill>
                  <a:srgbClr val="000000"/>
                </a:solidFill>
                <a:latin typeface="Lucida Grande"/>
                <a:ea typeface="Lucida Grande"/>
                <a:cs typeface="Lucida Grande"/>
              </a:rPr>
              <a:t>, Italy)</a:t>
            </a:r>
          </a:p>
        </p:txBody>
      </p:sp>
      <p:sp>
        <p:nvSpPr>
          <p:cNvPr id="4" name="Slide Number Placeholder 3"/>
          <p:cNvSpPr>
            <a:spLocks noGrp="1"/>
          </p:cNvSpPr>
          <p:nvPr>
            <p:ph type="sldNum" sz="quarter" idx="12"/>
          </p:nvPr>
        </p:nvSpPr>
        <p:spPr/>
        <p:txBody>
          <a:bodyPr/>
          <a:lstStyle/>
          <a:p>
            <a:fld id="{551115BC-487E-4422-894C-CB7CD3E79223}" type="slidenum">
              <a:rPr lang="sv-SE" smtClean="0"/>
              <a:t>21</a:t>
            </a:fld>
            <a:endParaRPr lang="sv-SE"/>
          </a:p>
        </p:txBody>
      </p:sp>
    </p:spTree>
    <p:extLst>
      <p:ext uri="{BB962C8B-B14F-4D97-AF65-F5344CB8AC3E}">
        <p14:creationId xmlns:p14="http://schemas.microsoft.com/office/powerpoint/2010/main" val="2863173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 10 Recommendations – </a:t>
            </a:r>
            <a:br>
              <a:rPr lang="en-US" dirty="0" smtClean="0"/>
            </a:br>
            <a:r>
              <a:rPr lang="en-US" dirty="0" smtClean="0"/>
              <a:t>ICS responses III</a:t>
            </a:r>
            <a:endParaRPr lang="en-US" dirty="0"/>
          </a:p>
        </p:txBody>
      </p:sp>
      <p:sp>
        <p:nvSpPr>
          <p:cNvPr id="3" name="Content Placeholder 2"/>
          <p:cNvSpPr>
            <a:spLocks noGrp="1"/>
          </p:cNvSpPr>
          <p:nvPr>
            <p:ph idx="1"/>
          </p:nvPr>
        </p:nvSpPr>
        <p:spPr/>
        <p:txBody>
          <a:bodyPr>
            <a:normAutofit/>
          </a:bodyPr>
          <a:lstStyle/>
          <a:p>
            <a:pPr lvl="1"/>
            <a:endParaRPr lang="en-US" sz="1200" b="1" i="1" dirty="0">
              <a:solidFill>
                <a:srgbClr val="000000"/>
              </a:solidFill>
            </a:endParaRPr>
          </a:p>
          <a:p>
            <a:r>
              <a:rPr lang="en-US" sz="1600" dirty="0" smtClean="0">
                <a:solidFill>
                  <a:srgbClr val="000000"/>
                </a:solidFill>
                <a:latin typeface="Lucida Grande"/>
                <a:ea typeface="Lucida Grande"/>
                <a:cs typeface="Lucida Grande"/>
              </a:rPr>
              <a:t>Hardware Platform</a:t>
            </a:r>
          </a:p>
          <a:p>
            <a:pPr lvl="1"/>
            <a:r>
              <a:rPr lang="en-US" sz="1600" dirty="0" smtClean="0">
                <a:solidFill>
                  <a:srgbClr val="000000"/>
                </a:solidFill>
                <a:latin typeface="Lucida Grande"/>
                <a:ea typeface="Lucida Grande"/>
                <a:cs typeface="Lucida Grande"/>
              </a:rPr>
              <a:t>R: </a:t>
            </a:r>
            <a:r>
              <a:rPr lang="en-US" sz="1600" dirty="0">
                <a:solidFill>
                  <a:srgbClr val="000000"/>
                </a:solidFill>
                <a:latin typeface="Lucida Grande"/>
                <a:ea typeface="Lucida Grande"/>
                <a:cs typeface="Lucida Grande"/>
              </a:rPr>
              <a:t>Fix hardware standards and document, so they are available for in house and IKC developments, by Q4 2014</a:t>
            </a:r>
            <a:endParaRPr lang="en-US" sz="1600" dirty="0" smtClean="0">
              <a:solidFill>
                <a:srgbClr val="000000"/>
              </a:solidFill>
              <a:latin typeface="Lucida Grande"/>
              <a:ea typeface="Lucida Grande"/>
              <a:cs typeface="Lucida Grande"/>
            </a:endParaRPr>
          </a:p>
          <a:p>
            <a:pPr lvl="1"/>
            <a:r>
              <a:rPr lang="en-US" sz="1600" dirty="0" smtClean="0">
                <a:solidFill>
                  <a:srgbClr val="000000"/>
                </a:solidFill>
                <a:latin typeface="Lucida Grande"/>
                <a:ea typeface="Lucida Grande"/>
                <a:cs typeface="Lucida Grande"/>
              </a:rPr>
              <a:t>A: </a:t>
            </a:r>
            <a:r>
              <a:rPr lang="en-US" sz="1600" i="1" dirty="0">
                <a:solidFill>
                  <a:srgbClr val="000000"/>
                </a:solidFill>
                <a:latin typeface="Lucida Grande"/>
                <a:ea typeface="Lucida Grande"/>
                <a:cs typeface="Lucida Grande"/>
              </a:rPr>
              <a:t>Hardware standards are in progress of being finalized. Not all components are ready yet for production but the guidelines are fixed </a:t>
            </a:r>
            <a:r>
              <a:rPr lang="en-US" sz="1800" u="sng" dirty="0" smtClean="0">
                <a:hlinkClick r:id="rId2"/>
              </a:rPr>
              <a:t>https</a:t>
            </a:r>
            <a:r>
              <a:rPr lang="en-US" sz="1800" u="sng" dirty="0">
                <a:hlinkClick r:id="rId2"/>
              </a:rPr>
              <a:t>://ess-ics.atlassian.net/wiki/display/HAR/Control+System+Hardware+Platforms</a:t>
            </a:r>
            <a:r>
              <a:rPr lang="en-US" sz="1800" dirty="0"/>
              <a:t> </a:t>
            </a:r>
            <a:r>
              <a:rPr lang="en-US" sz="1800" dirty="0">
                <a:solidFill>
                  <a:srgbClr val="000000"/>
                </a:solidFill>
                <a:latin typeface="Lucida Grande"/>
                <a:ea typeface="Lucida Grande"/>
                <a:cs typeface="Lucida Grande"/>
              </a:rPr>
              <a:t> </a:t>
            </a:r>
            <a:r>
              <a:rPr lang="en-US" sz="1600" i="1" dirty="0" smtClean="0">
                <a:solidFill>
                  <a:srgbClr val="000000"/>
                </a:solidFill>
                <a:latin typeface="Lucida Grande"/>
                <a:ea typeface="Lucida Grande"/>
                <a:cs typeface="Lucida Grande"/>
              </a:rPr>
              <a:t>and </a:t>
            </a:r>
            <a:r>
              <a:rPr lang="en-US" sz="1600" i="1" dirty="0">
                <a:solidFill>
                  <a:srgbClr val="000000"/>
                </a:solidFill>
                <a:latin typeface="Lucida Grande"/>
                <a:ea typeface="Lucida Grande"/>
                <a:cs typeface="Lucida Grande"/>
              </a:rPr>
              <a:t>the detailed work is in progress. First in-kind contributors are already working based on these standards. Standards will be updated as the development goes on.</a:t>
            </a:r>
          </a:p>
          <a:p>
            <a:pPr lvl="1"/>
            <a:r>
              <a:rPr lang="en-US" sz="1600" i="1" dirty="0">
                <a:solidFill>
                  <a:srgbClr val="000000"/>
                </a:solidFill>
                <a:latin typeface="Lucida Grande"/>
                <a:ea typeface="Lucida Grande"/>
                <a:cs typeface="Lucida Grande"/>
              </a:rPr>
              <a:t>For the first deployments, solutions have been developed so that the work can proceed, and plans for replacement with the final hardware have been discussed or are under consideration</a:t>
            </a:r>
            <a:r>
              <a:rPr lang="en-US" sz="1800" i="1" dirty="0">
                <a:solidFill>
                  <a:srgbClr val="000000"/>
                </a:solidFill>
                <a:latin typeface="Lucida Grande"/>
                <a:ea typeface="Lucida Grande"/>
                <a:cs typeface="Lucida Grande"/>
              </a:rPr>
              <a:t>.</a:t>
            </a:r>
          </a:p>
          <a:p>
            <a:pPr lvl="1"/>
            <a:endParaRPr lang="en-US" sz="1800" b="1" i="1" dirty="0" smtClean="0">
              <a:solidFill>
                <a:srgbClr val="000000"/>
              </a:solidFill>
              <a:latin typeface="Lucida Grande"/>
              <a:ea typeface="Lucida Grande"/>
              <a:cs typeface="Lucida Grande"/>
            </a:endParaRPr>
          </a:p>
          <a:p>
            <a:pPr lvl="1"/>
            <a:endParaRPr lang="en-US" sz="1800" b="1" i="1" dirty="0">
              <a:solidFill>
                <a:srgbClr val="000000"/>
              </a:solidFill>
              <a:latin typeface="Lucida Grande"/>
              <a:ea typeface="Lucida Grande"/>
              <a:cs typeface="Lucida Grande"/>
            </a:endParaRPr>
          </a:p>
          <a:p>
            <a:pPr lvl="1"/>
            <a:endParaRPr lang="en-US" sz="1800" i="1" dirty="0" smtClean="0">
              <a:solidFill>
                <a:srgbClr val="000000"/>
              </a:solidFill>
              <a:latin typeface="Lucida Grande"/>
              <a:ea typeface="Lucida Grande"/>
              <a:cs typeface="Lucida Grande"/>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22</a:t>
            </a:fld>
            <a:endParaRPr lang="sv-SE"/>
          </a:p>
        </p:txBody>
      </p:sp>
    </p:spTree>
    <p:extLst>
      <p:ext uri="{BB962C8B-B14F-4D97-AF65-F5344CB8AC3E}">
        <p14:creationId xmlns:p14="http://schemas.microsoft.com/office/powerpoint/2010/main" val="914556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smtClean="0"/>
              <a:t>TAC 10 </a:t>
            </a:r>
            <a:r>
              <a:rPr lang="sv-SE" dirty="0" err="1" smtClean="0"/>
              <a:t>Recommendations</a:t>
            </a:r>
            <a:r>
              <a:rPr lang="sv-SE" dirty="0" smtClean="0"/>
              <a:t> -</a:t>
            </a:r>
            <a:r>
              <a:rPr lang="sv-SE" dirty="0"/>
              <a:t/>
            </a:r>
            <a:br>
              <a:rPr lang="sv-SE" dirty="0"/>
            </a:br>
            <a:r>
              <a:rPr lang="sv-SE" dirty="0" smtClean="0"/>
              <a:t> ICS </a:t>
            </a:r>
            <a:r>
              <a:rPr lang="sv-SE" dirty="0" err="1"/>
              <a:t>r</a:t>
            </a:r>
            <a:r>
              <a:rPr lang="sv-SE" dirty="0" err="1" smtClean="0"/>
              <a:t>esponses</a:t>
            </a:r>
            <a:r>
              <a:rPr lang="sv-SE" dirty="0" smtClean="0"/>
              <a:t> IV</a:t>
            </a:r>
            <a:endParaRPr lang="sv-SE" dirty="0"/>
          </a:p>
        </p:txBody>
      </p:sp>
      <p:sp>
        <p:nvSpPr>
          <p:cNvPr id="3" name="Content Placeholder 2"/>
          <p:cNvSpPr>
            <a:spLocks noGrp="1"/>
          </p:cNvSpPr>
          <p:nvPr>
            <p:ph idx="1"/>
          </p:nvPr>
        </p:nvSpPr>
        <p:spPr>
          <a:xfrm>
            <a:off x="467544" y="1412776"/>
            <a:ext cx="8229600" cy="4968552"/>
          </a:xfrm>
        </p:spPr>
        <p:txBody>
          <a:bodyPr>
            <a:noAutofit/>
          </a:bodyPr>
          <a:lstStyle/>
          <a:p>
            <a:pPr marL="0" indent="0">
              <a:buNone/>
            </a:pPr>
            <a:endParaRPr lang="sv-SE" sz="900" u="sng" dirty="0" smtClean="0">
              <a:solidFill>
                <a:schemeClr val="tx1"/>
              </a:solidFill>
            </a:endParaRPr>
          </a:p>
          <a:p>
            <a:pPr algn="just">
              <a:buFont typeface="Arial"/>
              <a:buChar char="•"/>
            </a:pPr>
            <a:r>
              <a:rPr lang="sv-SE" sz="1600" dirty="0" smtClean="0">
                <a:solidFill>
                  <a:schemeClr val="tx1"/>
                </a:solidFill>
                <a:latin typeface="Lucida Grande"/>
                <a:cs typeface="Lucida Grande"/>
              </a:rPr>
              <a:t>PSS</a:t>
            </a:r>
          </a:p>
          <a:p>
            <a:pPr marL="685800" lvl="1" algn="just">
              <a:buFont typeface="Lucida Grande"/>
              <a:buChar char="-"/>
            </a:pPr>
            <a:r>
              <a:rPr lang="sv-SE" sz="1600" dirty="0" smtClean="0">
                <a:solidFill>
                  <a:schemeClr val="tx1"/>
                </a:solidFill>
                <a:latin typeface="Lucida Grande"/>
                <a:cs typeface="Lucida Grande"/>
              </a:rPr>
              <a:t>R: </a:t>
            </a:r>
            <a:r>
              <a:rPr lang="sv-SE" sz="1600" dirty="0" err="1" smtClean="0">
                <a:solidFill>
                  <a:schemeClr val="tx1"/>
                </a:solidFill>
                <a:latin typeface="Lucida Grande"/>
                <a:cs typeface="Lucida Grande"/>
              </a:rPr>
              <a:t>Consider</a:t>
            </a:r>
            <a:r>
              <a:rPr lang="sv-SE" sz="1600" dirty="0" smtClean="0">
                <a:solidFill>
                  <a:schemeClr val="tx1"/>
                </a:solidFill>
                <a:latin typeface="Lucida Grande"/>
                <a:cs typeface="Lucida Grande"/>
              </a:rPr>
              <a:t> </a:t>
            </a:r>
            <a:r>
              <a:rPr lang="sv-SE" sz="1600" dirty="0" err="1">
                <a:solidFill>
                  <a:schemeClr val="tx1"/>
                </a:solidFill>
                <a:latin typeface="Lucida Grande"/>
                <a:cs typeface="Lucida Grande"/>
              </a:rPr>
              <a:t>establishing</a:t>
            </a:r>
            <a:r>
              <a:rPr lang="sv-SE" sz="1600" dirty="0">
                <a:solidFill>
                  <a:schemeClr val="tx1"/>
                </a:solidFill>
                <a:latin typeface="Lucida Grande"/>
                <a:cs typeface="Lucida Grande"/>
              </a:rPr>
              <a:t> a </a:t>
            </a:r>
            <a:r>
              <a:rPr lang="sv-SE" sz="1600" dirty="0" err="1">
                <a:solidFill>
                  <a:schemeClr val="tx1"/>
                </a:solidFill>
                <a:latin typeface="Lucida Grande"/>
                <a:cs typeface="Lucida Grande"/>
              </a:rPr>
              <a:t>framework</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agreement</a:t>
            </a:r>
            <a:r>
              <a:rPr lang="sv-SE" sz="1600" dirty="0">
                <a:solidFill>
                  <a:schemeClr val="tx1"/>
                </a:solidFill>
                <a:latin typeface="Lucida Grande"/>
                <a:cs typeface="Lucida Grande"/>
              </a:rPr>
              <a:t> for the provision of IEC61508 support services (</a:t>
            </a:r>
            <a:r>
              <a:rPr lang="sv-SE" sz="1600" dirty="0" err="1">
                <a:solidFill>
                  <a:schemeClr val="tx1"/>
                </a:solidFill>
                <a:latin typeface="Lucida Grande"/>
                <a:cs typeface="Lucida Grande"/>
              </a:rPr>
              <a:t>examples</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being</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development</a:t>
            </a:r>
            <a:r>
              <a:rPr lang="sv-SE" sz="1600" dirty="0">
                <a:solidFill>
                  <a:schemeClr val="tx1"/>
                </a:solidFill>
                <a:latin typeface="Lucida Grande"/>
                <a:cs typeface="Lucida Grande"/>
              </a:rPr>
              <a:t> of </a:t>
            </a:r>
            <a:r>
              <a:rPr lang="sv-SE" sz="1600" dirty="0" err="1">
                <a:solidFill>
                  <a:schemeClr val="tx1"/>
                </a:solidFill>
                <a:latin typeface="Lucida Grande"/>
                <a:cs typeface="Lucida Grande"/>
              </a:rPr>
              <a:t>processes</a:t>
            </a:r>
            <a:r>
              <a:rPr lang="sv-SE" sz="1600" dirty="0">
                <a:solidFill>
                  <a:schemeClr val="tx1"/>
                </a:solidFill>
                <a:latin typeface="Lucida Grande"/>
                <a:cs typeface="Lucida Grande"/>
              </a:rPr>
              <a:t> and </a:t>
            </a:r>
            <a:r>
              <a:rPr lang="sv-SE" sz="1600" dirty="0" err="1">
                <a:solidFill>
                  <a:schemeClr val="tx1"/>
                </a:solidFill>
                <a:latin typeface="Lucida Grande"/>
                <a:cs typeface="Lucida Grande"/>
              </a:rPr>
              <a:t>documentation</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failure</a:t>
            </a:r>
            <a:r>
              <a:rPr lang="sv-SE" sz="1600" dirty="0">
                <a:solidFill>
                  <a:schemeClr val="tx1"/>
                </a:solidFill>
                <a:latin typeface="Lucida Grande"/>
                <a:cs typeface="Lucida Grande"/>
              </a:rPr>
              <a:t> mode </a:t>
            </a:r>
            <a:r>
              <a:rPr lang="sv-SE" sz="1600" dirty="0" err="1">
                <a:solidFill>
                  <a:schemeClr val="tx1"/>
                </a:solidFill>
                <a:latin typeface="Lucida Grande"/>
                <a:cs typeface="Lucida Grande"/>
              </a:rPr>
              <a:t>analysis</a:t>
            </a:r>
            <a:r>
              <a:rPr lang="sv-SE" sz="1600" dirty="0">
                <a:solidFill>
                  <a:schemeClr val="tx1"/>
                </a:solidFill>
                <a:latin typeface="Lucida Grande"/>
                <a:cs typeface="Lucida Grande"/>
              </a:rPr>
              <a:t> studies, </a:t>
            </a:r>
            <a:r>
              <a:rPr lang="sv-SE" sz="1600" dirty="0" err="1">
                <a:solidFill>
                  <a:schemeClr val="tx1"/>
                </a:solidFill>
                <a:latin typeface="Lucida Grande"/>
                <a:cs typeface="Lucida Grande"/>
              </a:rPr>
              <a:t>fault</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tree</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analysis</a:t>
            </a:r>
            <a:r>
              <a:rPr lang="sv-SE" sz="1600" dirty="0">
                <a:solidFill>
                  <a:schemeClr val="tx1"/>
                </a:solidFill>
                <a:latin typeface="Lucida Grande"/>
                <a:cs typeface="Lucida Grande"/>
              </a:rPr>
              <a:t>, design </a:t>
            </a:r>
            <a:r>
              <a:rPr lang="sv-SE" sz="1600" dirty="0" err="1">
                <a:solidFill>
                  <a:schemeClr val="tx1"/>
                </a:solidFill>
                <a:latin typeface="Lucida Grande"/>
                <a:cs typeface="Lucida Grande"/>
              </a:rPr>
              <a:t>verification</a:t>
            </a:r>
            <a:r>
              <a:rPr lang="sv-SE" sz="1600" dirty="0">
                <a:solidFill>
                  <a:schemeClr val="tx1"/>
                </a:solidFill>
                <a:latin typeface="Lucida Grande"/>
                <a:cs typeface="Lucida Grande"/>
              </a:rPr>
              <a:t>)</a:t>
            </a:r>
          </a:p>
          <a:p>
            <a:pPr algn="just"/>
            <a:endParaRPr lang="sv-SE" sz="1600" dirty="0">
              <a:solidFill>
                <a:schemeClr val="tx1"/>
              </a:solidFill>
              <a:latin typeface="Lucida Grande"/>
              <a:cs typeface="Lucida Grande"/>
            </a:endParaRPr>
          </a:p>
          <a:p>
            <a:pPr marL="685800" lvl="1" algn="just">
              <a:buFont typeface="Lucida Grande"/>
              <a:buChar char="-"/>
            </a:pPr>
            <a:r>
              <a:rPr lang="sv-SE" sz="1600" dirty="0" smtClean="0">
                <a:solidFill>
                  <a:schemeClr val="tx1"/>
                </a:solidFill>
                <a:latin typeface="Lucida Grande"/>
                <a:cs typeface="Lucida Grande"/>
              </a:rPr>
              <a:t>A: </a:t>
            </a:r>
            <a:r>
              <a:rPr lang="sv-SE" sz="1600" i="1" dirty="0" err="1" smtClean="0">
                <a:solidFill>
                  <a:schemeClr val="tx1"/>
                </a:solidFill>
                <a:latin typeface="Lucida Grande"/>
                <a:cs typeface="Lucida Grande"/>
              </a:rPr>
              <a:t>Framework</a:t>
            </a:r>
            <a:r>
              <a:rPr lang="sv-SE" sz="1600" i="1" dirty="0" smtClean="0">
                <a:solidFill>
                  <a:schemeClr val="tx1"/>
                </a:solidFill>
                <a:latin typeface="Lucida Grande"/>
                <a:cs typeface="Lucida Grande"/>
              </a:rPr>
              <a:t> </a:t>
            </a:r>
            <a:r>
              <a:rPr lang="sv-SE" sz="1600" i="1" dirty="0" err="1">
                <a:solidFill>
                  <a:schemeClr val="tx1"/>
                </a:solidFill>
                <a:latin typeface="Lucida Grande"/>
                <a:cs typeface="Lucida Grande"/>
              </a:rPr>
              <a:t>agreement</a:t>
            </a:r>
            <a:r>
              <a:rPr lang="sv-SE" sz="1600" i="1" dirty="0">
                <a:solidFill>
                  <a:schemeClr val="tx1"/>
                </a:solidFill>
                <a:latin typeface="Lucida Grande"/>
                <a:cs typeface="Lucida Grande"/>
              </a:rPr>
              <a:t> for Research and </a:t>
            </a:r>
            <a:r>
              <a:rPr lang="sv-SE" sz="1600" i="1" dirty="0" err="1">
                <a:solidFill>
                  <a:schemeClr val="tx1"/>
                </a:solidFill>
                <a:latin typeface="Lucida Grande"/>
                <a:cs typeface="Lucida Grande"/>
              </a:rPr>
              <a:t>Development</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activities</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regarding</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Radiation</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Protection</a:t>
            </a:r>
            <a:r>
              <a:rPr lang="sv-SE" sz="1600" i="1" dirty="0">
                <a:solidFill>
                  <a:schemeClr val="tx1"/>
                </a:solidFill>
                <a:latin typeface="Lucida Grande"/>
                <a:cs typeface="Lucida Grande"/>
              </a:rPr>
              <a:t> and </a:t>
            </a:r>
            <a:r>
              <a:rPr lang="sv-SE" sz="1600" i="1" dirty="0" err="1">
                <a:solidFill>
                  <a:schemeClr val="tx1"/>
                </a:solidFill>
                <a:latin typeface="Lucida Grande"/>
                <a:cs typeface="Lucida Grande"/>
              </a:rPr>
              <a:t>Safety</a:t>
            </a:r>
            <a:r>
              <a:rPr lang="sv-SE" sz="1600" i="1" dirty="0">
                <a:solidFill>
                  <a:schemeClr val="tx1"/>
                </a:solidFill>
                <a:latin typeface="Lucida Grande"/>
                <a:cs typeface="Lucida Grande"/>
              </a:rPr>
              <a:t> Systems </a:t>
            </a:r>
            <a:r>
              <a:rPr lang="sv-SE" sz="1600" i="1" dirty="0" err="1">
                <a:solidFill>
                  <a:schemeClr val="tx1"/>
                </a:solidFill>
                <a:latin typeface="Lucida Grande"/>
                <a:cs typeface="Lucida Grande"/>
              </a:rPr>
              <a:t>with</a:t>
            </a:r>
            <a:r>
              <a:rPr lang="sv-SE" sz="1600" i="1" dirty="0">
                <a:solidFill>
                  <a:schemeClr val="tx1"/>
                </a:solidFill>
                <a:latin typeface="Lucida Grande"/>
                <a:cs typeface="Lucida Grande"/>
              </a:rPr>
              <a:t> ZHAW/Winterthur has </a:t>
            </a:r>
            <a:r>
              <a:rPr lang="sv-SE" sz="1600" i="1" dirty="0" err="1">
                <a:solidFill>
                  <a:schemeClr val="tx1"/>
                </a:solidFill>
                <a:latin typeface="Lucida Grande"/>
                <a:cs typeface="Lucida Grande"/>
              </a:rPr>
              <a:t>been</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signed</a:t>
            </a:r>
            <a:r>
              <a:rPr lang="sv-SE" sz="1600" i="1" dirty="0">
                <a:solidFill>
                  <a:schemeClr val="tx1"/>
                </a:solidFill>
                <a:latin typeface="Lucida Grande"/>
                <a:cs typeface="Lucida Grande"/>
              </a:rPr>
              <a:t> by all </a:t>
            </a:r>
            <a:r>
              <a:rPr lang="sv-SE" sz="1600" i="1" dirty="0" err="1">
                <a:solidFill>
                  <a:schemeClr val="tx1"/>
                </a:solidFill>
                <a:latin typeface="Lucida Grande"/>
                <a:cs typeface="Lucida Grande"/>
              </a:rPr>
              <a:t>parties</a:t>
            </a:r>
            <a:r>
              <a:rPr lang="sv-SE" sz="1600" i="1" dirty="0">
                <a:solidFill>
                  <a:schemeClr val="tx1"/>
                </a:solidFill>
                <a:latin typeface="Lucida Grande"/>
                <a:cs typeface="Lucida Grande"/>
              </a:rPr>
              <a:t> on </a:t>
            </a:r>
            <a:r>
              <a:rPr lang="sv-SE" sz="1600" i="1" dirty="0" smtClean="0">
                <a:solidFill>
                  <a:schemeClr val="tx1"/>
                </a:solidFill>
                <a:latin typeface="Lucida Grande"/>
                <a:cs typeface="Lucida Grande"/>
              </a:rPr>
              <a:t>the 2nd </a:t>
            </a:r>
            <a:r>
              <a:rPr lang="sv-SE" sz="1600" i="1" dirty="0">
                <a:solidFill>
                  <a:schemeClr val="tx1"/>
                </a:solidFill>
                <a:latin typeface="Lucida Grande"/>
                <a:cs typeface="Lucida Grande"/>
              </a:rPr>
              <a:t>of Feb 2015. </a:t>
            </a:r>
            <a:r>
              <a:rPr lang="sv-SE" sz="1600" i="1" dirty="0" smtClean="0">
                <a:solidFill>
                  <a:schemeClr val="tx1"/>
                </a:solidFill>
                <a:latin typeface="Lucida Grande"/>
                <a:cs typeface="Lucida Grande"/>
              </a:rPr>
              <a:t>ZHAW </a:t>
            </a:r>
            <a:r>
              <a:rPr lang="sv-SE" sz="1600" i="1" dirty="0">
                <a:solidFill>
                  <a:schemeClr val="tx1"/>
                </a:solidFill>
                <a:latin typeface="Lucida Grande"/>
                <a:cs typeface="Lucida Grande"/>
              </a:rPr>
              <a:t>is the </a:t>
            </a:r>
            <a:r>
              <a:rPr lang="sv-SE" sz="1600" i="1" dirty="0" err="1">
                <a:solidFill>
                  <a:schemeClr val="tx1"/>
                </a:solidFill>
                <a:latin typeface="Lucida Grande"/>
                <a:cs typeface="Lucida Grande"/>
              </a:rPr>
              <a:t>School</a:t>
            </a:r>
            <a:r>
              <a:rPr lang="sv-SE" sz="1600" i="1" dirty="0">
                <a:solidFill>
                  <a:schemeClr val="tx1"/>
                </a:solidFill>
                <a:latin typeface="Lucida Grande"/>
                <a:cs typeface="Lucida Grande"/>
              </a:rPr>
              <a:t> for </a:t>
            </a:r>
            <a:r>
              <a:rPr lang="sv-SE" sz="1600" i="1" dirty="0" err="1">
                <a:solidFill>
                  <a:schemeClr val="tx1"/>
                </a:solidFill>
                <a:latin typeface="Lucida Grande"/>
                <a:cs typeface="Lucida Grande"/>
              </a:rPr>
              <a:t>engineering</a:t>
            </a:r>
            <a:r>
              <a:rPr lang="sv-SE" sz="1600" i="1" dirty="0">
                <a:solidFill>
                  <a:schemeClr val="tx1"/>
                </a:solidFill>
                <a:latin typeface="Lucida Grande"/>
                <a:cs typeface="Lucida Grande"/>
              </a:rPr>
              <a:t> in Winterthur/</a:t>
            </a:r>
            <a:r>
              <a:rPr lang="sv-SE" sz="1600" i="1" dirty="0" err="1">
                <a:solidFill>
                  <a:schemeClr val="tx1"/>
                </a:solidFill>
                <a:latin typeface="Lucida Grande"/>
                <a:cs typeface="Lucida Grande"/>
              </a:rPr>
              <a:t>Switzerland</a:t>
            </a:r>
            <a:r>
              <a:rPr lang="sv-SE" sz="1600" i="1" dirty="0">
                <a:solidFill>
                  <a:schemeClr val="tx1"/>
                </a:solidFill>
                <a:latin typeface="Lucida Grande"/>
                <a:cs typeface="Lucida Grande"/>
              </a:rPr>
              <a:t>. The team </a:t>
            </a:r>
            <a:r>
              <a:rPr lang="sv-SE" sz="1600" i="1" dirty="0" err="1">
                <a:solidFill>
                  <a:schemeClr val="tx1"/>
                </a:solidFill>
                <a:latin typeface="Lucida Grande"/>
                <a:cs typeface="Lucida Grande"/>
              </a:rPr>
              <a:t>with</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which</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we</a:t>
            </a:r>
            <a:r>
              <a:rPr lang="sv-SE" sz="1600" i="1" dirty="0">
                <a:solidFill>
                  <a:schemeClr val="tx1"/>
                </a:solidFill>
                <a:latin typeface="Lucida Grande"/>
                <a:cs typeface="Lucida Grande"/>
              </a:rPr>
              <a:t> set </a:t>
            </a:r>
            <a:r>
              <a:rPr lang="sv-SE" sz="1600" i="1" dirty="0" err="1">
                <a:solidFill>
                  <a:schemeClr val="tx1"/>
                </a:solidFill>
                <a:latin typeface="Lucida Grande"/>
                <a:cs typeface="Lucida Grande"/>
              </a:rPr>
              <a:t>up</a:t>
            </a:r>
            <a:r>
              <a:rPr lang="sv-SE" sz="1600" i="1" dirty="0">
                <a:solidFill>
                  <a:schemeClr val="tx1"/>
                </a:solidFill>
                <a:latin typeface="Lucida Grande"/>
                <a:cs typeface="Lucida Grande"/>
              </a:rPr>
              <a:t> the </a:t>
            </a:r>
            <a:r>
              <a:rPr lang="sv-SE" sz="1600" i="1" dirty="0" err="1">
                <a:solidFill>
                  <a:schemeClr val="tx1"/>
                </a:solidFill>
                <a:latin typeface="Lucida Grande"/>
                <a:cs typeface="Lucida Grande"/>
              </a:rPr>
              <a:t>agreement</a:t>
            </a:r>
            <a:r>
              <a:rPr lang="sv-SE" sz="1600" i="1" dirty="0">
                <a:solidFill>
                  <a:schemeClr val="tx1"/>
                </a:solidFill>
                <a:latin typeface="Lucida Grande"/>
                <a:cs typeface="Lucida Grande"/>
              </a:rPr>
              <a:t> is </a:t>
            </a:r>
            <a:r>
              <a:rPr lang="sv-SE" sz="1600" i="1" dirty="0" err="1">
                <a:solidFill>
                  <a:schemeClr val="tx1"/>
                </a:solidFill>
                <a:latin typeface="Lucida Grande"/>
                <a:cs typeface="Lucida Grande"/>
              </a:rPr>
              <a:t>located</a:t>
            </a:r>
            <a:r>
              <a:rPr lang="sv-SE" sz="1600" i="1" dirty="0">
                <a:solidFill>
                  <a:schemeClr val="tx1"/>
                </a:solidFill>
                <a:latin typeface="Lucida Grande"/>
                <a:cs typeface="Lucida Grande"/>
              </a:rPr>
              <a:t> in the IAMP (</a:t>
            </a:r>
            <a:r>
              <a:rPr lang="sv-SE" sz="1600" i="1" dirty="0" err="1">
                <a:solidFill>
                  <a:schemeClr val="tx1"/>
                </a:solidFill>
                <a:latin typeface="Lucida Grande"/>
                <a:cs typeface="Lucida Grande"/>
              </a:rPr>
              <a:t>Institute</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of</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applied</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mathematics</a:t>
            </a:r>
            <a:r>
              <a:rPr lang="sv-SE" sz="1600" i="1" dirty="0">
                <a:solidFill>
                  <a:schemeClr val="tx1"/>
                </a:solidFill>
                <a:latin typeface="Lucida Grande"/>
                <a:cs typeface="Lucida Grande"/>
              </a:rPr>
              <a:t> and </a:t>
            </a:r>
            <a:r>
              <a:rPr lang="sv-SE" sz="1600" i="1" dirty="0" err="1">
                <a:solidFill>
                  <a:schemeClr val="tx1"/>
                </a:solidFill>
                <a:latin typeface="Lucida Grande"/>
                <a:cs typeface="Lucida Grande"/>
              </a:rPr>
              <a:t>physics</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namely</a:t>
            </a:r>
            <a:r>
              <a:rPr lang="sv-SE" sz="1600" i="1" dirty="0">
                <a:solidFill>
                  <a:schemeClr val="tx1"/>
                </a:solidFill>
                <a:latin typeface="Lucida Grande"/>
                <a:cs typeface="Lucida Grande"/>
              </a:rPr>
              <a:t> as the SKS team (</a:t>
            </a:r>
            <a:r>
              <a:rPr lang="sv-SE" sz="1600" i="1" dirty="0" err="1">
                <a:solidFill>
                  <a:schemeClr val="tx1"/>
                </a:solidFill>
                <a:latin typeface="Lucida Grande"/>
                <a:cs typeface="Lucida Grande"/>
              </a:rPr>
              <a:t>safety</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critical</a:t>
            </a:r>
            <a:r>
              <a:rPr lang="sv-SE" sz="1600" i="1" dirty="0">
                <a:solidFill>
                  <a:schemeClr val="tx1"/>
                </a:solidFill>
                <a:latin typeface="Lucida Grande"/>
                <a:cs typeface="Lucida Grande"/>
              </a:rPr>
              <a:t> systems). The team, </a:t>
            </a:r>
            <a:r>
              <a:rPr lang="sv-SE" sz="1600" i="1" dirty="0" err="1">
                <a:solidFill>
                  <a:schemeClr val="tx1"/>
                </a:solidFill>
                <a:latin typeface="Lucida Grande"/>
                <a:cs typeface="Lucida Grande"/>
              </a:rPr>
              <a:t>consisting</a:t>
            </a:r>
            <a:r>
              <a:rPr lang="sv-SE" sz="1600" i="1" dirty="0">
                <a:solidFill>
                  <a:schemeClr val="tx1"/>
                </a:solidFill>
                <a:latin typeface="Lucida Grande"/>
                <a:cs typeface="Lucida Grande"/>
              </a:rPr>
              <a:t> of 5 </a:t>
            </a:r>
            <a:r>
              <a:rPr lang="sv-SE" sz="1600" i="1" dirty="0" err="1">
                <a:solidFill>
                  <a:schemeClr val="tx1"/>
                </a:solidFill>
                <a:latin typeface="Lucida Grande"/>
                <a:cs typeface="Lucida Grande"/>
              </a:rPr>
              <a:t>people</a:t>
            </a:r>
            <a:r>
              <a:rPr lang="sv-SE" sz="1600" i="1" dirty="0">
                <a:solidFill>
                  <a:schemeClr val="tx1"/>
                </a:solidFill>
                <a:latin typeface="Lucida Grande"/>
                <a:cs typeface="Lucida Grande"/>
              </a:rPr>
              <a:t> and </a:t>
            </a:r>
            <a:r>
              <a:rPr lang="sv-SE" sz="1600" i="1" dirty="0" smtClean="0">
                <a:solidFill>
                  <a:schemeClr val="tx1"/>
                </a:solidFill>
                <a:latin typeface="Lucida Grande"/>
                <a:cs typeface="Lucida Grande"/>
              </a:rPr>
              <a:t>led </a:t>
            </a:r>
            <a:r>
              <a:rPr lang="sv-SE" sz="1600" i="1" dirty="0">
                <a:solidFill>
                  <a:schemeClr val="tx1"/>
                </a:solidFill>
                <a:latin typeface="Lucida Grande"/>
                <a:cs typeface="Lucida Grande"/>
              </a:rPr>
              <a:t>by Dr. </a:t>
            </a:r>
            <a:r>
              <a:rPr lang="sv-SE" sz="1600" i="1" dirty="0" err="1">
                <a:solidFill>
                  <a:schemeClr val="tx1"/>
                </a:solidFill>
                <a:latin typeface="Lucida Grande"/>
                <a:cs typeface="Lucida Grande"/>
              </a:rPr>
              <a:t>Chritstian</a:t>
            </a:r>
            <a:r>
              <a:rPr lang="sv-SE" sz="1600" i="1" dirty="0">
                <a:solidFill>
                  <a:schemeClr val="tx1"/>
                </a:solidFill>
                <a:latin typeface="Lucida Grande"/>
                <a:cs typeface="Lucida Grande"/>
              </a:rPr>
              <a:t> </a:t>
            </a:r>
            <a:r>
              <a:rPr lang="sv-SE" sz="1600" i="1" dirty="0" err="1" smtClean="0">
                <a:solidFill>
                  <a:schemeClr val="tx1"/>
                </a:solidFill>
                <a:latin typeface="Lucida Grande"/>
                <a:cs typeface="Lucida Grande"/>
              </a:rPr>
              <a:t>Hilbes</a:t>
            </a:r>
            <a:r>
              <a:rPr lang="sv-SE" sz="1600" i="1" dirty="0" smtClean="0">
                <a:solidFill>
                  <a:schemeClr val="tx1"/>
                </a:solidFill>
                <a:latin typeface="Lucida Grande"/>
                <a:cs typeface="Lucida Grande"/>
              </a:rPr>
              <a:t>, </a:t>
            </a:r>
            <a:r>
              <a:rPr lang="sv-SE" sz="1600" i="1" dirty="0" err="1" smtClean="0">
                <a:solidFill>
                  <a:schemeClr val="tx1"/>
                </a:solidFill>
                <a:latin typeface="Lucida Grande"/>
                <a:cs typeface="Lucida Grande"/>
              </a:rPr>
              <a:t>specializes</a:t>
            </a:r>
            <a:r>
              <a:rPr lang="sv-SE" sz="1600" i="1" dirty="0" smtClean="0">
                <a:solidFill>
                  <a:schemeClr val="tx1"/>
                </a:solidFill>
                <a:latin typeface="Lucida Grande"/>
                <a:cs typeface="Lucida Grande"/>
              </a:rPr>
              <a:t> </a:t>
            </a:r>
            <a:r>
              <a:rPr lang="sv-SE" sz="1600" i="1" dirty="0">
                <a:solidFill>
                  <a:schemeClr val="tx1"/>
                </a:solidFill>
                <a:latin typeface="Lucida Grande"/>
                <a:cs typeface="Lucida Grande"/>
              </a:rPr>
              <a:t>in </a:t>
            </a:r>
            <a:r>
              <a:rPr lang="sv-SE" sz="1600" i="1" dirty="0" err="1">
                <a:solidFill>
                  <a:schemeClr val="tx1"/>
                </a:solidFill>
                <a:latin typeface="Lucida Grande"/>
                <a:cs typeface="Lucida Grande"/>
              </a:rPr>
              <a:t>hazard</a:t>
            </a:r>
            <a:r>
              <a:rPr lang="sv-SE" sz="1600" i="1" dirty="0">
                <a:solidFill>
                  <a:schemeClr val="tx1"/>
                </a:solidFill>
                <a:latin typeface="Lucida Grande"/>
                <a:cs typeface="Lucida Grande"/>
              </a:rPr>
              <a:t> and risk </a:t>
            </a:r>
            <a:r>
              <a:rPr lang="sv-SE" sz="1600" i="1" dirty="0" err="1">
                <a:solidFill>
                  <a:schemeClr val="tx1"/>
                </a:solidFill>
                <a:latin typeface="Lucida Grande"/>
                <a:cs typeface="Lucida Grande"/>
              </a:rPr>
              <a:t>analysis</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methods</a:t>
            </a:r>
            <a:r>
              <a:rPr lang="sv-SE" sz="1600" i="1" dirty="0">
                <a:solidFill>
                  <a:schemeClr val="tx1"/>
                </a:solidFill>
                <a:latin typeface="Lucida Grande"/>
                <a:cs typeface="Lucida Grande"/>
              </a:rPr>
              <a:t>, formal </a:t>
            </a:r>
            <a:r>
              <a:rPr lang="sv-SE" sz="1600" i="1" dirty="0" err="1">
                <a:solidFill>
                  <a:schemeClr val="tx1"/>
                </a:solidFill>
                <a:latin typeface="Lucida Grande"/>
                <a:cs typeface="Lucida Grande"/>
              </a:rPr>
              <a:t>specification</a:t>
            </a:r>
            <a:r>
              <a:rPr lang="sv-SE" sz="1600" i="1" dirty="0">
                <a:solidFill>
                  <a:schemeClr val="tx1"/>
                </a:solidFill>
                <a:latin typeface="Lucida Grande"/>
                <a:cs typeface="Lucida Grande"/>
              </a:rPr>
              <a:t> and </a:t>
            </a:r>
            <a:r>
              <a:rPr lang="sv-SE" sz="1600" i="1" dirty="0" err="1">
                <a:solidFill>
                  <a:schemeClr val="tx1"/>
                </a:solidFill>
                <a:latin typeface="Lucida Grande"/>
                <a:cs typeface="Lucida Grande"/>
              </a:rPr>
              <a:t>verification</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methods</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quantitative</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safety</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assessment</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functional</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safety</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application</a:t>
            </a:r>
            <a:r>
              <a:rPr lang="sv-SE" sz="1600" i="1" dirty="0">
                <a:solidFill>
                  <a:schemeClr val="tx1"/>
                </a:solidFill>
                <a:latin typeface="Lucida Grande"/>
                <a:cs typeface="Lucida Grande"/>
              </a:rPr>
              <a:t>, </a:t>
            </a:r>
            <a:r>
              <a:rPr lang="sv-SE" sz="1600" i="1" dirty="0" smtClean="0">
                <a:solidFill>
                  <a:schemeClr val="tx1"/>
                </a:solidFill>
                <a:latin typeface="Lucida Grande"/>
                <a:cs typeface="Lucida Grande"/>
              </a:rPr>
              <a:t>and hardware </a:t>
            </a:r>
            <a:r>
              <a:rPr lang="sv-SE" sz="1600" i="1" dirty="0">
                <a:solidFill>
                  <a:schemeClr val="tx1"/>
                </a:solidFill>
                <a:latin typeface="Lucida Grande"/>
                <a:cs typeface="Lucida Grande"/>
              </a:rPr>
              <a:t>in the loop </a:t>
            </a:r>
            <a:r>
              <a:rPr lang="sv-SE" sz="1600" i="1" dirty="0" err="1">
                <a:solidFill>
                  <a:schemeClr val="tx1"/>
                </a:solidFill>
                <a:latin typeface="Lucida Grande"/>
                <a:cs typeface="Lucida Grande"/>
              </a:rPr>
              <a:t>verification</a:t>
            </a:r>
            <a:r>
              <a:rPr lang="sv-SE" sz="1600" i="1" dirty="0">
                <a:solidFill>
                  <a:schemeClr val="tx1"/>
                </a:solidFill>
                <a:latin typeface="Lucida Grande"/>
                <a:cs typeface="Lucida Grande"/>
              </a:rPr>
              <a:t> tests.</a:t>
            </a:r>
          </a:p>
          <a:p>
            <a:pPr marL="0" indent="0">
              <a:buNone/>
            </a:pPr>
            <a:endParaRPr lang="sv-SE" sz="1800" u="sng" dirty="0">
              <a:solidFill>
                <a:schemeClr val="tx1"/>
              </a:solidFill>
              <a:latin typeface="Lucida Grande"/>
              <a:cs typeface="Lucida Grande"/>
            </a:endParaRPr>
          </a:p>
        </p:txBody>
      </p:sp>
    </p:spTree>
    <p:extLst>
      <p:ext uri="{BB962C8B-B14F-4D97-AF65-F5344CB8AC3E}">
        <p14:creationId xmlns:p14="http://schemas.microsoft.com/office/powerpoint/2010/main" val="419527607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smtClean="0"/>
              <a:t>TAC 10 </a:t>
            </a:r>
            <a:r>
              <a:rPr lang="sv-SE" dirty="0" err="1" smtClean="0"/>
              <a:t>Recommendations</a:t>
            </a:r>
            <a:r>
              <a:rPr lang="sv-SE" dirty="0" smtClean="0"/>
              <a:t> -</a:t>
            </a:r>
            <a:r>
              <a:rPr lang="sv-SE" dirty="0"/>
              <a:t/>
            </a:r>
            <a:br>
              <a:rPr lang="sv-SE" dirty="0"/>
            </a:br>
            <a:r>
              <a:rPr lang="sv-SE" dirty="0" smtClean="0"/>
              <a:t> ICS </a:t>
            </a:r>
            <a:r>
              <a:rPr lang="sv-SE" dirty="0" err="1"/>
              <a:t>r</a:t>
            </a:r>
            <a:r>
              <a:rPr lang="sv-SE" dirty="0" err="1" smtClean="0"/>
              <a:t>esponses</a:t>
            </a:r>
            <a:r>
              <a:rPr lang="sv-SE" dirty="0" smtClean="0"/>
              <a:t> V</a:t>
            </a:r>
            <a:endParaRPr lang="sv-SE" dirty="0"/>
          </a:p>
        </p:txBody>
      </p:sp>
      <p:sp>
        <p:nvSpPr>
          <p:cNvPr id="3" name="Content Placeholder 2"/>
          <p:cNvSpPr>
            <a:spLocks noGrp="1"/>
          </p:cNvSpPr>
          <p:nvPr>
            <p:ph idx="1"/>
          </p:nvPr>
        </p:nvSpPr>
        <p:spPr>
          <a:xfrm>
            <a:off x="467544" y="1412776"/>
            <a:ext cx="8229600" cy="4968552"/>
          </a:xfrm>
        </p:spPr>
        <p:txBody>
          <a:bodyPr>
            <a:noAutofit/>
          </a:bodyPr>
          <a:lstStyle/>
          <a:p>
            <a:pPr marL="0" indent="0">
              <a:buNone/>
            </a:pPr>
            <a:endParaRPr lang="sv-SE" sz="900" u="sng" dirty="0" smtClean="0">
              <a:solidFill>
                <a:schemeClr val="tx1"/>
              </a:solidFill>
            </a:endParaRPr>
          </a:p>
          <a:p>
            <a:pPr algn="just">
              <a:buFont typeface="Arial"/>
              <a:buChar char="•"/>
            </a:pPr>
            <a:r>
              <a:rPr lang="sv-SE" sz="1600" dirty="0" err="1" smtClean="0">
                <a:solidFill>
                  <a:schemeClr val="tx1"/>
                </a:solidFill>
                <a:latin typeface="Lucida Grande"/>
                <a:cs typeface="Lucida Grande"/>
              </a:rPr>
              <a:t>Technical</a:t>
            </a:r>
            <a:r>
              <a:rPr lang="sv-SE" sz="1600" dirty="0" smtClean="0">
                <a:solidFill>
                  <a:schemeClr val="tx1"/>
                </a:solidFill>
                <a:latin typeface="Lucida Grande"/>
                <a:cs typeface="Lucida Grande"/>
              </a:rPr>
              <a:t> </a:t>
            </a:r>
            <a:r>
              <a:rPr lang="sv-SE" sz="1600" dirty="0" err="1" smtClean="0">
                <a:solidFill>
                  <a:schemeClr val="tx1"/>
                </a:solidFill>
                <a:latin typeface="Lucida Grande"/>
                <a:cs typeface="Lucida Grande"/>
              </a:rPr>
              <a:t>Coordination</a:t>
            </a:r>
            <a:endParaRPr lang="sv-SE" sz="1600" dirty="0" smtClean="0">
              <a:solidFill>
                <a:schemeClr val="tx1"/>
              </a:solidFill>
              <a:latin typeface="Lucida Grande"/>
              <a:cs typeface="Lucida Grande"/>
            </a:endParaRPr>
          </a:p>
          <a:p>
            <a:pPr marL="685800" lvl="1" algn="just">
              <a:buFont typeface="Lucida Grande"/>
              <a:buChar char="-"/>
            </a:pPr>
            <a:r>
              <a:rPr lang="sv-SE" sz="1600" dirty="0">
                <a:solidFill>
                  <a:schemeClr val="tx1"/>
                </a:solidFill>
                <a:latin typeface="Lucida Grande"/>
                <a:cs typeface="Lucida Grande"/>
              </a:rPr>
              <a:t>R</a:t>
            </a:r>
            <a:r>
              <a:rPr lang="sv-SE" sz="1600" dirty="0" smtClean="0">
                <a:solidFill>
                  <a:schemeClr val="tx1"/>
                </a:solidFill>
                <a:latin typeface="Lucida Grande"/>
                <a:cs typeface="Lucida Grande"/>
              </a:rPr>
              <a:t>: ESS </a:t>
            </a:r>
            <a:r>
              <a:rPr lang="sv-SE" sz="1600" dirty="0" err="1">
                <a:solidFill>
                  <a:schemeClr val="tx1"/>
                </a:solidFill>
                <a:latin typeface="Lucida Grande"/>
                <a:cs typeface="Lucida Grande"/>
              </a:rPr>
              <a:t>should</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develop</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engineering</a:t>
            </a:r>
            <a:r>
              <a:rPr lang="sv-SE" sz="1600" dirty="0">
                <a:solidFill>
                  <a:schemeClr val="tx1"/>
                </a:solidFill>
                <a:latin typeface="Lucida Grande"/>
                <a:cs typeface="Lucida Grande"/>
              </a:rPr>
              <a:t> standards and </a:t>
            </a:r>
            <a:r>
              <a:rPr lang="sv-SE" sz="1600" dirty="0" err="1">
                <a:solidFill>
                  <a:schemeClr val="tx1"/>
                </a:solidFill>
                <a:latin typeface="Lucida Grande"/>
                <a:cs typeface="Lucida Grande"/>
              </a:rPr>
              <a:t>distribute</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to</a:t>
            </a:r>
            <a:r>
              <a:rPr lang="sv-SE" sz="1600" dirty="0">
                <a:solidFill>
                  <a:schemeClr val="tx1"/>
                </a:solidFill>
                <a:latin typeface="Lucida Grande"/>
                <a:cs typeface="Lucida Grande"/>
              </a:rPr>
              <a:t> all </a:t>
            </a:r>
            <a:r>
              <a:rPr lang="sv-SE" sz="1600" dirty="0" err="1">
                <a:solidFill>
                  <a:schemeClr val="tx1"/>
                </a:solidFill>
                <a:latin typeface="Lucida Grande"/>
                <a:cs typeface="Lucida Grande"/>
              </a:rPr>
              <a:t>collaborators</a:t>
            </a:r>
            <a:r>
              <a:rPr lang="sv-SE" sz="1600" dirty="0">
                <a:solidFill>
                  <a:schemeClr val="tx1"/>
                </a:solidFill>
                <a:latin typeface="Lucida Grande"/>
                <a:cs typeface="Lucida Grande"/>
              </a:rPr>
              <a:t> as </a:t>
            </a:r>
            <a:r>
              <a:rPr lang="sv-SE" sz="1600" dirty="0" err="1">
                <a:solidFill>
                  <a:schemeClr val="tx1"/>
                </a:solidFill>
                <a:latin typeface="Lucida Grande"/>
                <a:cs typeface="Lucida Grande"/>
              </a:rPr>
              <a:t>early</a:t>
            </a:r>
            <a:r>
              <a:rPr lang="sv-SE" sz="1600" dirty="0">
                <a:solidFill>
                  <a:schemeClr val="tx1"/>
                </a:solidFill>
                <a:latin typeface="Lucida Grande"/>
                <a:cs typeface="Lucida Grande"/>
              </a:rPr>
              <a:t> as </a:t>
            </a:r>
            <a:r>
              <a:rPr lang="sv-SE" sz="1600" dirty="0" err="1">
                <a:solidFill>
                  <a:schemeClr val="tx1"/>
                </a:solidFill>
                <a:latin typeface="Lucida Grande"/>
                <a:cs typeface="Lucida Grande"/>
              </a:rPr>
              <a:t>possible</a:t>
            </a:r>
            <a:r>
              <a:rPr lang="sv-SE" sz="1600" dirty="0">
                <a:solidFill>
                  <a:schemeClr val="tx1"/>
                </a:solidFill>
                <a:latin typeface="Lucida Grande"/>
                <a:cs typeface="Lucida Grande"/>
              </a:rPr>
              <a:t>. PSS </a:t>
            </a:r>
            <a:r>
              <a:rPr lang="sv-SE" sz="1600" dirty="0" smtClean="0">
                <a:solidFill>
                  <a:schemeClr val="tx1"/>
                </a:solidFill>
                <a:latin typeface="Lucida Grande"/>
                <a:cs typeface="Lucida Grande"/>
              </a:rPr>
              <a:t>interfaces, </a:t>
            </a:r>
            <a:r>
              <a:rPr lang="sv-SE" sz="1600" dirty="0">
                <a:solidFill>
                  <a:schemeClr val="tx1"/>
                </a:solidFill>
                <a:latin typeface="Lucida Grande"/>
                <a:cs typeface="Lucida Grande"/>
              </a:rPr>
              <a:t>lock </a:t>
            </a:r>
            <a:r>
              <a:rPr lang="sv-SE" sz="1600" dirty="0" err="1">
                <a:solidFill>
                  <a:schemeClr val="tx1"/>
                </a:solidFill>
                <a:latin typeface="Lucida Grande"/>
                <a:cs typeface="Lucida Grande"/>
              </a:rPr>
              <a:t>out</a:t>
            </a:r>
            <a:r>
              <a:rPr lang="sv-SE" sz="1600" dirty="0">
                <a:solidFill>
                  <a:schemeClr val="tx1"/>
                </a:solidFill>
                <a:latin typeface="Lucida Grande"/>
                <a:cs typeface="Lucida Grande"/>
              </a:rPr>
              <a:t> tag </a:t>
            </a:r>
            <a:r>
              <a:rPr lang="sv-SE" sz="1600" dirty="0" err="1">
                <a:solidFill>
                  <a:schemeClr val="tx1"/>
                </a:solidFill>
                <a:latin typeface="Lucida Grande"/>
                <a:cs typeface="Lucida Grande"/>
              </a:rPr>
              <a:t>out</a:t>
            </a:r>
            <a:r>
              <a:rPr lang="sv-SE" sz="1600" dirty="0">
                <a:solidFill>
                  <a:schemeClr val="tx1"/>
                </a:solidFill>
                <a:latin typeface="Lucida Grande"/>
                <a:cs typeface="Lucida Grande"/>
              </a:rPr>
              <a:t> (LOTO) standard, </a:t>
            </a:r>
            <a:r>
              <a:rPr lang="sv-SE" sz="1600" dirty="0" err="1">
                <a:solidFill>
                  <a:schemeClr val="tx1"/>
                </a:solidFill>
                <a:latin typeface="Lucida Grande"/>
                <a:cs typeface="Lucida Grande"/>
              </a:rPr>
              <a:t>electrical</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safety</a:t>
            </a:r>
            <a:r>
              <a:rPr lang="sv-SE" sz="1600" dirty="0">
                <a:solidFill>
                  <a:schemeClr val="tx1"/>
                </a:solidFill>
                <a:latin typeface="Lucida Grande"/>
                <a:cs typeface="Lucida Grande"/>
              </a:rPr>
              <a:t>, X-</a:t>
            </a:r>
            <a:r>
              <a:rPr lang="sv-SE" sz="1600" dirty="0" err="1">
                <a:solidFill>
                  <a:schemeClr val="tx1"/>
                </a:solidFill>
                <a:latin typeface="Lucida Grande"/>
                <a:cs typeface="Lucida Grande"/>
              </a:rPr>
              <a:t>ray</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shielding</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pressure</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vessels</a:t>
            </a:r>
            <a:r>
              <a:rPr lang="sv-SE" sz="1600" dirty="0">
                <a:solidFill>
                  <a:schemeClr val="tx1"/>
                </a:solidFill>
                <a:latin typeface="Lucida Grande"/>
                <a:cs typeface="Lucida Grande"/>
              </a:rPr>
              <a:t> standards, RF </a:t>
            </a:r>
            <a:r>
              <a:rPr lang="sv-SE" sz="1600" dirty="0" err="1">
                <a:solidFill>
                  <a:schemeClr val="tx1"/>
                </a:solidFill>
                <a:latin typeface="Lucida Grande"/>
                <a:cs typeface="Lucida Grande"/>
              </a:rPr>
              <a:t>power</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leakage</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are</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some</a:t>
            </a:r>
            <a:r>
              <a:rPr lang="sv-SE" sz="1600" dirty="0">
                <a:solidFill>
                  <a:schemeClr val="tx1"/>
                </a:solidFill>
                <a:latin typeface="Lucida Grande"/>
                <a:cs typeface="Lucida Grande"/>
              </a:rPr>
              <a:t> of the </a:t>
            </a:r>
            <a:r>
              <a:rPr lang="sv-SE" sz="1600" dirty="0" err="1">
                <a:solidFill>
                  <a:schemeClr val="tx1"/>
                </a:solidFill>
                <a:latin typeface="Lucida Grande"/>
                <a:cs typeface="Lucida Grande"/>
              </a:rPr>
              <a:t>more</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important</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things</a:t>
            </a:r>
            <a:r>
              <a:rPr lang="sv-SE" sz="1600" dirty="0">
                <a:solidFill>
                  <a:schemeClr val="tx1"/>
                </a:solidFill>
                <a:latin typeface="Lucida Grande"/>
                <a:cs typeface="Lucida Grande"/>
              </a:rPr>
              <a:t> for </a:t>
            </a:r>
            <a:r>
              <a:rPr lang="sv-SE" sz="1600" dirty="0" err="1">
                <a:solidFill>
                  <a:schemeClr val="tx1"/>
                </a:solidFill>
                <a:latin typeface="Lucida Grande"/>
                <a:cs typeface="Lucida Grande"/>
              </a:rPr>
              <a:t>such</a:t>
            </a:r>
            <a:r>
              <a:rPr lang="sv-SE" sz="1600" dirty="0">
                <a:solidFill>
                  <a:schemeClr val="tx1"/>
                </a:solidFill>
                <a:latin typeface="Lucida Grande"/>
                <a:cs typeface="Lucida Grande"/>
              </a:rPr>
              <a:t> a set of standards. </a:t>
            </a:r>
            <a:r>
              <a:rPr lang="sv-SE" sz="1600" dirty="0" err="1">
                <a:solidFill>
                  <a:schemeClr val="tx1"/>
                </a:solidFill>
                <a:latin typeface="Lucida Grande"/>
                <a:cs typeface="Lucida Grande"/>
              </a:rPr>
              <a:t>Compliance</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with</a:t>
            </a:r>
            <a:r>
              <a:rPr lang="sv-SE" sz="1600" dirty="0">
                <a:solidFill>
                  <a:schemeClr val="tx1"/>
                </a:solidFill>
                <a:latin typeface="Lucida Grande"/>
                <a:cs typeface="Lucida Grande"/>
              </a:rPr>
              <a:t> </a:t>
            </a:r>
            <a:r>
              <a:rPr lang="sv-SE" sz="1600" dirty="0" err="1">
                <a:solidFill>
                  <a:schemeClr val="tx1"/>
                </a:solidFill>
                <a:latin typeface="Lucida Grande"/>
                <a:cs typeface="Lucida Grande"/>
              </a:rPr>
              <a:t>such</a:t>
            </a:r>
            <a:r>
              <a:rPr lang="sv-SE" sz="1600" dirty="0">
                <a:solidFill>
                  <a:schemeClr val="tx1"/>
                </a:solidFill>
                <a:latin typeface="Lucida Grande"/>
                <a:cs typeface="Lucida Grande"/>
              </a:rPr>
              <a:t> standards </a:t>
            </a:r>
            <a:r>
              <a:rPr lang="sv-SE" sz="1600" dirty="0" err="1">
                <a:solidFill>
                  <a:schemeClr val="tx1"/>
                </a:solidFill>
                <a:latin typeface="Lucida Grande"/>
                <a:cs typeface="Lucida Grande"/>
              </a:rPr>
              <a:t>should</a:t>
            </a:r>
            <a:r>
              <a:rPr lang="sv-SE" sz="1600" dirty="0">
                <a:solidFill>
                  <a:schemeClr val="tx1"/>
                </a:solidFill>
                <a:latin typeface="Lucida Grande"/>
                <a:cs typeface="Lucida Grande"/>
              </a:rPr>
              <a:t> part of the design (PDR and FDR) and </a:t>
            </a:r>
            <a:r>
              <a:rPr lang="sv-SE" sz="1600" dirty="0" err="1">
                <a:solidFill>
                  <a:schemeClr val="tx1"/>
                </a:solidFill>
                <a:latin typeface="Lucida Grande"/>
                <a:cs typeface="Lucida Grande"/>
              </a:rPr>
              <a:t>inspection</a:t>
            </a:r>
            <a:r>
              <a:rPr lang="sv-SE" sz="1600" dirty="0">
                <a:solidFill>
                  <a:schemeClr val="tx1"/>
                </a:solidFill>
                <a:latin typeface="Lucida Grande"/>
                <a:cs typeface="Lucida Grande"/>
              </a:rPr>
              <a:t> of progress of IKCs</a:t>
            </a:r>
            <a:r>
              <a:rPr lang="sv-SE" sz="1600" dirty="0" smtClean="0">
                <a:solidFill>
                  <a:schemeClr val="tx1"/>
                </a:solidFill>
                <a:latin typeface="Lucida Grande"/>
                <a:cs typeface="Lucida Grande"/>
              </a:rPr>
              <a:t>.</a:t>
            </a:r>
          </a:p>
          <a:p>
            <a:pPr marL="685800" lvl="1" algn="just">
              <a:buFont typeface="Lucida Grande"/>
              <a:buChar char="-"/>
            </a:pPr>
            <a:endParaRPr lang="sv-SE" sz="1600" dirty="0">
              <a:solidFill>
                <a:schemeClr val="tx1"/>
              </a:solidFill>
              <a:latin typeface="Lucida Grande"/>
              <a:cs typeface="Lucida Grande"/>
            </a:endParaRPr>
          </a:p>
          <a:p>
            <a:pPr marL="685800" lvl="1" algn="just">
              <a:buFont typeface="Lucida Grande"/>
              <a:buChar char="-"/>
            </a:pPr>
            <a:r>
              <a:rPr lang="sv-SE" sz="1600" dirty="0">
                <a:solidFill>
                  <a:schemeClr val="tx1"/>
                </a:solidFill>
                <a:latin typeface="Lucida Grande"/>
                <a:cs typeface="Lucida Grande"/>
              </a:rPr>
              <a:t>A</a:t>
            </a:r>
            <a:r>
              <a:rPr lang="sv-SE" sz="1600" dirty="0" smtClean="0">
                <a:solidFill>
                  <a:schemeClr val="tx1"/>
                </a:solidFill>
                <a:latin typeface="Lucida Grande"/>
                <a:cs typeface="Lucida Grande"/>
              </a:rPr>
              <a:t>: </a:t>
            </a:r>
            <a:r>
              <a:rPr lang="sv-SE" sz="1600" i="1" dirty="0" smtClean="0">
                <a:solidFill>
                  <a:schemeClr val="tx1"/>
                </a:solidFill>
                <a:latin typeface="Lucida Grande"/>
                <a:cs typeface="Lucida Grande"/>
              </a:rPr>
              <a:t>The </a:t>
            </a:r>
            <a:r>
              <a:rPr lang="sv-SE" sz="1600" i="1" dirty="0">
                <a:solidFill>
                  <a:schemeClr val="tx1"/>
                </a:solidFill>
                <a:latin typeface="Lucida Grande"/>
                <a:cs typeface="Lucida Grande"/>
              </a:rPr>
              <a:t>PSS interfaces </a:t>
            </a:r>
            <a:r>
              <a:rPr lang="sv-SE" sz="1600" i="1" dirty="0" err="1">
                <a:solidFill>
                  <a:schemeClr val="tx1"/>
                </a:solidFill>
                <a:latin typeface="Lucida Grande"/>
                <a:cs typeface="Lucida Grande"/>
              </a:rPr>
              <a:t>are</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currently</a:t>
            </a:r>
            <a:r>
              <a:rPr lang="sv-SE" sz="1600" i="1" dirty="0">
                <a:solidFill>
                  <a:schemeClr val="tx1"/>
                </a:solidFill>
                <a:latin typeface="Lucida Grande"/>
                <a:cs typeface="Lucida Grande"/>
              </a:rPr>
              <a:t> under definition, and the PSS team is </a:t>
            </a:r>
            <a:r>
              <a:rPr lang="sv-SE" sz="1600" i="1" dirty="0" err="1" smtClean="0">
                <a:solidFill>
                  <a:schemeClr val="tx1"/>
                </a:solidFill>
                <a:latin typeface="Lucida Grande"/>
                <a:cs typeface="Lucida Grande"/>
              </a:rPr>
              <a:t>undertaking</a:t>
            </a:r>
            <a:r>
              <a:rPr lang="sv-SE" sz="1600" i="1" dirty="0" smtClean="0">
                <a:solidFill>
                  <a:schemeClr val="tx1"/>
                </a:solidFill>
                <a:latin typeface="Lucida Grande"/>
                <a:cs typeface="Lucida Grande"/>
              </a:rPr>
              <a:t> </a:t>
            </a:r>
            <a:r>
              <a:rPr lang="sv-SE" sz="1600" i="1" dirty="0" err="1" smtClean="0">
                <a:solidFill>
                  <a:schemeClr val="tx1"/>
                </a:solidFill>
                <a:latin typeface="Lucida Grande"/>
                <a:cs typeface="Lucida Grande"/>
              </a:rPr>
              <a:t>constructive</a:t>
            </a:r>
            <a:r>
              <a:rPr lang="sv-SE" sz="1600" i="1" dirty="0" smtClean="0">
                <a:solidFill>
                  <a:schemeClr val="tx1"/>
                </a:solidFill>
                <a:latin typeface="Lucida Grande"/>
                <a:cs typeface="Lucida Grande"/>
              </a:rPr>
              <a:t> </a:t>
            </a:r>
            <a:r>
              <a:rPr lang="sv-SE" sz="1600" i="1" dirty="0" err="1">
                <a:solidFill>
                  <a:schemeClr val="tx1"/>
                </a:solidFill>
                <a:latin typeface="Lucida Grande"/>
                <a:cs typeface="Lucida Grande"/>
              </a:rPr>
              <a:t>dialogue</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with</a:t>
            </a:r>
            <a:r>
              <a:rPr lang="sv-SE" sz="1600" i="1" dirty="0">
                <a:solidFill>
                  <a:schemeClr val="tx1"/>
                </a:solidFill>
                <a:latin typeface="Lucida Grande"/>
                <a:cs typeface="Lucida Grande"/>
              </a:rPr>
              <a:t> all ESS divisions </a:t>
            </a:r>
            <a:r>
              <a:rPr lang="sv-SE" sz="1600" i="1" dirty="0" err="1">
                <a:solidFill>
                  <a:schemeClr val="tx1"/>
                </a:solidFill>
                <a:latin typeface="Lucida Grande"/>
                <a:cs typeface="Lucida Grande"/>
              </a:rPr>
              <a:t>to</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identify</a:t>
            </a:r>
            <a:r>
              <a:rPr lang="sv-SE" sz="1600" i="1" dirty="0">
                <a:solidFill>
                  <a:schemeClr val="tx1"/>
                </a:solidFill>
                <a:latin typeface="Lucida Grande"/>
                <a:cs typeface="Lucida Grande"/>
              </a:rPr>
              <a:t> all potential </a:t>
            </a:r>
            <a:r>
              <a:rPr lang="sv-SE" sz="1600" i="1" dirty="0" err="1">
                <a:solidFill>
                  <a:schemeClr val="tx1"/>
                </a:solidFill>
                <a:latin typeface="Lucida Grande"/>
                <a:cs typeface="Lucida Grande"/>
              </a:rPr>
              <a:t>hazards</a:t>
            </a:r>
            <a:r>
              <a:rPr lang="sv-SE" sz="1600" i="1" dirty="0">
                <a:solidFill>
                  <a:schemeClr val="tx1"/>
                </a:solidFill>
                <a:latin typeface="Lucida Grande"/>
                <a:cs typeface="Lucida Grande"/>
              </a:rPr>
              <a:t> and interfaces. In </a:t>
            </a:r>
            <a:r>
              <a:rPr lang="sv-SE" sz="1600" i="1" dirty="0" err="1">
                <a:solidFill>
                  <a:schemeClr val="tx1"/>
                </a:solidFill>
                <a:latin typeface="Lucida Grande"/>
                <a:cs typeface="Lucida Grande"/>
              </a:rPr>
              <a:t>line</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with</a:t>
            </a:r>
            <a:r>
              <a:rPr lang="sv-SE" sz="1600" i="1" dirty="0">
                <a:solidFill>
                  <a:schemeClr val="tx1"/>
                </a:solidFill>
                <a:latin typeface="Lucida Grande"/>
                <a:cs typeface="Lucida Grande"/>
              </a:rPr>
              <a:t> the </a:t>
            </a:r>
            <a:r>
              <a:rPr lang="sv-SE" sz="1600" i="1" dirty="0" err="1">
                <a:solidFill>
                  <a:schemeClr val="tx1"/>
                </a:solidFill>
                <a:latin typeface="Lucida Grande"/>
                <a:cs typeface="Lucida Grande"/>
              </a:rPr>
              <a:t>lifecycle</a:t>
            </a:r>
            <a:r>
              <a:rPr lang="sv-SE" sz="1600" i="1" dirty="0">
                <a:solidFill>
                  <a:schemeClr val="tx1"/>
                </a:solidFill>
                <a:latin typeface="Lucida Grande"/>
                <a:cs typeface="Lucida Grande"/>
              </a:rPr>
              <a:t> of IEC61508 </a:t>
            </a:r>
            <a:r>
              <a:rPr lang="sv-SE" sz="1600" i="1" dirty="0" err="1">
                <a:solidFill>
                  <a:schemeClr val="tx1"/>
                </a:solidFill>
                <a:latin typeface="Lucida Grande"/>
                <a:cs typeface="Lucida Grande"/>
              </a:rPr>
              <a:t>this</a:t>
            </a:r>
            <a:r>
              <a:rPr lang="sv-SE" sz="1600" i="1" dirty="0">
                <a:solidFill>
                  <a:schemeClr val="tx1"/>
                </a:solidFill>
                <a:latin typeface="Lucida Grande"/>
                <a:cs typeface="Lucida Grande"/>
              </a:rPr>
              <a:t> process </a:t>
            </a:r>
            <a:r>
              <a:rPr lang="sv-SE" sz="1600" i="1" dirty="0" err="1">
                <a:solidFill>
                  <a:schemeClr val="tx1"/>
                </a:solidFill>
                <a:latin typeface="Lucida Grande"/>
                <a:cs typeface="Lucida Grande"/>
              </a:rPr>
              <a:t>will</a:t>
            </a:r>
            <a:r>
              <a:rPr lang="sv-SE" sz="1600" i="1" dirty="0">
                <a:solidFill>
                  <a:schemeClr val="tx1"/>
                </a:solidFill>
                <a:latin typeface="Lucida Grande"/>
                <a:cs typeface="Lucida Grande"/>
              </a:rPr>
              <a:t> be </a:t>
            </a:r>
            <a:r>
              <a:rPr lang="sv-SE" sz="1600" i="1" dirty="0" err="1">
                <a:solidFill>
                  <a:schemeClr val="tx1"/>
                </a:solidFill>
                <a:latin typeface="Lucida Grande"/>
                <a:cs typeface="Lucida Grande"/>
              </a:rPr>
              <a:t>fully</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documented</a:t>
            </a:r>
            <a:r>
              <a:rPr lang="sv-SE" sz="1600" i="1" dirty="0">
                <a:solidFill>
                  <a:schemeClr val="tx1"/>
                </a:solidFill>
                <a:latin typeface="Lucida Grande"/>
                <a:cs typeface="Lucida Grande"/>
              </a:rPr>
              <a:t>, and the </a:t>
            </a:r>
            <a:r>
              <a:rPr lang="sv-SE" sz="1600" i="1" dirty="0" err="1">
                <a:solidFill>
                  <a:schemeClr val="tx1"/>
                </a:solidFill>
                <a:latin typeface="Lucida Grande"/>
                <a:cs typeface="Lucida Grande"/>
              </a:rPr>
              <a:t>documents</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will</a:t>
            </a:r>
            <a:r>
              <a:rPr lang="sv-SE" sz="1600" i="1" dirty="0">
                <a:solidFill>
                  <a:schemeClr val="tx1"/>
                </a:solidFill>
                <a:latin typeface="Lucida Grande"/>
                <a:cs typeface="Lucida Grande"/>
              </a:rPr>
              <a:t> be </a:t>
            </a:r>
            <a:r>
              <a:rPr lang="sv-SE" sz="1600" i="1" dirty="0" err="1">
                <a:solidFill>
                  <a:schemeClr val="tx1"/>
                </a:solidFill>
                <a:latin typeface="Lucida Grande"/>
                <a:cs typeface="Lucida Grande"/>
              </a:rPr>
              <a:t>completed</a:t>
            </a:r>
            <a:r>
              <a:rPr lang="sv-SE" sz="1600" i="1" dirty="0">
                <a:solidFill>
                  <a:schemeClr val="tx1"/>
                </a:solidFill>
                <a:latin typeface="Lucida Grande"/>
                <a:cs typeface="Lucida Grande"/>
              </a:rPr>
              <a:t> by the end of 2015 for the Accelerator and Target </a:t>
            </a:r>
            <a:r>
              <a:rPr lang="sv-SE" sz="1600" i="1" dirty="0" err="1">
                <a:solidFill>
                  <a:schemeClr val="tx1"/>
                </a:solidFill>
                <a:latin typeface="Lucida Grande"/>
                <a:cs typeface="Lucida Grande"/>
              </a:rPr>
              <a:t>personnel</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safety</a:t>
            </a:r>
            <a:r>
              <a:rPr lang="sv-SE" sz="1600" i="1" dirty="0">
                <a:solidFill>
                  <a:schemeClr val="tx1"/>
                </a:solidFill>
                <a:latin typeface="Lucida Grande"/>
                <a:cs typeface="Lucida Grande"/>
              </a:rPr>
              <a:t> systems. In addition a </a:t>
            </a:r>
            <a:r>
              <a:rPr lang="sv-SE" sz="1600" i="1" dirty="0" err="1">
                <a:solidFill>
                  <a:schemeClr val="tx1"/>
                </a:solidFill>
                <a:latin typeface="Lucida Grande"/>
                <a:cs typeface="Lucida Grande"/>
              </a:rPr>
              <a:t>handbook</a:t>
            </a:r>
            <a:r>
              <a:rPr lang="sv-SE" sz="1600" i="1" dirty="0">
                <a:solidFill>
                  <a:schemeClr val="tx1"/>
                </a:solidFill>
                <a:latin typeface="Lucida Grande"/>
                <a:cs typeface="Lucida Grande"/>
              </a:rPr>
              <a:t> on “</a:t>
            </a:r>
            <a:r>
              <a:rPr lang="sv-SE" sz="1600" i="1" dirty="0" err="1">
                <a:solidFill>
                  <a:schemeClr val="tx1"/>
                </a:solidFill>
                <a:latin typeface="Lucida Grande"/>
                <a:cs typeface="Lucida Grande"/>
              </a:rPr>
              <a:t>Safety</a:t>
            </a:r>
            <a:r>
              <a:rPr lang="sv-SE" sz="1600" i="1" dirty="0">
                <a:solidFill>
                  <a:schemeClr val="tx1"/>
                </a:solidFill>
                <a:latin typeface="Lucida Grande"/>
                <a:cs typeface="Lucida Grande"/>
              </a:rPr>
              <a:t> and Health” is </a:t>
            </a:r>
            <a:r>
              <a:rPr lang="sv-SE" sz="1600" i="1" dirty="0" err="1">
                <a:solidFill>
                  <a:schemeClr val="tx1"/>
                </a:solidFill>
                <a:latin typeface="Lucida Grande"/>
                <a:cs typeface="Lucida Grande"/>
              </a:rPr>
              <a:t>being</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prepared</a:t>
            </a:r>
            <a:r>
              <a:rPr lang="sv-SE" sz="1600" i="1" dirty="0">
                <a:solidFill>
                  <a:schemeClr val="tx1"/>
                </a:solidFill>
                <a:latin typeface="Lucida Grande"/>
                <a:cs typeface="Lucida Grande"/>
              </a:rPr>
              <a:t> by the  ES&amp;H division. </a:t>
            </a:r>
            <a:r>
              <a:rPr lang="sv-SE" sz="1600" i="1" dirty="0" err="1">
                <a:solidFill>
                  <a:schemeClr val="tx1"/>
                </a:solidFill>
                <a:latin typeface="Lucida Grande"/>
                <a:cs typeface="Lucida Grande"/>
              </a:rPr>
              <a:t>Existing</a:t>
            </a:r>
            <a:r>
              <a:rPr lang="sv-SE" sz="1600" i="1" dirty="0">
                <a:solidFill>
                  <a:schemeClr val="tx1"/>
                </a:solidFill>
                <a:latin typeface="Lucida Grande"/>
                <a:cs typeface="Lucida Grande"/>
              </a:rPr>
              <a:t> “Cross-</a:t>
            </a:r>
            <a:r>
              <a:rPr lang="sv-SE" sz="1600" i="1" dirty="0" err="1">
                <a:solidFill>
                  <a:schemeClr val="tx1"/>
                </a:solidFill>
                <a:latin typeface="Lucida Grande"/>
                <a:cs typeface="Lucida Grande"/>
              </a:rPr>
              <a:t>Functional</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Working</a:t>
            </a:r>
            <a:r>
              <a:rPr lang="sv-SE" sz="1600" i="1" dirty="0">
                <a:solidFill>
                  <a:schemeClr val="tx1"/>
                </a:solidFill>
                <a:latin typeface="Lucida Grande"/>
                <a:cs typeface="Lucida Grande"/>
              </a:rPr>
              <a:t> Groups” </a:t>
            </a:r>
            <a:r>
              <a:rPr lang="sv-SE" sz="1600" i="1" dirty="0" err="1">
                <a:solidFill>
                  <a:schemeClr val="tx1"/>
                </a:solidFill>
                <a:latin typeface="Lucida Grande"/>
                <a:cs typeface="Lucida Grande"/>
              </a:rPr>
              <a:t>are</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dealing</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with</a:t>
            </a:r>
            <a:r>
              <a:rPr lang="sv-SE" sz="1600" i="1" dirty="0">
                <a:solidFill>
                  <a:schemeClr val="tx1"/>
                </a:solidFill>
                <a:latin typeface="Lucida Grande"/>
                <a:cs typeface="Lucida Grande"/>
              </a:rPr>
              <a:t> “Norms and Standards” and “Electronic Hardware </a:t>
            </a:r>
            <a:r>
              <a:rPr lang="sv-SE" sz="1600" i="1" dirty="0" err="1">
                <a:solidFill>
                  <a:schemeClr val="tx1"/>
                </a:solidFill>
                <a:latin typeface="Lucida Grande"/>
                <a:cs typeface="Lucida Grande"/>
              </a:rPr>
              <a:t>Harmonization</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Their</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recommendations</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are</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expected</a:t>
            </a:r>
            <a:r>
              <a:rPr lang="sv-SE" sz="1600" i="1" dirty="0">
                <a:solidFill>
                  <a:schemeClr val="tx1"/>
                </a:solidFill>
                <a:latin typeface="Lucida Grande"/>
                <a:cs typeface="Lucida Grande"/>
              </a:rPr>
              <a:t> </a:t>
            </a:r>
            <a:r>
              <a:rPr lang="sv-SE" sz="1600" i="1" dirty="0" err="1">
                <a:solidFill>
                  <a:schemeClr val="tx1"/>
                </a:solidFill>
                <a:latin typeface="Lucida Grande"/>
                <a:cs typeface="Lucida Grande"/>
              </a:rPr>
              <a:t>before</a:t>
            </a:r>
            <a:r>
              <a:rPr lang="sv-SE" sz="1600" i="1" dirty="0">
                <a:solidFill>
                  <a:schemeClr val="tx1"/>
                </a:solidFill>
                <a:latin typeface="Lucida Grande"/>
                <a:cs typeface="Lucida Grande"/>
              </a:rPr>
              <a:t> the end of 2015. </a:t>
            </a:r>
            <a:endParaRPr lang="sv-SE" sz="1800" i="1" u="sng" dirty="0">
              <a:solidFill>
                <a:schemeClr val="tx1"/>
              </a:solidFill>
              <a:latin typeface="Lucida Grande"/>
              <a:cs typeface="Lucida Grande"/>
            </a:endParaRPr>
          </a:p>
        </p:txBody>
      </p:sp>
    </p:spTree>
    <p:extLst>
      <p:ext uri="{BB962C8B-B14F-4D97-AF65-F5344CB8AC3E}">
        <p14:creationId xmlns:p14="http://schemas.microsoft.com/office/powerpoint/2010/main" val="11370905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ICS Staffing</a:t>
            </a:r>
            <a:endParaRPr lang="en-GB" noProof="0" dirty="0"/>
          </a:p>
        </p:txBody>
      </p:sp>
      <p:sp>
        <p:nvSpPr>
          <p:cNvPr id="3" name="Content Placeholder 2"/>
          <p:cNvSpPr>
            <a:spLocks noGrp="1"/>
          </p:cNvSpPr>
          <p:nvPr>
            <p:ph idx="1"/>
          </p:nvPr>
        </p:nvSpPr>
        <p:spPr>
          <a:xfrm>
            <a:off x="457200" y="1600200"/>
            <a:ext cx="8229600" cy="4853136"/>
          </a:xfrm>
        </p:spPr>
        <p:txBody>
          <a:bodyPr>
            <a:noAutofit/>
          </a:bodyPr>
          <a:lstStyle/>
          <a:p>
            <a:pPr marL="0" indent="0">
              <a:buNone/>
            </a:pPr>
            <a:r>
              <a:rPr lang="en-GB" sz="2200" dirty="0">
                <a:solidFill>
                  <a:srgbClr val="000000"/>
                </a:solidFill>
              </a:rPr>
              <a:t>S</a:t>
            </a:r>
            <a:r>
              <a:rPr lang="en-GB" sz="2200" noProof="0" dirty="0" err="1" smtClean="0">
                <a:solidFill>
                  <a:srgbClr val="000000"/>
                </a:solidFill>
              </a:rPr>
              <a:t>tatus</a:t>
            </a:r>
            <a:endParaRPr lang="en-GB" sz="2200" noProof="0" dirty="0" smtClean="0">
              <a:solidFill>
                <a:srgbClr val="000000"/>
              </a:solidFill>
            </a:endParaRPr>
          </a:p>
          <a:p>
            <a:r>
              <a:rPr lang="en-GB" sz="2000" noProof="0" dirty="0" smtClean="0">
                <a:solidFill>
                  <a:srgbClr val="000000"/>
                </a:solidFill>
              </a:rPr>
              <a:t>Expected 2015 EOY level:   ~</a:t>
            </a:r>
            <a:r>
              <a:rPr lang="en-GB" sz="2000" dirty="0" smtClean="0">
                <a:solidFill>
                  <a:srgbClr val="000000"/>
                </a:solidFill>
              </a:rPr>
              <a:t>35</a:t>
            </a:r>
            <a:endParaRPr lang="en-GB" sz="2000" dirty="0">
              <a:solidFill>
                <a:srgbClr val="000000"/>
              </a:solidFill>
            </a:endParaRPr>
          </a:p>
          <a:p>
            <a:r>
              <a:rPr lang="en-GB" sz="2000" dirty="0" smtClean="0">
                <a:solidFill>
                  <a:srgbClr val="000000"/>
                </a:solidFill>
              </a:rPr>
              <a:t>Hired so far</a:t>
            </a:r>
            <a:r>
              <a:rPr lang="en-GB" sz="2000" dirty="0">
                <a:solidFill>
                  <a:srgbClr val="000000"/>
                </a:solidFill>
              </a:rPr>
              <a:t> </a:t>
            </a:r>
            <a:r>
              <a:rPr lang="en-GB" sz="2000" dirty="0" smtClean="0">
                <a:solidFill>
                  <a:srgbClr val="000000"/>
                </a:solidFill>
              </a:rPr>
              <a:t> </a:t>
            </a:r>
            <a:r>
              <a:rPr lang="en-GB" sz="2000" noProof="0" dirty="0" smtClean="0">
                <a:solidFill>
                  <a:srgbClr val="000000"/>
                </a:solidFill>
              </a:rPr>
              <a:t>23</a:t>
            </a:r>
          </a:p>
          <a:p>
            <a:pPr lvl="2"/>
            <a:r>
              <a:rPr lang="en-GB" sz="1400" dirty="0" smtClean="0">
                <a:solidFill>
                  <a:srgbClr val="000000"/>
                </a:solidFill>
              </a:rPr>
              <a:t>Software and Services: 7: GL + 6</a:t>
            </a:r>
            <a:endParaRPr lang="en-GB" sz="1400" noProof="0" dirty="0" smtClean="0">
              <a:solidFill>
                <a:srgbClr val="000000"/>
              </a:solidFill>
            </a:endParaRPr>
          </a:p>
          <a:p>
            <a:pPr lvl="2"/>
            <a:r>
              <a:rPr lang="en-GB" sz="1400" dirty="0" smtClean="0">
                <a:solidFill>
                  <a:srgbClr val="000000"/>
                </a:solidFill>
              </a:rPr>
              <a:t>Protection Systems  7: GL + 6 </a:t>
            </a:r>
            <a:r>
              <a:rPr lang="en-GB" sz="1400" dirty="0">
                <a:solidFill>
                  <a:srgbClr val="000000"/>
                </a:solidFill>
              </a:rPr>
              <a:t>( MPS 4, PSS 3 )</a:t>
            </a:r>
            <a:endParaRPr lang="en-GB" sz="1400" noProof="0" dirty="0" smtClean="0">
              <a:solidFill>
                <a:srgbClr val="000000"/>
              </a:solidFill>
            </a:endParaRPr>
          </a:p>
          <a:p>
            <a:pPr lvl="2"/>
            <a:r>
              <a:rPr lang="en-GB" sz="1400" dirty="0" smtClean="0">
                <a:solidFill>
                  <a:srgbClr val="000000"/>
                </a:solidFill>
              </a:rPr>
              <a:t>Hardware &amp; Integration Support 2:  GL + 1</a:t>
            </a:r>
          </a:p>
          <a:p>
            <a:pPr lvl="2"/>
            <a:r>
              <a:rPr lang="en-GB" sz="1400" dirty="0">
                <a:solidFill>
                  <a:srgbClr val="000000"/>
                </a:solidFill>
              </a:rPr>
              <a:t>CS </a:t>
            </a:r>
            <a:r>
              <a:rPr lang="en-GB" sz="1400" dirty="0" smtClean="0">
                <a:solidFill>
                  <a:srgbClr val="000000"/>
                </a:solidFill>
              </a:rPr>
              <a:t>Infrastructure 1</a:t>
            </a:r>
          </a:p>
          <a:p>
            <a:pPr lvl="2"/>
            <a:r>
              <a:rPr lang="en-GB" sz="1400" noProof="0" dirty="0" smtClean="0">
                <a:solidFill>
                  <a:srgbClr val="000000"/>
                </a:solidFill>
              </a:rPr>
              <a:t>Management and System Engineering  6: </a:t>
            </a:r>
            <a:r>
              <a:rPr lang="en-GB" sz="1400" noProof="0" dirty="0" err="1" smtClean="0">
                <a:solidFill>
                  <a:srgbClr val="000000"/>
                </a:solidFill>
              </a:rPr>
              <a:t>HoD</a:t>
            </a:r>
            <a:r>
              <a:rPr lang="en-GB" sz="1400" noProof="0" dirty="0" smtClean="0">
                <a:solidFill>
                  <a:srgbClr val="000000"/>
                </a:solidFill>
              </a:rPr>
              <a:t>/PM, </a:t>
            </a:r>
            <a:r>
              <a:rPr lang="en-GB" sz="1400" noProof="0" dirty="0" err="1" smtClean="0">
                <a:solidFill>
                  <a:srgbClr val="000000"/>
                </a:solidFill>
              </a:rPr>
              <a:t>DHoD</a:t>
            </a:r>
            <a:r>
              <a:rPr lang="en-GB" sz="1400" noProof="0" dirty="0" smtClean="0">
                <a:solidFill>
                  <a:srgbClr val="000000"/>
                </a:solidFill>
              </a:rPr>
              <a:t>, DPM, CE, SE, TA</a:t>
            </a:r>
          </a:p>
          <a:p>
            <a:r>
              <a:rPr lang="en-GB" sz="2000" dirty="0" smtClean="0">
                <a:solidFill>
                  <a:srgbClr val="000000"/>
                </a:solidFill>
              </a:rPr>
              <a:t>Pending</a:t>
            </a:r>
            <a:r>
              <a:rPr lang="en-GB" sz="1800" dirty="0" smtClean="0">
                <a:solidFill>
                  <a:srgbClr val="000000"/>
                </a:solidFill>
              </a:rPr>
              <a:t>  </a:t>
            </a:r>
            <a:r>
              <a:rPr lang="en-GB" sz="2000" dirty="0" smtClean="0">
                <a:solidFill>
                  <a:srgbClr val="000000"/>
                </a:solidFill>
              </a:rPr>
              <a:t>12</a:t>
            </a:r>
          </a:p>
          <a:p>
            <a:pPr lvl="2"/>
            <a:r>
              <a:rPr lang="en-GB" sz="1400" dirty="0" smtClean="0">
                <a:solidFill>
                  <a:srgbClr val="000000"/>
                </a:solidFill>
              </a:rPr>
              <a:t>PSS Electrical Engineer 1</a:t>
            </a:r>
          </a:p>
          <a:p>
            <a:pPr lvl="2"/>
            <a:r>
              <a:rPr lang="en-GB" sz="1400" dirty="0" smtClean="0">
                <a:solidFill>
                  <a:srgbClr val="000000"/>
                </a:solidFill>
              </a:rPr>
              <a:t>MPS (Senior) Engineer 1</a:t>
            </a:r>
          </a:p>
          <a:p>
            <a:pPr lvl="2"/>
            <a:r>
              <a:rPr lang="en-GB" sz="1400" dirty="0" smtClean="0">
                <a:solidFill>
                  <a:srgbClr val="000000"/>
                </a:solidFill>
              </a:rPr>
              <a:t>Integrators 6 (Target, Accelerator, Neutron Instruments, Site Infrastructure, Cryogenics, Vacuum)</a:t>
            </a:r>
          </a:p>
          <a:p>
            <a:pPr lvl="2"/>
            <a:r>
              <a:rPr lang="en-GB" sz="1400" b="1" noProof="0" dirty="0" smtClean="0">
                <a:solidFill>
                  <a:srgbClr val="000000"/>
                </a:solidFill>
              </a:rPr>
              <a:t>Software Developer 1 TBA,  </a:t>
            </a:r>
            <a:r>
              <a:rPr lang="en-GB" sz="1400" b="1" dirty="0" smtClean="0">
                <a:solidFill>
                  <a:srgbClr val="000000"/>
                </a:solidFill>
              </a:rPr>
              <a:t>CS Infrastructure 1 TBA, Integrators 2 TBA</a:t>
            </a:r>
            <a:endParaRPr lang="en-GB" sz="1400" b="1" noProof="0" dirty="0" smtClean="0">
              <a:solidFill>
                <a:srgbClr val="000000"/>
              </a:solidFill>
            </a:endParaRPr>
          </a:p>
          <a:p>
            <a:r>
              <a:rPr lang="en-GB" sz="2000" noProof="0" dirty="0" smtClean="0">
                <a:solidFill>
                  <a:srgbClr val="000000"/>
                </a:solidFill>
              </a:rPr>
              <a:t>External expertise:</a:t>
            </a:r>
          </a:p>
          <a:p>
            <a:pPr lvl="1"/>
            <a:r>
              <a:rPr lang="en-GB" sz="1400" dirty="0">
                <a:solidFill>
                  <a:srgbClr val="000000"/>
                </a:solidFill>
              </a:rPr>
              <a:t>4</a:t>
            </a:r>
            <a:r>
              <a:rPr lang="en-GB" sz="1400" noProof="0" dirty="0" smtClean="0">
                <a:solidFill>
                  <a:srgbClr val="000000"/>
                </a:solidFill>
              </a:rPr>
              <a:t> Contracted Integrators present onsite</a:t>
            </a:r>
          </a:p>
          <a:p>
            <a:pPr lvl="1"/>
            <a:r>
              <a:rPr lang="en-GB" sz="1400" b="1" dirty="0" smtClean="0">
                <a:solidFill>
                  <a:srgbClr val="000000"/>
                </a:solidFill>
              </a:rPr>
              <a:t>Greg White (SLAC) High Level Applications, Online Model, until end of April</a:t>
            </a:r>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a:p>
        </p:txBody>
      </p:sp>
    </p:spTree>
    <p:extLst>
      <p:ext uri="{BB962C8B-B14F-4D97-AF65-F5344CB8AC3E}">
        <p14:creationId xmlns:p14="http://schemas.microsoft.com/office/powerpoint/2010/main" val="36362936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ICS </a:t>
            </a:r>
            <a:r>
              <a:rPr lang="en-US" dirty="0"/>
              <a:t>O</a:t>
            </a:r>
            <a:r>
              <a:rPr lang="en-US" dirty="0" smtClean="0"/>
              <a:t>rganisation</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graphicFrame>
        <p:nvGraphicFramePr>
          <p:cNvPr id="5" name="Diagram 4"/>
          <p:cNvGraphicFramePr/>
          <p:nvPr>
            <p:extLst>
              <p:ext uri="{D42A27DB-BD31-4B8C-83A1-F6EECF244321}">
                <p14:modId xmlns:p14="http://schemas.microsoft.com/office/powerpoint/2010/main" val="597030970"/>
              </p:ext>
            </p:extLst>
          </p:nvPr>
        </p:nvGraphicFramePr>
        <p:xfrm>
          <a:off x="395536" y="1484784"/>
          <a:ext cx="8388932" cy="5056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9360918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1" name="Title 1"/>
          <p:cNvSpPr>
            <a:spLocks noGrp="1"/>
          </p:cNvSpPr>
          <p:nvPr>
            <p:ph type="title"/>
          </p:nvPr>
        </p:nvSpPr>
        <p:spPr/>
        <p:txBody>
          <a:bodyPr/>
          <a:lstStyle/>
          <a:p>
            <a:pPr eaLnBrk="1" hangingPunct="1"/>
            <a:r>
              <a:rPr lang="en-US" dirty="0" smtClean="0">
                <a:latin typeface="Calibri" charset="0"/>
              </a:rPr>
              <a:t>ICS Project Team </a:t>
            </a:r>
            <a:r>
              <a:rPr lang="en-US" dirty="0">
                <a:latin typeface="Calibri" charset="0"/>
              </a:rPr>
              <a:t>at ESS</a:t>
            </a:r>
          </a:p>
        </p:txBody>
      </p:sp>
      <p:sp>
        <p:nvSpPr>
          <p:cNvPr id="3" name="Content Placeholder 2"/>
          <p:cNvSpPr>
            <a:spLocks noGrp="1"/>
          </p:cNvSpPr>
          <p:nvPr>
            <p:ph idx="1"/>
          </p:nvPr>
        </p:nvSpPr>
        <p:spPr>
          <a:xfrm>
            <a:off x="682900" y="1772543"/>
            <a:ext cx="3079740" cy="4762500"/>
          </a:xfrm>
          <a:ln>
            <a:solidFill>
              <a:srgbClr val="4F81BD"/>
            </a:solidFill>
          </a:ln>
        </p:spPr>
        <p:txBody>
          <a:bodyPr rtlCol="0">
            <a:normAutofit fontScale="77500" lnSpcReduction="20000"/>
          </a:bodyPr>
          <a:lstStyle/>
          <a:p>
            <a:pPr marL="342290" indent="-342290" defTabSz="912761">
              <a:buFont typeface="Arial" panose="020B0604020202020204" pitchFamily="34" charset="0"/>
              <a:buChar char="•"/>
              <a:defRPr/>
            </a:pPr>
            <a:r>
              <a:rPr lang="en-US" dirty="0" smtClean="0">
                <a:solidFill>
                  <a:schemeClr val="tx1"/>
                </a:solidFill>
              </a:rPr>
              <a:t>Garry Trahern</a:t>
            </a:r>
            <a:endParaRPr lang="en-US" dirty="0">
              <a:solidFill>
                <a:schemeClr val="tx1"/>
              </a:solidFill>
            </a:endParaRPr>
          </a:p>
          <a:p>
            <a:pPr marL="741618" lvl="1" indent="-285238" defTabSz="912761">
              <a:buFont typeface="Arial" panose="020B0604020202020204" pitchFamily="34" charset="0"/>
              <a:buChar char="–"/>
              <a:defRPr/>
            </a:pPr>
            <a:r>
              <a:rPr lang="en-US" dirty="0" err="1" smtClean="0">
                <a:solidFill>
                  <a:schemeClr val="tx1"/>
                </a:solidFill>
                <a:ea typeface="+mn-ea"/>
              </a:rPr>
              <a:t>HoD</a:t>
            </a:r>
            <a:r>
              <a:rPr lang="en-US" dirty="0" smtClean="0">
                <a:solidFill>
                  <a:schemeClr val="tx1"/>
                </a:solidFill>
                <a:ea typeface="+mn-ea"/>
              </a:rPr>
              <a:t>/Project Manager</a:t>
            </a:r>
          </a:p>
          <a:p>
            <a:pPr marL="342290" indent="-342290" defTabSz="912761">
              <a:buFont typeface="Arial" panose="020B0604020202020204" pitchFamily="34" charset="0"/>
              <a:buChar char="•"/>
              <a:defRPr/>
            </a:pPr>
            <a:r>
              <a:rPr lang="en-US" dirty="0" err="1" smtClean="0">
                <a:solidFill>
                  <a:schemeClr val="tx1"/>
                </a:solidFill>
              </a:rPr>
              <a:t>Miha</a:t>
            </a:r>
            <a:r>
              <a:rPr lang="en-US" dirty="0" smtClean="0">
                <a:solidFill>
                  <a:schemeClr val="tx1"/>
                </a:solidFill>
              </a:rPr>
              <a:t> </a:t>
            </a:r>
            <a:r>
              <a:rPr lang="en-US" dirty="0" err="1" smtClean="0">
                <a:solidFill>
                  <a:schemeClr val="tx1"/>
                </a:solidFill>
              </a:rPr>
              <a:t>Rescic</a:t>
            </a:r>
            <a:endParaRPr lang="en-US" dirty="0" smtClean="0">
              <a:solidFill>
                <a:schemeClr val="tx1"/>
              </a:solidFill>
            </a:endParaRPr>
          </a:p>
          <a:p>
            <a:pPr marL="741618" lvl="1" indent="-285238" defTabSz="912761">
              <a:buFont typeface="Arial" panose="020B0604020202020204" pitchFamily="34" charset="0"/>
              <a:buChar char="–"/>
              <a:defRPr/>
            </a:pPr>
            <a:r>
              <a:rPr lang="en-US" dirty="0" smtClean="0">
                <a:solidFill>
                  <a:schemeClr val="tx1"/>
                </a:solidFill>
                <a:ea typeface="+mn-ea"/>
              </a:rPr>
              <a:t>Deputy Project Manager/System Engineer</a:t>
            </a:r>
          </a:p>
          <a:p>
            <a:pPr marL="342290" indent="-342290" defTabSz="912761">
              <a:buFont typeface="Arial" panose="020B0604020202020204" pitchFamily="34" charset="0"/>
              <a:buChar char="•"/>
              <a:defRPr/>
            </a:pPr>
            <a:r>
              <a:rPr lang="en-US" dirty="0" err="1" smtClean="0">
                <a:solidFill>
                  <a:schemeClr val="tx1"/>
                </a:solidFill>
              </a:rPr>
              <a:t>Timo</a:t>
            </a:r>
            <a:r>
              <a:rPr lang="en-US" dirty="0" smtClean="0">
                <a:solidFill>
                  <a:schemeClr val="tx1"/>
                </a:solidFill>
              </a:rPr>
              <a:t> </a:t>
            </a:r>
            <a:r>
              <a:rPr lang="en-US" dirty="0" err="1" smtClean="0">
                <a:solidFill>
                  <a:schemeClr val="tx1"/>
                </a:solidFill>
              </a:rPr>
              <a:t>Korhonen</a:t>
            </a:r>
            <a:endParaRPr lang="en-US" dirty="0" smtClean="0">
              <a:solidFill>
                <a:schemeClr val="tx1"/>
              </a:solidFill>
            </a:endParaRPr>
          </a:p>
          <a:p>
            <a:pPr marL="741618" lvl="1" indent="-285238" defTabSz="912761">
              <a:buFont typeface="Arial" panose="020B0604020202020204" pitchFamily="34" charset="0"/>
              <a:buChar char="–"/>
              <a:defRPr/>
            </a:pPr>
            <a:r>
              <a:rPr lang="en-US" dirty="0" smtClean="0">
                <a:solidFill>
                  <a:schemeClr val="tx1"/>
                </a:solidFill>
                <a:ea typeface="+mn-ea"/>
              </a:rPr>
              <a:t>Chief </a:t>
            </a:r>
            <a:r>
              <a:rPr lang="en-US" dirty="0" smtClean="0">
                <a:solidFill>
                  <a:schemeClr val="tx1"/>
                </a:solidFill>
              </a:rPr>
              <a:t>E</a:t>
            </a:r>
            <a:r>
              <a:rPr lang="en-US" dirty="0" smtClean="0">
                <a:solidFill>
                  <a:schemeClr val="tx1"/>
                </a:solidFill>
                <a:ea typeface="+mn-ea"/>
              </a:rPr>
              <a:t>ngineer</a:t>
            </a:r>
          </a:p>
          <a:p>
            <a:pPr marL="342290" indent="-342290" defTabSz="912761">
              <a:defRPr/>
            </a:pPr>
            <a:r>
              <a:rPr lang="en-US" dirty="0" err="1">
                <a:solidFill>
                  <a:schemeClr val="tx1"/>
                </a:solidFill>
              </a:rPr>
              <a:t>Henrik</a:t>
            </a:r>
            <a:r>
              <a:rPr lang="en-US" dirty="0">
                <a:solidFill>
                  <a:schemeClr val="tx1"/>
                </a:solidFill>
              </a:rPr>
              <a:t> Carling</a:t>
            </a:r>
          </a:p>
          <a:p>
            <a:pPr marL="741618" lvl="1" indent="-285238" defTabSz="912761">
              <a:defRPr/>
            </a:pPr>
            <a:r>
              <a:rPr lang="en-US" dirty="0" err="1">
                <a:solidFill>
                  <a:schemeClr val="tx1"/>
                </a:solidFill>
              </a:rPr>
              <a:t>DHoD</a:t>
            </a:r>
            <a:r>
              <a:rPr lang="en-US" dirty="0">
                <a:solidFill>
                  <a:schemeClr val="tx1"/>
                </a:solidFill>
              </a:rPr>
              <a:t>/In-kind </a:t>
            </a:r>
            <a:r>
              <a:rPr lang="en-US" dirty="0" smtClean="0">
                <a:solidFill>
                  <a:schemeClr val="tx1"/>
                </a:solidFill>
              </a:rPr>
              <a:t>Manager</a:t>
            </a:r>
            <a:endParaRPr lang="en-US" dirty="0">
              <a:solidFill>
                <a:schemeClr val="tx1"/>
              </a:solidFill>
              <a:ea typeface="+mn-ea"/>
            </a:endParaRPr>
          </a:p>
          <a:p>
            <a:pPr marL="342290" indent="-342290" defTabSz="912761">
              <a:buFont typeface="Arial" panose="020B0604020202020204" pitchFamily="34" charset="0"/>
              <a:buChar char="•"/>
              <a:defRPr/>
            </a:pPr>
            <a:r>
              <a:rPr lang="en-US" dirty="0" smtClean="0">
                <a:solidFill>
                  <a:schemeClr val="tx1"/>
                </a:solidFill>
              </a:rPr>
              <a:t>Jorgen </a:t>
            </a:r>
            <a:r>
              <a:rPr lang="en-US" dirty="0" err="1" smtClean="0">
                <a:solidFill>
                  <a:schemeClr val="tx1"/>
                </a:solidFill>
              </a:rPr>
              <a:t>Andersson</a:t>
            </a:r>
            <a:endParaRPr lang="en-US" dirty="0">
              <a:solidFill>
                <a:schemeClr val="tx1"/>
              </a:solidFill>
            </a:endParaRPr>
          </a:p>
          <a:p>
            <a:pPr marL="741618" lvl="1" indent="-285238" defTabSz="912761">
              <a:buFont typeface="Arial" panose="020B0604020202020204" pitchFamily="34" charset="0"/>
              <a:buChar char="–"/>
              <a:defRPr/>
            </a:pPr>
            <a:r>
              <a:rPr lang="en-US" dirty="0">
                <a:solidFill>
                  <a:schemeClr val="tx1"/>
                </a:solidFill>
                <a:ea typeface="+mn-ea"/>
              </a:rPr>
              <a:t>Head </a:t>
            </a:r>
            <a:r>
              <a:rPr lang="en-US" dirty="0">
                <a:solidFill>
                  <a:schemeClr val="tx1"/>
                </a:solidFill>
              </a:rPr>
              <a:t>P</a:t>
            </a:r>
            <a:r>
              <a:rPr lang="en-US" dirty="0" smtClean="0">
                <a:solidFill>
                  <a:schemeClr val="tx1"/>
                </a:solidFill>
                <a:ea typeface="+mn-ea"/>
              </a:rPr>
              <a:t>lanner</a:t>
            </a:r>
          </a:p>
          <a:p>
            <a:pPr marL="342290" indent="-342290" defTabSz="912761">
              <a:buFont typeface="Arial" panose="020B0604020202020204" pitchFamily="34" charset="0"/>
              <a:buChar char="•"/>
              <a:defRPr/>
            </a:pPr>
            <a:r>
              <a:rPr lang="en-US" dirty="0" err="1" smtClean="0">
                <a:solidFill>
                  <a:schemeClr val="tx1"/>
                </a:solidFill>
              </a:rPr>
              <a:t>Thilo</a:t>
            </a:r>
            <a:r>
              <a:rPr lang="en-US" dirty="0" smtClean="0">
                <a:solidFill>
                  <a:schemeClr val="tx1"/>
                </a:solidFill>
              </a:rPr>
              <a:t> Friedrich</a:t>
            </a:r>
          </a:p>
          <a:p>
            <a:pPr marL="741618" lvl="1" indent="-285238" defTabSz="912761">
              <a:buFont typeface="Arial" panose="020B0604020202020204" pitchFamily="34" charset="0"/>
              <a:buChar char="–"/>
              <a:defRPr/>
            </a:pPr>
            <a:r>
              <a:rPr lang="en-US" dirty="0" smtClean="0">
                <a:solidFill>
                  <a:schemeClr val="tx1"/>
                </a:solidFill>
              </a:rPr>
              <a:t>System Engineer</a:t>
            </a:r>
          </a:p>
          <a:p>
            <a:pPr marL="342290" indent="-342290" defTabSz="912761">
              <a:buFont typeface="Arial" panose="020B0604020202020204" pitchFamily="34" charset="0"/>
              <a:buChar char="•"/>
              <a:defRPr/>
            </a:pPr>
            <a:endParaRPr lang="en-US" dirty="0" smtClean="0"/>
          </a:p>
        </p:txBody>
      </p:sp>
      <p:sp>
        <p:nvSpPr>
          <p:cNvPr id="36352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52604" eaLnBrk="0" hangingPunct="0">
              <a:defRPr sz="3000">
                <a:solidFill>
                  <a:srgbClr val="000000"/>
                </a:solidFill>
                <a:latin typeface="Gill Sans" charset="0"/>
                <a:ea typeface="ヒラギノ角ゴ ProN W3" charset="0"/>
                <a:cs typeface="ヒラギノ角ゴ ProN W3" charset="0"/>
                <a:sym typeface="Gill Sans" charset="0"/>
              </a:defRPr>
            </a:lvl1pPr>
            <a:lvl2pPr marL="696367" indent="-267833" defTabSz="852604" eaLnBrk="0" hangingPunct="0">
              <a:defRPr sz="3000">
                <a:solidFill>
                  <a:srgbClr val="000000"/>
                </a:solidFill>
                <a:latin typeface="Gill Sans" charset="0"/>
                <a:ea typeface="ヒラギノ角ゴ ProN W3" charset="0"/>
                <a:cs typeface="ヒラギノ角ゴ ProN W3" charset="0"/>
                <a:sym typeface="Gill Sans" charset="0"/>
              </a:defRPr>
            </a:lvl2pPr>
            <a:lvl3pPr marL="1071334" indent="-214267" defTabSz="852604" eaLnBrk="0" hangingPunct="0">
              <a:defRPr sz="3000">
                <a:solidFill>
                  <a:srgbClr val="000000"/>
                </a:solidFill>
                <a:latin typeface="Gill Sans" charset="0"/>
                <a:ea typeface="ヒラギノ角ゴ ProN W3" charset="0"/>
                <a:cs typeface="ヒラギノ角ゴ ProN W3" charset="0"/>
                <a:sym typeface="Gill Sans" charset="0"/>
              </a:defRPr>
            </a:lvl3pPr>
            <a:lvl4pPr marL="1499867" indent="-214267" defTabSz="852604" eaLnBrk="0" hangingPunct="0">
              <a:defRPr sz="3000">
                <a:solidFill>
                  <a:srgbClr val="000000"/>
                </a:solidFill>
                <a:latin typeface="Gill Sans" charset="0"/>
                <a:ea typeface="ヒラギノ角ゴ ProN W3" charset="0"/>
                <a:cs typeface="ヒラギノ角ゴ ProN W3" charset="0"/>
                <a:sym typeface="Gill Sans" charset="0"/>
              </a:defRPr>
            </a:lvl4pPr>
            <a:lvl5pPr marL="1928401" indent="-214267" defTabSz="852604" eaLnBrk="0" hangingPunct="0">
              <a:defRPr sz="3000">
                <a:solidFill>
                  <a:srgbClr val="000000"/>
                </a:solidFill>
                <a:latin typeface="Gill Sans" charset="0"/>
                <a:ea typeface="ヒラギノ角ゴ ProN W3" charset="0"/>
                <a:cs typeface="ヒラギノ角ゴ ProN W3" charset="0"/>
                <a:sym typeface="Gill Sans" charset="0"/>
              </a:defRPr>
            </a:lvl5pPr>
            <a:lvl6pPr marL="2356935" indent="-214267" algn="ctr" defTabSz="852604"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785468" indent="-214267" algn="ctr" defTabSz="852604"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214002" indent="-214267" algn="ctr" defTabSz="852604"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642535" indent="-214267" algn="ctr" defTabSz="852604"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pPr eaLnBrk="1" hangingPunct="1"/>
            <a:fld id="{55AA5CBF-9B2E-F945-8B65-B3FF0B72030D}" type="slidenum">
              <a:rPr lang="sv-SE" sz="1200">
                <a:solidFill>
                  <a:srgbClr val="898989"/>
                </a:solidFill>
                <a:latin typeface="Calibri" charset="0"/>
              </a:rPr>
              <a:pPr eaLnBrk="1" hangingPunct="1"/>
              <a:t>5</a:t>
            </a:fld>
            <a:endParaRPr lang="sv-SE" sz="1200">
              <a:solidFill>
                <a:srgbClr val="898989"/>
              </a:solidFill>
              <a:latin typeface="Calibri" charset="0"/>
            </a:endParaRPr>
          </a:p>
        </p:txBody>
      </p:sp>
      <p:sp>
        <p:nvSpPr>
          <p:cNvPr id="6" name="TextBox 5"/>
          <p:cNvSpPr txBox="1"/>
          <p:nvPr/>
        </p:nvSpPr>
        <p:spPr>
          <a:xfrm>
            <a:off x="4283368" y="1726407"/>
            <a:ext cx="4033048" cy="5361087"/>
          </a:xfrm>
          <a:prstGeom prst="rect">
            <a:avLst/>
          </a:prstGeom>
          <a:noFill/>
          <a:ln>
            <a:solidFill>
              <a:schemeClr val="bg2"/>
            </a:solidFill>
          </a:ln>
        </p:spPr>
        <p:txBody>
          <a:bodyPr wrap="square" lIns="97161" tIns="48580" rIns="97161" bIns="48580">
            <a:spAutoFit/>
          </a:bodyPr>
          <a:lstStyle/>
          <a:p>
            <a:pPr marL="342900" indent="-342900" defTabSz="485793">
              <a:buFont typeface="Arial"/>
              <a:buChar char="•"/>
              <a:defRPr/>
            </a:pPr>
            <a:r>
              <a:rPr lang="en-US" sz="1900" dirty="0" smtClean="0">
                <a:solidFill>
                  <a:prstClr val="black"/>
                </a:solidFill>
                <a:latin typeface="Calibri"/>
              </a:rPr>
              <a:t>WP.2 Applications </a:t>
            </a:r>
          </a:p>
          <a:p>
            <a:pPr marL="800100" lvl="1" indent="-342900" defTabSz="485793">
              <a:buFont typeface="Lucida Grande"/>
              <a:buChar char="-"/>
              <a:defRPr/>
            </a:pPr>
            <a:r>
              <a:rPr lang="en-US" sz="1900" dirty="0" smtClean="0">
                <a:solidFill>
                  <a:prstClr val="black"/>
                </a:solidFill>
                <a:latin typeface="Calibri"/>
              </a:rPr>
              <a:t>Leandro Fernandez</a:t>
            </a:r>
          </a:p>
          <a:p>
            <a:pPr marL="303624" indent="-303624" defTabSz="485793">
              <a:buFont typeface="Arial"/>
              <a:buChar char="•"/>
              <a:defRPr/>
            </a:pPr>
            <a:r>
              <a:rPr lang="en-US" sz="1900" dirty="0" smtClean="0">
                <a:solidFill>
                  <a:prstClr val="black"/>
                </a:solidFill>
                <a:latin typeface="Calibri"/>
              </a:rPr>
              <a:t>WP.3 Software Core Components</a:t>
            </a:r>
            <a:endParaRPr lang="en-US" sz="1900" dirty="0">
              <a:solidFill>
                <a:prstClr val="black"/>
              </a:solidFill>
              <a:latin typeface="Calibri"/>
            </a:endParaRPr>
          </a:p>
          <a:p>
            <a:pPr marL="800100" lvl="1" indent="-342900" defTabSz="485793">
              <a:buFont typeface="Lucida Grande"/>
              <a:buChar char="-"/>
              <a:defRPr/>
            </a:pPr>
            <a:r>
              <a:rPr lang="en-US" sz="1900" dirty="0" smtClean="0">
                <a:solidFill>
                  <a:prstClr val="black"/>
                </a:solidFill>
                <a:latin typeface="Calibri"/>
              </a:rPr>
              <a:t>Suzanne </a:t>
            </a:r>
            <a:r>
              <a:rPr lang="en-US" sz="1900" dirty="0" err="1" smtClean="0">
                <a:solidFill>
                  <a:prstClr val="black"/>
                </a:solidFill>
                <a:latin typeface="Calibri"/>
              </a:rPr>
              <a:t>Gysin</a:t>
            </a:r>
            <a:endParaRPr lang="en-US" sz="1900" dirty="0" smtClean="0">
              <a:solidFill>
                <a:prstClr val="black"/>
              </a:solidFill>
              <a:latin typeface="Calibri"/>
            </a:endParaRPr>
          </a:p>
          <a:p>
            <a:pPr marL="303624" indent="-303624" defTabSz="485793">
              <a:buFont typeface="Arial"/>
              <a:buChar char="•"/>
              <a:defRPr/>
            </a:pPr>
            <a:r>
              <a:rPr lang="en-US" sz="1900" dirty="0" smtClean="0">
                <a:solidFill>
                  <a:prstClr val="black"/>
                </a:solidFill>
                <a:latin typeface="Calibri"/>
              </a:rPr>
              <a:t>WP.4 Hardware Core Components </a:t>
            </a:r>
          </a:p>
          <a:p>
            <a:pPr marL="800100" lvl="1" indent="-342900" defTabSz="485793">
              <a:buFont typeface="Lucida Grande"/>
              <a:buChar char="-"/>
              <a:defRPr/>
            </a:pPr>
            <a:r>
              <a:rPr lang="en-US" sz="1900" dirty="0" err="1" smtClean="0">
                <a:solidFill>
                  <a:prstClr val="black"/>
                </a:solidFill>
                <a:latin typeface="Calibri"/>
              </a:rPr>
              <a:t>Miha</a:t>
            </a:r>
            <a:r>
              <a:rPr lang="en-US" sz="1900" dirty="0" smtClean="0">
                <a:solidFill>
                  <a:prstClr val="black"/>
                </a:solidFill>
                <a:latin typeface="Calibri"/>
              </a:rPr>
              <a:t> </a:t>
            </a:r>
            <a:r>
              <a:rPr lang="en-US" sz="1900" dirty="0" err="1" smtClean="0">
                <a:solidFill>
                  <a:prstClr val="black"/>
                </a:solidFill>
                <a:latin typeface="Calibri"/>
              </a:rPr>
              <a:t>Rescic</a:t>
            </a:r>
            <a:endParaRPr lang="en-US" sz="1900" dirty="0" smtClean="0">
              <a:solidFill>
                <a:prstClr val="black"/>
              </a:solidFill>
              <a:latin typeface="Calibri"/>
            </a:endParaRPr>
          </a:p>
          <a:p>
            <a:pPr marL="303624" indent="-303624" defTabSz="485793">
              <a:buFont typeface="Arial"/>
              <a:buChar char="•"/>
              <a:defRPr/>
            </a:pPr>
            <a:r>
              <a:rPr lang="en-US" sz="1900" dirty="0" smtClean="0">
                <a:solidFill>
                  <a:prstClr val="black"/>
                </a:solidFill>
                <a:latin typeface="Calibri"/>
              </a:rPr>
              <a:t>WP.5 Machine Protection System</a:t>
            </a:r>
          </a:p>
          <a:p>
            <a:pPr marL="800100" lvl="1" indent="-342900" defTabSz="485793">
              <a:buFont typeface="Lucida Grande"/>
              <a:buChar char="-"/>
              <a:defRPr/>
            </a:pPr>
            <a:r>
              <a:rPr lang="en-US" sz="1900" dirty="0" smtClean="0">
                <a:solidFill>
                  <a:prstClr val="black"/>
                </a:solidFill>
                <a:latin typeface="Calibri"/>
              </a:rPr>
              <a:t>Annika </a:t>
            </a:r>
            <a:r>
              <a:rPr lang="en-US" sz="1900" dirty="0" err="1" smtClean="0">
                <a:solidFill>
                  <a:prstClr val="black"/>
                </a:solidFill>
                <a:latin typeface="Calibri"/>
              </a:rPr>
              <a:t>Nordt</a:t>
            </a:r>
            <a:endParaRPr lang="en-US" sz="1900" dirty="0" smtClean="0">
              <a:solidFill>
                <a:prstClr val="black"/>
              </a:solidFill>
              <a:latin typeface="Calibri"/>
            </a:endParaRPr>
          </a:p>
          <a:p>
            <a:pPr marL="303624" indent="-303624" defTabSz="485793">
              <a:buFont typeface="Arial"/>
              <a:buChar char="•"/>
              <a:defRPr/>
            </a:pPr>
            <a:r>
              <a:rPr lang="en-US" sz="1900" dirty="0" smtClean="0">
                <a:solidFill>
                  <a:prstClr val="black"/>
                </a:solidFill>
                <a:latin typeface="Calibri"/>
              </a:rPr>
              <a:t>WP.7 CS Infrastructure (GT)</a:t>
            </a:r>
          </a:p>
          <a:p>
            <a:pPr marL="303624" indent="-303624" defTabSz="485793">
              <a:buFont typeface="Arial"/>
              <a:buChar char="•"/>
              <a:defRPr/>
            </a:pPr>
            <a:r>
              <a:rPr lang="en-US" sz="1900" dirty="0" smtClean="0">
                <a:solidFill>
                  <a:prstClr val="black"/>
                </a:solidFill>
                <a:latin typeface="Calibri"/>
              </a:rPr>
              <a:t>WP.8 Physics/Online Model (GT)</a:t>
            </a:r>
          </a:p>
          <a:p>
            <a:pPr marL="303624" indent="-303624" defTabSz="485793">
              <a:buFont typeface="Arial"/>
              <a:buChar char="•"/>
              <a:defRPr/>
            </a:pPr>
            <a:r>
              <a:rPr lang="en-US" sz="1900" dirty="0" smtClean="0">
                <a:solidFill>
                  <a:prstClr val="black"/>
                </a:solidFill>
                <a:latin typeface="Calibri"/>
              </a:rPr>
              <a:t>WP.9 Personnel Safety System</a:t>
            </a:r>
          </a:p>
          <a:p>
            <a:pPr marL="800100" lvl="1" indent="-342900" defTabSz="485793">
              <a:buFont typeface="Lucida Grande"/>
              <a:buChar char="-"/>
              <a:defRPr/>
            </a:pPr>
            <a:r>
              <a:rPr lang="en-US" sz="1900" dirty="0" smtClean="0">
                <a:solidFill>
                  <a:prstClr val="black"/>
                </a:solidFill>
                <a:latin typeface="Calibri"/>
              </a:rPr>
              <a:t>Stuart Birch</a:t>
            </a:r>
          </a:p>
          <a:p>
            <a:pPr marL="303624" indent="-303624" defTabSz="485793">
              <a:buFont typeface="Arial"/>
              <a:buChar char="•"/>
              <a:defRPr/>
            </a:pPr>
            <a:r>
              <a:rPr lang="en-US" sz="1900" dirty="0" smtClean="0">
                <a:solidFill>
                  <a:prstClr val="black"/>
                </a:solidFill>
                <a:latin typeface="Calibri"/>
              </a:rPr>
              <a:t>WP.10, .11, .12 IS Accelerator, Target, NSS</a:t>
            </a:r>
          </a:p>
          <a:p>
            <a:pPr marL="800100" lvl="1" indent="-342900" defTabSz="485793">
              <a:buFont typeface="Lucida Grande"/>
              <a:buChar char="-"/>
              <a:defRPr/>
            </a:pPr>
            <a:r>
              <a:rPr lang="en-US" sz="1900" dirty="0" err="1" smtClean="0">
                <a:solidFill>
                  <a:prstClr val="black"/>
                </a:solidFill>
                <a:latin typeface="Calibri"/>
              </a:rPr>
              <a:t>Miha</a:t>
            </a:r>
            <a:r>
              <a:rPr lang="en-US" sz="1900" dirty="0" smtClean="0">
                <a:solidFill>
                  <a:prstClr val="black"/>
                </a:solidFill>
                <a:latin typeface="Calibri"/>
              </a:rPr>
              <a:t> </a:t>
            </a:r>
            <a:r>
              <a:rPr lang="en-US" sz="1900" dirty="0" err="1" smtClean="0">
                <a:solidFill>
                  <a:prstClr val="black"/>
                </a:solidFill>
                <a:latin typeface="Calibri"/>
              </a:rPr>
              <a:t>Rescic</a:t>
            </a:r>
            <a:endParaRPr lang="en-US" sz="1900" dirty="0" smtClean="0">
              <a:solidFill>
                <a:prstClr val="black"/>
              </a:solidFill>
              <a:latin typeface="Calibri"/>
            </a:endParaRPr>
          </a:p>
          <a:p>
            <a:pPr marL="342900" indent="-342900" defTabSz="485793">
              <a:buFont typeface="Arial"/>
              <a:buChar char="•"/>
              <a:defRPr/>
            </a:pPr>
            <a:r>
              <a:rPr lang="en-US" sz="1900" dirty="0" smtClean="0">
                <a:solidFill>
                  <a:prstClr val="black"/>
                </a:solidFill>
                <a:latin typeface="Calibri"/>
              </a:rPr>
              <a:t>WP.13 IS Site Infrastructure</a:t>
            </a:r>
          </a:p>
          <a:p>
            <a:pPr marL="800100" lvl="1" indent="-342900" defTabSz="485793">
              <a:buFont typeface="Lucida Grande"/>
              <a:buChar char="-"/>
              <a:defRPr/>
            </a:pPr>
            <a:r>
              <a:rPr lang="en-US" sz="1900" dirty="0" smtClean="0">
                <a:solidFill>
                  <a:prstClr val="black"/>
                </a:solidFill>
                <a:latin typeface="Calibri"/>
              </a:rPr>
              <a:t>Daniel </a:t>
            </a:r>
            <a:r>
              <a:rPr lang="en-US" sz="1900" dirty="0" err="1" smtClean="0">
                <a:solidFill>
                  <a:prstClr val="black"/>
                </a:solidFill>
                <a:latin typeface="Calibri"/>
              </a:rPr>
              <a:t>Piso</a:t>
            </a:r>
            <a:r>
              <a:rPr lang="en-US" sz="1900" dirty="0" smtClean="0">
                <a:solidFill>
                  <a:prstClr val="black"/>
                </a:solidFill>
                <a:latin typeface="Calibri"/>
              </a:rPr>
              <a:t> Fernandez</a:t>
            </a:r>
          </a:p>
          <a:p>
            <a:pPr marL="760824" lvl="1" indent="-303624" defTabSz="485793">
              <a:buFont typeface="Arial"/>
              <a:buChar char="•"/>
              <a:defRPr/>
            </a:pPr>
            <a:endParaRPr lang="en-US" sz="1900" dirty="0" smtClean="0">
              <a:solidFill>
                <a:prstClr val="black"/>
              </a:solidFill>
              <a:latin typeface="Calibri"/>
            </a:endParaRPr>
          </a:p>
        </p:txBody>
      </p:sp>
    </p:spTree>
    <p:extLst>
      <p:ext uri="{BB962C8B-B14F-4D97-AF65-F5344CB8AC3E}">
        <p14:creationId xmlns:p14="http://schemas.microsoft.com/office/powerpoint/2010/main" val="21467897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In Kind status</a:t>
            </a:r>
            <a:endParaRPr lang="en-GB" noProof="0" dirty="0"/>
          </a:p>
        </p:txBody>
      </p:sp>
      <p:sp>
        <p:nvSpPr>
          <p:cNvPr id="3" name="Content Placeholder 2"/>
          <p:cNvSpPr>
            <a:spLocks noGrp="1"/>
          </p:cNvSpPr>
          <p:nvPr>
            <p:ph idx="1"/>
          </p:nvPr>
        </p:nvSpPr>
        <p:spPr/>
        <p:txBody>
          <a:bodyPr>
            <a:normAutofit fontScale="92500" lnSpcReduction="20000"/>
          </a:bodyPr>
          <a:lstStyle/>
          <a:p>
            <a:r>
              <a:rPr lang="en-GB" sz="2000" noProof="0" dirty="0" smtClean="0">
                <a:solidFill>
                  <a:srgbClr val="000000"/>
                </a:solidFill>
              </a:rPr>
              <a:t>40% (30 </a:t>
            </a:r>
            <a:r>
              <a:rPr lang="en-GB" sz="2000" noProof="0" dirty="0" err="1" smtClean="0">
                <a:solidFill>
                  <a:srgbClr val="000000"/>
                </a:solidFill>
              </a:rPr>
              <a:t>MEuro</a:t>
            </a:r>
            <a:r>
              <a:rPr lang="en-GB" sz="2000" noProof="0" dirty="0" smtClean="0">
                <a:solidFill>
                  <a:srgbClr val="000000"/>
                </a:solidFill>
              </a:rPr>
              <a:t>) of ICS construction project is identified as In-Kind Potential</a:t>
            </a:r>
          </a:p>
          <a:p>
            <a:r>
              <a:rPr lang="en-GB" sz="2000" dirty="0" smtClean="0">
                <a:solidFill>
                  <a:srgbClr val="000000"/>
                </a:solidFill>
              </a:rPr>
              <a:t>Present status of realisation: ~20 </a:t>
            </a:r>
            <a:r>
              <a:rPr lang="en-GB" sz="2000" dirty="0" err="1" smtClean="0">
                <a:solidFill>
                  <a:srgbClr val="000000"/>
                </a:solidFill>
              </a:rPr>
              <a:t>MEuro</a:t>
            </a:r>
            <a:r>
              <a:rPr lang="en-GB" sz="2000" dirty="0" smtClean="0">
                <a:solidFill>
                  <a:srgbClr val="000000"/>
                </a:solidFill>
              </a:rPr>
              <a:t> is offered, awaiting response</a:t>
            </a:r>
            <a:endParaRPr lang="en-GB" sz="2000" noProof="0" dirty="0" smtClean="0">
              <a:solidFill>
                <a:srgbClr val="000000"/>
              </a:solidFill>
            </a:endParaRPr>
          </a:p>
          <a:p>
            <a:pPr lvl="1"/>
            <a:r>
              <a:rPr lang="en-GB" sz="1600" noProof="0" dirty="0" smtClean="0">
                <a:solidFill>
                  <a:srgbClr val="000000"/>
                </a:solidFill>
              </a:rPr>
              <a:t>France / </a:t>
            </a:r>
            <a:r>
              <a:rPr lang="en-GB" sz="1600" noProof="0" dirty="0" err="1" smtClean="0">
                <a:solidFill>
                  <a:srgbClr val="000000"/>
                </a:solidFill>
              </a:rPr>
              <a:t>Saclay</a:t>
            </a:r>
            <a:r>
              <a:rPr lang="en-GB" sz="1600" noProof="0" dirty="0" smtClean="0">
                <a:solidFill>
                  <a:srgbClr val="000000"/>
                </a:solidFill>
              </a:rPr>
              <a:t> contribution for NC accelerator control</a:t>
            </a:r>
          </a:p>
          <a:p>
            <a:pPr lvl="2"/>
            <a:r>
              <a:rPr lang="en-GB" sz="1600" dirty="0" smtClean="0">
                <a:solidFill>
                  <a:srgbClr val="000000"/>
                </a:solidFill>
              </a:rPr>
              <a:t>Proton </a:t>
            </a:r>
            <a:r>
              <a:rPr lang="en-GB" sz="1600" noProof="0" dirty="0" smtClean="0">
                <a:solidFill>
                  <a:srgbClr val="000000"/>
                </a:solidFill>
              </a:rPr>
              <a:t>Source/LEBT detailed plan </a:t>
            </a:r>
            <a:r>
              <a:rPr lang="en-GB" sz="1600" dirty="0" smtClean="0">
                <a:solidFill>
                  <a:srgbClr val="000000"/>
                </a:solidFill>
              </a:rPr>
              <a:t>agreed; 0.8 </a:t>
            </a:r>
            <a:r>
              <a:rPr lang="en-GB" sz="1600" dirty="0" err="1" smtClean="0">
                <a:solidFill>
                  <a:srgbClr val="000000"/>
                </a:solidFill>
              </a:rPr>
              <a:t>MEuro</a:t>
            </a:r>
            <a:endParaRPr lang="en-GB" sz="1600" noProof="0" dirty="0" smtClean="0">
              <a:solidFill>
                <a:srgbClr val="000000"/>
              </a:solidFill>
            </a:endParaRPr>
          </a:p>
          <a:p>
            <a:pPr lvl="2"/>
            <a:r>
              <a:rPr lang="en-GB" sz="1600" noProof="0" dirty="0" smtClean="0">
                <a:solidFill>
                  <a:srgbClr val="000000"/>
                </a:solidFill>
              </a:rPr>
              <a:t>RFQ details under discussion and to be added to agreements 0.6 </a:t>
            </a:r>
            <a:r>
              <a:rPr lang="en-GB" sz="1600" noProof="0" dirty="0" err="1" smtClean="0">
                <a:solidFill>
                  <a:srgbClr val="000000"/>
                </a:solidFill>
              </a:rPr>
              <a:t>MEuro</a:t>
            </a:r>
            <a:endParaRPr lang="en-GB" sz="1600" noProof="0" dirty="0" smtClean="0">
              <a:solidFill>
                <a:srgbClr val="000000"/>
              </a:solidFill>
            </a:endParaRPr>
          </a:p>
          <a:p>
            <a:pPr lvl="1"/>
            <a:r>
              <a:rPr lang="en-GB" sz="1600" dirty="0" smtClean="0">
                <a:solidFill>
                  <a:srgbClr val="000000"/>
                </a:solidFill>
              </a:rPr>
              <a:t>France, CNRS/IPNO: Cryo Distribution System Controls 0.6 </a:t>
            </a:r>
            <a:r>
              <a:rPr lang="en-GB" sz="1600" dirty="0" err="1" smtClean="0">
                <a:solidFill>
                  <a:srgbClr val="000000"/>
                </a:solidFill>
              </a:rPr>
              <a:t>MEuro</a:t>
            </a:r>
            <a:endParaRPr lang="en-GB" sz="1600" dirty="0" smtClean="0">
              <a:solidFill>
                <a:srgbClr val="000000"/>
              </a:solidFill>
            </a:endParaRPr>
          </a:p>
          <a:p>
            <a:pPr lvl="1"/>
            <a:r>
              <a:rPr lang="en-GB" sz="1600" dirty="0" smtClean="0">
                <a:solidFill>
                  <a:srgbClr val="000000"/>
                </a:solidFill>
              </a:rPr>
              <a:t>Sweden (Uppsala) </a:t>
            </a:r>
            <a:r>
              <a:rPr lang="en-GB" sz="1600" dirty="0">
                <a:solidFill>
                  <a:srgbClr val="000000"/>
                </a:solidFill>
              </a:rPr>
              <a:t>contribution for Spoke Cryomodule series </a:t>
            </a:r>
            <a:r>
              <a:rPr lang="en-GB" sz="1600" dirty="0" smtClean="0">
                <a:solidFill>
                  <a:srgbClr val="000000"/>
                </a:solidFill>
              </a:rPr>
              <a:t>test: 0.425 </a:t>
            </a:r>
            <a:r>
              <a:rPr lang="en-GB" sz="1600" dirty="0" err="1" smtClean="0">
                <a:solidFill>
                  <a:srgbClr val="000000"/>
                </a:solidFill>
              </a:rPr>
              <a:t>MEuro</a:t>
            </a:r>
            <a:endParaRPr lang="en-GB" sz="1600" noProof="0" dirty="0" smtClean="0">
              <a:solidFill>
                <a:srgbClr val="000000"/>
              </a:solidFill>
            </a:endParaRPr>
          </a:p>
          <a:p>
            <a:pPr lvl="1"/>
            <a:r>
              <a:rPr lang="en-GB" sz="1600" noProof="0" dirty="0" smtClean="0">
                <a:solidFill>
                  <a:srgbClr val="000000"/>
                </a:solidFill>
              </a:rPr>
              <a:t>Hungary (</a:t>
            </a:r>
            <a:r>
              <a:rPr lang="en-GB" sz="1600" noProof="0" dirty="0" err="1" smtClean="0">
                <a:solidFill>
                  <a:srgbClr val="000000"/>
                </a:solidFill>
              </a:rPr>
              <a:t>Evopro</a:t>
            </a:r>
            <a:r>
              <a:rPr lang="en-GB" sz="1600" noProof="0" dirty="0" smtClean="0">
                <a:solidFill>
                  <a:srgbClr val="000000"/>
                </a:solidFill>
              </a:rPr>
              <a:t>) Target Systems Integration Support and Hardware 1-1.5 </a:t>
            </a:r>
            <a:r>
              <a:rPr lang="en-GB" sz="1600" noProof="0" dirty="0" err="1" smtClean="0">
                <a:solidFill>
                  <a:srgbClr val="000000"/>
                </a:solidFill>
              </a:rPr>
              <a:t>MEuro</a:t>
            </a:r>
            <a:endParaRPr lang="en-GB" sz="1600" i="1" noProof="0" dirty="0" smtClean="0">
              <a:solidFill>
                <a:srgbClr val="000000"/>
              </a:solidFill>
            </a:endParaRPr>
          </a:p>
          <a:p>
            <a:pPr lvl="1"/>
            <a:r>
              <a:rPr lang="en-GB" sz="1600" noProof="0" dirty="0" smtClean="0">
                <a:solidFill>
                  <a:srgbClr val="000000"/>
                </a:solidFill>
              </a:rPr>
              <a:t>Switzerland (PSI) Electronics, hardware platform development: 0.6 </a:t>
            </a:r>
            <a:r>
              <a:rPr lang="en-GB" sz="1600" noProof="0" dirty="0" err="1" smtClean="0">
                <a:solidFill>
                  <a:srgbClr val="000000"/>
                </a:solidFill>
              </a:rPr>
              <a:t>Labor</a:t>
            </a:r>
            <a:r>
              <a:rPr lang="en-GB" sz="1600" noProof="0" dirty="0" smtClean="0">
                <a:solidFill>
                  <a:srgbClr val="000000"/>
                </a:solidFill>
              </a:rPr>
              <a:t> + 1 </a:t>
            </a:r>
            <a:r>
              <a:rPr lang="en-GB" sz="1600" noProof="0" dirty="0" err="1" smtClean="0">
                <a:solidFill>
                  <a:srgbClr val="000000"/>
                </a:solidFill>
              </a:rPr>
              <a:t>MEuro</a:t>
            </a:r>
            <a:r>
              <a:rPr lang="en-GB" sz="1600" noProof="0" dirty="0" smtClean="0">
                <a:solidFill>
                  <a:srgbClr val="000000"/>
                </a:solidFill>
              </a:rPr>
              <a:t> hardware procurement</a:t>
            </a:r>
          </a:p>
          <a:p>
            <a:pPr lvl="1"/>
            <a:r>
              <a:rPr lang="en-GB" sz="1600" noProof="0" dirty="0" smtClean="0">
                <a:solidFill>
                  <a:srgbClr val="000000"/>
                </a:solidFill>
              </a:rPr>
              <a:t>Italy (</a:t>
            </a:r>
            <a:r>
              <a:rPr lang="en-GB" sz="1600" dirty="0" err="1" smtClean="0">
                <a:solidFill>
                  <a:srgbClr val="000000"/>
                </a:solidFill>
              </a:rPr>
              <a:t>Legnaro</a:t>
            </a:r>
            <a:r>
              <a:rPr lang="en-GB" sz="1600" dirty="0" smtClean="0">
                <a:solidFill>
                  <a:srgbClr val="000000"/>
                </a:solidFill>
              </a:rPr>
              <a:t>) DTL</a:t>
            </a:r>
            <a:r>
              <a:rPr lang="en-GB" sz="1600" dirty="0">
                <a:solidFill>
                  <a:srgbClr val="000000"/>
                </a:solidFill>
              </a:rPr>
              <a:t> </a:t>
            </a:r>
            <a:r>
              <a:rPr lang="en-GB" sz="1600" dirty="0" smtClean="0">
                <a:solidFill>
                  <a:srgbClr val="000000"/>
                </a:solidFill>
              </a:rPr>
              <a:t>0.5 </a:t>
            </a:r>
            <a:r>
              <a:rPr lang="en-GB" sz="1600" dirty="0" err="1" smtClean="0">
                <a:solidFill>
                  <a:srgbClr val="000000"/>
                </a:solidFill>
              </a:rPr>
              <a:t>Meuro</a:t>
            </a:r>
            <a:r>
              <a:rPr lang="en-GB" sz="1600" dirty="0" smtClean="0">
                <a:solidFill>
                  <a:srgbClr val="000000"/>
                </a:solidFill>
              </a:rPr>
              <a:t>, &amp; ( </a:t>
            </a:r>
            <a:r>
              <a:rPr lang="en-GB" sz="1600" dirty="0" err="1" smtClean="0">
                <a:solidFill>
                  <a:srgbClr val="000000"/>
                </a:solidFill>
              </a:rPr>
              <a:t>Elettra</a:t>
            </a:r>
            <a:r>
              <a:rPr lang="en-GB" sz="1600" dirty="0" smtClean="0">
                <a:solidFill>
                  <a:srgbClr val="000000"/>
                </a:solidFill>
              </a:rPr>
              <a:t>, Trieste), Wire Scanner for Beam Diagnostics integration</a:t>
            </a:r>
          </a:p>
          <a:p>
            <a:pPr lvl="1"/>
            <a:r>
              <a:rPr lang="en-GB" sz="1600" dirty="0" smtClean="0">
                <a:solidFill>
                  <a:srgbClr val="000000"/>
                </a:solidFill>
              </a:rPr>
              <a:t>UK (STFC/Huddersfield) Hardware platform procurement 2 </a:t>
            </a:r>
            <a:r>
              <a:rPr lang="en-GB" sz="1600" dirty="0" err="1" smtClean="0">
                <a:solidFill>
                  <a:srgbClr val="000000"/>
                </a:solidFill>
              </a:rPr>
              <a:t>MEuro</a:t>
            </a:r>
            <a:r>
              <a:rPr lang="en-GB" sz="1600" dirty="0" smtClean="0">
                <a:solidFill>
                  <a:srgbClr val="000000"/>
                </a:solidFill>
              </a:rPr>
              <a:t> </a:t>
            </a:r>
          </a:p>
          <a:p>
            <a:pPr lvl="1"/>
            <a:r>
              <a:rPr lang="en-GB" sz="1600" dirty="0" smtClean="0">
                <a:solidFill>
                  <a:srgbClr val="000000"/>
                </a:solidFill>
              </a:rPr>
              <a:t>UK (STFC) PSS ARM &amp; ODH hardware procurement 1.85 </a:t>
            </a:r>
            <a:r>
              <a:rPr lang="en-GB" sz="1600" dirty="0" err="1" smtClean="0">
                <a:solidFill>
                  <a:srgbClr val="000000"/>
                </a:solidFill>
              </a:rPr>
              <a:t>MEuro</a:t>
            </a:r>
            <a:endParaRPr lang="en-GB" sz="1600" dirty="0" smtClean="0">
              <a:solidFill>
                <a:srgbClr val="000000"/>
              </a:solidFill>
            </a:endParaRPr>
          </a:p>
          <a:p>
            <a:pPr lvl="1"/>
            <a:r>
              <a:rPr lang="en-GB" sz="1600" dirty="0" smtClean="0">
                <a:solidFill>
                  <a:srgbClr val="000000"/>
                </a:solidFill>
              </a:rPr>
              <a:t>Germany (GSI) Integration Support Control Services  10 </a:t>
            </a:r>
            <a:r>
              <a:rPr lang="en-GB" sz="1600" dirty="0" err="1" smtClean="0">
                <a:solidFill>
                  <a:srgbClr val="000000"/>
                </a:solidFill>
              </a:rPr>
              <a:t>MEuro</a:t>
            </a:r>
            <a:endParaRPr lang="en-GB" sz="1600" dirty="0">
              <a:solidFill>
                <a:srgbClr val="000000"/>
              </a:solidFill>
            </a:endParaRPr>
          </a:p>
          <a:p>
            <a:pPr lvl="1"/>
            <a:r>
              <a:rPr lang="en-GB" sz="1600" noProof="0" dirty="0" smtClean="0">
                <a:solidFill>
                  <a:srgbClr val="000000"/>
                </a:solidFill>
              </a:rPr>
              <a:t>Spain (ESS Bilbao)  MEBT Controls Integration 0.7 </a:t>
            </a:r>
            <a:r>
              <a:rPr lang="en-GB" sz="1600" noProof="0" dirty="0" err="1" smtClean="0">
                <a:solidFill>
                  <a:srgbClr val="000000"/>
                </a:solidFill>
              </a:rPr>
              <a:t>MEuro</a:t>
            </a:r>
            <a:endParaRPr lang="en-GB" sz="1600" noProof="0" dirty="0" smtClean="0">
              <a:solidFill>
                <a:srgbClr val="000000"/>
              </a:solidFill>
            </a:endParaRPr>
          </a:p>
          <a:p>
            <a:pPr lvl="1"/>
            <a:r>
              <a:rPr lang="en-GB" sz="1600" dirty="0" smtClean="0">
                <a:solidFill>
                  <a:srgbClr val="000000"/>
                </a:solidFill>
              </a:rPr>
              <a:t>Norway (IFE, </a:t>
            </a:r>
            <a:r>
              <a:rPr lang="en-GB" sz="1600" dirty="0" err="1" smtClean="0">
                <a:solidFill>
                  <a:srgbClr val="000000"/>
                </a:solidFill>
              </a:rPr>
              <a:t>Halden</a:t>
            </a:r>
            <a:r>
              <a:rPr lang="en-GB" sz="1600" dirty="0" smtClean="0">
                <a:solidFill>
                  <a:srgbClr val="000000"/>
                </a:solidFill>
              </a:rPr>
              <a:t>), Main Control Room Design and Infrastructure 1.1 </a:t>
            </a:r>
            <a:r>
              <a:rPr lang="en-GB" sz="1600" dirty="0" err="1" smtClean="0">
                <a:solidFill>
                  <a:srgbClr val="000000"/>
                </a:solidFill>
              </a:rPr>
              <a:t>MEuro</a:t>
            </a:r>
            <a:endParaRPr lang="en-GB" sz="1600" dirty="0" smtClean="0">
              <a:solidFill>
                <a:srgbClr val="000000"/>
              </a:solidFill>
            </a:endParaRPr>
          </a:p>
          <a:p>
            <a:pPr lvl="1"/>
            <a:r>
              <a:rPr lang="en-GB" sz="1600" dirty="0" smtClean="0">
                <a:solidFill>
                  <a:srgbClr val="000000"/>
                </a:solidFill>
              </a:rPr>
              <a:t>Poland (Lodz U of Technology) Software development 0.25 </a:t>
            </a:r>
            <a:r>
              <a:rPr lang="en-GB" sz="1600" dirty="0" err="1" smtClean="0">
                <a:solidFill>
                  <a:srgbClr val="000000"/>
                </a:solidFill>
              </a:rPr>
              <a:t>MEuro</a:t>
            </a:r>
            <a:endParaRPr lang="en-GB" sz="1800" dirty="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a:p>
        </p:txBody>
      </p:sp>
    </p:spTree>
    <p:extLst>
      <p:ext uri="{BB962C8B-B14F-4D97-AF65-F5344CB8AC3E}">
        <p14:creationId xmlns:p14="http://schemas.microsoft.com/office/powerpoint/2010/main" val="327547757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ICS </a:t>
            </a:r>
            <a:r>
              <a:rPr lang="en-GB" noProof="0" dirty="0" smtClean="0"/>
              <a:t>Framework Agreements</a:t>
            </a:r>
            <a:endParaRPr lang="en-GB" noProof="0" dirty="0"/>
          </a:p>
        </p:txBody>
      </p:sp>
      <p:sp>
        <p:nvSpPr>
          <p:cNvPr id="3" name="Content Placeholder 2"/>
          <p:cNvSpPr>
            <a:spLocks noGrp="1"/>
          </p:cNvSpPr>
          <p:nvPr>
            <p:ph idx="1"/>
          </p:nvPr>
        </p:nvSpPr>
        <p:spPr/>
        <p:txBody>
          <a:bodyPr>
            <a:normAutofit fontScale="85000" lnSpcReduction="20000"/>
          </a:bodyPr>
          <a:lstStyle/>
          <a:p>
            <a:r>
              <a:rPr lang="en-GB" dirty="0" smtClean="0">
                <a:solidFill>
                  <a:srgbClr val="000000"/>
                </a:solidFill>
              </a:rPr>
              <a:t>Status</a:t>
            </a:r>
            <a:endParaRPr lang="en-GB" noProof="0" dirty="0" smtClean="0">
              <a:solidFill>
                <a:srgbClr val="000000"/>
              </a:solidFill>
            </a:endParaRPr>
          </a:p>
          <a:p>
            <a:pPr lvl="1"/>
            <a:r>
              <a:rPr lang="en-GB" sz="2800" noProof="0" dirty="0" smtClean="0">
                <a:solidFill>
                  <a:srgbClr val="000000"/>
                </a:solidFill>
              </a:rPr>
              <a:t>CS EPICS services </a:t>
            </a:r>
            <a:r>
              <a:rPr lang="en-GB" sz="2800" dirty="0" smtClean="0">
                <a:solidFill>
                  <a:srgbClr val="000000"/>
                </a:solidFill>
              </a:rPr>
              <a:t>tender completed: 3 companies awarded: </a:t>
            </a:r>
            <a:r>
              <a:rPr lang="en-GB" sz="2800" dirty="0" err="1" smtClean="0">
                <a:solidFill>
                  <a:srgbClr val="000000"/>
                </a:solidFill>
              </a:rPr>
              <a:t>CosyLab</a:t>
            </a:r>
            <a:r>
              <a:rPr lang="en-GB" sz="2800" dirty="0" smtClean="0">
                <a:solidFill>
                  <a:srgbClr val="000000"/>
                </a:solidFill>
              </a:rPr>
              <a:t> (Slovenia), </a:t>
            </a:r>
            <a:r>
              <a:rPr lang="en-GB" sz="2800" dirty="0" err="1" smtClean="0">
                <a:solidFill>
                  <a:srgbClr val="000000"/>
                </a:solidFill>
              </a:rPr>
              <a:t>Evopro</a:t>
            </a:r>
            <a:r>
              <a:rPr lang="en-GB" sz="2800" dirty="0" smtClean="0">
                <a:solidFill>
                  <a:srgbClr val="000000"/>
                </a:solidFill>
              </a:rPr>
              <a:t> (Hungary), </a:t>
            </a:r>
            <a:r>
              <a:rPr lang="en-GB" sz="2800" dirty="0" err="1" smtClean="0">
                <a:solidFill>
                  <a:srgbClr val="000000"/>
                </a:solidFill>
              </a:rPr>
              <a:t>Vitrociset</a:t>
            </a:r>
            <a:r>
              <a:rPr lang="en-GB" sz="2800" dirty="0" smtClean="0">
                <a:solidFill>
                  <a:srgbClr val="000000"/>
                </a:solidFill>
              </a:rPr>
              <a:t> (Italy)</a:t>
            </a:r>
            <a:endParaRPr lang="en-GB" sz="2800" noProof="0" dirty="0" smtClean="0">
              <a:solidFill>
                <a:srgbClr val="000000"/>
              </a:solidFill>
            </a:endParaRPr>
          </a:p>
          <a:p>
            <a:pPr lvl="1"/>
            <a:r>
              <a:rPr lang="en-GB" sz="2800" noProof="0" dirty="0" smtClean="0">
                <a:solidFill>
                  <a:srgbClr val="000000"/>
                </a:solidFill>
              </a:rPr>
              <a:t>Single PLC vendor </a:t>
            </a:r>
            <a:r>
              <a:rPr lang="en-GB" sz="2800" dirty="0" smtClean="0">
                <a:solidFill>
                  <a:srgbClr val="000000"/>
                </a:solidFill>
              </a:rPr>
              <a:t>evaluation is taking place now, award by Annual Review</a:t>
            </a:r>
            <a:endParaRPr lang="en-GB" sz="2800" noProof="0" dirty="0" smtClean="0">
              <a:solidFill>
                <a:srgbClr val="000000"/>
              </a:solidFill>
            </a:endParaRPr>
          </a:p>
          <a:p>
            <a:pPr lvl="1"/>
            <a:r>
              <a:rPr lang="en-GB" sz="2800" dirty="0" smtClean="0">
                <a:solidFill>
                  <a:srgbClr val="000000"/>
                </a:solidFill>
              </a:rPr>
              <a:t>Safety PLC Hardware support tender has been awarded, awaiting announcement</a:t>
            </a:r>
            <a:endParaRPr lang="en-GB" sz="2800" noProof="0" dirty="0" smtClean="0">
              <a:solidFill>
                <a:srgbClr val="000000"/>
              </a:solidFill>
            </a:endParaRPr>
          </a:p>
          <a:p>
            <a:pPr lvl="1"/>
            <a:r>
              <a:rPr lang="en-GB" sz="2800" noProof="0" dirty="0" smtClean="0">
                <a:solidFill>
                  <a:srgbClr val="000000"/>
                </a:solidFill>
              </a:rPr>
              <a:t>CS PLC services tender will be published on TED in April</a:t>
            </a:r>
          </a:p>
          <a:p>
            <a:pPr lvl="1"/>
            <a:r>
              <a:rPr lang="en-GB" sz="2800" dirty="0">
                <a:solidFill>
                  <a:srgbClr val="000000"/>
                </a:solidFill>
              </a:rPr>
              <a:t>A Framework agreement for Research and Development activities regarding Radiation Protection and Safety </a:t>
            </a:r>
            <a:r>
              <a:rPr lang="en-GB" sz="2800" dirty="0" smtClean="0">
                <a:solidFill>
                  <a:srgbClr val="000000"/>
                </a:solidFill>
              </a:rPr>
              <a:t>Systems with </a:t>
            </a:r>
            <a:r>
              <a:rPr lang="en-GB" sz="2800" dirty="0">
                <a:solidFill>
                  <a:srgbClr val="000000"/>
                </a:solidFill>
              </a:rPr>
              <a:t>ZHAW/Winterthur has been signed by all parties on the 2nd of Feb </a:t>
            </a:r>
            <a:r>
              <a:rPr lang="en-GB" sz="2800" dirty="0" smtClean="0">
                <a:solidFill>
                  <a:srgbClr val="000000"/>
                </a:solidFill>
              </a:rPr>
              <a:t>2015</a:t>
            </a:r>
            <a:endParaRPr lang="en-GB" sz="2800" noProof="0" dirty="0" smtClean="0">
              <a:solidFill>
                <a:srgbClr val="000000"/>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a:p>
        </p:txBody>
      </p:sp>
    </p:spTree>
    <p:extLst>
      <p:ext uri="{BB962C8B-B14F-4D97-AF65-F5344CB8AC3E}">
        <p14:creationId xmlns:p14="http://schemas.microsoft.com/office/powerpoint/2010/main" val="216978923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Package Accomplishments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a:p>
        </p:txBody>
      </p:sp>
    </p:spTree>
    <p:extLst>
      <p:ext uri="{BB962C8B-B14F-4D97-AF65-F5344CB8AC3E}">
        <p14:creationId xmlns:p14="http://schemas.microsoft.com/office/powerpoint/2010/main" val="718718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ICS WP.2  </a:t>
            </a:r>
            <a:r>
              <a:rPr lang="sv-SE" dirty="0" err="1" smtClean="0"/>
              <a:t>Applications</a:t>
            </a:r>
            <a:r>
              <a:rPr lang="sv-SE" dirty="0" smtClean="0"/>
              <a:t> and </a:t>
            </a:r>
            <a:r>
              <a:rPr lang="sv-SE" dirty="0" err="1" smtClean="0"/>
              <a:t>Development</a:t>
            </a:r>
            <a:r>
              <a:rPr lang="sv-SE" dirty="0" smtClean="0"/>
              <a:t> Environment</a:t>
            </a:r>
            <a:endParaRPr lang="sv-SE" dirty="0"/>
          </a:p>
        </p:txBody>
      </p:sp>
      <p:sp>
        <p:nvSpPr>
          <p:cNvPr id="3" name="Content Placeholder 2"/>
          <p:cNvSpPr>
            <a:spLocks noGrp="1"/>
          </p:cNvSpPr>
          <p:nvPr>
            <p:ph idx="1"/>
          </p:nvPr>
        </p:nvSpPr>
        <p:spPr>
          <a:xfrm>
            <a:off x="457200" y="1600200"/>
            <a:ext cx="8229600" cy="5069160"/>
          </a:xfrm>
        </p:spPr>
        <p:txBody>
          <a:bodyPr>
            <a:normAutofit fontScale="92500" lnSpcReduction="20000"/>
          </a:bodyPr>
          <a:lstStyle/>
          <a:p>
            <a:r>
              <a:rPr lang="sv-SE" dirty="0" smtClean="0">
                <a:solidFill>
                  <a:schemeClr val="tx1"/>
                </a:solidFill>
              </a:rPr>
              <a:t>Release </a:t>
            </a:r>
            <a:r>
              <a:rPr lang="sv-SE" dirty="0" err="1" smtClean="0">
                <a:solidFill>
                  <a:schemeClr val="tx1"/>
                </a:solidFill>
              </a:rPr>
              <a:t>of</a:t>
            </a:r>
            <a:r>
              <a:rPr lang="sv-SE" dirty="0" smtClean="0">
                <a:solidFill>
                  <a:schemeClr val="tx1"/>
                </a:solidFill>
              </a:rPr>
              <a:t> </a:t>
            </a:r>
            <a:r>
              <a:rPr lang="sv-SE" dirty="0" err="1" smtClean="0">
                <a:solidFill>
                  <a:schemeClr val="tx1"/>
                </a:solidFill>
              </a:rPr>
              <a:t>Guidelines</a:t>
            </a:r>
            <a:r>
              <a:rPr lang="sv-SE" dirty="0" smtClean="0">
                <a:solidFill>
                  <a:schemeClr val="tx1"/>
                </a:solidFill>
              </a:rPr>
              <a:t> for the </a:t>
            </a:r>
            <a:r>
              <a:rPr lang="sv-SE" dirty="0" err="1" smtClean="0">
                <a:solidFill>
                  <a:schemeClr val="tx1"/>
                </a:solidFill>
              </a:rPr>
              <a:t>development</a:t>
            </a:r>
            <a:r>
              <a:rPr lang="sv-SE" dirty="0" smtClean="0">
                <a:solidFill>
                  <a:schemeClr val="tx1"/>
                </a:solidFill>
              </a:rPr>
              <a:t> </a:t>
            </a:r>
            <a:r>
              <a:rPr lang="sv-SE" dirty="0" err="1" smtClean="0">
                <a:solidFill>
                  <a:schemeClr val="tx1"/>
                </a:solidFill>
              </a:rPr>
              <a:t>of</a:t>
            </a:r>
            <a:r>
              <a:rPr lang="sv-SE" dirty="0" smtClean="0">
                <a:solidFill>
                  <a:schemeClr val="tx1"/>
                </a:solidFill>
              </a:rPr>
              <a:t> </a:t>
            </a:r>
            <a:r>
              <a:rPr lang="sv-SE" dirty="0" err="1" smtClean="0">
                <a:solidFill>
                  <a:schemeClr val="tx1"/>
                </a:solidFill>
              </a:rPr>
              <a:t>Graphical</a:t>
            </a:r>
            <a:r>
              <a:rPr lang="sv-SE" dirty="0" smtClean="0">
                <a:solidFill>
                  <a:schemeClr val="tx1"/>
                </a:solidFill>
              </a:rPr>
              <a:t> </a:t>
            </a:r>
            <a:r>
              <a:rPr lang="sv-SE" dirty="0" err="1" smtClean="0">
                <a:solidFill>
                  <a:schemeClr val="tx1"/>
                </a:solidFill>
              </a:rPr>
              <a:t>User</a:t>
            </a:r>
            <a:r>
              <a:rPr lang="sv-SE" dirty="0" smtClean="0">
                <a:solidFill>
                  <a:schemeClr val="tx1"/>
                </a:solidFill>
              </a:rPr>
              <a:t> Interfaces</a:t>
            </a:r>
          </a:p>
          <a:p>
            <a:r>
              <a:rPr lang="sv-SE" dirty="0" err="1" smtClean="0">
                <a:solidFill>
                  <a:schemeClr val="tx1"/>
                </a:solidFill>
              </a:rPr>
              <a:t>Scripting</a:t>
            </a:r>
            <a:r>
              <a:rPr lang="sv-SE" dirty="0" smtClean="0">
                <a:solidFill>
                  <a:schemeClr val="tx1"/>
                </a:solidFill>
              </a:rPr>
              <a:t> </a:t>
            </a:r>
            <a:r>
              <a:rPr lang="sv-SE" dirty="0" err="1" smtClean="0">
                <a:solidFill>
                  <a:schemeClr val="tx1"/>
                </a:solidFill>
              </a:rPr>
              <a:t>framework</a:t>
            </a:r>
            <a:r>
              <a:rPr lang="sv-SE" dirty="0" smtClean="0">
                <a:solidFill>
                  <a:schemeClr val="tx1"/>
                </a:solidFill>
              </a:rPr>
              <a:t> for the </a:t>
            </a:r>
            <a:r>
              <a:rPr lang="sv-SE" dirty="0" err="1" smtClean="0">
                <a:solidFill>
                  <a:schemeClr val="tx1"/>
                </a:solidFill>
              </a:rPr>
              <a:t>development</a:t>
            </a:r>
            <a:r>
              <a:rPr lang="sv-SE" dirty="0" smtClean="0">
                <a:solidFill>
                  <a:schemeClr val="tx1"/>
                </a:solidFill>
              </a:rPr>
              <a:t> </a:t>
            </a:r>
            <a:r>
              <a:rPr lang="sv-SE" dirty="0" err="1" smtClean="0">
                <a:solidFill>
                  <a:schemeClr val="tx1"/>
                </a:solidFill>
              </a:rPr>
              <a:t>of</a:t>
            </a:r>
            <a:r>
              <a:rPr lang="sv-SE" dirty="0" smtClean="0">
                <a:solidFill>
                  <a:schemeClr val="tx1"/>
                </a:solidFill>
              </a:rPr>
              <a:t> </a:t>
            </a:r>
            <a:r>
              <a:rPr lang="sv-SE" dirty="0" err="1" smtClean="0">
                <a:solidFill>
                  <a:schemeClr val="tx1"/>
                </a:solidFill>
              </a:rPr>
              <a:t>physics</a:t>
            </a:r>
            <a:r>
              <a:rPr lang="sv-SE" dirty="0" smtClean="0">
                <a:solidFill>
                  <a:schemeClr val="tx1"/>
                </a:solidFill>
              </a:rPr>
              <a:t> </a:t>
            </a:r>
            <a:r>
              <a:rPr lang="sv-SE" dirty="0" err="1" smtClean="0">
                <a:solidFill>
                  <a:schemeClr val="tx1"/>
                </a:solidFill>
              </a:rPr>
              <a:t>applications</a:t>
            </a:r>
            <a:r>
              <a:rPr lang="sv-SE" dirty="0" smtClean="0">
                <a:solidFill>
                  <a:schemeClr val="tx1"/>
                </a:solidFill>
              </a:rPr>
              <a:t> (</a:t>
            </a:r>
            <a:r>
              <a:rPr lang="sv-SE" dirty="0" err="1" smtClean="0">
                <a:solidFill>
                  <a:schemeClr val="tx1"/>
                </a:solidFill>
              </a:rPr>
              <a:t>Ipython</a:t>
            </a:r>
            <a:r>
              <a:rPr lang="sv-SE" dirty="0" smtClean="0">
                <a:solidFill>
                  <a:schemeClr val="tx1"/>
                </a:solidFill>
              </a:rPr>
              <a:t> notebook + </a:t>
            </a:r>
            <a:r>
              <a:rPr lang="sv-SE" dirty="0" err="1" smtClean="0">
                <a:solidFill>
                  <a:schemeClr val="tx1"/>
                </a:solidFill>
              </a:rPr>
              <a:t>OpenXAL</a:t>
            </a:r>
            <a:r>
              <a:rPr lang="sv-SE" dirty="0" smtClean="0">
                <a:solidFill>
                  <a:schemeClr val="tx1"/>
                </a:solidFill>
              </a:rPr>
              <a:t>)</a:t>
            </a:r>
          </a:p>
          <a:p>
            <a:r>
              <a:rPr lang="sv-SE" dirty="0" err="1">
                <a:solidFill>
                  <a:schemeClr val="tx1"/>
                </a:solidFill>
              </a:rPr>
              <a:t>P</a:t>
            </a:r>
            <a:r>
              <a:rPr lang="sv-SE" dirty="0" err="1" smtClean="0">
                <a:solidFill>
                  <a:schemeClr val="tx1"/>
                </a:solidFill>
              </a:rPr>
              <a:t>rovisioning</a:t>
            </a:r>
            <a:r>
              <a:rPr lang="sv-SE" dirty="0" smtClean="0">
                <a:solidFill>
                  <a:schemeClr val="tx1"/>
                </a:solidFill>
              </a:rPr>
              <a:t> </a:t>
            </a:r>
            <a:r>
              <a:rPr lang="sv-SE" dirty="0" err="1" smtClean="0">
                <a:solidFill>
                  <a:schemeClr val="tx1"/>
                </a:solidFill>
              </a:rPr>
              <a:t>of</a:t>
            </a:r>
            <a:r>
              <a:rPr lang="sv-SE" dirty="0" smtClean="0">
                <a:solidFill>
                  <a:schemeClr val="tx1"/>
                </a:solidFill>
              </a:rPr>
              <a:t> </a:t>
            </a:r>
            <a:r>
              <a:rPr lang="sv-SE" dirty="0" err="1" smtClean="0">
                <a:solidFill>
                  <a:schemeClr val="tx1"/>
                </a:solidFill>
              </a:rPr>
              <a:t>development</a:t>
            </a:r>
            <a:r>
              <a:rPr lang="sv-SE" dirty="0" smtClean="0">
                <a:solidFill>
                  <a:schemeClr val="tx1"/>
                </a:solidFill>
              </a:rPr>
              <a:t> </a:t>
            </a:r>
            <a:r>
              <a:rPr lang="sv-SE" dirty="0" err="1" smtClean="0">
                <a:solidFill>
                  <a:schemeClr val="tx1"/>
                </a:solidFill>
              </a:rPr>
              <a:t>environments</a:t>
            </a:r>
            <a:r>
              <a:rPr lang="sv-SE" dirty="0" smtClean="0">
                <a:solidFill>
                  <a:schemeClr val="tx1"/>
                </a:solidFill>
              </a:rPr>
              <a:t> </a:t>
            </a:r>
            <a:r>
              <a:rPr lang="sv-SE" dirty="0" err="1" smtClean="0">
                <a:solidFill>
                  <a:schemeClr val="tx1"/>
                </a:solidFill>
              </a:rPr>
              <a:t>based</a:t>
            </a:r>
            <a:r>
              <a:rPr lang="sv-SE" dirty="0" smtClean="0">
                <a:solidFill>
                  <a:schemeClr val="tx1"/>
                </a:solidFill>
              </a:rPr>
              <a:t> on </a:t>
            </a:r>
            <a:r>
              <a:rPr lang="sv-SE" dirty="0" err="1" smtClean="0">
                <a:solidFill>
                  <a:schemeClr val="tx1"/>
                </a:solidFill>
              </a:rPr>
              <a:t>Vagrant</a:t>
            </a:r>
            <a:r>
              <a:rPr lang="sv-SE" dirty="0" smtClean="0">
                <a:solidFill>
                  <a:schemeClr val="tx1"/>
                </a:solidFill>
              </a:rPr>
              <a:t> and </a:t>
            </a:r>
            <a:r>
              <a:rPr lang="sv-SE" dirty="0" err="1" smtClean="0">
                <a:solidFill>
                  <a:schemeClr val="tx1"/>
                </a:solidFill>
              </a:rPr>
              <a:t>Docker</a:t>
            </a:r>
            <a:r>
              <a:rPr lang="sv-SE" dirty="0" smtClean="0">
                <a:solidFill>
                  <a:schemeClr val="tx1"/>
                </a:solidFill>
              </a:rPr>
              <a:t> for </a:t>
            </a:r>
            <a:r>
              <a:rPr lang="sv-SE" dirty="0" err="1" smtClean="0">
                <a:solidFill>
                  <a:schemeClr val="tx1"/>
                </a:solidFill>
              </a:rPr>
              <a:t>physics</a:t>
            </a:r>
            <a:r>
              <a:rPr lang="sv-SE" dirty="0" smtClean="0">
                <a:solidFill>
                  <a:schemeClr val="tx1"/>
                </a:solidFill>
              </a:rPr>
              <a:t> </a:t>
            </a:r>
            <a:r>
              <a:rPr lang="sv-SE" dirty="0" err="1" smtClean="0">
                <a:solidFill>
                  <a:schemeClr val="tx1"/>
                </a:solidFill>
              </a:rPr>
              <a:t>applications</a:t>
            </a:r>
            <a:endParaRPr lang="sv-SE" dirty="0" smtClean="0">
              <a:solidFill>
                <a:schemeClr val="tx1"/>
              </a:solidFill>
            </a:endParaRPr>
          </a:p>
          <a:p>
            <a:r>
              <a:rPr lang="sv-SE" dirty="0" err="1" smtClean="0">
                <a:solidFill>
                  <a:schemeClr val="tx1"/>
                </a:solidFill>
              </a:rPr>
              <a:t>Deployment</a:t>
            </a:r>
            <a:r>
              <a:rPr lang="sv-SE" dirty="0" smtClean="0">
                <a:solidFill>
                  <a:schemeClr val="tx1"/>
                </a:solidFill>
              </a:rPr>
              <a:t> </a:t>
            </a:r>
            <a:r>
              <a:rPr lang="sv-SE" dirty="0" err="1" smtClean="0">
                <a:solidFill>
                  <a:schemeClr val="tx1"/>
                </a:solidFill>
              </a:rPr>
              <a:t>of</a:t>
            </a:r>
            <a:r>
              <a:rPr lang="sv-SE" dirty="0" smtClean="0">
                <a:solidFill>
                  <a:schemeClr val="tx1"/>
                </a:solidFill>
              </a:rPr>
              <a:t> the ICS Software </a:t>
            </a:r>
            <a:r>
              <a:rPr lang="sv-SE" dirty="0" err="1" smtClean="0">
                <a:solidFill>
                  <a:schemeClr val="tx1"/>
                </a:solidFill>
              </a:rPr>
              <a:t>monitoring</a:t>
            </a:r>
            <a:r>
              <a:rPr lang="sv-SE" dirty="0" smtClean="0">
                <a:solidFill>
                  <a:schemeClr val="tx1"/>
                </a:solidFill>
              </a:rPr>
              <a:t> </a:t>
            </a:r>
            <a:r>
              <a:rPr lang="sv-SE" dirty="0" err="1" smtClean="0">
                <a:solidFill>
                  <a:schemeClr val="tx1"/>
                </a:solidFill>
              </a:rPr>
              <a:t>infrastructure</a:t>
            </a:r>
            <a:r>
              <a:rPr lang="sv-SE" dirty="0" smtClean="0">
                <a:solidFill>
                  <a:schemeClr val="tx1"/>
                </a:solidFill>
              </a:rPr>
              <a:t> (New </a:t>
            </a:r>
            <a:r>
              <a:rPr lang="sv-SE" dirty="0" err="1" smtClean="0">
                <a:solidFill>
                  <a:schemeClr val="tx1"/>
                </a:solidFill>
              </a:rPr>
              <a:t>Relic</a:t>
            </a:r>
            <a:r>
              <a:rPr lang="sv-SE" dirty="0" smtClean="0">
                <a:solidFill>
                  <a:schemeClr val="tx1"/>
                </a:solidFill>
              </a:rPr>
              <a:t>)</a:t>
            </a:r>
          </a:p>
          <a:p>
            <a:r>
              <a:rPr lang="sv-SE" dirty="0" err="1" smtClean="0">
                <a:solidFill>
                  <a:schemeClr val="tx1"/>
                </a:solidFill>
              </a:rPr>
              <a:t>Deployment</a:t>
            </a:r>
            <a:r>
              <a:rPr lang="sv-SE" dirty="0" smtClean="0">
                <a:solidFill>
                  <a:schemeClr val="tx1"/>
                </a:solidFill>
              </a:rPr>
              <a:t> </a:t>
            </a:r>
            <a:r>
              <a:rPr lang="sv-SE" dirty="0" err="1" smtClean="0">
                <a:solidFill>
                  <a:schemeClr val="tx1"/>
                </a:solidFill>
              </a:rPr>
              <a:t>of</a:t>
            </a:r>
            <a:r>
              <a:rPr lang="sv-SE" dirty="0" smtClean="0">
                <a:solidFill>
                  <a:schemeClr val="tx1"/>
                </a:solidFill>
              </a:rPr>
              <a:t> the ICS Software </a:t>
            </a:r>
            <a:r>
              <a:rPr lang="sv-SE" dirty="0" err="1" smtClean="0">
                <a:solidFill>
                  <a:schemeClr val="tx1"/>
                </a:solidFill>
              </a:rPr>
              <a:t>Configuration</a:t>
            </a:r>
            <a:r>
              <a:rPr lang="sv-SE" dirty="0" smtClean="0">
                <a:solidFill>
                  <a:schemeClr val="tx1"/>
                </a:solidFill>
              </a:rPr>
              <a:t> Management System (</a:t>
            </a:r>
            <a:r>
              <a:rPr lang="sv-SE" dirty="0" err="1" smtClean="0">
                <a:solidFill>
                  <a:schemeClr val="tx1"/>
                </a:solidFill>
              </a:rPr>
              <a:t>Ansible</a:t>
            </a:r>
            <a:r>
              <a:rPr lang="sv-SE" dirty="0" smtClean="0">
                <a:solidFill>
                  <a:schemeClr val="tx1"/>
                </a:solidFill>
              </a:rPr>
              <a:t>) </a:t>
            </a:r>
          </a:p>
          <a:p>
            <a:r>
              <a:rPr lang="sv-SE" dirty="0" smtClean="0">
                <a:solidFill>
                  <a:schemeClr val="tx1"/>
                </a:solidFill>
              </a:rPr>
              <a:t>Set </a:t>
            </a:r>
            <a:r>
              <a:rPr lang="sv-SE" dirty="0" err="1" smtClean="0">
                <a:solidFill>
                  <a:schemeClr val="tx1"/>
                </a:solidFill>
              </a:rPr>
              <a:t>up</a:t>
            </a:r>
            <a:r>
              <a:rPr lang="sv-SE" dirty="0" smtClean="0">
                <a:solidFill>
                  <a:schemeClr val="tx1"/>
                </a:solidFill>
              </a:rPr>
              <a:t>, </a:t>
            </a:r>
            <a:r>
              <a:rPr lang="sv-SE" dirty="0" err="1" smtClean="0">
                <a:solidFill>
                  <a:schemeClr val="tx1"/>
                </a:solidFill>
              </a:rPr>
              <a:t>configuration</a:t>
            </a:r>
            <a:r>
              <a:rPr lang="sv-SE" dirty="0" smtClean="0">
                <a:solidFill>
                  <a:schemeClr val="tx1"/>
                </a:solidFill>
              </a:rPr>
              <a:t> and support of task </a:t>
            </a:r>
            <a:r>
              <a:rPr lang="sv-SE" dirty="0" err="1" smtClean="0">
                <a:solidFill>
                  <a:schemeClr val="tx1"/>
                </a:solidFill>
              </a:rPr>
              <a:t>tracking</a:t>
            </a:r>
            <a:r>
              <a:rPr lang="sv-SE" dirty="0" smtClean="0">
                <a:solidFill>
                  <a:schemeClr val="tx1"/>
                </a:solidFill>
              </a:rPr>
              <a:t> system (JIRA) and </a:t>
            </a:r>
            <a:r>
              <a:rPr lang="sv-SE" dirty="0" err="1" smtClean="0">
                <a:solidFill>
                  <a:schemeClr val="tx1"/>
                </a:solidFill>
              </a:rPr>
              <a:t>wiki</a:t>
            </a:r>
            <a:r>
              <a:rPr lang="sv-SE" dirty="0" smtClean="0">
                <a:solidFill>
                  <a:schemeClr val="tx1"/>
                </a:solidFill>
              </a:rPr>
              <a:t> (</a:t>
            </a:r>
            <a:r>
              <a:rPr lang="sv-SE" dirty="0" err="1" smtClean="0">
                <a:solidFill>
                  <a:schemeClr val="tx1"/>
                </a:solidFill>
              </a:rPr>
              <a:t>Confluence</a:t>
            </a:r>
            <a:r>
              <a:rPr lang="sv-SE" dirty="0" smtClean="0">
                <a:solidFill>
                  <a:schemeClr val="tx1"/>
                </a:solidFill>
              </a:rPr>
              <a:t>)</a:t>
            </a:r>
          </a:p>
          <a:p>
            <a:r>
              <a:rPr lang="sv-SE" dirty="0" err="1" smtClean="0">
                <a:solidFill>
                  <a:schemeClr val="tx1"/>
                </a:solidFill>
              </a:rPr>
              <a:t>Development</a:t>
            </a:r>
            <a:r>
              <a:rPr lang="sv-SE" dirty="0" smtClean="0">
                <a:solidFill>
                  <a:schemeClr val="tx1"/>
                </a:solidFill>
              </a:rPr>
              <a:t> of a </a:t>
            </a:r>
            <a:r>
              <a:rPr lang="sv-SE" dirty="0" err="1" smtClean="0">
                <a:solidFill>
                  <a:schemeClr val="tx1"/>
                </a:solidFill>
              </a:rPr>
              <a:t>prototype</a:t>
            </a:r>
            <a:r>
              <a:rPr lang="sv-SE" dirty="0" smtClean="0">
                <a:solidFill>
                  <a:schemeClr val="tx1"/>
                </a:solidFill>
              </a:rPr>
              <a:t> for the </a:t>
            </a:r>
            <a:r>
              <a:rPr lang="sv-SE" dirty="0" err="1" smtClean="0">
                <a:solidFill>
                  <a:schemeClr val="tx1"/>
                </a:solidFill>
              </a:rPr>
              <a:t>Synoptic</a:t>
            </a:r>
            <a:r>
              <a:rPr lang="sv-SE" dirty="0" smtClean="0">
                <a:solidFill>
                  <a:schemeClr val="tx1"/>
                </a:solidFill>
              </a:rPr>
              <a:t> Web </a:t>
            </a:r>
            <a:r>
              <a:rPr lang="sv-SE" dirty="0" err="1" smtClean="0">
                <a:solidFill>
                  <a:schemeClr val="tx1"/>
                </a:solidFill>
              </a:rPr>
              <a:t>Applications</a:t>
            </a:r>
            <a:r>
              <a:rPr lang="sv-SE" dirty="0" smtClean="0">
                <a:solidFill>
                  <a:schemeClr val="tx1"/>
                </a:solidFill>
              </a:rPr>
              <a:t> Project </a:t>
            </a:r>
          </a:p>
          <a:p>
            <a:endParaRPr lang="sv-SE" dirty="0" smtClean="0">
              <a:solidFill>
                <a:schemeClr val="tx1"/>
              </a:solidFill>
            </a:endParaRPr>
          </a:p>
          <a:p>
            <a:endParaRPr lang="sv-SE"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a:p>
        </p:txBody>
      </p:sp>
    </p:spTree>
    <p:extLst>
      <p:ext uri="{BB962C8B-B14F-4D97-AF65-F5344CB8AC3E}">
        <p14:creationId xmlns:p14="http://schemas.microsoft.com/office/powerpoint/2010/main" val="4284172690"/>
      </p:ext>
    </p:extLst>
  </p:cSld>
  <p:clrMapOvr>
    <a:masterClrMapping/>
  </p:clrMapOvr>
</p:sld>
</file>

<file path=ppt/theme/theme1.xml><?xml version="1.0" encoding="utf-8"?>
<a:theme xmlns:a="http://schemas.openxmlformats.org/drawingml/2006/main" name="ESS Core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 Core Powerpoint template.potx</Template>
  <TotalTime>2201</TotalTime>
  <Words>3175</Words>
  <Application>Microsoft Macintosh PowerPoint</Application>
  <PresentationFormat>On-screen Show (4:3)</PresentationFormat>
  <Paragraphs>344</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ESS Core Powerpoint template</vt:lpstr>
      <vt:lpstr>TAC 11 Integrated Control System Progress and Plans</vt:lpstr>
      <vt:lpstr>Overview</vt:lpstr>
      <vt:lpstr>ICS Staffing</vt:lpstr>
      <vt:lpstr>ICS Organisation</vt:lpstr>
      <vt:lpstr>ICS Project Team at ESS</vt:lpstr>
      <vt:lpstr>In Kind status</vt:lpstr>
      <vt:lpstr>ICS Framework Agreements</vt:lpstr>
      <vt:lpstr>Work Package Accomplishments</vt:lpstr>
      <vt:lpstr>ICS WP.2  Applications and Development Environment</vt:lpstr>
      <vt:lpstr>ICS WP.3  Software Core Components </vt:lpstr>
      <vt:lpstr>ICS WP.4 Hardware Core</vt:lpstr>
      <vt:lpstr>ICS WP.5 Machine Protection System</vt:lpstr>
      <vt:lpstr>PowerPoint Presentation</vt:lpstr>
      <vt:lpstr>ICS WP.9 Personnel Safety System</vt:lpstr>
      <vt:lpstr>ICS WP.10 Accelerator Integration Support</vt:lpstr>
      <vt:lpstr>ICS WP.11 Target Integration Support</vt:lpstr>
      <vt:lpstr>ICS WP.12 Neutron Instruments Integration Support</vt:lpstr>
      <vt:lpstr>ICS WP.13  CF Integration Support</vt:lpstr>
      <vt:lpstr>ICS Milestone Status</vt:lpstr>
      <vt:lpstr>TAC 10 Recommendations –  ICS responses I</vt:lpstr>
      <vt:lpstr>TAC 10 Recommendations –  ICS responses II</vt:lpstr>
      <vt:lpstr>TAC 10 Recommendations –  ICS responses III</vt:lpstr>
      <vt:lpstr>TAC 10 Recommendations -  ICS responses IV</vt:lpstr>
      <vt:lpstr>TAC 10 Recommendations -  ICS responses V</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Garry Trahern</cp:lastModifiedBy>
  <cp:revision>271</cp:revision>
  <dcterms:created xsi:type="dcterms:W3CDTF">2013-10-29T16:05:10Z</dcterms:created>
  <dcterms:modified xsi:type="dcterms:W3CDTF">2015-03-27T12:23:21Z</dcterms:modified>
</cp:coreProperties>
</file>