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256" r:id="rId2"/>
    <p:sldId id="257" r:id="rId3"/>
    <p:sldId id="261" r:id="rId4"/>
    <p:sldId id="277" r:id="rId5"/>
    <p:sldId id="295" r:id="rId6"/>
    <p:sldId id="298" r:id="rId7"/>
    <p:sldId id="299" r:id="rId8"/>
    <p:sldId id="307" r:id="rId9"/>
    <p:sldId id="308" r:id="rId10"/>
    <p:sldId id="332" r:id="rId11"/>
    <p:sldId id="304" r:id="rId12"/>
    <p:sldId id="305" r:id="rId13"/>
    <p:sldId id="306" r:id="rId14"/>
    <p:sldId id="317" r:id="rId15"/>
    <p:sldId id="318" r:id="rId16"/>
    <p:sldId id="326" r:id="rId17"/>
    <p:sldId id="313" r:id="rId18"/>
    <p:sldId id="314" r:id="rId19"/>
    <p:sldId id="315" r:id="rId20"/>
    <p:sldId id="327" r:id="rId21"/>
    <p:sldId id="328" r:id="rId22"/>
    <p:sldId id="329" r:id="rId23"/>
    <p:sldId id="324" r:id="rId24"/>
    <p:sldId id="330" r:id="rId25"/>
    <p:sldId id="351" r:id="rId26"/>
    <p:sldId id="361" r:id="rId27"/>
    <p:sldId id="358" r:id="rId28"/>
    <p:sldId id="348" r:id="rId29"/>
    <p:sldId id="359" r:id="rId30"/>
    <p:sldId id="357" r:id="rId31"/>
    <p:sldId id="363" r:id="rId32"/>
    <p:sldId id="362" r:id="rId33"/>
    <p:sldId id="360" r:id="rId34"/>
    <p:sldId id="325" r:id="rId35"/>
    <p:sldId id="319" r:id="rId36"/>
    <p:sldId id="355" r:id="rId37"/>
    <p:sldId id="364" r:id="rId38"/>
    <p:sldId id="368" r:id="rId39"/>
    <p:sldId id="365" r:id="rId40"/>
    <p:sldId id="366" r:id="rId41"/>
    <p:sldId id="367" r:id="rId42"/>
    <p:sldId id="260" r:id="rId43"/>
    <p:sldId id="266" r:id="rId44"/>
    <p:sldId id="267" r:id="rId45"/>
    <p:sldId id="268" r:id="rId46"/>
    <p:sldId id="269" r:id="rId47"/>
    <p:sldId id="272" r:id="rId48"/>
    <p:sldId id="273" r:id="rId49"/>
    <p:sldId id="274" r:id="rId50"/>
    <p:sldId id="270" r:id="rId5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83333" autoAdjust="0"/>
  </p:normalViewPr>
  <p:slideViewPr>
    <p:cSldViewPr>
      <p:cViewPr>
        <p:scale>
          <a:sx n="150" d="100"/>
          <a:sy n="150" d="100"/>
        </p:scale>
        <p:origin x="-3984" y="-8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30/03/15</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group</a:t>
            </a:r>
            <a:r>
              <a:rPr lang="en-US" baseline="0" dirty="0" smtClean="0"/>
              <a:t> structure briefly and emphasize that everyone has knowledge in both areas, PSS and MPS! Otherwise the 2 teams are too small to get the job done.</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dirty="0"/>
          </a:p>
        </p:txBody>
      </p:sp>
    </p:spTree>
    <p:extLst>
      <p:ext uri="{BB962C8B-B14F-4D97-AF65-F5344CB8AC3E}">
        <p14:creationId xmlns:p14="http://schemas.microsoft.com/office/powerpoint/2010/main" val="1098672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12</a:t>
            </a:fld>
            <a:endParaRPr lang="sv-SE" dirty="0"/>
          </a:p>
        </p:txBody>
      </p:sp>
    </p:spTree>
    <p:extLst>
      <p:ext uri="{BB962C8B-B14F-4D97-AF65-F5344CB8AC3E}">
        <p14:creationId xmlns:p14="http://schemas.microsoft.com/office/powerpoint/2010/main" val="881305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13</a:t>
            </a:fld>
            <a:endParaRPr lang="sv-SE" dirty="0"/>
          </a:p>
        </p:txBody>
      </p:sp>
    </p:spTree>
    <p:extLst>
      <p:ext uri="{BB962C8B-B14F-4D97-AF65-F5344CB8AC3E}">
        <p14:creationId xmlns:p14="http://schemas.microsoft.com/office/powerpoint/2010/main" val="2892222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dirty="0"/>
          </a:p>
        </p:txBody>
      </p:sp>
    </p:spTree>
    <p:extLst>
      <p:ext uri="{BB962C8B-B14F-4D97-AF65-F5344CB8AC3E}">
        <p14:creationId xmlns:p14="http://schemas.microsoft.com/office/powerpoint/2010/main" val="1024763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15</a:t>
            </a:fld>
            <a:endParaRPr lang="sv-SE" dirty="0"/>
          </a:p>
        </p:txBody>
      </p:sp>
    </p:spTree>
    <p:extLst>
      <p:ext uri="{BB962C8B-B14F-4D97-AF65-F5344CB8AC3E}">
        <p14:creationId xmlns:p14="http://schemas.microsoft.com/office/powerpoint/2010/main" val="761307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Top level requirements currently under approval by MPC</a:t>
            </a:r>
          </a:p>
          <a:p>
            <a:pPr lvl="1"/>
            <a:r>
              <a:rPr lang="en-US" dirty="0" smtClean="0"/>
              <a:t>Preliminary set of systems requirements based on results from a PHA (Preliminary Hazard Analysis) done for all LINAC systems</a:t>
            </a:r>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16</a:t>
            </a:fld>
            <a:endParaRPr lang="sv-SE" dirty="0"/>
          </a:p>
        </p:txBody>
      </p:sp>
    </p:spTree>
    <p:extLst>
      <p:ext uri="{BB962C8B-B14F-4D97-AF65-F5344CB8AC3E}">
        <p14:creationId xmlns:p14="http://schemas.microsoft.com/office/powerpoint/2010/main" val="295467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17</a:t>
            </a:fld>
            <a:endParaRPr lang="sv-SE" dirty="0"/>
          </a:p>
        </p:txBody>
      </p:sp>
    </p:spTree>
    <p:extLst>
      <p:ext uri="{BB962C8B-B14F-4D97-AF65-F5344CB8AC3E}">
        <p14:creationId xmlns:p14="http://schemas.microsoft.com/office/powerpoint/2010/main" val="1166473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 power beam can only be sent to the high power target (and to the LEBT beam stop/absorber). All other destinations can only operate with limited beam power </a:t>
            </a:r>
          </a:p>
          <a:p>
            <a:r>
              <a:rPr lang="en-US" dirty="0" smtClean="0"/>
              <a:t>The logic used by the Beam Interlock System depends on the current applied to the bending magnets in the dogleg and the status of the Faraday Cups. </a:t>
            </a:r>
          </a:p>
          <a:p>
            <a:pPr lvl="0"/>
            <a:r>
              <a:rPr lang="en-GB" dirty="0" smtClean="0"/>
              <a:t>If the bending magnets operate with a current deflecting the beam towards the target, interlock signals from the tuning dump line are ignored.</a:t>
            </a:r>
            <a:endParaRPr lang="en-US" dirty="0" smtClean="0"/>
          </a:p>
          <a:p>
            <a:pPr lvl="0"/>
            <a:r>
              <a:rPr lang="en-GB" dirty="0" smtClean="0"/>
              <a:t>If the bending magnets operate with no current effectively sending the beam towards the tuning beam dump, interlock signals from the accelerator to target (A2T) line and the target station are ignored.</a:t>
            </a:r>
            <a:endParaRPr lang="en-US" dirty="0" smtClean="0"/>
          </a:p>
          <a:p>
            <a:pPr lvl="0"/>
            <a:r>
              <a:rPr lang="en-GB" dirty="0" smtClean="0"/>
              <a:t>If one of the Faraday Cups in the LINAC is inserted into the beam path, the interlock signals from further downstream parts are ignored.</a:t>
            </a:r>
            <a:endParaRPr lang="en-US" dirty="0" smtClean="0"/>
          </a:p>
          <a:p>
            <a:r>
              <a:rPr lang="en-US" dirty="0" smtClean="0"/>
              <a:t>If 90 MeV beam (out of the DTL) could arrive to the tuning dump without causing damage even with off-normal cavity settings in the spokes during the phase scan, then it may not be needed to implement this beam stop. It should be investigated, if this beam stop is useful in other ways. However the distance from the Medium Beta section to the Target or tuning dump line is large and during cavity tuning the beam can significantly </a:t>
            </a:r>
            <a:r>
              <a:rPr lang="en-US" dirty="0" err="1" smtClean="0"/>
              <a:t>debunch</a:t>
            </a:r>
            <a:r>
              <a:rPr lang="en-US" dirty="0" smtClean="0"/>
              <a:t> and BPMs might not be able to measure the beam position, especially further downstream.</a:t>
            </a:r>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18</a:t>
            </a:fld>
            <a:endParaRPr lang="sv-SE" dirty="0"/>
          </a:p>
        </p:txBody>
      </p:sp>
    </p:spTree>
    <p:extLst>
      <p:ext uri="{BB962C8B-B14F-4D97-AF65-F5344CB8AC3E}">
        <p14:creationId xmlns:p14="http://schemas.microsoft.com/office/powerpoint/2010/main" val="1302438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19</a:t>
            </a:fld>
            <a:endParaRPr lang="sv-SE" dirty="0"/>
          </a:p>
        </p:txBody>
      </p:sp>
    </p:spTree>
    <p:extLst>
      <p:ext uri="{BB962C8B-B14F-4D97-AF65-F5344CB8AC3E}">
        <p14:creationId xmlns:p14="http://schemas.microsoft.com/office/powerpoint/2010/main" val="1986380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Highest priority in terms of </a:t>
            </a:r>
            <a:r>
              <a:rPr lang="en-US" dirty="0" err="1" smtClean="0"/>
              <a:t>hw</a:t>
            </a:r>
            <a:r>
              <a:rPr lang="en-US" dirty="0" smtClean="0"/>
              <a:t> development is currently given to the interface modules:</a:t>
            </a:r>
          </a:p>
          <a:p>
            <a:pPr marL="342900" indent="-342900">
              <a:buAutoNum type="arabicParenR"/>
            </a:pPr>
            <a:r>
              <a:rPr lang="en-US" dirty="0" smtClean="0"/>
              <a:t>Interfacing local protection systems and beam permit system with the Beam Interlock System</a:t>
            </a:r>
          </a:p>
          <a:p>
            <a:pPr marL="342900" indent="-342900">
              <a:buAutoNum type="arabicParenR"/>
            </a:pPr>
            <a:r>
              <a:rPr lang="en-US" dirty="0" smtClean="0"/>
              <a:t>Interfacing actuating systems and Beam Interlock System/detailed analysis of protection integrity level on level of the Proton source (magnetron) and LEBT chopper (this interface can be used for the MEBT chopper as well)</a:t>
            </a:r>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20</a:t>
            </a:fld>
            <a:endParaRPr lang="sv-SE" dirty="0"/>
          </a:p>
        </p:txBody>
      </p:sp>
    </p:spTree>
    <p:extLst>
      <p:ext uri="{BB962C8B-B14F-4D97-AF65-F5344CB8AC3E}">
        <p14:creationId xmlns:p14="http://schemas.microsoft.com/office/powerpoint/2010/main" val="4198605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43</a:t>
            </a:fld>
            <a:endParaRPr lang="sv-SE" dirty="0"/>
          </a:p>
        </p:txBody>
      </p:sp>
    </p:spTree>
    <p:extLst>
      <p:ext uri="{BB962C8B-B14F-4D97-AF65-F5344CB8AC3E}">
        <p14:creationId xmlns:p14="http://schemas.microsoft.com/office/powerpoint/2010/main" val="3258338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according to slide</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dirty="0"/>
          </a:p>
        </p:txBody>
      </p:sp>
    </p:spTree>
    <p:extLst>
      <p:ext uri="{BB962C8B-B14F-4D97-AF65-F5344CB8AC3E}">
        <p14:creationId xmlns:p14="http://schemas.microsoft.com/office/powerpoint/2010/main" val="576695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44</a:t>
            </a:fld>
            <a:endParaRPr lang="sv-SE" dirty="0"/>
          </a:p>
        </p:txBody>
      </p:sp>
    </p:spTree>
    <p:extLst>
      <p:ext uri="{BB962C8B-B14F-4D97-AF65-F5344CB8AC3E}">
        <p14:creationId xmlns:p14="http://schemas.microsoft.com/office/powerpoint/2010/main" val="3258338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45</a:t>
            </a:fld>
            <a:endParaRPr lang="sv-SE" dirty="0"/>
          </a:p>
        </p:txBody>
      </p:sp>
    </p:spTree>
    <p:extLst>
      <p:ext uri="{BB962C8B-B14F-4D97-AF65-F5344CB8AC3E}">
        <p14:creationId xmlns:p14="http://schemas.microsoft.com/office/powerpoint/2010/main" val="3258338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46</a:t>
            </a:fld>
            <a:endParaRPr lang="sv-SE" dirty="0"/>
          </a:p>
        </p:txBody>
      </p:sp>
    </p:spTree>
    <p:extLst>
      <p:ext uri="{BB962C8B-B14F-4D97-AF65-F5344CB8AC3E}">
        <p14:creationId xmlns:p14="http://schemas.microsoft.com/office/powerpoint/2010/main" val="3258338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47</a:t>
            </a:fld>
            <a:endParaRPr lang="sv-SE" dirty="0"/>
          </a:p>
        </p:txBody>
      </p:sp>
    </p:spTree>
    <p:extLst>
      <p:ext uri="{BB962C8B-B14F-4D97-AF65-F5344CB8AC3E}">
        <p14:creationId xmlns:p14="http://schemas.microsoft.com/office/powerpoint/2010/main" val="3258338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48</a:t>
            </a:fld>
            <a:endParaRPr lang="sv-SE" dirty="0"/>
          </a:p>
        </p:txBody>
      </p:sp>
    </p:spTree>
    <p:extLst>
      <p:ext uri="{BB962C8B-B14F-4D97-AF65-F5344CB8AC3E}">
        <p14:creationId xmlns:p14="http://schemas.microsoft.com/office/powerpoint/2010/main" val="3258338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49</a:t>
            </a:fld>
            <a:endParaRPr lang="sv-SE" dirty="0"/>
          </a:p>
        </p:txBody>
      </p:sp>
    </p:spTree>
    <p:extLst>
      <p:ext uri="{BB962C8B-B14F-4D97-AF65-F5344CB8AC3E}">
        <p14:creationId xmlns:p14="http://schemas.microsoft.com/office/powerpoint/2010/main" val="3258338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50</a:t>
            </a:fld>
            <a:endParaRPr lang="sv-SE" dirty="0"/>
          </a:p>
        </p:txBody>
      </p:sp>
    </p:spTree>
    <p:extLst>
      <p:ext uri="{BB962C8B-B14F-4D97-AF65-F5344CB8AC3E}">
        <p14:creationId xmlns:p14="http://schemas.microsoft.com/office/powerpoint/2010/main" val="3258338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all the systems associated with protection and beam permit at the lower “machine” level, there are Higher-Level Operation Critical Systems.</a:t>
            </a:r>
          </a:p>
          <a:p>
            <a:r>
              <a:rPr lang="en-US" dirty="0" smtClean="0"/>
              <a:t>The diagrams represent the system in terms of a hierarchical control structure. Horizontal layers indicate layers of hierarchy. </a:t>
            </a:r>
          </a:p>
          <a:p>
            <a:r>
              <a:rPr lang="en-US" dirty="0" smtClean="0"/>
              <a:t>The Higher-Level Operation Critical Systems (e.g. PSS, TSS) are those additional systems that are essential for operation and that need to work properly. If not, there should be no permission to produce beam. </a:t>
            </a:r>
          </a:p>
          <a:p>
            <a:r>
              <a:rPr lang="en-US" dirty="0" smtClean="0"/>
              <a:t>Some of those Higher-Level Operation Critical Systems might have a direct impact on the beam and some of them might need to know the beam state.</a:t>
            </a:r>
          </a:p>
          <a:p>
            <a:r>
              <a:rPr lang="en-US" dirty="0" smtClean="0"/>
              <a:t>Local Protection and Beam Permit Systems are in charge of</a:t>
            </a:r>
            <a:endParaRPr lang="en-US" sz="800" dirty="0" smtClean="0"/>
          </a:p>
          <a:p>
            <a:pPr marL="285750" indent="-285750">
              <a:buFont typeface="Arial" panose="020B0604020202020204" pitchFamily="34" charset="0"/>
              <a:buChar char="•"/>
            </a:pPr>
            <a:r>
              <a:rPr lang="en-US" dirty="0" smtClean="0"/>
              <a:t>monitoring a specific segment of the “machine” and detecting non-nominal states that could lead to damage,</a:t>
            </a:r>
          </a:p>
          <a:p>
            <a:pPr marL="285750" indent="-285750">
              <a:buFont typeface="Arial" panose="020B0604020202020204" pitchFamily="34" charset="0"/>
              <a:buChar char="•"/>
            </a:pPr>
            <a:r>
              <a:rPr lang="en-US" dirty="0" smtClean="0"/>
              <a:t>taking any necessary actions for preventing damage to equipment in that segment in such a case,</a:t>
            </a:r>
          </a:p>
          <a:p>
            <a:pPr marL="285750" indent="-285750">
              <a:buFont typeface="Arial" panose="020B0604020202020204" pitchFamily="34" charset="0"/>
              <a:buChar char="•"/>
            </a:pPr>
            <a:r>
              <a:rPr lang="en-US" dirty="0" smtClean="0"/>
              <a:t>confirming that everything in their segment is ready for beam production.</a:t>
            </a:r>
          </a:p>
          <a:p>
            <a:pPr marL="285750" lvl="0" indent="-285750">
              <a:buFont typeface="Arial" panose="020B0604020202020204" pitchFamily="34" charset="0"/>
              <a:buChar char="•"/>
            </a:pPr>
            <a:r>
              <a:rPr lang="en-US" dirty="0" smtClean="0"/>
              <a:t>Turning beam on, knowing that something is wrong, needs to be avoided. This would unnecessarily increase the demand rate for Proton Beam Monitoring or other protection related systems.</a:t>
            </a:r>
          </a:p>
          <a:p>
            <a:r>
              <a:rPr lang="en-US" dirty="0" smtClean="0"/>
              <a:t>Note that Local Protection and Beam Permit Systems do not monitor beam parameters themselves to protect their segment from beam-induced damage. Doing that is the job of Proton Beam Monitoring.</a:t>
            </a:r>
          </a:p>
          <a:p>
            <a:r>
              <a:rPr lang="en-US" dirty="0" smtClean="0"/>
              <a:t>Local Systems do focus on local equipment of their segment and protect from locally detectable threats.</a:t>
            </a:r>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295248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a:t>
            </a:r>
            <a:r>
              <a:rPr lang="en-US" baseline="0" dirty="0" smtClean="0"/>
              <a:t> according to slide</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479868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there might be special cases that need to be addressed.</a:t>
            </a:r>
          </a:p>
          <a:p>
            <a:r>
              <a:rPr lang="en-US" dirty="0" smtClean="0"/>
              <a:t>For example: certain types of beam monitoring devices might get damaged if beam is turned on (in a certain mode) while they are inserted in the beam line.</a:t>
            </a:r>
          </a:p>
          <a:p>
            <a:r>
              <a:rPr lang="en-US" dirty="0" smtClean="0"/>
              <a:t>Hence, there needs to be some protection preventing this from happening.</a:t>
            </a:r>
          </a:p>
          <a:p>
            <a:r>
              <a:rPr lang="en-US" dirty="0" smtClean="0"/>
              <a:t>The way would be to allocate this job to a dedicated protection system, that would prevent damage by </a:t>
            </a:r>
          </a:p>
          <a:p>
            <a:pPr marL="285750" indent="-285750">
              <a:buFont typeface="Arial" panose="020B0604020202020204" pitchFamily="34" charset="0"/>
              <a:buChar char="•"/>
            </a:pPr>
            <a:r>
              <a:rPr lang="en-US" dirty="0" smtClean="0"/>
              <a:t>checking whether the sensor is inserted or not;</a:t>
            </a:r>
          </a:p>
          <a:p>
            <a:pPr marL="285750" indent="-285750">
              <a:buFont typeface="Arial" panose="020B0604020202020204" pitchFamily="34" charset="0"/>
              <a:buChar char="•"/>
            </a:pPr>
            <a:r>
              <a:rPr lang="en-US" dirty="0" smtClean="0"/>
              <a:t>telling the BIS that it’s local state does not allow for beam if the sensors are inserted.</a:t>
            </a:r>
          </a:p>
          <a:p>
            <a:r>
              <a:rPr lang="en-US" dirty="0" smtClean="0"/>
              <a:t>This job would not be allocated to Proton Beam Monitoring, since it’s job is a completely different one:</a:t>
            </a:r>
          </a:p>
          <a:p>
            <a:pPr marL="285750" indent="-285750">
              <a:buFont typeface="Arial" panose="020B0604020202020204" pitchFamily="34" charset="0"/>
              <a:buChar char="•"/>
            </a:pPr>
            <a:r>
              <a:rPr lang="en-US" dirty="0" smtClean="0"/>
              <a:t>to check the beam parameters while the beam is on,</a:t>
            </a:r>
          </a:p>
          <a:p>
            <a:pPr marL="285750" indent="-285750">
              <a:buFont typeface="Arial" panose="020B0604020202020204" pitchFamily="34" charset="0"/>
              <a:buChar char="•"/>
            </a:pPr>
            <a:r>
              <a:rPr lang="en-US" dirty="0" smtClean="0"/>
              <a:t>to trigger a beam switch-off in case of deviations from the nominal expectations.</a:t>
            </a:r>
          </a:p>
          <a:p>
            <a:pPr marL="285750" indent="-285750">
              <a:buFont typeface="Arial" panose="020B0604020202020204"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359495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dirty="0"/>
          </a:p>
        </p:txBody>
      </p:sp>
    </p:spTree>
    <p:extLst>
      <p:ext uri="{BB962C8B-B14F-4D97-AF65-F5344CB8AC3E}">
        <p14:creationId xmlns:p14="http://schemas.microsoft.com/office/powerpoint/2010/main" val="3577210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1791408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166132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a:t>
            </a:r>
            <a:r>
              <a:rPr lang="en-US" baseline="0" dirty="0" smtClean="0"/>
              <a:t> according to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dirty="0"/>
          </a:p>
        </p:txBody>
      </p:sp>
    </p:spTree>
    <p:extLst>
      <p:ext uri="{BB962C8B-B14F-4D97-AF65-F5344CB8AC3E}">
        <p14:creationId xmlns:p14="http://schemas.microsoft.com/office/powerpoint/2010/main" val="1972225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30/03/15</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30/03/15</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30/03/15</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30/03/15</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30/03/15</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1470025"/>
          </a:xfrm>
        </p:spPr>
        <p:txBody>
          <a:bodyPr>
            <a:normAutofit/>
          </a:bodyPr>
          <a:lstStyle/>
          <a:p>
            <a:pPr algn="ctr"/>
            <a:r>
              <a:rPr lang="en-US" sz="4000" dirty="0" smtClean="0"/>
              <a:t>Machine Protection @ ESS</a:t>
            </a:r>
            <a:br>
              <a:rPr lang="en-US" sz="4000" dirty="0" smtClean="0"/>
            </a:br>
            <a:r>
              <a:rPr lang="en-US" sz="4000" dirty="0" smtClean="0"/>
              <a:t>Status Report for TAC11</a:t>
            </a:r>
            <a:endParaRPr lang="sv-SE" sz="4000" dirty="0"/>
          </a:p>
        </p:txBody>
      </p:sp>
      <p:sp>
        <p:nvSpPr>
          <p:cNvPr id="3" name="Subtitle 2"/>
          <p:cNvSpPr>
            <a:spLocks noGrp="1"/>
          </p:cNvSpPr>
          <p:nvPr>
            <p:ph type="subTitle" idx="1"/>
          </p:nvPr>
        </p:nvSpPr>
        <p:spPr/>
        <p:txBody>
          <a:bodyPr>
            <a:noAutofit/>
          </a:bodyPr>
          <a:lstStyle/>
          <a:p>
            <a:r>
              <a:rPr lang="en-US" sz="2000" dirty="0" smtClean="0">
                <a:solidFill>
                  <a:schemeClr val="bg1"/>
                </a:solidFill>
              </a:rPr>
              <a:t>Annika Nordt et al.</a:t>
            </a:r>
          </a:p>
          <a:p>
            <a:r>
              <a:rPr lang="en-US" sz="2000" dirty="0" smtClean="0">
                <a:solidFill>
                  <a:schemeClr val="bg1"/>
                </a:solidFill>
              </a:rPr>
              <a:t>ICS/Protection Systems</a:t>
            </a:r>
            <a:endParaRPr lang="en-US" sz="2000" dirty="0">
              <a:solidFill>
                <a:schemeClr val="bg1"/>
              </a:solidFill>
            </a:endParaRP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smtClean="0">
                <a:solidFill>
                  <a:srgbClr val="FFFFFF"/>
                </a:solidFill>
              </a:rPr>
              <a:t>www.europeanspallationsource.se</a:t>
            </a:r>
          </a:p>
          <a:p>
            <a:pPr algn="ctr"/>
            <a:fld id="{BBFA6683-B7D4-2048-84A5-DC897BFBCAED}" type="datetime3">
              <a:rPr lang="sv-SE" sz="1400" smtClean="0">
                <a:solidFill>
                  <a:srgbClr val="FFFFFF"/>
                </a:solidFill>
              </a:rPr>
              <a:t>30 March 2015</a:t>
            </a:fld>
            <a:endParaRPr lang="en-GB" sz="1400" dirty="0" smtClean="0">
              <a:solidFill>
                <a:srgbClr val="FFFFFF"/>
              </a:solidFill>
            </a:endParaRPr>
          </a:p>
        </p:txBody>
      </p:sp>
    </p:spTree>
    <p:extLst>
      <p:ext uri="{BB962C8B-B14F-4D97-AF65-F5344CB8AC3E}">
        <p14:creationId xmlns:p14="http://schemas.microsoft.com/office/powerpoint/2010/main" val="13946133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Actuators for Machine Protection</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a:p>
        </p:txBody>
      </p:sp>
      <p:sp>
        <p:nvSpPr>
          <p:cNvPr id="22" name="TextBox 21"/>
          <p:cNvSpPr txBox="1"/>
          <p:nvPr/>
        </p:nvSpPr>
        <p:spPr>
          <a:xfrm>
            <a:off x="107504" y="1484784"/>
            <a:ext cx="8928992" cy="5078314"/>
          </a:xfrm>
          <a:prstGeom prst="rect">
            <a:avLst/>
          </a:prstGeom>
          <a:noFill/>
        </p:spPr>
        <p:txBody>
          <a:bodyPr wrap="square" rtlCol="0">
            <a:spAutoFit/>
          </a:bodyPr>
          <a:lstStyle/>
          <a:p>
            <a:pPr marL="342900" indent="-342900">
              <a:buAutoNum type="arabicParenR"/>
            </a:pPr>
            <a:r>
              <a:rPr lang="en-US" dirty="0" smtClean="0"/>
              <a:t>Remove RF signal </a:t>
            </a:r>
            <a:r>
              <a:rPr lang="en-US" dirty="0" smtClean="0"/>
              <a:t>from the </a:t>
            </a:r>
            <a:r>
              <a:rPr lang="en-US" b="1" dirty="0" smtClean="0"/>
              <a:t>magnetron of proton source</a:t>
            </a:r>
            <a:r>
              <a:rPr lang="en-US" dirty="0" smtClean="0"/>
              <a:t>:</a:t>
            </a:r>
          </a:p>
          <a:p>
            <a:pPr marL="742950" lvl="1" indent="-285750">
              <a:buFont typeface="Arial"/>
              <a:buChar char="•"/>
            </a:pPr>
            <a:r>
              <a:rPr lang="en-US" dirty="0" smtClean="0"/>
              <a:t>100 </a:t>
            </a:r>
            <a:r>
              <a:rPr lang="en-US" dirty="0" err="1" smtClean="0"/>
              <a:t>μs</a:t>
            </a:r>
            <a:r>
              <a:rPr lang="en-US" dirty="0" smtClean="0"/>
              <a:t> until there is no plasma being created anymore</a:t>
            </a:r>
          </a:p>
          <a:p>
            <a:pPr marL="342900" indent="-342900">
              <a:buFont typeface="+mj-lt"/>
              <a:buAutoNum type="arabicParenR"/>
            </a:pPr>
            <a:r>
              <a:rPr lang="en-US" dirty="0" smtClean="0"/>
              <a:t>Energize electrodes of </a:t>
            </a:r>
            <a:r>
              <a:rPr lang="en-US" b="1" dirty="0" smtClean="0"/>
              <a:t>LEBT chopper </a:t>
            </a:r>
            <a:r>
              <a:rPr lang="en-US" dirty="0" smtClean="0"/>
              <a:t>and deflect beam into LEBT absorber:</a:t>
            </a:r>
          </a:p>
          <a:p>
            <a:pPr marL="742950" lvl="1" indent="-285750">
              <a:buFont typeface="Arial"/>
              <a:buChar char="•"/>
            </a:pPr>
            <a:r>
              <a:rPr lang="en-US" dirty="0" smtClean="0"/>
              <a:t>300 ns until beam is fully deflected. </a:t>
            </a:r>
          </a:p>
          <a:p>
            <a:pPr marL="742950" lvl="1" indent="-285750">
              <a:buFont typeface="Arial"/>
              <a:buChar char="•"/>
            </a:pPr>
            <a:r>
              <a:rPr lang="en-US" b="1" dirty="0" smtClean="0"/>
              <a:t>BUT: The absorber </a:t>
            </a:r>
            <a:r>
              <a:rPr lang="en-US" b="1" dirty="0" smtClean="0"/>
              <a:t>can </a:t>
            </a:r>
            <a:r>
              <a:rPr lang="en-US" b="1" i="1" dirty="0" smtClean="0"/>
              <a:t>only</a:t>
            </a:r>
            <a:r>
              <a:rPr lang="en-US" b="1" dirty="0" smtClean="0"/>
              <a:t> withstand 2 full pulses before being </a:t>
            </a:r>
            <a:r>
              <a:rPr lang="en-US" b="1" dirty="0" smtClean="0"/>
              <a:t>damaged!!!</a:t>
            </a:r>
          </a:p>
          <a:p>
            <a:pPr marL="342900" indent="-342900">
              <a:buFont typeface="+mj-lt"/>
              <a:buAutoNum type="arabicParenR"/>
            </a:pPr>
            <a:r>
              <a:rPr lang="en-US" dirty="0" smtClean="0"/>
              <a:t>Energize electrodes of </a:t>
            </a:r>
            <a:r>
              <a:rPr lang="en-US" b="1" dirty="0" smtClean="0"/>
              <a:t>MEBT chopper </a:t>
            </a:r>
            <a:r>
              <a:rPr lang="en-US" dirty="0" smtClean="0"/>
              <a:t>and deflect beam into MEBT absorber:</a:t>
            </a:r>
          </a:p>
          <a:p>
            <a:pPr marL="742950" lvl="1" indent="-285750">
              <a:buFont typeface="Arial"/>
              <a:buChar char="•"/>
            </a:pPr>
            <a:r>
              <a:rPr lang="en-US" dirty="0" smtClean="0"/>
              <a:t>10 </a:t>
            </a:r>
            <a:r>
              <a:rPr lang="en-US" dirty="0"/>
              <a:t>ns until beam is fully </a:t>
            </a:r>
            <a:r>
              <a:rPr lang="en-US" dirty="0" smtClean="0"/>
              <a:t>deflected</a:t>
            </a:r>
          </a:p>
          <a:p>
            <a:pPr marL="742950" lvl="1" indent="-285750">
              <a:buFont typeface="Arial"/>
              <a:buChar char="•"/>
            </a:pPr>
            <a:r>
              <a:rPr lang="en-US" b="1" dirty="0"/>
              <a:t>BUT: The </a:t>
            </a:r>
            <a:r>
              <a:rPr lang="en-US" b="1" dirty="0" smtClean="0"/>
              <a:t>a</a:t>
            </a:r>
            <a:r>
              <a:rPr lang="en-US" b="1" dirty="0" smtClean="0"/>
              <a:t>bsorber </a:t>
            </a:r>
            <a:r>
              <a:rPr lang="en-US" b="1" dirty="0" smtClean="0"/>
              <a:t>can </a:t>
            </a:r>
            <a:r>
              <a:rPr lang="en-US" b="1" i="1" dirty="0" smtClean="0"/>
              <a:t>only</a:t>
            </a:r>
            <a:r>
              <a:rPr lang="en-US" b="1" dirty="0" smtClean="0"/>
              <a:t> </a:t>
            </a:r>
            <a:r>
              <a:rPr lang="en-US" b="1" dirty="0" smtClean="0"/>
              <a:t>withstand </a:t>
            </a:r>
            <a:r>
              <a:rPr lang="en-US" b="1" dirty="0" smtClean="0"/>
              <a:t>100-200 </a:t>
            </a:r>
            <a:r>
              <a:rPr lang="en-US" b="1" dirty="0" err="1" smtClean="0"/>
              <a:t>μs</a:t>
            </a:r>
            <a:r>
              <a:rPr lang="en-US" b="1" dirty="0" smtClean="0"/>
              <a:t> of beam </a:t>
            </a:r>
            <a:r>
              <a:rPr lang="en-US" b="1" dirty="0" smtClean="0"/>
              <a:t>before </a:t>
            </a:r>
            <a:r>
              <a:rPr lang="en-US" b="1" dirty="0" smtClean="0"/>
              <a:t>being </a:t>
            </a:r>
            <a:r>
              <a:rPr lang="en-US" b="1" dirty="0" smtClean="0"/>
              <a:t>damaged!!!</a:t>
            </a:r>
            <a:endParaRPr lang="en-US" b="1" dirty="0" smtClean="0"/>
          </a:p>
          <a:p>
            <a:pPr lvl="1"/>
            <a:endParaRPr lang="en-US" dirty="0" smtClean="0"/>
          </a:p>
          <a:p>
            <a:pPr marL="342900" indent="-342900">
              <a:buFont typeface="+mj-lt"/>
              <a:buAutoNum type="arabicParenR"/>
            </a:pPr>
            <a:r>
              <a:rPr lang="en-US" dirty="0" smtClean="0"/>
              <a:t>Decrease electrical field of the </a:t>
            </a:r>
            <a:r>
              <a:rPr lang="en-US" b="1" dirty="0" smtClean="0"/>
              <a:t>RFQ</a:t>
            </a:r>
            <a:r>
              <a:rPr lang="en-US" dirty="0" smtClean="0"/>
              <a:t>:</a:t>
            </a:r>
          </a:p>
          <a:p>
            <a:pPr marL="742950" lvl="1" indent="-285750">
              <a:buFont typeface="Arial"/>
              <a:buChar char="•"/>
            </a:pPr>
            <a:r>
              <a:rPr lang="en-US" dirty="0" smtClean="0"/>
              <a:t>20 </a:t>
            </a:r>
            <a:r>
              <a:rPr lang="en-US" dirty="0" err="1" smtClean="0"/>
              <a:t>μs</a:t>
            </a:r>
            <a:r>
              <a:rPr lang="en-US" dirty="0" smtClean="0"/>
              <a:t> until field is decreased </a:t>
            </a:r>
            <a:r>
              <a:rPr lang="en-US" dirty="0" smtClean="0"/>
              <a:t>(</a:t>
            </a:r>
            <a:r>
              <a:rPr lang="en-US" dirty="0" err="1" smtClean="0"/>
              <a:t>i.e</a:t>
            </a:r>
            <a:r>
              <a:rPr lang="en-US" dirty="0" smtClean="0"/>
              <a:t> no </a:t>
            </a:r>
            <a:r>
              <a:rPr lang="en-US" dirty="0" smtClean="0"/>
              <a:t>beam transmitted &amp; accelerated through the RFQ)</a:t>
            </a:r>
          </a:p>
          <a:p>
            <a:pPr marL="342900" indent="-342900">
              <a:buFont typeface="+mj-lt"/>
              <a:buAutoNum type="arabicParenR"/>
            </a:pPr>
            <a:r>
              <a:rPr lang="en-US" dirty="0" smtClean="0"/>
              <a:t>Other options (not investigated yet): </a:t>
            </a:r>
          </a:p>
          <a:p>
            <a:pPr marL="742950" lvl="1" indent="-285750">
              <a:buFont typeface="Arial"/>
              <a:buChar char="•"/>
            </a:pPr>
            <a:r>
              <a:rPr lang="en-US" dirty="0" smtClean="0"/>
              <a:t>Remove field from </a:t>
            </a:r>
            <a:r>
              <a:rPr lang="en-US" b="1" dirty="0" smtClean="0"/>
              <a:t>Solenoids in the LEBT</a:t>
            </a:r>
          </a:p>
          <a:p>
            <a:pPr marL="742950" lvl="1" indent="-285750">
              <a:buFont typeface="Arial"/>
              <a:buChar char="•"/>
            </a:pPr>
            <a:r>
              <a:rPr lang="en-US" dirty="0" smtClean="0"/>
              <a:t>Cut </a:t>
            </a:r>
            <a:r>
              <a:rPr lang="en-US" b="1" dirty="0" smtClean="0"/>
              <a:t>400 V line of Proton source </a:t>
            </a:r>
            <a:r>
              <a:rPr lang="en-US" dirty="0" smtClean="0"/>
              <a:t>using a contactor like TSS and </a:t>
            </a:r>
            <a:r>
              <a:rPr lang="en-US" dirty="0" smtClean="0"/>
              <a:t>PSS</a:t>
            </a:r>
          </a:p>
          <a:p>
            <a:pPr lvl="1"/>
            <a:endParaRPr lang="en-US" dirty="0" smtClean="0"/>
          </a:p>
          <a:p>
            <a:r>
              <a:rPr lang="en-US" b="1" dirty="0" smtClean="0"/>
              <a:t>None of these mitigation techniques can be used by itself, we have to use a combination</a:t>
            </a:r>
          </a:p>
          <a:p>
            <a:endParaRPr lang="en-US" b="1" dirty="0" smtClean="0"/>
          </a:p>
          <a:p>
            <a:r>
              <a:rPr lang="en-US" b="1" dirty="0" smtClean="0">
                <a:sym typeface="Wingdings"/>
              </a:rPr>
              <a:t>		 </a:t>
            </a:r>
            <a:r>
              <a:rPr lang="en-US" b="1" dirty="0" smtClean="0"/>
              <a:t>trigger 1) + 2) + 3) simultaneously </a:t>
            </a:r>
          </a:p>
        </p:txBody>
      </p:sp>
    </p:spTree>
    <p:extLst>
      <p:ext uri="{BB962C8B-B14F-4D97-AF65-F5344CB8AC3E}">
        <p14:creationId xmlns:p14="http://schemas.microsoft.com/office/powerpoint/2010/main" val="3468688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Mode Concept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sp>
        <p:nvSpPr>
          <p:cNvPr id="5" name="TextBox 4"/>
          <p:cNvSpPr txBox="1"/>
          <p:nvPr/>
        </p:nvSpPr>
        <p:spPr>
          <a:xfrm>
            <a:off x="107504" y="1556792"/>
            <a:ext cx="9036496" cy="4524316"/>
          </a:xfrm>
          <a:prstGeom prst="rect">
            <a:avLst/>
          </a:prstGeom>
          <a:noFill/>
        </p:spPr>
        <p:txBody>
          <a:bodyPr wrap="square" rtlCol="0">
            <a:spAutoFit/>
          </a:bodyPr>
          <a:lstStyle/>
          <a:p>
            <a:r>
              <a:rPr lang="en-US" dirty="0" smtClean="0"/>
              <a:t>The operational mode concept at ESS is based on:</a:t>
            </a:r>
          </a:p>
          <a:p>
            <a:endParaRPr lang="en-US" dirty="0" smtClean="0"/>
          </a:p>
          <a:p>
            <a:pPr marL="285750" indent="-285750">
              <a:buFont typeface="Arial" panose="020B0604020202020204" pitchFamily="34" charset="0"/>
              <a:buChar char="•"/>
            </a:pPr>
            <a:r>
              <a:rPr lang="en-US" dirty="0" smtClean="0"/>
              <a:t>Machine Modes, </a:t>
            </a:r>
            <a:r>
              <a:rPr lang="en-US" dirty="0" smtClean="0"/>
              <a:t>defining the “final intended destination” of the proton beam,</a:t>
            </a:r>
          </a:p>
          <a:p>
            <a:pPr marL="285750" indent="-285750">
              <a:buFont typeface="Arial" panose="020B0604020202020204" pitchFamily="34" charset="0"/>
              <a:buChar char="•"/>
            </a:pPr>
            <a:r>
              <a:rPr lang="en-US" dirty="0" smtClean="0"/>
              <a:t>Beam Modes, </a:t>
            </a:r>
            <a:r>
              <a:rPr lang="en-US" dirty="0" smtClean="0"/>
              <a:t>defining the properties of the proton beam.</a:t>
            </a:r>
          </a:p>
          <a:p>
            <a:endParaRPr lang="en-US" dirty="0"/>
          </a:p>
          <a:p>
            <a:r>
              <a:rPr lang="en-US" dirty="0" smtClean="0"/>
              <a:t>Setting an operational mode is clearly a control system job!</a:t>
            </a:r>
          </a:p>
          <a:p>
            <a:endParaRPr lang="en-US" dirty="0"/>
          </a:p>
          <a:p>
            <a:r>
              <a:rPr lang="en-US" dirty="0" smtClean="0">
                <a:sym typeface="Wingdings" panose="05000000000000000000" pitchFamily="2" charset="2"/>
              </a:rPr>
              <a:t> Machine </a:t>
            </a:r>
            <a:r>
              <a:rPr lang="en-US" dirty="0" smtClean="0">
                <a:sym typeface="Wingdings" panose="05000000000000000000" pitchFamily="2" charset="2"/>
              </a:rPr>
              <a:t>Protection &amp; Beam Permit systems need to be configurable by </a:t>
            </a:r>
            <a:r>
              <a:rPr lang="en-US" dirty="0" smtClean="0">
                <a:sym typeface="Wingdings" panose="05000000000000000000" pitchFamily="2" charset="2"/>
              </a:rPr>
              <a:t>the control </a:t>
            </a:r>
            <a:r>
              <a:rPr lang="en-US" dirty="0" smtClean="0">
                <a:sym typeface="Wingdings" panose="05000000000000000000" pitchFamily="2" charset="2"/>
              </a:rPr>
              <a:t>system.</a:t>
            </a:r>
          </a:p>
          <a:p>
            <a:endParaRPr lang="en-US" dirty="0">
              <a:sym typeface="Wingdings" panose="05000000000000000000" pitchFamily="2" charset="2"/>
            </a:endParaRPr>
          </a:p>
          <a:p>
            <a:r>
              <a:rPr lang="en-US" dirty="0" smtClean="0"/>
              <a:t>However, mode confusion could lead to potentially harmful behavior.</a:t>
            </a:r>
          </a:p>
          <a:p>
            <a:endParaRPr lang="en-US" dirty="0"/>
          </a:p>
          <a:p>
            <a:r>
              <a:rPr lang="en-US" dirty="0" smtClean="0">
                <a:sym typeface="Wingdings" panose="05000000000000000000" pitchFamily="2" charset="2"/>
              </a:rPr>
              <a:t> There </a:t>
            </a:r>
            <a:r>
              <a:rPr lang="en-US" dirty="0" smtClean="0">
                <a:sym typeface="Wingdings" panose="05000000000000000000" pitchFamily="2" charset="2"/>
              </a:rPr>
              <a:t>is a clear need for some kind of “operational mode sanity checking”.</a:t>
            </a:r>
          </a:p>
          <a:p>
            <a:endParaRPr lang="en-US" dirty="0" smtClean="0">
              <a:sym typeface="Wingdings" panose="05000000000000000000" pitchFamily="2" charset="2"/>
            </a:endParaRPr>
          </a:p>
          <a:p>
            <a:r>
              <a:rPr lang="en-US" dirty="0" smtClean="0">
                <a:sym typeface="Wingdings" panose="05000000000000000000" pitchFamily="2" charset="2"/>
              </a:rPr>
              <a:t>This would not only include checking if every protection related </a:t>
            </a:r>
            <a:r>
              <a:rPr lang="en-US" dirty="0" smtClean="0">
                <a:sym typeface="Wingdings" panose="05000000000000000000" pitchFamily="2" charset="2"/>
              </a:rPr>
              <a:t>system </a:t>
            </a:r>
            <a:r>
              <a:rPr lang="en-US" dirty="0" smtClean="0">
                <a:sym typeface="Wingdings" panose="05000000000000000000" pitchFamily="2" charset="2"/>
              </a:rPr>
              <a:t>agrees on the same mode, it would also include checking if all those systems have correctly adopted the right configuration related to that mode.</a:t>
            </a:r>
            <a:endParaRPr lang="en-US" dirty="0" smtClean="0"/>
          </a:p>
        </p:txBody>
      </p:sp>
    </p:spTree>
    <p:extLst>
      <p:ext uri="{BB962C8B-B14F-4D97-AF65-F5344CB8AC3E}">
        <p14:creationId xmlns:p14="http://schemas.microsoft.com/office/powerpoint/2010/main" val="33199820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Degraded Mode Operation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sp>
        <p:nvSpPr>
          <p:cNvPr id="5" name="TextBox 4"/>
          <p:cNvSpPr txBox="1"/>
          <p:nvPr/>
        </p:nvSpPr>
        <p:spPr>
          <a:xfrm>
            <a:off x="107504" y="1652021"/>
            <a:ext cx="8928992" cy="4801315"/>
          </a:xfrm>
          <a:prstGeom prst="rect">
            <a:avLst/>
          </a:prstGeom>
          <a:noFill/>
        </p:spPr>
        <p:txBody>
          <a:bodyPr wrap="square" rtlCol="0">
            <a:spAutoFit/>
          </a:bodyPr>
          <a:lstStyle/>
          <a:p>
            <a:r>
              <a:rPr lang="en-US" dirty="0" smtClean="0"/>
              <a:t>Things will fail</a:t>
            </a:r>
            <a:r>
              <a:rPr lang="en-US" dirty="0" smtClean="0"/>
              <a:t>.</a:t>
            </a:r>
            <a:endParaRPr lang="en-US" dirty="0"/>
          </a:p>
          <a:p>
            <a:r>
              <a:rPr lang="en-US" dirty="0" smtClean="0"/>
              <a:t>Some of these things might not be so critical to operation to require an immediate shutdown when they fail.</a:t>
            </a:r>
          </a:p>
          <a:p>
            <a:endParaRPr lang="en-US" dirty="0" smtClean="0">
              <a:sym typeface="Wingdings" panose="05000000000000000000" pitchFamily="2" charset="2"/>
            </a:endParaRPr>
          </a:p>
          <a:p>
            <a:r>
              <a:rPr lang="en-US" dirty="0" smtClean="0">
                <a:sym typeface="Wingdings" panose="05000000000000000000" pitchFamily="2" charset="2"/>
              </a:rPr>
              <a:t> There is a clear need for some kind of a “masking feature” at the level of the BIS.</a:t>
            </a:r>
          </a:p>
          <a:p>
            <a:endParaRPr lang="en-US" dirty="0" smtClean="0"/>
          </a:p>
          <a:p>
            <a:r>
              <a:rPr lang="en-US" dirty="0" smtClean="0"/>
              <a:t>It should be possible to force the system to ignore certain </a:t>
            </a:r>
            <a:r>
              <a:rPr lang="en-US" dirty="0" smtClean="0"/>
              <a:t>inputs (</a:t>
            </a:r>
            <a:r>
              <a:rPr lang="en-US" dirty="0" err="1" smtClean="0"/>
              <a:t>eg</a:t>
            </a:r>
            <a:r>
              <a:rPr lang="en-US" dirty="0" smtClean="0"/>
              <a:t> when injecting a pilot beam with almost no damage potential, </a:t>
            </a:r>
            <a:r>
              <a:rPr lang="en-US" dirty="0" err="1" smtClean="0"/>
              <a:t>etc</a:t>
            </a:r>
            <a:r>
              <a:rPr lang="en-US" dirty="0" smtClean="0"/>
              <a:t>).</a:t>
            </a:r>
            <a:r>
              <a:rPr lang="en-US" dirty="0"/>
              <a:t> </a:t>
            </a:r>
            <a:r>
              <a:rPr lang="en-US" dirty="0" smtClean="0"/>
              <a:t>It </a:t>
            </a:r>
            <a:r>
              <a:rPr lang="en-US" dirty="0" smtClean="0"/>
              <a:t>is however critical to define what should be allowed per operational mode.</a:t>
            </a:r>
            <a:endParaRPr lang="en-US" dirty="0"/>
          </a:p>
          <a:p>
            <a:r>
              <a:rPr lang="en-US" dirty="0" smtClean="0"/>
              <a:t>And if you define rules, you better check if they are being followed.</a:t>
            </a:r>
          </a:p>
          <a:p>
            <a:endParaRPr lang="en-US" dirty="0"/>
          </a:p>
          <a:p>
            <a:pPr marL="285750" indent="-285750">
              <a:buFont typeface="Wingdings" charset="0"/>
              <a:buChar char="à"/>
            </a:pPr>
            <a:r>
              <a:rPr lang="en-US" dirty="0" smtClean="0">
                <a:sym typeface="Wingdings" panose="05000000000000000000" pitchFamily="2" charset="2"/>
              </a:rPr>
              <a:t>Masked BIS inputs should be cross-checked to confirm that they are in agreement with the rules defined by the selected operational mode.</a:t>
            </a:r>
          </a:p>
          <a:p>
            <a:endParaRPr lang="en-US" dirty="0">
              <a:sym typeface="Wingdings" panose="05000000000000000000" pitchFamily="2" charset="2"/>
            </a:endParaRPr>
          </a:p>
          <a:p>
            <a:r>
              <a:rPr lang="en-US" dirty="0" smtClean="0">
                <a:sym typeface="Wingdings" panose="05000000000000000000" pitchFamily="2" charset="2"/>
              </a:rPr>
              <a:t>Degraded mode operation </a:t>
            </a:r>
            <a:r>
              <a:rPr lang="en-US" dirty="0" smtClean="0">
                <a:sym typeface="Wingdings" panose="05000000000000000000" pitchFamily="2" charset="2"/>
              </a:rPr>
              <a:t>includes other features, such </a:t>
            </a:r>
            <a:r>
              <a:rPr lang="en-US" dirty="0" smtClean="0">
                <a:sym typeface="Wingdings" panose="05000000000000000000" pitchFamily="2" charset="2"/>
              </a:rPr>
              <a:t>as lowering the repetition rate upon detection of specific failures that are not very critical </a:t>
            </a:r>
            <a:r>
              <a:rPr lang="en-US" dirty="0" smtClean="0">
                <a:sym typeface="Wingdings" panose="05000000000000000000" pitchFamily="2" charset="2"/>
              </a:rPr>
              <a:t>or changing beam current, etc. rather than stopping beam operation.</a:t>
            </a:r>
            <a:endParaRPr lang="en-US" dirty="0" smtClean="0"/>
          </a:p>
        </p:txBody>
      </p:sp>
    </p:spTree>
    <p:extLst>
      <p:ext uri="{BB962C8B-B14F-4D97-AF65-F5344CB8AC3E}">
        <p14:creationId xmlns:p14="http://schemas.microsoft.com/office/powerpoint/2010/main" val="33199820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Management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sp>
        <p:nvSpPr>
          <p:cNvPr id="5" name="TextBox 4"/>
          <p:cNvSpPr txBox="1"/>
          <p:nvPr/>
        </p:nvSpPr>
        <p:spPr>
          <a:xfrm>
            <a:off x="374848" y="1556792"/>
            <a:ext cx="8229600" cy="5078314"/>
          </a:xfrm>
          <a:prstGeom prst="rect">
            <a:avLst/>
          </a:prstGeom>
          <a:noFill/>
        </p:spPr>
        <p:txBody>
          <a:bodyPr wrap="square" rtlCol="0">
            <a:spAutoFit/>
          </a:bodyPr>
          <a:lstStyle/>
          <a:p>
            <a:r>
              <a:rPr lang="en-US" dirty="0" smtClean="0"/>
              <a:t>There is a third potential source of damage that is closely related to mode confusion and inadequate mode dependent configuration of elements.</a:t>
            </a:r>
          </a:p>
          <a:p>
            <a:endParaRPr lang="en-US" dirty="0"/>
          </a:p>
          <a:p>
            <a:r>
              <a:rPr lang="en-US" dirty="0" smtClean="0"/>
              <a:t>This would be the use of elements having a “version” that does not match the system configuration version requirements.</a:t>
            </a:r>
          </a:p>
          <a:p>
            <a:endParaRPr lang="en-US" dirty="0" smtClean="0"/>
          </a:p>
          <a:p>
            <a:r>
              <a:rPr lang="en-US" dirty="0" smtClean="0"/>
              <a:t>There has to be a clear definition of what versions of what are expected to be there in order to allow operation. And of course, this should be checked.</a:t>
            </a:r>
          </a:p>
          <a:p>
            <a:endParaRPr lang="en-US" dirty="0"/>
          </a:p>
          <a:p>
            <a:pPr marL="285750" indent="-285750">
              <a:buFont typeface="Wingdings" charset="0"/>
              <a:buChar char="à"/>
            </a:pPr>
            <a:r>
              <a:rPr lang="en-US" dirty="0" smtClean="0">
                <a:sym typeface="Wingdings" panose="05000000000000000000" pitchFamily="2" charset="2"/>
              </a:rPr>
              <a:t>The version of critical hardware and software configuration items should be 	checked with respect to system version requirements.</a:t>
            </a:r>
          </a:p>
          <a:p>
            <a:pPr marL="285750" indent="-285750">
              <a:buFont typeface="Wingdings" charset="0"/>
              <a:buChar char="à"/>
            </a:pPr>
            <a:endParaRPr lang="en-US" dirty="0"/>
          </a:p>
          <a:p>
            <a:r>
              <a:rPr lang="en-US" dirty="0" smtClean="0"/>
              <a:t>These last three potential sources of problems might lead to add two functional entities to machine protection and beam permit</a:t>
            </a:r>
            <a:r>
              <a:rPr lang="en-US" dirty="0" smtClean="0"/>
              <a:t>:</a:t>
            </a:r>
          </a:p>
          <a:p>
            <a:endParaRPr lang="en-US" dirty="0"/>
          </a:p>
          <a:p>
            <a:r>
              <a:rPr lang="en-US" dirty="0" smtClean="0"/>
              <a:t>This concept shall include validation </a:t>
            </a:r>
          </a:p>
          <a:p>
            <a:r>
              <a:rPr lang="en-US" dirty="0" smtClean="0"/>
              <a:t>as well and not be restricted to </a:t>
            </a:r>
          </a:p>
          <a:p>
            <a:r>
              <a:rPr lang="en-US" dirty="0" smtClean="0"/>
              <a:t>Monitoring only</a:t>
            </a:r>
            <a:endParaRPr lang="en-US" dirty="0" smtClean="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517232"/>
            <a:ext cx="4786209"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9820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a:t>
            </a:r>
            <a:r>
              <a:rPr lang="en-US" dirty="0" smtClean="0"/>
              <a:t>for ESS </a:t>
            </a:r>
            <a:r>
              <a:rPr lang="en-US" dirty="0" smtClean="0"/>
              <a:t>Machine </a:t>
            </a:r>
            <a:r>
              <a:rPr lang="en-US" dirty="0" smtClean="0"/>
              <a:t>Protection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sp>
        <p:nvSpPr>
          <p:cNvPr id="5" name="TextBox 4"/>
          <p:cNvSpPr txBox="1"/>
          <p:nvPr/>
        </p:nvSpPr>
        <p:spPr>
          <a:xfrm>
            <a:off x="200526" y="1988840"/>
            <a:ext cx="8943474" cy="4216539"/>
          </a:xfrm>
          <a:prstGeom prst="rect">
            <a:avLst/>
          </a:prstGeom>
        </p:spPr>
        <p:txBody>
          <a:bodyPr vert="horz" wrap="none" rtlCol="0">
            <a:spAutoFit/>
          </a:bodyPr>
          <a:lstStyle/>
          <a:p>
            <a:r>
              <a:rPr lang="en-US" sz="2000" b="1" dirty="0" smtClean="0"/>
              <a:t>Machine Protection Panel (MPP):</a:t>
            </a:r>
          </a:p>
          <a:p>
            <a:endParaRPr lang="en-US" sz="1600" dirty="0"/>
          </a:p>
          <a:p>
            <a:pPr marL="285750" indent="-285750">
              <a:buFontTx/>
              <a:buChar char="-"/>
            </a:pPr>
            <a:r>
              <a:rPr lang="en-US" dirty="0" smtClean="0"/>
              <a:t>Existing since June 2012 (coordinated by A. Nordt)</a:t>
            </a:r>
          </a:p>
          <a:p>
            <a:pPr marL="285750" indent="-285750">
              <a:buFontTx/>
              <a:buChar char="-"/>
            </a:pPr>
            <a:r>
              <a:rPr lang="en-US" dirty="0" smtClean="0"/>
              <a:t>~ 55 members (20 very active) from AD, ICS, Target, NSS, PSS, TSS</a:t>
            </a:r>
          </a:p>
          <a:p>
            <a:pPr marL="285750" indent="-285750">
              <a:buFontTx/>
              <a:buChar char="-"/>
            </a:pPr>
            <a:r>
              <a:rPr lang="en-US" dirty="0" smtClean="0"/>
              <a:t>Meeting on a regular basis (bi-tri-weekly)</a:t>
            </a:r>
          </a:p>
          <a:p>
            <a:pPr marL="285750" indent="-285750">
              <a:buFontTx/>
              <a:buChar char="-"/>
            </a:pPr>
            <a:r>
              <a:rPr lang="en-US" b="1" i="1" dirty="0" smtClean="0"/>
              <a:t>Discussing, gathering and communicating machine protection relevant information</a:t>
            </a:r>
          </a:p>
          <a:p>
            <a:pPr marL="285750" indent="-285750">
              <a:buFontTx/>
              <a:buChar char="-"/>
            </a:pPr>
            <a:endParaRPr lang="en-US" dirty="0" smtClean="0"/>
          </a:p>
          <a:p>
            <a:endParaRPr lang="en-US" sz="1600" b="1" dirty="0"/>
          </a:p>
          <a:p>
            <a:endParaRPr lang="en-US" sz="1600" b="1" dirty="0" smtClean="0"/>
          </a:p>
          <a:p>
            <a:r>
              <a:rPr lang="en-US" sz="2000" b="1" dirty="0" smtClean="0"/>
              <a:t>Machine </a:t>
            </a:r>
            <a:r>
              <a:rPr lang="en-US" sz="2000" b="1" dirty="0"/>
              <a:t>Protection </a:t>
            </a:r>
            <a:r>
              <a:rPr lang="en-US" sz="2000" b="1" dirty="0" smtClean="0"/>
              <a:t>Committee (MPC)</a:t>
            </a:r>
            <a:r>
              <a:rPr lang="en-US" sz="2000" b="1" dirty="0"/>
              <a:t>:</a:t>
            </a:r>
          </a:p>
          <a:p>
            <a:endParaRPr lang="en-US" dirty="0"/>
          </a:p>
          <a:p>
            <a:pPr marL="285750" indent="-285750">
              <a:buFontTx/>
              <a:buChar char="-"/>
            </a:pPr>
            <a:r>
              <a:rPr lang="en-US" dirty="0" smtClean="0"/>
              <a:t>Approved by EPG in Oct 2014, 1</a:t>
            </a:r>
            <a:r>
              <a:rPr lang="en-US" baseline="30000" dirty="0" smtClean="0"/>
              <a:t>st</a:t>
            </a:r>
            <a:r>
              <a:rPr lang="en-US" dirty="0" smtClean="0"/>
              <a:t> meeting on 31</a:t>
            </a:r>
            <a:r>
              <a:rPr lang="en-US" baseline="30000" dirty="0" smtClean="0"/>
              <a:t>st</a:t>
            </a:r>
            <a:r>
              <a:rPr lang="en-US" dirty="0" smtClean="0"/>
              <a:t> of March 2015</a:t>
            </a:r>
          </a:p>
          <a:p>
            <a:pPr marL="285750" indent="-285750">
              <a:buFontTx/>
              <a:buChar char="-"/>
            </a:pPr>
            <a:r>
              <a:rPr lang="en-US" dirty="0" smtClean="0"/>
              <a:t>Existing throughout the complete ESS lifecycle</a:t>
            </a:r>
          </a:p>
          <a:p>
            <a:pPr marL="285750" indent="-285750">
              <a:buFontTx/>
              <a:buChar char="-"/>
            </a:pPr>
            <a:r>
              <a:rPr lang="en-US" dirty="0" smtClean="0"/>
              <a:t>T. </a:t>
            </a:r>
            <a:r>
              <a:rPr lang="en-US" dirty="0" err="1" smtClean="0"/>
              <a:t>Korhonen</a:t>
            </a:r>
            <a:r>
              <a:rPr lang="en-US" dirty="0" smtClean="0"/>
              <a:t>, D. McGinnis, E. Pitcher, R. </a:t>
            </a:r>
            <a:r>
              <a:rPr lang="en-US" dirty="0" err="1" smtClean="0"/>
              <a:t>Connatser</a:t>
            </a:r>
            <a:r>
              <a:rPr lang="en-US" dirty="0" smtClean="0"/>
              <a:t>, A. Nordt, Operations-representative (?)</a:t>
            </a:r>
          </a:p>
          <a:p>
            <a:pPr marL="285750" indent="-285750">
              <a:buFontTx/>
              <a:buChar char="-"/>
            </a:pPr>
            <a:r>
              <a:rPr lang="en-US" b="1" i="1" dirty="0" smtClean="0"/>
              <a:t>Empowered to take and approve major decisions, take on responsibility</a:t>
            </a:r>
            <a:endParaRPr lang="en-US" b="1" i="1" dirty="0"/>
          </a:p>
        </p:txBody>
      </p:sp>
    </p:spTree>
    <p:extLst>
      <p:ext uri="{BB962C8B-B14F-4D97-AF65-F5344CB8AC3E}">
        <p14:creationId xmlns:p14="http://schemas.microsoft.com/office/powerpoint/2010/main" val="4666020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t>
            </a:r>
            <a:r>
              <a:rPr lang="en-US" dirty="0" smtClean="0"/>
              <a:t>derive </a:t>
            </a:r>
            <a:r>
              <a:rPr lang="en-US" dirty="0" smtClean="0"/>
              <a:t>MP relevant Requirements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grpSp>
        <p:nvGrpSpPr>
          <p:cNvPr id="5" name="Group 4"/>
          <p:cNvGrpSpPr/>
          <p:nvPr/>
        </p:nvGrpSpPr>
        <p:grpSpPr>
          <a:xfrm>
            <a:off x="-29294" y="1624498"/>
            <a:ext cx="9044307" cy="5054935"/>
            <a:chOff x="195798" y="291490"/>
            <a:chExt cx="8641786" cy="6232212"/>
          </a:xfrm>
        </p:grpSpPr>
        <p:sp>
          <p:nvSpPr>
            <p:cNvPr id="6" name="Rectangle 5"/>
            <p:cNvSpPr/>
            <p:nvPr/>
          </p:nvSpPr>
          <p:spPr>
            <a:xfrm>
              <a:off x="756926" y="291490"/>
              <a:ext cx="7619563" cy="1322531"/>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p:cNvSpPr/>
            <p:nvPr/>
          </p:nvSpPr>
          <p:spPr>
            <a:xfrm>
              <a:off x="776648" y="2190846"/>
              <a:ext cx="7630059" cy="2052566"/>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76650" y="4704121"/>
              <a:ext cx="7640554" cy="1814483"/>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89015" y="563129"/>
              <a:ext cx="1490312" cy="584776"/>
            </a:xfrm>
            <a:prstGeom prst="rect">
              <a:avLst/>
            </a:prstGeom>
          </p:spPr>
          <p:txBody>
            <a:bodyPr vert="horz" wrap="none" rtlCol="0">
              <a:spAutoFit/>
            </a:bodyPr>
            <a:lstStyle/>
            <a:p>
              <a:r>
                <a:rPr lang="en-US" sz="1600" b="1" dirty="0" smtClean="0"/>
                <a:t>MPC domain</a:t>
              </a:r>
              <a:r>
                <a:rPr lang="en-US" sz="1600" dirty="0" smtClean="0"/>
                <a:t>/</a:t>
              </a:r>
            </a:p>
            <a:p>
              <a:r>
                <a:rPr lang="en-US" sz="1600" dirty="0" smtClean="0"/>
                <a:t>responsibilities:</a:t>
              </a:r>
            </a:p>
          </p:txBody>
        </p:sp>
        <p:sp>
          <p:nvSpPr>
            <p:cNvPr id="10" name="TextBox 9"/>
            <p:cNvSpPr txBox="1"/>
            <p:nvPr/>
          </p:nvSpPr>
          <p:spPr>
            <a:xfrm>
              <a:off x="3126129" y="296794"/>
              <a:ext cx="5256503" cy="1077217"/>
            </a:xfrm>
            <a:prstGeom prst="rect">
              <a:avLst/>
            </a:prstGeom>
          </p:spPr>
          <p:txBody>
            <a:bodyPr vert="horz" wrap="square" rtlCol="0">
              <a:spAutoFit/>
            </a:bodyPr>
            <a:lstStyle/>
            <a:p>
              <a:r>
                <a:rPr lang="en-US" sz="1600" dirty="0" smtClean="0"/>
                <a:t>Approval of </a:t>
              </a:r>
              <a:r>
                <a:rPr lang="en-US" sz="1600" b="1" i="1" dirty="0" smtClean="0"/>
                <a:t>concept</a:t>
              </a:r>
              <a:r>
                <a:rPr lang="en-US" sz="1600" dirty="0" smtClean="0"/>
                <a:t>, overall </a:t>
              </a:r>
              <a:r>
                <a:rPr lang="en-US" sz="1600" b="1" i="1" dirty="0" smtClean="0"/>
                <a:t>scope</a:t>
              </a:r>
              <a:r>
                <a:rPr lang="en-US" sz="1600" b="1" dirty="0" smtClean="0"/>
                <a:t>,</a:t>
              </a:r>
            </a:p>
            <a:p>
              <a:r>
                <a:rPr lang="en-US" sz="1600" dirty="0" smtClean="0"/>
                <a:t>Coordination of </a:t>
              </a:r>
              <a:r>
                <a:rPr lang="en-US" sz="1600" b="1" i="1" dirty="0" smtClean="0"/>
                <a:t>hazard </a:t>
              </a:r>
              <a:r>
                <a:rPr lang="en-US" sz="1600" b="1" i="1" dirty="0"/>
                <a:t>r</a:t>
              </a:r>
              <a:r>
                <a:rPr lang="en-US" sz="1600" b="1" i="1" dirty="0" smtClean="0"/>
                <a:t>isk analysis,</a:t>
              </a:r>
            </a:p>
            <a:p>
              <a:r>
                <a:rPr lang="en-US" sz="1600" dirty="0" smtClean="0"/>
                <a:t>Approval of </a:t>
              </a:r>
              <a:r>
                <a:rPr lang="en-US" sz="1600" dirty="0"/>
                <a:t>o</a:t>
              </a:r>
              <a:r>
                <a:rPr lang="en-US" sz="1600" dirty="0" smtClean="0"/>
                <a:t>verall </a:t>
              </a:r>
              <a:r>
                <a:rPr lang="en-US" sz="1600" b="1" i="1" dirty="0" smtClean="0"/>
                <a:t>machine protection requirements,</a:t>
              </a:r>
            </a:p>
            <a:p>
              <a:r>
                <a:rPr lang="en-US" sz="1600" dirty="0" smtClean="0"/>
                <a:t>Coordination of machine protection </a:t>
              </a:r>
              <a:r>
                <a:rPr lang="en-US" sz="1600" b="1" i="1" dirty="0" smtClean="0"/>
                <a:t>requirements allocation</a:t>
              </a:r>
              <a:endParaRPr lang="en-US" sz="1600" b="1" i="1" dirty="0"/>
            </a:p>
          </p:txBody>
        </p:sp>
        <p:sp>
          <p:nvSpPr>
            <p:cNvPr id="11" name="Rectangle 10"/>
            <p:cNvSpPr/>
            <p:nvPr/>
          </p:nvSpPr>
          <p:spPr>
            <a:xfrm>
              <a:off x="782116" y="2206795"/>
              <a:ext cx="7619563" cy="38291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rot="16200000">
              <a:off x="7388307" y="2843039"/>
              <a:ext cx="2575068" cy="323487"/>
            </a:xfrm>
            <a:prstGeom prst="rect">
              <a:avLst/>
            </a:prstGeom>
          </p:spPr>
          <p:txBody>
            <a:bodyPr vert="horz" wrap="none" rtlCol="0">
              <a:spAutoFit/>
            </a:bodyPr>
            <a:lstStyle/>
            <a:p>
              <a:r>
                <a:rPr lang="en-US" sz="1600" dirty="0" smtClean="0"/>
                <a:t>Verification, Validation</a:t>
              </a:r>
              <a:endParaRPr lang="en-US" sz="1600" dirty="0" smtClean="0"/>
            </a:p>
          </p:txBody>
        </p:sp>
        <p:sp>
          <p:nvSpPr>
            <p:cNvPr id="13" name="TextBox 12"/>
            <p:cNvSpPr txBox="1"/>
            <p:nvPr/>
          </p:nvSpPr>
          <p:spPr>
            <a:xfrm rot="16200000">
              <a:off x="-242794" y="5324838"/>
              <a:ext cx="1461959" cy="584776"/>
            </a:xfrm>
            <a:prstGeom prst="rect">
              <a:avLst/>
            </a:prstGeom>
          </p:spPr>
          <p:txBody>
            <a:bodyPr vert="horz" wrap="none" rtlCol="0">
              <a:spAutoFit/>
            </a:bodyPr>
            <a:lstStyle/>
            <a:p>
              <a:r>
                <a:rPr lang="en-US" sz="1600" dirty="0" smtClean="0"/>
                <a:t>System </a:t>
              </a:r>
            </a:p>
            <a:p>
              <a:r>
                <a:rPr lang="en-US" sz="1600" dirty="0" smtClean="0"/>
                <a:t>Requirements</a:t>
              </a:r>
            </a:p>
          </p:txBody>
        </p:sp>
        <p:sp>
          <p:nvSpPr>
            <p:cNvPr id="14" name="TextBox 13"/>
            <p:cNvSpPr txBox="1"/>
            <p:nvPr/>
          </p:nvSpPr>
          <p:spPr>
            <a:xfrm>
              <a:off x="773490" y="2227792"/>
              <a:ext cx="1188346" cy="338554"/>
            </a:xfrm>
            <a:prstGeom prst="rect">
              <a:avLst/>
            </a:prstGeom>
          </p:spPr>
          <p:txBody>
            <a:bodyPr vert="horz" wrap="none" rtlCol="0">
              <a:spAutoFit/>
            </a:bodyPr>
            <a:lstStyle/>
            <a:p>
              <a:r>
                <a:rPr lang="en-US" sz="1600" dirty="0" smtClean="0"/>
                <a:t>Operations</a:t>
              </a:r>
            </a:p>
          </p:txBody>
        </p:sp>
        <p:sp>
          <p:nvSpPr>
            <p:cNvPr id="15" name="TextBox 14"/>
            <p:cNvSpPr txBox="1"/>
            <p:nvPr/>
          </p:nvSpPr>
          <p:spPr>
            <a:xfrm>
              <a:off x="2132845" y="2222748"/>
              <a:ext cx="1223412" cy="338554"/>
            </a:xfrm>
            <a:prstGeom prst="rect">
              <a:avLst/>
            </a:prstGeom>
          </p:spPr>
          <p:txBody>
            <a:bodyPr vert="horz" wrap="none" rtlCol="0">
              <a:spAutoFit/>
            </a:bodyPr>
            <a:lstStyle/>
            <a:p>
              <a:r>
                <a:rPr lang="en-US" sz="1600" dirty="0" smtClean="0"/>
                <a:t>Accelerator</a:t>
              </a:r>
            </a:p>
          </p:txBody>
        </p:sp>
        <p:sp>
          <p:nvSpPr>
            <p:cNvPr id="16" name="TextBox 15"/>
            <p:cNvSpPr txBox="1"/>
            <p:nvPr/>
          </p:nvSpPr>
          <p:spPr>
            <a:xfrm>
              <a:off x="4099401" y="2217704"/>
              <a:ext cx="526707" cy="338554"/>
            </a:xfrm>
            <a:prstGeom prst="rect">
              <a:avLst/>
            </a:prstGeom>
          </p:spPr>
          <p:txBody>
            <a:bodyPr vert="horz" wrap="none" rtlCol="0">
              <a:spAutoFit/>
            </a:bodyPr>
            <a:lstStyle/>
            <a:p>
              <a:r>
                <a:rPr lang="en-US" sz="1600" dirty="0" smtClean="0"/>
                <a:t>ICS</a:t>
              </a:r>
            </a:p>
          </p:txBody>
        </p:sp>
        <p:sp>
          <p:nvSpPr>
            <p:cNvPr id="17" name="TextBox 16"/>
            <p:cNvSpPr txBox="1"/>
            <p:nvPr/>
          </p:nvSpPr>
          <p:spPr>
            <a:xfrm>
              <a:off x="5107327" y="2215857"/>
              <a:ext cx="754934" cy="338554"/>
            </a:xfrm>
            <a:prstGeom prst="rect">
              <a:avLst/>
            </a:prstGeom>
          </p:spPr>
          <p:txBody>
            <a:bodyPr vert="horz" wrap="none" rtlCol="0">
              <a:spAutoFit/>
            </a:bodyPr>
            <a:lstStyle/>
            <a:p>
              <a:r>
                <a:rPr lang="en-US" sz="1600" dirty="0" smtClean="0"/>
                <a:t>Target</a:t>
              </a:r>
            </a:p>
          </p:txBody>
        </p:sp>
        <p:sp>
          <p:nvSpPr>
            <p:cNvPr id="18" name="TextBox 17"/>
            <p:cNvSpPr txBox="1"/>
            <p:nvPr/>
          </p:nvSpPr>
          <p:spPr>
            <a:xfrm>
              <a:off x="6000341" y="2214011"/>
              <a:ext cx="458178" cy="338554"/>
            </a:xfrm>
            <a:prstGeom prst="rect">
              <a:avLst/>
            </a:prstGeom>
          </p:spPr>
          <p:txBody>
            <a:bodyPr vert="horz" wrap="none" rtlCol="0">
              <a:spAutoFit/>
            </a:bodyPr>
            <a:lstStyle/>
            <a:p>
              <a:r>
                <a:rPr lang="en-US" sz="1600" dirty="0" smtClean="0"/>
                <a:t>CF</a:t>
              </a:r>
            </a:p>
          </p:txBody>
        </p:sp>
        <p:sp>
          <p:nvSpPr>
            <p:cNvPr id="19" name="TextBox 18"/>
            <p:cNvSpPr txBox="1"/>
            <p:nvPr/>
          </p:nvSpPr>
          <p:spPr>
            <a:xfrm>
              <a:off x="6462209" y="2223566"/>
              <a:ext cx="606556" cy="338554"/>
            </a:xfrm>
            <a:prstGeom prst="rect">
              <a:avLst/>
            </a:prstGeom>
          </p:spPr>
          <p:txBody>
            <a:bodyPr vert="horz" wrap="none" rtlCol="0">
              <a:spAutoFit/>
            </a:bodyPr>
            <a:lstStyle/>
            <a:p>
              <a:r>
                <a:rPr lang="en-US" sz="1600" dirty="0" smtClean="0"/>
                <a:t>NSS</a:t>
              </a:r>
            </a:p>
          </p:txBody>
        </p:sp>
        <p:sp>
          <p:nvSpPr>
            <p:cNvPr id="20" name="TextBox 19"/>
            <p:cNvSpPr txBox="1"/>
            <p:nvPr/>
          </p:nvSpPr>
          <p:spPr>
            <a:xfrm>
              <a:off x="7078739" y="2218522"/>
              <a:ext cx="595235" cy="338554"/>
            </a:xfrm>
            <a:prstGeom prst="rect">
              <a:avLst/>
            </a:prstGeom>
          </p:spPr>
          <p:txBody>
            <a:bodyPr vert="horz" wrap="none" rtlCol="0">
              <a:spAutoFit/>
            </a:bodyPr>
            <a:lstStyle/>
            <a:p>
              <a:r>
                <a:rPr lang="en-US" sz="1600" dirty="0"/>
                <a:t>P</a:t>
              </a:r>
              <a:r>
                <a:rPr lang="en-US" sz="1600" dirty="0" smtClean="0"/>
                <a:t>SS</a:t>
              </a:r>
            </a:p>
          </p:txBody>
        </p:sp>
        <p:sp>
          <p:nvSpPr>
            <p:cNvPr id="21" name="TextBox 20"/>
            <p:cNvSpPr txBox="1"/>
            <p:nvPr/>
          </p:nvSpPr>
          <p:spPr>
            <a:xfrm>
              <a:off x="7750462" y="2213477"/>
              <a:ext cx="583713" cy="338554"/>
            </a:xfrm>
            <a:prstGeom prst="rect">
              <a:avLst/>
            </a:prstGeom>
          </p:spPr>
          <p:txBody>
            <a:bodyPr vert="horz" wrap="none" rtlCol="0">
              <a:spAutoFit/>
            </a:bodyPr>
            <a:lstStyle/>
            <a:p>
              <a:r>
                <a:rPr lang="en-US" sz="1600" dirty="0" smtClean="0"/>
                <a:t>TSS</a:t>
              </a:r>
            </a:p>
          </p:txBody>
        </p:sp>
        <p:cxnSp>
          <p:nvCxnSpPr>
            <p:cNvPr id="22" name="Straight Connector 21"/>
            <p:cNvCxnSpPr/>
            <p:nvPr/>
          </p:nvCxnSpPr>
          <p:spPr bwMode="auto">
            <a:xfrm>
              <a:off x="1986154" y="2190846"/>
              <a:ext cx="0" cy="433285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3653404" y="2190846"/>
              <a:ext cx="0" cy="432166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4911784" y="2190846"/>
              <a:ext cx="6045" cy="432166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flipH="1">
              <a:off x="5930488" y="2190846"/>
              <a:ext cx="5355" cy="431607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H="1">
              <a:off x="6445210" y="2190846"/>
              <a:ext cx="19256" cy="432166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7066231" y="2206795"/>
              <a:ext cx="0" cy="431131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7711410" y="2190846"/>
              <a:ext cx="0" cy="432726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nvSpPr>
          <p:spPr>
            <a:xfrm>
              <a:off x="1996407" y="4691894"/>
              <a:ext cx="1645450" cy="461665"/>
            </a:xfrm>
            <a:prstGeom prst="rect">
              <a:avLst/>
            </a:prstGeom>
          </p:spPr>
          <p:txBody>
            <a:bodyPr vert="horz" wrap="square" rtlCol="0">
              <a:spAutoFit/>
            </a:bodyPr>
            <a:lstStyle/>
            <a:p>
              <a:r>
                <a:rPr lang="en-US" sz="800" dirty="0" smtClean="0"/>
                <a:t>- Requirements for Proton Source</a:t>
              </a:r>
            </a:p>
            <a:p>
              <a:r>
                <a:rPr lang="en-US" sz="800" dirty="0" smtClean="0"/>
                <a:t>- Requirements for LEBT chopper</a:t>
              </a:r>
            </a:p>
            <a:p>
              <a:r>
                <a:rPr lang="en-US" sz="800" dirty="0" smtClean="0"/>
                <a:t>- ….</a:t>
              </a:r>
            </a:p>
          </p:txBody>
        </p:sp>
        <p:sp>
          <p:nvSpPr>
            <p:cNvPr id="30" name="TextBox 29"/>
            <p:cNvSpPr txBox="1"/>
            <p:nvPr/>
          </p:nvSpPr>
          <p:spPr>
            <a:xfrm>
              <a:off x="3641139" y="4697363"/>
              <a:ext cx="1295188" cy="720968"/>
            </a:xfrm>
            <a:prstGeom prst="rect">
              <a:avLst/>
            </a:prstGeom>
          </p:spPr>
          <p:txBody>
            <a:bodyPr vert="horz" wrap="square" rtlCol="0">
              <a:spAutoFit/>
            </a:bodyPr>
            <a:lstStyle/>
            <a:p>
              <a:r>
                <a:rPr lang="en-US" sz="800" dirty="0" smtClean="0"/>
                <a:t>- Requirements for Beam                    Interlock System</a:t>
              </a:r>
            </a:p>
            <a:p>
              <a:r>
                <a:rPr lang="en-US" sz="800" dirty="0" smtClean="0"/>
                <a:t>- ….</a:t>
              </a:r>
            </a:p>
            <a:p>
              <a:endParaRPr lang="en-US" sz="800" dirty="0" smtClean="0"/>
            </a:p>
          </p:txBody>
        </p:sp>
        <p:sp>
          <p:nvSpPr>
            <p:cNvPr id="31" name="TextBox 30"/>
            <p:cNvSpPr txBox="1"/>
            <p:nvPr/>
          </p:nvSpPr>
          <p:spPr>
            <a:xfrm>
              <a:off x="1979369" y="2601250"/>
              <a:ext cx="1641006" cy="584776"/>
            </a:xfrm>
            <a:prstGeom prst="rect">
              <a:avLst/>
            </a:prstGeom>
          </p:spPr>
          <p:txBody>
            <a:bodyPr vert="horz" wrap="square" rtlCol="0">
              <a:spAutoFit/>
            </a:bodyPr>
            <a:lstStyle/>
            <a:p>
              <a:r>
                <a:rPr lang="en-US" sz="800" dirty="0" smtClean="0"/>
                <a:t>- Provide systems suitable for allocated machine protection functions </a:t>
              </a:r>
            </a:p>
            <a:p>
              <a:pPr marL="171450" indent="-171450">
                <a:buFontTx/>
                <a:buChar char="-"/>
              </a:pPr>
              <a:r>
                <a:rPr lang="en-US" sz="800" dirty="0" smtClean="0"/>
                <a:t>….</a:t>
              </a:r>
            </a:p>
          </p:txBody>
        </p:sp>
        <p:sp>
          <p:nvSpPr>
            <p:cNvPr id="32" name="TextBox 31"/>
            <p:cNvSpPr txBox="1"/>
            <p:nvPr/>
          </p:nvSpPr>
          <p:spPr>
            <a:xfrm>
              <a:off x="3649571" y="2595109"/>
              <a:ext cx="1262213" cy="569185"/>
            </a:xfrm>
            <a:prstGeom prst="rect">
              <a:avLst/>
            </a:prstGeom>
          </p:spPr>
          <p:txBody>
            <a:bodyPr vert="horz" wrap="square" rtlCol="0">
              <a:spAutoFit/>
            </a:bodyPr>
            <a:lstStyle/>
            <a:p>
              <a:r>
                <a:rPr lang="en-US" sz="800" dirty="0"/>
                <a:t>- Provide systems suitable for allocated </a:t>
              </a:r>
              <a:r>
                <a:rPr lang="en-US" sz="800" dirty="0" smtClean="0"/>
                <a:t>machine protection </a:t>
              </a:r>
              <a:r>
                <a:rPr lang="en-US" sz="800" dirty="0" smtClean="0"/>
                <a:t>functions</a:t>
              </a:r>
              <a:endParaRPr lang="en-US" sz="800" dirty="0"/>
            </a:p>
          </p:txBody>
        </p:sp>
        <p:sp>
          <p:nvSpPr>
            <p:cNvPr id="33" name="TextBox 32"/>
            <p:cNvSpPr txBox="1"/>
            <p:nvPr/>
          </p:nvSpPr>
          <p:spPr>
            <a:xfrm>
              <a:off x="777969" y="2618784"/>
              <a:ext cx="1207398" cy="872750"/>
            </a:xfrm>
            <a:prstGeom prst="rect">
              <a:avLst/>
            </a:prstGeom>
          </p:spPr>
          <p:txBody>
            <a:bodyPr vert="horz" wrap="square" rtlCol="0">
              <a:spAutoFit/>
            </a:bodyPr>
            <a:lstStyle/>
            <a:p>
              <a:r>
                <a:rPr lang="en-US" sz="800" dirty="0" smtClean="0"/>
                <a:t>- Requirements on work procedures, </a:t>
              </a:r>
              <a:r>
                <a:rPr lang="en-US" sz="800" dirty="0" smtClean="0"/>
                <a:t>maintenance planning, checklists</a:t>
              </a:r>
              <a:r>
                <a:rPr lang="en-US" sz="800" dirty="0" smtClean="0"/>
                <a:t>, training for personnel</a:t>
              </a:r>
              <a:endParaRPr lang="en-US" sz="800" dirty="0"/>
            </a:p>
            <a:p>
              <a:pPr marL="171450" indent="-171450">
                <a:buFontTx/>
                <a:buChar char="-"/>
              </a:pPr>
              <a:r>
                <a:rPr lang="en-US" sz="800" dirty="0" smtClean="0"/>
                <a:t>…</a:t>
              </a:r>
            </a:p>
          </p:txBody>
        </p:sp>
        <p:sp>
          <p:nvSpPr>
            <p:cNvPr id="34" name="TextBox 33"/>
            <p:cNvSpPr txBox="1"/>
            <p:nvPr/>
          </p:nvSpPr>
          <p:spPr>
            <a:xfrm>
              <a:off x="7026151" y="2610845"/>
              <a:ext cx="753102" cy="830997"/>
            </a:xfrm>
            <a:prstGeom prst="rect">
              <a:avLst/>
            </a:prstGeom>
          </p:spPr>
          <p:txBody>
            <a:bodyPr vert="horz" wrap="square" rtlCol="0">
              <a:spAutoFit/>
            </a:bodyPr>
            <a:lstStyle/>
            <a:p>
              <a:r>
                <a:rPr lang="en-US" sz="800" dirty="0" smtClean="0"/>
                <a:t>Provide run permit signal according to MP interface specification</a:t>
              </a:r>
            </a:p>
            <a:p>
              <a:r>
                <a:rPr lang="en-US" sz="800" dirty="0" smtClean="0"/>
                <a:t>(constraint)</a:t>
              </a:r>
            </a:p>
          </p:txBody>
        </p:sp>
        <p:sp>
          <p:nvSpPr>
            <p:cNvPr id="35" name="TextBox 34"/>
            <p:cNvSpPr txBox="1"/>
            <p:nvPr/>
          </p:nvSpPr>
          <p:spPr>
            <a:xfrm>
              <a:off x="7659181" y="2610367"/>
              <a:ext cx="753102" cy="830997"/>
            </a:xfrm>
            <a:prstGeom prst="rect">
              <a:avLst/>
            </a:prstGeom>
          </p:spPr>
          <p:txBody>
            <a:bodyPr vert="horz" wrap="square" rtlCol="0">
              <a:spAutoFit/>
            </a:bodyPr>
            <a:lstStyle/>
            <a:p>
              <a:r>
                <a:rPr lang="en-US" sz="800" dirty="0" smtClean="0"/>
                <a:t>Provide run permit signal according to MP interface specification</a:t>
              </a:r>
            </a:p>
            <a:p>
              <a:r>
                <a:rPr lang="en-US" sz="800" dirty="0" smtClean="0"/>
                <a:t>(constraint)</a:t>
              </a:r>
            </a:p>
          </p:txBody>
        </p:sp>
        <p:sp>
          <p:nvSpPr>
            <p:cNvPr id="36" name="TextBox 35"/>
            <p:cNvSpPr txBox="1"/>
            <p:nvPr/>
          </p:nvSpPr>
          <p:spPr>
            <a:xfrm>
              <a:off x="7000424" y="4780637"/>
              <a:ext cx="802905" cy="707886"/>
            </a:xfrm>
            <a:prstGeom prst="rect">
              <a:avLst/>
            </a:prstGeom>
          </p:spPr>
          <p:txBody>
            <a:bodyPr vert="horz" wrap="square" rtlCol="0">
              <a:spAutoFit/>
            </a:bodyPr>
            <a:lstStyle/>
            <a:p>
              <a:r>
                <a:rPr lang="en-US" sz="800" dirty="0" smtClean="0"/>
                <a:t>Specification of signal, cable, connector type</a:t>
              </a:r>
            </a:p>
          </p:txBody>
        </p:sp>
        <p:sp>
          <p:nvSpPr>
            <p:cNvPr id="37" name="TextBox 36"/>
            <p:cNvSpPr txBox="1"/>
            <p:nvPr/>
          </p:nvSpPr>
          <p:spPr>
            <a:xfrm>
              <a:off x="7692191" y="4783020"/>
              <a:ext cx="890707" cy="569185"/>
            </a:xfrm>
            <a:prstGeom prst="rect">
              <a:avLst/>
            </a:prstGeom>
          </p:spPr>
          <p:txBody>
            <a:bodyPr vert="horz" wrap="square" rtlCol="0">
              <a:spAutoFit/>
            </a:bodyPr>
            <a:lstStyle/>
            <a:p>
              <a:r>
                <a:rPr lang="en-US" sz="800" dirty="0" smtClean="0"/>
                <a:t>Specification of signal, cable, connector type</a:t>
              </a:r>
            </a:p>
          </p:txBody>
        </p:sp>
        <p:sp>
          <p:nvSpPr>
            <p:cNvPr id="38" name="TextBox 37"/>
            <p:cNvSpPr txBox="1"/>
            <p:nvPr/>
          </p:nvSpPr>
          <p:spPr>
            <a:xfrm>
              <a:off x="4923531" y="2615981"/>
              <a:ext cx="1012312" cy="584776"/>
            </a:xfrm>
            <a:prstGeom prst="rect">
              <a:avLst/>
            </a:prstGeom>
          </p:spPr>
          <p:txBody>
            <a:bodyPr vert="horz" wrap="square" rtlCol="0">
              <a:spAutoFit/>
            </a:bodyPr>
            <a:lstStyle/>
            <a:p>
              <a:r>
                <a:rPr lang="en-US" sz="800" dirty="0" smtClean="0"/>
                <a:t>- Provide systems suitable for machine protection </a:t>
              </a:r>
              <a:r>
                <a:rPr lang="en-US" sz="800" dirty="0" smtClean="0"/>
                <a:t>functions</a:t>
              </a:r>
              <a:endParaRPr lang="en-US" sz="800" dirty="0" smtClean="0"/>
            </a:p>
          </p:txBody>
        </p:sp>
        <p:sp>
          <p:nvSpPr>
            <p:cNvPr id="39" name="TextBox 38"/>
            <p:cNvSpPr txBox="1"/>
            <p:nvPr/>
          </p:nvSpPr>
          <p:spPr>
            <a:xfrm>
              <a:off x="739327" y="1220082"/>
              <a:ext cx="2361190" cy="284592"/>
            </a:xfrm>
            <a:prstGeom prst="rect">
              <a:avLst/>
            </a:prstGeom>
          </p:spPr>
          <p:txBody>
            <a:bodyPr vert="horz" wrap="square" rtlCol="0">
              <a:spAutoFit/>
            </a:bodyPr>
            <a:lstStyle/>
            <a:p>
              <a:r>
                <a:rPr lang="en-US" sz="900" dirty="0" smtClean="0"/>
                <a:t>(</a:t>
              </a:r>
              <a:r>
                <a:rPr lang="en-US" sz="900" dirty="0" smtClean="0"/>
                <a:t>Corresponding to IEC61508 Lifecycle)</a:t>
              </a:r>
              <a:endParaRPr lang="en-US" sz="900" dirty="0" smtClean="0"/>
            </a:p>
          </p:txBody>
        </p:sp>
        <p:cxnSp>
          <p:nvCxnSpPr>
            <p:cNvPr id="40" name="Straight Arrow Connector 39"/>
            <p:cNvCxnSpPr/>
            <p:nvPr/>
          </p:nvCxnSpPr>
          <p:spPr bwMode="auto">
            <a:xfrm>
              <a:off x="7974676" y="1614020"/>
              <a:ext cx="0" cy="592775"/>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p:cNvCxnSpPr/>
            <p:nvPr/>
          </p:nvCxnSpPr>
          <p:spPr bwMode="auto">
            <a:xfrm>
              <a:off x="7374728" y="1635017"/>
              <a:ext cx="0" cy="592775"/>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a:off x="6738671" y="1624929"/>
              <a:ext cx="0" cy="592775"/>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p:nvPr/>
          </p:nvCxnSpPr>
          <p:spPr bwMode="auto">
            <a:xfrm>
              <a:off x="6186876" y="1620702"/>
              <a:ext cx="0" cy="592775"/>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p:nvPr/>
          </p:nvCxnSpPr>
          <p:spPr bwMode="auto">
            <a:xfrm>
              <a:off x="5388312" y="1614929"/>
              <a:ext cx="0" cy="592775"/>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p:cNvCxnSpPr/>
            <p:nvPr/>
          </p:nvCxnSpPr>
          <p:spPr bwMode="auto">
            <a:xfrm>
              <a:off x="4270753" y="1614929"/>
              <a:ext cx="0" cy="592775"/>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45"/>
            <p:cNvCxnSpPr/>
            <p:nvPr/>
          </p:nvCxnSpPr>
          <p:spPr bwMode="auto">
            <a:xfrm>
              <a:off x="2816145" y="1622979"/>
              <a:ext cx="0" cy="592775"/>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6"/>
            <p:cNvCxnSpPr/>
            <p:nvPr/>
          </p:nvCxnSpPr>
          <p:spPr bwMode="auto">
            <a:xfrm>
              <a:off x="1331443" y="1620702"/>
              <a:ext cx="0" cy="592775"/>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7"/>
            <p:cNvCxnSpPr/>
            <p:nvPr/>
          </p:nvCxnSpPr>
          <p:spPr bwMode="auto">
            <a:xfrm>
              <a:off x="1334671" y="4243412"/>
              <a:ext cx="0" cy="460709"/>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Arrow Connector 48"/>
            <p:cNvCxnSpPr/>
            <p:nvPr/>
          </p:nvCxnSpPr>
          <p:spPr bwMode="auto">
            <a:xfrm>
              <a:off x="2810564" y="4243412"/>
              <a:ext cx="0" cy="460709"/>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p:cNvCxnSpPr/>
            <p:nvPr/>
          </p:nvCxnSpPr>
          <p:spPr bwMode="auto">
            <a:xfrm>
              <a:off x="4284525" y="4247211"/>
              <a:ext cx="0" cy="460709"/>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p:cNvCxnSpPr/>
            <p:nvPr/>
          </p:nvCxnSpPr>
          <p:spPr bwMode="auto">
            <a:xfrm>
              <a:off x="5472152" y="4254810"/>
              <a:ext cx="0" cy="460709"/>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p:cNvCxnSpPr/>
            <p:nvPr/>
          </p:nvCxnSpPr>
          <p:spPr bwMode="auto">
            <a:xfrm>
              <a:off x="6189907" y="4254810"/>
              <a:ext cx="0" cy="460709"/>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p:cNvCxnSpPr/>
            <p:nvPr/>
          </p:nvCxnSpPr>
          <p:spPr bwMode="auto">
            <a:xfrm>
              <a:off x="6738671" y="4254810"/>
              <a:ext cx="0" cy="460709"/>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p:cNvCxnSpPr/>
            <p:nvPr/>
          </p:nvCxnSpPr>
          <p:spPr bwMode="auto">
            <a:xfrm>
              <a:off x="7386357" y="4243412"/>
              <a:ext cx="0" cy="460709"/>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Arrow Connector 54"/>
            <p:cNvCxnSpPr/>
            <p:nvPr/>
          </p:nvCxnSpPr>
          <p:spPr bwMode="auto">
            <a:xfrm>
              <a:off x="8068408" y="4247211"/>
              <a:ext cx="0" cy="460709"/>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TextBox 55"/>
            <p:cNvSpPr txBox="1"/>
            <p:nvPr/>
          </p:nvSpPr>
          <p:spPr>
            <a:xfrm>
              <a:off x="5935843" y="2595109"/>
              <a:ext cx="522676" cy="215444"/>
            </a:xfrm>
            <a:prstGeom prst="rect">
              <a:avLst/>
            </a:prstGeom>
          </p:spPr>
          <p:txBody>
            <a:bodyPr vert="horz" wrap="square" rtlCol="0">
              <a:spAutoFit/>
            </a:bodyPr>
            <a:lstStyle/>
            <a:p>
              <a:r>
                <a:rPr lang="en-US" sz="800" dirty="0" smtClean="0"/>
                <a:t>XY,……</a:t>
              </a:r>
            </a:p>
          </p:txBody>
        </p:sp>
        <p:sp>
          <p:nvSpPr>
            <p:cNvPr id="57" name="TextBox 56"/>
            <p:cNvSpPr txBox="1"/>
            <p:nvPr/>
          </p:nvSpPr>
          <p:spPr>
            <a:xfrm>
              <a:off x="6477333" y="2595592"/>
              <a:ext cx="522676" cy="215444"/>
            </a:xfrm>
            <a:prstGeom prst="rect">
              <a:avLst/>
            </a:prstGeom>
          </p:spPr>
          <p:txBody>
            <a:bodyPr vert="horz" wrap="square" rtlCol="0">
              <a:spAutoFit/>
            </a:bodyPr>
            <a:lstStyle/>
            <a:p>
              <a:r>
                <a:rPr lang="en-US" sz="800" dirty="0" smtClean="0"/>
                <a:t>XY,……</a:t>
              </a:r>
            </a:p>
          </p:txBody>
        </p:sp>
        <p:cxnSp>
          <p:nvCxnSpPr>
            <p:cNvPr id="58" name="Straight Connector 57"/>
            <p:cNvCxnSpPr/>
            <p:nvPr/>
          </p:nvCxnSpPr>
          <p:spPr bwMode="auto">
            <a:xfrm>
              <a:off x="777969" y="2185748"/>
              <a:ext cx="0" cy="433285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a:off x="8415763" y="2190846"/>
              <a:ext cx="0" cy="433285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15" name="Straight Arrow Connector 114"/>
          <p:cNvCxnSpPr>
            <a:stCxn id="8" idx="1"/>
          </p:cNvCxnSpPr>
          <p:nvPr/>
        </p:nvCxnSpPr>
        <p:spPr bwMode="auto">
          <a:xfrm>
            <a:off x="578613" y="5939436"/>
            <a:ext cx="8169851" cy="9844"/>
          </a:xfrm>
          <a:prstGeom prst="straightConnector1">
            <a:avLst/>
          </a:prstGeom>
          <a:noFill/>
          <a:ln w="9525" cap="flat" cmpd="sng" algn="ctr">
            <a:solidFill>
              <a:schemeClr val="tx1"/>
            </a:solidFill>
            <a:prstDash val="dash"/>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Arrow Connector 117"/>
          <p:cNvCxnSpPr/>
          <p:nvPr/>
        </p:nvCxnSpPr>
        <p:spPr bwMode="auto">
          <a:xfrm flipV="1">
            <a:off x="8748464" y="2060848"/>
            <a:ext cx="0" cy="3888432"/>
          </a:xfrm>
          <a:prstGeom prst="straightConnector1">
            <a:avLst/>
          </a:prstGeom>
          <a:noFill/>
          <a:ln w="9525"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Straight Arrow Connector 125"/>
          <p:cNvCxnSpPr/>
          <p:nvPr/>
        </p:nvCxnSpPr>
        <p:spPr bwMode="auto">
          <a:xfrm flipH="1">
            <a:off x="8244408" y="2060848"/>
            <a:ext cx="504056"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TextBox 130"/>
          <p:cNvSpPr txBox="1"/>
          <p:nvPr/>
        </p:nvSpPr>
        <p:spPr>
          <a:xfrm rot="16200000">
            <a:off x="-409136" y="3873524"/>
            <a:ext cx="1357263" cy="584776"/>
          </a:xfrm>
          <a:prstGeom prst="rect">
            <a:avLst/>
          </a:prstGeom>
        </p:spPr>
        <p:txBody>
          <a:bodyPr vert="horz" wrap="none" rtlCol="0">
            <a:spAutoFit/>
          </a:bodyPr>
          <a:lstStyle/>
          <a:p>
            <a:r>
              <a:rPr lang="en-US" sz="1600" dirty="0" smtClean="0"/>
              <a:t>Stakeholder </a:t>
            </a:r>
          </a:p>
          <a:p>
            <a:r>
              <a:rPr lang="en-US" sz="1600" dirty="0" smtClean="0"/>
              <a:t>Requirements</a:t>
            </a:r>
          </a:p>
        </p:txBody>
      </p:sp>
    </p:spTree>
    <p:extLst>
      <p:ext uri="{BB962C8B-B14F-4D97-AF65-F5344CB8AC3E}">
        <p14:creationId xmlns:p14="http://schemas.microsoft.com/office/powerpoint/2010/main" val="4666020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for </a:t>
            </a:r>
            <a:r>
              <a:rPr lang="en-US" dirty="0" smtClean="0"/>
              <a:t>a Protection </a:t>
            </a:r>
            <a:r>
              <a:rPr lang="en-US" dirty="0" smtClean="0"/>
              <a:t>Function</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a:p>
        </p:txBody>
      </p:sp>
      <p:sp>
        <p:nvSpPr>
          <p:cNvPr id="9" name="TextBox 8"/>
          <p:cNvSpPr txBox="1"/>
          <p:nvPr/>
        </p:nvSpPr>
        <p:spPr>
          <a:xfrm>
            <a:off x="0" y="1484784"/>
            <a:ext cx="8748464" cy="923330"/>
          </a:xfrm>
          <a:prstGeom prst="rect">
            <a:avLst/>
          </a:prstGeom>
          <a:noFill/>
        </p:spPr>
        <p:txBody>
          <a:bodyPr wrap="square" rtlCol="0">
            <a:spAutoFit/>
          </a:bodyPr>
          <a:lstStyle/>
          <a:p>
            <a:pPr lvl="1"/>
            <a:r>
              <a:rPr lang="en-US" dirty="0" smtClean="0"/>
              <a:t>Example: unintentional closure of a vacuum valve during beam operation due to malfunctioning of valve control system or erroneous operator action or spurious signal of valve </a:t>
            </a:r>
            <a:r>
              <a:rPr lang="en-US" dirty="0" smtClean="0"/>
              <a:t>closure. </a:t>
            </a:r>
            <a:endParaRPr lang="en-US" dirty="0" smtClean="0"/>
          </a:p>
        </p:txBody>
      </p:sp>
      <p:sp>
        <p:nvSpPr>
          <p:cNvPr id="8" name="Rectangle 7"/>
          <p:cNvSpPr/>
          <p:nvPr/>
        </p:nvSpPr>
        <p:spPr>
          <a:xfrm>
            <a:off x="107504" y="5301208"/>
            <a:ext cx="8496944" cy="1477328"/>
          </a:xfrm>
          <a:prstGeom prst="rect">
            <a:avLst/>
          </a:prstGeom>
        </p:spPr>
        <p:txBody>
          <a:bodyPr wrap="square">
            <a:spAutoFit/>
          </a:bodyPr>
          <a:lstStyle/>
          <a:p>
            <a:pPr lvl="1"/>
            <a:r>
              <a:rPr lang="en-US" dirty="0"/>
              <a:t>Around 166 protection functions defined for LINAC systems </a:t>
            </a:r>
            <a:r>
              <a:rPr lang="en-US" dirty="0" smtClean="0"/>
              <a:t>(based on preliminary risk analysis) including </a:t>
            </a:r>
            <a:r>
              <a:rPr lang="en-US" dirty="0"/>
              <a:t>a preliminary protection integrity level &amp; response time per protection function, an allocation of protection integrity level quota towards the LPS and beam permit systems, </a:t>
            </a:r>
            <a:r>
              <a:rPr lang="en-US" dirty="0" smtClean="0"/>
              <a:t>the BIS </a:t>
            </a:r>
            <a:r>
              <a:rPr lang="en-US" dirty="0"/>
              <a:t>and the </a:t>
            </a:r>
            <a:r>
              <a:rPr lang="en-US" dirty="0" smtClean="0"/>
              <a:t>actuators. </a:t>
            </a:r>
            <a:r>
              <a:rPr lang="en-US" dirty="0"/>
              <a:t>Update according to latest design changes of some LINAC systems is </a:t>
            </a:r>
            <a:r>
              <a:rPr lang="en-US" dirty="0" smtClean="0"/>
              <a:t>required.</a:t>
            </a:r>
            <a:endParaRPr lang="en-US" dirty="0"/>
          </a:p>
        </p:txBody>
      </p:sp>
      <p:grpSp>
        <p:nvGrpSpPr>
          <p:cNvPr id="79" name="Group 78"/>
          <p:cNvGrpSpPr/>
          <p:nvPr/>
        </p:nvGrpSpPr>
        <p:grpSpPr>
          <a:xfrm>
            <a:off x="899592" y="2348880"/>
            <a:ext cx="6754107" cy="2952328"/>
            <a:chOff x="899592" y="2348880"/>
            <a:chExt cx="6754107" cy="2952328"/>
          </a:xfrm>
        </p:grpSpPr>
        <p:grpSp>
          <p:nvGrpSpPr>
            <p:cNvPr id="50" name="Group 49"/>
            <p:cNvGrpSpPr/>
            <p:nvPr/>
          </p:nvGrpSpPr>
          <p:grpSpPr>
            <a:xfrm>
              <a:off x="899592" y="2348880"/>
              <a:ext cx="6515957" cy="2952328"/>
              <a:chOff x="1043608" y="2708920"/>
              <a:chExt cx="6742991" cy="3096344"/>
            </a:xfrm>
          </p:grpSpPr>
          <p:grpSp>
            <p:nvGrpSpPr>
              <p:cNvPr id="6" name="Group 5"/>
              <p:cNvGrpSpPr/>
              <p:nvPr/>
            </p:nvGrpSpPr>
            <p:grpSpPr>
              <a:xfrm>
                <a:off x="1043608" y="2708920"/>
                <a:ext cx="6629399" cy="2870199"/>
                <a:chOff x="1403648" y="1448780"/>
                <a:chExt cx="6629399" cy="2870199"/>
              </a:xfrm>
            </p:grpSpPr>
            <p:pic>
              <p:nvPicPr>
                <p:cNvPr id="5" name="Picture 4" descr="annikanordt:Desktop:Screen shot 2013-06-09 at 5.09.11 PM.png"/>
                <p:cNvPicPr/>
                <p:nvPr/>
              </p:nvPicPr>
              <p:blipFill>
                <a:blip r:embed="rId3"/>
                <a:srcRect l="5834" t="10001" r="22503" b="45561"/>
                <a:stretch>
                  <a:fillRect/>
                </a:stretch>
              </p:blipFill>
              <p:spPr bwMode="auto">
                <a:xfrm>
                  <a:off x="1403648" y="1448780"/>
                  <a:ext cx="6629399" cy="2870199"/>
                </a:xfrm>
                <a:prstGeom prst="rect">
                  <a:avLst/>
                </a:prstGeom>
                <a:noFill/>
                <a:ln>
                  <a:noFill/>
                </a:ln>
              </p:spPr>
            </p:pic>
            <p:sp>
              <p:nvSpPr>
                <p:cNvPr id="3" name="TextBox 2"/>
                <p:cNvSpPr txBox="1"/>
                <p:nvPr/>
              </p:nvSpPr>
              <p:spPr>
                <a:xfrm>
                  <a:off x="4197910" y="3176971"/>
                  <a:ext cx="820188" cy="274372"/>
                </a:xfrm>
                <a:prstGeom prst="rect">
                  <a:avLst/>
                </a:prstGeom>
                <a:solidFill>
                  <a:schemeClr val="accent1"/>
                </a:solidFill>
              </p:spPr>
              <p:txBody>
                <a:bodyPr wrap="square" rtlCol="0">
                  <a:spAutoFit/>
                </a:bodyPr>
                <a:lstStyle/>
                <a:p>
                  <a:r>
                    <a:rPr lang="en-US" sz="1100" dirty="0" smtClean="0">
                      <a:solidFill>
                        <a:schemeClr val="bg1">
                          <a:lumMod val="95000"/>
                        </a:schemeClr>
                      </a:solidFill>
                    </a:rPr>
                    <a:t>BIS/Fast</a:t>
                  </a:r>
                  <a:endParaRPr lang="en-US" sz="1100" dirty="0">
                    <a:solidFill>
                      <a:schemeClr val="bg1">
                        <a:lumMod val="95000"/>
                      </a:schemeClr>
                    </a:solidFill>
                  </a:endParaRPr>
                </a:p>
              </p:txBody>
            </p:sp>
            <p:sp>
              <p:nvSpPr>
                <p:cNvPr id="7" name="TextBox 6"/>
                <p:cNvSpPr txBox="1"/>
                <p:nvPr/>
              </p:nvSpPr>
              <p:spPr>
                <a:xfrm>
                  <a:off x="4197910" y="2447309"/>
                  <a:ext cx="856193" cy="274372"/>
                </a:xfrm>
                <a:prstGeom prst="rect">
                  <a:avLst/>
                </a:prstGeom>
                <a:solidFill>
                  <a:schemeClr val="accent1"/>
                </a:solidFill>
              </p:spPr>
              <p:txBody>
                <a:bodyPr wrap="square" rtlCol="0">
                  <a:spAutoFit/>
                </a:bodyPr>
                <a:lstStyle/>
                <a:p>
                  <a:r>
                    <a:rPr lang="en-US" sz="1100" dirty="0" smtClean="0">
                      <a:solidFill>
                        <a:schemeClr val="bg1">
                          <a:lumMod val="95000"/>
                        </a:schemeClr>
                      </a:solidFill>
                    </a:rPr>
                    <a:t>LPS/Slow</a:t>
                  </a:r>
                  <a:endParaRPr lang="en-US" sz="1100" dirty="0">
                    <a:solidFill>
                      <a:schemeClr val="bg1">
                        <a:lumMod val="95000"/>
                      </a:schemeClr>
                    </a:solidFill>
                  </a:endParaRPr>
                </a:p>
              </p:txBody>
            </p:sp>
          </p:grpSp>
          <p:cxnSp>
            <p:nvCxnSpPr>
              <p:cNvPr id="10" name="Straight Connector 9"/>
              <p:cNvCxnSpPr/>
              <p:nvPr/>
            </p:nvCxnSpPr>
            <p:spPr>
              <a:xfrm>
                <a:off x="4211960" y="4077072"/>
                <a:ext cx="0" cy="288032"/>
              </a:xfrm>
              <a:prstGeom prst="line">
                <a:avLst/>
              </a:prstGeom>
              <a:ln w="9525" cmpd="sng"/>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rot="16200000">
                <a:off x="6863453" y="3721317"/>
                <a:ext cx="1029295" cy="816996"/>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4860032" y="4581128"/>
                <a:ext cx="864096" cy="0"/>
              </a:xfrm>
              <a:prstGeom prst="line">
                <a:avLst/>
              </a:prstGeom>
              <a:ln w="9525" cmpd="sng"/>
            </p:spPr>
            <p:style>
              <a:lnRef idx="2">
                <a:schemeClr val="accent1"/>
              </a:lnRef>
              <a:fillRef idx="0">
                <a:schemeClr val="accent1"/>
              </a:fillRef>
              <a:effectRef idx="1">
                <a:schemeClr val="accent1"/>
              </a:effectRef>
              <a:fontRef idx="minor">
                <a:schemeClr val="tx1"/>
              </a:fontRef>
            </p:style>
          </p:cxnSp>
          <p:sp>
            <p:nvSpPr>
              <p:cNvPr id="27" name="Rounded Rectangle 26"/>
              <p:cNvSpPr/>
              <p:nvPr/>
            </p:nvSpPr>
            <p:spPr>
              <a:xfrm>
                <a:off x="5706312" y="2996952"/>
                <a:ext cx="1224136" cy="4320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lumMod val="85000"/>
                      </a:schemeClr>
                    </a:solidFill>
                  </a:rPr>
                  <a:t>MEBT chopper</a:t>
                </a:r>
                <a:endParaRPr lang="en-US" sz="1100" dirty="0">
                  <a:solidFill>
                    <a:schemeClr val="bg1">
                      <a:lumMod val="85000"/>
                    </a:schemeClr>
                  </a:solidFill>
                </a:endParaRPr>
              </a:p>
            </p:txBody>
          </p:sp>
          <p:sp>
            <p:nvSpPr>
              <p:cNvPr id="49" name="Rectangle 48"/>
              <p:cNvSpPr/>
              <p:nvPr/>
            </p:nvSpPr>
            <p:spPr>
              <a:xfrm>
                <a:off x="3352527" y="5445224"/>
                <a:ext cx="2088231" cy="360040"/>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Protection Integrity Level 1</a:t>
                </a:r>
                <a:endParaRPr lang="en-US" sz="1100" dirty="0">
                  <a:solidFill>
                    <a:srgbClr val="000000"/>
                  </a:solidFill>
                </a:endParaRPr>
              </a:p>
            </p:txBody>
          </p:sp>
          <p:cxnSp>
            <p:nvCxnSpPr>
              <p:cNvPr id="28" name="Straight Connector 27"/>
              <p:cNvCxnSpPr>
                <a:endCxn id="27" idx="1"/>
              </p:cNvCxnSpPr>
              <p:nvPr/>
            </p:nvCxnSpPr>
            <p:spPr>
              <a:xfrm flipV="1">
                <a:off x="4842216" y="3212976"/>
                <a:ext cx="864096" cy="1368152"/>
              </a:xfrm>
              <a:prstGeom prst="line">
                <a:avLst/>
              </a:prstGeom>
              <a:ln w="9525" cmpd="sng"/>
            </p:spPr>
            <p:style>
              <a:lnRef idx="2">
                <a:schemeClr val="accent1"/>
              </a:lnRef>
              <a:fillRef idx="0">
                <a:schemeClr val="accent1"/>
              </a:fillRef>
              <a:effectRef idx="1">
                <a:schemeClr val="accent1"/>
              </a:effectRef>
              <a:fontRef idx="minor">
                <a:schemeClr val="tx1"/>
              </a:fontRef>
            </p:style>
          </p:cxnSp>
        </p:grpSp>
        <p:grpSp>
          <p:nvGrpSpPr>
            <p:cNvPr id="78" name="Group 77"/>
            <p:cNvGrpSpPr/>
            <p:nvPr/>
          </p:nvGrpSpPr>
          <p:grpSpPr>
            <a:xfrm>
              <a:off x="4572000" y="2636911"/>
              <a:ext cx="3081699" cy="1805974"/>
              <a:chOff x="4572000" y="2636911"/>
              <a:chExt cx="3081699" cy="1805974"/>
            </a:xfrm>
          </p:grpSpPr>
          <p:sp>
            <p:nvSpPr>
              <p:cNvPr id="47" name="Rectangle 46"/>
              <p:cNvSpPr/>
              <p:nvPr/>
            </p:nvSpPr>
            <p:spPr>
              <a:xfrm>
                <a:off x="6853577" y="3653397"/>
                <a:ext cx="800122" cy="789488"/>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7020272" y="2780928"/>
                <a:ext cx="0" cy="1368152"/>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6588224" y="2780928"/>
                <a:ext cx="432048" cy="0"/>
              </a:xfrm>
              <a:prstGeom prst="straightConnector1">
                <a:avLst/>
              </a:prstGeom>
              <a:ln w="9525" cmpd="sng">
                <a:tailEnd type="triangle" w="med" len="med"/>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020272" y="3429000"/>
                <a:ext cx="216024" cy="0"/>
              </a:xfrm>
              <a:prstGeom prst="line">
                <a:avLst/>
              </a:prstGeom>
              <a:ln w="12700" cmpd="sng">
                <a:tailEnd type="oval"/>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rot="16200000">
                <a:off x="4308475" y="3356990"/>
                <a:ext cx="1800199" cy="360041"/>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rot="5400000">
                <a:off x="4065963" y="3283006"/>
                <a:ext cx="1536124" cy="484060"/>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a:off x="6588224" y="3429000"/>
                <a:ext cx="432048" cy="0"/>
              </a:xfrm>
              <a:prstGeom prst="straightConnector1">
                <a:avLst/>
              </a:prstGeom>
              <a:ln w="9525" cmpd="sng">
                <a:tailEnd type="triangle" w="med" len="med"/>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6588224" y="4149080"/>
                <a:ext cx="432048" cy="0"/>
              </a:xfrm>
              <a:prstGeom prst="straightConnector1">
                <a:avLst/>
              </a:prstGeom>
              <a:ln w="9525" cmpd="sng">
                <a:tailEnd type="triangle" w="med" len="med"/>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4572000" y="4149080"/>
                <a:ext cx="864096"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4572000" y="3429000"/>
                <a:ext cx="864096" cy="72008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5" name="Straight Connector 74"/>
              <p:cNvCxnSpPr>
                <a:endCxn id="27" idx="1"/>
              </p:cNvCxnSpPr>
              <p:nvPr/>
            </p:nvCxnSpPr>
            <p:spPr>
              <a:xfrm flipV="1">
                <a:off x="4572000" y="2829492"/>
                <a:ext cx="833304" cy="1319588"/>
              </a:xfrm>
              <a:prstGeom prst="line">
                <a:avLst/>
              </a:prstGeom>
              <a:ln w="9525" cmpd="sng"/>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4854374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Inputs to the Beam Interlock System</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pic>
        <p:nvPicPr>
          <p:cNvPr id="5" name="Picture 4"/>
          <p:cNvPicPr>
            <a:picLocks noChangeAspect="1"/>
          </p:cNvPicPr>
          <p:nvPr/>
        </p:nvPicPr>
        <p:blipFill>
          <a:blip r:embed="rId3"/>
          <a:stretch>
            <a:fillRect/>
          </a:stretch>
        </p:blipFill>
        <p:spPr>
          <a:xfrm>
            <a:off x="539552" y="1556792"/>
            <a:ext cx="4320480" cy="2842027"/>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07504" y="4509120"/>
            <a:ext cx="5184576" cy="2102935"/>
          </a:xfrm>
          <a:prstGeom prst="rect">
            <a:avLst/>
          </a:prstGeom>
          <a:noFill/>
          <a:ln>
            <a:noFill/>
          </a:ln>
        </p:spPr>
      </p:pic>
      <p:sp>
        <p:nvSpPr>
          <p:cNvPr id="8" name="Rectangle 7"/>
          <p:cNvSpPr/>
          <p:nvPr/>
        </p:nvSpPr>
        <p:spPr>
          <a:xfrm>
            <a:off x="5292080" y="1484784"/>
            <a:ext cx="3960440" cy="5262980"/>
          </a:xfrm>
          <a:prstGeom prst="rect">
            <a:avLst/>
          </a:prstGeom>
        </p:spPr>
        <p:txBody>
          <a:bodyPr wrap="square">
            <a:spAutoFit/>
          </a:bodyPr>
          <a:lstStyle/>
          <a:p>
            <a:pPr lvl="0"/>
            <a:r>
              <a:rPr lang="en-GB" sz="1600" b="1" dirty="0"/>
              <a:t>SIS</a:t>
            </a:r>
            <a:r>
              <a:rPr lang="en-GB" sz="1600" dirty="0"/>
              <a:t>: </a:t>
            </a:r>
            <a:r>
              <a:rPr lang="en-GB" sz="1600" dirty="0" smtClean="0"/>
              <a:t>software interlock system </a:t>
            </a:r>
            <a:r>
              <a:rPr lang="en-US" sz="1600" dirty="0" smtClean="0"/>
              <a:t>(EPICS)</a:t>
            </a:r>
          </a:p>
          <a:p>
            <a:pPr lvl="0"/>
            <a:endParaRPr lang="en-US" sz="1600" dirty="0"/>
          </a:p>
          <a:p>
            <a:pPr lvl="0"/>
            <a:r>
              <a:rPr lang="en-GB" sz="1600" b="1" dirty="0" smtClean="0"/>
              <a:t>LEBT chopper</a:t>
            </a:r>
            <a:r>
              <a:rPr lang="en-GB" sz="1600" dirty="0" smtClean="0"/>
              <a:t>: powering </a:t>
            </a:r>
            <a:r>
              <a:rPr lang="en-GB" sz="1600" dirty="0"/>
              <a:t>must be verified; in case of </a:t>
            </a:r>
            <a:r>
              <a:rPr lang="en-GB" sz="1600" dirty="0" smtClean="0"/>
              <a:t>failure</a:t>
            </a:r>
            <a:r>
              <a:rPr lang="en-GB" sz="1600" dirty="0"/>
              <a:t>, redundancy is guaranteed by switching OFF </a:t>
            </a:r>
            <a:r>
              <a:rPr lang="en-GB" sz="1600" dirty="0" smtClean="0"/>
              <a:t>the RF </a:t>
            </a:r>
            <a:r>
              <a:rPr lang="en-GB" sz="1600" dirty="0"/>
              <a:t>magnetron </a:t>
            </a:r>
            <a:r>
              <a:rPr lang="en-GB" sz="1600" dirty="0" smtClean="0"/>
              <a:t>of PS &amp; triggering </a:t>
            </a:r>
            <a:r>
              <a:rPr lang="en-GB" sz="1600" dirty="0"/>
              <a:t>MEBT chopper</a:t>
            </a:r>
            <a:r>
              <a:rPr lang="en-GB" sz="1600" dirty="0" smtClean="0"/>
              <a:t>.</a:t>
            </a:r>
          </a:p>
          <a:p>
            <a:pPr lvl="0"/>
            <a:endParaRPr lang="en-US" sz="1600" dirty="0"/>
          </a:p>
          <a:p>
            <a:pPr lvl="0"/>
            <a:r>
              <a:rPr lang="en-GB" sz="1600" b="1" dirty="0" smtClean="0"/>
              <a:t>Control </a:t>
            </a:r>
            <a:r>
              <a:rPr lang="en-GB" sz="1600" b="1" dirty="0"/>
              <a:t>Room Button</a:t>
            </a:r>
            <a:r>
              <a:rPr lang="en-GB" sz="1600" dirty="0"/>
              <a:t>: </a:t>
            </a:r>
            <a:r>
              <a:rPr lang="en-GB" sz="1600" dirty="0" smtClean="0"/>
              <a:t>stop </a:t>
            </a:r>
            <a:r>
              <a:rPr lang="en-GB" sz="1600" dirty="0"/>
              <a:t>beam </a:t>
            </a:r>
            <a:r>
              <a:rPr lang="en-US" sz="1600" dirty="0" smtClean="0"/>
              <a:t>manually.</a:t>
            </a:r>
          </a:p>
          <a:p>
            <a:pPr lvl="0"/>
            <a:endParaRPr lang="en-US" sz="1600" dirty="0"/>
          </a:p>
          <a:p>
            <a:pPr lvl="0"/>
            <a:r>
              <a:rPr lang="en-GB" sz="1600" b="1" dirty="0" smtClean="0"/>
              <a:t>BCM</a:t>
            </a:r>
            <a:r>
              <a:rPr lang="en-GB" sz="1600" b="1" dirty="0"/>
              <a:t>#2 + Chopper status</a:t>
            </a:r>
            <a:r>
              <a:rPr lang="en-GB" sz="1600" dirty="0"/>
              <a:t>: </a:t>
            </a:r>
            <a:r>
              <a:rPr lang="en-GB" sz="1600" dirty="0" smtClean="0"/>
              <a:t>status </a:t>
            </a:r>
            <a:r>
              <a:rPr lang="en-GB" sz="1600" dirty="0"/>
              <a:t>of the LEBT chopper (</a:t>
            </a:r>
            <a:r>
              <a:rPr lang="en-GB" sz="1600" dirty="0" smtClean="0"/>
              <a:t>voltage) +presence </a:t>
            </a:r>
            <a:r>
              <a:rPr lang="en-GB" sz="1600" dirty="0"/>
              <a:t>of beam detected by </a:t>
            </a:r>
            <a:r>
              <a:rPr lang="en-GB" sz="1600" dirty="0" smtClean="0"/>
              <a:t>BCM#2 to </a:t>
            </a:r>
            <a:r>
              <a:rPr lang="en-GB" sz="1600" dirty="0"/>
              <a:t>monitor beam losses in </a:t>
            </a:r>
            <a:r>
              <a:rPr lang="en-GB" sz="1600" dirty="0" smtClean="0"/>
              <a:t>LEBT</a:t>
            </a:r>
            <a:r>
              <a:rPr lang="en-GB" sz="1600" dirty="0"/>
              <a:t>: if the HV of the LEBT chopper is OFF and the </a:t>
            </a:r>
            <a:r>
              <a:rPr lang="en-GB" sz="1600" dirty="0" smtClean="0"/>
              <a:t>BCT#</a:t>
            </a:r>
            <a:r>
              <a:rPr lang="en-GB" sz="1600" dirty="0"/>
              <a:t>2 measures no beam current, the beam must have been lost somewhere in between</a:t>
            </a:r>
            <a:r>
              <a:rPr lang="en-GB" sz="1600" dirty="0" smtClean="0"/>
              <a:t>.</a:t>
            </a:r>
          </a:p>
          <a:p>
            <a:pPr lvl="0"/>
            <a:endParaRPr lang="en-GB" sz="1600" dirty="0"/>
          </a:p>
          <a:p>
            <a:pPr lvl="0"/>
            <a:r>
              <a:rPr lang="en-GB" sz="1600" b="1" dirty="0" smtClean="0"/>
              <a:t>EMU position</a:t>
            </a:r>
            <a:r>
              <a:rPr lang="en-GB" sz="1600" dirty="0" smtClean="0"/>
              <a:t>: The positions of the 2 Allison scanners have to be interlocked to avoid insertion at the same time, but this could be implemented locally at EMU electronics.</a:t>
            </a:r>
            <a:endParaRPr lang="en-US" sz="1600" dirty="0"/>
          </a:p>
        </p:txBody>
      </p:sp>
    </p:spTree>
    <p:extLst>
      <p:ext uri="{BB962C8B-B14F-4D97-AF65-F5344CB8AC3E}">
        <p14:creationId xmlns:p14="http://schemas.microsoft.com/office/powerpoint/2010/main" val="23543899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Destinations of Proton Beam</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pic>
        <p:nvPicPr>
          <p:cNvPr id="5" name="Picture 4"/>
          <p:cNvPicPr>
            <a:picLocks noChangeAspect="1"/>
          </p:cNvPicPr>
          <p:nvPr/>
        </p:nvPicPr>
        <p:blipFill>
          <a:blip r:embed="rId3"/>
          <a:stretch>
            <a:fillRect/>
          </a:stretch>
        </p:blipFill>
        <p:spPr>
          <a:xfrm>
            <a:off x="161668" y="1484784"/>
            <a:ext cx="4050292" cy="2664296"/>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700808"/>
            <a:ext cx="4919065" cy="2304256"/>
          </a:xfrm>
          <a:prstGeom prst="rect">
            <a:avLst/>
          </a:prstGeom>
          <a:noFill/>
          <a:ln>
            <a:noFill/>
          </a:ln>
        </p:spPr>
      </p:pic>
      <p:sp>
        <p:nvSpPr>
          <p:cNvPr id="8" name="Rectangle 7"/>
          <p:cNvSpPr/>
          <p:nvPr/>
        </p:nvSpPr>
        <p:spPr>
          <a:xfrm>
            <a:off x="179512" y="4221088"/>
            <a:ext cx="8856984" cy="2308324"/>
          </a:xfrm>
          <a:prstGeom prst="rect">
            <a:avLst/>
          </a:prstGeom>
        </p:spPr>
        <p:txBody>
          <a:bodyPr wrap="square">
            <a:spAutoFit/>
          </a:bodyPr>
          <a:lstStyle/>
          <a:p>
            <a:r>
              <a:rPr lang="en-US" sz="1600" dirty="0" smtClean="0"/>
              <a:t>Beam </a:t>
            </a:r>
            <a:r>
              <a:rPr lang="en-US" sz="1600" dirty="0"/>
              <a:t>will always be sent to </a:t>
            </a:r>
            <a:r>
              <a:rPr lang="en-US" sz="1600" b="1" dirty="0" smtClean="0"/>
              <a:t>1</a:t>
            </a:r>
            <a:r>
              <a:rPr lang="en-US" sz="1600" dirty="0" smtClean="0"/>
              <a:t> destination </a:t>
            </a:r>
            <a:r>
              <a:rPr lang="en-US" sz="1600" dirty="0"/>
              <a:t>only. During normal </a:t>
            </a:r>
            <a:r>
              <a:rPr lang="en-US" sz="1600" dirty="0" smtClean="0"/>
              <a:t>operation</a:t>
            </a:r>
            <a:r>
              <a:rPr lang="en-US" sz="1600" dirty="0"/>
              <a:t>, the destination is the target. For commissioning, machine experiments </a:t>
            </a:r>
            <a:r>
              <a:rPr lang="en-US" sz="1600" dirty="0" smtClean="0"/>
              <a:t>(and </a:t>
            </a:r>
            <a:r>
              <a:rPr lang="en-US" sz="1600" dirty="0"/>
              <a:t>non-nominal </a:t>
            </a:r>
            <a:r>
              <a:rPr lang="en-US" sz="1600" dirty="0" smtClean="0"/>
              <a:t>conditions), </a:t>
            </a:r>
            <a:r>
              <a:rPr lang="en-US" sz="1600" dirty="0"/>
              <a:t>several beam destinations have been identified</a:t>
            </a:r>
            <a:r>
              <a:rPr lang="en-US" sz="1600" dirty="0" smtClean="0"/>
              <a:t>:</a:t>
            </a:r>
            <a:endParaRPr lang="en-US" sz="1600" dirty="0"/>
          </a:p>
          <a:p>
            <a:pPr marL="285750" lvl="0" indent="-285750">
              <a:buFont typeface="Arial"/>
              <a:buChar char="•"/>
            </a:pPr>
            <a:r>
              <a:rPr lang="en-GB" sz="1600" dirty="0"/>
              <a:t>Beam up to the Faraday Cup of the </a:t>
            </a:r>
            <a:r>
              <a:rPr lang="en-GB" sz="1600" dirty="0" smtClean="0"/>
              <a:t>LEBT</a:t>
            </a:r>
          </a:p>
          <a:p>
            <a:pPr marL="285750" lvl="0" indent="-285750">
              <a:buFont typeface="Arial"/>
              <a:buChar char="•"/>
            </a:pPr>
            <a:r>
              <a:rPr lang="en-GB" sz="1600" dirty="0" smtClean="0"/>
              <a:t>Beam </a:t>
            </a:r>
            <a:r>
              <a:rPr lang="en-GB" sz="1600" dirty="0"/>
              <a:t>up to the end of the RFQ: the destination is a Faraday Cup downstream the </a:t>
            </a:r>
            <a:r>
              <a:rPr lang="en-GB" sz="1600" dirty="0" smtClean="0"/>
              <a:t>RFQ.</a:t>
            </a:r>
            <a:endParaRPr lang="en-US" sz="1600" dirty="0"/>
          </a:p>
          <a:p>
            <a:pPr marL="285750" lvl="0" indent="-285750">
              <a:buFont typeface="Arial"/>
              <a:buChar char="•"/>
            </a:pPr>
            <a:r>
              <a:rPr lang="en-GB" sz="1600" dirty="0" smtClean="0"/>
              <a:t>Beam </a:t>
            </a:r>
            <a:r>
              <a:rPr lang="en-GB" sz="1600" dirty="0"/>
              <a:t>up to the end of the DTL section: the destination is a Faraday Cup between DTL and </a:t>
            </a:r>
            <a:r>
              <a:rPr lang="en-GB" sz="1600" dirty="0" smtClean="0"/>
              <a:t>spokes.</a:t>
            </a:r>
            <a:endParaRPr lang="en-US" sz="1600" dirty="0"/>
          </a:p>
          <a:p>
            <a:pPr marL="285750" lvl="0" indent="-285750">
              <a:buFont typeface="Arial"/>
              <a:buChar char="•"/>
            </a:pPr>
            <a:r>
              <a:rPr lang="en-GB" sz="1600" dirty="0" smtClean="0"/>
              <a:t>Beam </a:t>
            </a:r>
            <a:r>
              <a:rPr lang="en-GB" sz="1600" dirty="0"/>
              <a:t>up to the 4th </a:t>
            </a:r>
            <a:r>
              <a:rPr lang="en-GB" sz="1600" dirty="0" smtClean="0"/>
              <a:t>(??) </a:t>
            </a:r>
            <a:r>
              <a:rPr lang="en-GB" sz="1600" dirty="0" err="1" smtClean="0"/>
              <a:t>cryo</a:t>
            </a:r>
            <a:r>
              <a:rPr lang="en-GB" sz="1600" dirty="0"/>
              <a:t>-</a:t>
            </a:r>
            <a:r>
              <a:rPr lang="en-GB" sz="1600" dirty="0" smtClean="0"/>
              <a:t>module </a:t>
            </a:r>
            <a:r>
              <a:rPr lang="en-GB" sz="1600" dirty="0"/>
              <a:t>of the </a:t>
            </a:r>
            <a:r>
              <a:rPr lang="en-GB" sz="1600" dirty="0" smtClean="0"/>
              <a:t>Medium B</a:t>
            </a:r>
            <a:r>
              <a:rPr lang="en-GB" sz="1600" dirty="0" smtClean="0"/>
              <a:t>eta </a:t>
            </a:r>
            <a:r>
              <a:rPr lang="en-GB" sz="1600" dirty="0" smtClean="0"/>
              <a:t>section: Faraday </a:t>
            </a:r>
            <a:r>
              <a:rPr lang="en-GB" sz="1600" dirty="0"/>
              <a:t>Cup or </a:t>
            </a:r>
            <a:r>
              <a:rPr lang="en-GB" sz="1600" dirty="0" smtClean="0"/>
              <a:t>beam stop.</a:t>
            </a:r>
            <a:endParaRPr lang="en-US" sz="1600" dirty="0"/>
          </a:p>
          <a:p>
            <a:pPr marL="285750" lvl="0" indent="-285750">
              <a:buFont typeface="Arial"/>
              <a:buChar char="•"/>
            </a:pPr>
            <a:r>
              <a:rPr lang="en-GB" sz="1600" dirty="0" smtClean="0"/>
              <a:t>Beam </a:t>
            </a:r>
            <a:r>
              <a:rPr lang="en-GB" sz="1600" dirty="0"/>
              <a:t>to the tuning beam </a:t>
            </a:r>
            <a:r>
              <a:rPr lang="en-GB" sz="1600" dirty="0" smtClean="0"/>
              <a:t>dump (up to 10kW are allowed only)</a:t>
            </a:r>
            <a:endParaRPr lang="en-GB" sz="1600" dirty="0" smtClean="0"/>
          </a:p>
          <a:p>
            <a:pPr marL="285750" lvl="0" indent="-285750">
              <a:buFont typeface="Arial"/>
              <a:buChar char="•"/>
            </a:pPr>
            <a:r>
              <a:rPr lang="en-GB" sz="1600" dirty="0" smtClean="0"/>
              <a:t>Beam </a:t>
            </a:r>
            <a:r>
              <a:rPr lang="en-GB" sz="1600" dirty="0"/>
              <a:t>to the </a:t>
            </a:r>
            <a:r>
              <a:rPr lang="en-GB" sz="1600" dirty="0" smtClean="0"/>
              <a:t>target</a:t>
            </a:r>
            <a:r>
              <a:rPr lang="en-US" sz="1600" dirty="0"/>
              <a:t> </a:t>
            </a:r>
          </a:p>
        </p:txBody>
      </p:sp>
    </p:spTree>
    <p:extLst>
      <p:ext uri="{BB962C8B-B14F-4D97-AF65-F5344CB8AC3E}">
        <p14:creationId xmlns:p14="http://schemas.microsoft.com/office/powerpoint/2010/main" val="23543899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Teams </a:t>
            </a:r>
            <a:r>
              <a:rPr lang="en-US" dirty="0"/>
              <a:t>W</a:t>
            </a:r>
            <a:r>
              <a:rPr lang="en-US" dirty="0" smtClean="0"/>
              <a:t>e </a:t>
            </a:r>
            <a:r>
              <a:rPr lang="en-US" dirty="0" smtClean="0"/>
              <a:t>Work </a:t>
            </a:r>
            <a:r>
              <a:rPr lang="en-US" dirty="0"/>
              <a:t>W</a:t>
            </a:r>
            <a:r>
              <a:rPr lang="en-US" dirty="0" smtClean="0"/>
              <a:t>ith</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sp>
        <p:nvSpPr>
          <p:cNvPr id="3" name="TextBox 2"/>
          <p:cNvSpPr txBox="1"/>
          <p:nvPr/>
        </p:nvSpPr>
        <p:spPr>
          <a:xfrm>
            <a:off x="35496" y="1484784"/>
            <a:ext cx="9108504" cy="5324535"/>
          </a:xfrm>
          <a:prstGeom prst="rect">
            <a:avLst/>
          </a:prstGeom>
          <a:noFill/>
        </p:spPr>
        <p:txBody>
          <a:bodyPr wrap="square" rtlCol="0">
            <a:spAutoFit/>
          </a:bodyPr>
          <a:lstStyle/>
          <a:p>
            <a:pPr marL="342900" indent="-342900">
              <a:buAutoNum type="arabicParenR"/>
            </a:pPr>
            <a:r>
              <a:rPr lang="en-US" sz="2000" b="1" dirty="0" smtClean="0"/>
              <a:t>CERN</a:t>
            </a:r>
            <a:r>
              <a:rPr lang="en-US" sz="2000" dirty="0" smtClean="0"/>
              <a:t> (Collaboration): TE/MPE (Technology department/Machine Protection &amp; Electrical Integrity group), contact: </a:t>
            </a:r>
            <a:r>
              <a:rPr lang="en-US" sz="2000" dirty="0" err="1" smtClean="0"/>
              <a:t>R.Schmidt</a:t>
            </a:r>
            <a:r>
              <a:rPr lang="en-US" sz="2000" dirty="0" smtClean="0"/>
              <a:t>, </a:t>
            </a:r>
            <a:r>
              <a:rPr lang="en-US" sz="2000" dirty="0" err="1" smtClean="0"/>
              <a:t>A.Siemko</a:t>
            </a:r>
            <a:r>
              <a:rPr lang="en-US" sz="2000" dirty="0" smtClean="0"/>
              <a:t>, </a:t>
            </a:r>
            <a:r>
              <a:rPr lang="en-US" sz="2000" dirty="0" err="1" smtClean="0"/>
              <a:t>B.Puccio</a:t>
            </a:r>
            <a:r>
              <a:rPr lang="en-US" sz="2000" dirty="0" smtClean="0"/>
              <a:t>/development BIS </a:t>
            </a:r>
            <a:r>
              <a:rPr lang="en-US" sz="2000" dirty="0" err="1" smtClean="0"/>
              <a:t>hw</a:t>
            </a:r>
            <a:r>
              <a:rPr lang="en-US" sz="2000" dirty="0" smtClean="0"/>
              <a:t>, </a:t>
            </a:r>
            <a:r>
              <a:rPr lang="en-US" sz="2000" dirty="0" smtClean="0"/>
              <a:t>concept, </a:t>
            </a:r>
            <a:r>
              <a:rPr lang="en-US" sz="2000" dirty="0" err="1" smtClean="0"/>
              <a:t>sw</a:t>
            </a:r>
            <a:r>
              <a:rPr lang="en-US" sz="2000" dirty="0" smtClean="0"/>
              <a:t> development</a:t>
            </a:r>
            <a:endParaRPr lang="en-US" sz="2000" dirty="0" smtClean="0"/>
          </a:p>
          <a:p>
            <a:pPr marL="342900" indent="-342900">
              <a:buAutoNum type="arabicParenR"/>
            </a:pPr>
            <a:endParaRPr lang="en-US" sz="2000" dirty="0" smtClean="0"/>
          </a:p>
          <a:p>
            <a:pPr marL="342900" indent="-342900">
              <a:buAutoNum type="arabicParenR"/>
            </a:pPr>
            <a:r>
              <a:rPr lang="en-US" sz="2000" b="1" dirty="0"/>
              <a:t>ZHAW</a:t>
            </a:r>
            <a:r>
              <a:rPr lang="en-US" sz="2000" dirty="0"/>
              <a:t> </a:t>
            </a:r>
            <a:r>
              <a:rPr lang="en-US" sz="2000" dirty="0" smtClean="0"/>
              <a:t>(Collaboration): School of engineering Winterthur/Switzerland/IAMP/SKS (Institute of Applied Mathematics and Physics/safety critical systems group), contact: C. </a:t>
            </a:r>
            <a:r>
              <a:rPr lang="en-US" sz="2000" dirty="0" err="1" smtClean="0"/>
              <a:t>Hilbes</a:t>
            </a:r>
            <a:r>
              <a:rPr lang="en-US" sz="2000" dirty="0" smtClean="0"/>
              <a:t>, M. </a:t>
            </a:r>
            <a:r>
              <a:rPr lang="en-US" sz="2000" dirty="0" err="1" smtClean="0"/>
              <a:t>Rejzek</a:t>
            </a:r>
            <a:r>
              <a:rPr lang="en-US" sz="2000" dirty="0" smtClean="0"/>
              <a:t>/help on BIS design, development of MP requirements, </a:t>
            </a:r>
            <a:r>
              <a:rPr lang="en-US" sz="2000" dirty="0" err="1" smtClean="0"/>
              <a:t>hw</a:t>
            </a:r>
            <a:r>
              <a:rPr lang="en-US" sz="2000" dirty="0" smtClean="0"/>
              <a:t> in the loop testing, Target Protection</a:t>
            </a:r>
          </a:p>
          <a:p>
            <a:pPr marL="342900" indent="-342900">
              <a:buAutoNum type="arabicParenR"/>
            </a:pPr>
            <a:endParaRPr lang="en-US" sz="2000" dirty="0" smtClean="0"/>
          </a:p>
          <a:p>
            <a:pPr marL="342900" indent="-342900">
              <a:buAutoNum type="arabicParenR"/>
            </a:pPr>
            <a:r>
              <a:rPr lang="en-US" sz="2000" b="1" dirty="0" err="1" smtClean="0"/>
              <a:t>embeX</a:t>
            </a:r>
            <a:r>
              <a:rPr lang="en-US" sz="2000" dirty="0"/>
              <a:t> </a:t>
            </a:r>
            <a:r>
              <a:rPr lang="en-US" sz="2000" dirty="0" smtClean="0"/>
              <a:t>(Collaboration): Company, Freiburg/Germany/covers development of safety critical electronic systems/realization </a:t>
            </a:r>
            <a:r>
              <a:rPr lang="en-US" sz="2000" dirty="0"/>
              <a:t>of E/E/PE-safety related systems (phase 10), </a:t>
            </a:r>
            <a:r>
              <a:rPr lang="en-US" sz="2000" dirty="0" smtClean="0"/>
              <a:t>incl. development </a:t>
            </a:r>
            <a:r>
              <a:rPr lang="en-US" sz="2000" dirty="0"/>
              <a:t>of safety related </a:t>
            </a:r>
            <a:r>
              <a:rPr lang="en-US" sz="2000" dirty="0" err="1" smtClean="0"/>
              <a:t>hw</a:t>
            </a:r>
            <a:r>
              <a:rPr lang="en-US" sz="2000" dirty="0" smtClean="0"/>
              <a:t> and </a:t>
            </a:r>
            <a:r>
              <a:rPr lang="en-US" sz="2000" dirty="0" err="1" smtClean="0"/>
              <a:t>sw</a:t>
            </a:r>
            <a:r>
              <a:rPr lang="en-US" sz="2000" dirty="0" smtClean="0"/>
              <a:t> according to IEC61508-2010/</a:t>
            </a:r>
            <a:r>
              <a:rPr lang="en-US" sz="2000" dirty="0" err="1" smtClean="0"/>
              <a:t>hw</a:t>
            </a:r>
            <a:r>
              <a:rPr lang="en-US" sz="2000" dirty="0" smtClean="0"/>
              <a:t> development</a:t>
            </a:r>
          </a:p>
          <a:p>
            <a:endParaRPr lang="en-US" sz="2000" dirty="0" smtClean="0"/>
          </a:p>
          <a:p>
            <a:pPr marL="342900" indent="-342900">
              <a:buAutoNum type="arabicParenR"/>
            </a:pPr>
            <a:r>
              <a:rPr lang="en-US" sz="2000" b="1" dirty="0" smtClean="0"/>
              <a:t>ITER</a:t>
            </a:r>
            <a:r>
              <a:rPr lang="en-US" sz="2000" dirty="0" smtClean="0"/>
              <a:t> (Collaboration): Controls Department/contact: R. Lange/A. </a:t>
            </a:r>
            <a:r>
              <a:rPr lang="en-US" sz="2000" dirty="0" err="1" smtClean="0"/>
              <a:t>Wallander</a:t>
            </a:r>
            <a:r>
              <a:rPr lang="en-US" sz="2000" dirty="0" smtClean="0"/>
              <a:t>/A. </a:t>
            </a:r>
            <a:r>
              <a:rPr lang="en-US" sz="2000" dirty="0" err="1" smtClean="0"/>
              <a:t>Vergara</a:t>
            </a:r>
            <a:r>
              <a:rPr lang="en-US" sz="2000" dirty="0" smtClean="0"/>
              <a:t>/currently for a project regarding predictive interlocks with focus on target protection</a:t>
            </a:r>
            <a:endParaRPr lang="en-US" sz="2000" dirty="0"/>
          </a:p>
        </p:txBody>
      </p:sp>
    </p:spTree>
    <p:extLst>
      <p:ext uri="{BB962C8B-B14F-4D97-AF65-F5344CB8AC3E}">
        <p14:creationId xmlns:p14="http://schemas.microsoft.com/office/powerpoint/2010/main" val="23543899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Overview</a:t>
            </a:r>
            <a:endParaRPr lang="sv-SE" dirty="0"/>
          </a:p>
        </p:txBody>
      </p:sp>
      <p:sp>
        <p:nvSpPr>
          <p:cNvPr id="3" name="Content Placeholder 2"/>
          <p:cNvSpPr>
            <a:spLocks noGrp="1"/>
          </p:cNvSpPr>
          <p:nvPr>
            <p:ph idx="1"/>
          </p:nvPr>
        </p:nvSpPr>
        <p:spPr>
          <a:xfrm>
            <a:off x="457200" y="1556792"/>
            <a:ext cx="8229600" cy="4968552"/>
          </a:xfrm>
        </p:spPr>
        <p:txBody>
          <a:bodyPr>
            <a:noAutofit/>
          </a:bodyPr>
          <a:lstStyle/>
          <a:p>
            <a:pPr marL="514350" indent="-514350">
              <a:buFont typeface="+mj-lt"/>
              <a:buAutoNum type="arabicPeriod"/>
            </a:pPr>
            <a:r>
              <a:rPr lang="en-US" sz="1600" dirty="0" smtClean="0">
                <a:solidFill>
                  <a:schemeClr val="tx1"/>
                </a:solidFill>
              </a:rPr>
              <a:t>Protection Team</a:t>
            </a:r>
          </a:p>
          <a:p>
            <a:pPr marL="514350" indent="-514350">
              <a:buFont typeface="+mj-lt"/>
              <a:buAutoNum type="arabicPeriod"/>
            </a:pPr>
            <a:r>
              <a:rPr lang="en-US" sz="1600" dirty="0" smtClean="0">
                <a:solidFill>
                  <a:schemeClr val="tx1"/>
                </a:solidFill>
              </a:rPr>
              <a:t>Scope of Machine Protection </a:t>
            </a:r>
          </a:p>
          <a:p>
            <a:pPr marL="514350" indent="-514350">
              <a:buFont typeface="+mj-lt"/>
              <a:buAutoNum type="arabicPeriod"/>
            </a:pPr>
            <a:r>
              <a:rPr lang="en-US" sz="1600" dirty="0" smtClean="0">
                <a:solidFill>
                  <a:schemeClr val="tx1"/>
                </a:solidFill>
              </a:rPr>
              <a:t>Functional Architecture Concept for Machine Protection</a:t>
            </a:r>
          </a:p>
          <a:p>
            <a:pPr marL="514350" indent="-514350">
              <a:buFont typeface="+mj-lt"/>
              <a:buAutoNum type="arabicPeriod"/>
            </a:pPr>
            <a:r>
              <a:rPr lang="en-US" sz="1600" dirty="0" smtClean="0">
                <a:solidFill>
                  <a:schemeClr val="tx1"/>
                </a:solidFill>
              </a:rPr>
              <a:t>Local Protection and Beam Monitoring </a:t>
            </a:r>
          </a:p>
          <a:p>
            <a:pPr marL="514350" indent="-514350">
              <a:buFont typeface="+mj-lt"/>
              <a:buAutoNum type="arabicPeriod"/>
            </a:pPr>
            <a:r>
              <a:rPr lang="en-US" sz="1600" dirty="0" smtClean="0">
                <a:solidFill>
                  <a:schemeClr val="tx1"/>
                </a:solidFill>
              </a:rPr>
              <a:t>Target Protection System</a:t>
            </a:r>
          </a:p>
          <a:p>
            <a:pPr marL="514350" indent="-514350">
              <a:buFont typeface="+mj-lt"/>
              <a:buAutoNum type="arabicPeriod"/>
            </a:pPr>
            <a:r>
              <a:rPr lang="en-US" sz="1600" dirty="0" smtClean="0">
                <a:solidFill>
                  <a:schemeClr val="tx1"/>
                </a:solidFill>
              </a:rPr>
              <a:t>Actuators for Machine Protection</a:t>
            </a:r>
          </a:p>
          <a:p>
            <a:pPr marL="514350" indent="-514350">
              <a:buFont typeface="+mj-lt"/>
              <a:buAutoNum type="arabicPeriod"/>
            </a:pPr>
            <a:r>
              <a:rPr lang="en-US" sz="1600" dirty="0" smtClean="0">
                <a:solidFill>
                  <a:schemeClr val="tx1"/>
                </a:solidFill>
              </a:rPr>
              <a:t>Operational Mode concept</a:t>
            </a:r>
          </a:p>
          <a:p>
            <a:pPr marL="514350" indent="-514350">
              <a:buFont typeface="+mj-lt"/>
              <a:buAutoNum type="arabicPeriod"/>
            </a:pPr>
            <a:r>
              <a:rPr lang="en-US" sz="1600" dirty="0" smtClean="0">
                <a:solidFill>
                  <a:schemeClr val="tx1"/>
                </a:solidFill>
              </a:rPr>
              <a:t>Degraded Mode Operation concept</a:t>
            </a:r>
          </a:p>
          <a:p>
            <a:pPr marL="514350" indent="-514350">
              <a:buFont typeface="+mj-lt"/>
              <a:buAutoNum type="arabicPeriod"/>
            </a:pPr>
            <a:r>
              <a:rPr lang="en-US" sz="1600" dirty="0" smtClean="0">
                <a:solidFill>
                  <a:schemeClr val="tx1"/>
                </a:solidFill>
              </a:rPr>
              <a:t>Configuration Management</a:t>
            </a:r>
          </a:p>
          <a:p>
            <a:pPr marL="514350" indent="-514350">
              <a:buFont typeface="+mj-lt"/>
              <a:buAutoNum type="arabicPeriod"/>
            </a:pPr>
            <a:r>
              <a:rPr lang="en-US" sz="1600" dirty="0" smtClean="0">
                <a:solidFill>
                  <a:schemeClr val="tx1"/>
                </a:solidFill>
              </a:rPr>
              <a:t>Organization</a:t>
            </a:r>
          </a:p>
          <a:p>
            <a:pPr marL="514350" indent="-514350">
              <a:buFont typeface="+mj-lt"/>
              <a:buAutoNum type="arabicPeriod"/>
            </a:pPr>
            <a:r>
              <a:rPr lang="en-US" sz="1600" dirty="0" smtClean="0">
                <a:solidFill>
                  <a:schemeClr val="tx1"/>
                </a:solidFill>
              </a:rPr>
              <a:t>Requirements</a:t>
            </a:r>
          </a:p>
          <a:p>
            <a:pPr marL="514350" indent="-514350">
              <a:buFont typeface="+mj-lt"/>
              <a:buAutoNum type="arabicPeriod"/>
            </a:pPr>
            <a:r>
              <a:rPr lang="en-US" sz="1600" dirty="0" smtClean="0">
                <a:solidFill>
                  <a:schemeClr val="tx1"/>
                </a:solidFill>
              </a:rPr>
              <a:t>Timelines </a:t>
            </a:r>
            <a:r>
              <a:rPr lang="en-US" sz="1600" dirty="0" smtClean="0">
                <a:solidFill>
                  <a:schemeClr val="tx1"/>
                </a:solidFill>
              </a:rPr>
              <a:t>for the Project</a:t>
            </a:r>
          </a:p>
          <a:p>
            <a:pPr marL="514350" indent="-514350">
              <a:buFont typeface="+mj-lt"/>
              <a:buAutoNum type="arabicPeriod"/>
            </a:pPr>
            <a:r>
              <a:rPr lang="en-US" sz="1600" dirty="0" smtClean="0">
                <a:solidFill>
                  <a:schemeClr val="tx1"/>
                </a:solidFill>
              </a:rPr>
              <a:t>Commissioning Plans</a:t>
            </a:r>
          </a:p>
          <a:p>
            <a:pPr marL="514350" indent="-514350">
              <a:buFont typeface="+mj-lt"/>
              <a:buAutoNum type="arabicPeriod"/>
            </a:pPr>
            <a:r>
              <a:rPr lang="en-US" sz="1600" dirty="0" smtClean="0">
                <a:solidFill>
                  <a:schemeClr val="tx1"/>
                </a:solidFill>
              </a:rPr>
              <a:t>Teams we work with</a:t>
            </a:r>
          </a:p>
          <a:p>
            <a:pPr marL="514350" indent="-514350">
              <a:buFont typeface="+mj-lt"/>
              <a:buAutoNum type="arabicPeriod"/>
            </a:pPr>
            <a:r>
              <a:rPr lang="en-US" sz="1600" dirty="0">
                <a:solidFill>
                  <a:schemeClr val="tx1"/>
                </a:solidFill>
              </a:rPr>
              <a:t>Beam Interlock System: </a:t>
            </a:r>
            <a:r>
              <a:rPr lang="en-US" sz="1600" dirty="0" err="1">
                <a:solidFill>
                  <a:schemeClr val="tx1"/>
                </a:solidFill>
              </a:rPr>
              <a:t>hw</a:t>
            </a:r>
            <a:r>
              <a:rPr lang="en-US" sz="1600" dirty="0">
                <a:solidFill>
                  <a:schemeClr val="tx1"/>
                </a:solidFill>
              </a:rPr>
              <a:t> development</a:t>
            </a:r>
          </a:p>
          <a:p>
            <a:pPr marL="514350" indent="-514350">
              <a:buFont typeface="+mj-lt"/>
              <a:buAutoNum type="arabicPeriod"/>
            </a:pPr>
            <a:r>
              <a:rPr lang="en-US" sz="1600" dirty="0" smtClean="0">
                <a:solidFill>
                  <a:schemeClr val="tx1"/>
                </a:solidFill>
              </a:rPr>
              <a:t>Summary</a:t>
            </a:r>
            <a:endParaRPr lang="en-US" sz="1600" dirty="0">
              <a:solidFill>
                <a:schemeClr val="tx1"/>
              </a:solidFill>
            </a:endParaRPr>
          </a:p>
          <a:p>
            <a:pPr marL="514350" indent="-514350">
              <a:buFont typeface="+mj-lt"/>
              <a:buAutoNum type="arabicPeriod"/>
            </a:pPr>
            <a:r>
              <a:rPr lang="en-US" sz="1600" dirty="0">
                <a:solidFill>
                  <a:schemeClr val="tx1"/>
                </a:solidFill>
              </a:rPr>
              <a:t>Backup </a:t>
            </a:r>
            <a:r>
              <a:rPr lang="en-US" sz="1600" dirty="0" smtClean="0">
                <a:solidFill>
                  <a:schemeClr val="tx1"/>
                </a:solidFill>
              </a:rPr>
              <a:t>Slides</a:t>
            </a:r>
            <a:endParaRPr lang="en-US" sz="1600" dirty="0"/>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dirty="0"/>
          </a:p>
        </p:txBody>
      </p:sp>
    </p:spTree>
    <p:extLst>
      <p:ext uri="{BB962C8B-B14F-4D97-AF65-F5344CB8AC3E}">
        <p14:creationId xmlns:p14="http://schemas.microsoft.com/office/powerpoint/2010/main" val="14890285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BIS Hardware and Software</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a:p>
        </p:txBody>
      </p:sp>
      <p:sp>
        <p:nvSpPr>
          <p:cNvPr id="9" name="TextBox 8"/>
          <p:cNvSpPr txBox="1"/>
          <p:nvPr/>
        </p:nvSpPr>
        <p:spPr>
          <a:xfrm>
            <a:off x="251520" y="1700808"/>
            <a:ext cx="8568952" cy="5016758"/>
          </a:xfrm>
          <a:prstGeom prst="rect">
            <a:avLst/>
          </a:prstGeom>
          <a:noFill/>
        </p:spPr>
        <p:txBody>
          <a:bodyPr wrap="square" rtlCol="0">
            <a:spAutoFit/>
          </a:bodyPr>
          <a:lstStyle/>
          <a:p>
            <a:r>
              <a:rPr lang="en-US" sz="2000" b="1" dirty="0" smtClean="0"/>
              <a:t>Hardware:</a:t>
            </a:r>
            <a:endParaRPr lang="en-US" sz="2000" b="1" dirty="0"/>
          </a:p>
          <a:p>
            <a:pPr marL="285750" indent="-285750">
              <a:buFont typeface="Arial"/>
              <a:buChar char="•"/>
            </a:pPr>
            <a:r>
              <a:rPr lang="en-US" sz="2000" dirty="0" smtClean="0"/>
              <a:t>Interface </a:t>
            </a:r>
            <a:r>
              <a:rPr lang="en-US" sz="2000" dirty="0"/>
              <a:t>between </a:t>
            </a:r>
            <a:r>
              <a:rPr lang="en-US" sz="2000" dirty="0" smtClean="0"/>
              <a:t>input systems </a:t>
            </a:r>
            <a:r>
              <a:rPr lang="en-US" sz="2000" dirty="0"/>
              <a:t>and BIS</a:t>
            </a:r>
            <a:endParaRPr lang="en-US" sz="2000" dirty="0">
              <a:solidFill>
                <a:srgbClr val="FF0000"/>
              </a:solidFill>
            </a:endParaRPr>
          </a:p>
          <a:p>
            <a:pPr marL="285750" indent="-285750">
              <a:buFont typeface="Arial"/>
              <a:buChar char="•"/>
            </a:pPr>
            <a:r>
              <a:rPr lang="en-US" sz="2000" dirty="0" smtClean="0"/>
              <a:t>BIS Processing unit/ FPGA based </a:t>
            </a:r>
          </a:p>
          <a:p>
            <a:pPr marL="285750" indent="-285750">
              <a:buFont typeface="Arial"/>
              <a:buChar char="•"/>
            </a:pPr>
            <a:r>
              <a:rPr lang="en-US" sz="2000" dirty="0" smtClean="0"/>
              <a:t>Interface </a:t>
            </a:r>
            <a:r>
              <a:rPr lang="en-US" sz="2000" dirty="0"/>
              <a:t>between BIS and actuator systems</a:t>
            </a:r>
          </a:p>
          <a:p>
            <a:pPr marL="285750" indent="-285750">
              <a:buFont typeface="Arial"/>
              <a:buChar char="•"/>
            </a:pPr>
            <a:r>
              <a:rPr lang="en-US" sz="2000" dirty="0" smtClean="0"/>
              <a:t>Cables, connector </a:t>
            </a:r>
            <a:r>
              <a:rPr lang="en-US" sz="2000" dirty="0"/>
              <a:t>types to connect </a:t>
            </a:r>
            <a:r>
              <a:rPr lang="en-US" sz="2000" dirty="0" smtClean="0"/>
              <a:t>to interface modules and between processing units </a:t>
            </a:r>
            <a:endParaRPr lang="en-US" sz="2000" dirty="0"/>
          </a:p>
          <a:p>
            <a:pPr marL="285750" indent="-285750">
              <a:buFont typeface="Arial"/>
              <a:buChar char="•"/>
            </a:pPr>
            <a:r>
              <a:rPr lang="en-US" sz="2000" dirty="0"/>
              <a:t>Powering </a:t>
            </a:r>
            <a:r>
              <a:rPr lang="en-US" sz="2000" dirty="0" smtClean="0"/>
              <a:t>and UPS of </a:t>
            </a:r>
            <a:r>
              <a:rPr lang="en-US" sz="2000" dirty="0"/>
              <a:t>BIS and </a:t>
            </a:r>
            <a:r>
              <a:rPr lang="en-US" sz="2000" dirty="0" smtClean="0"/>
              <a:t>interface modules</a:t>
            </a:r>
            <a:endParaRPr lang="en-US" sz="2000" dirty="0"/>
          </a:p>
          <a:p>
            <a:pPr marL="285750" indent="-285750">
              <a:buFont typeface="Arial"/>
              <a:buChar char="•"/>
            </a:pPr>
            <a:r>
              <a:rPr lang="en-US" sz="2000" dirty="0" smtClean="0"/>
              <a:t>Interface </a:t>
            </a:r>
            <a:r>
              <a:rPr lang="en-US" sz="2000" dirty="0"/>
              <a:t>of BIS to timing system for time </a:t>
            </a:r>
            <a:r>
              <a:rPr lang="en-US" sz="2000" dirty="0" smtClean="0"/>
              <a:t>stamping, beam mode propagation</a:t>
            </a:r>
            <a:endParaRPr lang="en-US" sz="2000" dirty="0"/>
          </a:p>
          <a:p>
            <a:pPr marL="285750" indent="-285750">
              <a:buFont typeface="Arial"/>
              <a:buChar char="•"/>
            </a:pPr>
            <a:r>
              <a:rPr lang="en-US" sz="2000" dirty="0" smtClean="0"/>
              <a:t>Propagation of “</a:t>
            </a:r>
            <a:r>
              <a:rPr lang="en-US" sz="2000" dirty="0"/>
              <a:t>masking information</a:t>
            </a:r>
            <a:r>
              <a:rPr lang="en-US" sz="2000" dirty="0" smtClean="0"/>
              <a:t>”</a:t>
            </a:r>
            <a:endParaRPr lang="en-US" sz="2000" dirty="0"/>
          </a:p>
          <a:p>
            <a:pPr marL="285750" indent="-285750">
              <a:buFont typeface="Arial"/>
              <a:buChar char="•"/>
            </a:pPr>
            <a:r>
              <a:rPr lang="en-US" sz="2000" dirty="0" smtClean="0"/>
              <a:t>Architecture </a:t>
            </a:r>
            <a:r>
              <a:rPr lang="en-US" sz="2000" dirty="0"/>
              <a:t>(dependability analysis</a:t>
            </a:r>
            <a:r>
              <a:rPr lang="en-US" sz="2000" dirty="0" smtClean="0"/>
              <a:t>)</a:t>
            </a:r>
          </a:p>
          <a:p>
            <a:endParaRPr lang="en-US" sz="2000" dirty="0" smtClean="0"/>
          </a:p>
          <a:p>
            <a:r>
              <a:rPr lang="en-US" sz="2000" b="1" dirty="0" smtClean="0"/>
              <a:t>Software:</a:t>
            </a:r>
            <a:endParaRPr lang="en-US" sz="2000" b="1" dirty="0"/>
          </a:p>
          <a:p>
            <a:pPr marL="342900" indent="-342900">
              <a:buFont typeface="Arial"/>
              <a:buChar char="•"/>
            </a:pPr>
            <a:r>
              <a:rPr lang="en-US" sz="2000" dirty="0"/>
              <a:t>How to connect to outside world, several layers (</a:t>
            </a:r>
            <a:r>
              <a:rPr lang="en-US" sz="2000" dirty="0" err="1"/>
              <a:t>sw</a:t>
            </a:r>
            <a:r>
              <a:rPr lang="en-US" sz="2000" dirty="0"/>
              <a:t> </a:t>
            </a:r>
            <a:r>
              <a:rPr lang="en-US" sz="2000" dirty="0" smtClean="0"/>
              <a:t>FPGA, </a:t>
            </a:r>
            <a:r>
              <a:rPr lang="en-US" sz="2000" dirty="0"/>
              <a:t>middleware EPICS, GUI, databases</a:t>
            </a:r>
            <a:r>
              <a:rPr lang="en-US" sz="2000" dirty="0" smtClean="0"/>
              <a:t>)</a:t>
            </a:r>
          </a:p>
          <a:p>
            <a:pPr marL="342900" indent="-342900">
              <a:buFont typeface="Arial"/>
              <a:buChar char="•"/>
            </a:pPr>
            <a:r>
              <a:rPr lang="en-US" sz="2000" dirty="0" smtClean="0"/>
              <a:t>Operator </a:t>
            </a:r>
            <a:r>
              <a:rPr lang="en-US" sz="2000" dirty="0"/>
              <a:t>layer (e.g. low/high repetition rate)</a:t>
            </a:r>
          </a:p>
          <a:p>
            <a:pPr marL="285750" indent="-285750">
              <a:buFont typeface="Arial"/>
              <a:buChar char="•"/>
            </a:pPr>
            <a:endParaRPr lang="en-US" sz="2000" dirty="0"/>
          </a:p>
        </p:txBody>
      </p:sp>
    </p:spTree>
    <p:extLst>
      <p:ext uri="{BB962C8B-B14F-4D97-AF65-F5344CB8AC3E}">
        <p14:creationId xmlns:p14="http://schemas.microsoft.com/office/powerpoint/2010/main" val="19219049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Environment and Analysis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a:p>
        </p:txBody>
      </p:sp>
      <p:sp>
        <p:nvSpPr>
          <p:cNvPr id="9" name="TextBox 8"/>
          <p:cNvSpPr txBox="1"/>
          <p:nvPr/>
        </p:nvSpPr>
        <p:spPr>
          <a:xfrm>
            <a:off x="287524" y="1664804"/>
            <a:ext cx="8568952" cy="4770536"/>
          </a:xfrm>
          <a:prstGeom prst="rect">
            <a:avLst/>
          </a:prstGeom>
          <a:noFill/>
        </p:spPr>
        <p:txBody>
          <a:bodyPr wrap="square" rtlCol="0">
            <a:spAutoFit/>
          </a:bodyPr>
          <a:lstStyle/>
          <a:p>
            <a:r>
              <a:rPr lang="en-US" sz="1900" b="1" dirty="0" smtClean="0"/>
              <a:t>Test </a:t>
            </a:r>
            <a:r>
              <a:rPr lang="en-US" sz="1900" b="1" dirty="0"/>
              <a:t>environment for Beam Interlock System (BIS):</a:t>
            </a:r>
          </a:p>
          <a:p>
            <a:pPr marL="285750" indent="-285750">
              <a:buFont typeface="Arial"/>
              <a:buChar char="•"/>
            </a:pPr>
            <a:r>
              <a:rPr lang="en-US" sz="1900" dirty="0"/>
              <a:t>Test bench for hardware: </a:t>
            </a:r>
            <a:r>
              <a:rPr lang="en-US" sz="1900" dirty="0" smtClean="0"/>
              <a:t>interface modules, BIS</a:t>
            </a:r>
          </a:p>
          <a:p>
            <a:pPr marL="285750" indent="-285750">
              <a:buFont typeface="Arial"/>
              <a:buChar char="•"/>
            </a:pPr>
            <a:r>
              <a:rPr lang="en-US" sz="1900" dirty="0" smtClean="0"/>
              <a:t>Test </a:t>
            </a:r>
            <a:r>
              <a:rPr lang="en-US" sz="1900" dirty="0"/>
              <a:t>bench for firmware (and masking): BIS (incl. timing system</a:t>
            </a:r>
            <a:r>
              <a:rPr lang="en-US" sz="1900" dirty="0" smtClean="0"/>
              <a:t>)</a:t>
            </a:r>
          </a:p>
          <a:p>
            <a:pPr marL="285750" indent="-285750">
              <a:buFont typeface="Arial"/>
              <a:buChar char="•"/>
            </a:pPr>
            <a:r>
              <a:rPr lang="en-US" sz="1900" dirty="0" smtClean="0"/>
              <a:t>Test </a:t>
            </a:r>
            <a:r>
              <a:rPr lang="en-US" sz="1900" dirty="0"/>
              <a:t>bench for software: diagnostics on BIS level, software </a:t>
            </a:r>
            <a:r>
              <a:rPr lang="en-US" sz="1900" dirty="0" smtClean="0"/>
              <a:t>verification</a:t>
            </a:r>
          </a:p>
          <a:p>
            <a:pPr marL="285750" indent="-285750">
              <a:buFont typeface="Arial"/>
              <a:buChar char="•"/>
            </a:pPr>
            <a:r>
              <a:rPr lang="en-US" sz="1900" dirty="0" smtClean="0"/>
              <a:t>Management </a:t>
            </a:r>
            <a:r>
              <a:rPr lang="en-US" sz="1900" dirty="0"/>
              <a:t>of hardware, firmware and software changes: change procedures, verification and validation procedures, tools, tests, requirements, traceability, measurability, etc</a:t>
            </a:r>
            <a:r>
              <a:rPr lang="en-US" sz="1900" dirty="0" smtClean="0"/>
              <a:t>.</a:t>
            </a:r>
          </a:p>
          <a:p>
            <a:endParaRPr lang="en-US" sz="1900" dirty="0" smtClean="0"/>
          </a:p>
          <a:p>
            <a:r>
              <a:rPr lang="en-US" sz="1900" b="1" dirty="0"/>
              <a:t>Dependability and </a:t>
            </a:r>
            <a:r>
              <a:rPr lang="en-US" sz="1900" b="1" dirty="0" smtClean="0"/>
              <a:t>other related analysis methods:</a:t>
            </a:r>
            <a:endParaRPr lang="en-US" sz="1900" b="1" dirty="0"/>
          </a:p>
          <a:p>
            <a:pPr marL="285750" indent="-285750">
              <a:buFont typeface="Arial"/>
              <a:buChar char="•"/>
            </a:pPr>
            <a:r>
              <a:rPr lang="en-US" sz="1900" dirty="0" err="1"/>
              <a:t>Sw</a:t>
            </a:r>
            <a:r>
              <a:rPr lang="en-US" sz="1900" dirty="0"/>
              <a:t> on FPGA </a:t>
            </a:r>
            <a:r>
              <a:rPr lang="en-US" sz="1900" dirty="0" smtClean="0"/>
              <a:t>level</a:t>
            </a:r>
          </a:p>
          <a:p>
            <a:pPr marL="285750" indent="-285750">
              <a:buFont typeface="Arial"/>
              <a:buChar char="•"/>
            </a:pPr>
            <a:r>
              <a:rPr lang="en-US" sz="1900" dirty="0" err="1" smtClean="0"/>
              <a:t>Hw</a:t>
            </a:r>
            <a:r>
              <a:rPr lang="en-US" sz="1900" dirty="0" smtClean="0"/>
              <a:t> </a:t>
            </a:r>
            <a:r>
              <a:rPr lang="en-US" sz="1900" dirty="0"/>
              <a:t>of BIS incl. </a:t>
            </a:r>
            <a:r>
              <a:rPr lang="en-US" sz="1900" dirty="0" smtClean="0"/>
              <a:t>interfaces</a:t>
            </a:r>
          </a:p>
          <a:p>
            <a:pPr marL="285750" indent="-285750">
              <a:buFont typeface="Arial"/>
              <a:buChar char="•"/>
            </a:pPr>
            <a:r>
              <a:rPr lang="en-US" sz="1900" dirty="0" smtClean="0"/>
              <a:t>Verification </a:t>
            </a:r>
            <a:r>
              <a:rPr lang="en-US" sz="1900" dirty="0"/>
              <a:t>of </a:t>
            </a:r>
            <a:r>
              <a:rPr lang="en-US" sz="1900" dirty="0" err="1"/>
              <a:t>sw</a:t>
            </a:r>
            <a:r>
              <a:rPr lang="en-US" sz="1900" dirty="0"/>
              <a:t>, </a:t>
            </a:r>
            <a:r>
              <a:rPr lang="en-US" sz="1900" dirty="0" err="1" smtClean="0"/>
              <a:t>hw</a:t>
            </a:r>
            <a:endParaRPr lang="en-US" sz="1900" dirty="0" smtClean="0"/>
          </a:p>
          <a:p>
            <a:pPr marL="285750" indent="-285750">
              <a:buFont typeface="Arial"/>
              <a:buChar char="•"/>
            </a:pPr>
            <a:r>
              <a:rPr lang="en-US" sz="1900" dirty="0" smtClean="0"/>
              <a:t>Risk </a:t>
            </a:r>
            <a:r>
              <a:rPr lang="en-US" sz="1900" dirty="0"/>
              <a:t>analysis methods </a:t>
            </a:r>
            <a:endParaRPr lang="en-US" sz="1900" dirty="0" smtClean="0"/>
          </a:p>
          <a:p>
            <a:pPr marL="285750" indent="-285750">
              <a:buFont typeface="Arial"/>
              <a:buChar char="•"/>
            </a:pPr>
            <a:r>
              <a:rPr lang="en-US" sz="1900" dirty="0" smtClean="0"/>
              <a:t>RAMI</a:t>
            </a:r>
            <a:r>
              <a:rPr lang="en-US" sz="1900" dirty="0"/>
              <a:t>/Dependability analysis of </a:t>
            </a:r>
            <a:r>
              <a:rPr lang="en-US" sz="1900" dirty="0" err="1"/>
              <a:t>sw</a:t>
            </a:r>
            <a:r>
              <a:rPr lang="en-US" sz="1900" dirty="0"/>
              <a:t> and </a:t>
            </a:r>
            <a:r>
              <a:rPr lang="en-US" sz="1900" dirty="0" err="1"/>
              <a:t>hw</a:t>
            </a:r>
            <a:r>
              <a:rPr lang="en-US" sz="1900" dirty="0"/>
              <a:t> </a:t>
            </a:r>
            <a:endParaRPr lang="en-US" sz="1900" dirty="0" smtClean="0"/>
          </a:p>
          <a:p>
            <a:pPr marL="285750" indent="-285750">
              <a:buFont typeface="Arial"/>
              <a:buChar char="•"/>
            </a:pPr>
            <a:r>
              <a:rPr lang="en-US" sz="1900" dirty="0" smtClean="0"/>
              <a:t>Event analysis</a:t>
            </a:r>
          </a:p>
          <a:p>
            <a:pPr marL="285750" indent="-285750">
              <a:buFont typeface="Arial"/>
              <a:buChar char="•"/>
            </a:pPr>
            <a:r>
              <a:rPr lang="en-US" sz="1900" dirty="0" smtClean="0"/>
              <a:t>What </a:t>
            </a:r>
            <a:r>
              <a:rPr lang="en-US" sz="1900" dirty="0"/>
              <a:t>standards should be applied for what functions/systems/how consequent</a:t>
            </a:r>
            <a:r>
              <a:rPr lang="en-US" sz="1900" dirty="0" smtClean="0"/>
              <a:t>?</a:t>
            </a:r>
            <a:endParaRPr lang="en-US" sz="1900" dirty="0"/>
          </a:p>
        </p:txBody>
      </p:sp>
    </p:spTree>
    <p:extLst>
      <p:ext uri="{BB962C8B-B14F-4D97-AF65-F5344CB8AC3E}">
        <p14:creationId xmlns:p14="http://schemas.microsoft.com/office/powerpoint/2010/main" val="37100986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Management</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22</a:t>
            </a:fld>
            <a:endParaRPr lang="sv-SE"/>
          </a:p>
        </p:txBody>
      </p:sp>
      <p:sp>
        <p:nvSpPr>
          <p:cNvPr id="9" name="TextBox 8"/>
          <p:cNvSpPr txBox="1"/>
          <p:nvPr/>
        </p:nvSpPr>
        <p:spPr>
          <a:xfrm>
            <a:off x="323528" y="2348880"/>
            <a:ext cx="8568952" cy="2308324"/>
          </a:xfrm>
          <a:prstGeom prst="rect">
            <a:avLst/>
          </a:prstGeom>
          <a:noFill/>
        </p:spPr>
        <p:txBody>
          <a:bodyPr wrap="square" rtlCol="0">
            <a:spAutoFit/>
          </a:bodyPr>
          <a:lstStyle/>
          <a:p>
            <a:r>
              <a:rPr lang="en-US" b="1" dirty="0" smtClean="0"/>
              <a:t>Management </a:t>
            </a:r>
            <a:r>
              <a:rPr lang="en-US" b="1" dirty="0"/>
              <a:t>of </a:t>
            </a:r>
            <a:r>
              <a:rPr lang="en-US" b="1" dirty="0" smtClean="0"/>
              <a:t>critical </a:t>
            </a:r>
            <a:r>
              <a:rPr lang="en-US" b="1" dirty="0"/>
              <a:t>configuration settings &amp; functions:</a:t>
            </a:r>
          </a:p>
          <a:p>
            <a:pPr marL="285750" indent="-285750">
              <a:buFont typeface="Arial"/>
              <a:buChar char="•"/>
            </a:pPr>
            <a:r>
              <a:rPr lang="en-US" dirty="0"/>
              <a:t>Requirements management (traceability, verification, validation, tools, etc.</a:t>
            </a:r>
            <a:r>
              <a:rPr lang="en-US" dirty="0" smtClean="0"/>
              <a:t>)</a:t>
            </a:r>
          </a:p>
          <a:p>
            <a:pPr marL="285750" indent="-285750">
              <a:buFont typeface="Arial"/>
              <a:buChar char="•"/>
            </a:pPr>
            <a:r>
              <a:rPr lang="en-US" dirty="0" smtClean="0"/>
              <a:t>Guidelines </a:t>
            </a:r>
            <a:r>
              <a:rPr lang="en-US" dirty="0"/>
              <a:t>for management of conf. settings on database level, HMI level, electronics/</a:t>
            </a:r>
            <a:r>
              <a:rPr lang="en-US" dirty="0" err="1"/>
              <a:t>hw</a:t>
            </a:r>
            <a:r>
              <a:rPr lang="en-US" dirty="0"/>
              <a:t> level, </a:t>
            </a:r>
            <a:r>
              <a:rPr lang="en-US" dirty="0" err="1"/>
              <a:t>sw</a:t>
            </a:r>
            <a:r>
              <a:rPr lang="en-US" dirty="0"/>
              <a:t> level, role based access, failure catalogues managements, </a:t>
            </a:r>
            <a:endParaRPr lang="en-US" dirty="0" smtClean="0"/>
          </a:p>
          <a:p>
            <a:pPr marL="285750" indent="-285750">
              <a:buFont typeface="Arial"/>
              <a:buChar char="•"/>
            </a:pPr>
            <a:r>
              <a:rPr lang="en-US" dirty="0" smtClean="0"/>
              <a:t>Alarm </a:t>
            </a:r>
            <a:r>
              <a:rPr lang="en-US" dirty="0"/>
              <a:t>management </a:t>
            </a:r>
            <a:r>
              <a:rPr lang="en-US" dirty="0" smtClean="0"/>
              <a:t>system</a:t>
            </a:r>
          </a:p>
          <a:p>
            <a:pPr marL="285750" indent="-285750">
              <a:buFont typeface="Arial"/>
              <a:buChar char="•"/>
            </a:pPr>
            <a:r>
              <a:rPr lang="en-US" dirty="0" smtClean="0"/>
              <a:t>Post </a:t>
            </a:r>
            <a:r>
              <a:rPr lang="en-US" dirty="0"/>
              <a:t>mortem system and analysis </a:t>
            </a:r>
            <a:r>
              <a:rPr lang="en-US" dirty="0" smtClean="0"/>
              <a:t>methods</a:t>
            </a:r>
          </a:p>
          <a:p>
            <a:pPr marL="285750" indent="-285750">
              <a:buFont typeface="Arial"/>
              <a:buChar char="•"/>
            </a:pPr>
            <a:r>
              <a:rPr lang="en-US" dirty="0" smtClean="0"/>
              <a:t>Early </a:t>
            </a:r>
            <a:r>
              <a:rPr lang="en-US" dirty="0"/>
              <a:t>fault detection strategies (preventing foreseeable beam stops</a:t>
            </a:r>
            <a:r>
              <a:rPr lang="en-US" dirty="0" smtClean="0"/>
              <a:t>)</a:t>
            </a:r>
          </a:p>
          <a:p>
            <a:pPr marL="285750" indent="-285750">
              <a:buFont typeface="Arial"/>
              <a:buChar char="•"/>
            </a:pPr>
            <a:r>
              <a:rPr lang="en-US" dirty="0" smtClean="0"/>
              <a:t>Issue </a:t>
            </a:r>
            <a:r>
              <a:rPr lang="en-US" dirty="0"/>
              <a:t>tracking tools</a:t>
            </a:r>
          </a:p>
        </p:txBody>
      </p:sp>
    </p:spTree>
    <p:extLst>
      <p:ext uri="{BB962C8B-B14F-4D97-AF65-F5344CB8AC3E}">
        <p14:creationId xmlns:p14="http://schemas.microsoft.com/office/powerpoint/2010/main" val="4577341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Commissioning Plans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23</a:t>
            </a:fld>
            <a:endParaRPr lang="sv-SE" dirty="0"/>
          </a:p>
        </p:txBody>
      </p:sp>
      <p:sp>
        <p:nvSpPr>
          <p:cNvPr id="3" name="Rectangle 2"/>
          <p:cNvSpPr/>
          <p:nvPr/>
        </p:nvSpPr>
        <p:spPr>
          <a:xfrm>
            <a:off x="251520" y="1700808"/>
            <a:ext cx="8640960" cy="4708981"/>
          </a:xfrm>
          <a:prstGeom prst="rect">
            <a:avLst/>
          </a:prstGeom>
        </p:spPr>
        <p:txBody>
          <a:bodyPr wrap="square">
            <a:spAutoFit/>
          </a:bodyPr>
          <a:lstStyle/>
          <a:p>
            <a:r>
              <a:rPr lang="en-US" sz="2000" dirty="0"/>
              <a:t>Staged approach/modular design of the BIS allows for flexibility for early commissioning and increase </a:t>
            </a:r>
            <a:r>
              <a:rPr lang="en-US" sz="2000" dirty="0" smtClean="0"/>
              <a:t>the protection </a:t>
            </a:r>
            <a:r>
              <a:rPr lang="en-US" sz="2000" dirty="0"/>
              <a:t>integrity level in parallel with increasing </a:t>
            </a:r>
            <a:r>
              <a:rPr lang="en-US" sz="2000" dirty="0" smtClean="0"/>
              <a:t>the beam </a:t>
            </a:r>
            <a:r>
              <a:rPr lang="en-US" sz="2000" dirty="0"/>
              <a:t>power.</a:t>
            </a:r>
          </a:p>
          <a:p>
            <a:endParaRPr lang="en-US" sz="2000" dirty="0" smtClean="0"/>
          </a:p>
          <a:p>
            <a:r>
              <a:rPr lang="en-US" sz="2000" dirty="0" smtClean="0"/>
              <a:t>Commissioning </a:t>
            </a:r>
            <a:r>
              <a:rPr lang="en-US" sz="2000" dirty="0"/>
              <a:t>and operation of parts of the accelerator should be supported by the </a:t>
            </a:r>
            <a:r>
              <a:rPr lang="en-US" sz="2000" dirty="0" smtClean="0"/>
              <a:t>BIS, </a:t>
            </a:r>
            <a:r>
              <a:rPr lang="en-US" sz="2000" dirty="0"/>
              <a:t>with no or minimum required changes of the parameters in the hardware or configuration of </a:t>
            </a:r>
            <a:r>
              <a:rPr lang="en-US" sz="2000" dirty="0" smtClean="0"/>
              <a:t>the BIS during </a:t>
            </a:r>
            <a:r>
              <a:rPr lang="en-US" sz="2000" dirty="0"/>
              <a:t>these 2 phases. It should be possible to operate one part of the accelerator, while other parts are not ready to receive beam. </a:t>
            </a:r>
          </a:p>
          <a:p>
            <a:r>
              <a:rPr lang="en-US" sz="2000" dirty="0"/>
              <a:t> </a:t>
            </a:r>
          </a:p>
          <a:p>
            <a:r>
              <a:rPr lang="en-US" sz="2000" dirty="0"/>
              <a:t>Examples</a:t>
            </a:r>
            <a:r>
              <a:rPr lang="en-US" sz="2000" dirty="0" smtClean="0"/>
              <a:t>:</a:t>
            </a:r>
            <a:endParaRPr lang="en-US" sz="2000" dirty="0"/>
          </a:p>
          <a:p>
            <a:pPr lvl="0"/>
            <a:r>
              <a:rPr lang="en-GB" sz="2000" dirty="0"/>
              <a:t>Send beam to the beam dump (TBD max. power of a few 10s of kW</a:t>
            </a:r>
            <a:r>
              <a:rPr lang="en-GB" sz="2000" dirty="0" smtClean="0"/>
              <a:t>), </a:t>
            </a:r>
            <a:r>
              <a:rPr lang="en-GB" sz="2000" dirty="0"/>
              <a:t>even if the target is not ready to receive beam.</a:t>
            </a:r>
            <a:endParaRPr lang="en-US" sz="2000" dirty="0"/>
          </a:p>
          <a:p>
            <a:pPr lvl="0"/>
            <a:r>
              <a:rPr lang="en-GB" sz="2000" dirty="0"/>
              <a:t>Send beam to a Faraday Cup in the warm LINAC, even if the parts further downstream are not ready for beam operation (e.g. after a failure of the </a:t>
            </a:r>
            <a:r>
              <a:rPr lang="en-GB" sz="2000" dirty="0" err="1"/>
              <a:t>cryo</a:t>
            </a:r>
            <a:r>
              <a:rPr lang="en-GB" sz="2000" dirty="0"/>
              <a:t> plant)</a:t>
            </a:r>
            <a:r>
              <a:rPr lang="en-GB" sz="2000" dirty="0" smtClean="0"/>
              <a:t>.</a:t>
            </a:r>
            <a:endParaRPr lang="en-US" sz="2000" dirty="0"/>
          </a:p>
        </p:txBody>
      </p:sp>
    </p:spTree>
    <p:extLst>
      <p:ext uri="{BB962C8B-B14F-4D97-AF65-F5344CB8AC3E}">
        <p14:creationId xmlns:p14="http://schemas.microsoft.com/office/powerpoint/2010/main" val="31662972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24</a:t>
            </a:fld>
            <a:endParaRPr lang="sv-SE"/>
          </a:p>
        </p:txBody>
      </p:sp>
      <p:sp>
        <p:nvSpPr>
          <p:cNvPr id="9" name="TextBox 8"/>
          <p:cNvSpPr txBox="1"/>
          <p:nvPr/>
        </p:nvSpPr>
        <p:spPr>
          <a:xfrm>
            <a:off x="179512" y="1772816"/>
            <a:ext cx="8856984" cy="4493539"/>
          </a:xfrm>
          <a:prstGeom prst="rect">
            <a:avLst/>
          </a:prstGeom>
          <a:noFill/>
        </p:spPr>
        <p:txBody>
          <a:bodyPr wrap="square" rtlCol="0">
            <a:spAutoFit/>
          </a:bodyPr>
          <a:lstStyle/>
          <a:p>
            <a:r>
              <a:rPr lang="en-US" b="1" dirty="0" smtClean="0"/>
              <a:t>2015</a:t>
            </a:r>
          </a:p>
          <a:p>
            <a:pPr marL="285750" indent="-285750">
              <a:buFont typeface="Arial"/>
              <a:buChar char="•"/>
            </a:pPr>
            <a:r>
              <a:rPr lang="en-US" dirty="0" smtClean="0"/>
              <a:t>Prototyping </a:t>
            </a:r>
            <a:r>
              <a:rPr lang="en-US" dirty="0"/>
              <a:t>of BIS </a:t>
            </a:r>
            <a:r>
              <a:rPr lang="en-US" dirty="0" smtClean="0"/>
              <a:t>(interface modules: LPS </a:t>
            </a:r>
            <a:r>
              <a:rPr lang="en-US" dirty="0" smtClean="0">
                <a:sym typeface="Wingdings"/>
              </a:rPr>
              <a:t> </a:t>
            </a:r>
            <a:r>
              <a:rPr lang="en-US" dirty="0" smtClean="0"/>
              <a:t>BIS, BIS </a:t>
            </a:r>
            <a:r>
              <a:rPr lang="en-US" dirty="0">
                <a:sym typeface="Wingdings"/>
              </a:rPr>
              <a:t> </a:t>
            </a:r>
            <a:r>
              <a:rPr lang="en-US" dirty="0" smtClean="0"/>
              <a:t>actuators and master module), Magnet Powering Protection System, Bending Magnets Interlock System, Interlock system for Raster magnets, Target protection system, Interlock system for positions of vacuum valves</a:t>
            </a:r>
          </a:p>
          <a:p>
            <a:pPr marL="285750" indent="-285750">
              <a:buFont typeface="Arial"/>
              <a:buChar char="•"/>
            </a:pPr>
            <a:r>
              <a:rPr lang="en-US" dirty="0" smtClean="0"/>
              <a:t>Preliminary set of requirements for Run Permit System (operational mode checker)  </a:t>
            </a:r>
          </a:p>
          <a:p>
            <a:pPr marL="285750" indent="-285750">
              <a:buFont typeface="Arial"/>
              <a:buChar char="•"/>
            </a:pPr>
            <a:r>
              <a:rPr lang="en-US" dirty="0" smtClean="0"/>
              <a:t>Implementation of local protection functions for Proton Source and LEBT chopper </a:t>
            </a:r>
          </a:p>
          <a:p>
            <a:pPr marL="285750" indent="-285750">
              <a:buFont typeface="Arial"/>
              <a:buChar char="•"/>
            </a:pPr>
            <a:r>
              <a:rPr lang="en-US" dirty="0" smtClean="0"/>
              <a:t>Completion of Failure Catalogue (focus on accelerator) </a:t>
            </a:r>
          </a:p>
          <a:p>
            <a:pPr marL="285750" indent="-285750">
              <a:buFont typeface="Arial"/>
              <a:buChar char="•"/>
            </a:pPr>
            <a:r>
              <a:rPr lang="en-US" dirty="0" smtClean="0"/>
              <a:t>Audit on preliminary technical design of BIS </a:t>
            </a:r>
          </a:p>
          <a:p>
            <a:pPr marL="285750" indent="-285750">
              <a:buFont typeface="Arial"/>
              <a:buChar char="•"/>
            </a:pPr>
            <a:endParaRPr lang="en-US" b="1" dirty="0"/>
          </a:p>
          <a:p>
            <a:r>
              <a:rPr lang="en-US" b="1" dirty="0" smtClean="0"/>
              <a:t>2016</a:t>
            </a:r>
          </a:p>
          <a:p>
            <a:pPr marL="285750" indent="-285750">
              <a:buFont typeface="Arial"/>
              <a:buChar char="•"/>
            </a:pPr>
            <a:r>
              <a:rPr lang="en-US" dirty="0" smtClean="0"/>
              <a:t>Prototyping (continued)</a:t>
            </a:r>
          </a:p>
          <a:p>
            <a:pPr marL="285750" indent="-285750">
              <a:buFont typeface="Arial"/>
              <a:buChar char="•"/>
            </a:pPr>
            <a:r>
              <a:rPr lang="en-US" dirty="0" smtClean="0"/>
              <a:t>Requirements for Post Mortem System and Software Interlock System ready</a:t>
            </a:r>
            <a:endParaRPr lang="en-US" dirty="0"/>
          </a:p>
          <a:p>
            <a:pPr marL="285750" indent="-285750">
              <a:buFont typeface="Arial"/>
              <a:buChar char="•"/>
            </a:pPr>
            <a:r>
              <a:rPr lang="en-US" dirty="0" smtClean="0"/>
              <a:t>Test of BIS prototype with Proton Source</a:t>
            </a:r>
          </a:p>
          <a:p>
            <a:pPr marL="285750" indent="-285750">
              <a:buFont typeface="Arial"/>
              <a:buChar char="•"/>
            </a:pPr>
            <a:r>
              <a:rPr lang="en-US" dirty="0" smtClean="0"/>
              <a:t>Audit with focus on Proton Source test results</a:t>
            </a:r>
          </a:p>
          <a:p>
            <a:endParaRPr lang="en-US" sz="1600" dirty="0"/>
          </a:p>
        </p:txBody>
      </p:sp>
    </p:spTree>
    <p:extLst>
      <p:ext uri="{BB962C8B-B14F-4D97-AF65-F5344CB8AC3E}">
        <p14:creationId xmlns:p14="http://schemas.microsoft.com/office/powerpoint/2010/main" val="1131348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25</a:t>
            </a:fld>
            <a:endParaRPr lang="sv-SE"/>
          </a:p>
        </p:txBody>
      </p:sp>
      <p:sp>
        <p:nvSpPr>
          <p:cNvPr id="9" name="TextBox 8"/>
          <p:cNvSpPr txBox="1"/>
          <p:nvPr/>
        </p:nvSpPr>
        <p:spPr>
          <a:xfrm>
            <a:off x="179512" y="1988840"/>
            <a:ext cx="8856984" cy="4493539"/>
          </a:xfrm>
          <a:prstGeom prst="rect">
            <a:avLst/>
          </a:prstGeom>
          <a:noFill/>
        </p:spPr>
        <p:txBody>
          <a:bodyPr wrap="square" rtlCol="0">
            <a:spAutoFit/>
          </a:bodyPr>
          <a:lstStyle/>
          <a:p>
            <a:r>
              <a:rPr lang="en-US" b="1" dirty="0"/>
              <a:t>2017</a:t>
            </a:r>
          </a:p>
          <a:p>
            <a:pPr marL="285750" indent="-285750">
              <a:buFont typeface="Arial"/>
              <a:buChar char="•"/>
            </a:pPr>
            <a:r>
              <a:rPr lang="en-US" dirty="0"/>
              <a:t>Final prototyping and procurement </a:t>
            </a:r>
          </a:p>
          <a:p>
            <a:pPr marL="285750" indent="-285750">
              <a:buFont typeface="Arial"/>
              <a:buChar char="•"/>
            </a:pPr>
            <a:r>
              <a:rPr lang="en-US" dirty="0"/>
              <a:t>Delivery and installation of BIS and other relevant interlock systems in tunnel</a:t>
            </a:r>
          </a:p>
          <a:p>
            <a:pPr marL="285750" indent="-285750">
              <a:buFont typeface="Arial"/>
              <a:buChar char="•"/>
            </a:pPr>
            <a:r>
              <a:rPr lang="en-US" dirty="0"/>
              <a:t>Start with hardware commissioning of BIS and other relevant interlock systems</a:t>
            </a:r>
          </a:p>
          <a:p>
            <a:endParaRPr lang="en-US" b="1" dirty="0" smtClean="0"/>
          </a:p>
          <a:p>
            <a:r>
              <a:rPr lang="en-US" b="1" dirty="0" smtClean="0"/>
              <a:t>2018</a:t>
            </a:r>
          </a:p>
          <a:p>
            <a:pPr marL="285750" indent="-285750">
              <a:buFont typeface="Arial"/>
              <a:buChar char="•"/>
            </a:pPr>
            <a:r>
              <a:rPr lang="en-US" dirty="0" smtClean="0"/>
              <a:t>Hardware and beam commissioning of interlock systems and accelerator equipment using the BIS</a:t>
            </a:r>
          </a:p>
          <a:p>
            <a:pPr marL="285750" indent="-285750">
              <a:buFont typeface="Arial"/>
              <a:buChar char="•"/>
            </a:pPr>
            <a:r>
              <a:rPr lang="en-US" dirty="0" smtClean="0"/>
              <a:t>Start installation and hardware commissioning of target protection system</a:t>
            </a:r>
            <a:endParaRPr lang="en-US" dirty="0"/>
          </a:p>
          <a:p>
            <a:pPr marL="285750" indent="-285750">
              <a:buFont typeface="Arial"/>
              <a:buChar char="•"/>
            </a:pPr>
            <a:r>
              <a:rPr lang="en-US" dirty="0" smtClean="0"/>
              <a:t>Audit on status of all MP related systems</a:t>
            </a:r>
          </a:p>
          <a:p>
            <a:pPr marL="285750" indent="-285750">
              <a:buFont typeface="Arial"/>
              <a:buChar char="•"/>
            </a:pPr>
            <a:r>
              <a:rPr lang="en-US" dirty="0" smtClean="0"/>
              <a:t>Start performance optimization</a:t>
            </a:r>
          </a:p>
          <a:p>
            <a:endParaRPr lang="en-US" b="1" dirty="0" smtClean="0"/>
          </a:p>
          <a:p>
            <a:r>
              <a:rPr lang="en-US" b="1" dirty="0" smtClean="0"/>
              <a:t>2019</a:t>
            </a:r>
          </a:p>
          <a:p>
            <a:pPr marL="285750" indent="-285750">
              <a:buFont typeface="Arial"/>
              <a:buChar char="•"/>
            </a:pPr>
            <a:r>
              <a:rPr lang="en-US" dirty="0" smtClean="0"/>
              <a:t>Machine Protection relevant systems commissioned and ready for beam operation</a:t>
            </a:r>
          </a:p>
          <a:p>
            <a:pPr marL="285750" indent="-285750">
              <a:buFont typeface="Arial"/>
              <a:buChar char="•"/>
            </a:pPr>
            <a:r>
              <a:rPr lang="en-US" dirty="0" smtClean="0"/>
              <a:t>Ongoing performance optimization</a:t>
            </a:r>
            <a:endParaRPr lang="en-US" dirty="0"/>
          </a:p>
          <a:p>
            <a:endParaRPr lang="en-US" sz="1600" dirty="0"/>
          </a:p>
        </p:txBody>
      </p:sp>
    </p:spTree>
    <p:extLst>
      <p:ext uri="{BB962C8B-B14F-4D97-AF65-F5344CB8AC3E}">
        <p14:creationId xmlns:p14="http://schemas.microsoft.com/office/powerpoint/2010/main" val="6746464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Concept for BIS Hardware</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26</a:t>
            </a:fld>
            <a:endParaRPr lang="sv-SE"/>
          </a:p>
        </p:txBody>
      </p:sp>
      <p:sp>
        <p:nvSpPr>
          <p:cNvPr id="9" name="TextBox 8"/>
          <p:cNvSpPr txBox="1"/>
          <p:nvPr/>
        </p:nvSpPr>
        <p:spPr>
          <a:xfrm>
            <a:off x="107504" y="1484784"/>
            <a:ext cx="8856984" cy="5078314"/>
          </a:xfrm>
          <a:prstGeom prst="rect">
            <a:avLst/>
          </a:prstGeom>
          <a:noFill/>
        </p:spPr>
        <p:txBody>
          <a:bodyPr wrap="square" rtlCol="0">
            <a:spAutoFit/>
          </a:bodyPr>
          <a:lstStyle/>
          <a:p>
            <a:r>
              <a:rPr lang="en-US" b="1" dirty="0" smtClean="0"/>
              <a:t>“</a:t>
            </a:r>
            <a:r>
              <a:rPr lang="en-US" b="1" dirty="0" smtClean="0"/>
              <a:t>We will base the design of the Beam Interlock System for ESS on the CERN concept!</a:t>
            </a:r>
            <a:r>
              <a:rPr lang="en-US" b="1" dirty="0" smtClean="0"/>
              <a:t>”</a:t>
            </a:r>
            <a:endParaRPr lang="en-US" dirty="0" smtClean="0"/>
          </a:p>
          <a:p>
            <a:endParaRPr lang="en-US" dirty="0" smtClean="0"/>
          </a:p>
          <a:p>
            <a:endParaRPr lang="en-US" dirty="0" smtClean="0"/>
          </a:p>
          <a:p>
            <a:pPr marL="285750" indent="-285750">
              <a:buFont typeface="Arial"/>
              <a:buChar char="•"/>
            </a:pPr>
            <a:r>
              <a:rPr lang="en-US" dirty="0" smtClean="0"/>
              <a:t>CERN has put a lot of effort into their BIS design (&gt;&gt;10FTE’s </a:t>
            </a:r>
            <a:r>
              <a:rPr lang="en-US" i="1" dirty="0" smtClean="0"/>
              <a:t>development</a:t>
            </a:r>
            <a:r>
              <a:rPr lang="en-US" dirty="0" smtClean="0"/>
              <a:t> time).</a:t>
            </a:r>
          </a:p>
          <a:p>
            <a:pPr marL="285750" indent="-285750">
              <a:buFont typeface="Arial"/>
              <a:buChar char="•"/>
            </a:pPr>
            <a:r>
              <a:rPr lang="en-US" dirty="0" smtClean="0"/>
              <a:t>Very well thought through concept, very robust, very simple (KISS principle).</a:t>
            </a:r>
          </a:p>
          <a:p>
            <a:pPr marL="285750" indent="-285750">
              <a:buFont typeface="Arial"/>
              <a:buChar char="•"/>
            </a:pPr>
            <a:r>
              <a:rPr lang="en-US" dirty="0" smtClean="0"/>
              <a:t>The CERN-BIS is up and running since a few years </a:t>
            </a:r>
            <a:r>
              <a:rPr lang="en-US" dirty="0" smtClean="0"/>
              <a:t>with very </a:t>
            </a:r>
            <a:r>
              <a:rPr lang="en-US" dirty="0" smtClean="0"/>
              <a:t>good operational </a:t>
            </a:r>
            <a:r>
              <a:rPr lang="en-US" dirty="0" smtClean="0"/>
              <a:t>experience, </a:t>
            </a:r>
            <a:r>
              <a:rPr lang="en-US" dirty="0" err="1" smtClean="0"/>
              <a:t>ie</a:t>
            </a:r>
            <a:r>
              <a:rPr lang="en-US" dirty="0" smtClean="0"/>
              <a:t> proof </a:t>
            </a:r>
            <a:r>
              <a:rPr lang="en-US" dirty="0" smtClean="0"/>
              <a:t>of concept [in real world]. </a:t>
            </a:r>
          </a:p>
          <a:p>
            <a:pPr marL="285750" indent="-285750">
              <a:buFont typeface="Arial"/>
              <a:buChar char="•"/>
            </a:pPr>
            <a:r>
              <a:rPr lang="en-US" dirty="0" smtClean="0"/>
              <a:t>There was never a blind failure.</a:t>
            </a:r>
          </a:p>
          <a:p>
            <a:pPr marL="285750" indent="-285750">
              <a:buFont typeface="Arial"/>
              <a:buChar char="•"/>
            </a:pPr>
            <a:r>
              <a:rPr lang="en-US" dirty="0"/>
              <a:t>O</a:t>
            </a:r>
            <a:r>
              <a:rPr lang="en-US" dirty="0" smtClean="0"/>
              <a:t>nly 3 false trips over a period of almost 5 years coming from the BIS (LHC).</a:t>
            </a:r>
          </a:p>
          <a:p>
            <a:pPr marL="285750" indent="-285750">
              <a:buFont typeface="Arial"/>
              <a:buChar char="•"/>
            </a:pPr>
            <a:r>
              <a:rPr lang="en-US" dirty="0" smtClean="0"/>
              <a:t>The BIS developed for LHC (circular machine) is deployed also in LINAC4 (pulsed </a:t>
            </a:r>
            <a:r>
              <a:rPr lang="en-US" dirty="0" err="1" smtClean="0"/>
              <a:t>linac</a:t>
            </a:r>
            <a:r>
              <a:rPr lang="en-US" dirty="0" smtClean="0"/>
              <a:t>, similar to ESS) and other machines at </a:t>
            </a:r>
            <a:r>
              <a:rPr lang="en-US" dirty="0" smtClean="0"/>
              <a:t>CERN</a:t>
            </a:r>
          </a:p>
          <a:p>
            <a:pPr marL="285750" indent="-285750">
              <a:buFont typeface="Arial"/>
              <a:buChar char="•"/>
            </a:pPr>
            <a:r>
              <a:rPr lang="en-US" dirty="0" smtClean="0"/>
              <a:t>Extensive </a:t>
            </a:r>
            <a:r>
              <a:rPr lang="en-US" dirty="0" smtClean="0"/>
              <a:t>reviews </a:t>
            </a:r>
            <a:r>
              <a:rPr lang="en-US" dirty="0" smtClean="0"/>
              <a:t>with </a:t>
            </a:r>
            <a:r>
              <a:rPr lang="en-US" dirty="0" smtClean="0"/>
              <a:t>external experts </a:t>
            </a:r>
            <a:endParaRPr lang="en-US" dirty="0" smtClean="0"/>
          </a:p>
          <a:p>
            <a:pPr marL="285750" indent="-285750">
              <a:buFont typeface="Arial"/>
              <a:buChar char="•"/>
            </a:pPr>
            <a:r>
              <a:rPr lang="en-US" dirty="0" smtClean="0"/>
              <a:t>Design </a:t>
            </a:r>
            <a:r>
              <a:rPr lang="en-US" dirty="0" smtClean="0"/>
              <a:t>has been permanently optimized. </a:t>
            </a:r>
            <a:endParaRPr lang="en-US" dirty="0" smtClean="0"/>
          </a:p>
          <a:p>
            <a:pPr marL="285750" indent="-285750">
              <a:buFont typeface="Arial"/>
              <a:buChar char="•"/>
            </a:pPr>
            <a:r>
              <a:rPr lang="en-US" dirty="0" smtClean="0"/>
              <a:t>CERN is </a:t>
            </a:r>
            <a:r>
              <a:rPr lang="en-US" dirty="0" smtClean="0"/>
              <a:t>interested in collaborating with us and in helping!</a:t>
            </a:r>
          </a:p>
          <a:p>
            <a:pPr marL="285750" indent="-285750">
              <a:buFont typeface="Arial"/>
              <a:buChar char="•"/>
            </a:pPr>
            <a:r>
              <a:rPr lang="en-US" dirty="0" smtClean="0"/>
              <a:t>Modular approach: </a:t>
            </a:r>
            <a:r>
              <a:rPr lang="en-US" dirty="0" err="1" smtClean="0"/>
              <a:t>eg</a:t>
            </a:r>
            <a:r>
              <a:rPr lang="en-US" dirty="0" smtClean="0"/>
              <a:t> 1 common interface module, allowing </a:t>
            </a:r>
            <a:r>
              <a:rPr lang="en-US" i="1" dirty="0" smtClean="0"/>
              <a:t>any type of signal</a:t>
            </a:r>
            <a:r>
              <a:rPr lang="en-US" dirty="0" smtClean="0"/>
              <a:t> to connect to the BIS. </a:t>
            </a:r>
            <a:r>
              <a:rPr lang="en-US" dirty="0"/>
              <a:t>T</a:t>
            </a:r>
            <a:r>
              <a:rPr lang="en-US" dirty="0" smtClean="0"/>
              <a:t>his has many advantages: clear separation between input systems and BIS incl. responsibilities, but also by designing this module first, the input system experts can start testing their connection without having to wait for the BIS to be ready</a:t>
            </a:r>
            <a:r>
              <a:rPr lang="en-US" dirty="0" smtClean="0"/>
              <a:t>)</a:t>
            </a:r>
            <a:endParaRPr lang="en-US" dirty="0" smtClean="0"/>
          </a:p>
        </p:txBody>
      </p:sp>
    </p:spTree>
    <p:extLst>
      <p:ext uri="{BB962C8B-B14F-4D97-AF65-F5344CB8AC3E}">
        <p14:creationId xmlns:p14="http://schemas.microsoft.com/office/powerpoint/2010/main" val="18514537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 BIS Hardware Design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27</a:t>
            </a:fld>
            <a:endParaRPr lang="sv-SE" dirty="0"/>
          </a:p>
        </p:txBody>
      </p:sp>
      <p:pic>
        <p:nvPicPr>
          <p:cNvPr id="3" name="Picture 2" descr="Screen Shot 2015-03-26 at 21.40.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564904"/>
            <a:ext cx="5930053" cy="3888432"/>
          </a:xfrm>
          <a:prstGeom prst="rect">
            <a:avLst/>
          </a:prstGeom>
        </p:spPr>
      </p:pic>
      <p:cxnSp>
        <p:nvCxnSpPr>
          <p:cNvPr id="7" name="Straight Connector 6"/>
          <p:cNvCxnSpPr/>
          <p:nvPr/>
        </p:nvCxnSpPr>
        <p:spPr>
          <a:xfrm>
            <a:off x="2267744" y="1700808"/>
            <a:ext cx="0" cy="504056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716016" y="1700808"/>
            <a:ext cx="0" cy="504056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699792" y="1556792"/>
            <a:ext cx="1728192" cy="923330"/>
          </a:xfrm>
          <a:prstGeom prst="rect">
            <a:avLst/>
          </a:prstGeom>
          <a:noFill/>
        </p:spPr>
        <p:txBody>
          <a:bodyPr wrap="square" rtlCol="0">
            <a:spAutoFit/>
          </a:bodyPr>
          <a:lstStyle/>
          <a:p>
            <a:r>
              <a:rPr lang="en-US" dirty="0" smtClean="0"/>
              <a:t>Responsibility of ICS/Protection Group</a:t>
            </a:r>
            <a:endParaRPr lang="en-US" dirty="0"/>
          </a:p>
        </p:txBody>
      </p:sp>
      <p:sp>
        <p:nvSpPr>
          <p:cNvPr id="10" name="TextBox 9"/>
          <p:cNvSpPr txBox="1"/>
          <p:nvPr/>
        </p:nvSpPr>
        <p:spPr>
          <a:xfrm>
            <a:off x="251520" y="1628800"/>
            <a:ext cx="1728192" cy="646331"/>
          </a:xfrm>
          <a:prstGeom prst="rect">
            <a:avLst/>
          </a:prstGeom>
          <a:noFill/>
        </p:spPr>
        <p:txBody>
          <a:bodyPr wrap="square" rtlCol="0">
            <a:spAutoFit/>
          </a:bodyPr>
          <a:lstStyle/>
          <a:p>
            <a:r>
              <a:rPr lang="en-US" dirty="0" smtClean="0"/>
              <a:t>Responsibility of Systems experts</a:t>
            </a:r>
            <a:endParaRPr lang="en-US" dirty="0"/>
          </a:p>
        </p:txBody>
      </p:sp>
      <p:sp>
        <p:nvSpPr>
          <p:cNvPr id="11" name="TextBox 10"/>
          <p:cNvSpPr txBox="1"/>
          <p:nvPr/>
        </p:nvSpPr>
        <p:spPr>
          <a:xfrm>
            <a:off x="4932040" y="1628800"/>
            <a:ext cx="1728192" cy="646331"/>
          </a:xfrm>
          <a:prstGeom prst="rect">
            <a:avLst/>
          </a:prstGeom>
          <a:noFill/>
        </p:spPr>
        <p:txBody>
          <a:bodyPr wrap="square" rtlCol="0">
            <a:spAutoFit/>
          </a:bodyPr>
          <a:lstStyle/>
          <a:p>
            <a:r>
              <a:rPr lang="en-US" dirty="0" smtClean="0"/>
              <a:t>Responsibility of Systems experts</a:t>
            </a:r>
            <a:endParaRPr lang="en-US" dirty="0"/>
          </a:p>
        </p:txBody>
      </p:sp>
      <p:sp>
        <p:nvSpPr>
          <p:cNvPr id="12" name="Rectangle 11"/>
          <p:cNvSpPr/>
          <p:nvPr/>
        </p:nvSpPr>
        <p:spPr>
          <a:xfrm>
            <a:off x="6300192" y="2708920"/>
            <a:ext cx="2520280" cy="1569660"/>
          </a:xfrm>
          <a:prstGeom prst="rect">
            <a:avLst/>
          </a:prstGeom>
        </p:spPr>
        <p:txBody>
          <a:bodyPr wrap="square">
            <a:spAutoFit/>
          </a:bodyPr>
          <a:lstStyle/>
          <a:p>
            <a:r>
              <a:rPr lang="en-US" sz="1600" b="1" dirty="0" smtClean="0"/>
              <a:t>Only 1 </a:t>
            </a:r>
            <a:r>
              <a:rPr lang="en-US" sz="1600" b="1" dirty="0"/>
              <a:t>r</a:t>
            </a:r>
            <a:r>
              <a:rPr lang="en-US" sz="1600" b="1" dirty="0" smtClean="0"/>
              <a:t>equirement </a:t>
            </a:r>
            <a:r>
              <a:rPr lang="en-US" sz="1600" b="1" dirty="0"/>
              <a:t>for </a:t>
            </a:r>
            <a:r>
              <a:rPr lang="en-US" sz="1600" b="1" dirty="0" smtClean="0"/>
              <a:t>fast systems </a:t>
            </a:r>
            <a:r>
              <a:rPr lang="en-US" sz="1600" b="1" dirty="0"/>
              <a:t>that </a:t>
            </a:r>
            <a:r>
              <a:rPr lang="en-US" sz="1600" b="1" dirty="0" smtClean="0"/>
              <a:t>connect: </a:t>
            </a:r>
          </a:p>
          <a:p>
            <a:pPr marL="285750" indent="-285750">
              <a:buFont typeface="Arial"/>
              <a:buChar char="•"/>
            </a:pPr>
            <a:r>
              <a:rPr lang="en-US" sz="1600" b="1" dirty="0" smtClean="0"/>
              <a:t>implement </a:t>
            </a:r>
            <a:r>
              <a:rPr lang="en-US" sz="1600" b="1" dirty="0"/>
              <a:t>driver </a:t>
            </a:r>
            <a:r>
              <a:rPr lang="en-US" sz="1600" b="1" dirty="0" smtClean="0"/>
              <a:t>which is defined </a:t>
            </a:r>
            <a:r>
              <a:rPr lang="en-US" sz="1600" b="1" dirty="0"/>
              <a:t>by </a:t>
            </a:r>
            <a:r>
              <a:rPr lang="en-US" sz="1600" b="1" dirty="0" smtClean="0"/>
              <a:t>MP</a:t>
            </a:r>
          </a:p>
          <a:p>
            <a:r>
              <a:rPr lang="en-US" sz="1600" b="1" dirty="0" smtClean="0"/>
              <a:t>It </a:t>
            </a:r>
            <a:r>
              <a:rPr lang="en-US" sz="1600" b="1" dirty="0"/>
              <a:t>is very easy to implement the </a:t>
            </a:r>
            <a:r>
              <a:rPr lang="en-US" sz="1600" b="1" dirty="0" smtClean="0"/>
              <a:t>driver</a:t>
            </a:r>
            <a:endParaRPr lang="en-US" sz="1600" b="1" dirty="0"/>
          </a:p>
        </p:txBody>
      </p:sp>
      <p:sp>
        <p:nvSpPr>
          <p:cNvPr id="5" name="TextBox 4"/>
          <p:cNvSpPr txBox="1"/>
          <p:nvPr/>
        </p:nvSpPr>
        <p:spPr>
          <a:xfrm>
            <a:off x="6372200" y="5013176"/>
            <a:ext cx="2592288" cy="1169551"/>
          </a:xfrm>
          <a:prstGeom prst="rect">
            <a:avLst/>
          </a:prstGeom>
          <a:noFill/>
        </p:spPr>
        <p:txBody>
          <a:bodyPr wrap="square" rtlCol="0">
            <a:spAutoFit/>
          </a:bodyPr>
          <a:lstStyle/>
          <a:p>
            <a:r>
              <a:rPr lang="en-US" sz="1400" b="1" dirty="0" smtClean="0"/>
              <a:t>FBI</a:t>
            </a:r>
            <a:r>
              <a:rPr lang="en-US" sz="1400" dirty="0" smtClean="0"/>
              <a:t>:         Fast Beam Interlock</a:t>
            </a:r>
          </a:p>
          <a:p>
            <a:r>
              <a:rPr lang="en-US" sz="1400" b="1" dirty="0" smtClean="0"/>
              <a:t>FBI_D</a:t>
            </a:r>
            <a:r>
              <a:rPr lang="en-US" sz="1400" dirty="0" smtClean="0"/>
              <a:t>:    Driver </a:t>
            </a:r>
          </a:p>
          <a:p>
            <a:r>
              <a:rPr lang="en-US" sz="1400" b="1" dirty="0" smtClean="0"/>
              <a:t>FBI_DIF</a:t>
            </a:r>
            <a:r>
              <a:rPr lang="en-US" sz="1400" dirty="0" smtClean="0"/>
              <a:t>: Device interface</a:t>
            </a:r>
          </a:p>
          <a:p>
            <a:r>
              <a:rPr lang="en-US" sz="1400" b="1" dirty="0" smtClean="0"/>
              <a:t>FBI_M</a:t>
            </a:r>
            <a:r>
              <a:rPr lang="en-US" sz="1400" dirty="0" smtClean="0"/>
              <a:t>:   Master</a:t>
            </a:r>
          </a:p>
          <a:p>
            <a:r>
              <a:rPr lang="en-US" sz="1400" b="1" dirty="0" smtClean="0"/>
              <a:t>FBI_A</a:t>
            </a:r>
            <a:r>
              <a:rPr lang="en-US" sz="1400" dirty="0" smtClean="0"/>
              <a:t>:    Interface to actuators</a:t>
            </a:r>
            <a:endParaRPr lang="en-US" sz="1400" dirty="0"/>
          </a:p>
        </p:txBody>
      </p:sp>
    </p:spTree>
    <p:extLst>
      <p:ext uri="{BB962C8B-B14F-4D97-AF65-F5344CB8AC3E}">
        <p14:creationId xmlns:p14="http://schemas.microsoft.com/office/powerpoint/2010/main" val="29953582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idif side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1412776"/>
            <a:ext cx="4896544" cy="2452137"/>
          </a:xfrm>
          <a:prstGeom prst="rect">
            <a:avLst/>
          </a:prstGeom>
        </p:spPr>
      </p:pic>
      <p:sp>
        <p:nvSpPr>
          <p:cNvPr id="2" name="Title 1"/>
          <p:cNvSpPr>
            <a:spLocks noGrp="1"/>
          </p:cNvSpPr>
          <p:nvPr>
            <p:ph type="title"/>
          </p:nvPr>
        </p:nvSpPr>
        <p:spPr/>
        <p:txBody>
          <a:bodyPr/>
          <a:lstStyle/>
          <a:p>
            <a:r>
              <a:rPr lang="en-US" dirty="0" smtClean="0"/>
              <a:t>Interface Module </a:t>
            </a:r>
            <a:r>
              <a:rPr lang="en-US" dirty="0"/>
              <a:t>(FBI_DIF</a:t>
            </a:r>
            <a:r>
              <a:rPr lang="en-US" dirty="0" smtClean="0"/>
              <a:t>) - Box</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28</a:t>
            </a:fld>
            <a:endParaRPr lang="sv-SE" dirty="0"/>
          </a:p>
        </p:txBody>
      </p:sp>
      <p:pic>
        <p:nvPicPr>
          <p:cNvPr id="7" name="Picture 6" descr="fbidif-modul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1" y="3068960"/>
            <a:ext cx="5256584" cy="2632440"/>
          </a:xfrm>
          <a:prstGeom prst="rect">
            <a:avLst/>
          </a:prstGeom>
        </p:spPr>
      </p:pic>
      <p:pic>
        <p:nvPicPr>
          <p:cNvPr id="5" name="Picture 4" descr="fbidif side 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 y="1412777"/>
            <a:ext cx="4888827" cy="2448272"/>
          </a:xfrm>
          <a:prstGeom prst="rect">
            <a:avLst/>
          </a:prstGeom>
        </p:spPr>
      </p:pic>
      <p:sp>
        <p:nvSpPr>
          <p:cNvPr id="3" name="TextBox 2"/>
          <p:cNvSpPr txBox="1"/>
          <p:nvPr/>
        </p:nvSpPr>
        <p:spPr>
          <a:xfrm>
            <a:off x="5220072" y="3856980"/>
            <a:ext cx="3923928" cy="2031325"/>
          </a:xfrm>
          <a:prstGeom prst="rect">
            <a:avLst/>
          </a:prstGeom>
          <a:noFill/>
        </p:spPr>
        <p:txBody>
          <a:bodyPr wrap="square" rtlCol="0">
            <a:spAutoFit/>
          </a:bodyPr>
          <a:lstStyle/>
          <a:p>
            <a:pPr marL="285750" indent="-285750">
              <a:buFont typeface="Arial"/>
              <a:buChar char="•"/>
            </a:pPr>
            <a:r>
              <a:rPr lang="en-US" dirty="0" smtClean="0"/>
              <a:t>One module per MP connection</a:t>
            </a:r>
          </a:p>
          <a:p>
            <a:pPr marL="285750" indent="-285750">
              <a:buFont typeface="Arial"/>
              <a:buChar char="•"/>
            </a:pPr>
            <a:r>
              <a:rPr lang="en-US" dirty="0" smtClean="0"/>
              <a:t>Wide </a:t>
            </a:r>
            <a:r>
              <a:rPr lang="en-US" dirty="0"/>
              <a:t>input range </a:t>
            </a:r>
            <a:r>
              <a:rPr lang="en-US" dirty="0" smtClean="0"/>
              <a:t>allowed:</a:t>
            </a:r>
            <a:r>
              <a:rPr lang="en-US" dirty="0"/>
              <a:t> </a:t>
            </a:r>
            <a:r>
              <a:rPr lang="en-US" dirty="0" smtClean="0"/>
              <a:t>at least           3.3V – 36V</a:t>
            </a:r>
            <a:r>
              <a:rPr lang="en-US" dirty="0"/>
              <a:t> </a:t>
            </a:r>
            <a:r>
              <a:rPr lang="en-US" dirty="0" smtClean="0"/>
              <a:t>(</a:t>
            </a:r>
            <a:r>
              <a:rPr lang="en-US" dirty="0" err="1" smtClean="0"/>
              <a:t>ie</a:t>
            </a:r>
            <a:r>
              <a:rPr lang="en-US" dirty="0" smtClean="0"/>
              <a:t> almost any type of signal can be connected)</a:t>
            </a:r>
          </a:p>
          <a:p>
            <a:pPr marL="285750" indent="-285750">
              <a:buFont typeface="Arial"/>
              <a:buChar char="•"/>
            </a:pPr>
            <a:r>
              <a:rPr lang="en-US" dirty="0" smtClean="0"/>
              <a:t>Full link test capabilities: thus redundancy required</a:t>
            </a:r>
          </a:p>
          <a:p>
            <a:pPr marL="285750" indent="-285750">
              <a:buFont typeface="Arial"/>
              <a:buChar char="•"/>
            </a:pPr>
            <a:r>
              <a:rPr lang="en-US" dirty="0" smtClean="0"/>
              <a:t>Redundant </a:t>
            </a:r>
            <a:r>
              <a:rPr lang="en-US" dirty="0"/>
              <a:t>power supply per </a:t>
            </a:r>
            <a:r>
              <a:rPr lang="en-US" dirty="0" smtClean="0"/>
              <a:t>module</a:t>
            </a:r>
            <a:endParaRPr lang="en-US" dirty="0"/>
          </a:p>
        </p:txBody>
      </p:sp>
      <p:sp>
        <p:nvSpPr>
          <p:cNvPr id="8" name="TextBox 7"/>
          <p:cNvSpPr txBox="1"/>
          <p:nvPr/>
        </p:nvSpPr>
        <p:spPr>
          <a:xfrm>
            <a:off x="251520" y="5746030"/>
            <a:ext cx="6533504" cy="923330"/>
          </a:xfrm>
          <a:prstGeom prst="rect">
            <a:avLst/>
          </a:prstGeom>
          <a:noFill/>
        </p:spPr>
        <p:txBody>
          <a:bodyPr wrap="square" rtlCol="0">
            <a:spAutoFit/>
          </a:bodyPr>
          <a:lstStyle/>
          <a:p>
            <a:pPr marL="285750" indent="-285750">
              <a:buFont typeface="Arial"/>
              <a:buChar char="•"/>
            </a:pPr>
            <a:r>
              <a:rPr lang="en-US" dirty="0" smtClean="0"/>
              <a:t>Unique </a:t>
            </a:r>
            <a:r>
              <a:rPr lang="en-US" dirty="0"/>
              <a:t>serial number and remote </a:t>
            </a:r>
            <a:r>
              <a:rPr lang="en-US" dirty="0" smtClean="0"/>
              <a:t>monitoring</a:t>
            </a:r>
          </a:p>
          <a:p>
            <a:pPr marL="285750" indent="-285750">
              <a:buFont typeface="Arial"/>
              <a:buChar char="•"/>
            </a:pPr>
            <a:r>
              <a:rPr lang="en-US" dirty="0" smtClean="0"/>
              <a:t>Multiple modules per box</a:t>
            </a:r>
          </a:p>
          <a:p>
            <a:pPr marL="285750" indent="-285750">
              <a:buFont typeface="Arial"/>
              <a:buChar char="•"/>
            </a:pPr>
            <a:r>
              <a:rPr lang="en-US" dirty="0" smtClean="0"/>
              <a:t>Box 19” standard width but low profile (1U)</a:t>
            </a:r>
          </a:p>
        </p:txBody>
      </p:sp>
    </p:spTree>
    <p:extLst>
      <p:ext uri="{BB962C8B-B14F-4D97-AF65-F5344CB8AC3E}">
        <p14:creationId xmlns:p14="http://schemas.microsoft.com/office/powerpoint/2010/main" val="327485239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 y="260648"/>
            <a:ext cx="7499176" cy="1143000"/>
          </a:xfrm>
        </p:spPr>
        <p:txBody>
          <a:bodyPr/>
          <a:lstStyle/>
          <a:p>
            <a:r>
              <a:rPr lang="en-US" dirty="0" smtClean="0"/>
              <a:t>Testing </a:t>
            </a:r>
            <a:r>
              <a:rPr lang="en-US" smtClean="0"/>
              <a:t>the Links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29</a:t>
            </a:fld>
            <a:endParaRPr lang="sv-SE" dirty="0"/>
          </a:p>
        </p:txBody>
      </p:sp>
      <p:pic>
        <p:nvPicPr>
          <p:cNvPr id="3" name="Picture 2" descr="Screen Shot 2015-03-26 at 21.40.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 y="1556792"/>
            <a:ext cx="5647680" cy="3519049"/>
          </a:xfrm>
          <a:prstGeom prst="rect">
            <a:avLst/>
          </a:prstGeom>
        </p:spPr>
      </p:pic>
      <p:sp>
        <p:nvSpPr>
          <p:cNvPr id="5" name="TextBox 4"/>
          <p:cNvSpPr txBox="1"/>
          <p:nvPr/>
        </p:nvSpPr>
        <p:spPr>
          <a:xfrm>
            <a:off x="6012160" y="1484784"/>
            <a:ext cx="3007940" cy="1169551"/>
          </a:xfrm>
          <a:prstGeom prst="rect">
            <a:avLst/>
          </a:prstGeom>
          <a:noFill/>
        </p:spPr>
        <p:txBody>
          <a:bodyPr wrap="square" rtlCol="0">
            <a:spAutoFit/>
          </a:bodyPr>
          <a:lstStyle/>
          <a:p>
            <a:r>
              <a:rPr lang="en-US" sz="1400" b="1" dirty="0" smtClean="0"/>
              <a:t>FBI</a:t>
            </a:r>
            <a:r>
              <a:rPr lang="en-US" sz="1400" dirty="0" smtClean="0"/>
              <a:t>:         Fast Beam Interlock System</a:t>
            </a:r>
          </a:p>
          <a:p>
            <a:r>
              <a:rPr lang="en-US" sz="1400" b="1" dirty="0" smtClean="0"/>
              <a:t>FBI_D</a:t>
            </a:r>
            <a:r>
              <a:rPr lang="en-US" sz="1400" dirty="0" smtClean="0"/>
              <a:t>:    Driver </a:t>
            </a:r>
          </a:p>
          <a:p>
            <a:r>
              <a:rPr lang="en-US" sz="1400" b="1" dirty="0" smtClean="0"/>
              <a:t>FBI_DIF</a:t>
            </a:r>
            <a:r>
              <a:rPr lang="en-US" sz="1400" dirty="0" smtClean="0"/>
              <a:t>: Device interface module</a:t>
            </a:r>
          </a:p>
          <a:p>
            <a:r>
              <a:rPr lang="en-US" sz="1400" b="1" dirty="0" smtClean="0"/>
              <a:t>FBI_M</a:t>
            </a:r>
            <a:r>
              <a:rPr lang="en-US" sz="1400" dirty="0" smtClean="0"/>
              <a:t>:   Master</a:t>
            </a:r>
          </a:p>
          <a:p>
            <a:r>
              <a:rPr lang="en-US" sz="1400" b="1" dirty="0" smtClean="0"/>
              <a:t>FBI_A</a:t>
            </a:r>
            <a:r>
              <a:rPr lang="en-US" sz="1400" dirty="0" smtClean="0"/>
              <a:t>:    Interface module to actuators</a:t>
            </a:r>
            <a:endParaRPr lang="en-US" sz="1400" dirty="0"/>
          </a:p>
        </p:txBody>
      </p:sp>
      <p:sp>
        <p:nvSpPr>
          <p:cNvPr id="6" name="TextBox 5"/>
          <p:cNvSpPr txBox="1"/>
          <p:nvPr/>
        </p:nvSpPr>
        <p:spPr>
          <a:xfrm>
            <a:off x="144016" y="4869160"/>
            <a:ext cx="8964488" cy="1754327"/>
          </a:xfrm>
          <a:prstGeom prst="rect">
            <a:avLst/>
          </a:prstGeom>
          <a:noFill/>
        </p:spPr>
        <p:txBody>
          <a:bodyPr wrap="square" rtlCol="0">
            <a:spAutoFit/>
          </a:bodyPr>
          <a:lstStyle/>
          <a:p>
            <a:r>
              <a:rPr lang="en-US" dirty="0" smtClean="0"/>
              <a:t>4% duty cycle machine: use long (68ms) time in between pulses efficiently! Always test links between master and interface module (takes less than 20μs), assuring that everything is up and functioning on BIS level. This increases availability, reliability and the protection integrity level. Links between fast devices (such as from BI) and the related interface module can be tested too in between pulses. Links between slower devices (PLC based) and the interface module cannot be tested in between pulses but will be tested (on different time scales/</a:t>
            </a:r>
            <a:r>
              <a:rPr lang="en-US" dirty="0" err="1" smtClean="0"/>
              <a:t>tbd</a:t>
            </a:r>
            <a:r>
              <a:rPr lang="en-US" dirty="0" smtClean="0"/>
              <a:t>).</a:t>
            </a:r>
            <a:endParaRPr lang="en-US" dirty="0"/>
          </a:p>
        </p:txBody>
      </p:sp>
    </p:spTree>
    <p:extLst>
      <p:ext uri="{BB962C8B-B14F-4D97-AF65-F5344CB8AC3E}">
        <p14:creationId xmlns:p14="http://schemas.microsoft.com/office/powerpoint/2010/main" val="29953582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Team</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grpSp>
        <p:nvGrpSpPr>
          <p:cNvPr id="49" name="Group 48"/>
          <p:cNvGrpSpPr/>
          <p:nvPr/>
        </p:nvGrpSpPr>
        <p:grpSpPr>
          <a:xfrm>
            <a:off x="539552" y="1696159"/>
            <a:ext cx="7992889" cy="3897730"/>
            <a:chOff x="467544" y="1556792"/>
            <a:chExt cx="7992889" cy="3897730"/>
          </a:xfrm>
        </p:grpSpPr>
        <p:grpSp>
          <p:nvGrpSpPr>
            <p:cNvPr id="10" name="Group 9"/>
            <p:cNvGrpSpPr/>
            <p:nvPr/>
          </p:nvGrpSpPr>
          <p:grpSpPr>
            <a:xfrm>
              <a:off x="4644008" y="3356991"/>
              <a:ext cx="3816425" cy="2097531"/>
              <a:chOff x="5593613" y="3212976"/>
              <a:chExt cx="3100845" cy="2252905"/>
            </a:xfrm>
          </p:grpSpPr>
          <p:sp>
            <p:nvSpPr>
              <p:cNvPr id="5" name="Frame 4"/>
              <p:cNvSpPr/>
              <p:nvPr/>
            </p:nvSpPr>
            <p:spPr>
              <a:xfrm>
                <a:off x="5652120" y="3212976"/>
                <a:ext cx="3042338" cy="2088232"/>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5593613" y="3217970"/>
                <a:ext cx="3042338" cy="2247911"/>
              </a:xfrm>
              <a:prstGeom prst="rect">
                <a:avLst/>
              </a:prstGeom>
              <a:noFill/>
            </p:spPr>
            <p:txBody>
              <a:bodyPr wrap="square" rtlCol="0">
                <a:spAutoFit/>
              </a:bodyPr>
              <a:lstStyle/>
              <a:p>
                <a:r>
                  <a:rPr lang="en-US" sz="1600" b="1" dirty="0" smtClean="0"/>
                  <a:t>Personnel Safety Systems ICS/WP9:</a:t>
                </a:r>
                <a:endParaRPr lang="en-US" sz="1600" b="1" dirty="0"/>
              </a:p>
              <a:p>
                <a:r>
                  <a:rPr lang="en-US" sz="1600" dirty="0"/>
                  <a:t>Stuart </a:t>
                </a:r>
                <a:r>
                  <a:rPr lang="en-US" sz="1600" dirty="0" smtClean="0"/>
                  <a:t>Birch (Senior PSS expert: 08/14)</a:t>
                </a:r>
                <a:endParaRPr lang="en-US" sz="1600" dirty="0"/>
              </a:p>
              <a:p>
                <a:r>
                  <a:rPr lang="en-US" sz="1600" dirty="0"/>
                  <a:t>Denis </a:t>
                </a:r>
                <a:r>
                  <a:rPr lang="en-US" sz="1600" dirty="0" err="1" smtClean="0"/>
                  <a:t>Paulic</a:t>
                </a:r>
                <a:r>
                  <a:rPr lang="en-US" sz="1600" dirty="0" smtClean="0"/>
                  <a:t> (PLC expert: 03/15)</a:t>
                </a:r>
                <a:endParaRPr lang="en-US" sz="1600" dirty="0"/>
              </a:p>
              <a:p>
                <a:r>
                  <a:rPr lang="en-US" sz="1600" dirty="0" err="1" smtClean="0"/>
                  <a:t>Morteza</a:t>
                </a:r>
                <a:r>
                  <a:rPr lang="en-US" sz="1600" dirty="0" smtClean="0"/>
                  <a:t> </a:t>
                </a:r>
                <a:r>
                  <a:rPr lang="en-US" sz="1600" dirty="0" err="1" smtClean="0"/>
                  <a:t>Sharifabad</a:t>
                </a:r>
                <a:r>
                  <a:rPr lang="en-US" sz="1600" dirty="0" smtClean="0"/>
                  <a:t> (Technician: 05/15)</a:t>
                </a:r>
                <a:endParaRPr lang="en-US" sz="1600" dirty="0"/>
              </a:p>
              <a:p>
                <a:r>
                  <a:rPr lang="en-US" sz="1600" dirty="0" smtClean="0"/>
                  <a:t>To be recruited: </a:t>
                </a:r>
              </a:p>
              <a:p>
                <a:r>
                  <a:rPr lang="en-US" sz="1600" dirty="0" smtClean="0"/>
                  <a:t>IEC61508 Controls Engineer (ongoing),</a:t>
                </a:r>
              </a:p>
              <a:p>
                <a:r>
                  <a:rPr lang="en-US" sz="1600" dirty="0" smtClean="0"/>
                  <a:t>1-2 Technicians</a:t>
                </a:r>
                <a:endParaRPr lang="en-US" sz="1600" dirty="0"/>
              </a:p>
              <a:p>
                <a:endParaRPr lang="en-US" dirty="0"/>
              </a:p>
            </p:txBody>
          </p:sp>
        </p:grpSp>
        <p:grpSp>
          <p:nvGrpSpPr>
            <p:cNvPr id="9" name="Group 8"/>
            <p:cNvGrpSpPr/>
            <p:nvPr/>
          </p:nvGrpSpPr>
          <p:grpSpPr>
            <a:xfrm>
              <a:off x="467544" y="3356987"/>
              <a:ext cx="3960439" cy="1944213"/>
              <a:chOff x="1169622" y="4293096"/>
              <a:chExt cx="3217856" cy="2088232"/>
            </a:xfrm>
          </p:grpSpPr>
          <p:sp>
            <p:nvSpPr>
              <p:cNvPr id="7" name="Frame 6"/>
              <p:cNvSpPr/>
              <p:nvPr/>
            </p:nvSpPr>
            <p:spPr>
              <a:xfrm>
                <a:off x="1169622" y="4293096"/>
                <a:ext cx="3159350" cy="2088232"/>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169622" y="4298092"/>
                <a:ext cx="3217856" cy="1950395"/>
              </a:xfrm>
              <a:prstGeom prst="rect">
                <a:avLst/>
              </a:prstGeom>
              <a:noFill/>
            </p:spPr>
            <p:txBody>
              <a:bodyPr wrap="square" rtlCol="0">
                <a:spAutoFit/>
              </a:bodyPr>
              <a:lstStyle/>
              <a:p>
                <a:r>
                  <a:rPr lang="en-US" sz="1600" b="1" dirty="0" smtClean="0"/>
                  <a:t>Machine Protection ICS/WP5: </a:t>
                </a:r>
                <a:endParaRPr lang="en-US" sz="1600" b="1" dirty="0"/>
              </a:p>
              <a:p>
                <a:r>
                  <a:rPr lang="en-US" sz="1600" dirty="0"/>
                  <a:t>Manuel </a:t>
                </a:r>
                <a:r>
                  <a:rPr lang="en-US" sz="1600" dirty="0" err="1"/>
                  <a:t>Zaera-</a:t>
                </a:r>
                <a:r>
                  <a:rPr lang="en-US" sz="1600" dirty="0" err="1" smtClean="0"/>
                  <a:t>Sanz</a:t>
                </a:r>
                <a:r>
                  <a:rPr lang="en-US" sz="1600" dirty="0" smtClean="0"/>
                  <a:t> (PLC expert: 08/14)</a:t>
                </a:r>
                <a:endParaRPr lang="en-US" sz="1600" dirty="0"/>
              </a:p>
              <a:p>
                <a:r>
                  <a:rPr lang="en-US" sz="1600" dirty="0"/>
                  <a:t>Angel </a:t>
                </a:r>
                <a:r>
                  <a:rPr lang="en-US" sz="1600" dirty="0" err="1" smtClean="0"/>
                  <a:t>Monera</a:t>
                </a:r>
                <a:r>
                  <a:rPr lang="en-US" sz="1600" dirty="0" smtClean="0"/>
                  <a:t>-Martinez (FPGA expert:10/14) </a:t>
                </a:r>
                <a:endParaRPr lang="en-US" sz="1600" dirty="0"/>
              </a:p>
              <a:p>
                <a:r>
                  <a:rPr lang="en-US" sz="1600" dirty="0" err="1"/>
                  <a:t>Riccard</a:t>
                </a:r>
                <a:r>
                  <a:rPr lang="en-US" sz="1600" dirty="0"/>
                  <a:t> </a:t>
                </a:r>
                <a:r>
                  <a:rPr lang="en-US" sz="1600" dirty="0" err="1" smtClean="0"/>
                  <a:t>Andersson</a:t>
                </a:r>
                <a:r>
                  <a:rPr lang="en-US" sz="1600" dirty="0" smtClean="0"/>
                  <a:t> (PhD student: 06/14)</a:t>
                </a:r>
                <a:endParaRPr lang="en-US" sz="1600" dirty="0"/>
              </a:p>
              <a:p>
                <a:r>
                  <a:rPr lang="en-US" sz="1600" dirty="0" smtClean="0"/>
                  <a:t>To be recruited: </a:t>
                </a:r>
              </a:p>
              <a:p>
                <a:r>
                  <a:rPr lang="en-US" sz="1600" dirty="0" smtClean="0"/>
                  <a:t>Senior </a:t>
                </a:r>
                <a:r>
                  <a:rPr lang="en-US" sz="1600" dirty="0"/>
                  <a:t>Engineer </a:t>
                </a:r>
                <a:r>
                  <a:rPr lang="en-US" sz="1600" dirty="0" smtClean="0"/>
                  <a:t>(</a:t>
                </a:r>
                <a:r>
                  <a:rPr lang="en-US" sz="1600" dirty="0" err="1" smtClean="0"/>
                  <a:t>hw</a:t>
                </a:r>
                <a:r>
                  <a:rPr lang="en-US" sz="1600" dirty="0" smtClean="0"/>
                  <a:t>/EPICS)</a:t>
                </a:r>
                <a:r>
                  <a:rPr lang="en-US" sz="1600" dirty="0"/>
                  <a:t>, </a:t>
                </a:r>
              </a:p>
              <a:p>
                <a:r>
                  <a:rPr lang="en-US" sz="1600" dirty="0"/>
                  <a:t>PhD student (</a:t>
                </a:r>
                <a:r>
                  <a:rPr lang="en-US" sz="1600" dirty="0" err="1"/>
                  <a:t>hw</a:t>
                </a:r>
                <a:r>
                  <a:rPr lang="en-US" sz="1600" dirty="0"/>
                  <a:t>)</a:t>
                </a:r>
              </a:p>
            </p:txBody>
          </p:sp>
        </p:grpSp>
        <p:cxnSp>
          <p:nvCxnSpPr>
            <p:cNvPr id="12" name="Elbow Connector 11"/>
            <p:cNvCxnSpPr/>
            <p:nvPr/>
          </p:nvCxnSpPr>
          <p:spPr>
            <a:xfrm rot="5400000" flipH="1" flipV="1">
              <a:off x="2987829" y="1988841"/>
              <a:ext cx="720067" cy="2016227"/>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15" name="Elbow Connector 14"/>
            <p:cNvCxnSpPr/>
            <p:nvPr/>
          </p:nvCxnSpPr>
          <p:spPr>
            <a:xfrm rot="16200000" flipV="1">
              <a:off x="5112058" y="1885479"/>
              <a:ext cx="720080" cy="2232244"/>
            </a:xfrm>
            <a:prstGeom prst="bentConnector2">
              <a:avLst/>
            </a:prstGeom>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3059832" y="1556792"/>
              <a:ext cx="2808312" cy="715429"/>
              <a:chOff x="5652120" y="3212976"/>
              <a:chExt cx="2960113" cy="2088232"/>
            </a:xfrm>
          </p:grpSpPr>
          <p:sp>
            <p:nvSpPr>
              <p:cNvPr id="17" name="Frame 16"/>
              <p:cNvSpPr/>
              <p:nvPr/>
            </p:nvSpPr>
            <p:spPr>
              <a:xfrm>
                <a:off x="5652120" y="3212976"/>
                <a:ext cx="2960113" cy="2088232"/>
              </a:xfrm>
              <a:prstGeom prst="frame">
                <a:avLst>
                  <a:gd name="adj1"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5652120" y="3212976"/>
                <a:ext cx="2960113" cy="1886545"/>
              </a:xfrm>
              <a:prstGeom prst="rect">
                <a:avLst/>
              </a:prstGeom>
              <a:noFill/>
            </p:spPr>
            <p:txBody>
              <a:bodyPr wrap="square" rtlCol="0">
                <a:spAutoFit/>
              </a:bodyPr>
              <a:lstStyle/>
              <a:p>
                <a:pPr algn="ctr"/>
                <a:r>
                  <a:rPr lang="en-US" b="1" dirty="0" smtClean="0"/>
                  <a:t>Protection Systems Group</a:t>
                </a:r>
              </a:p>
              <a:p>
                <a:pPr algn="ctr"/>
                <a:r>
                  <a:rPr lang="en-US" dirty="0" smtClean="0"/>
                  <a:t>Group Leader: Annika Nordt</a:t>
                </a:r>
              </a:p>
            </p:txBody>
          </p:sp>
        </p:grpSp>
        <p:cxnSp>
          <p:nvCxnSpPr>
            <p:cNvPr id="34" name="Straight Connector 33"/>
            <p:cNvCxnSpPr/>
            <p:nvPr/>
          </p:nvCxnSpPr>
          <p:spPr>
            <a:xfrm rot="360000">
              <a:off x="4374938" y="2272221"/>
              <a:ext cx="36004" cy="364691"/>
            </a:xfrm>
            <a:prstGeom prst="line">
              <a:avLst/>
            </a:prstGeom>
          </p:spPr>
          <p:style>
            <a:lnRef idx="2">
              <a:schemeClr val="accent1"/>
            </a:lnRef>
            <a:fillRef idx="0">
              <a:schemeClr val="accent1"/>
            </a:fillRef>
            <a:effectRef idx="1">
              <a:schemeClr val="accent1"/>
            </a:effectRef>
            <a:fontRef idx="minor">
              <a:schemeClr val="tx1"/>
            </a:fontRef>
          </p:style>
        </p:cxnSp>
      </p:grpSp>
      <p:sp>
        <p:nvSpPr>
          <p:cNvPr id="43" name="TextBox 42"/>
          <p:cNvSpPr txBox="1"/>
          <p:nvPr/>
        </p:nvSpPr>
        <p:spPr>
          <a:xfrm>
            <a:off x="1115616" y="5807005"/>
            <a:ext cx="6761812" cy="646331"/>
          </a:xfrm>
          <a:prstGeom prst="rect">
            <a:avLst/>
          </a:prstGeom>
          <a:noFill/>
        </p:spPr>
        <p:txBody>
          <a:bodyPr wrap="none" rtlCol="0">
            <a:spAutoFit/>
          </a:bodyPr>
          <a:lstStyle/>
          <a:p>
            <a:r>
              <a:rPr lang="en-US" b="1" dirty="0" smtClean="0"/>
              <a:t>Goal</a:t>
            </a:r>
            <a:r>
              <a:rPr lang="en-US" dirty="0" smtClean="0"/>
              <a:t>: Build a flexible team, sharing &amp;</a:t>
            </a:r>
            <a:r>
              <a:rPr lang="en-US" dirty="0"/>
              <a:t> </a:t>
            </a:r>
            <a:r>
              <a:rPr lang="en-US" dirty="0" smtClean="0"/>
              <a:t>extending the different skill sets, </a:t>
            </a:r>
          </a:p>
          <a:p>
            <a:r>
              <a:rPr lang="en-US" dirty="0" smtClean="0"/>
              <a:t>           Everyone has knowledge relevant for both MPS and PSS!</a:t>
            </a:r>
          </a:p>
        </p:txBody>
      </p:sp>
    </p:spTree>
    <p:extLst>
      <p:ext uri="{BB962C8B-B14F-4D97-AF65-F5344CB8AC3E}">
        <p14:creationId xmlns:p14="http://schemas.microsoft.com/office/powerpoint/2010/main" val="85765768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BIS Master Module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30</a:t>
            </a:fld>
            <a:endParaRPr lang="sv-SE" dirty="0"/>
          </a:p>
        </p:txBody>
      </p:sp>
      <p:sp>
        <p:nvSpPr>
          <p:cNvPr id="3" name="TextBox 2"/>
          <p:cNvSpPr txBox="1"/>
          <p:nvPr/>
        </p:nvSpPr>
        <p:spPr>
          <a:xfrm>
            <a:off x="611560" y="1916832"/>
            <a:ext cx="7776864" cy="3970318"/>
          </a:xfrm>
          <a:prstGeom prst="rect">
            <a:avLst/>
          </a:prstGeom>
          <a:noFill/>
        </p:spPr>
        <p:txBody>
          <a:bodyPr wrap="square" rtlCol="0">
            <a:spAutoFit/>
          </a:bodyPr>
          <a:lstStyle/>
          <a:p>
            <a:r>
              <a:rPr lang="en-US" dirty="0" smtClean="0"/>
              <a:t>Based on Pizza Box, 19” width with 2/3 U height:</a:t>
            </a:r>
          </a:p>
          <a:p>
            <a:endParaRPr lang="en-US" dirty="0" smtClean="0"/>
          </a:p>
          <a:p>
            <a:r>
              <a:rPr lang="en-US" dirty="0" smtClean="0"/>
              <a:t>Two systems in a box (main and redundant system):</a:t>
            </a:r>
          </a:p>
          <a:p>
            <a:pPr marL="285750" indent="-285750">
              <a:buFont typeface="Arial"/>
              <a:buChar char="•"/>
            </a:pPr>
            <a:r>
              <a:rPr lang="en-US" dirty="0" smtClean="0"/>
              <a:t>Dual ESS standardized controller (power PC + </a:t>
            </a:r>
            <a:r>
              <a:rPr lang="en-US" dirty="0" smtClean="0"/>
              <a:t>big </a:t>
            </a:r>
            <a:r>
              <a:rPr lang="en-US" dirty="0" smtClean="0"/>
              <a:t>FPGA)</a:t>
            </a:r>
          </a:p>
          <a:p>
            <a:pPr marL="285750" indent="-285750">
              <a:buFont typeface="Arial"/>
              <a:buChar char="•"/>
            </a:pPr>
            <a:r>
              <a:rPr lang="en-US" dirty="0" smtClean="0"/>
              <a:t>Attachment board made specifically for machine protection including an FPGA where the protection functions will be implemented</a:t>
            </a:r>
          </a:p>
          <a:p>
            <a:pPr marL="285750" indent="-285750">
              <a:buFont typeface="Arial"/>
              <a:buChar char="•"/>
            </a:pPr>
            <a:r>
              <a:rPr lang="en-US" dirty="0" smtClean="0"/>
              <a:t>Dual PSU</a:t>
            </a:r>
          </a:p>
          <a:p>
            <a:endParaRPr lang="en-US" dirty="0" smtClean="0"/>
          </a:p>
          <a:p>
            <a:r>
              <a:rPr lang="en-US" dirty="0" smtClean="0"/>
              <a:t>16-32 inputs per system</a:t>
            </a:r>
          </a:p>
          <a:p>
            <a:endParaRPr lang="en-US" dirty="0" smtClean="0"/>
          </a:p>
          <a:p>
            <a:r>
              <a:rPr lang="en-US" dirty="0" smtClean="0"/>
              <a:t>Monitoring, test and </a:t>
            </a:r>
            <a:r>
              <a:rPr lang="en-US" dirty="0" smtClean="0"/>
              <a:t>control is done inside the big FPGA (</a:t>
            </a:r>
            <a:r>
              <a:rPr lang="en-US" dirty="0" err="1" smtClean="0"/>
              <a:t>ie</a:t>
            </a:r>
            <a:r>
              <a:rPr lang="en-US" dirty="0" smtClean="0"/>
              <a:t> don’t touch and never mess with the protection functions!)</a:t>
            </a:r>
          </a:p>
          <a:p>
            <a:endParaRPr lang="en-US" dirty="0" smtClean="0"/>
          </a:p>
          <a:p>
            <a:r>
              <a:rPr lang="en-US" dirty="0" smtClean="0"/>
              <a:t>Physical separation between diagnostic part and protection part!</a:t>
            </a:r>
          </a:p>
        </p:txBody>
      </p:sp>
    </p:spTree>
    <p:extLst>
      <p:ext uri="{BB962C8B-B14F-4D97-AF65-F5344CB8AC3E}">
        <p14:creationId xmlns:p14="http://schemas.microsoft.com/office/powerpoint/2010/main" val="404461124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31</a:t>
            </a:fld>
            <a:endParaRPr lang="sv-SE" dirty="0"/>
          </a:p>
        </p:txBody>
      </p:sp>
      <p:sp>
        <p:nvSpPr>
          <p:cNvPr id="3" name="TextBox 2"/>
          <p:cNvSpPr txBox="1"/>
          <p:nvPr/>
        </p:nvSpPr>
        <p:spPr>
          <a:xfrm>
            <a:off x="611560" y="2161887"/>
            <a:ext cx="7776864" cy="3139321"/>
          </a:xfrm>
          <a:prstGeom prst="rect">
            <a:avLst/>
          </a:prstGeom>
          <a:noFill/>
        </p:spPr>
        <p:txBody>
          <a:bodyPr wrap="square" rtlCol="0">
            <a:spAutoFit/>
          </a:bodyPr>
          <a:lstStyle/>
          <a:p>
            <a:r>
              <a:rPr lang="en-US" dirty="0" smtClean="0"/>
              <a:t>Mainly copper cable will be used:</a:t>
            </a:r>
          </a:p>
          <a:p>
            <a:endParaRPr lang="en-US" dirty="0" smtClean="0"/>
          </a:p>
          <a:p>
            <a:pPr marL="285750" indent="-285750">
              <a:buFont typeface="Arial"/>
              <a:buChar char="•"/>
            </a:pPr>
            <a:r>
              <a:rPr lang="en-US" dirty="0" smtClean="0"/>
              <a:t>Cable: 9/8 wire twisted cables in pairs with double shielding (by pair and around the whole cable)</a:t>
            </a:r>
          </a:p>
          <a:p>
            <a:pPr marL="285750" indent="-285750">
              <a:buFont typeface="Arial"/>
              <a:buChar char="•"/>
            </a:pPr>
            <a:r>
              <a:rPr lang="en-US" dirty="0" smtClean="0"/>
              <a:t>Low capacitance and low impedance will be required to minimize rising and fall time</a:t>
            </a:r>
          </a:p>
          <a:p>
            <a:pPr marL="285750" indent="-285750">
              <a:buFont typeface="Arial"/>
              <a:buChar char="•"/>
            </a:pPr>
            <a:r>
              <a:rPr lang="en-US" dirty="0" smtClean="0"/>
              <a:t>Connectors chosen will be Micro-D from the input device systems to the interface modules and from BIS Master to Actuator</a:t>
            </a:r>
          </a:p>
          <a:p>
            <a:pPr marL="285750" indent="-285750">
              <a:buFont typeface="Arial"/>
              <a:buChar char="•"/>
            </a:pPr>
            <a:endParaRPr lang="en-US" dirty="0"/>
          </a:p>
          <a:p>
            <a:r>
              <a:rPr lang="en-US" dirty="0" smtClean="0"/>
              <a:t>Optic fibers will be used for at least the communication with the magnetron of the proton source (pre-defined by Proton Source set up)</a:t>
            </a:r>
          </a:p>
        </p:txBody>
      </p:sp>
    </p:spTree>
    <p:extLst>
      <p:ext uri="{BB962C8B-B14F-4D97-AF65-F5344CB8AC3E}">
        <p14:creationId xmlns:p14="http://schemas.microsoft.com/office/powerpoint/2010/main" val="287718315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32</a:t>
            </a:fld>
            <a:endParaRPr lang="sv-SE" dirty="0"/>
          </a:p>
        </p:txBody>
      </p:sp>
      <p:sp>
        <p:nvSpPr>
          <p:cNvPr id="3" name="TextBox 2"/>
          <p:cNvSpPr txBox="1"/>
          <p:nvPr/>
        </p:nvSpPr>
        <p:spPr>
          <a:xfrm>
            <a:off x="539552" y="2276872"/>
            <a:ext cx="8208912" cy="3477875"/>
          </a:xfrm>
          <a:prstGeom prst="rect">
            <a:avLst/>
          </a:prstGeom>
          <a:noFill/>
        </p:spPr>
        <p:txBody>
          <a:bodyPr wrap="square" rtlCol="0">
            <a:spAutoFit/>
          </a:bodyPr>
          <a:lstStyle/>
          <a:p>
            <a:pPr algn="ctr"/>
            <a:r>
              <a:rPr lang="en-US" sz="2000" dirty="0" smtClean="0"/>
              <a:t>Presented scope and concept for ESS machine protection</a:t>
            </a:r>
          </a:p>
          <a:p>
            <a:pPr algn="ctr"/>
            <a:endParaRPr lang="en-US" sz="2000" dirty="0" smtClean="0"/>
          </a:p>
          <a:p>
            <a:pPr algn="ctr"/>
            <a:r>
              <a:rPr lang="en-US" sz="2000" dirty="0" smtClean="0"/>
              <a:t>First designs of </a:t>
            </a:r>
            <a:r>
              <a:rPr lang="en-US" sz="2000" dirty="0" err="1" smtClean="0"/>
              <a:t>hw</a:t>
            </a:r>
            <a:r>
              <a:rPr lang="en-US" sz="2000" dirty="0" smtClean="0"/>
              <a:t> components done (to be permanently optimized)</a:t>
            </a:r>
          </a:p>
          <a:p>
            <a:pPr algn="ctr"/>
            <a:endParaRPr lang="en-US" sz="2000" dirty="0" smtClean="0"/>
          </a:p>
          <a:p>
            <a:pPr algn="ctr"/>
            <a:r>
              <a:rPr lang="en-US" sz="2000" dirty="0" smtClean="0"/>
              <a:t>Prototyping started</a:t>
            </a:r>
          </a:p>
          <a:p>
            <a:pPr algn="ctr"/>
            <a:endParaRPr lang="en-US" sz="2000" dirty="0" smtClean="0"/>
          </a:p>
          <a:p>
            <a:pPr algn="ctr"/>
            <a:r>
              <a:rPr lang="en-US" sz="2000" dirty="0" smtClean="0"/>
              <a:t>First audit with external experts by the end of this year</a:t>
            </a:r>
          </a:p>
          <a:p>
            <a:pPr algn="ctr"/>
            <a:endParaRPr lang="en-US" sz="2000" dirty="0" smtClean="0"/>
          </a:p>
          <a:p>
            <a:pPr algn="ctr"/>
            <a:endParaRPr lang="en-US" sz="2000" dirty="0" smtClean="0"/>
          </a:p>
          <a:p>
            <a:pPr algn="ctr"/>
            <a:r>
              <a:rPr lang="en-US" sz="2000" b="1" dirty="0" smtClean="0"/>
              <a:t>Excellent and great team in many aspects with very high expertise in the fields required to build this system!!!</a:t>
            </a:r>
            <a:endParaRPr lang="en-US" sz="2000" b="1" dirty="0"/>
          </a:p>
        </p:txBody>
      </p:sp>
    </p:spTree>
    <p:extLst>
      <p:ext uri="{BB962C8B-B14F-4D97-AF65-F5344CB8AC3E}">
        <p14:creationId xmlns:p14="http://schemas.microsoft.com/office/powerpoint/2010/main" val="107698445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33</a:t>
            </a:fld>
            <a:endParaRPr lang="sv-SE" dirty="0"/>
          </a:p>
        </p:txBody>
      </p:sp>
    </p:spTree>
    <p:extLst>
      <p:ext uri="{BB962C8B-B14F-4D97-AF65-F5344CB8AC3E}">
        <p14:creationId xmlns:p14="http://schemas.microsoft.com/office/powerpoint/2010/main" val="376306010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 y="274638"/>
            <a:ext cx="7427168" cy="1143000"/>
          </a:xfrm>
        </p:spPr>
        <p:txBody>
          <a:bodyPr/>
          <a:lstStyle/>
          <a:p>
            <a:r>
              <a:rPr lang="en-US" dirty="0" smtClean="0"/>
              <a:t>Damage Potential and Timescales for LINAC</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34</a:t>
            </a:fld>
            <a:endParaRPr lang="sv-SE"/>
          </a:p>
        </p:txBody>
      </p:sp>
      <p:sp>
        <p:nvSpPr>
          <p:cNvPr id="6" name="TextBox 5"/>
          <p:cNvSpPr txBox="1"/>
          <p:nvPr/>
        </p:nvSpPr>
        <p:spPr>
          <a:xfrm>
            <a:off x="107504" y="3325048"/>
            <a:ext cx="4212468" cy="3416320"/>
          </a:xfrm>
          <a:prstGeom prst="rect">
            <a:avLst/>
          </a:prstGeom>
          <a:noFill/>
        </p:spPr>
        <p:txBody>
          <a:bodyPr wrap="square" rtlCol="0">
            <a:spAutoFit/>
          </a:bodyPr>
          <a:lstStyle/>
          <a:p>
            <a:r>
              <a:rPr lang="en-US" dirty="0"/>
              <a:t>After the DTL, the energy </a:t>
            </a:r>
            <a:r>
              <a:rPr lang="en-US" dirty="0" smtClean="0"/>
              <a:t>of </a:t>
            </a:r>
            <a:r>
              <a:rPr lang="en-US" dirty="0"/>
              <a:t>the proton beam is </a:t>
            </a:r>
            <a:r>
              <a:rPr lang="en-US" dirty="0" smtClean="0"/>
              <a:t>90 MeV. In </a:t>
            </a:r>
            <a:r>
              <a:rPr lang="en-US" dirty="0"/>
              <a:t>case of a beam size of </a:t>
            </a:r>
          </a:p>
          <a:p>
            <a:r>
              <a:rPr lang="en-US" dirty="0"/>
              <a:t>2 mm </a:t>
            </a:r>
            <a:r>
              <a:rPr lang="en-US" dirty="0" smtClean="0"/>
              <a:t>radius/and direct impact, </a:t>
            </a:r>
            <a:r>
              <a:rPr lang="en-US" dirty="0"/>
              <a:t>melting would </a:t>
            </a:r>
            <a:r>
              <a:rPr lang="en-US" dirty="0" smtClean="0"/>
              <a:t>start </a:t>
            </a:r>
            <a:r>
              <a:rPr lang="en-US" dirty="0"/>
              <a:t>after about 200 </a:t>
            </a:r>
            <a:r>
              <a:rPr lang="en-US" dirty="0" err="1"/>
              <a:t>μs</a:t>
            </a:r>
            <a:r>
              <a:rPr lang="en-US" dirty="0"/>
              <a:t>. </a:t>
            </a:r>
            <a:r>
              <a:rPr lang="en-US" dirty="0" smtClean="0"/>
              <a:t>Inhibiting </a:t>
            </a:r>
            <a:r>
              <a:rPr lang="en-US" dirty="0"/>
              <a:t>beam should be </a:t>
            </a:r>
            <a:r>
              <a:rPr lang="en-US" dirty="0" smtClean="0"/>
              <a:t>in about </a:t>
            </a:r>
            <a:r>
              <a:rPr lang="en-US" dirty="0"/>
              <a:t>10% of this time</a:t>
            </a:r>
            <a:r>
              <a:rPr lang="en-US" dirty="0" smtClean="0"/>
              <a:t>.</a:t>
            </a:r>
          </a:p>
          <a:p>
            <a:r>
              <a:rPr lang="en-US" dirty="0" smtClean="0"/>
              <a:t> </a:t>
            </a:r>
          </a:p>
          <a:p>
            <a:r>
              <a:rPr lang="en-US" dirty="0" smtClean="0"/>
              <a:t>Examples for required response times to avoid melting of equipment (2mm/10%):</a:t>
            </a:r>
          </a:p>
          <a:p>
            <a:r>
              <a:rPr lang="en-US" dirty="0" smtClean="0"/>
              <a:t>@ 1       MeV: 1 </a:t>
            </a:r>
            <a:r>
              <a:rPr lang="en-US" dirty="0" err="1"/>
              <a:t>μs</a:t>
            </a:r>
            <a:endParaRPr lang="en-US" dirty="0" smtClean="0"/>
          </a:p>
          <a:p>
            <a:r>
              <a:rPr lang="en-US" dirty="0" smtClean="0"/>
              <a:t>@ 3.6    MeV: 2 </a:t>
            </a:r>
            <a:r>
              <a:rPr lang="en-US" dirty="0" err="1" smtClean="0"/>
              <a:t>μs</a:t>
            </a:r>
            <a:endParaRPr lang="en-US" dirty="0" smtClean="0"/>
          </a:p>
          <a:p>
            <a:r>
              <a:rPr lang="en-US" dirty="0" smtClean="0"/>
              <a:t>@ 90     MeV</a:t>
            </a:r>
            <a:r>
              <a:rPr lang="en-US" dirty="0"/>
              <a:t>: 20 </a:t>
            </a:r>
            <a:r>
              <a:rPr lang="en-US" dirty="0" err="1"/>
              <a:t>μs</a:t>
            </a:r>
            <a:endParaRPr lang="en-US" dirty="0" smtClean="0"/>
          </a:p>
          <a:p>
            <a:r>
              <a:rPr lang="en-US" dirty="0" smtClean="0"/>
              <a:t>@ 216   MeV: 40 </a:t>
            </a:r>
            <a:r>
              <a:rPr lang="en-US" dirty="0" err="1" smtClean="0"/>
              <a:t>μs</a:t>
            </a:r>
            <a:r>
              <a:rPr lang="en-US" dirty="0"/>
              <a:t> </a:t>
            </a:r>
            <a:r>
              <a:rPr lang="en-US" dirty="0" smtClean="0"/>
              <a:t>….</a:t>
            </a:r>
          </a:p>
        </p:txBody>
      </p:sp>
      <p:pic>
        <p:nvPicPr>
          <p:cNvPr id="7" name="Picture 6" descr="op_linac_c_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 y="1551445"/>
            <a:ext cx="9144000" cy="1517515"/>
          </a:xfrm>
          <a:prstGeom prst="rect">
            <a:avLst/>
          </a:prstGeom>
        </p:spPr>
      </p:pic>
      <p:pic>
        <p:nvPicPr>
          <p:cNvPr id="8" name="Picture 2" descr="\\fileserver01.esss.lu.se\Share\Machines Directorate\Accelerator division\Division Specific\Controls\RudigerSchmidt\Screen Shot 2013-07-23 at 5.38.17 PM.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28994" y="3380335"/>
            <a:ext cx="4599490" cy="336103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9" name="Donut 8"/>
          <p:cNvSpPr/>
          <p:nvPr/>
        </p:nvSpPr>
        <p:spPr>
          <a:xfrm>
            <a:off x="8532440" y="3897052"/>
            <a:ext cx="504056" cy="396044"/>
          </a:xfrm>
          <a:prstGeom prst="donut">
            <a:avLst>
              <a:gd name="adj" fmla="val 0"/>
            </a:avLst>
          </a:prstGeom>
          <a:solidFill>
            <a:srgbClr val="FF0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4788024" y="4856499"/>
            <a:ext cx="504056" cy="396044"/>
          </a:xfrm>
          <a:prstGeom prst="donut">
            <a:avLst>
              <a:gd name="adj" fmla="val 0"/>
            </a:avLst>
          </a:prstGeom>
          <a:solidFill>
            <a:srgbClr val="FF0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2780787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Risks</a:t>
            </a:r>
            <a:r>
              <a:rPr lang="en-US" dirty="0" smtClean="0"/>
              <a:t>/Concerns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35</a:t>
            </a:fld>
            <a:endParaRPr lang="sv-SE" dirty="0"/>
          </a:p>
        </p:txBody>
      </p:sp>
      <p:sp>
        <p:nvSpPr>
          <p:cNvPr id="3" name="TextBox 2"/>
          <p:cNvSpPr txBox="1"/>
          <p:nvPr/>
        </p:nvSpPr>
        <p:spPr>
          <a:xfrm>
            <a:off x="72008" y="1844824"/>
            <a:ext cx="8964488" cy="4693593"/>
          </a:xfrm>
          <a:prstGeom prst="rect">
            <a:avLst/>
          </a:prstGeom>
          <a:noFill/>
        </p:spPr>
        <p:txBody>
          <a:bodyPr wrap="square" rtlCol="0">
            <a:spAutoFit/>
          </a:bodyPr>
          <a:lstStyle/>
          <a:p>
            <a:pPr marL="285750" indent="-285750">
              <a:buFont typeface="Arial"/>
              <a:buChar char="•"/>
            </a:pPr>
            <a:r>
              <a:rPr lang="en-US" sz="2300" dirty="0" smtClean="0"/>
              <a:t>Interface to Beam Instrumentation systems (BLMs, BCMs)</a:t>
            </a:r>
          </a:p>
          <a:p>
            <a:pPr marL="285750" indent="-285750">
              <a:buFont typeface="Arial"/>
              <a:buChar char="•"/>
            </a:pPr>
            <a:r>
              <a:rPr lang="en-US" sz="2300" dirty="0" smtClean="0"/>
              <a:t>Failure </a:t>
            </a:r>
            <a:r>
              <a:rPr lang="en-US" sz="2300" dirty="0" smtClean="0"/>
              <a:t>catalogue is not complete</a:t>
            </a:r>
            <a:r>
              <a:rPr lang="en-US" sz="2300" dirty="0" smtClean="0"/>
              <a:t>/support </a:t>
            </a:r>
            <a:r>
              <a:rPr lang="en-US" sz="2300" dirty="0" smtClean="0"/>
              <a:t>from beam physics </a:t>
            </a:r>
            <a:r>
              <a:rPr lang="en-US" sz="2300" dirty="0" smtClean="0"/>
              <a:t>group required </a:t>
            </a:r>
            <a:endParaRPr lang="en-US" sz="2300" dirty="0" smtClean="0"/>
          </a:p>
          <a:p>
            <a:pPr marL="285750" indent="-285750">
              <a:buFont typeface="Arial"/>
              <a:buChar char="•"/>
            </a:pPr>
            <a:r>
              <a:rPr lang="en-US" sz="2300" dirty="0" smtClean="0"/>
              <a:t>Failures due to pulsed magnets: can failures be captured by BLMs? (simulation campaign + report summarizing results </a:t>
            </a:r>
            <a:r>
              <a:rPr lang="en-US" sz="2300" dirty="0" smtClean="0"/>
              <a:t>needed)</a:t>
            </a:r>
            <a:endParaRPr lang="en-US" sz="2300" dirty="0" smtClean="0"/>
          </a:p>
          <a:p>
            <a:pPr marL="285750" indent="-285750">
              <a:buFont typeface="Arial"/>
              <a:buChar char="•"/>
            </a:pPr>
            <a:r>
              <a:rPr lang="en-US" sz="2300" dirty="0" smtClean="0"/>
              <a:t>Risk matrix used for the preliminary risk analysis still not approved by </a:t>
            </a:r>
            <a:r>
              <a:rPr lang="en-US" sz="2300" dirty="0" smtClean="0"/>
              <a:t>management </a:t>
            </a:r>
            <a:endParaRPr lang="en-US" sz="2300" dirty="0" smtClean="0"/>
          </a:p>
          <a:p>
            <a:pPr marL="285750" indent="-285750">
              <a:buFont typeface="Arial"/>
              <a:buChar char="•"/>
            </a:pPr>
            <a:r>
              <a:rPr lang="en-US" sz="2300" dirty="0" smtClean="0"/>
              <a:t>Sprinkler system in klystron gallery: do we need to build water proof cases for BIS electronics? How to assure fail-safe state if </a:t>
            </a:r>
            <a:r>
              <a:rPr lang="en-US" sz="2300" dirty="0" smtClean="0"/>
              <a:t>in contact </a:t>
            </a:r>
            <a:r>
              <a:rPr lang="en-US" sz="2300" dirty="0" smtClean="0"/>
              <a:t>with water?</a:t>
            </a:r>
          </a:p>
          <a:p>
            <a:pPr marL="285750" indent="-285750">
              <a:buFont typeface="Arial"/>
              <a:buChar char="•"/>
            </a:pPr>
            <a:r>
              <a:rPr lang="en-US" sz="2300" dirty="0" smtClean="0"/>
              <a:t>Delay with having defined </a:t>
            </a:r>
            <a:r>
              <a:rPr lang="en-US" sz="2300" dirty="0" smtClean="0"/>
              <a:t>some of the detailed </a:t>
            </a:r>
            <a:r>
              <a:rPr lang="en-US" sz="2300" dirty="0" smtClean="0"/>
              <a:t>requirements for MP relevant systems, however there is a very good communication with the teams in charge of the most critical systems</a:t>
            </a:r>
          </a:p>
        </p:txBody>
      </p:sp>
    </p:spTree>
    <p:extLst>
      <p:ext uri="{BB962C8B-B14F-4D97-AF65-F5344CB8AC3E}">
        <p14:creationId xmlns:p14="http://schemas.microsoft.com/office/powerpoint/2010/main" val="46660202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Schematics Interface Module (FBI_DIF)</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36</a:t>
            </a:fld>
            <a:endParaRPr lang="sv-SE" dirty="0"/>
          </a:p>
        </p:txBody>
      </p:sp>
      <p:pic>
        <p:nvPicPr>
          <p:cNvPr id="3" name="Picture 2" descr="Screen Shot 2015-03-30 at 18.02.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096" y="1484784"/>
            <a:ext cx="7308304" cy="5269714"/>
          </a:xfrm>
          <a:prstGeom prst="rect">
            <a:avLst/>
          </a:prstGeom>
        </p:spPr>
      </p:pic>
    </p:spTree>
    <p:extLst>
      <p:ext uri="{BB962C8B-B14F-4D97-AF65-F5344CB8AC3E}">
        <p14:creationId xmlns:p14="http://schemas.microsoft.com/office/powerpoint/2010/main" val="100990839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Schematics FBI_DIF Permit Transmission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37</a:t>
            </a:fld>
            <a:endParaRPr lang="sv-SE" dirty="0"/>
          </a:p>
        </p:txBody>
      </p:sp>
      <p:pic>
        <p:nvPicPr>
          <p:cNvPr id="3" name="Picture 2" descr="Screen Shot 2015-03-30 at 18.02.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484784"/>
            <a:ext cx="7344816" cy="5249181"/>
          </a:xfrm>
          <a:prstGeom prst="rect">
            <a:avLst/>
          </a:prstGeom>
        </p:spPr>
      </p:pic>
    </p:spTree>
    <p:extLst>
      <p:ext uri="{BB962C8B-B14F-4D97-AF65-F5344CB8AC3E}">
        <p14:creationId xmlns:p14="http://schemas.microsoft.com/office/powerpoint/2010/main" val="356307612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 y="332656"/>
            <a:ext cx="7643192" cy="1143000"/>
          </a:xfrm>
        </p:spPr>
        <p:txBody>
          <a:bodyPr/>
          <a:lstStyle/>
          <a:p>
            <a:r>
              <a:rPr lang="en-US" dirty="0" smtClean="0"/>
              <a:t>Schematics FBI_DIF Permit Test Transmission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38</a:t>
            </a:fld>
            <a:endParaRPr lang="sv-SE" dirty="0"/>
          </a:p>
        </p:txBody>
      </p:sp>
      <p:pic>
        <p:nvPicPr>
          <p:cNvPr id="3" name="Picture 2" descr="Screen Shot 2015-03-30 at 18.03.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534494"/>
            <a:ext cx="7884368" cy="5322927"/>
          </a:xfrm>
          <a:prstGeom prst="rect">
            <a:avLst/>
          </a:prstGeom>
        </p:spPr>
      </p:pic>
    </p:spTree>
    <p:extLst>
      <p:ext uri="{BB962C8B-B14F-4D97-AF65-F5344CB8AC3E}">
        <p14:creationId xmlns:p14="http://schemas.microsoft.com/office/powerpoint/2010/main" val="388152876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Schematics FBI_DIF Optical Link</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39</a:t>
            </a:fld>
            <a:endParaRPr lang="sv-SE" dirty="0"/>
          </a:p>
        </p:txBody>
      </p:sp>
      <p:pic>
        <p:nvPicPr>
          <p:cNvPr id="3" name="Picture 2" descr="Screen Shot 2015-03-30 at 18.03.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556792"/>
            <a:ext cx="6948264" cy="5147145"/>
          </a:xfrm>
          <a:prstGeom prst="rect">
            <a:avLst/>
          </a:prstGeom>
        </p:spPr>
      </p:pic>
    </p:spTree>
    <p:extLst>
      <p:ext uri="{BB962C8B-B14F-4D97-AF65-F5344CB8AC3E}">
        <p14:creationId xmlns:p14="http://schemas.microsoft.com/office/powerpoint/2010/main" val="35630761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Machine Protection @ ESS</a:t>
            </a:r>
            <a:endParaRPr lang="en-US" dirty="0"/>
          </a:p>
        </p:txBody>
      </p:sp>
      <p:sp>
        <p:nvSpPr>
          <p:cNvPr id="3" name="Content Placeholder 2"/>
          <p:cNvSpPr>
            <a:spLocks noGrp="1"/>
          </p:cNvSpPr>
          <p:nvPr>
            <p:ph idx="1"/>
          </p:nvPr>
        </p:nvSpPr>
        <p:spPr>
          <a:xfrm>
            <a:off x="72008" y="1628800"/>
            <a:ext cx="9036496" cy="4896544"/>
          </a:xfrm>
        </p:spPr>
        <p:txBody>
          <a:bodyPr>
            <a:noAutofit/>
          </a:bodyPr>
          <a:lstStyle/>
          <a:p>
            <a:pPr marL="0" indent="0">
              <a:buNone/>
            </a:pPr>
            <a:r>
              <a:rPr lang="en-US" sz="1600" dirty="0" smtClean="0">
                <a:solidFill>
                  <a:schemeClr val="tx1"/>
                </a:solidFill>
              </a:rPr>
              <a:t>Machine </a:t>
            </a:r>
            <a:r>
              <a:rPr lang="en-US" sz="1600" dirty="0">
                <a:solidFill>
                  <a:schemeClr val="tx1"/>
                </a:solidFill>
              </a:rPr>
              <a:t>Protection </a:t>
            </a:r>
            <a:r>
              <a:rPr lang="en-US" sz="1600" dirty="0" smtClean="0">
                <a:solidFill>
                  <a:schemeClr val="tx1"/>
                </a:solidFill>
              </a:rPr>
              <a:t>helps </a:t>
            </a:r>
            <a:r>
              <a:rPr lang="en-US" sz="1600" b="1" dirty="0">
                <a:solidFill>
                  <a:schemeClr val="tx1"/>
                </a:solidFill>
              </a:rPr>
              <a:t>in achieving the operational availability </a:t>
            </a:r>
            <a:r>
              <a:rPr lang="en-US" sz="1600" dirty="0">
                <a:solidFill>
                  <a:schemeClr val="tx1"/>
                </a:solidFill>
              </a:rPr>
              <a:t>requirements for </a:t>
            </a:r>
            <a:r>
              <a:rPr lang="en-US" sz="1600" dirty="0" smtClean="0">
                <a:solidFill>
                  <a:schemeClr val="tx1"/>
                </a:solidFill>
              </a:rPr>
              <a:t>ESS.</a:t>
            </a:r>
            <a:r>
              <a:rPr lang="en-US" sz="1600" dirty="0">
                <a:solidFill>
                  <a:schemeClr val="tx1"/>
                </a:solidFill>
              </a:rPr>
              <a:t> </a:t>
            </a:r>
            <a:r>
              <a:rPr lang="en-US" sz="1600" dirty="0" smtClean="0">
                <a:solidFill>
                  <a:schemeClr val="tx1"/>
                </a:solidFill>
              </a:rPr>
              <a:t>High </a:t>
            </a:r>
            <a:r>
              <a:rPr lang="en-US" sz="1600" dirty="0">
                <a:solidFill>
                  <a:schemeClr val="tx1"/>
                </a:solidFill>
              </a:rPr>
              <a:t>availability is achieved </a:t>
            </a:r>
            <a:r>
              <a:rPr lang="en-US" sz="1600" b="1" dirty="0">
                <a:solidFill>
                  <a:schemeClr val="tx1"/>
                </a:solidFill>
              </a:rPr>
              <a:t>through high system </a:t>
            </a:r>
            <a:r>
              <a:rPr lang="en-US" sz="1600" b="1" dirty="0" smtClean="0">
                <a:solidFill>
                  <a:schemeClr val="tx1"/>
                </a:solidFill>
              </a:rPr>
              <a:t>reliability</a:t>
            </a:r>
            <a:r>
              <a:rPr lang="en-US" sz="1600" dirty="0" smtClean="0">
                <a:solidFill>
                  <a:schemeClr val="tx1"/>
                </a:solidFill>
              </a:rPr>
              <a:t>, through </a:t>
            </a:r>
            <a:r>
              <a:rPr lang="en-US" sz="1600" b="1" dirty="0">
                <a:solidFill>
                  <a:schemeClr val="tx1"/>
                </a:solidFill>
              </a:rPr>
              <a:t>short </a:t>
            </a:r>
            <a:r>
              <a:rPr lang="en-US" sz="1600" b="1" dirty="0" smtClean="0">
                <a:solidFill>
                  <a:schemeClr val="tx1"/>
                </a:solidFill>
              </a:rPr>
              <a:t>preventive </a:t>
            </a:r>
            <a:r>
              <a:rPr lang="en-US" sz="1600" b="1" dirty="0">
                <a:solidFill>
                  <a:schemeClr val="tx1"/>
                </a:solidFill>
              </a:rPr>
              <a:t>and corrective maintenance </a:t>
            </a:r>
            <a:r>
              <a:rPr lang="en-US" sz="1600" b="1" dirty="0" smtClean="0">
                <a:solidFill>
                  <a:schemeClr val="tx1"/>
                </a:solidFill>
              </a:rPr>
              <a:t>times </a:t>
            </a:r>
            <a:r>
              <a:rPr lang="en-US" sz="1600" dirty="0" smtClean="0">
                <a:solidFill>
                  <a:schemeClr val="tx1"/>
                </a:solidFill>
              </a:rPr>
              <a:t>and </a:t>
            </a:r>
            <a:r>
              <a:rPr lang="en-US" sz="1600" b="1" dirty="0" smtClean="0">
                <a:solidFill>
                  <a:schemeClr val="tx1"/>
                </a:solidFill>
              </a:rPr>
              <a:t>short recovery times </a:t>
            </a:r>
            <a:r>
              <a:rPr lang="en-US" sz="1600" dirty="0" smtClean="0">
                <a:solidFill>
                  <a:schemeClr val="tx1"/>
                </a:solidFill>
              </a:rPr>
              <a:t>after stopping/inhibiting beam operation.</a:t>
            </a:r>
          </a:p>
          <a:p>
            <a:pPr marL="0" indent="0">
              <a:buNone/>
            </a:pPr>
            <a:endParaRPr lang="en-US" sz="1600" dirty="0">
              <a:solidFill>
                <a:schemeClr val="tx1"/>
              </a:solidFill>
            </a:endParaRPr>
          </a:p>
          <a:p>
            <a:pPr marL="0" indent="0">
              <a:buNone/>
            </a:pPr>
            <a:r>
              <a:rPr lang="en-US" sz="1600" dirty="0" smtClean="0">
                <a:solidFill>
                  <a:schemeClr val="tx1"/>
                </a:solidFill>
              </a:rPr>
              <a:t>The </a:t>
            </a:r>
            <a:r>
              <a:rPr lang="en-US" sz="1600" dirty="0">
                <a:solidFill>
                  <a:schemeClr val="tx1"/>
                </a:solidFill>
              </a:rPr>
              <a:t>right strategy to </a:t>
            </a:r>
            <a:r>
              <a:rPr lang="en-US" sz="1600" b="1" dirty="0">
                <a:solidFill>
                  <a:schemeClr val="tx1"/>
                </a:solidFill>
              </a:rPr>
              <a:t>avoid damage </a:t>
            </a:r>
            <a:r>
              <a:rPr lang="en-US" sz="1600" dirty="0">
                <a:solidFill>
                  <a:schemeClr val="tx1"/>
                </a:solidFill>
              </a:rPr>
              <a:t>leading to long corrective maintenance </a:t>
            </a:r>
            <a:r>
              <a:rPr lang="en-US" sz="1600" dirty="0" smtClean="0">
                <a:solidFill>
                  <a:schemeClr val="tx1"/>
                </a:solidFill>
              </a:rPr>
              <a:t>times, </a:t>
            </a:r>
            <a:r>
              <a:rPr lang="en-US" sz="1600" dirty="0">
                <a:solidFill>
                  <a:schemeClr val="tx1"/>
                </a:solidFill>
              </a:rPr>
              <a:t>will involve a mix </a:t>
            </a:r>
            <a:r>
              <a:rPr lang="en-US" sz="1600" dirty="0" smtClean="0">
                <a:solidFill>
                  <a:schemeClr val="tx1"/>
                </a:solidFill>
              </a:rPr>
              <a:t>of:</a:t>
            </a:r>
            <a:endParaRPr lang="en-US" sz="1600" dirty="0">
              <a:solidFill>
                <a:schemeClr val="tx1"/>
              </a:solidFill>
            </a:endParaRPr>
          </a:p>
          <a:p>
            <a:r>
              <a:rPr lang="en-US" sz="1600" dirty="0" smtClean="0">
                <a:solidFill>
                  <a:schemeClr val="tx1"/>
                </a:solidFill>
              </a:rPr>
              <a:t>dedicated </a:t>
            </a:r>
            <a:r>
              <a:rPr lang="en-US" sz="1600" dirty="0">
                <a:solidFill>
                  <a:schemeClr val="tx1"/>
                </a:solidFill>
              </a:rPr>
              <a:t>technical systems stopping operation (not only of beam) to prevent and mitigate damage</a:t>
            </a:r>
            <a:r>
              <a:rPr lang="en-US" sz="1600" dirty="0" smtClean="0">
                <a:solidFill>
                  <a:schemeClr val="tx1"/>
                </a:solidFill>
              </a:rPr>
              <a:t>,</a:t>
            </a:r>
          </a:p>
          <a:p>
            <a:r>
              <a:rPr lang="en-US" sz="1600" dirty="0" smtClean="0">
                <a:solidFill>
                  <a:schemeClr val="tx1"/>
                </a:solidFill>
              </a:rPr>
              <a:t>dedicated </a:t>
            </a:r>
            <a:r>
              <a:rPr lang="en-US" sz="1600" dirty="0">
                <a:solidFill>
                  <a:schemeClr val="tx1"/>
                </a:solidFill>
              </a:rPr>
              <a:t>operational and maintenance procedures to fix things before real damage can occur</a:t>
            </a:r>
            <a:r>
              <a:rPr lang="en-US" sz="1600" dirty="0" smtClean="0">
                <a:solidFill>
                  <a:schemeClr val="tx1"/>
                </a:solidFill>
              </a:rPr>
              <a:t>.</a:t>
            </a:r>
          </a:p>
          <a:p>
            <a:pPr marL="0" indent="0">
              <a:buNone/>
            </a:pPr>
            <a:endParaRPr lang="en-US" sz="1600" dirty="0" smtClean="0">
              <a:solidFill>
                <a:schemeClr val="tx1"/>
              </a:solidFill>
            </a:endParaRPr>
          </a:p>
          <a:p>
            <a:pPr marL="0" indent="0">
              <a:buNone/>
            </a:pPr>
            <a:r>
              <a:rPr lang="en-US" sz="1600" dirty="0" smtClean="0">
                <a:solidFill>
                  <a:schemeClr val="tx1"/>
                </a:solidFill>
              </a:rPr>
              <a:t>Machine </a:t>
            </a:r>
            <a:r>
              <a:rPr lang="en-US" sz="1600" dirty="0">
                <a:solidFill>
                  <a:schemeClr val="tx1"/>
                </a:solidFill>
              </a:rPr>
              <a:t>Protection needs to reliably do the following</a:t>
            </a:r>
            <a:r>
              <a:rPr lang="en-US" sz="1600" dirty="0" smtClean="0">
                <a:solidFill>
                  <a:schemeClr val="tx1"/>
                </a:solidFill>
              </a:rPr>
              <a:t>:</a:t>
            </a:r>
            <a:endParaRPr lang="en-US" sz="1600" dirty="0">
              <a:solidFill>
                <a:schemeClr val="tx1"/>
              </a:solidFill>
            </a:endParaRPr>
          </a:p>
          <a:p>
            <a:r>
              <a:rPr lang="en-US" sz="1600" b="1" dirty="0">
                <a:solidFill>
                  <a:schemeClr val="tx1"/>
                </a:solidFill>
              </a:rPr>
              <a:t>protect</a:t>
            </a:r>
            <a:r>
              <a:rPr lang="en-US" sz="1600" dirty="0">
                <a:solidFill>
                  <a:schemeClr val="tx1"/>
                </a:solidFill>
              </a:rPr>
              <a:t> the “machine” </a:t>
            </a:r>
            <a:r>
              <a:rPr lang="en-US" sz="1600" b="1" dirty="0">
                <a:solidFill>
                  <a:schemeClr val="tx1"/>
                </a:solidFill>
              </a:rPr>
              <a:t>from damage</a:t>
            </a:r>
            <a:r>
              <a:rPr lang="en-US" sz="1600" dirty="0">
                <a:solidFill>
                  <a:schemeClr val="tx1"/>
                </a:solidFill>
              </a:rPr>
              <a:t>, be it beam-induced or resulting from any other source</a:t>
            </a:r>
            <a:r>
              <a:rPr lang="en-US" sz="1600" dirty="0" smtClean="0">
                <a:solidFill>
                  <a:schemeClr val="tx1"/>
                </a:solidFill>
              </a:rPr>
              <a:t>,</a:t>
            </a:r>
          </a:p>
          <a:p>
            <a:r>
              <a:rPr lang="en-US" sz="1600" b="1" dirty="0" smtClean="0">
                <a:solidFill>
                  <a:schemeClr val="tx1"/>
                </a:solidFill>
              </a:rPr>
              <a:t>protect</a:t>
            </a:r>
            <a:r>
              <a:rPr lang="en-US" sz="1600" dirty="0" smtClean="0">
                <a:solidFill>
                  <a:schemeClr val="tx1"/>
                </a:solidFill>
              </a:rPr>
              <a:t> </a:t>
            </a:r>
            <a:r>
              <a:rPr lang="en-US" sz="1600" dirty="0">
                <a:solidFill>
                  <a:schemeClr val="tx1"/>
                </a:solidFill>
              </a:rPr>
              <a:t>the “machine” </a:t>
            </a:r>
            <a:r>
              <a:rPr lang="en-US" sz="1600" b="1" dirty="0">
                <a:solidFill>
                  <a:schemeClr val="tx1"/>
                </a:solidFill>
              </a:rPr>
              <a:t>from unnecessary beam-induced activation</a:t>
            </a:r>
            <a:r>
              <a:rPr lang="en-US" sz="1600" dirty="0" smtClean="0">
                <a:solidFill>
                  <a:schemeClr val="tx1"/>
                </a:solidFill>
              </a:rPr>
              <a:t>.</a:t>
            </a:r>
            <a:endParaRPr lang="en-US" sz="1600" dirty="0">
              <a:solidFill>
                <a:schemeClr val="tx1"/>
              </a:solidFill>
            </a:endParaRPr>
          </a:p>
          <a:p>
            <a:pPr marL="0" indent="0">
              <a:buNone/>
            </a:pPr>
            <a:endParaRPr lang="en-US" sz="1600" dirty="0" smtClean="0">
              <a:solidFill>
                <a:schemeClr val="tx1"/>
              </a:solidFill>
            </a:endParaRPr>
          </a:p>
          <a:p>
            <a:pPr marL="0" indent="0">
              <a:buNone/>
            </a:pPr>
            <a:r>
              <a:rPr lang="en-US" sz="1600" dirty="0" smtClean="0">
                <a:solidFill>
                  <a:schemeClr val="tx1"/>
                </a:solidFill>
              </a:rPr>
              <a:t>Machine </a:t>
            </a:r>
            <a:r>
              <a:rPr lang="en-US" sz="1600" dirty="0">
                <a:solidFill>
                  <a:schemeClr val="tx1"/>
                </a:solidFill>
              </a:rPr>
              <a:t>protection will be implemented in a way to</a:t>
            </a:r>
            <a:r>
              <a:rPr lang="en-US" sz="1600" dirty="0" smtClean="0">
                <a:solidFill>
                  <a:schemeClr val="tx1"/>
                </a:solidFill>
              </a:rPr>
              <a:t>:</a:t>
            </a:r>
            <a:endParaRPr lang="en-US" sz="1600" dirty="0">
              <a:solidFill>
                <a:schemeClr val="tx1"/>
              </a:solidFill>
            </a:endParaRPr>
          </a:p>
          <a:p>
            <a:pPr marL="285750" indent="-285750"/>
            <a:r>
              <a:rPr lang="en-US" sz="1600" b="1" dirty="0">
                <a:solidFill>
                  <a:schemeClr val="tx1"/>
                </a:solidFill>
              </a:rPr>
              <a:t>minimize</a:t>
            </a:r>
            <a:r>
              <a:rPr lang="en-US" sz="1600" dirty="0">
                <a:solidFill>
                  <a:schemeClr val="tx1"/>
                </a:solidFill>
              </a:rPr>
              <a:t> unnecessary down-time due to </a:t>
            </a:r>
            <a:r>
              <a:rPr lang="en-US" sz="1600" b="1" dirty="0">
                <a:solidFill>
                  <a:schemeClr val="tx1"/>
                </a:solidFill>
              </a:rPr>
              <a:t>spurious</a:t>
            </a:r>
            <a:r>
              <a:rPr lang="en-US" sz="1600" dirty="0">
                <a:solidFill>
                  <a:schemeClr val="tx1"/>
                </a:solidFill>
              </a:rPr>
              <a:t> </a:t>
            </a:r>
            <a:r>
              <a:rPr lang="en-US" sz="1600" b="1" dirty="0">
                <a:solidFill>
                  <a:schemeClr val="tx1"/>
                </a:solidFill>
              </a:rPr>
              <a:t>trips</a:t>
            </a:r>
            <a:r>
              <a:rPr lang="en-US" sz="1600" dirty="0">
                <a:solidFill>
                  <a:schemeClr val="tx1"/>
                </a:solidFill>
              </a:rPr>
              <a:t>,</a:t>
            </a:r>
          </a:p>
          <a:p>
            <a:pPr marL="285750" indent="-285750"/>
            <a:r>
              <a:rPr lang="en-US" sz="1600" dirty="0">
                <a:solidFill>
                  <a:schemeClr val="tx1"/>
                </a:solidFill>
              </a:rPr>
              <a:t>provide optimal </a:t>
            </a:r>
            <a:r>
              <a:rPr lang="en-US" sz="1600" b="1" dirty="0">
                <a:solidFill>
                  <a:schemeClr val="tx1"/>
                </a:solidFill>
              </a:rPr>
              <a:t>support</a:t>
            </a:r>
            <a:r>
              <a:rPr lang="en-US" sz="1600" dirty="0">
                <a:solidFill>
                  <a:schemeClr val="tx1"/>
                </a:solidFill>
              </a:rPr>
              <a:t> for </a:t>
            </a:r>
            <a:r>
              <a:rPr lang="en-US" sz="1600" b="1" dirty="0">
                <a:solidFill>
                  <a:schemeClr val="tx1"/>
                </a:solidFill>
              </a:rPr>
              <a:t>failure localization</a:t>
            </a:r>
            <a:r>
              <a:rPr lang="en-US" sz="1600" dirty="0">
                <a:solidFill>
                  <a:schemeClr val="tx1"/>
                </a:solidFill>
              </a:rPr>
              <a:t>,</a:t>
            </a:r>
          </a:p>
          <a:p>
            <a:pPr marL="285750" indent="-285750"/>
            <a:r>
              <a:rPr lang="en-US" sz="1600" b="1" dirty="0">
                <a:solidFill>
                  <a:schemeClr val="tx1"/>
                </a:solidFill>
              </a:rPr>
              <a:t>support</a:t>
            </a:r>
            <a:r>
              <a:rPr lang="en-US" sz="1600" dirty="0">
                <a:solidFill>
                  <a:schemeClr val="tx1"/>
                </a:solidFill>
              </a:rPr>
              <a:t> all </a:t>
            </a:r>
            <a:r>
              <a:rPr lang="en-US" sz="1600" b="1" dirty="0">
                <a:solidFill>
                  <a:schemeClr val="tx1"/>
                </a:solidFill>
              </a:rPr>
              <a:t>operational modes </a:t>
            </a:r>
            <a:r>
              <a:rPr lang="en-US" sz="1600" dirty="0">
                <a:solidFill>
                  <a:schemeClr val="tx1"/>
                </a:solidFill>
              </a:rPr>
              <a:t>of the facility,</a:t>
            </a:r>
          </a:p>
          <a:p>
            <a:pPr marL="285750" indent="-285750"/>
            <a:r>
              <a:rPr lang="en-US" sz="1600" b="1" dirty="0">
                <a:solidFill>
                  <a:schemeClr val="tx1"/>
                </a:solidFill>
              </a:rPr>
              <a:t>support</a:t>
            </a:r>
            <a:r>
              <a:rPr lang="en-US" sz="1600" dirty="0">
                <a:solidFill>
                  <a:schemeClr val="tx1"/>
                </a:solidFill>
              </a:rPr>
              <a:t> operation in </a:t>
            </a:r>
            <a:r>
              <a:rPr lang="en-US" sz="1600" b="1" dirty="0">
                <a:solidFill>
                  <a:schemeClr val="tx1"/>
                </a:solidFill>
              </a:rPr>
              <a:t>degraded mode</a:t>
            </a:r>
            <a:r>
              <a:rPr lang="en-US" sz="1600" dirty="0">
                <a:solidFill>
                  <a:schemeClr val="tx1"/>
                </a:solidFill>
              </a:rPr>
              <a:t>.</a:t>
            </a:r>
          </a:p>
          <a:p>
            <a:pPr marL="400050" lvl="1" indent="0">
              <a:buNone/>
            </a:pPr>
            <a:endParaRPr lang="en-US" sz="1600"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spTree>
    <p:extLst>
      <p:ext uri="{BB962C8B-B14F-4D97-AF65-F5344CB8AC3E}">
        <p14:creationId xmlns:p14="http://schemas.microsoft.com/office/powerpoint/2010/main" val="137761795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Schematics FBI_DIF CPLD</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40</a:t>
            </a:fld>
            <a:endParaRPr lang="sv-SE" dirty="0"/>
          </a:p>
        </p:txBody>
      </p:sp>
      <p:pic>
        <p:nvPicPr>
          <p:cNvPr id="3" name="Picture 2" descr="Screen Shot 2015-03-30 at 18.02.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556792"/>
            <a:ext cx="7380312" cy="4996154"/>
          </a:xfrm>
          <a:prstGeom prst="rect">
            <a:avLst/>
          </a:prstGeom>
        </p:spPr>
      </p:pic>
    </p:spTree>
    <p:extLst>
      <p:ext uri="{BB962C8B-B14F-4D97-AF65-F5344CB8AC3E}">
        <p14:creationId xmlns:p14="http://schemas.microsoft.com/office/powerpoint/2010/main" val="356307612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Schematics FBI_DIF Supply</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41</a:t>
            </a:fld>
            <a:endParaRPr lang="sv-SE" dirty="0"/>
          </a:p>
        </p:txBody>
      </p:sp>
      <p:pic>
        <p:nvPicPr>
          <p:cNvPr id="5" name="Picture 4" descr="Screen Shot 2015-03-30 at 18.03.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112" y="1542886"/>
            <a:ext cx="7020272" cy="5198482"/>
          </a:xfrm>
          <a:prstGeom prst="rect">
            <a:avLst/>
          </a:prstGeom>
        </p:spPr>
      </p:pic>
    </p:spTree>
    <p:extLst>
      <p:ext uri="{BB962C8B-B14F-4D97-AF65-F5344CB8AC3E}">
        <p14:creationId xmlns:p14="http://schemas.microsoft.com/office/powerpoint/2010/main" val="251323662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Magnet &amp;</a:t>
            </a:r>
            <a:r>
              <a:rPr lang="en-US" dirty="0"/>
              <a:t> </a:t>
            </a:r>
            <a:r>
              <a:rPr lang="en-US" dirty="0" smtClean="0"/>
              <a:t>Power Supply Protection</a:t>
            </a:r>
            <a:endParaRPr lang="en-US" dirty="0"/>
          </a:p>
        </p:txBody>
      </p:sp>
      <p:sp>
        <p:nvSpPr>
          <p:cNvPr id="3" name="Content Placeholder 2"/>
          <p:cNvSpPr>
            <a:spLocks noGrp="1"/>
          </p:cNvSpPr>
          <p:nvPr>
            <p:ph idx="1"/>
          </p:nvPr>
        </p:nvSpPr>
        <p:spPr>
          <a:xfrm>
            <a:off x="323528" y="1600200"/>
            <a:ext cx="8784976" cy="4525963"/>
          </a:xfrm>
        </p:spPr>
        <p:txBody>
          <a:bodyPr>
            <a:normAutofit/>
          </a:bodyPr>
          <a:lstStyle/>
          <a:p>
            <a:r>
              <a:rPr lang="en-US" u="sng" dirty="0" smtClean="0">
                <a:solidFill>
                  <a:schemeClr val="tx1"/>
                </a:solidFill>
              </a:rPr>
              <a:t>Protection functions </a:t>
            </a:r>
            <a:r>
              <a:rPr lang="en-US" dirty="0" smtClean="0">
                <a:solidFill>
                  <a:schemeClr val="tx1"/>
                </a:solidFill>
              </a:rPr>
              <a:t>related to magnet/beam protection (quadrupoles, dipoles):</a:t>
            </a:r>
          </a:p>
          <a:p>
            <a:pPr lvl="1">
              <a:buFontTx/>
              <a:buChar char="-"/>
            </a:pPr>
            <a:r>
              <a:rPr lang="en-US" dirty="0" smtClean="0">
                <a:solidFill>
                  <a:schemeClr val="tx1"/>
                </a:solidFill>
              </a:rPr>
              <a:t>Loss of power supply: deflected beam,</a:t>
            </a:r>
          </a:p>
          <a:p>
            <a:pPr lvl="1">
              <a:buFontTx/>
              <a:buChar char="-"/>
            </a:pPr>
            <a:r>
              <a:rPr lang="en-US" dirty="0" smtClean="0">
                <a:solidFill>
                  <a:schemeClr val="tx1"/>
                </a:solidFill>
              </a:rPr>
              <a:t>Loss of water cooling: magnets overheating, </a:t>
            </a:r>
          </a:p>
          <a:p>
            <a:pPr lvl="1">
              <a:buFontTx/>
              <a:buChar char="-"/>
            </a:pPr>
            <a:r>
              <a:rPr lang="en-US" dirty="0" smtClean="0">
                <a:solidFill>
                  <a:schemeClr val="tx1"/>
                </a:solidFill>
              </a:rPr>
              <a:t>Malfunction of power supply: deflected beam, </a:t>
            </a:r>
          </a:p>
          <a:p>
            <a:pPr lvl="1">
              <a:buFontTx/>
              <a:buChar char="-"/>
            </a:pPr>
            <a:r>
              <a:rPr lang="en-US" dirty="0" smtClean="0">
                <a:solidFill>
                  <a:schemeClr val="tx1"/>
                </a:solidFill>
              </a:rPr>
              <a:t>Malfunction of local sensors (temperature, flow switch), </a:t>
            </a:r>
          </a:p>
          <a:p>
            <a:pPr lvl="1">
              <a:buFontTx/>
              <a:buChar char="-"/>
            </a:pPr>
            <a:r>
              <a:rPr lang="en-US" dirty="0" smtClean="0">
                <a:solidFill>
                  <a:schemeClr val="tx1"/>
                </a:solidFill>
              </a:rPr>
              <a:t>Water leaking: stop magnet powering by short circuiting, </a:t>
            </a:r>
          </a:p>
          <a:p>
            <a:pPr lvl="1">
              <a:buFontTx/>
              <a:buChar char="-"/>
            </a:pPr>
            <a:r>
              <a:rPr lang="en-US" dirty="0" smtClean="0">
                <a:solidFill>
                  <a:schemeClr val="tx1"/>
                </a:solidFill>
              </a:rPr>
              <a:t>Unstable power supply: fluctuating magnetic field</a:t>
            </a:r>
          </a:p>
        </p:txBody>
      </p:sp>
      <p:sp>
        <p:nvSpPr>
          <p:cNvPr id="4" name="Slide Number Placeholder 3"/>
          <p:cNvSpPr>
            <a:spLocks noGrp="1"/>
          </p:cNvSpPr>
          <p:nvPr>
            <p:ph type="sldNum" sz="quarter" idx="12"/>
          </p:nvPr>
        </p:nvSpPr>
        <p:spPr/>
        <p:txBody>
          <a:bodyPr/>
          <a:lstStyle/>
          <a:p>
            <a:fld id="{551115BC-487E-4422-894C-CB7CD3E79223}" type="slidenum">
              <a:rPr lang="sv-SE" smtClean="0"/>
              <a:t>42</a:t>
            </a:fld>
            <a:endParaRPr lang="sv-SE" dirty="0"/>
          </a:p>
        </p:txBody>
      </p:sp>
    </p:spTree>
    <p:extLst>
      <p:ext uri="{BB962C8B-B14F-4D97-AF65-F5344CB8AC3E}">
        <p14:creationId xmlns:p14="http://schemas.microsoft.com/office/powerpoint/2010/main" val="308591376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t>
            </a:r>
            <a:r>
              <a:rPr lang="en-US" dirty="0"/>
              <a:t>based on current loops</a:t>
            </a:r>
          </a:p>
        </p:txBody>
      </p:sp>
      <p:sp>
        <p:nvSpPr>
          <p:cNvPr id="4" name="Slide Number Placeholder 3"/>
          <p:cNvSpPr>
            <a:spLocks noGrp="1"/>
          </p:cNvSpPr>
          <p:nvPr>
            <p:ph type="sldNum" sz="quarter" idx="12"/>
          </p:nvPr>
        </p:nvSpPr>
        <p:spPr/>
        <p:txBody>
          <a:bodyPr/>
          <a:lstStyle/>
          <a:p>
            <a:fld id="{551115BC-487E-4422-894C-CB7CD3E79223}" type="slidenum">
              <a:rPr lang="sv-SE" smtClean="0"/>
              <a:t>43</a:t>
            </a:fld>
            <a:endParaRPr lang="sv-SE" dirty="0"/>
          </a:p>
        </p:txBody>
      </p:sp>
      <p:sp>
        <p:nvSpPr>
          <p:cNvPr id="5" name="Content Placeholder 4"/>
          <p:cNvSpPr>
            <a:spLocks noGrp="1"/>
          </p:cNvSpPr>
          <p:nvPr>
            <p:ph idx="1"/>
          </p:nvPr>
        </p:nvSpPr>
        <p:spPr>
          <a:xfrm>
            <a:off x="457200" y="1484784"/>
            <a:ext cx="8229600" cy="5373216"/>
          </a:xfrm>
        </p:spPr>
        <p:txBody>
          <a:bodyPr>
            <a:normAutofit/>
          </a:bodyPr>
          <a:lstStyle/>
          <a:p>
            <a:r>
              <a:rPr lang="en-US" u="sng" dirty="0" smtClean="0">
                <a:solidFill>
                  <a:schemeClr val="tx1"/>
                </a:solidFill>
              </a:rPr>
              <a:t>HW signals </a:t>
            </a:r>
            <a:r>
              <a:rPr lang="en-US" dirty="0" smtClean="0">
                <a:solidFill>
                  <a:schemeClr val="tx1"/>
                </a:solidFill>
              </a:rPr>
              <a:t>between PLC – PS - Magnets:</a:t>
            </a:r>
          </a:p>
          <a:p>
            <a:pPr lvl="1"/>
            <a:r>
              <a:rPr lang="en-US" u="sng" dirty="0" smtClean="0">
                <a:solidFill>
                  <a:schemeClr val="tx1"/>
                </a:solidFill>
              </a:rPr>
              <a:t>PLC and Magnets </a:t>
            </a:r>
            <a:r>
              <a:rPr lang="en-US" dirty="0" smtClean="0">
                <a:solidFill>
                  <a:schemeClr val="tx1"/>
                </a:solidFill>
              </a:rPr>
              <a:t>including remote testing loops</a:t>
            </a:r>
          </a:p>
          <a:p>
            <a:pPr lvl="1"/>
            <a:endParaRPr lang="en-US" dirty="0">
              <a:solidFill>
                <a:schemeClr val="tx1"/>
              </a:solidFill>
            </a:endParaRPr>
          </a:p>
          <a:p>
            <a:pPr lvl="1"/>
            <a:endParaRPr lang="en-US" dirty="0" smtClean="0">
              <a:solidFill>
                <a:schemeClr val="tx1"/>
              </a:solidFill>
            </a:endParaRPr>
          </a:p>
          <a:p>
            <a:pPr lvl="1"/>
            <a:endParaRPr lang="en-US" dirty="0">
              <a:solidFill>
                <a:schemeClr val="tx1"/>
              </a:solidFill>
            </a:endParaRPr>
          </a:p>
          <a:p>
            <a:pPr lvl="1"/>
            <a:endParaRPr lang="en-US" dirty="0" smtClean="0">
              <a:solidFill>
                <a:schemeClr val="tx1"/>
              </a:solidFill>
            </a:endParaRPr>
          </a:p>
          <a:p>
            <a:pPr lvl="1"/>
            <a:endParaRPr lang="en-US" dirty="0" smtClean="0">
              <a:solidFill>
                <a:schemeClr val="tx1"/>
              </a:solidFill>
            </a:endParaRPr>
          </a:p>
          <a:p>
            <a:pPr lvl="1"/>
            <a:endParaRPr lang="en-US" dirty="0">
              <a:solidFill>
                <a:schemeClr val="tx1"/>
              </a:solidFill>
            </a:endParaRPr>
          </a:p>
          <a:p>
            <a:pPr lvl="1"/>
            <a:endParaRPr lang="en-US" dirty="0" smtClean="0">
              <a:solidFill>
                <a:schemeClr val="tx1"/>
              </a:solidFill>
            </a:endParaRPr>
          </a:p>
          <a:p>
            <a:pPr lvl="1"/>
            <a:endParaRPr lang="en-US" dirty="0">
              <a:solidFill>
                <a:schemeClr val="tx1"/>
              </a:solidFill>
            </a:endParaRPr>
          </a:p>
          <a:p>
            <a:pPr marL="457200" lvl="1" indent="0">
              <a:buNone/>
            </a:pPr>
            <a:r>
              <a:rPr lang="en-US" dirty="0" smtClean="0">
                <a:solidFill>
                  <a:schemeClr val="tx1"/>
                </a:solidFill>
              </a:rPr>
              <a:t>   </a:t>
            </a:r>
          </a:p>
          <a:p>
            <a:pPr marL="457200" lvl="1" indent="0">
              <a:buNone/>
            </a:pPr>
            <a:r>
              <a:rPr lang="en-US" dirty="0" smtClean="0">
                <a:solidFill>
                  <a:schemeClr val="tx1"/>
                </a:solidFill>
              </a:rPr>
              <a:t>Additional current loop for cable connection evaluation</a:t>
            </a:r>
          </a:p>
          <a:p>
            <a:pPr lvl="1"/>
            <a:endParaRPr lang="en-US" dirty="0">
              <a:solidFill>
                <a:schemeClr val="tx1"/>
              </a:solidFill>
            </a:endParaRPr>
          </a:p>
          <a:p>
            <a:pPr lvl="1"/>
            <a:endParaRPr lang="en-US" dirty="0" smtClean="0">
              <a:solidFill>
                <a:schemeClr val="tx1"/>
              </a:solidFill>
            </a:endParaRPr>
          </a:p>
          <a:p>
            <a:pPr lvl="1"/>
            <a:endParaRPr lang="en-US" dirty="0">
              <a:solidFill>
                <a:schemeClr val="tx1"/>
              </a:solidFill>
            </a:endParaRPr>
          </a:p>
          <a:p>
            <a:pPr lvl="1"/>
            <a:endParaRPr lang="en-US" dirty="0" smtClean="0">
              <a:solidFill>
                <a:schemeClr val="tx1"/>
              </a:solidFill>
            </a:endParaRPr>
          </a:p>
          <a:p>
            <a:pPr lvl="1"/>
            <a:endParaRPr lang="en-US" dirty="0">
              <a:solidFill>
                <a:schemeClr val="tx1"/>
              </a:solidFill>
            </a:endParaRPr>
          </a:p>
          <a:p>
            <a:pPr marL="457200" lvl="1" indent="0">
              <a:buNone/>
            </a:pPr>
            <a:endParaRPr lang="en-US" dirty="0" smtClean="0">
              <a:solidFill>
                <a:schemeClr val="tx1"/>
              </a:solidFill>
            </a:endParaRPr>
          </a:p>
          <a:p>
            <a:pPr lvl="1"/>
            <a:endParaRPr lang="en-US" dirty="0">
              <a:solidFill>
                <a:schemeClr val="tx1"/>
              </a:solidFill>
            </a:endParaRPr>
          </a:p>
          <a:p>
            <a:pPr marL="457200" lvl="1" indent="0">
              <a:buNone/>
            </a:pPr>
            <a:endParaRPr lang="en-US" dirty="0">
              <a:solidFill>
                <a:schemeClr val="tx1"/>
              </a:solidFill>
            </a:endParaRPr>
          </a:p>
          <a:p>
            <a:pPr lvl="1"/>
            <a:endParaRPr lang="en-US" dirty="0" smtClean="0">
              <a:solidFill>
                <a:schemeClr val="tx1"/>
              </a:solidFill>
            </a:endParaRPr>
          </a:p>
          <a:p>
            <a:pPr lvl="1"/>
            <a:endParaRPr lang="en-US" dirty="0">
              <a:solidFill>
                <a:schemeClr val="tx1"/>
              </a:solidFill>
            </a:endParaRPr>
          </a:p>
          <a:p>
            <a:pPr lvl="1"/>
            <a:endParaRPr lang="en-US" dirty="0" smtClean="0">
              <a:solidFill>
                <a:schemeClr val="tx1"/>
              </a:solidFill>
            </a:endParaRPr>
          </a:p>
          <a:p>
            <a:pPr marL="0" indent="0">
              <a:buNone/>
            </a:pPr>
            <a:endParaRPr lang="en-US" dirty="0" smtClean="0">
              <a:solidFill>
                <a:schemeClr val="tx1"/>
              </a:solidFill>
            </a:endParaRPr>
          </a:p>
        </p:txBody>
      </p:sp>
      <p:sp>
        <p:nvSpPr>
          <p:cNvPr id="7" name="Rectangle 5"/>
          <p:cNvSpPr>
            <a:spLocks noChangeAspect="1" noChangeArrowheads="1"/>
          </p:cNvSpPr>
          <p:nvPr/>
        </p:nvSpPr>
        <p:spPr bwMode="auto">
          <a:xfrm>
            <a:off x="8615363" y="4497388"/>
            <a:ext cx="342900" cy="20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pic>
        <p:nvPicPr>
          <p:cNvPr id="3" name="Picture 2"/>
          <p:cNvPicPr>
            <a:picLocks noChangeAspect="1"/>
          </p:cNvPicPr>
          <p:nvPr/>
        </p:nvPicPr>
        <p:blipFill>
          <a:blip r:embed="rId3"/>
          <a:stretch>
            <a:fillRect/>
          </a:stretch>
        </p:blipFill>
        <p:spPr>
          <a:xfrm>
            <a:off x="1907704" y="3007591"/>
            <a:ext cx="5786555" cy="3373737"/>
          </a:xfrm>
          <a:prstGeom prst="rect">
            <a:avLst/>
          </a:prstGeom>
        </p:spPr>
      </p:pic>
    </p:spTree>
    <p:extLst>
      <p:ext uri="{BB962C8B-B14F-4D97-AF65-F5344CB8AC3E}">
        <p14:creationId xmlns:p14="http://schemas.microsoft.com/office/powerpoint/2010/main" val="144433187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based on current loops</a:t>
            </a:r>
          </a:p>
        </p:txBody>
      </p:sp>
      <p:sp>
        <p:nvSpPr>
          <p:cNvPr id="4" name="Slide Number Placeholder 3"/>
          <p:cNvSpPr>
            <a:spLocks noGrp="1"/>
          </p:cNvSpPr>
          <p:nvPr>
            <p:ph type="sldNum" sz="quarter" idx="12"/>
          </p:nvPr>
        </p:nvSpPr>
        <p:spPr/>
        <p:txBody>
          <a:bodyPr/>
          <a:lstStyle/>
          <a:p>
            <a:fld id="{551115BC-487E-4422-894C-CB7CD3E79223}" type="slidenum">
              <a:rPr lang="sv-SE" smtClean="0"/>
              <a:t>44</a:t>
            </a:fld>
            <a:endParaRPr lang="sv-SE" dirty="0"/>
          </a:p>
        </p:txBody>
      </p:sp>
      <p:sp>
        <p:nvSpPr>
          <p:cNvPr id="5" name="Content Placeholder 4"/>
          <p:cNvSpPr>
            <a:spLocks noGrp="1"/>
          </p:cNvSpPr>
          <p:nvPr>
            <p:ph idx="1"/>
          </p:nvPr>
        </p:nvSpPr>
        <p:spPr>
          <a:xfrm>
            <a:off x="457200" y="1484784"/>
            <a:ext cx="8229600" cy="4680520"/>
          </a:xfrm>
        </p:spPr>
        <p:txBody>
          <a:bodyPr>
            <a:normAutofit/>
          </a:bodyPr>
          <a:lstStyle/>
          <a:p>
            <a:pPr lvl="1"/>
            <a:r>
              <a:rPr lang="en-US" u="sng" dirty="0" smtClean="0">
                <a:solidFill>
                  <a:schemeClr val="tx1"/>
                </a:solidFill>
              </a:rPr>
              <a:t>PLC to Power Supply</a:t>
            </a:r>
            <a:r>
              <a:rPr lang="en-US" dirty="0" smtClean="0">
                <a:solidFill>
                  <a:schemeClr val="tx1"/>
                </a:solidFill>
              </a:rPr>
              <a:t>: Powering Permit/Stop powering loop</a:t>
            </a:r>
          </a:p>
          <a:p>
            <a:pPr lvl="1"/>
            <a:endParaRPr lang="en-US" dirty="0">
              <a:solidFill>
                <a:schemeClr val="tx1"/>
              </a:solidFill>
            </a:endParaRPr>
          </a:p>
          <a:p>
            <a:pPr marL="457200" lvl="1" indent="0">
              <a:buNone/>
            </a:pPr>
            <a:endParaRPr lang="en-US" dirty="0">
              <a:solidFill>
                <a:schemeClr val="tx1"/>
              </a:solidFill>
            </a:endParaRPr>
          </a:p>
          <a:p>
            <a:pPr lvl="1"/>
            <a:endParaRPr lang="en-US" dirty="0" smtClean="0">
              <a:solidFill>
                <a:schemeClr val="tx1"/>
              </a:solidFill>
            </a:endParaRPr>
          </a:p>
          <a:p>
            <a:pPr lvl="1"/>
            <a:endParaRPr lang="en-US" dirty="0">
              <a:solidFill>
                <a:schemeClr val="tx1"/>
              </a:solidFill>
            </a:endParaRPr>
          </a:p>
          <a:p>
            <a:pPr lvl="1"/>
            <a:endParaRPr lang="en-US" dirty="0" smtClean="0">
              <a:solidFill>
                <a:schemeClr val="tx1"/>
              </a:solidFill>
            </a:endParaRPr>
          </a:p>
          <a:p>
            <a:pPr marL="0" indent="0">
              <a:buNone/>
            </a:pPr>
            <a:endParaRPr lang="en-US" dirty="0" smtClean="0">
              <a:solidFill>
                <a:schemeClr val="tx1"/>
              </a:solidFill>
            </a:endParaRPr>
          </a:p>
        </p:txBody>
      </p:sp>
      <p:sp>
        <p:nvSpPr>
          <p:cNvPr id="7" name="Rectangle 5"/>
          <p:cNvSpPr>
            <a:spLocks noChangeAspect="1" noChangeArrowheads="1"/>
          </p:cNvSpPr>
          <p:nvPr/>
        </p:nvSpPr>
        <p:spPr bwMode="auto">
          <a:xfrm>
            <a:off x="8615363" y="4497388"/>
            <a:ext cx="342900" cy="20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8" name="Rectangle 4"/>
          <p:cNvSpPr>
            <a:spLocks noChangeArrowheads="1"/>
          </p:cNvSpPr>
          <p:nvPr/>
        </p:nvSpPr>
        <p:spPr bwMode="auto">
          <a:xfrm>
            <a:off x="5126980" y="2150247"/>
            <a:ext cx="3303588" cy="4654079"/>
          </a:xfrm>
          <a:prstGeom prst="rect">
            <a:avLst/>
          </a:prstGeom>
          <a:solidFill>
            <a:srgbClr val="CCFFCC"/>
          </a:solidFill>
          <a:ln w="9525">
            <a:solidFill>
              <a:schemeClr val="tx1"/>
            </a:solidFill>
            <a:miter lim="800000"/>
            <a:headEnd/>
            <a:tailEnd/>
          </a:ln>
        </p:spPr>
        <p:txBody>
          <a:bodyPr wrap="none" anchor="ctr"/>
          <a:lstStyle/>
          <a:p>
            <a:endParaRPr lang="en-US"/>
          </a:p>
        </p:txBody>
      </p:sp>
      <p:sp>
        <p:nvSpPr>
          <p:cNvPr id="9" name="Rectangle 5"/>
          <p:cNvSpPr>
            <a:spLocks noChangeArrowheads="1"/>
          </p:cNvSpPr>
          <p:nvPr/>
        </p:nvSpPr>
        <p:spPr bwMode="auto">
          <a:xfrm>
            <a:off x="683568" y="3099102"/>
            <a:ext cx="3287712" cy="37052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 name="Oval 6"/>
          <p:cNvSpPr>
            <a:spLocks noChangeArrowheads="1"/>
          </p:cNvSpPr>
          <p:nvPr/>
        </p:nvSpPr>
        <p:spPr bwMode="auto">
          <a:xfrm>
            <a:off x="5919143" y="3924602"/>
            <a:ext cx="71437" cy="730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1" name="AutoShape 7"/>
          <p:cNvCxnSpPr>
            <a:cxnSpLocks noChangeShapeType="1"/>
            <a:stCxn id="37" idx="1"/>
            <a:endCxn id="10" idx="4"/>
          </p:cNvCxnSpPr>
          <p:nvPr/>
        </p:nvCxnSpPr>
        <p:spPr bwMode="auto">
          <a:xfrm rot="16200000">
            <a:off x="5911205" y="4042077"/>
            <a:ext cx="88900" cy="0"/>
          </a:xfrm>
          <a:prstGeom prst="straightConnector1">
            <a:avLst/>
          </a:prstGeom>
          <a:noFill/>
          <a:ln w="19050">
            <a:solidFill>
              <a:schemeClr val="accent2"/>
            </a:solidFill>
            <a:round/>
            <a:headEnd/>
            <a:tailEnd/>
          </a:ln>
          <a:extLst>
            <a:ext uri="{909E8E84-426E-40dd-AFC4-6F175D3DCCD1}">
              <a14:hiddenFill xmlns:a14="http://schemas.microsoft.com/office/drawing/2010/main">
                <a:noFill/>
              </a14:hiddenFill>
            </a:ext>
          </a:extLst>
        </p:spPr>
      </p:cxnSp>
      <p:sp>
        <p:nvSpPr>
          <p:cNvPr id="12" name="Line 8"/>
          <p:cNvSpPr>
            <a:spLocks noChangeShapeType="1"/>
          </p:cNvSpPr>
          <p:nvPr/>
        </p:nvSpPr>
        <p:spPr bwMode="auto">
          <a:xfrm>
            <a:off x="1058218" y="4643739"/>
            <a:ext cx="177800" cy="3206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683568" y="2708920"/>
            <a:ext cx="3312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rIns="180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dirty="0" smtClean="0"/>
              <a:t>PLC relay output</a:t>
            </a:r>
          </a:p>
        </p:txBody>
      </p:sp>
      <p:cxnSp>
        <p:nvCxnSpPr>
          <p:cNvPr id="15" name="AutoShape 11"/>
          <p:cNvCxnSpPr>
            <a:cxnSpLocks noChangeShapeType="1"/>
            <a:stCxn id="17" idx="4"/>
          </p:cNvCxnSpPr>
          <p:nvPr/>
        </p:nvCxnSpPr>
        <p:spPr bwMode="auto">
          <a:xfrm rot="5400000">
            <a:off x="1631305" y="3967465"/>
            <a:ext cx="333375" cy="0"/>
          </a:xfrm>
          <a:prstGeom prst="straightConnector1">
            <a:avLst/>
          </a:prstGeom>
          <a:noFill/>
          <a:ln w="19050">
            <a:solidFill>
              <a:schemeClr val="accent2"/>
            </a:solidFill>
            <a:round/>
            <a:headEnd/>
            <a:tailEnd/>
          </a:ln>
          <a:extLst>
            <a:ext uri="{909E8E84-426E-40dd-AFC4-6F175D3DCCD1}">
              <a14:hiddenFill xmlns:a14="http://schemas.microsoft.com/office/drawing/2010/main">
                <a:noFill/>
              </a14:hiddenFill>
            </a:ext>
          </a:extLst>
        </p:spPr>
      </p:cxnSp>
      <p:sp>
        <p:nvSpPr>
          <p:cNvPr id="16" name="Text Box 12"/>
          <p:cNvSpPr txBox="1">
            <a:spLocks noChangeArrowheads="1"/>
          </p:cNvSpPr>
          <p:nvPr/>
        </p:nvSpPr>
        <p:spPr bwMode="auto">
          <a:xfrm>
            <a:off x="6149305" y="2222256"/>
            <a:ext cx="968375" cy="2746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chemeClr val="bg1"/>
                </a:solidFill>
              </a:rPr>
              <a:t>+15 ,,, 24 V</a:t>
            </a:r>
          </a:p>
        </p:txBody>
      </p:sp>
      <p:sp>
        <p:nvSpPr>
          <p:cNvPr id="17" name="Oval 13"/>
          <p:cNvSpPr>
            <a:spLocks noChangeArrowheads="1"/>
          </p:cNvSpPr>
          <p:nvPr/>
        </p:nvSpPr>
        <p:spPr bwMode="auto">
          <a:xfrm>
            <a:off x="1761480" y="3727752"/>
            <a:ext cx="71438" cy="730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8" name="AutoShape 14"/>
          <p:cNvCxnSpPr>
            <a:cxnSpLocks noChangeShapeType="1"/>
            <a:stCxn id="69" idx="4"/>
            <a:endCxn id="48" idx="0"/>
          </p:cNvCxnSpPr>
          <p:nvPr/>
        </p:nvCxnSpPr>
        <p:spPr bwMode="auto">
          <a:xfrm rot="5400000">
            <a:off x="657374" y="3830146"/>
            <a:ext cx="763587" cy="0"/>
          </a:xfrm>
          <a:prstGeom prst="straightConnector1">
            <a:avLst/>
          </a:prstGeom>
          <a:noFill/>
          <a:ln w="19050">
            <a:solidFill>
              <a:schemeClr val="accent2"/>
            </a:solidFill>
            <a:round/>
            <a:headEnd/>
            <a:tailEnd/>
          </a:ln>
          <a:extLst>
            <a:ext uri="{909E8E84-426E-40dd-AFC4-6F175D3DCCD1}">
              <a14:hiddenFill xmlns:a14="http://schemas.microsoft.com/office/drawing/2010/main">
                <a:noFill/>
              </a14:hiddenFill>
            </a:ext>
          </a:extLst>
        </p:spPr>
      </p:cxnSp>
      <p:cxnSp>
        <p:nvCxnSpPr>
          <p:cNvPr id="19" name="AutoShape 15"/>
          <p:cNvCxnSpPr>
            <a:cxnSpLocks noChangeShapeType="1"/>
            <a:stCxn id="17" idx="6"/>
            <a:endCxn id="10" idx="0"/>
          </p:cNvCxnSpPr>
          <p:nvPr/>
        </p:nvCxnSpPr>
        <p:spPr bwMode="auto">
          <a:xfrm>
            <a:off x="1832918" y="3764264"/>
            <a:ext cx="4122737" cy="160338"/>
          </a:xfrm>
          <a:prstGeom prst="bentConnector2">
            <a:avLst/>
          </a:prstGeom>
          <a:noFill/>
          <a:ln w="19050">
            <a:solidFill>
              <a:schemeClr val="accent2"/>
            </a:solidFill>
            <a:miter lim="800000"/>
            <a:headEnd/>
            <a:tailEnd/>
          </a:ln>
          <a:extLst>
            <a:ext uri="{909E8E84-426E-40dd-AFC4-6F175D3DCCD1}">
              <a14:hiddenFill xmlns:a14="http://schemas.microsoft.com/office/drawing/2010/main">
                <a:noFill/>
              </a14:hiddenFill>
            </a:ext>
          </a:extLst>
        </p:spPr>
      </p:cxnSp>
      <p:sp>
        <p:nvSpPr>
          <p:cNvPr id="20" name="Text Box 16"/>
          <p:cNvSpPr txBox="1">
            <a:spLocks noChangeArrowheads="1"/>
          </p:cNvSpPr>
          <p:nvPr/>
        </p:nvSpPr>
        <p:spPr bwMode="auto">
          <a:xfrm>
            <a:off x="5220072" y="1844824"/>
            <a:ext cx="3151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dirty="0"/>
              <a:t>Power </a:t>
            </a:r>
            <a:r>
              <a:rPr lang="en-GB" sz="1800" dirty="0" smtClean="0"/>
              <a:t>Supply</a:t>
            </a:r>
            <a:endParaRPr lang="en-GB" sz="1800" dirty="0"/>
          </a:p>
        </p:txBody>
      </p:sp>
      <p:sp>
        <p:nvSpPr>
          <p:cNvPr id="21" name="Text Box 17"/>
          <p:cNvSpPr txBox="1">
            <a:spLocks noChangeArrowheads="1"/>
          </p:cNvSpPr>
          <p:nvPr/>
        </p:nvSpPr>
        <p:spPr bwMode="auto">
          <a:xfrm>
            <a:off x="6142979" y="4797727"/>
            <a:ext cx="2238573" cy="83099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dirty="0" smtClean="0">
                <a:solidFill>
                  <a:srgbClr val="006600"/>
                </a:solidFill>
              </a:rPr>
              <a:t>Signal </a:t>
            </a:r>
            <a:r>
              <a:rPr lang="en-GB" sz="1200" dirty="0">
                <a:solidFill>
                  <a:srgbClr val="006600"/>
                </a:solidFill>
              </a:rPr>
              <a:t>present: Powering permitted</a:t>
            </a:r>
          </a:p>
          <a:p>
            <a:pPr eaLnBrk="1" hangingPunct="1"/>
            <a:r>
              <a:rPr lang="en-GB" sz="1200" dirty="0">
                <a:solidFill>
                  <a:srgbClr val="FF3300"/>
                </a:solidFill>
              </a:rPr>
              <a:t>Signal to FALSE: Powering not </a:t>
            </a:r>
            <a:r>
              <a:rPr lang="en-GB" sz="1200" dirty="0" smtClean="0">
                <a:solidFill>
                  <a:srgbClr val="FF3300"/>
                </a:solidFill>
              </a:rPr>
              <a:t>permitted or stop powering</a:t>
            </a:r>
            <a:endParaRPr lang="en-GB" sz="1200" dirty="0">
              <a:solidFill>
                <a:srgbClr val="FF3300"/>
              </a:solidFill>
            </a:endParaRPr>
          </a:p>
        </p:txBody>
      </p:sp>
      <p:sp>
        <p:nvSpPr>
          <p:cNvPr id="22" name="Text Box 18"/>
          <p:cNvSpPr txBox="1">
            <a:spLocks noChangeArrowheads="1"/>
          </p:cNvSpPr>
          <p:nvPr/>
        </p:nvSpPr>
        <p:spPr bwMode="auto">
          <a:xfrm>
            <a:off x="1878955" y="4299252"/>
            <a:ext cx="1979613" cy="135421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dirty="0">
                <a:solidFill>
                  <a:srgbClr val="1C1C1C"/>
                </a:solidFill>
              </a:rPr>
              <a:t>Powering Permit: </a:t>
            </a:r>
          </a:p>
          <a:p>
            <a:pPr eaLnBrk="1" hangingPunct="1"/>
            <a:endParaRPr lang="en-GB" sz="1000" b="1" dirty="0">
              <a:solidFill>
                <a:srgbClr val="1C1C1C"/>
              </a:solidFill>
            </a:endParaRPr>
          </a:p>
          <a:p>
            <a:pPr eaLnBrk="1" hangingPunct="1"/>
            <a:r>
              <a:rPr lang="en-GB" sz="1200" dirty="0">
                <a:solidFill>
                  <a:srgbClr val="006600"/>
                </a:solidFill>
              </a:rPr>
              <a:t>Switch closed: permission</a:t>
            </a:r>
          </a:p>
          <a:p>
            <a:pPr eaLnBrk="1" hangingPunct="1"/>
            <a:r>
              <a:rPr lang="en-GB" sz="1200" dirty="0">
                <a:solidFill>
                  <a:srgbClr val="006600"/>
                </a:solidFill>
              </a:rPr>
              <a:t>for powering </a:t>
            </a:r>
          </a:p>
          <a:p>
            <a:pPr eaLnBrk="1" hangingPunct="1"/>
            <a:r>
              <a:rPr lang="en-GB" sz="1200" dirty="0">
                <a:solidFill>
                  <a:srgbClr val="FF3300"/>
                </a:solidFill>
              </a:rPr>
              <a:t>Switch open: no permission for </a:t>
            </a:r>
            <a:r>
              <a:rPr lang="en-GB" sz="1200" dirty="0" smtClean="0">
                <a:solidFill>
                  <a:srgbClr val="FF3300"/>
                </a:solidFill>
              </a:rPr>
              <a:t>powering or stop powering</a:t>
            </a:r>
            <a:endParaRPr lang="en-GB" sz="1200" dirty="0">
              <a:solidFill>
                <a:srgbClr val="FF3300"/>
              </a:solidFill>
            </a:endParaRPr>
          </a:p>
        </p:txBody>
      </p:sp>
      <p:grpSp>
        <p:nvGrpSpPr>
          <p:cNvPr id="23" name="Group 19"/>
          <p:cNvGrpSpPr>
            <a:grpSpLocks/>
          </p:cNvGrpSpPr>
          <p:nvPr/>
        </p:nvGrpSpPr>
        <p:grpSpPr bwMode="auto">
          <a:xfrm>
            <a:off x="5766743" y="5783564"/>
            <a:ext cx="360362" cy="223838"/>
            <a:chOff x="158" y="1650"/>
            <a:chExt cx="227" cy="141"/>
          </a:xfrm>
        </p:grpSpPr>
        <p:sp>
          <p:nvSpPr>
            <p:cNvPr id="24" name="Line 20"/>
            <p:cNvSpPr>
              <a:spLocks noChangeShapeType="1"/>
            </p:cNvSpPr>
            <p:nvPr/>
          </p:nvSpPr>
          <p:spPr bwMode="auto">
            <a:xfrm>
              <a:off x="158" y="1706"/>
              <a:ext cx="227"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1"/>
            <p:cNvSpPr>
              <a:spLocks noChangeShapeType="1"/>
            </p:cNvSpPr>
            <p:nvPr/>
          </p:nvSpPr>
          <p:spPr bwMode="auto">
            <a:xfrm>
              <a:off x="187" y="1735"/>
              <a:ext cx="17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2"/>
            <p:cNvSpPr>
              <a:spLocks noChangeShapeType="1"/>
            </p:cNvSpPr>
            <p:nvPr/>
          </p:nvSpPr>
          <p:spPr bwMode="auto">
            <a:xfrm>
              <a:off x="215" y="1763"/>
              <a:ext cx="114"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3"/>
            <p:cNvSpPr>
              <a:spLocks noChangeShapeType="1"/>
            </p:cNvSpPr>
            <p:nvPr/>
          </p:nvSpPr>
          <p:spPr bwMode="auto">
            <a:xfrm>
              <a:off x="243" y="1791"/>
              <a:ext cx="57"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4"/>
            <p:cNvSpPr>
              <a:spLocks noChangeShapeType="1"/>
            </p:cNvSpPr>
            <p:nvPr/>
          </p:nvSpPr>
          <p:spPr bwMode="auto">
            <a:xfrm flipV="1">
              <a:off x="272" y="1650"/>
              <a:ext cx="0" cy="5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29" name="AutoShape 25"/>
          <p:cNvCxnSpPr>
            <a:cxnSpLocks noChangeShapeType="1"/>
            <a:stCxn id="36" idx="1"/>
            <a:endCxn id="28" idx="1"/>
          </p:cNvCxnSpPr>
          <p:nvPr/>
        </p:nvCxnSpPr>
        <p:spPr bwMode="auto">
          <a:xfrm rot="16200000" flipH="1">
            <a:off x="5399237" y="5225558"/>
            <a:ext cx="1093787" cy="3175"/>
          </a:xfrm>
          <a:prstGeom prst="bentConnector3">
            <a:avLst>
              <a:gd name="adj1" fmla="val 49926"/>
            </a:avLst>
          </a:prstGeom>
          <a:noFill/>
          <a:ln w="19050">
            <a:solidFill>
              <a:schemeClr val="accent2"/>
            </a:solidFill>
            <a:miter lim="800000"/>
            <a:headEnd/>
            <a:tailEnd/>
          </a:ln>
          <a:extLst>
            <a:ext uri="{909E8E84-426E-40dd-AFC4-6F175D3DCCD1}">
              <a14:hiddenFill xmlns:a14="http://schemas.microsoft.com/office/drawing/2010/main">
                <a:noFill/>
              </a14:hiddenFill>
            </a:ext>
          </a:extLst>
        </p:spPr>
      </p:cxnSp>
      <p:grpSp>
        <p:nvGrpSpPr>
          <p:cNvPr id="30" name="Group 26"/>
          <p:cNvGrpSpPr>
            <a:grpSpLocks/>
          </p:cNvGrpSpPr>
          <p:nvPr/>
        </p:nvGrpSpPr>
        <p:grpSpPr bwMode="auto">
          <a:xfrm>
            <a:off x="5730230" y="4094464"/>
            <a:ext cx="1150938" cy="576263"/>
            <a:chOff x="3872" y="2415"/>
            <a:chExt cx="725" cy="363"/>
          </a:xfrm>
        </p:grpSpPr>
        <p:sp>
          <p:nvSpPr>
            <p:cNvPr id="31" name="Rectangle 27"/>
            <p:cNvSpPr>
              <a:spLocks noChangeArrowheads="1"/>
            </p:cNvSpPr>
            <p:nvPr/>
          </p:nvSpPr>
          <p:spPr bwMode="auto">
            <a:xfrm>
              <a:off x="3872" y="2415"/>
              <a:ext cx="725" cy="363"/>
            </a:xfrm>
            <a:prstGeom prst="rect">
              <a:avLst/>
            </a:prstGeom>
            <a:solidFill>
              <a:srgbClr val="DDDDDD"/>
            </a:solidFill>
            <a:ln w="9525">
              <a:solidFill>
                <a:schemeClr val="tx1"/>
              </a:solidFill>
              <a:miter lim="800000"/>
              <a:headEnd/>
              <a:tailEnd/>
            </a:ln>
          </p:spPr>
          <p:txBody>
            <a:bodyPr wrap="none" anchor="ctr"/>
            <a:lstStyle/>
            <a:p>
              <a:endParaRPr lang="en-US"/>
            </a:p>
          </p:txBody>
        </p:sp>
        <p:sp>
          <p:nvSpPr>
            <p:cNvPr id="32" name="Line 28"/>
            <p:cNvSpPr>
              <a:spLocks noChangeShapeType="1"/>
            </p:cNvSpPr>
            <p:nvPr/>
          </p:nvSpPr>
          <p:spPr bwMode="auto">
            <a:xfrm>
              <a:off x="3922" y="2500"/>
              <a:ext cx="85" cy="14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29"/>
            <p:cNvSpPr>
              <a:spLocks noChangeShapeType="1"/>
            </p:cNvSpPr>
            <p:nvPr/>
          </p:nvSpPr>
          <p:spPr bwMode="auto">
            <a:xfrm flipH="1">
              <a:off x="4011" y="2500"/>
              <a:ext cx="85" cy="14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0"/>
            <p:cNvSpPr>
              <a:spLocks noChangeShapeType="1"/>
            </p:cNvSpPr>
            <p:nvPr/>
          </p:nvSpPr>
          <p:spPr bwMode="auto">
            <a:xfrm>
              <a:off x="3918" y="2642"/>
              <a:ext cx="18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1"/>
            <p:cNvSpPr>
              <a:spLocks noChangeShapeType="1"/>
            </p:cNvSpPr>
            <p:nvPr/>
          </p:nvSpPr>
          <p:spPr bwMode="auto">
            <a:xfrm>
              <a:off x="3917" y="2500"/>
              <a:ext cx="18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32"/>
            <p:cNvSpPr>
              <a:spLocks noChangeShapeType="1"/>
            </p:cNvSpPr>
            <p:nvPr/>
          </p:nvSpPr>
          <p:spPr bwMode="auto">
            <a:xfrm>
              <a:off x="4007" y="2642"/>
              <a:ext cx="0" cy="13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3"/>
            <p:cNvSpPr>
              <a:spLocks noChangeShapeType="1"/>
            </p:cNvSpPr>
            <p:nvPr/>
          </p:nvSpPr>
          <p:spPr bwMode="auto">
            <a:xfrm flipV="1">
              <a:off x="4014" y="2415"/>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34"/>
            <p:cNvSpPr>
              <a:spLocks noChangeShapeType="1"/>
            </p:cNvSpPr>
            <p:nvPr/>
          </p:nvSpPr>
          <p:spPr bwMode="auto">
            <a:xfrm>
              <a:off x="4098" y="2597"/>
              <a:ext cx="136" cy="45"/>
            </a:xfrm>
            <a:prstGeom prst="line">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Line 35"/>
            <p:cNvSpPr>
              <a:spLocks noChangeShapeType="1"/>
            </p:cNvSpPr>
            <p:nvPr/>
          </p:nvSpPr>
          <p:spPr bwMode="auto">
            <a:xfrm flipH="1">
              <a:off x="4280" y="2460"/>
              <a:ext cx="272"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36"/>
            <p:cNvSpPr>
              <a:spLocks noChangeShapeType="1"/>
            </p:cNvSpPr>
            <p:nvPr/>
          </p:nvSpPr>
          <p:spPr bwMode="auto">
            <a:xfrm>
              <a:off x="4280" y="2460"/>
              <a:ext cx="0" cy="1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37"/>
            <p:cNvSpPr>
              <a:spLocks noChangeShapeType="1"/>
            </p:cNvSpPr>
            <p:nvPr/>
          </p:nvSpPr>
          <p:spPr bwMode="auto">
            <a:xfrm>
              <a:off x="4280" y="2641"/>
              <a:ext cx="91" cy="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38"/>
            <p:cNvSpPr>
              <a:spLocks noChangeShapeType="1"/>
            </p:cNvSpPr>
            <p:nvPr/>
          </p:nvSpPr>
          <p:spPr bwMode="auto">
            <a:xfrm>
              <a:off x="4371" y="2551"/>
              <a:ext cx="0" cy="18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39"/>
            <p:cNvSpPr>
              <a:spLocks noChangeShapeType="1"/>
            </p:cNvSpPr>
            <p:nvPr/>
          </p:nvSpPr>
          <p:spPr bwMode="auto">
            <a:xfrm flipV="1">
              <a:off x="4371" y="2551"/>
              <a:ext cx="91"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40"/>
            <p:cNvSpPr>
              <a:spLocks noChangeShapeType="1"/>
            </p:cNvSpPr>
            <p:nvPr/>
          </p:nvSpPr>
          <p:spPr bwMode="auto">
            <a:xfrm>
              <a:off x="4462" y="2551"/>
              <a:ext cx="9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41"/>
            <p:cNvSpPr>
              <a:spLocks noChangeShapeType="1"/>
            </p:cNvSpPr>
            <p:nvPr/>
          </p:nvSpPr>
          <p:spPr bwMode="auto">
            <a:xfrm>
              <a:off x="4371" y="2642"/>
              <a:ext cx="91" cy="91"/>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Line 42"/>
            <p:cNvSpPr>
              <a:spLocks noChangeShapeType="1"/>
            </p:cNvSpPr>
            <p:nvPr/>
          </p:nvSpPr>
          <p:spPr bwMode="auto">
            <a:xfrm flipV="1">
              <a:off x="4462" y="2732"/>
              <a:ext cx="90" cy="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7" name="Oval 43"/>
          <p:cNvSpPr>
            <a:spLocks noChangeArrowheads="1"/>
          </p:cNvSpPr>
          <p:nvPr/>
        </p:nvSpPr>
        <p:spPr bwMode="auto">
          <a:xfrm>
            <a:off x="1002655" y="4605639"/>
            <a:ext cx="71438" cy="73025"/>
          </a:xfrm>
          <a:prstGeom prst="ellipse">
            <a:avLst/>
          </a:prstGeom>
          <a:solidFill>
            <a:schemeClr val="tx1"/>
          </a:solidFill>
          <a:ln w="9525">
            <a:solidFill>
              <a:schemeClr val="tx1"/>
            </a:solidFill>
            <a:round/>
            <a:headEnd/>
            <a:tailEnd/>
          </a:ln>
        </p:spPr>
        <p:txBody>
          <a:bodyPr wrap="none" anchor="ctr"/>
          <a:lstStyle/>
          <a:p>
            <a:endParaRPr lang="en-US"/>
          </a:p>
        </p:txBody>
      </p:sp>
      <p:sp>
        <p:nvSpPr>
          <p:cNvPr id="48" name="Oval 44"/>
          <p:cNvSpPr>
            <a:spLocks noChangeArrowheads="1"/>
          </p:cNvSpPr>
          <p:nvPr/>
        </p:nvSpPr>
        <p:spPr bwMode="auto">
          <a:xfrm>
            <a:off x="1002655" y="4211939"/>
            <a:ext cx="71438" cy="730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Oval 45"/>
          <p:cNvSpPr>
            <a:spLocks noChangeArrowheads="1"/>
          </p:cNvSpPr>
          <p:nvPr/>
        </p:nvSpPr>
        <p:spPr bwMode="auto">
          <a:xfrm flipV="1">
            <a:off x="1002655" y="4966002"/>
            <a:ext cx="71438" cy="730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50" name="AutoShape 46"/>
          <p:cNvCxnSpPr>
            <a:cxnSpLocks noChangeShapeType="1"/>
            <a:stCxn id="48" idx="4"/>
            <a:endCxn id="47" idx="0"/>
          </p:cNvCxnSpPr>
          <p:nvPr/>
        </p:nvCxnSpPr>
        <p:spPr bwMode="auto">
          <a:xfrm rot="5400000">
            <a:off x="878830" y="4445302"/>
            <a:ext cx="320675" cy="0"/>
          </a:xfrm>
          <a:prstGeom prst="straightConnector1">
            <a:avLst/>
          </a:prstGeom>
          <a:noFill/>
          <a:ln w="19050">
            <a:solidFill>
              <a:schemeClr val="accent2"/>
            </a:solidFill>
            <a:round/>
            <a:headEnd/>
            <a:tailEnd/>
          </a:ln>
          <a:extLst>
            <a:ext uri="{909E8E84-426E-40dd-AFC4-6F175D3DCCD1}">
              <a14:hiddenFill xmlns:a14="http://schemas.microsoft.com/office/drawing/2010/main">
                <a:noFill/>
              </a14:hiddenFill>
            </a:ext>
          </a:extLst>
        </p:spPr>
      </p:cxnSp>
      <p:cxnSp>
        <p:nvCxnSpPr>
          <p:cNvPr id="51" name="AutoShape 47"/>
          <p:cNvCxnSpPr>
            <a:cxnSpLocks noChangeShapeType="1"/>
            <a:stCxn id="49" idx="0"/>
            <a:endCxn id="52" idx="0"/>
          </p:cNvCxnSpPr>
          <p:nvPr/>
        </p:nvCxnSpPr>
        <p:spPr bwMode="auto">
          <a:xfrm rot="5400000">
            <a:off x="758974" y="5317633"/>
            <a:ext cx="557212" cy="0"/>
          </a:xfrm>
          <a:prstGeom prst="straightConnector1">
            <a:avLst/>
          </a:prstGeom>
          <a:noFill/>
          <a:ln w="19050">
            <a:solidFill>
              <a:schemeClr val="accent2"/>
            </a:solidFill>
            <a:round/>
            <a:headEnd/>
            <a:tailEnd/>
          </a:ln>
          <a:extLst>
            <a:ext uri="{909E8E84-426E-40dd-AFC4-6F175D3DCCD1}">
              <a14:hiddenFill xmlns:a14="http://schemas.microsoft.com/office/drawing/2010/main">
                <a:noFill/>
              </a14:hiddenFill>
            </a:ext>
          </a:extLst>
        </p:spPr>
      </p:cxnSp>
      <p:sp>
        <p:nvSpPr>
          <p:cNvPr id="52" name="Oval 48"/>
          <p:cNvSpPr>
            <a:spLocks noChangeArrowheads="1"/>
          </p:cNvSpPr>
          <p:nvPr/>
        </p:nvSpPr>
        <p:spPr bwMode="auto">
          <a:xfrm>
            <a:off x="1001068" y="5596239"/>
            <a:ext cx="71437" cy="730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53" name="AutoShape 49"/>
          <p:cNvCxnSpPr>
            <a:cxnSpLocks noChangeShapeType="1"/>
            <a:stCxn id="17" idx="4"/>
            <a:endCxn id="52" idx="6"/>
          </p:cNvCxnSpPr>
          <p:nvPr/>
        </p:nvCxnSpPr>
        <p:spPr bwMode="auto">
          <a:xfrm rot="5400000">
            <a:off x="519261" y="4354021"/>
            <a:ext cx="1831975" cy="725488"/>
          </a:xfrm>
          <a:prstGeom prst="bentConnector2">
            <a:avLst/>
          </a:prstGeom>
          <a:noFill/>
          <a:ln w="19050">
            <a:solidFill>
              <a:schemeClr val="accent2"/>
            </a:solidFill>
            <a:miter lim="800000"/>
            <a:headEnd/>
            <a:tailEnd/>
          </a:ln>
          <a:extLst>
            <a:ext uri="{909E8E84-426E-40dd-AFC4-6F175D3DCCD1}">
              <a14:hiddenFill xmlns:a14="http://schemas.microsoft.com/office/drawing/2010/main">
                <a:noFill/>
              </a14:hiddenFill>
            </a:ext>
          </a:extLst>
        </p:spPr>
      </p:cxnSp>
      <p:grpSp>
        <p:nvGrpSpPr>
          <p:cNvPr id="54" name="Group 50"/>
          <p:cNvGrpSpPr>
            <a:grpSpLocks/>
          </p:cNvGrpSpPr>
          <p:nvPr/>
        </p:nvGrpSpPr>
        <p:grpSpPr bwMode="auto">
          <a:xfrm>
            <a:off x="5854055" y="2510287"/>
            <a:ext cx="219075" cy="482451"/>
            <a:chOff x="4268" y="2886"/>
            <a:chExt cx="138" cy="499"/>
          </a:xfrm>
        </p:grpSpPr>
        <p:sp>
          <p:nvSpPr>
            <p:cNvPr id="55" name="Line 51"/>
            <p:cNvSpPr>
              <a:spLocks noChangeShapeType="1"/>
            </p:cNvSpPr>
            <p:nvPr/>
          </p:nvSpPr>
          <p:spPr bwMode="auto">
            <a:xfrm>
              <a:off x="4332" y="2886"/>
              <a:ext cx="0" cy="4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52"/>
            <p:cNvSpPr>
              <a:spLocks noChangeShapeType="1"/>
            </p:cNvSpPr>
            <p:nvPr/>
          </p:nvSpPr>
          <p:spPr bwMode="auto">
            <a:xfrm>
              <a:off x="4332" y="3340"/>
              <a:ext cx="0" cy="4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7" name="Group 53"/>
            <p:cNvGrpSpPr>
              <a:grpSpLocks/>
            </p:cNvGrpSpPr>
            <p:nvPr/>
          </p:nvGrpSpPr>
          <p:grpSpPr bwMode="auto">
            <a:xfrm>
              <a:off x="4268" y="2931"/>
              <a:ext cx="138" cy="408"/>
              <a:chOff x="4268" y="2950"/>
              <a:chExt cx="138" cy="365"/>
            </a:xfrm>
          </p:grpSpPr>
          <p:sp>
            <p:nvSpPr>
              <p:cNvPr id="58" name="Line 54"/>
              <p:cNvSpPr>
                <a:spLocks noChangeShapeType="1"/>
              </p:cNvSpPr>
              <p:nvPr/>
            </p:nvSpPr>
            <p:spPr bwMode="auto">
              <a:xfrm flipV="1">
                <a:off x="4268" y="2976"/>
                <a:ext cx="136" cy="4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55"/>
              <p:cNvSpPr>
                <a:spLocks noChangeShapeType="1"/>
              </p:cNvSpPr>
              <p:nvPr/>
            </p:nvSpPr>
            <p:spPr bwMode="auto">
              <a:xfrm flipV="1">
                <a:off x="4268" y="3067"/>
                <a:ext cx="136" cy="4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56"/>
              <p:cNvSpPr>
                <a:spLocks noChangeShapeType="1"/>
              </p:cNvSpPr>
              <p:nvPr/>
            </p:nvSpPr>
            <p:spPr bwMode="auto">
              <a:xfrm flipV="1">
                <a:off x="4268" y="3158"/>
                <a:ext cx="136" cy="4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57"/>
              <p:cNvSpPr>
                <a:spLocks noChangeShapeType="1"/>
              </p:cNvSpPr>
              <p:nvPr/>
            </p:nvSpPr>
            <p:spPr bwMode="auto">
              <a:xfrm>
                <a:off x="4268" y="3203"/>
                <a:ext cx="136" cy="4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58"/>
              <p:cNvSpPr>
                <a:spLocks noChangeShapeType="1"/>
              </p:cNvSpPr>
              <p:nvPr/>
            </p:nvSpPr>
            <p:spPr bwMode="auto">
              <a:xfrm>
                <a:off x="4268" y="3113"/>
                <a:ext cx="136" cy="4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59"/>
              <p:cNvSpPr>
                <a:spLocks noChangeShapeType="1"/>
              </p:cNvSpPr>
              <p:nvPr/>
            </p:nvSpPr>
            <p:spPr bwMode="auto">
              <a:xfrm>
                <a:off x="4268" y="3022"/>
                <a:ext cx="136" cy="4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60"/>
              <p:cNvSpPr>
                <a:spLocks noChangeShapeType="1"/>
              </p:cNvSpPr>
              <p:nvPr/>
            </p:nvSpPr>
            <p:spPr bwMode="auto">
              <a:xfrm flipV="1">
                <a:off x="4268" y="3249"/>
                <a:ext cx="136" cy="4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61"/>
              <p:cNvSpPr>
                <a:spLocks noChangeShapeType="1"/>
              </p:cNvSpPr>
              <p:nvPr/>
            </p:nvSpPr>
            <p:spPr bwMode="auto">
              <a:xfrm>
                <a:off x="4332" y="2950"/>
                <a:ext cx="74" cy="2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62"/>
              <p:cNvSpPr>
                <a:spLocks noChangeShapeType="1"/>
              </p:cNvSpPr>
              <p:nvPr/>
            </p:nvSpPr>
            <p:spPr bwMode="auto">
              <a:xfrm>
                <a:off x="4270" y="3294"/>
                <a:ext cx="62" cy="2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67" name="Oval 63"/>
          <p:cNvSpPr>
            <a:spLocks noChangeArrowheads="1"/>
          </p:cNvSpPr>
          <p:nvPr/>
        </p:nvSpPr>
        <p:spPr bwMode="auto">
          <a:xfrm>
            <a:off x="5789265" y="2190977"/>
            <a:ext cx="304204" cy="319311"/>
          </a:xfrm>
          <a:prstGeom prst="ellipse">
            <a:avLst/>
          </a:prstGeom>
          <a:solidFill>
            <a:srgbClr val="DDDDDD"/>
          </a:solidFill>
          <a:ln w="9525">
            <a:solidFill>
              <a:schemeClr val="tx1"/>
            </a:solidFill>
            <a:round/>
            <a:headEnd/>
            <a:tailEnd/>
          </a:ln>
        </p:spPr>
        <p:txBody>
          <a:bodyPr wrap="none" anchor="ctr"/>
          <a:lstStyle/>
          <a:p>
            <a:endParaRPr lang="en-US"/>
          </a:p>
        </p:txBody>
      </p:sp>
      <p:sp>
        <p:nvSpPr>
          <p:cNvPr id="68" name="Oval 64"/>
          <p:cNvSpPr>
            <a:spLocks noChangeArrowheads="1"/>
          </p:cNvSpPr>
          <p:nvPr/>
        </p:nvSpPr>
        <p:spPr bwMode="auto">
          <a:xfrm>
            <a:off x="5923905" y="2986389"/>
            <a:ext cx="71438" cy="730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 name="Oval 65"/>
          <p:cNvSpPr>
            <a:spLocks noChangeArrowheads="1"/>
          </p:cNvSpPr>
          <p:nvPr/>
        </p:nvSpPr>
        <p:spPr bwMode="auto">
          <a:xfrm>
            <a:off x="1002655" y="3375327"/>
            <a:ext cx="71438" cy="730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70" name="AutoShape 66"/>
          <p:cNvCxnSpPr>
            <a:cxnSpLocks noChangeShapeType="1"/>
            <a:stCxn id="68" idx="4"/>
            <a:endCxn id="69" idx="6"/>
          </p:cNvCxnSpPr>
          <p:nvPr/>
        </p:nvCxnSpPr>
        <p:spPr bwMode="auto">
          <a:xfrm rot="5400000">
            <a:off x="3341043" y="792464"/>
            <a:ext cx="352425" cy="4886325"/>
          </a:xfrm>
          <a:prstGeom prst="bentConnector2">
            <a:avLst/>
          </a:prstGeom>
          <a:noFill/>
          <a:ln w="19050">
            <a:solidFill>
              <a:schemeClr val="accent2"/>
            </a:solidFill>
            <a:miter lim="800000"/>
            <a:headEnd/>
            <a:tailEnd/>
          </a:ln>
          <a:extLst>
            <a:ext uri="{909E8E84-426E-40dd-AFC4-6F175D3DCCD1}">
              <a14:hiddenFill xmlns:a14="http://schemas.microsoft.com/office/drawing/2010/main">
                <a:noFill/>
              </a14:hiddenFill>
            </a:ext>
          </a:extLst>
        </p:spPr>
      </p:cxnSp>
      <p:sp>
        <p:nvSpPr>
          <p:cNvPr id="74" name="TextBox 73"/>
          <p:cNvSpPr txBox="1"/>
          <p:nvPr/>
        </p:nvSpPr>
        <p:spPr>
          <a:xfrm>
            <a:off x="151020" y="343767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7904442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based on current loops</a:t>
            </a:r>
          </a:p>
        </p:txBody>
      </p:sp>
      <p:sp>
        <p:nvSpPr>
          <p:cNvPr id="4" name="Slide Number Placeholder 3"/>
          <p:cNvSpPr>
            <a:spLocks noGrp="1"/>
          </p:cNvSpPr>
          <p:nvPr>
            <p:ph type="sldNum" sz="quarter" idx="12"/>
          </p:nvPr>
        </p:nvSpPr>
        <p:spPr/>
        <p:txBody>
          <a:bodyPr/>
          <a:lstStyle/>
          <a:p>
            <a:fld id="{551115BC-487E-4422-894C-CB7CD3E79223}" type="slidenum">
              <a:rPr lang="sv-SE" smtClean="0"/>
              <a:t>45</a:t>
            </a:fld>
            <a:endParaRPr lang="sv-SE" dirty="0"/>
          </a:p>
        </p:txBody>
      </p:sp>
      <p:sp>
        <p:nvSpPr>
          <p:cNvPr id="5" name="Content Placeholder 4"/>
          <p:cNvSpPr>
            <a:spLocks noGrp="1"/>
          </p:cNvSpPr>
          <p:nvPr>
            <p:ph idx="1"/>
          </p:nvPr>
        </p:nvSpPr>
        <p:spPr>
          <a:xfrm>
            <a:off x="457200" y="1484784"/>
            <a:ext cx="8229600" cy="5373216"/>
          </a:xfrm>
        </p:spPr>
        <p:txBody>
          <a:bodyPr>
            <a:normAutofit/>
          </a:bodyPr>
          <a:lstStyle/>
          <a:p>
            <a:pPr lvl="1"/>
            <a:r>
              <a:rPr lang="en-US" u="sng" dirty="0" smtClean="0">
                <a:solidFill>
                  <a:schemeClr val="tx1"/>
                </a:solidFill>
              </a:rPr>
              <a:t>Power Supply to PLC</a:t>
            </a:r>
            <a:r>
              <a:rPr lang="en-US" dirty="0" smtClean="0">
                <a:solidFill>
                  <a:schemeClr val="tx1"/>
                </a:solidFill>
              </a:rPr>
              <a:t>: Powering failure loop</a:t>
            </a:r>
          </a:p>
          <a:p>
            <a:pPr lvl="1"/>
            <a:endParaRPr lang="en-US" dirty="0">
              <a:solidFill>
                <a:schemeClr val="tx1"/>
              </a:solidFill>
            </a:endParaRPr>
          </a:p>
          <a:p>
            <a:pPr marL="457200" lvl="1" indent="0">
              <a:buNone/>
            </a:pPr>
            <a:endParaRPr lang="en-US" dirty="0">
              <a:solidFill>
                <a:schemeClr val="tx1"/>
              </a:solidFill>
            </a:endParaRPr>
          </a:p>
          <a:p>
            <a:pPr lvl="1"/>
            <a:endParaRPr lang="en-US" dirty="0" smtClean="0">
              <a:solidFill>
                <a:schemeClr val="tx1"/>
              </a:solidFill>
            </a:endParaRPr>
          </a:p>
          <a:p>
            <a:pPr lvl="1"/>
            <a:endParaRPr lang="en-US" dirty="0">
              <a:solidFill>
                <a:schemeClr val="tx1"/>
              </a:solidFill>
            </a:endParaRPr>
          </a:p>
          <a:p>
            <a:pPr lvl="1"/>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a:solidFill>
                <a:schemeClr val="tx1"/>
              </a:solidFill>
            </a:endParaRPr>
          </a:p>
          <a:p>
            <a:pPr marL="0" indent="0">
              <a:buNone/>
            </a:pPr>
            <a:endParaRPr lang="en-US" dirty="0" smtClean="0">
              <a:solidFill>
                <a:schemeClr val="tx1"/>
              </a:solidFill>
            </a:endParaRPr>
          </a:p>
          <a:p>
            <a:pPr marL="0" indent="0">
              <a:buNone/>
            </a:pPr>
            <a:endParaRPr lang="en-US" dirty="0">
              <a:solidFill>
                <a:schemeClr val="tx1"/>
              </a:solidFill>
            </a:endParaRPr>
          </a:p>
          <a:p>
            <a:pPr marL="0" indent="0">
              <a:buNone/>
            </a:pPr>
            <a:r>
              <a:rPr lang="en-US" dirty="0" smtClean="0">
                <a:solidFill>
                  <a:schemeClr val="tx1"/>
                </a:solidFill>
              </a:rPr>
              <a:t>	</a:t>
            </a:r>
            <a:r>
              <a:rPr lang="en-US" sz="2400" dirty="0" smtClean="0">
                <a:solidFill>
                  <a:schemeClr val="tx1"/>
                </a:solidFill>
              </a:rPr>
              <a:t>Additional current loop for cable connection evaluation</a:t>
            </a:r>
          </a:p>
        </p:txBody>
      </p:sp>
      <p:sp>
        <p:nvSpPr>
          <p:cNvPr id="7" name="Rectangle 5"/>
          <p:cNvSpPr>
            <a:spLocks noChangeAspect="1" noChangeArrowheads="1"/>
          </p:cNvSpPr>
          <p:nvPr/>
        </p:nvSpPr>
        <p:spPr bwMode="auto">
          <a:xfrm>
            <a:off x="8615363" y="4497388"/>
            <a:ext cx="342900" cy="20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8" name="Rectangle 4"/>
          <p:cNvSpPr>
            <a:spLocks noChangeArrowheads="1"/>
          </p:cNvSpPr>
          <p:nvPr/>
        </p:nvSpPr>
        <p:spPr bwMode="auto">
          <a:xfrm>
            <a:off x="5126980" y="2150247"/>
            <a:ext cx="3189436" cy="387104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 name="Rectangle 5"/>
          <p:cNvSpPr>
            <a:spLocks noChangeArrowheads="1"/>
          </p:cNvSpPr>
          <p:nvPr/>
        </p:nvSpPr>
        <p:spPr bwMode="auto">
          <a:xfrm>
            <a:off x="683568" y="3099103"/>
            <a:ext cx="3287712" cy="2850178"/>
          </a:xfrm>
          <a:prstGeom prst="rect">
            <a:avLst/>
          </a:prstGeom>
          <a:solidFill>
            <a:srgbClr val="CCFFCC"/>
          </a:solidFill>
          <a:ln w="9525">
            <a:solidFill>
              <a:schemeClr val="tx1"/>
            </a:solidFill>
            <a:miter lim="800000"/>
            <a:headEnd/>
            <a:tailEnd/>
          </a:ln>
        </p:spPr>
        <p:txBody>
          <a:bodyPr wrap="none" anchor="ctr"/>
          <a:lstStyle/>
          <a:p>
            <a:endParaRPr lang="en-US"/>
          </a:p>
        </p:txBody>
      </p:sp>
      <p:sp>
        <p:nvSpPr>
          <p:cNvPr id="10" name="Oval 6"/>
          <p:cNvSpPr>
            <a:spLocks noChangeArrowheads="1"/>
          </p:cNvSpPr>
          <p:nvPr/>
        </p:nvSpPr>
        <p:spPr bwMode="auto">
          <a:xfrm>
            <a:off x="5919143" y="3924602"/>
            <a:ext cx="71437" cy="730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Line 8"/>
          <p:cNvSpPr>
            <a:spLocks noChangeShapeType="1"/>
          </p:cNvSpPr>
          <p:nvPr/>
        </p:nvSpPr>
        <p:spPr bwMode="auto">
          <a:xfrm>
            <a:off x="1058218" y="4643739"/>
            <a:ext cx="177800" cy="3206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755576" y="2636912"/>
            <a:ext cx="3312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rIns="180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dirty="0" smtClean="0"/>
              <a:t>Power Supply</a:t>
            </a:r>
          </a:p>
        </p:txBody>
      </p:sp>
      <p:cxnSp>
        <p:nvCxnSpPr>
          <p:cNvPr id="15" name="AutoShape 11"/>
          <p:cNvCxnSpPr>
            <a:cxnSpLocks noChangeShapeType="1"/>
            <a:stCxn id="17" idx="4"/>
          </p:cNvCxnSpPr>
          <p:nvPr/>
        </p:nvCxnSpPr>
        <p:spPr bwMode="auto">
          <a:xfrm rot="5400000">
            <a:off x="1631305" y="3967465"/>
            <a:ext cx="333375" cy="0"/>
          </a:xfrm>
          <a:prstGeom prst="straightConnector1">
            <a:avLst/>
          </a:prstGeom>
          <a:noFill/>
          <a:ln w="19050">
            <a:solidFill>
              <a:schemeClr val="accent2"/>
            </a:solidFill>
            <a:round/>
            <a:headEnd/>
            <a:tailEnd/>
          </a:ln>
          <a:extLst>
            <a:ext uri="{909E8E84-426E-40dd-AFC4-6F175D3DCCD1}">
              <a14:hiddenFill xmlns:a14="http://schemas.microsoft.com/office/drawing/2010/main">
                <a:noFill/>
              </a14:hiddenFill>
            </a:ext>
          </a:extLst>
        </p:spPr>
      </p:cxnSp>
      <p:sp>
        <p:nvSpPr>
          <p:cNvPr id="16" name="Text Box 12"/>
          <p:cNvSpPr txBox="1">
            <a:spLocks noChangeArrowheads="1"/>
          </p:cNvSpPr>
          <p:nvPr/>
        </p:nvSpPr>
        <p:spPr bwMode="auto">
          <a:xfrm>
            <a:off x="6149305" y="2222256"/>
            <a:ext cx="968375" cy="2746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a:solidFill>
                  <a:schemeClr val="bg1"/>
                </a:solidFill>
              </a:rPr>
              <a:t>+15 ,,, 24 V</a:t>
            </a:r>
          </a:p>
        </p:txBody>
      </p:sp>
      <p:sp>
        <p:nvSpPr>
          <p:cNvPr id="17" name="Oval 13"/>
          <p:cNvSpPr>
            <a:spLocks noChangeArrowheads="1"/>
          </p:cNvSpPr>
          <p:nvPr/>
        </p:nvSpPr>
        <p:spPr bwMode="auto">
          <a:xfrm>
            <a:off x="1761480" y="3727752"/>
            <a:ext cx="71438" cy="730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8" name="AutoShape 14"/>
          <p:cNvCxnSpPr>
            <a:cxnSpLocks noChangeShapeType="1"/>
            <a:stCxn id="69" idx="4"/>
            <a:endCxn id="48" idx="0"/>
          </p:cNvCxnSpPr>
          <p:nvPr/>
        </p:nvCxnSpPr>
        <p:spPr bwMode="auto">
          <a:xfrm rot="5400000">
            <a:off x="657374" y="3830146"/>
            <a:ext cx="763587" cy="0"/>
          </a:xfrm>
          <a:prstGeom prst="straightConnector1">
            <a:avLst/>
          </a:prstGeom>
          <a:noFill/>
          <a:ln w="19050">
            <a:solidFill>
              <a:schemeClr val="accent2"/>
            </a:solidFill>
            <a:round/>
            <a:headEnd/>
            <a:tailEnd/>
          </a:ln>
          <a:extLst>
            <a:ext uri="{909E8E84-426E-40dd-AFC4-6F175D3DCCD1}">
              <a14:hiddenFill xmlns:a14="http://schemas.microsoft.com/office/drawing/2010/main">
                <a:noFill/>
              </a14:hiddenFill>
            </a:ext>
          </a:extLst>
        </p:spPr>
      </p:cxnSp>
      <p:cxnSp>
        <p:nvCxnSpPr>
          <p:cNvPr id="19" name="AutoShape 15"/>
          <p:cNvCxnSpPr>
            <a:cxnSpLocks noChangeShapeType="1"/>
            <a:stCxn id="17" idx="6"/>
            <a:endCxn id="10" idx="0"/>
          </p:cNvCxnSpPr>
          <p:nvPr/>
        </p:nvCxnSpPr>
        <p:spPr bwMode="auto">
          <a:xfrm>
            <a:off x="1832918" y="3764264"/>
            <a:ext cx="4122737" cy="160338"/>
          </a:xfrm>
          <a:prstGeom prst="bentConnector2">
            <a:avLst/>
          </a:prstGeom>
          <a:noFill/>
          <a:ln w="19050">
            <a:solidFill>
              <a:schemeClr val="accent2"/>
            </a:solidFill>
            <a:miter lim="800000"/>
            <a:headEnd/>
            <a:tailEnd/>
          </a:ln>
          <a:extLst>
            <a:ext uri="{909E8E84-426E-40dd-AFC4-6F175D3DCCD1}">
              <a14:hiddenFill xmlns:a14="http://schemas.microsoft.com/office/drawing/2010/main">
                <a:noFill/>
              </a14:hiddenFill>
            </a:ext>
          </a:extLst>
        </p:spPr>
      </p:cxnSp>
      <p:sp>
        <p:nvSpPr>
          <p:cNvPr id="20" name="Text Box 16"/>
          <p:cNvSpPr txBox="1">
            <a:spLocks noChangeArrowheads="1"/>
          </p:cNvSpPr>
          <p:nvPr/>
        </p:nvSpPr>
        <p:spPr bwMode="auto">
          <a:xfrm>
            <a:off x="5076056" y="1844824"/>
            <a:ext cx="3151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dirty="0" smtClean="0"/>
              <a:t>PLC</a:t>
            </a:r>
            <a:endParaRPr lang="en-GB" sz="1800" dirty="0"/>
          </a:p>
        </p:txBody>
      </p:sp>
      <p:sp>
        <p:nvSpPr>
          <p:cNvPr id="21" name="Text Box 17"/>
          <p:cNvSpPr txBox="1">
            <a:spLocks noChangeArrowheads="1"/>
          </p:cNvSpPr>
          <p:nvPr/>
        </p:nvSpPr>
        <p:spPr bwMode="auto">
          <a:xfrm>
            <a:off x="6804248" y="4293096"/>
            <a:ext cx="1381349" cy="276999"/>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dirty="0" smtClean="0">
                <a:solidFill>
                  <a:srgbClr val="FF3300"/>
                </a:solidFill>
              </a:rPr>
              <a:t>Powering failure</a:t>
            </a:r>
            <a:endParaRPr lang="en-GB" sz="1200" dirty="0">
              <a:solidFill>
                <a:srgbClr val="FF3300"/>
              </a:solidFill>
            </a:endParaRPr>
          </a:p>
        </p:txBody>
      </p:sp>
      <p:sp>
        <p:nvSpPr>
          <p:cNvPr id="22" name="Text Box 18"/>
          <p:cNvSpPr txBox="1">
            <a:spLocks noChangeArrowheads="1"/>
          </p:cNvSpPr>
          <p:nvPr/>
        </p:nvSpPr>
        <p:spPr bwMode="auto">
          <a:xfrm>
            <a:off x="1878955" y="4299252"/>
            <a:ext cx="2044973" cy="83099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200" dirty="0" smtClean="0">
                <a:solidFill>
                  <a:srgbClr val="006600"/>
                </a:solidFill>
              </a:rPr>
              <a:t>Switch </a:t>
            </a:r>
            <a:r>
              <a:rPr lang="en-GB" sz="1200" dirty="0">
                <a:solidFill>
                  <a:srgbClr val="006600"/>
                </a:solidFill>
              </a:rPr>
              <a:t>closed: </a:t>
            </a:r>
            <a:r>
              <a:rPr lang="en-GB" sz="1200" dirty="0" smtClean="0">
                <a:solidFill>
                  <a:srgbClr val="006600"/>
                </a:solidFill>
              </a:rPr>
              <a:t>operation OK </a:t>
            </a:r>
            <a:endParaRPr lang="en-GB" sz="1200" dirty="0">
              <a:solidFill>
                <a:srgbClr val="006600"/>
              </a:solidFill>
            </a:endParaRPr>
          </a:p>
          <a:p>
            <a:pPr eaLnBrk="1" hangingPunct="1"/>
            <a:r>
              <a:rPr lang="en-GB" sz="1200" dirty="0">
                <a:solidFill>
                  <a:srgbClr val="FF3300"/>
                </a:solidFill>
              </a:rPr>
              <a:t>Switch open: </a:t>
            </a:r>
            <a:r>
              <a:rPr lang="en-GB" sz="1200" dirty="0" smtClean="0">
                <a:solidFill>
                  <a:srgbClr val="FF3300"/>
                </a:solidFill>
              </a:rPr>
              <a:t>internal failure</a:t>
            </a:r>
            <a:endParaRPr lang="en-GB" sz="1200" dirty="0">
              <a:solidFill>
                <a:srgbClr val="FF3300"/>
              </a:solidFill>
            </a:endParaRPr>
          </a:p>
        </p:txBody>
      </p:sp>
      <p:grpSp>
        <p:nvGrpSpPr>
          <p:cNvPr id="23" name="Group 19"/>
          <p:cNvGrpSpPr>
            <a:grpSpLocks/>
          </p:cNvGrpSpPr>
          <p:nvPr/>
        </p:nvGrpSpPr>
        <p:grpSpPr bwMode="auto">
          <a:xfrm>
            <a:off x="5795814" y="5589240"/>
            <a:ext cx="360362" cy="223838"/>
            <a:chOff x="158" y="1650"/>
            <a:chExt cx="227" cy="141"/>
          </a:xfrm>
        </p:grpSpPr>
        <p:sp>
          <p:nvSpPr>
            <p:cNvPr id="24" name="Line 20"/>
            <p:cNvSpPr>
              <a:spLocks noChangeShapeType="1"/>
            </p:cNvSpPr>
            <p:nvPr/>
          </p:nvSpPr>
          <p:spPr bwMode="auto">
            <a:xfrm>
              <a:off x="158" y="1706"/>
              <a:ext cx="227"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1"/>
            <p:cNvSpPr>
              <a:spLocks noChangeShapeType="1"/>
            </p:cNvSpPr>
            <p:nvPr/>
          </p:nvSpPr>
          <p:spPr bwMode="auto">
            <a:xfrm>
              <a:off x="187" y="1735"/>
              <a:ext cx="17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2"/>
            <p:cNvSpPr>
              <a:spLocks noChangeShapeType="1"/>
            </p:cNvSpPr>
            <p:nvPr/>
          </p:nvSpPr>
          <p:spPr bwMode="auto">
            <a:xfrm>
              <a:off x="215" y="1763"/>
              <a:ext cx="114"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3"/>
            <p:cNvSpPr>
              <a:spLocks noChangeShapeType="1"/>
            </p:cNvSpPr>
            <p:nvPr/>
          </p:nvSpPr>
          <p:spPr bwMode="auto">
            <a:xfrm>
              <a:off x="243" y="1791"/>
              <a:ext cx="57"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4"/>
            <p:cNvSpPr>
              <a:spLocks noChangeShapeType="1"/>
            </p:cNvSpPr>
            <p:nvPr/>
          </p:nvSpPr>
          <p:spPr bwMode="auto">
            <a:xfrm flipV="1">
              <a:off x="272" y="1650"/>
              <a:ext cx="0" cy="56"/>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29" name="AutoShape 25"/>
          <p:cNvCxnSpPr>
            <a:cxnSpLocks noChangeShapeType="1"/>
          </p:cNvCxnSpPr>
          <p:nvPr/>
        </p:nvCxnSpPr>
        <p:spPr bwMode="auto">
          <a:xfrm rot="16200000" flipH="1">
            <a:off x="5544107" y="5265203"/>
            <a:ext cx="792090" cy="4"/>
          </a:xfrm>
          <a:prstGeom prst="bentConnector3">
            <a:avLst>
              <a:gd name="adj1" fmla="val 50000"/>
            </a:avLst>
          </a:prstGeom>
          <a:noFill/>
          <a:ln w="19050">
            <a:solidFill>
              <a:schemeClr val="accent2"/>
            </a:solidFill>
            <a:miter lim="800000"/>
            <a:headEnd/>
            <a:tailEnd/>
          </a:ln>
          <a:extLst>
            <a:ext uri="{909E8E84-426E-40dd-AFC4-6F175D3DCCD1}">
              <a14:hiddenFill xmlns:a14="http://schemas.microsoft.com/office/drawing/2010/main">
                <a:noFill/>
              </a14:hiddenFill>
            </a:ext>
          </a:extLst>
        </p:spPr>
      </p:cxnSp>
      <p:sp>
        <p:nvSpPr>
          <p:cNvPr id="47" name="Oval 43"/>
          <p:cNvSpPr>
            <a:spLocks noChangeArrowheads="1"/>
          </p:cNvSpPr>
          <p:nvPr/>
        </p:nvSpPr>
        <p:spPr bwMode="auto">
          <a:xfrm>
            <a:off x="1002655" y="4605639"/>
            <a:ext cx="71438" cy="73025"/>
          </a:xfrm>
          <a:prstGeom prst="ellipse">
            <a:avLst/>
          </a:prstGeom>
          <a:solidFill>
            <a:schemeClr val="tx1"/>
          </a:solidFill>
          <a:ln w="9525">
            <a:solidFill>
              <a:schemeClr val="tx1"/>
            </a:solidFill>
            <a:round/>
            <a:headEnd/>
            <a:tailEnd/>
          </a:ln>
        </p:spPr>
        <p:txBody>
          <a:bodyPr wrap="none" anchor="ctr"/>
          <a:lstStyle/>
          <a:p>
            <a:endParaRPr lang="en-US"/>
          </a:p>
        </p:txBody>
      </p:sp>
      <p:sp>
        <p:nvSpPr>
          <p:cNvPr id="48" name="Oval 44"/>
          <p:cNvSpPr>
            <a:spLocks noChangeArrowheads="1"/>
          </p:cNvSpPr>
          <p:nvPr/>
        </p:nvSpPr>
        <p:spPr bwMode="auto">
          <a:xfrm>
            <a:off x="1002655" y="4211939"/>
            <a:ext cx="71438" cy="730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Oval 45"/>
          <p:cNvSpPr>
            <a:spLocks noChangeArrowheads="1"/>
          </p:cNvSpPr>
          <p:nvPr/>
        </p:nvSpPr>
        <p:spPr bwMode="auto">
          <a:xfrm flipV="1">
            <a:off x="1002655" y="4966002"/>
            <a:ext cx="71438" cy="730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50" name="AutoShape 46"/>
          <p:cNvCxnSpPr>
            <a:cxnSpLocks noChangeShapeType="1"/>
            <a:stCxn id="48" idx="4"/>
            <a:endCxn id="47" idx="0"/>
          </p:cNvCxnSpPr>
          <p:nvPr/>
        </p:nvCxnSpPr>
        <p:spPr bwMode="auto">
          <a:xfrm rot="5400000">
            <a:off x="878830" y="4445302"/>
            <a:ext cx="320675" cy="0"/>
          </a:xfrm>
          <a:prstGeom prst="straightConnector1">
            <a:avLst/>
          </a:prstGeom>
          <a:noFill/>
          <a:ln w="19050">
            <a:solidFill>
              <a:schemeClr val="accent2"/>
            </a:solidFill>
            <a:round/>
            <a:headEnd/>
            <a:tailEnd/>
          </a:ln>
          <a:extLst>
            <a:ext uri="{909E8E84-426E-40dd-AFC4-6F175D3DCCD1}">
              <a14:hiddenFill xmlns:a14="http://schemas.microsoft.com/office/drawing/2010/main">
                <a:noFill/>
              </a14:hiddenFill>
            </a:ext>
          </a:extLst>
        </p:spPr>
      </p:cxnSp>
      <p:cxnSp>
        <p:nvCxnSpPr>
          <p:cNvPr id="51" name="AutoShape 47"/>
          <p:cNvCxnSpPr>
            <a:cxnSpLocks noChangeShapeType="1"/>
            <a:stCxn id="49" idx="0"/>
            <a:endCxn id="52" idx="0"/>
          </p:cNvCxnSpPr>
          <p:nvPr/>
        </p:nvCxnSpPr>
        <p:spPr bwMode="auto">
          <a:xfrm rot="5400000">
            <a:off x="758974" y="5317633"/>
            <a:ext cx="557212" cy="0"/>
          </a:xfrm>
          <a:prstGeom prst="straightConnector1">
            <a:avLst/>
          </a:prstGeom>
          <a:noFill/>
          <a:ln w="19050">
            <a:solidFill>
              <a:schemeClr val="accent2"/>
            </a:solidFill>
            <a:round/>
            <a:headEnd/>
            <a:tailEnd/>
          </a:ln>
          <a:extLst>
            <a:ext uri="{909E8E84-426E-40dd-AFC4-6F175D3DCCD1}">
              <a14:hiddenFill xmlns:a14="http://schemas.microsoft.com/office/drawing/2010/main">
                <a:noFill/>
              </a14:hiddenFill>
            </a:ext>
          </a:extLst>
        </p:spPr>
      </p:cxnSp>
      <p:sp>
        <p:nvSpPr>
          <p:cNvPr id="52" name="Oval 48"/>
          <p:cNvSpPr>
            <a:spLocks noChangeArrowheads="1"/>
          </p:cNvSpPr>
          <p:nvPr/>
        </p:nvSpPr>
        <p:spPr bwMode="auto">
          <a:xfrm>
            <a:off x="1001068" y="5596239"/>
            <a:ext cx="71437" cy="730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53" name="AutoShape 49"/>
          <p:cNvCxnSpPr>
            <a:cxnSpLocks noChangeShapeType="1"/>
            <a:stCxn id="17" idx="4"/>
            <a:endCxn id="52" idx="6"/>
          </p:cNvCxnSpPr>
          <p:nvPr/>
        </p:nvCxnSpPr>
        <p:spPr bwMode="auto">
          <a:xfrm rot="5400000">
            <a:off x="519261" y="4354021"/>
            <a:ext cx="1831975" cy="725488"/>
          </a:xfrm>
          <a:prstGeom prst="bentConnector2">
            <a:avLst/>
          </a:prstGeom>
          <a:noFill/>
          <a:ln w="19050">
            <a:solidFill>
              <a:schemeClr val="accent2"/>
            </a:solidFill>
            <a:miter lim="800000"/>
            <a:headEnd/>
            <a:tailEnd/>
          </a:ln>
          <a:extLst>
            <a:ext uri="{909E8E84-426E-40dd-AFC4-6F175D3DCCD1}">
              <a14:hiddenFill xmlns:a14="http://schemas.microsoft.com/office/drawing/2010/main">
                <a:noFill/>
              </a14:hiddenFill>
            </a:ext>
          </a:extLst>
        </p:spPr>
      </p:cxnSp>
      <p:grpSp>
        <p:nvGrpSpPr>
          <p:cNvPr id="54" name="Group 50"/>
          <p:cNvGrpSpPr>
            <a:grpSpLocks/>
          </p:cNvGrpSpPr>
          <p:nvPr/>
        </p:nvGrpSpPr>
        <p:grpSpPr bwMode="auto">
          <a:xfrm>
            <a:off x="5854055" y="2510287"/>
            <a:ext cx="219075" cy="482451"/>
            <a:chOff x="4268" y="2886"/>
            <a:chExt cx="138" cy="499"/>
          </a:xfrm>
        </p:grpSpPr>
        <p:sp>
          <p:nvSpPr>
            <p:cNvPr id="55" name="Line 51"/>
            <p:cNvSpPr>
              <a:spLocks noChangeShapeType="1"/>
            </p:cNvSpPr>
            <p:nvPr/>
          </p:nvSpPr>
          <p:spPr bwMode="auto">
            <a:xfrm>
              <a:off x="4332" y="2886"/>
              <a:ext cx="0" cy="4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52"/>
            <p:cNvSpPr>
              <a:spLocks noChangeShapeType="1"/>
            </p:cNvSpPr>
            <p:nvPr/>
          </p:nvSpPr>
          <p:spPr bwMode="auto">
            <a:xfrm>
              <a:off x="4332" y="3340"/>
              <a:ext cx="0" cy="4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7" name="Group 53"/>
            <p:cNvGrpSpPr>
              <a:grpSpLocks/>
            </p:cNvGrpSpPr>
            <p:nvPr/>
          </p:nvGrpSpPr>
          <p:grpSpPr bwMode="auto">
            <a:xfrm>
              <a:off x="4268" y="2931"/>
              <a:ext cx="138" cy="408"/>
              <a:chOff x="4268" y="2950"/>
              <a:chExt cx="138" cy="365"/>
            </a:xfrm>
          </p:grpSpPr>
          <p:sp>
            <p:nvSpPr>
              <p:cNvPr id="58" name="Line 54"/>
              <p:cNvSpPr>
                <a:spLocks noChangeShapeType="1"/>
              </p:cNvSpPr>
              <p:nvPr/>
            </p:nvSpPr>
            <p:spPr bwMode="auto">
              <a:xfrm flipV="1">
                <a:off x="4268" y="2976"/>
                <a:ext cx="136" cy="4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55"/>
              <p:cNvSpPr>
                <a:spLocks noChangeShapeType="1"/>
              </p:cNvSpPr>
              <p:nvPr/>
            </p:nvSpPr>
            <p:spPr bwMode="auto">
              <a:xfrm flipV="1">
                <a:off x="4268" y="3067"/>
                <a:ext cx="136" cy="4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56"/>
              <p:cNvSpPr>
                <a:spLocks noChangeShapeType="1"/>
              </p:cNvSpPr>
              <p:nvPr/>
            </p:nvSpPr>
            <p:spPr bwMode="auto">
              <a:xfrm flipV="1">
                <a:off x="4268" y="3158"/>
                <a:ext cx="136" cy="4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57"/>
              <p:cNvSpPr>
                <a:spLocks noChangeShapeType="1"/>
              </p:cNvSpPr>
              <p:nvPr/>
            </p:nvSpPr>
            <p:spPr bwMode="auto">
              <a:xfrm>
                <a:off x="4268" y="3203"/>
                <a:ext cx="136" cy="4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58"/>
              <p:cNvSpPr>
                <a:spLocks noChangeShapeType="1"/>
              </p:cNvSpPr>
              <p:nvPr/>
            </p:nvSpPr>
            <p:spPr bwMode="auto">
              <a:xfrm>
                <a:off x="4268" y="3113"/>
                <a:ext cx="136" cy="4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59"/>
              <p:cNvSpPr>
                <a:spLocks noChangeShapeType="1"/>
              </p:cNvSpPr>
              <p:nvPr/>
            </p:nvSpPr>
            <p:spPr bwMode="auto">
              <a:xfrm>
                <a:off x="4268" y="3022"/>
                <a:ext cx="136" cy="4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60"/>
              <p:cNvSpPr>
                <a:spLocks noChangeShapeType="1"/>
              </p:cNvSpPr>
              <p:nvPr/>
            </p:nvSpPr>
            <p:spPr bwMode="auto">
              <a:xfrm flipV="1">
                <a:off x="4268" y="3249"/>
                <a:ext cx="136" cy="4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61"/>
              <p:cNvSpPr>
                <a:spLocks noChangeShapeType="1"/>
              </p:cNvSpPr>
              <p:nvPr/>
            </p:nvSpPr>
            <p:spPr bwMode="auto">
              <a:xfrm>
                <a:off x="4332" y="2950"/>
                <a:ext cx="74" cy="2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62"/>
              <p:cNvSpPr>
                <a:spLocks noChangeShapeType="1"/>
              </p:cNvSpPr>
              <p:nvPr/>
            </p:nvSpPr>
            <p:spPr bwMode="auto">
              <a:xfrm>
                <a:off x="4270" y="3294"/>
                <a:ext cx="62" cy="2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67" name="Oval 63"/>
          <p:cNvSpPr>
            <a:spLocks noChangeArrowheads="1"/>
          </p:cNvSpPr>
          <p:nvPr/>
        </p:nvSpPr>
        <p:spPr bwMode="auto">
          <a:xfrm>
            <a:off x="5789265" y="2190977"/>
            <a:ext cx="304204" cy="319311"/>
          </a:xfrm>
          <a:prstGeom prst="ellipse">
            <a:avLst/>
          </a:prstGeom>
          <a:solidFill>
            <a:srgbClr val="DDDDDD"/>
          </a:solidFill>
          <a:ln w="9525">
            <a:solidFill>
              <a:schemeClr val="tx1"/>
            </a:solidFill>
            <a:round/>
            <a:headEnd/>
            <a:tailEnd/>
          </a:ln>
        </p:spPr>
        <p:txBody>
          <a:bodyPr wrap="none" anchor="ctr"/>
          <a:lstStyle/>
          <a:p>
            <a:endParaRPr lang="en-US"/>
          </a:p>
        </p:txBody>
      </p:sp>
      <p:sp>
        <p:nvSpPr>
          <p:cNvPr id="68" name="Oval 64"/>
          <p:cNvSpPr>
            <a:spLocks noChangeArrowheads="1"/>
          </p:cNvSpPr>
          <p:nvPr/>
        </p:nvSpPr>
        <p:spPr bwMode="auto">
          <a:xfrm>
            <a:off x="5923905" y="2986389"/>
            <a:ext cx="71438" cy="730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 name="Oval 65"/>
          <p:cNvSpPr>
            <a:spLocks noChangeArrowheads="1"/>
          </p:cNvSpPr>
          <p:nvPr/>
        </p:nvSpPr>
        <p:spPr bwMode="auto">
          <a:xfrm>
            <a:off x="1002655" y="3375327"/>
            <a:ext cx="71438" cy="730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70" name="AutoShape 66"/>
          <p:cNvCxnSpPr>
            <a:cxnSpLocks noChangeShapeType="1"/>
            <a:stCxn id="68" idx="4"/>
            <a:endCxn id="69" idx="6"/>
          </p:cNvCxnSpPr>
          <p:nvPr/>
        </p:nvCxnSpPr>
        <p:spPr bwMode="auto">
          <a:xfrm rot="5400000">
            <a:off x="3341043" y="792464"/>
            <a:ext cx="352425" cy="4886325"/>
          </a:xfrm>
          <a:prstGeom prst="bentConnector2">
            <a:avLst/>
          </a:prstGeom>
          <a:noFill/>
          <a:ln w="19050">
            <a:solidFill>
              <a:schemeClr val="accent2"/>
            </a:solidFill>
            <a:miter lim="800000"/>
            <a:headEnd/>
            <a:tailEnd/>
          </a:ln>
          <a:extLst>
            <a:ext uri="{909E8E84-426E-40dd-AFC4-6F175D3DCCD1}">
              <a14:hiddenFill xmlns:a14="http://schemas.microsoft.com/office/drawing/2010/main">
                <a:noFill/>
              </a14:hiddenFill>
            </a:ext>
          </a:extLst>
        </p:spPr>
      </p:cxnSp>
      <p:sp>
        <p:nvSpPr>
          <p:cNvPr id="74" name="TextBox 73"/>
          <p:cNvSpPr txBox="1"/>
          <p:nvPr/>
        </p:nvSpPr>
        <p:spPr>
          <a:xfrm>
            <a:off x="151020" y="3437676"/>
            <a:ext cx="184666" cy="369332"/>
          </a:xfrm>
          <a:prstGeom prst="rect">
            <a:avLst/>
          </a:prstGeom>
          <a:noFill/>
        </p:spPr>
        <p:txBody>
          <a:bodyPr wrap="none" rtlCol="0">
            <a:spAutoFit/>
          </a:bodyPr>
          <a:lstStyle/>
          <a:p>
            <a:endParaRPr lang="en-US" dirty="0"/>
          </a:p>
        </p:txBody>
      </p:sp>
      <p:sp>
        <p:nvSpPr>
          <p:cNvPr id="71" name="Rectangle 5"/>
          <p:cNvSpPr>
            <a:spLocks noChangeArrowheads="1"/>
          </p:cNvSpPr>
          <p:nvPr/>
        </p:nvSpPr>
        <p:spPr bwMode="auto">
          <a:xfrm>
            <a:off x="5292080" y="4005064"/>
            <a:ext cx="1368152" cy="863431"/>
          </a:xfrm>
          <a:prstGeom prst="rect">
            <a:avLst/>
          </a:prstGeom>
          <a:solidFill>
            <a:schemeClr val="bg2"/>
          </a:solidFill>
          <a:ln w="9525">
            <a:solidFill>
              <a:schemeClr val="tx1"/>
            </a:solidFill>
            <a:miter lim="800000"/>
            <a:headEnd/>
            <a:tailEnd/>
          </a:ln>
        </p:spPr>
        <p:txBody>
          <a:bodyPr wrap="none" anchor="ctr"/>
          <a:lstStyle/>
          <a:p>
            <a:r>
              <a:rPr lang="en-US" dirty="0" smtClean="0"/>
              <a:t>PLC input</a:t>
            </a:r>
            <a:endParaRPr lang="en-US" dirty="0"/>
          </a:p>
        </p:txBody>
      </p:sp>
    </p:spTree>
    <p:extLst>
      <p:ext uri="{BB962C8B-B14F-4D97-AF65-F5344CB8AC3E}">
        <p14:creationId xmlns:p14="http://schemas.microsoft.com/office/powerpoint/2010/main" val="19164533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based on current loops</a:t>
            </a:r>
          </a:p>
        </p:txBody>
      </p:sp>
      <p:sp>
        <p:nvSpPr>
          <p:cNvPr id="4" name="Slide Number Placeholder 3"/>
          <p:cNvSpPr>
            <a:spLocks noGrp="1"/>
          </p:cNvSpPr>
          <p:nvPr>
            <p:ph type="sldNum" sz="quarter" idx="12"/>
          </p:nvPr>
        </p:nvSpPr>
        <p:spPr/>
        <p:txBody>
          <a:bodyPr/>
          <a:lstStyle/>
          <a:p>
            <a:fld id="{551115BC-487E-4422-894C-CB7CD3E79223}" type="slidenum">
              <a:rPr lang="sv-SE" smtClean="0"/>
              <a:t>46</a:t>
            </a:fld>
            <a:endParaRPr lang="sv-SE" dirty="0"/>
          </a:p>
        </p:txBody>
      </p:sp>
      <p:sp>
        <p:nvSpPr>
          <p:cNvPr id="5" name="Content Placeholder 4"/>
          <p:cNvSpPr>
            <a:spLocks noGrp="1"/>
          </p:cNvSpPr>
          <p:nvPr>
            <p:ph idx="1"/>
          </p:nvPr>
        </p:nvSpPr>
        <p:spPr>
          <a:xfrm>
            <a:off x="0" y="1484784"/>
            <a:ext cx="9144000" cy="936104"/>
          </a:xfrm>
        </p:spPr>
        <p:txBody>
          <a:bodyPr>
            <a:normAutofit/>
          </a:bodyPr>
          <a:lstStyle/>
          <a:p>
            <a:pPr marL="457200" lvl="1" indent="0">
              <a:buNone/>
            </a:pPr>
            <a:r>
              <a:rPr lang="en-US" dirty="0" smtClean="0">
                <a:solidFill>
                  <a:schemeClr val="tx1"/>
                </a:solidFill>
              </a:rPr>
              <a:t>HW signals between </a:t>
            </a:r>
            <a:r>
              <a:rPr lang="en-US" u="sng" dirty="0" smtClean="0">
                <a:solidFill>
                  <a:schemeClr val="tx1"/>
                </a:solidFill>
              </a:rPr>
              <a:t>Magnet Powering Interlock–Beam Interlock </a:t>
            </a:r>
            <a:r>
              <a:rPr lang="en-US" dirty="0" smtClean="0">
                <a:solidFill>
                  <a:schemeClr val="tx1"/>
                </a:solidFill>
              </a:rPr>
              <a:t>system</a:t>
            </a:r>
          </a:p>
          <a:p>
            <a:pPr lvl="1"/>
            <a:endParaRPr lang="en-US" dirty="0">
              <a:solidFill>
                <a:schemeClr val="tx1"/>
              </a:solidFill>
            </a:endParaRPr>
          </a:p>
          <a:p>
            <a:pPr marL="457200" lvl="1" indent="0">
              <a:buNone/>
            </a:pPr>
            <a:endParaRPr lang="en-US" dirty="0">
              <a:solidFill>
                <a:schemeClr val="tx1"/>
              </a:solidFill>
            </a:endParaRPr>
          </a:p>
          <a:p>
            <a:pPr lvl="1"/>
            <a:endParaRPr lang="en-US" dirty="0" smtClean="0">
              <a:solidFill>
                <a:schemeClr val="tx1"/>
              </a:solidFill>
            </a:endParaRPr>
          </a:p>
          <a:p>
            <a:pPr marL="457200" lvl="1" indent="0">
              <a:buNone/>
            </a:pPr>
            <a:endParaRPr lang="en-US" dirty="0" smtClean="0">
              <a:solidFill>
                <a:schemeClr val="tx1"/>
              </a:solidFill>
            </a:endParaRPr>
          </a:p>
          <a:p>
            <a:pPr marL="0" indent="0">
              <a:buNone/>
            </a:pPr>
            <a:endParaRPr lang="en-US" dirty="0" smtClean="0">
              <a:solidFill>
                <a:schemeClr val="tx1"/>
              </a:solidFill>
            </a:endParaRPr>
          </a:p>
        </p:txBody>
      </p:sp>
      <p:sp>
        <p:nvSpPr>
          <p:cNvPr id="7" name="Rectangle 5"/>
          <p:cNvSpPr>
            <a:spLocks noChangeAspect="1" noChangeArrowheads="1"/>
          </p:cNvSpPr>
          <p:nvPr/>
        </p:nvSpPr>
        <p:spPr bwMode="auto">
          <a:xfrm>
            <a:off x="8615363" y="4497388"/>
            <a:ext cx="342900" cy="20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74" name="TextBox 73"/>
          <p:cNvSpPr txBox="1"/>
          <p:nvPr/>
        </p:nvSpPr>
        <p:spPr>
          <a:xfrm>
            <a:off x="1519172" y="3509683"/>
            <a:ext cx="184666" cy="369332"/>
          </a:xfrm>
          <a:prstGeom prst="rect">
            <a:avLst/>
          </a:prstGeom>
          <a:noFill/>
        </p:spPr>
        <p:txBody>
          <a:bodyPr wrap="none" rtlCol="0">
            <a:spAutoFit/>
          </a:bodyPr>
          <a:lstStyle/>
          <a:p>
            <a:endParaRPr lang="en-US" dirty="0"/>
          </a:p>
        </p:txBody>
      </p:sp>
      <p:sp>
        <p:nvSpPr>
          <p:cNvPr id="72" name="Rectangle 5"/>
          <p:cNvSpPr>
            <a:spLocks noChangeArrowheads="1"/>
          </p:cNvSpPr>
          <p:nvPr/>
        </p:nvSpPr>
        <p:spPr bwMode="auto">
          <a:xfrm>
            <a:off x="5004048" y="3284983"/>
            <a:ext cx="2376264" cy="720081"/>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a:r>
              <a:rPr lang="en-US" dirty="0" smtClean="0"/>
              <a:t>Beam Interlock System</a:t>
            </a:r>
          </a:p>
          <a:p>
            <a:pPr algn="ctr"/>
            <a:r>
              <a:rPr lang="en-US" dirty="0" smtClean="0"/>
              <a:t> (FPGA)</a:t>
            </a:r>
          </a:p>
        </p:txBody>
      </p:sp>
      <p:sp>
        <p:nvSpPr>
          <p:cNvPr id="73" name="Rectangle 5"/>
          <p:cNvSpPr>
            <a:spLocks noChangeArrowheads="1"/>
          </p:cNvSpPr>
          <p:nvPr/>
        </p:nvSpPr>
        <p:spPr bwMode="auto">
          <a:xfrm>
            <a:off x="1475656" y="3284983"/>
            <a:ext cx="2376264" cy="720081"/>
          </a:xfrm>
          <a:prstGeom prst="rect">
            <a:avLst/>
          </a:prstGeom>
          <a:solidFill>
            <a:schemeClr val="accent1"/>
          </a:solidFill>
          <a:ln w="9525">
            <a:solidFill>
              <a:schemeClr val="tx1"/>
            </a:solidFill>
            <a:miter lim="800000"/>
            <a:headEnd/>
            <a:tailEnd/>
          </a:ln>
        </p:spPr>
        <p:txBody>
          <a:bodyPr wrap="none" anchor="ctr"/>
          <a:lstStyle/>
          <a:p>
            <a:pPr algn="ctr"/>
            <a:r>
              <a:rPr lang="en-US" dirty="0" smtClean="0"/>
              <a:t>Magnet Powering </a:t>
            </a:r>
          </a:p>
          <a:p>
            <a:r>
              <a:rPr lang="en-US" dirty="0" smtClean="0"/>
              <a:t>Interlock (PLC)</a:t>
            </a:r>
          </a:p>
        </p:txBody>
      </p:sp>
      <p:sp>
        <p:nvSpPr>
          <p:cNvPr id="75" name="TextBox 74"/>
          <p:cNvSpPr txBox="1"/>
          <p:nvPr/>
        </p:nvSpPr>
        <p:spPr>
          <a:xfrm>
            <a:off x="1703996" y="2492895"/>
            <a:ext cx="2018501" cy="338554"/>
          </a:xfrm>
          <a:prstGeom prst="rect">
            <a:avLst/>
          </a:prstGeom>
          <a:noFill/>
        </p:spPr>
        <p:txBody>
          <a:bodyPr wrap="none" rtlCol="0">
            <a:spAutoFit/>
          </a:bodyPr>
          <a:lstStyle/>
          <a:p>
            <a:pPr algn="ctr"/>
            <a:r>
              <a:rPr lang="en-US" sz="1600" dirty="0" smtClean="0"/>
              <a:t>Warm magnets status</a:t>
            </a:r>
            <a:endParaRPr lang="en-US" sz="1600" dirty="0"/>
          </a:p>
        </p:txBody>
      </p:sp>
      <p:sp>
        <p:nvSpPr>
          <p:cNvPr id="77" name="Rectangle 5"/>
          <p:cNvSpPr>
            <a:spLocks noChangeArrowheads="1"/>
          </p:cNvSpPr>
          <p:nvPr/>
        </p:nvSpPr>
        <p:spPr bwMode="auto">
          <a:xfrm>
            <a:off x="3851920" y="3284983"/>
            <a:ext cx="1152128" cy="432049"/>
          </a:xfrm>
          <a:prstGeom prst="rightArrow">
            <a:avLst/>
          </a:prstGeom>
          <a:solidFill>
            <a:schemeClr val="accent6"/>
          </a:solidFill>
          <a:ln w="9525">
            <a:solidFill>
              <a:schemeClr val="tx1"/>
            </a:solidFill>
            <a:miter lim="800000"/>
            <a:headEnd/>
            <a:tailEnd/>
          </a:ln>
        </p:spPr>
        <p:txBody>
          <a:bodyPr wrap="none" anchor="ctr"/>
          <a:lstStyle/>
          <a:p>
            <a:pPr algn="ctr"/>
            <a:r>
              <a:rPr lang="en-US" sz="1400" dirty="0" smtClean="0"/>
              <a:t>OK/NOK</a:t>
            </a:r>
          </a:p>
        </p:txBody>
      </p:sp>
      <p:sp>
        <p:nvSpPr>
          <p:cNvPr id="78" name="Rectangle 5"/>
          <p:cNvSpPr>
            <a:spLocks noChangeArrowheads="1"/>
          </p:cNvSpPr>
          <p:nvPr/>
        </p:nvSpPr>
        <p:spPr bwMode="auto">
          <a:xfrm>
            <a:off x="7380312" y="3428999"/>
            <a:ext cx="1296144" cy="432049"/>
          </a:xfrm>
          <a:prstGeom prst="rightArrow">
            <a:avLst/>
          </a:prstGeom>
          <a:solidFill>
            <a:schemeClr val="accent6"/>
          </a:solidFill>
          <a:ln w="9525">
            <a:solidFill>
              <a:schemeClr val="tx1"/>
            </a:solidFill>
            <a:miter lim="800000"/>
            <a:headEnd/>
            <a:tailEnd/>
          </a:ln>
        </p:spPr>
        <p:txBody>
          <a:bodyPr wrap="none" anchor="ctr"/>
          <a:lstStyle/>
          <a:p>
            <a:pPr algn="ctr"/>
            <a:r>
              <a:rPr lang="en-US" sz="1400" dirty="0" smtClean="0"/>
              <a:t>Stop Beam</a:t>
            </a:r>
          </a:p>
        </p:txBody>
      </p:sp>
      <p:sp>
        <p:nvSpPr>
          <p:cNvPr id="79" name="Rectangle 5"/>
          <p:cNvSpPr>
            <a:spLocks noChangeArrowheads="1"/>
          </p:cNvSpPr>
          <p:nvPr/>
        </p:nvSpPr>
        <p:spPr bwMode="auto">
          <a:xfrm>
            <a:off x="3851920" y="3645023"/>
            <a:ext cx="1152128" cy="432049"/>
          </a:xfrm>
          <a:prstGeom prst="leftArrow">
            <a:avLst/>
          </a:prstGeom>
          <a:solidFill>
            <a:schemeClr val="accent6"/>
          </a:solidFill>
          <a:ln w="9525">
            <a:solidFill>
              <a:schemeClr val="tx1"/>
            </a:solidFill>
            <a:miter lim="800000"/>
            <a:headEnd/>
            <a:tailEnd/>
          </a:ln>
        </p:spPr>
        <p:txBody>
          <a:bodyPr wrap="none" anchor="ctr"/>
          <a:lstStyle/>
          <a:p>
            <a:pPr algn="ctr"/>
            <a:r>
              <a:rPr lang="en-US" sz="1400" dirty="0" smtClean="0"/>
              <a:t>Beam status</a:t>
            </a:r>
          </a:p>
        </p:txBody>
      </p:sp>
      <p:sp>
        <p:nvSpPr>
          <p:cNvPr id="80" name="Rectangle 5"/>
          <p:cNvSpPr>
            <a:spLocks noChangeArrowheads="1"/>
          </p:cNvSpPr>
          <p:nvPr/>
        </p:nvSpPr>
        <p:spPr bwMode="auto">
          <a:xfrm>
            <a:off x="1547664" y="4005063"/>
            <a:ext cx="423664" cy="1080120"/>
          </a:xfrm>
          <a:prstGeom prst="downArrow">
            <a:avLst/>
          </a:prstGeom>
          <a:solidFill>
            <a:schemeClr val="accent6"/>
          </a:solidFill>
          <a:ln w="9525">
            <a:solidFill>
              <a:schemeClr val="tx1"/>
            </a:solidFill>
            <a:miter lim="800000"/>
            <a:headEnd/>
            <a:tailEnd/>
          </a:ln>
        </p:spPr>
        <p:txBody>
          <a:bodyPr wrap="none" anchor="ctr"/>
          <a:lstStyle/>
          <a:p>
            <a:pPr algn="ctr"/>
            <a:r>
              <a:rPr lang="en-US" sz="1400" dirty="0" smtClean="0"/>
              <a:t>Powering Permit/Stop</a:t>
            </a:r>
          </a:p>
        </p:txBody>
      </p:sp>
      <p:sp>
        <p:nvSpPr>
          <p:cNvPr id="81" name="Rectangle 5"/>
          <p:cNvSpPr>
            <a:spLocks noChangeArrowheads="1"/>
          </p:cNvSpPr>
          <p:nvPr/>
        </p:nvSpPr>
        <p:spPr bwMode="auto">
          <a:xfrm>
            <a:off x="1475656" y="5085183"/>
            <a:ext cx="2376264" cy="720081"/>
          </a:xfrm>
          <a:prstGeom prst="rect">
            <a:avLst/>
          </a:prstGeom>
          <a:solidFill>
            <a:srgbClr val="CCFFCC"/>
          </a:solidFill>
          <a:ln w="9525">
            <a:solidFill>
              <a:schemeClr val="tx1"/>
            </a:solidFill>
            <a:miter lim="800000"/>
            <a:headEnd/>
            <a:tailEnd/>
          </a:ln>
        </p:spPr>
        <p:txBody>
          <a:bodyPr wrap="none" anchor="ctr"/>
          <a:lstStyle/>
          <a:p>
            <a:pPr algn="ctr"/>
            <a:r>
              <a:rPr lang="en-US" dirty="0" smtClean="0"/>
              <a:t>Power Supply</a:t>
            </a:r>
          </a:p>
        </p:txBody>
      </p:sp>
      <p:sp>
        <p:nvSpPr>
          <p:cNvPr id="82" name="Rectangle 5"/>
          <p:cNvSpPr>
            <a:spLocks noChangeArrowheads="1"/>
          </p:cNvSpPr>
          <p:nvPr/>
        </p:nvSpPr>
        <p:spPr bwMode="auto">
          <a:xfrm>
            <a:off x="3203848" y="4005063"/>
            <a:ext cx="423664" cy="1080120"/>
          </a:xfrm>
          <a:prstGeom prst="upArrow">
            <a:avLst/>
          </a:prstGeom>
          <a:solidFill>
            <a:schemeClr val="accent6"/>
          </a:solidFill>
          <a:ln w="9525">
            <a:solidFill>
              <a:schemeClr val="tx1"/>
            </a:solidFill>
            <a:miter lim="800000"/>
            <a:headEnd/>
            <a:tailEnd/>
          </a:ln>
        </p:spPr>
        <p:txBody>
          <a:bodyPr wrap="none" anchor="ctr"/>
          <a:lstStyle/>
          <a:p>
            <a:pPr algn="ctr"/>
            <a:r>
              <a:rPr lang="en-US" sz="1400" dirty="0" smtClean="0"/>
              <a:t>Powering Failure</a:t>
            </a:r>
          </a:p>
        </p:txBody>
      </p:sp>
      <p:grpSp>
        <p:nvGrpSpPr>
          <p:cNvPr id="84" name="Group 22"/>
          <p:cNvGrpSpPr>
            <a:grpSpLocks/>
          </p:cNvGrpSpPr>
          <p:nvPr/>
        </p:nvGrpSpPr>
        <p:grpSpPr bwMode="auto">
          <a:xfrm>
            <a:off x="2123728" y="2852935"/>
            <a:ext cx="1109663" cy="430213"/>
            <a:chOff x="860" y="2816"/>
            <a:chExt cx="1924" cy="496"/>
          </a:xfrm>
        </p:grpSpPr>
        <p:sp>
          <p:nvSpPr>
            <p:cNvPr id="85" name="Line 23"/>
            <p:cNvSpPr>
              <a:spLocks noChangeShapeType="1"/>
            </p:cNvSpPr>
            <p:nvPr/>
          </p:nvSpPr>
          <p:spPr bwMode="auto">
            <a:xfrm flipV="1">
              <a:off x="864" y="3072"/>
              <a:ext cx="0" cy="240"/>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Arc 24"/>
            <p:cNvSpPr>
              <a:spLocks/>
            </p:cNvSpPr>
            <p:nvPr/>
          </p:nvSpPr>
          <p:spPr bwMode="auto">
            <a:xfrm rot="16058654" flipV="1">
              <a:off x="921" y="2759"/>
              <a:ext cx="262" cy="384"/>
            </a:xfrm>
            <a:custGeom>
              <a:avLst/>
              <a:gdLst>
                <a:gd name="T0" fmla="*/ 0 w 23649"/>
                <a:gd name="T1" fmla="*/ 0 h 43200"/>
                <a:gd name="T2" fmla="*/ 0 w 23649"/>
                <a:gd name="T3" fmla="*/ 0 h 43200"/>
                <a:gd name="T4" fmla="*/ 0 w 23649"/>
                <a:gd name="T5" fmla="*/ 0 h 43200"/>
                <a:gd name="T6" fmla="*/ 0 60000 65536"/>
                <a:gd name="T7" fmla="*/ 0 60000 65536"/>
                <a:gd name="T8" fmla="*/ 0 60000 65536"/>
                <a:gd name="T9" fmla="*/ 0 w 23649"/>
                <a:gd name="T10" fmla="*/ 0 h 43200"/>
                <a:gd name="T11" fmla="*/ 23649 w 23649"/>
                <a:gd name="T12" fmla="*/ 43200 h 43200"/>
              </a:gdLst>
              <a:ahLst/>
              <a:cxnLst>
                <a:cxn ang="T6">
                  <a:pos x="T0" y="T1"/>
                </a:cxn>
                <a:cxn ang="T7">
                  <a:pos x="T2" y="T3"/>
                </a:cxn>
                <a:cxn ang="T8">
                  <a:pos x="T4" y="T5"/>
                </a:cxn>
              </a:cxnLst>
              <a:rect l="T9" t="T10" r="T11" b="T12"/>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lnTo>
                    <a:pt x="0" y="97"/>
                  </a:lnTo>
                  <a:close/>
                </a:path>
              </a:pathLst>
            </a:custGeom>
            <a:noFill/>
            <a:ln w="25400">
              <a:solidFill>
                <a:srgbClr val="FF3300"/>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a:p>
          </p:txBody>
        </p:sp>
        <p:sp>
          <p:nvSpPr>
            <p:cNvPr id="87" name="Arc 25"/>
            <p:cNvSpPr>
              <a:spLocks/>
            </p:cNvSpPr>
            <p:nvPr/>
          </p:nvSpPr>
          <p:spPr bwMode="auto">
            <a:xfrm rot="16058654" flipV="1">
              <a:off x="1308" y="2765"/>
              <a:ext cx="262" cy="384"/>
            </a:xfrm>
            <a:custGeom>
              <a:avLst/>
              <a:gdLst>
                <a:gd name="T0" fmla="*/ 0 w 23649"/>
                <a:gd name="T1" fmla="*/ 0 h 43200"/>
                <a:gd name="T2" fmla="*/ 0 w 23649"/>
                <a:gd name="T3" fmla="*/ 0 h 43200"/>
                <a:gd name="T4" fmla="*/ 0 w 23649"/>
                <a:gd name="T5" fmla="*/ 0 h 43200"/>
                <a:gd name="T6" fmla="*/ 0 60000 65536"/>
                <a:gd name="T7" fmla="*/ 0 60000 65536"/>
                <a:gd name="T8" fmla="*/ 0 60000 65536"/>
                <a:gd name="T9" fmla="*/ 0 w 23649"/>
                <a:gd name="T10" fmla="*/ 0 h 43200"/>
                <a:gd name="T11" fmla="*/ 23649 w 23649"/>
                <a:gd name="T12" fmla="*/ 43200 h 43200"/>
              </a:gdLst>
              <a:ahLst/>
              <a:cxnLst>
                <a:cxn ang="T6">
                  <a:pos x="T0" y="T1"/>
                </a:cxn>
                <a:cxn ang="T7">
                  <a:pos x="T2" y="T3"/>
                </a:cxn>
                <a:cxn ang="T8">
                  <a:pos x="T4" y="T5"/>
                </a:cxn>
              </a:cxnLst>
              <a:rect l="T9" t="T10" r="T11" b="T12"/>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lnTo>
                    <a:pt x="0" y="97"/>
                  </a:lnTo>
                  <a:close/>
                </a:path>
              </a:pathLst>
            </a:custGeom>
            <a:noFill/>
            <a:ln w="25400">
              <a:solidFill>
                <a:srgbClr val="FF3300"/>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a:p>
          </p:txBody>
        </p:sp>
        <p:sp>
          <p:nvSpPr>
            <p:cNvPr id="88" name="Arc 26"/>
            <p:cNvSpPr>
              <a:spLocks/>
            </p:cNvSpPr>
            <p:nvPr/>
          </p:nvSpPr>
          <p:spPr bwMode="auto">
            <a:xfrm rot="16058654" flipV="1">
              <a:off x="1689" y="2767"/>
              <a:ext cx="262" cy="384"/>
            </a:xfrm>
            <a:custGeom>
              <a:avLst/>
              <a:gdLst>
                <a:gd name="T0" fmla="*/ 0 w 23649"/>
                <a:gd name="T1" fmla="*/ 0 h 43200"/>
                <a:gd name="T2" fmla="*/ 0 w 23649"/>
                <a:gd name="T3" fmla="*/ 0 h 43200"/>
                <a:gd name="T4" fmla="*/ 0 w 23649"/>
                <a:gd name="T5" fmla="*/ 0 h 43200"/>
                <a:gd name="T6" fmla="*/ 0 60000 65536"/>
                <a:gd name="T7" fmla="*/ 0 60000 65536"/>
                <a:gd name="T8" fmla="*/ 0 60000 65536"/>
                <a:gd name="T9" fmla="*/ 0 w 23649"/>
                <a:gd name="T10" fmla="*/ 0 h 43200"/>
                <a:gd name="T11" fmla="*/ 23649 w 23649"/>
                <a:gd name="T12" fmla="*/ 43200 h 43200"/>
              </a:gdLst>
              <a:ahLst/>
              <a:cxnLst>
                <a:cxn ang="T6">
                  <a:pos x="T0" y="T1"/>
                </a:cxn>
                <a:cxn ang="T7">
                  <a:pos x="T2" y="T3"/>
                </a:cxn>
                <a:cxn ang="T8">
                  <a:pos x="T4" y="T5"/>
                </a:cxn>
              </a:cxnLst>
              <a:rect l="T9" t="T10" r="T11" b="T12"/>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lnTo>
                    <a:pt x="0" y="97"/>
                  </a:lnTo>
                  <a:close/>
                </a:path>
              </a:pathLst>
            </a:custGeom>
            <a:noFill/>
            <a:ln w="25400">
              <a:solidFill>
                <a:srgbClr val="FF3300"/>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a:p>
          </p:txBody>
        </p:sp>
        <p:sp>
          <p:nvSpPr>
            <p:cNvPr id="89" name="Arc 27"/>
            <p:cNvSpPr>
              <a:spLocks/>
            </p:cNvSpPr>
            <p:nvPr/>
          </p:nvSpPr>
          <p:spPr bwMode="auto">
            <a:xfrm rot="16058654" flipV="1">
              <a:off x="2072" y="2773"/>
              <a:ext cx="262" cy="384"/>
            </a:xfrm>
            <a:custGeom>
              <a:avLst/>
              <a:gdLst>
                <a:gd name="T0" fmla="*/ 0 w 23649"/>
                <a:gd name="T1" fmla="*/ 0 h 43200"/>
                <a:gd name="T2" fmla="*/ 0 w 23649"/>
                <a:gd name="T3" fmla="*/ 0 h 43200"/>
                <a:gd name="T4" fmla="*/ 0 w 23649"/>
                <a:gd name="T5" fmla="*/ 0 h 43200"/>
                <a:gd name="T6" fmla="*/ 0 60000 65536"/>
                <a:gd name="T7" fmla="*/ 0 60000 65536"/>
                <a:gd name="T8" fmla="*/ 0 60000 65536"/>
                <a:gd name="T9" fmla="*/ 0 w 23649"/>
                <a:gd name="T10" fmla="*/ 0 h 43200"/>
                <a:gd name="T11" fmla="*/ 23649 w 23649"/>
                <a:gd name="T12" fmla="*/ 43200 h 43200"/>
              </a:gdLst>
              <a:ahLst/>
              <a:cxnLst>
                <a:cxn ang="T6">
                  <a:pos x="T0" y="T1"/>
                </a:cxn>
                <a:cxn ang="T7">
                  <a:pos x="T2" y="T3"/>
                </a:cxn>
                <a:cxn ang="T8">
                  <a:pos x="T4" y="T5"/>
                </a:cxn>
              </a:cxnLst>
              <a:rect l="T9" t="T10" r="T11" b="T12"/>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lnTo>
                    <a:pt x="0" y="97"/>
                  </a:lnTo>
                  <a:close/>
                </a:path>
              </a:pathLst>
            </a:custGeom>
            <a:noFill/>
            <a:ln w="25400">
              <a:solidFill>
                <a:srgbClr val="FF3300"/>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a:p>
          </p:txBody>
        </p:sp>
        <p:sp>
          <p:nvSpPr>
            <p:cNvPr id="90" name="Arc 28"/>
            <p:cNvSpPr>
              <a:spLocks/>
            </p:cNvSpPr>
            <p:nvPr/>
          </p:nvSpPr>
          <p:spPr bwMode="auto">
            <a:xfrm rot="16058654" flipV="1">
              <a:off x="2456" y="2755"/>
              <a:ext cx="262" cy="384"/>
            </a:xfrm>
            <a:custGeom>
              <a:avLst/>
              <a:gdLst>
                <a:gd name="T0" fmla="*/ 0 w 23649"/>
                <a:gd name="T1" fmla="*/ 0 h 43200"/>
                <a:gd name="T2" fmla="*/ 0 w 23649"/>
                <a:gd name="T3" fmla="*/ 0 h 43200"/>
                <a:gd name="T4" fmla="*/ 0 w 23649"/>
                <a:gd name="T5" fmla="*/ 0 h 43200"/>
                <a:gd name="T6" fmla="*/ 0 60000 65536"/>
                <a:gd name="T7" fmla="*/ 0 60000 65536"/>
                <a:gd name="T8" fmla="*/ 0 60000 65536"/>
                <a:gd name="T9" fmla="*/ 0 w 23649"/>
                <a:gd name="T10" fmla="*/ 0 h 43200"/>
                <a:gd name="T11" fmla="*/ 23649 w 23649"/>
                <a:gd name="T12" fmla="*/ 43200 h 43200"/>
              </a:gdLst>
              <a:ahLst/>
              <a:cxnLst>
                <a:cxn ang="T6">
                  <a:pos x="T0" y="T1"/>
                </a:cxn>
                <a:cxn ang="T7">
                  <a:pos x="T2" y="T3"/>
                </a:cxn>
                <a:cxn ang="T8">
                  <a:pos x="T4" y="T5"/>
                </a:cxn>
              </a:cxnLst>
              <a:rect l="T9" t="T10" r="T11" b="T12"/>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lnTo>
                    <a:pt x="0" y="97"/>
                  </a:lnTo>
                  <a:close/>
                </a:path>
              </a:pathLst>
            </a:custGeom>
            <a:noFill/>
            <a:ln w="25400">
              <a:solidFill>
                <a:srgbClr val="FF3300"/>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a:p>
          </p:txBody>
        </p:sp>
        <p:sp>
          <p:nvSpPr>
            <p:cNvPr id="91" name="Line 29"/>
            <p:cNvSpPr>
              <a:spLocks noChangeShapeType="1"/>
            </p:cNvSpPr>
            <p:nvPr/>
          </p:nvSpPr>
          <p:spPr bwMode="auto">
            <a:xfrm flipV="1">
              <a:off x="2784" y="3072"/>
              <a:ext cx="0" cy="240"/>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 name="TextBox 93"/>
          <p:cNvSpPr txBox="1"/>
          <p:nvPr/>
        </p:nvSpPr>
        <p:spPr>
          <a:xfrm>
            <a:off x="3809236" y="2420888"/>
            <a:ext cx="1338828" cy="461665"/>
          </a:xfrm>
          <a:prstGeom prst="rect">
            <a:avLst/>
          </a:prstGeom>
          <a:noFill/>
        </p:spPr>
        <p:txBody>
          <a:bodyPr wrap="none" rtlCol="0">
            <a:spAutoFit/>
          </a:bodyPr>
          <a:lstStyle/>
          <a:p>
            <a:pPr algn="ctr"/>
            <a:r>
              <a:rPr lang="en-US" sz="1200" dirty="0" smtClean="0"/>
              <a:t>Essential/Auxiliary</a:t>
            </a:r>
          </a:p>
          <a:p>
            <a:pPr algn="ctr"/>
            <a:r>
              <a:rPr lang="en-US" sz="1200" dirty="0" smtClean="0"/>
              <a:t> circuits signals</a:t>
            </a:r>
            <a:endParaRPr lang="en-US" sz="1200" dirty="0"/>
          </a:p>
        </p:txBody>
      </p:sp>
      <p:cxnSp>
        <p:nvCxnSpPr>
          <p:cNvPr id="36" name="Straight Connector 35"/>
          <p:cNvCxnSpPr/>
          <p:nvPr/>
        </p:nvCxnSpPr>
        <p:spPr>
          <a:xfrm flipV="1">
            <a:off x="4499992" y="2852936"/>
            <a:ext cx="0" cy="50405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626545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implementation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47</a:t>
            </a:fld>
            <a:endParaRPr lang="sv-SE" dirty="0"/>
          </a:p>
        </p:txBody>
      </p:sp>
      <p:sp>
        <p:nvSpPr>
          <p:cNvPr id="5" name="Content Placeholder 4"/>
          <p:cNvSpPr>
            <a:spLocks noGrp="1"/>
          </p:cNvSpPr>
          <p:nvPr>
            <p:ph idx="1"/>
          </p:nvPr>
        </p:nvSpPr>
        <p:spPr>
          <a:xfrm>
            <a:off x="0" y="1484784"/>
            <a:ext cx="9144000" cy="576064"/>
          </a:xfrm>
        </p:spPr>
        <p:txBody>
          <a:bodyPr>
            <a:normAutofit/>
          </a:bodyPr>
          <a:lstStyle/>
          <a:p>
            <a:pPr marL="457200" lvl="1" indent="0">
              <a:buNone/>
            </a:pPr>
            <a:r>
              <a:rPr lang="en-US" dirty="0" smtClean="0">
                <a:solidFill>
                  <a:schemeClr val="tx1"/>
                </a:solidFill>
              </a:rPr>
              <a:t>HW prototype and networking</a:t>
            </a:r>
          </a:p>
          <a:p>
            <a:pPr lvl="1"/>
            <a:endParaRPr lang="en-US" dirty="0">
              <a:solidFill>
                <a:schemeClr val="tx1"/>
              </a:solidFill>
            </a:endParaRPr>
          </a:p>
          <a:p>
            <a:pPr marL="457200" lvl="1" indent="0">
              <a:buNone/>
            </a:pPr>
            <a:endParaRPr lang="en-US" dirty="0">
              <a:solidFill>
                <a:schemeClr val="tx1"/>
              </a:solidFill>
            </a:endParaRPr>
          </a:p>
          <a:p>
            <a:pPr lvl="1"/>
            <a:endParaRPr lang="en-US" dirty="0" smtClean="0">
              <a:solidFill>
                <a:schemeClr val="tx1"/>
              </a:solidFill>
            </a:endParaRPr>
          </a:p>
          <a:p>
            <a:pPr marL="457200" lvl="1" indent="0">
              <a:buNone/>
            </a:pPr>
            <a:endParaRPr lang="en-US" dirty="0" smtClean="0">
              <a:solidFill>
                <a:schemeClr val="tx1"/>
              </a:solidFill>
            </a:endParaRPr>
          </a:p>
          <a:p>
            <a:pPr marL="0" indent="0">
              <a:buNone/>
            </a:pPr>
            <a:endParaRPr lang="en-US" dirty="0" smtClean="0">
              <a:solidFill>
                <a:schemeClr val="tx1"/>
              </a:solidFill>
            </a:endParaRPr>
          </a:p>
        </p:txBody>
      </p:sp>
      <p:sp>
        <p:nvSpPr>
          <p:cNvPr id="7" name="Rectangle 5"/>
          <p:cNvSpPr>
            <a:spLocks noChangeAspect="1" noChangeArrowheads="1"/>
          </p:cNvSpPr>
          <p:nvPr/>
        </p:nvSpPr>
        <p:spPr bwMode="auto">
          <a:xfrm>
            <a:off x="8615363" y="4497388"/>
            <a:ext cx="342900" cy="20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276872"/>
            <a:ext cx="4796384" cy="3597288"/>
          </a:xfrm>
          <a:prstGeom prst="rect">
            <a:avLst/>
          </a:prstGeom>
        </p:spPr>
      </p:pic>
      <p:pic>
        <p:nvPicPr>
          <p:cNvPr id="1026" name="Picture 2" descr="image2015-3-2 9:14:4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007194"/>
            <a:ext cx="3737921" cy="2136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83721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implementation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48</a:t>
            </a:fld>
            <a:endParaRPr lang="sv-SE" dirty="0"/>
          </a:p>
        </p:txBody>
      </p:sp>
      <p:sp>
        <p:nvSpPr>
          <p:cNvPr id="5" name="Content Placeholder 4"/>
          <p:cNvSpPr>
            <a:spLocks noGrp="1"/>
          </p:cNvSpPr>
          <p:nvPr>
            <p:ph idx="1"/>
          </p:nvPr>
        </p:nvSpPr>
        <p:spPr>
          <a:xfrm>
            <a:off x="179512" y="3933056"/>
            <a:ext cx="4968552" cy="576064"/>
          </a:xfrm>
        </p:spPr>
        <p:txBody>
          <a:bodyPr>
            <a:normAutofit fontScale="62500" lnSpcReduction="20000"/>
          </a:bodyPr>
          <a:lstStyle/>
          <a:p>
            <a:pPr marL="457200" lvl="1" indent="0">
              <a:buNone/>
            </a:pPr>
            <a:r>
              <a:rPr lang="en-US" sz="3100" dirty="0" smtClean="0">
                <a:solidFill>
                  <a:schemeClr val="tx1"/>
                </a:solidFill>
              </a:rPr>
              <a:t>Current loop for flow switch triggering</a:t>
            </a:r>
          </a:p>
          <a:p>
            <a:pPr lvl="1"/>
            <a:endParaRPr lang="en-US" dirty="0">
              <a:solidFill>
                <a:schemeClr val="tx1"/>
              </a:solidFill>
            </a:endParaRPr>
          </a:p>
          <a:p>
            <a:pPr marL="457200" lvl="1" indent="0">
              <a:buNone/>
            </a:pPr>
            <a:endParaRPr lang="en-US" dirty="0">
              <a:solidFill>
                <a:schemeClr val="tx1"/>
              </a:solidFill>
            </a:endParaRPr>
          </a:p>
          <a:p>
            <a:pPr lvl="1"/>
            <a:endParaRPr lang="en-US" dirty="0" smtClean="0">
              <a:solidFill>
                <a:schemeClr val="tx1"/>
              </a:solidFill>
            </a:endParaRPr>
          </a:p>
          <a:p>
            <a:pPr marL="457200" lvl="1" indent="0">
              <a:buNone/>
            </a:pPr>
            <a:endParaRPr lang="en-US" dirty="0" smtClean="0">
              <a:solidFill>
                <a:schemeClr val="tx1"/>
              </a:solidFill>
            </a:endParaRPr>
          </a:p>
          <a:p>
            <a:pPr marL="0" indent="0">
              <a:buNone/>
            </a:pPr>
            <a:endParaRPr lang="en-US" dirty="0" smtClean="0">
              <a:solidFill>
                <a:schemeClr val="tx1"/>
              </a:solidFill>
            </a:endParaRPr>
          </a:p>
        </p:txBody>
      </p:sp>
      <p:sp>
        <p:nvSpPr>
          <p:cNvPr id="7" name="Rectangle 5"/>
          <p:cNvSpPr>
            <a:spLocks noChangeAspect="1" noChangeArrowheads="1"/>
          </p:cNvSpPr>
          <p:nvPr/>
        </p:nvSpPr>
        <p:spPr bwMode="auto">
          <a:xfrm>
            <a:off x="8615363" y="4497388"/>
            <a:ext cx="342900" cy="20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pic>
        <p:nvPicPr>
          <p:cNvPr id="2050" name="Picture 2" descr="image2015-3-2 10:36: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987358"/>
            <a:ext cx="3240360" cy="15856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2015-3-2 10:32:3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2204864"/>
            <a:ext cx="3312368" cy="9934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2015-3-2 10:46:5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077" y="4259894"/>
            <a:ext cx="4320480" cy="2328443"/>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4"/>
          <p:cNvSpPr txBox="1">
            <a:spLocks/>
          </p:cNvSpPr>
          <p:nvPr/>
        </p:nvSpPr>
        <p:spPr>
          <a:xfrm>
            <a:off x="0" y="1556792"/>
            <a:ext cx="5004048" cy="5760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r>
              <a:rPr lang="en-US" sz="2800" dirty="0" smtClean="0">
                <a:solidFill>
                  <a:schemeClr val="tx1"/>
                </a:solidFill>
              </a:rPr>
              <a:t>Current loop for magnet overheating</a:t>
            </a:r>
          </a:p>
          <a:p>
            <a:pPr lvl="1"/>
            <a:endParaRPr lang="en-US" dirty="0" smtClean="0">
              <a:solidFill>
                <a:schemeClr val="tx1"/>
              </a:solidFill>
            </a:endParaRPr>
          </a:p>
          <a:p>
            <a:pPr marL="457200" lvl="1" indent="0">
              <a:buFont typeface="Arial" panose="020B0604020202020204" pitchFamily="34" charset="0"/>
              <a:buNone/>
            </a:pPr>
            <a:endParaRPr lang="en-US" dirty="0" smtClean="0">
              <a:solidFill>
                <a:schemeClr val="tx1"/>
              </a:solidFill>
            </a:endParaRPr>
          </a:p>
          <a:p>
            <a:pPr lvl="1"/>
            <a:endParaRPr lang="en-US" dirty="0" smtClean="0">
              <a:solidFill>
                <a:schemeClr val="tx1"/>
              </a:solidFill>
            </a:endParaRPr>
          </a:p>
          <a:p>
            <a:pPr marL="457200" lvl="1" indent="0">
              <a:buFont typeface="Arial" panose="020B0604020202020204" pitchFamily="34" charset="0"/>
              <a:buNone/>
            </a:pPr>
            <a:endParaRPr lang="en-US" dirty="0" smtClean="0">
              <a:solidFill>
                <a:schemeClr val="tx1"/>
              </a:solidFill>
            </a:endParaRPr>
          </a:p>
          <a:p>
            <a:pPr marL="0" indent="0">
              <a:buFont typeface="Arial" panose="020B0604020202020204" pitchFamily="34" charset="0"/>
              <a:buNone/>
            </a:pPr>
            <a:endParaRPr lang="en-US" dirty="0" smtClean="0">
              <a:solidFill>
                <a:schemeClr val="tx1"/>
              </a:solidFill>
            </a:endParaRPr>
          </a:p>
        </p:txBody>
      </p:sp>
      <p:sp>
        <p:nvSpPr>
          <p:cNvPr id="12" name="Content Placeholder 4"/>
          <p:cNvSpPr txBox="1">
            <a:spLocks/>
          </p:cNvSpPr>
          <p:nvPr/>
        </p:nvSpPr>
        <p:spPr>
          <a:xfrm>
            <a:off x="4716017" y="1556792"/>
            <a:ext cx="4608512" cy="5760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r>
              <a:rPr lang="en-US" sz="2800" dirty="0" smtClean="0">
                <a:solidFill>
                  <a:schemeClr val="tx1"/>
                </a:solidFill>
              </a:rPr>
              <a:t>Current loop for Powering Failure</a:t>
            </a:r>
          </a:p>
          <a:p>
            <a:pPr lvl="1"/>
            <a:endParaRPr lang="en-US" sz="2800" dirty="0" smtClean="0">
              <a:solidFill>
                <a:schemeClr val="tx1"/>
              </a:solidFill>
            </a:endParaRPr>
          </a:p>
          <a:p>
            <a:pPr marL="457200" lvl="1" indent="0">
              <a:buFont typeface="Arial" panose="020B0604020202020204" pitchFamily="34" charset="0"/>
              <a:buNone/>
            </a:pPr>
            <a:endParaRPr lang="en-US" dirty="0" smtClean="0">
              <a:solidFill>
                <a:schemeClr val="tx1"/>
              </a:solidFill>
            </a:endParaRPr>
          </a:p>
          <a:p>
            <a:pPr lvl="1"/>
            <a:endParaRPr lang="en-US" dirty="0" smtClean="0">
              <a:solidFill>
                <a:schemeClr val="tx1"/>
              </a:solidFill>
            </a:endParaRPr>
          </a:p>
          <a:p>
            <a:pPr marL="457200" lvl="1" indent="0">
              <a:buFont typeface="Arial" panose="020B0604020202020204" pitchFamily="34" charset="0"/>
              <a:buNone/>
            </a:pPr>
            <a:endParaRPr lang="en-US" dirty="0" smtClean="0">
              <a:solidFill>
                <a:schemeClr val="tx1"/>
              </a:solidFill>
            </a:endParaRPr>
          </a:p>
          <a:p>
            <a:pPr marL="0" indent="0">
              <a:buFont typeface="Arial" panose="020B0604020202020204" pitchFamily="34" charset="0"/>
              <a:buNone/>
            </a:pPr>
            <a:endParaRPr lang="en-US" dirty="0" smtClean="0">
              <a:solidFill>
                <a:schemeClr val="tx1"/>
              </a:solidFill>
            </a:endParaRPr>
          </a:p>
        </p:txBody>
      </p:sp>
      <p:sp>
        <p:nvSpPr>
          <p:cNvPr id="14" name="Content Placeholder 4"/>
          <p:cNvSpPr txBox="1">
            <a:spLocks/>
          </p:cNvSpPr>
          <p:nvPr/>
        </p:nvSpPr>
        <p:spPr>
          <a:xfrm>
            <a:off x="5214614" y="3861048"/>
            <a:ext cx="3821882" cy="5760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r>
              <a:rPr lang="en-US" dirty="0" smtClean="0">
                <a:solidFill>
                  <a:schemeClr val="tx1"/>
                </a:solidFill>
              </a:rPr>
              <a:t>Current loop for Powering Permit/Stop Powering</a:t>
            </a:r>
          </a:p>
          <a:p>
            <a:pPr lvl="1"/>
            <a:endParaRPr lang="en-US" dirty="0" smtClean="0">
              <a:solidFill>
                <a:schemeClr val="tx1"/>
              </a:solidFill>
            </a:endParaRPr>
          </a:p>
          <a:p>
            <a:pPr marL="457200" lvl="1" indent="0">
              <a:buFont typeface="Arial" panose="020B0604020202020204" pitchFamily="34" charset="0"/>
              <a:buNone/>
            </a:pPr>
            <a:endParaRPr lang="en-US" dirty="0" smtClean="0">
              <a:solidFill>
                <a:schemeClr val="tx1"/>
              </a:solidFill>
            </a:endParaRPr>
          </a:p>
          <a:p>
            <a:pPr marL="457200" lvl="1" indent="0">
              <a:buFont typeface="Arial" panose="020B0604020202020204" pitchFamily="34" charset="0"/>
              <a:buNone/>
            </a:pPr>
            <a:endParaRPr lang="en-US" dirty="0" smtClean="0">
              <a:solidFill>
                <a:schemeClr val="tx1"/>
              </a:solidFill>
            </a:endParaRPr>
          </a:p>
          <a:p>
            <a:pPr marL="0" indent="0">
              <a:buFont typeface="Arial" panose="020B0604020202020204" pitchFamily="34" charset="0"/>
              <a:buNone/>
            </a:pPr>
            <a:endParaRPr lang="en-US" dirty="0" smtClean="0">
              <a:solidFill>
                <a:schemeClr val="tx1"/>
              </a:solidFill>
            </a:endParaRPr>
          </a:p>
        </p:txBody>
      </p:sp>
      <p:pic>
        <p:nvPicPr>
          <p:cNvPr id="2060" name="Picture 12" descr="image2015-3-2 10:21:3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5924" y="4497388"/>
            <a:ext cx="3612712" cy="188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379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implementation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49</a:t>
            </a:fld>
            <a:endParaRPr lang="sv-SE" dirty="0"/>
          </a:p>
        </p:txBody>
      </p:sp>
      <p:sp>
        <p:nvSpPr>
          <p:cNvPr id="5" name="Content Placeholder 4"/>
          <p:cNvSpPr>
            <a:spLocks noGrp="1"/>
          </p:cNvSpPr>
          <p:nvPr>
            <p:ph idx="1"/>
          </p:nvPr>
        </p:nvSpPr>
        <p:spPr>
          <a:xfrm>
            <a:off x="35496" y="1556792"/>
            <a:ext cx="8922767" cy="576064"/>
          </a:xfrm>
        </p:spPr>
        <p:txBody>
          <a:bodyPr>
            <a:normAutofit fontScale="62500" lnSpcReduction="20000"/>
          </a:bodyPr>
          <a:lstStyle/>
          <a:p>
            <a:pPr marL="457200" lvl="1" indent="0">
              <a:buNone/>
            </a:pPr>
            <a:r>
              <a:rPr lang="en-US" sz="3100" dirty="0" smtClean="0">
                <a:solidFill>
                  <a:schemeClr val="tx1"/>
                </a:solidFill>
              </a:rPr>
              <a:t>Generation of </a:t>
            </a:r>
            <a:r>
              <a:rPr lang="en-US" sz="3100" dirty="0" smtClean="0">
                <a:solidFill>
                  <a:schemeClr val="tx1"/>
                </a:solidFill>
              </a:rPr>
              <a:t>Beam Permit signal </a:t>
            </a:r>
            <a:r>
              <a:rPr lang="en-US" sz="3100" dirty="0" smtClean="0">
                <a:solidFill>
                  <a:schemeClr val="tx1"/>
                </a:solidFill>
              </a:rPr>
              <a:t>to the FBI and Powering Permit/Stop Powering to the Power Supply using failsafe and standard programming</a:t>
            </a:r>
          </a:p>
          <a:p>
            <a:pPr lvl="1"/>
            <a:endParaRPr lang="en-US" dirty="0">
              <a:solidFill>
                <a:schemeClr val="tx1"/>
              </a:solidFill>
            </a:endParaRPr>
          </a:p>
          <a:p>
            <a:pPr marL="457200" lvl="1" indent="0">
              <a:buNone/>
            </a:pPr>
            <a:endParaRPr lang="en-US" dirty="0">
              <a:solidFill>
                <a:schemeClr val="tx1"/>
              </a:solidFill>
            </a:endParaRPr>
          </a:p>
          <a:p>
            <a:pPr lvl="1"/>
            <a:endParaRPr lang="en-US" dirty="0" smtClean="0">
              <a:solidFill>
                <a:schemeClr val="tx1"/>
              </a:solidFill>
            </a:endParaRPr>
          </a:p>
          <a:p>
            <a:pPr marL="457200" lvl="1" indent="0">
              <a:buNone/>
            </a:pPr>
            <a:endParaRPr lang="en-US" dirty="0" smtClean="0">
              <a:solidFill>
                <a:schemeClr val="tx1"/>
              </a:solidFill>
            </a:endParaRPr>
          </a:p>
          <a:p>
            <a:pPr marL="0" indent="0">
              <a:buNone/>
            </a:pPr>
            <a:endParaRPr lang="en-US" dirty="0" smtClean="0">
              <a:solidFill>
                <a:schemeClr val="tx1"/>
              </a:solidFill>
            </a:endParaRPr>
          </a:p>
        </p:txBody>
      </p:sp>
      <p:sp>
        <p:nvSpPr>
          <p:cNvPr id="7" name="Rectangle 5"/>
          <p:cNvSpPr>
            <a:spLocks noChangeAspect="1" noChangeArrowheads="1"/>
          </p:cNvSpPr>
          <p:nvPr/>
        </p:nvSpPr>
        <p:spPr bwMode="auto">
          <a:xfrm>
            <a:off x="8615363" y="4497388"/>
            <a:ext cx="342900" cy="20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pic>
        <p:nvPicPr>
          <p:cNvPr id="3074" name="Picture 2" descr="image2015-3-2 10:54:5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348880"/>
            <a:ext cx="8708543" cy="3630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426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Architecture Concept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8150225" cy="508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74124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time evaluation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50</a:t>
            </a:fld>
            <a:endParaRPr lang="sv-SE" dirty="0"/>
          </a:p>
        </p:txBody>
      </p:sp>
      <p:sp>
        <p:nvSpPr>
          <p:cNvPr id="7" name="Rectangle 5"/>
          <p:cNvSpPr>
            <a:spLocks noChangeAspect="1" noChangeArrowheads="1"/>
          </p:cNvSpPr>
          <p:nvPr/>
        </p:nvSpPr>
        <p:spPr bwMode="auto">
          <a:xfrm>
            <a:off x="8615363" y="4497388"/>
            <a:ext cx="342900" cy="20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8" name="Content Placeholder 4"/>
          <p:cNvSpPr txBox="1">
            <a:spLocks/>
          </p:cNvSpPr>
          <p:nvPr/>
        </p:nvSpPr>
        <p:spPr>
          <a:xfrm>
            <a:off x="0" y="1484784"/>
            <a:ext cx="3923928"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r>
              <a:rPr lang="en-US" dirty="0" smtClean="0">
                <a:solidFill>
                  <a:schemeClr val="tx1"/>
                </a:solidFill>
              </a:rPr>
              <a:t>Dark Test (1ms </a:t>
            </a:r>
            <a:r>
              <a:rPr lang="en-US" dirty="0" err="1" smtClean="0">
                <a:solidFill>
                  <a:schemeClr val="tx1"/>
                </a:solidFill>
              </a:rPr>
              <a:t>microcut</a:t>
            </a:r>
            <a:r>
              <a:rPr lang="en-US" dirty="0" smtClean="0">
                <a:solidFill>
                  <a:schemeClr val="tx1"/>
                </a:solidFill>
              </a:rPr>
              <a:t>)</a:t>
            </a:r>
          </a:p>
          <a:p>
            <a:pPr marL="457200" lvl="1" indent="0">
              <a:buNone/>
            </a:pPr>
            <a:endParaRPr lang="en-US" dirty="0" smtClean="0">
              <a:solidFill>
                <a:schemeClr val="tx1"/>
              </a:solidFill>
            </a:endParaRPr>
          </a:p>
          <a:p>
            <a:pPr marL="457200" lvl="1" indent="0">
              <a:buFont typeface="Arial" panose="020B0604020202020204" pitchFamily="34" charset="0"/>
              <a:buNone/>
            </a:pPr>
            <a:endParaRPr lang="en-US" dirty="0" smtClean="0">
              <a:solidFill>
                <a:schemeClr val="tx1"/>
              </a:solidFill>
            </a:endParaRPr>
          </a:p>
          <a:p>
            <a:pPr lvl="1"/>
            <a:endParaRPr lang="en-US" dirty="0" smtClean="0">
              <a:solidFill>
                <a:schemeClr val="tx1"/>
              </a:solidFill>
            </a:endParaRPr>
          </a:p>
          <a:p>
            <a:pPr marL="457200" lvl="1" indent="0">
              <a:buFont typeface="Arial" panose="020B0604020202020204" pitchFamily="34" charset="0"/>
              <a:buNone/>
            </a:pPr>
            <a:endParaRPr lang="en-US" dirty="0" smtClean="0">
              <a:solidFill>
                <a:schemeClr val="tx1"/>
              </a:solidFill>
            </a:endParaRPr>
          </a:p>
          <a:p>
            <a:pPr marL="0" indent="0">
              <a:buFont typeface="Arial" panose="020B0604020202020204" pitchFamily="34" charset="0"/>
              <a:buNone/>
            </a:pPr>
            <a:endParaRPr lang="en-US" dirty="0" smtClean="0">
              <a:solidFill>
                <a:schemeClr val="tx1"/>
              </a:solidFill>
            </a:endParaRPr>
          </a:p>
        </p:txBody>
      </p:sp>
      <p:pic>
        <p:nvPicPr>
          <p:cNvPr id="4098" name="Picture 2" descr="https://ess-ics.atlassian.net/wiki/download/attachments/24740826/dark_period.png?version=1&amp;modificationDate=1425292802926&amp;api=v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127" y="1916832"/>
            <a:ext cx="3240360" cy="203796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4"/>
          <p:cNvSpPr txBox="1">
            <a:spLocks/>
          </p:cNvSpPr>
          <p:nvPr/>
        </p:nvSpPr>
        <p:spPr>
          <a:xfrm>
            <a:off x="4358828" y="1556792"/>
            <a:ext cx="4677667" cy="50405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r>
              <a:rPr lang="en-US" sz="3100" dirty="0" smtClean="0">
                <a:solidFill>
                  <a:schemeClr val="tx1"/>
                </a:solidFill>
              </a:rPr>
              <a:t>Switch pattern test (9+ 3 </a:t>
            </a:r>
            <a:r>
              <a:rPr lang="en-US" sz="3100" dirty="0" err="1" smtClean="0">
                <a:solidFill>
                  <a:schemeClr val="tx1"/>
                </a:solidFill>
              </a:rPr>
              <a:t>microcuts</a:t>
            </a:r>
            <a:r>
              <a:rPr lang="en-US" sz="3100" dirty="0" smtClean="0">
                <a:solidFill>
                  <a:schemeClr val="tx1"/>
                </a:solidFill>
              </a:rPr>
              <a:t>)</a:t>
            </a:r>
          </a:p>
          <a:p>
            <a:pPr marL="457200" lvl="1" indent="0">
              <a:buNone/>
            </a:pPr>
            <a:endParaRPr lang="en-US" dirty="0" smtClean="0">
              <a:solidFill>
                <a:schemeClr val="tx1"/>
              </a:solidFill>
            </a:endParaRPr>
          </a:p>
          <a:p>
            <a:pPr marL="457200" lvl="1" indent="0">
              <a:buFont typeface="Arial" panose="020B0604020202020204" pitchFamily="34" charset="0"/>
              <a:buNone/>
            </a:pPr>
            <a:endParaRPr lang="en-US" dirty="0" smtClean="0">
              <a:solidFill>
                <a:schemeClr val="tx1"/>
              </a:solidFill>
            </a:endParaRPr>
          </a:p>
          <a:p>
            <a:pPr marL="457200" lvl="1" indent="0">
              <a:buNone/>
            </a:pPr>
            <a:endParaRPr lang="en-US" dirty="0" smtClean="0">
              <a:solidFill>
                <a:schemeClr val="tx1"/>
              </a:solidFill>
            </a:endParaRPr>
          </a:p>
          <a:p>
            <a:pPr marL="457200" lvl="1" indent="0">
              <a:buFont typeface="Arial" panose="020B0604020202020204" pitchFamily="34" charset="0"/>
              <a:buNone/>
            </a:pPr>
            <a:endParaRPr lang="en-US" dirty="0" smtClean="0">
              <a:solidFill>
                <a:schemeClr val="tx1"/>
              </a:solidFill>
            </a:endParaRPr>
          </a:p>
          <a:p>
            <a:pPr marL="0" indent="0">
              <a:buFont typeface="Arial" panose="020B0604020202020204" pitchFamily="34" charset="0"/>
              <a:buNone/>
            </a:pPr>
            <a:endParaRPr lang="en-US" dirty="0" smtClean="0">
              <a:solidFill>
                <a:schemeClr val="tx1"/>
              </a:solidFill>
            </a:endParaRPr>
          </a:p>
        </p:txBody>
      </p:sp>
      <p:pic>
        <p:nvPicPr>
          <p:cNvPr id="4100" name="Picture 4" descr="switch_test_pater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1122" y="1844824"/>
            <a:ext cx="3548593" cy="223117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overheat_user_nok_limi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4382842"/>
            <a:ext cx="3888432" cy="2444852"/>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4"/>
          <p:cNvSpPr txBox="1">
            <a:spLocks/>
          </p:cNvSpPr>
          <p:nvPr/>
        </p:nvSpPr>
        <p:spPr>
          <a:xfrm>
            <a:off x="2233166" y="4019011"/>
            <a:ext cx="4677667" cy="50405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r>
              <a:rPr lang="en-US" sz="3100" dirty="0" smtClean="0">
                <a:solidFill>
                  <a:schemeClr val="tx1"/>
                </a:solidFill>
              </a:rPr>
              <a:t>Magnet powering interlocks</a:t>
            </a:r>
          </a:p>
          <a:p>
            <a:pPr marL="457200" lvl="1" indent="0">
              <a:buNone/>
            </a:pPr>
            <a:endParaRPr lang="en-US" dirty="0" smtClean="0">
              <a:solidFill>
                <a:schemeClr val="tx1"/>
              </a:solidFill>
            </a:endParaRPr>
          </a:p>
          <a:p>
            <a:pPr marL="457200" lvl="1" indent="0">
              <a:buFont typeface="Arial" panose="020B0604020202020204" pitchFamily="34" charset="0"/>
              <a:buNone/>
            </a:pPr>
            <a:endParaRPr lang="en-US" dirty="0" smtClean="0">
              <a:solidFill>
                <a:schemeClr val="tx1"/>
              </a:solidFill>
            </a:endParaRPr>
          </a:p>
          <a:p>
            <a:pPr marL="457200" lvl="1" indent="0">
              <a:buNone/>
            </a:pPr>
            <a:endParaRPr lang="en-US" dirty="0" smtClean="0">
              <a:solidFill>
                <a:schemeClr val="tx1"/>
              </a:solidFill>
            </a:endParaRPr>
          </a:p>
          <a:p>
            <a:pPr marL="457200" lvl="1" indent="0">
              <a:buFont typeface="Arial" panose="020B0604020202020204" pitchFamily="34" charset="0"/>
              <a:buNone/>
            </a:pPr>
            <a:endParaRPr lang="en-US" dirty="0" smtClean="0">
              <a:solidFill>
                <a:schemeClr val="tx1"/>
              </a:solidFill>
            </a:endParaRPr>
          </a:p>
          <a:p>
            <a:pPr marL="0" indent="0">
              <a:buFont typeface="Arial" panose="020B0604020202020204" pitchFamily="34" charset="0"/>
              <a:buNone/>
            </a:pPr>
            <a:endParaRPr lang="en-US" dirty="0" smtClean="0">
              <a:solidFill>
                <a:schemeClr val="tx1"/>
              </a:solidFill>
            </a:endParaRPr>
          </a:p>
        </p:txBody>
      </p:sp>
    </p:spTree>
    <p:extLst>
      <p:ext uri="{BB962C8B-B14F-4D97-AF65-F5344CB8AC3E}">
        <p14:creationId xmlns:p14="http://schemas.microsoft.com/office/powerpoint/2010/main" val="37856673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Protection and Beam Monitoring</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sp>
        <p:nvSpPr>
          <p:cNvPr id="6" name="TextBox 5"/>
          <p:cNvSpPr txBox="1"/>
          <p:nvPr/>
        </p:nvSpPr>
        <p:spPr>
          <a:xfrm>
            <a:off x="467544" y="3807038"/>
            <a:ext cx="8229600" cy="2862322"/>
          </a:xfrm>
          <a:prstGeom prst="rect">
            <a:avLst/>
          </a:prstGeom>
          <a:noFill/>
        </p:spPr>
        <p:txBody>
          <a:bodyPr wrap="square" rtlCol="0">
            <a:spAutoFit/>
          </a:bodyPr>
          <a:lstStyle/>
          <a:p>
            <a:r>
              <a:rPr lang="en-US" dirty="0" smtClean="0"/>
              <a:t>Local Protection Systems and Beam Monitoring will be composed of specialized subsystems. Hence </a:t>
            </a:r>
            <a:r>
              <a:rPr lang="en-US" dirty="0"/>
              <a:t>t</a:t>
            </a:r>
            <a:r>
              <a:rPr lang="en-US" dirty="0" smtClean="0"/>
              <a:t>he responsibility to specify those systems must lie with the corresponding expert groups.</a:t>
            </a:r>
          </a:p>
          <a:p>
            <a:endParaRPr lang="en-US" dirty="0"/>
          </a:p>
          <a:p>
            <a:r>
              <a:rPr lang="en-US" dirty="0" smtClean="0"/>
              <a:t>Reaching the required availability levels will however only be achievable if some degree of standardization in implementation and documentation is achieved.</a:t>
            </a:r>
          </a:p>
          <a:p>
            <a:endParaRPr lang="en-US" dirty="0"/>
          </a:p>
          <a:p>
            <a:r>
              <a:rPr lang="en-US" dirty="0" smtClean="0"/>
              <a:t>Even though documentation does not impact on the function of the systems, it is crucial to allow for a sensible review of the planned implementations and to allow for a realization of optimization potential with respect to availability before going live.</a:t>
            </a:r>
          </a:p>
        </p:txBody>
      </p:sp>
      <p:sp>
        <p:nvSpPr>
          <p:cNvPr id="5" name="TextBox 4"/>
          <p:cNvSpPr txBox="1"/>
          <p:nvPr/>
        </p:nvSpPr>
        <p:spPr>
          <a:xfrm>
            <a:off x="5220072" y="1556792"/>
            <a:ext cx="3600400" cy="1477328"/>
          </a:xfrm>
          <a:prstGeom prst="rect">
            <a:avLst/>
          </a:prstGeom>
          <a:noFill/>
        </p:spPr>
        <p:txBody>
          <a:bodyPr wrap="square" rtlCol="0">
            <a:spAutoFit/>
          </a:bodyPr>
          <a:lstStyle/>
          <a:p>
            <a:r>
              <a:rPr lang="en-US" dirty="0" smtClean="0"/>
              <a:t>As the beam itself is a potential source of damage and the source for activation, Machine protection has to make sure that the beam parameters are as they should.</a:t>
            </a:r>
          </a:p>
        </p:txBody>
      </p:sp>
      <p:sp>
        <p:nvSpPr>
          <p:cNvPr id="7" name="TextBox 6"/>
          <p:cNvSpPr txBox="1"/>
          <p:nvPr/>
        </p:nvSpPr>
        <p:spPr>
          <a:xfrm>
            <a:off x="467544" y="3142709"/>
            <a:ext cx="7848600" cy="646331"/>
          </a:xfrm>
          <a:prstGeom prst="rect">
            <a:avLst/>
          </a:prstGeom>
          <a:noFill/>
        </p:spPr>
        <p:txBody>
          <a:bodyPr wrap="square" rtlCol="0">
            <a:spAutoFit/>
          </a:bodyPr>
          <a:lstStyle/>
          <a:p>
            <a:r>
              <a:rPr lang="en-US" dirty="0" smtClean="0"/>
              <a:t>This involves detecting off-nominal losses, currents, position and maybe other parameters.</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72816"/>
            <a:ext cx="4990936" cy="115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7412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Protection and Beam Permit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60848"/>
            <a:ext cx="3830637" cy="417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211960" y="2276872"/>
            <a:ext cx="4788024" cy="3693319"/>
          </a:xfrm>
          <a:prstGeom prst="rect">
            <a:avLst/>
          </a:prstGeom>
          <a:noFill/>
        </p:spPr>
        <p:txBody>
          <a:bodyPr wrap="square" rtlCol="0">
            <a:spAutoFit/>
          </a:bodyPr>
          <a:lstStyle/>
          <a:p>
            <a:r>
              <a:rPr lang="en-US" dirty="0" smtClean="0"/>
              <a:t>There might be many different concrete designs for Local Protection and Beam Permit Systems, but all of them will fit this generic structure:</a:t>
            </a:r>
            <a:endParaRPr lang="en-US" dirty="0"/>
          </a:p>
          <a:p>
            <a:pPr marL="285750" indent="-285750">
              <a:buFont typeface="Arial" panose="020B0604020202020204" pitchFamily="34" charset="0"/>
              <a:buChar char="•"/>
            </a:pPr>
            <a:r>
              <a:rPr lang="en-US" dirty="0" smtClean="0"/>
              <a:t>The Local State is what is being monitored.</a:t>
            </a:r>
          </a:p>
          <a:p>
            <a:pPr marL="285750" indent="-285750">
              <a:buFont typeface="Arial" panose="020B0604020202020204" pitchFamily="34" charset="0"/>
              <a:buChar char="•"/>
            </a:pPr>
            <a:r>
              <a:rPr lang="en-US" dirty="0" smtClean="0"/>
              <a:t>Specific sensors are needed to detect off-nominal states.</a:t>
            </a:r>
          </a:p>
          <a:p>
            <a:pPr marL="285750" indent="-285750">
              <a:buFont typeface="Arial" panose="020B0604020202020204" pitchFamily="34" charset="0"/>
              <a:buChar char="•"/>
            </a:pPr>
            <a:r>
              <a:rPr lang="en-US" dirty="0" smtClean="0"/>
              <a:t>The sensor readings are processed in a controller (this is a functional view).</a:t>
            </a:r>
          </a:p>
          <a:p>
            <a:pPr marL="285750" indent="-285750">
              <a:buFont typeface="Arial" panose="020B0604020202020204" pitchFamily="34" charset="0"/>
              <a:buChar char="•"/>
            </a:pPr>
            <a:r>
              <a:rPr lang="en-US" dirty="0" smtClean="0"/>
              <a:t>Actuation systems are needed to take local protection actions.</a:t>
            </a:r>
          </a:p>
          <a:p>
            <a:pPr marL="285750" indent="-285750">
              <a:buFont typeface="Arial" panose="020B0604020202020204" pitchFamily="34" charset="0"/>
              <a:buChar char="•"/>
            </a:pPr>
            <a:r>
              <a:rPr lang="en-US" dirty="0" smtClean="0"/>
              <a:t>Aggregation of signals is needed  as well as propagation of this information to the Beam Interlock System (BIS).</a:t>
            </a:r>
          </a:p>
        </p:txBody>
      </p:sp>
    </p:spTree>
    <p:extLst>
      <p:ext uri="{BB962C8B-B14F-4D97-AF65-F5344CB8AC3E}">
        <p14:creationId xmlns:p14="http://schemas.microsoft.com/office/powerpoint/2010/main" val="22187412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640960" cy="1143000"/>
          </a:xfrm>
        </p:spPr>
        <p:txBody>
          <a:bodyPr/>
          <a:lstStyle/>
          <a:p>
            <a:r>
              <a:rPr lang="en-US" dirty="0" smtClean="0"/>
              <a:t>Target </a:t>
            </a:r>
            <a:r>
              <a:rPr lang="en-US" dirty="0" smtClean="0"/>
              <a:t>Protection ≠ </a:t>
            </a:r>
            <a:r>
              <a:rPr lang="en-US" dirty="0" smtClean="0"/>
              <a:t>Target Safety System</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30" y="1484784"/>
            <a:ext cx="6293310" cy="524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7504" y="1585079"/>
            <a:ext cx="2664296" cy="1569660"/>
          </a:xfrm>
          <a:prstGeom prst="rect">
            <a:avLst/>
          </a:prstGeom>
          <a:noFill/>
        </p:spPr>
        <p:txBody>
          <a:bodyPr wrap="square" rtlCol="0">
            <a:spAutoFit/>
          </a:bodyPr>
          <a:lstStyle/>
          <a:p>
            <a:r>
              <a:rPr lang="en-US" sz="1600" dirty="0" smtClean="0"/>
              <a:t>The Target Safety System is there to prevent/mitigate accidents that might lead to harm for people or the environment.</a:t>
            </a:r>
          </a:p>
          <a:p>
            <a:pPr marL="285750" indent="-285750">
              <a:buFont typeface="Arial" panose="020B0604020202020204" pitchFamily="34" charset="0"/>
              <a:buChar char="•"/>
            </a:pPr>
            <a:endParaRPr lang="en-US" sz="1600" dirty="0"/>
          </a:p>
        </p:txBody>
      </p:sp>
      <p:sp>
        <p:nvSpPr>
          <p:cNvPr id="8" name="TextBox 7"/>
          <p:cNvSpPr txBox="1"/>
          <p:nvPr/>
        </p:nvSpPr>
        <p:spPr>
          <a:xfrm>
            <a:off x="5856188" y="4221088"/>
            <a:ext cx="3276600" cy="1815882"/>
          </a:xfrm>
          <a:prstGeom prst="rect">
            <a:avLst/>
          </a:prstGeom>
          <a:noFill/>
        </p:spPr>
        <p:txBody>
          <a:bodyPr wrap="square" rtlCol="0">
            <a:spAutoFit/>
          </a:bodyPr>
          <a:lstStyle/>
          <a:p>
            <a:r>
              <a:rPr lang="en-US" sz="1600" dirty="0"/>
              <a:t>L</a:t>
            </a:r>
            <a:r>
              <a:rPr lang="en-US" sz="1600" dirty="0" smtClean="0"/>
              <a:t>ocal Target Protection and Beam Permit Systems are in charge of</a:t>
            </a:r>
          </a:p>
          <a:p>
            <a:pPr marL="285750" indent="-285750">
              <a:buFont typeface="Arial" panose="020B0604020202020204" pitchFamily="34" charset="0"/>
              <a:buChar char="•"/>
            </a:pPr>
            <a:r>
              <a:rPr lang="en-US" sz="1600" dirty="0" smtClean="0"/>
              <a:t>protecting the target equipment from damage that might lead to operational unavailability.</a:t>
            </a:r>
          </a:p>
          <a:p>
            <a:pPr marL="285750" indent="-285750">
              <a:buFont typeface="Arial" panose="020B0604020202020204" pitchFamily="34" charset="0"/>
              <a:buChar char="•"/>
            </a:pPr>
            <a:r>
              <a:rPr lang="en-US" sz="1600" dirty="0" smtClean="0"/>
              <a:t>Confirm that the target is ready for beam production.</a:t>
            </a:r>
          </a:p>
        </p:txBody>
      </p:sp>
    </p:spTree>
    <p:extLst>
      <p:ext uri="{BB962C8B-B14F-4D97-AF65-F5344CB8AC3E}">
        <p14:creationId xmlns:p14="http://schemas.microsoft.com/office/powerpoint/2010/main" val="21594113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Permit and Beam Switch-Off</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sp>
        <p:nvSpPr>
          <p:cNvPr id="5" name="TextBox 4"/>
          <p:cNvSpPr txBox="1"/>
          <p:nvPr/>
        </p:nvSpPr>
        <p:spPr>
          <a:xfrm>
            <a:off x="539552" y="1484784"/>
            <a:ext cx="7848600" cy="646331"/>
          </a:xfrm>
          <a:prstGeom prst="rect">
            <a:avLst/>
          </a:prstGeom>
          <a:noFill/>
        </p:spPr>
        <p:txBody>
          <a:bodyPr wrap="square" rtlCol="0">
            <a:spAutoFit/>
          </a:bodyPr>
          <a:lstStyle/>
          <a:p>
            <a:r>
              <a:rPr lang="en-US" dirty="0"/>
              <a:t>T</a:t>
            </a:r>
            <a:r>
              <a:rPr lang="en-US" dirty="0" smtClean="0"/>
              <a:t>he findings of all higher-level and local systems need to be combined into a single BEAM PERMIT. This is the job of the Beam Interlock System.</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348880"/>
            <a:ext cx="5630863" cy="236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7544" y="4654877"/>
            <a:ext cx="7848600" cy="646331"/>
          </a:xfrm>
          <a:prstGeom prst="rect">
            <a:avLst/>
          </a:prstGeom>
          <a:noFill/>
        </p:spPr>
        <p:txBody>
          <a:bodyPr wrap="square" rtlCol="0">
            <a:spAutoFit/>
          </a:bodyPr>
          <a:lstStyle/>
          <a:p>
            <a:r>
              <a:rPr lang="en-US" dirty="0" smtClean="0"/>
              <a:t>The beam needs to be switched-off by a reliable actuation system that’s fast enough for the purpose.</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790" y="5391869"/>
            <a:ext cx="5449887"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084168" y="5373216"/>
            <a:ext cx="2740003" cy="1200329"/>
          </a:xfrm>
          <a:prstGeom prst="rect">
            <a:avLst/>
          </a:prstGeom>
          <a:noFill/>
        </p:spPr>
        <p:txBody>
          <a:bodyPr wrap="square" rtlCol="0">
            <a:spAutoFit/>
          </a:bodyPr>
          <a:lstStyle/>
          <a:p>
            <a:r>
              <a:rPr lang="en-US" dirty="0" smtClean="0"/>
              <a:t>There are four candidates for reliable (redundant) and fast Beam Switch-Off Actuation.</a:t>
            </a:r>
          </a:p>
        </p:txBody>
      </p:sp>
    </p:spTree>
    <p:extLst>
      <p:ext uri="{BB962C8B-B14F-4D97-AF65-F5344CB8AC3E}">
        <p14:creationId xmlns:p14="http://schemas.microsoft.com/office/powerpoint/2010/main" val="21594113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S Cor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 template.potx</Template>
  <TotalTime>4335</TotalTime>
  <Words>5018</Words>
  <Application>Microsoft Macintosh PowerPoint</Application>
  <PresentationFormat>On-screen Show (4:3)</PresentationFormat>
  <Paragraphs>644</Paragraphs>
  <Slides>50</Slides>
  <Notes>26</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ESS Core Powerpoint template</vt:lpstr>
      <vt:lpstr>Machine Protection @ ESS Status Report for TAC11</vt:lpstr>
      <vt:lpstr>Overview</vt:lpstr>
      <vt:lpstr>The Team</vt:lpstr>
      <vt:lpstr>Scope of Machine Protection @ ESS</vt:lpstr>
      <vt:lpstr>Functional Architecture Concept</vt:lpstr>
      <vt:lpstr>Local Protection and Beam Monitoring</vt:lpstr>
      <vt:lpstr>Local Protection and Beam Permit</vt:lpstr>
      <vt:lpstr>Target Protection ≠ Target Safety System</vt:lpstr>
      <vt:lpstr>Beam Permit and Beam Switch-Off</vt:lpstr>
      <vt:lpstr>Actuators for Machine Protection</vt:lpstr>
      <vt:lpstr>Operational Mode Concept</vt:lpstr>
      <vt:lpstr>Degraded Mode Operation</vt:lpstr>
      <vt:lpstr>Configuration Management</vt:lpstr>
      <vt:lpstr>Organization for ESS Machine Protection</vt:lpstr>
      <vt:lpstr>How to derive MP relevant Requirements</vt:lpstr>
      <vt:lpstr>Example for a Protection Function</vt:lpstr>
      <vt:lpstr>Inputs to the Beam Interlock System</vt:lpstr>
      <vt:lpstr>Destinations of Proton Beam</vt:lpstr>
      <vt:lpstr>Teams We Work With</vt:lpstr>
      <vt:lpstr>BIS Hardware and Software</vt:lpstr>
      <vt:lpstr>Test Environment and Analysis</vt:lpstr>
      <vt:lpstr>Configuration Management</vt:lpstr>
      <vt:lpstr>Commissioning Plans</vt:lpstr>
      <vt:lpstr>Timelines</vt:lpstr>
      <vt:lpstr>Timelines</vt:lpstr>
      <vt:lpstr>Design Concept for BIS Hardware</vt:lpstr>
      <vt:lpstr>ESS BIS Hardware Design</vt:lpstr>
      <vt:lpstr>Interface Module (FBI_DIF) - Box</vt:lpstr>
      <vt:lpstr>Testing the Links</vt:lpstr>
      <vt:lpstr>BIS Master Module </vt:lpstr>
      <vt:lpstr>Links</vt:lpstr>
      <vt:lpstr>Summary</vt:lpstr>
      <vt:lpstr>Backup Slides</vt:lpstr>
      <vt:lpstr>Damage Potential and Timescales for LINAC</vt:lpstr>
      <vt:lpstr>Project Risks/Concerns</vt:lpstr>
      <vt:lpstr>Schematics Interface Module (FBI_DIF)</vt:lpstr>
      <vt:lpstr>Schematics FBI_DIF Permit Transmission</vt:lpstr>
      <vt:lpstr>Schematics FBI_DIF Permit Test Transmission</vt:lpstr>
      <vt:lpstr>Schematics FBI_DIF Optical Link</vt:lpstr>
      <vt:lpstr>Schematics FBI_DIF CPLD</vt:lpstr>
      <vt:lpstr>Schematics FBI_DIF Supply</vt:lpstr>
      <vt:lpstr>Magnet &amp; Power Supply Protection</vt:lpstr>
      <vt:lpstr>Design based on current loops</vt:lpstr>
      <vt:lpstr>Design based on current loops</vt:lpstr>
      <vt:lpstr>Design based on current loops</vt:lpstr>
      <vt:lpstr>Design based on current loops</vt:lpstr>
      <vt:lpstr>Prototype implementation</vt:lpstr>
      <vt:lpstr>Prototype implementation</vt:lpstr>
      <vt:lpstr>Prototype implementation</vt:lpstr>
      <vt:lpstr>Response time evaluation</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Annika Nordt</cp:lastModifiedBy>
  <cp:revision>646</cp:revision>
  <dcterms:created xsi:type="dcterms:W3CDTF">2013-10-29T16:05:10Z</dcterms:created>
  <dcterms:modified xsi:type="dcterms:W3CDTF">2015-03-30T16:54:18Z</dcterms:modified>
</cp:coreProperties>
</file>