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80" r:id="rId4"/>
    <p:sldId id="271" r:id="rId5"/>
    <p:sldId id="262" r:id="rId6"/>
    <p:sldId id="272" r:id="rId7"/>
    <p:sldId id="273" r:id="rId8"/>
    <p:sldId id="274" r:id="rId9"/>
    <p:sldId id="275" r:id="rId10"/>
    <p:sldId id="276" r:id="rId11"/>
    <p:sldId id="290" r:id="rId12"/>
    <p:sldId id="277" r:id="rId13"/>
    <p:sldId id="289" r:id="rId14"/>
    <p:sldId id="282" r:id="rId15"/>
    <p:sldId id="279" r:id="rId16"/>
    <p:sldId id="291" r:id="rId17"/>
    <p:sldId id="281" r:id="rId18"/>
    <p:sldId id="288" r:id="rId19"/>
    <p:sldId id="285" r:id="rId20"/>
    <p:sldId id="269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7097" autoAdjust="0"/>
  </p:normalViewPr>
  <p:slideViewPr>
    <p:cSldViewPr>
      <p:cViewPr varScale="1">
        <p:scale>
          <a:sx n="180" d="100"/>
          <a:sy n="180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3/27/15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3/27/15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3/27/15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3/27/15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3/27/15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3/27/15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Target Project Progress and Plans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Eric </a:t>
            </a:r>
            <a:r>
              <a:rPr lang="sv-SE" sz="2000" dirty="0" err="1" smtClean="0">
                <a:solidFill>
                  <a:schemeClr val="bg1"/>
                </a:solidFill>
              </a:rPr>
              <a:t>Pitcher</a:t>
            </a:r>
            <a:r>
              <a:rPr lang="sv-SE" sz="2000" dirty="0" smtClean="0">
                <a:solidFill>
                  <a:schemeClr val="bg1"/>
                </a:solidFill>
              </a:rPr>
              <a:t/>
            </a:r>
            <a:br>
              <a:rPr lang="sv-SE" sz="2000" dirty="0" smtClean="0">
                <a:solidFill>
                  <a:schemeClr val="bg1"/>
                </a:solidFill>
              </a:rPr>
            </a:br>
            <a:r>
              <a:rPr lang="sv-SE" sz="2000" dirty="0" err="1" smtClean="0">
                <a:solidFill>
                  <a:schemeClr val="bg1"/>
                </a:solidFill>
              </a:rPr>
              <a:t>Deputy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Head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of</a:t>
            </a:r>
            <a:r>
              <a:rPr lang="sv-SE" sz="2000" dirty="0" smtClean="0">
                <a:solidFill>
                  <a:schemeClr val="bg1"/>
                </a:solidFill>
              </a:rPr>
              <a:t> Target Division</a:t>
            </a:r>
            <a:br>
              <a:rPr lang="sv-SE" sz="2000" dirty="0" smtClean="0">
                <a:solidFill>
                  <a:schemeClr val="bg1"/>
                </a:solidFill>
              </a:rPr>
            </a:br>
            <a:r>
              <a:rPr lang="sv-SE" sz="2000" dirty="0" smtClean="0">
                <a:solidFill>
                  <a:schemeClr val="bg1"/>
                </a:solidFill>
              </a:rPr>
              <a:t/>
            </a:r>
            <a:br>
              <a:rPr lang="sv-SE" sz="2000" dirty="0" smtClean="0">
                <a:solidFill>
                  <a:schemeClr val="bg1"/>
                </a:solidFill>
              </a:rPr>
            </a:br>
            <a:r>
              <a:rPr lang="sv-SE" sz="2000" dirty="0" smtClean="0"/>
              <a:t>11th TAC Meeting</a:t>
            </a:r>
            <a:r>
              <a:rPr lang="sv-SE" sz="2000" dirty="0" smtClean="0">
                <a:solidFill>
                  <a:schemeClr val="bg1"/>
                </a:solidFill>
              </a:rPr>
              <a:t/>
            </a:r>
            <a:br>
              <a:rPr lang="sv-SE" sz="2000" dirty="0" smtClean="0">
                <a:solidFill>
                  <a:schemeClr val="bg1"/>
                </a:solidFill>
              </a:rPr>
            </a:br>
            <a:r>
              <a:rPr lang="sv-SE" sz="2000" dirty="0" smtClean="0"/>
              <a:t>April 1, 2015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0000FF"/>
                </a:solidFill>
              </a:rPr>
              <a:t>www.europeanspallationsource.se</a:t>
            </a:r>
            <a:endParaRPr lang="en-GB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00776"/>
              </p:ext>
            </p:extLst>
          </p:nvPr>
        </p:nvGraphicFramePr>
        <p:xfrm>
          <a:off x="323528" y="3671168"/>
          <a:ext cx="8453115" cy="357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6007100" imgH="2540000" progId="Word.Document.12">
                  <p:embed/>
                </p:oleObj>
              </mc:Choice>
              <mc:Fallback>
                <p:oleObj name="Document" r:id="rId3" imgW="60071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671168"/>
                        <a:ext cx="8453115" cy="357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TC-10: Tuning beam dump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7874043" y="5568783"/>
            <a:ext cx="427186" cy="38599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Proposed installation path for the tuning beam dump </a:t>
            </a:r>
            <a:r>
              <a:rPr lang="en-GB" sz="2400" dirty="0" smtClean="0">
                <a:solidFill>
                  <a:srgbClr val="000000"/>
                </a:solidFill>
              </a:rPr>
              <a:t>shielding</a:t>
            </a:r>
            <a:endParaRPr lang="en-GB" sz="2400" dirty="0">
              <a:solidFill>
                <a:srgbClr val="000000"/>
              </a:solidFill>
            </a:endParaRP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Blocks </a:t>
            </a:r>
            <a:r>
              <a:rPr lang="en-GB" sz="2000" dirty="0" smtClean="0">
                <a:solidFill>
                  <a:srgbClr val="000000"/>
                </a:solidFill>
              </a:rPr>
              <a:t>enter </a:t>
            </a:r>
            <a:r>
              <a:rPr lang="en-GB" sz="2000" dirty="0">
                <a:solidFill>
                  <a:srgbClr val="000000"/>
                </a:solidFill>
              </a:rPr>
              <a:t>via the transport hall, </a:t>
            </a:r>
            <a:r>
              <a:rPr lang="en-GB" sz="2000" dirty="0" smtClean="0">
                <a:solidFill>
                  <a:srgbClr val="000000"/>
                </a:solidFill>
              </a:rPr>
              <a:t>provisionally 60 </a:t>
            </a:r>
            <a:r>
              <a:rPr lang="en-GB" sz="2000" dirty="0">
                <a:solidFill>
                  <a:srgbClr val="000000"/>
                </a:solidFill>
              </a:rPr>
              <a:t>pieces of 10 tons </a:t>
            </a:r>
            <a:r>
              <a:rPr lang="en-GB" sz="2000" dirty="0" smtClean="0">
                <a:solidFill>
                  <a:srgbClr val="000000"/>
                </a:solidFill>
              </a:rPr>
              <a:t>ea.</a:t>
            </a:r>
            <a:endParaRPr lang="en-GB" sz="2000" dirty="0">
              <a:solidFill>
                <a:srgbClr val="000000"/>
              </a:solidFill>
            </a:endParaRP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Blocks lifted up </a:t>
            </a:r>
            <a:r>
              <a:rPr lang="en-GB" sz="2000" dirty="0">
                <a:solidFill>
                  <a:srgbClr val="000000"/>
                </a:solidFill>
              </a:rPr>
              <a:t>to the high </a:t>
            </a:r>
            <a:r>
              <a:rPr lang="en-GB" sz="2000" dirty="0" smtClean="0">
                <a:solidFill>
                  <a:srgbClr val="000000"/>
                </a:solidFill>
              </a:rPr>
              <a:t>bay, transferred to the hatch upstream of the monolith, and lowered to the </a:t>
            </a:r>
            <a:r>
              <a:rPr lang="en-GB" sz="2000" dirty="0">
                <a:solidFill>
                  <a:srgbClr val="000000"/>
                </a:solidFill>
              </a:rPr>
              <a:t>floor of the A2T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A trolley transfers </a:t>
            </a:r>
            <a:r>
              <a:rPr lang="en-GB" sz="2000" dirty="0">
                <a:solidFill>
                  <a:srgbClr val="000000"/>
                </a:solidFill>
              </a:rPr>
              <a:t>the blocks to the tuning beam dump pit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A temporary </a:t>
            </a:r>
            <a:r>
              <a:rPr lang="en-GB" sz="2000" dirty="0">
                <a:solidFill>
                  <a:srgbClr val="000000"/>
                </a:solidFill>
              </a:rPr>
              <a:t>overhead crane </a:t>
            </a:r>
            <a:r>
              <a:rPr lang="en-GB" sz="2000" dirty="0" smtClean="0">
                <a:solidFill>
                  <a:srgbClr val="000000"/>
                </a:solidFill>
              </a:rPr>
              <a:t>lowers </a:t>
            </a:r>
            <a:r>
              <a:rPr lang="en-GB" sz="2000" dirty="0">
                <a:solidFill>
                  <a:srgbClr val="000000"/>
                </a:solidFill>
              </a:rPr>
              <a:t>blocks into </a:t>
            </a:r>
            <a:r>
              <a:rPr lang="en-GB" sz="2000" dirty="0" smtClean="0">
                <a:solidFill>
                  <a:srgbClr val="000000"/>
                </a:solidFill>
              </a:rPr>
              <a:t>the beam dump </a:t>
            </a:r>
            <a:r>
              <a:rPr lang="en-GB" sz="2000" dirty="0">
                <a:solidFill>
                  <a:srgbClr val="000000"/>
                </a:solidFill>
              </a:rPr>
              <a:t>pit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47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4"/>
          <p:cNvGrpSpPr>
            <a:grpSpLocks noChangeAspect="1"/>
          </p:cNvGrpSpPr>
          <p:nvPr/>
        </p:nvGrpSpPr>
        <p:grpSpPr>
          <a:xfrm>
            <a:off x="4932040" y="1967563"/>
            <a:ext cx="4024640" cy="1749469"/>
            <a:chOff x="483916" y="838867"/>
            <a:chExt cx="7532962" cy="3274801"/>
          </a:xfrm>
        </p:grpSpPr>
        <p:pic>
          <p:nvPicPr>
            <p:cNvPr id="8" name="Image 5" descr="3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916" y="838867"/>
              <a:ext cx="7532962" cy="3274801"/>
            </a:xfrm>
            <a:prstGeom prst="rect">
              <a:avLst/>
            </a:prstGeom>
          </p:spPr>
        </p:pic>
        <p:sp>
          <p:nvSpPr>
            <p:cNvPr id="9" name="Forme libre 6"/>
            <p:cNvSpPr/>
            <p:nvPr/>
          </p:nvSpPr>
          <p:spPr>
            <a:xfrm>
              <a:off x="635017" y="1147032"/>
              <a:ext cx="6869726" cy="2652497"/>
            </a:xfrm>
            <a:custGeom>
              <a:avLst/>
              <a:gdLst>
                <a:gd name="connsiteX0" fmla="*/ 5609314 w 5609314"/>
                <a:gd name="connsiteY0" fmla="*/ 1433854 h 2969810"/>
                <a:gd name="connsiteX1" fmla="*/ 5436127 w 5609314"/>
                <a:gd name="connsiteY1" fmla="*/ 2877137 h 2969810"/>
                <a:gd name="connsiteX2" fmla="*/ 5089755 w 5609314"/>
                <a:gd name="connsiteY2" fmla="*/ 2540371 h 2969810"/>
                <a:gd name="connsiteX3" fmla="*/ 5022404 w 5609314"/>
                <a:gd name="connsiteY3" fmla="*/ 231118 h 2969810"/>
                <a:gd name="connsiteX4" fmla="*/ 4271930 w 5609314"/>
                <a:gd name="connsiteY4" fmla="*/ 327337 h 2969810"/>
                <a:gd name="connsiteX5" fmla="*/ 4108365 w 5609314"/>
                <a:gd name="connsiteY5" fmla="*/ 2405665 h 2969810"/>
                <a:gd name="connsiteX6" fmla="*/ 1385491 w 5609314"/>
                <a:gd name="connsiteY6" fmla="*/ 1847595 h 2969810"/>
                <a:gd name="connsiteX7" fmla="*/ 0 w 5609314"/>
                <a:gd name="connsiteY7" fmla="*/ 808432 h 2969810"/>
                <a:gd name="connsiteX8" fmla="*/ 0 w 5609314"/>
                <a:gd name="connsiteY8" fmla="*/ 808432 h 2969810"/>
                <a:gd name="connsiteX0" fmla="*/ 6869726 w 6869726"/>
                <a:gd name="connsiteY0" fmla="*/ 1433854 h 2969810"/>
                <a:gd name="connsiteX1" fmla="*/ 6696539 w 6869726"/>
                <a:gd name="connsiteY1" fmla="*/ 2877137 h 2969810"/>
                <a:gd name="connsiteX2" fmla="*/ 6350167 w 6869726"/>
                <a:gd name="connsiteY2" fmla="*/ 2540371 h 2969810"/>
                <a:gd name="connsiteX3" fmla="*/ 6282816 w 6869726"/>
                <a:gd name="connsiteY3" fmla="*/ 231118 h 2969810"/>
                <a:gd name="connsiteX4" fmla="*/ 5532342 w 6869726"/>
                <a:gd name="connsiteY4" fmla="*/ 327337 h 2969810"/>
                <a:gd name="connsiteX5" fmla="*/ 5368777 w 6869726"/>
                <a:gd name="connsiteY5" fmla="*/ 2405665 h 2969810"/>
                <a:gd name="connsiteX6" fmla="*/ 2645903 w 6869726"/>
                <a:gd name="connsiteY6" fmla="*/ 1847595 h 2969810"/>
                <a:gd name="connsiteX7" fmla="*/ 1260412 w 6869726"/>
                <a:gd name="connsiteY7" fmla="*/ 808432 h 2969810"/>
                <a:gd name="connsiteX8" fmla="*/ 0 w 6869726"/>
                <a:gd name="connsiteY8" fmla="*/ 846919 h 2969810"/>
                <a:gd name="connsiteX0" fmla="*/ 6869726 w 6869726"/>
                <a:gd name="connsiteY0" fmla="*/ 1335318 h 2871274"/>
                <a:gd name="connsiteX1" fmla="*/ 6696539 w 6869726"/>
                <a:gd name="connsiteY1" fmla="*/ 2778601 h 2871274"/>
                <a:gd name="connsiteX2" fmla="*/ 6350167 w 6869726"/>
                <a:gd name="connsiteY2" fmla="*/ 2441835 h 2871274"/>
                <a:gd name="connsiteX3" fmla="*/ 6282816 w 6869726"/>
                <a:gd name="connsiteY3" fmla="*/ 132582 h 2871274"/>
                <a:gd name="connsiteX4" fmla="*/ 5551585 w 6869726"/>
                <a:gd name="connsiteY4" fmla="*/ 498214 h 2871274"/>
                <a:gd name="connsiteX5" fmla="*/ 5368777 w 6869726"/>
                <a:gd name="connsiteY5" fmla="*/ 2307129 h 2871274"/>
                <a:gd name="connsiteX6" fmla="*/ 2645903 w 6869726"/>
                <a:gd name="connsiteY6" fmla="*/ 1749059 h 2871274"/>
                <a:gd name="connsiteX7" fmla="*/ 1260412 w 6869726"/>
                <a:gd name="connsiteY7" fmla="*/ 709896 h 2871274"/>
                <a:gd name="connsiteX8" fmla="*/ 0 w 6869726"/>
                <a:gd name="connsiteY8" fmla="*/ 748383 h 2871274"/>
                <a:gd name="connsiteX0" fmla="*/ 6869726 w 6869726"/>
                <a:gd name="connsiteY0" fmla="*/ 1242669 h 2774539"/>
                <a:gd name="connsiteX1" fmla="*/ 6696539 w 6869726"/>
                <a:gd name="connsiteY1" fmla="*/ 2685952 h 2774539"/>
                <a:gd name="connsiteX2" fmla="*/ 6350167 w 6869726"/>
                <a:gd name="connsiteY2" fmla="*/ 2349186 h 2774539"/>
                <a:gd name="connsiteX3" fmla="*/ 6359788 w 6869726"/>
                <a:gd name="connsiteY3" fmla="*/ 155395 h 2774539"/>
                <a:gd name="connsiteX4" fmla="*/ 5551585 w 6869726"/>
                <a:gd name="connsiteY4" fmla="*/ 405565 h 2774539"/>
                <a:gd name="connsiteX5" fmla="*/ 5368777 w 6869726"/>
                <a:gd name="connsiteY5" fmla="*/ 2214480 h 2774539"/>
                <a:gd name="connsiteX6" fmla="*/ 2645903 w 6869726"/>
                <a:gd name="connsiteY6" fmla="*/ 1656410 h 2774539"/>
                <a:gd name="connsiteX7" fmla="*/ 1260412 w 6869726"/>
                <a:gd name="connsiteY7" fmla="*/ 617247 h 2774539"/>
                <a:gd name="connsiteX8" fmla="*/ 0 w 6869726"/>
                <a:gd name="connsiteY8" fmla="*/ 655734 h 2774539"/>
                <a:gd name="connsiteX0" fmla="*/ 6869726 w 6869726"/>
                <a:gd name="connsiteY0" fmla="*/ 1237347 h 2769217"/>
                <a:gd name="connsiteX1" fmla="*/ 6696539 w 6869726"/>
                <a:gd name="connsiteY1" fmla="*/ 2680630 h 2769217"/>
                <a:gd name="connsiteX2" fmla="*/ 6350167 w 6869726"/>
                <a:gd name="connsiteY2" fmla="*/ 2343864 h 2769217"/>
                <a:gd name="connsiteX3" fmla="*/ 6359788 w 6869726"/>
                <a:gd name="connsiteY3" fmla="*/ 150073 h 2769217"/>
                <a:gd name="connsiteX4" fmla="*/ 5551585 w 6869726"/>
                <a:gd name="connsiteY4" fmla="*/ 400243 h 2769217"/>
                <a:gd name="connsiteX5" fmla="*/ 4820354 w 6869726"/>
                <a:gd name="connsiteY5" fmla="*/ 2064830 h 2769217"/>
                <a:gd name="connsiteX6" fmla="*/ 2645903 w 6869726"/>
                <a:gd name="connsiteY6" fmla="*/ 1651088 h 2769217"/>
                <a:gd name="connsiteX7" fmla="*/ 1260412 w 6869726"/>
                <a:gd name="connsiteY7" fmla="*/ 611925 h 2769217"/>
                <a:gd name="connsiteX8" fmla="*/ 0 w 6869726"/>
                <a:gd name="connsiteY8" fmla="*/ 650412 h 2769217"/>
                <a:gd name="connsiteX0" fmla="*/ 6869726 w 6869726"/>
                <a:gd name="connsiteY0" fmla="*/ 1237347 h 2769217"/>
                <a:gd name="connsiteX1" fmla="*/ 6696539 w 6869726"/>
                <a:gd name="connsiteY1" fmla="*/ 2680630 h 2769217"/>
                <a:gd name="connsiteX2" fmla="*/ 6350167 w 6869726"/>
                <a:gd name="connsiteY2" fmla="*/ 2343864 h 2769217"/>
                <a:gd name="connsiteX3" fmla="*/ 6359788 w 6869726"/>
                <a:gd name="connsiteY3" fmla="*/ 150073 h 2769217"/>
                <a:gd name="connsiteX4" fmla="*/ 5551585 w 6869726"/>
                <a:gd name="connsiteY4" fmla="*/ 400243 h 2769217"/>
                <a:gd name="connsiteX5" fmla="*/ 4820354 w 6869726"/>
                <a:gd name="connsiteY5" fmla="*/ 2064830 h 2769217"/>
                <a:gd name="connsiteX6" fmla="*/ 2645903 w 6869726"/>
                <a:gd name="connsiteY6" fmla="*/ 1651088 h 2769217"/>
                <a:gd name="connsiteX7" fmla="*/ 1491327 w 6869726"/>
                <a:gd name="connsiteY7" fmla="*/ 592682 h 2769217"/>
                <a:gd name="connsiteX8" fmla="*/ 0 w 6869726"/>
                <a:gd name="connsiteY8" fmla="*/ 650412 h 2769217"/>
                <a:gd name="connsiteX0" fmla="*/ 6869726 w 6869726"/>
                <a:gd name="connsiteY0" fmla="*/ 1237347 h 2632469"/>
                <a:gd name="connsiteX1" fmla="*/ 6783132 w 6869726"/>
                <a:gd name="connsiteY1" fmla="*/ 2488192 h 2632469"/>
                <a:gd name="connsiteX2" fmla="*/ 6350167 w 6869726"/>
                <a:gd name="connsiteY2" fmla="*/ 2343864 h 2632469"/>
                <a:gd name="connsiteX3" fmla="*/ 6359788 w 6869726"/>
                <a:gd name="connsiteY3" fmla="*/ 150073 h 2632469"/>
                <a:gd name="connsiteX4" fmla="*/ 5551585 w 6869726"/>
                <a:gd name="connsiteY4" fmla="*/ 400243 h 2632469"/>
                <a:gd name="connsiteX5" fmla="*/ 4820354 w 6869726"/>
                <a:gd name="connsiteY5" fmla="*/ 2064830 h 2632469"/>
                <a:gd name="connsiteX6" fmla="*/ 2645903 w 6869726"/>
                <a:gd name="connsiteY6" fmla="*/ 1651088 h 2632469"/>
                <a:gd name="connsiteX7" fmla="*/ 1491327 w 6869726"/>
                <a:gd name="connsiteY7" fmla="*/ 592682 h 2632469"/>
                <a:gd name="connsiteX8" fmla="*/ 0 w 6869726"/>
                <a:gd name="connsiteY8" fmla="*/ 650412 h 2632469"/>
                <a:gd name="connsiteX0" fmla="*/ 6869726 w 6869726"/>
                <a:gd name="connsiteY0" fmla="*/ 1237347 h 2632469"/>
                <a:gd name="connsiteX1" fmla="*/ 6783132 w 6869726"/>
                <a:gd name="connsiteY1" fmla="*/ 2488192 h 2632469"/>
                <a:gd name="connsiteX2" fmla="*/ 6350167 w 6869726"/>
                <a:gd name="connsiteY2" fmla="*/ 2343864 h 2632469"/>
                <a:gd name="connsiteX3" fmla="*/ 6273195 w 6869726"/>
                <a:gd name="connsiteY3" fmla="*/ 150073 h 2632469"/>
                <a:gd name="connsiteX4" fmla="*/ 5551585 w 6869726"/>
                <a:gd name="connsiteY4" fmla="*/ 400243 h 2632469"/>
                <a:gd name="connsiteX5" fmla="*/ 4820354 w 6869726"/>
                <a:gd name="connsiteY5" fmla="*/ 2064830 h 2632469"/>
                <a:gd name="connsiteX6" fmla="*/ 2645903 w 6869726"/>
                <a:gd name="connsiteY6" fmla="*/ 1651088 h 2632469"/>
                <a:gd name="connsiteX7" fmla="*/ 1491327 w 6869726"/>
                <a:gd name="connsiteY7" fmla="*/ 592682 h 2632469"/>
                <a:gd name="connsiteX8" fmla="*/ 0 w 6869726"/>
                <a:gd name="connsiteY8" fmla="*/ 650412 h 2632469"/>
                <a:gd name="connsiteX0" fmla="*/ 6869726 w 6869726"/>
                <a:gd name="connsiteY0" fmla="*/ 1257375 h 2652497"/>
                <a:gd name="connsiteX1" fmla="*/ 6783132 w 6869726"/>
                <a:gd name="connsiteY1" fmla="*/ 2508220 h 2652497"/>
                <a:gd name="connsiteX2" fmla="*/ 6350167 w 6869726"/>
                <a:gd name="connsiteY2" fmla="*/ 2363892 h 2652497"/>
                <a:gd name="connsiteX3" fmla="*/ 6273195 w 6869726"/>
                <a:gd name="connsiteY3" fmla="*/ 170101 h 2652497"/>
                <a:gd name="connsiteX4" fmla="*/ 5513099 w 6869726"/>
                <a:gd name="connsiteY4" fmla="*/ 362540 h 2652497"/>
                <a:gd name="connsiteX5" fmla="*/ 4820354 w 6869726"/>
                <a:gd name="connsiteY5" fmla="*/ 2084858 h 2652497"/>
                <a:gd name="connsiteX6" fmla="*/ 2645903 w 6869726"/>
                <a:gd name="connsiteY6" fmla="*/ 1671116 h 2652497"/>
                <a:gd name="connsiteX7" fmla="*/ 1491327 w 6869726"/>
                <a:gd name="connsiteY7" fmla="*/ 612710 h 2652497"/>
                <a:gd name="connsiteX8" fmla="*/ 0 w 6869726"/>
                <a:gd name="connsiteY8" fmla="*/ 670440 h 26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9726" h="2652497">
                  <a:moveTo>
                    <a:pt x="6869726" y="1257375"/>
                  </a:moveTo>
                  <a:cubicBezTo>
                    <a:pt x="6826429" y="1886807"/>
                    <a:pt x="6869725" y="2323801"/>
                    <a:pt x="6783132" y="2508220"/>
                  </a:cubicBezTo>
                  <a:cubicBezTo>
                    <a:pt x="6696539" y="2692640"/>
                    <a:pt x="6435157" y="2753579"/>
                    <a:pt x="6350167" y="2363892"/>
                  </a:cubicBezTo>
                  <a:cubicBezTo>
                    <a:pt x="6265178" y="1974206"/>
                    <a:pt x="6412706" y="503660"/>
                    <a:pt x="6273195" y="170101"/>
                  </a:cubicBezTo>
                  <a:cubicBezTo>
                    <a:pt x="6133684" y="-163458"/>
                    <a:pt x="5755239" y="43414"/>
                    <a:pt x="5513099" y="362540"/>
                  </a:cubicBezTo>
                  <a:cubicBezTo>
                    <a:pt x="5270959" y="681666"/>
                    <a:pt x="5298220" y="1866762"/>
                    <a:pt x="4820354" y="2084858"/>
                  </a:cubicBezTo>
                  <a:cubicBezTo>
                    <a:pt x="4342488" y="2302954"/>
                    <a:pt x="3200741" y="1916474"/>
                    <a:pt x="2645903" y="1671116"/>
                  </a:cubicBezTo>
                  <a:cubicBezTo>
                    <a:pt x="2091065" y="1425758"/>
                    <a:pt x="1932311" y="779489"/>
                    <a:pt x="1491327" y="612710"/>
                  </a:cubicBezTo>
                  <a:cubicBezTo>
                    <a:pt x="1050343" y="445931"/>
                    <a:pt x="420137" y="657611"/>
                    <a:pt x="0" y="670440"/>
                  </a:cubicBezTo>
                </a:path>
              </a:pathLst>
            </a:custGeom>
            <a:ln w="57150" cmpd="sng">
              <a:gradFill flip="none" rotWithShape="1">
                <a:gsLst>
                  <a:gs pos="80000">
                    <a:srgbClr val="FF0000"/>
                  </a:gs>
                  <a:gs pos="100000">
                    <a:srgbClr val="0000FF"/>
                  </a:gs>
                </a:gsLst>
                <a:lin ang="0" scaled="1"/>
                <a:tileRect/>
              </a:gra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1200"/>
                </a:spcAft>
              </a:pPr>
              <a:r>
                <a:rPr lang="en-GB" sz="1100">
                  <a:effectLst/>
                  <a:latin typeface="Tahoma"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latin typeface="Tahoma"/>
                <a:ea typeface="Times New Roman"/>
                <a:cs typeface="Tahoma"/>
              </a:endParaRPr>
            </a:p>
          </p:txBody>
        </p:sp>
      </p:grp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t="3890" r="6828" b="3890"/>
          <a:stretch/>
        </p:blipFill>
        <p:spPr>
          <a:xfrm>
            <a:off x="4975982" y="4293096"/>
            <a:ext cx="4027483" cy="2376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TC-11: Tungsten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Proposal: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hange the tungsten geometry from plates to bricks of uniform dimensions, 10</a:t>
            </a:r>
            <a:r>
              <a:rPr lang="en-US" sz="1600" dirty="0" smtClean="0"/>
              <a:t> </a:t>
            </a:r>
            <a:r>
              <a:rPr lang="en-US" dirty="0" smtClean="0"/>
              <a:t>×</a:t>
            </a:r>
            <a:r>
              <a:rPr lang="en-US" sz="1600" dirty="0" smtClean="0"/>
              <a:t> </a:t>
            </a:r>
            <a:r>
              <a:rPr lang="en-US" dirty="0" smtClean="0"/>
              <a:t>30</a:t>
            </a:r>
            <a:r>
              <a:rPr lang="en-US" sz="1600" dirty="0"/>
              <a:t> </a:t>
            </a:r>
            <a:r>
              <a:rPr lang="en-US" dirty="0"/>
              <a:t>×</a:t>
            </a:r>
            <a:r>
              <a:rPr lang="en-US" sz="1600" dirty="0"/>
              <a:t> </a:t>
            </a:r>
            <a:r>
              <a:rPr lang="en-US" dirty="0" smtClean="0"/>
              <a:t>80 mm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Change the number of sectors from 33 to an even number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Reduced stress in tungsten</a:t>
            </a:r>
          </a:p>
          <a:p>
            <a:pPr lvl="1"/>
            <a:r>
              <a:rPr lang="en-US" dirty="0" smtClean="0"/>
              <a:t>Easier to manufacture</a:t>
            </a:r>
          </a:p>
          <a:p>
            <a:r>
              <a:rPr lang="en-US" dirty="0"/>
              <a:t>Number of bricks in wheel in the range </a:t>
            </a:r>
            <a:r>
              <a:rPr lang="en-US" dirty="0" smtClean="0"/>
              <a:t>of </a:t>
            </a:r>
            <a:r>
              <a:rPr lang="en-US" dirty="0"/>
              <a:t>7</a:t>
            </a:r>
            <a:r>
              <a:rPr lang="en-US" sz="1050" dirty="0"/>
              <a:t> </a:t>
            </a:r>
            <a:r>
              <a:rPr lang="en-US" dirty="0" smtClean="0"/>
              <a:t>800 to </a:t>
            </a:r>
            <a:r>
              <a:rPr lang="en-US" dirty="0"/>
              <a:t>6</a:t>
            </a:r>
            <a:r>
              <a:rPr lang="en-US" sz="1050" dirty="0"/>
              <a:t> </a:t>
            </a:r>
            <a:r>
              <a:rPr lang="en-US" dirty="0" smtClean="0"/>
              <a:t>300</a:t>
            </a:r>
            <a:endParaRPr lang="en-US" dirty="0"/>
          </a:p>
          <a:p>
            <a:r>
              <a:rPr lang="en-US" dirty="0" err="1" smtClean="0"/>
              <a:t>Neutronic</a:t>
            </a:r>
            <a:r>
              <a:rPr lang="en-US" dirty="0" smtClean="0"/>
              <a:t> penalty of 1.7 – 4%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5508104" y="1556792"/>
            <a:ext cx="2486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TDR design: Plate geometry </a:t>
            </a:r>
            <a:br>
              <a:rPr lang="en-US" sz="1600" dirty="0" smtClean="0"/>
            </a:br>
            <a:r>
              <a:rPr lang="en-US" sz="1600" dirty="0" smtClean="0"/>
              <a:t>with “S” flow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92434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Proposed design: Brick geometry </a:t>
            </a:r>
            <a:br>
              <a:rPr lang="en-US" sz="1600" dirty="0" smtClean="0"/>
            </a:br>
            <a:r>
              <a:rPr lang="en-US" sz="1600" dirty="0" smtClean="0"/>
              <a:t>with highly parallel flow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944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TC-12: Butterfly Moderators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US" dirty="0" smtClean="0"/>
              <a:t>Baseline design now consists of two butterfly moderators</a:t>
            </a:r>
          </a:p>
          <a:p>
            <a:pPr lvl="1"/>
            <a:r>
              <a:rPr lang="en-US" dirty="0" smtClean="0"/>
              <a:t>3 cm height</a:t>
            </a:r>
          </a:p>
          <a:p>
            <a:pPr lvl="1"/>
            <a:r>
              <a:rPr lang="en-US" dirty="0" smtClean="0"/>
              <a:t>6 cm height</a:t>
            </a:r>
          </a:p>
          <a:p>
            <a:r>
              <a:rPr lang="en-US" dirty="0" smtClean="0"/>
              <a:t>Enhanced thermal brightness with equal cold brightness relative to the pancake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grpSp>
        <p:nvGrpSpPr>
          <p:cNvPr id="13" name="Group 12"/>
          <p:cNvGrpSpPr/>
          <p:nvPr/>
        </p:nvGrpSpPr>
        <p:grpSpPr>
          <a:xfrm>
            <a:off x="4716016" y="1484784"/>
            <a:ext cx="3744416" cy="2016224"/>
            <a:chOff x="4716016" y="1772816"/>
            <a:chExt cx="3744416" cy="2016224"/>
          </a:xfrm>
        </p:grpSpPr>
        <p:pic>
          <p:nvPicPr>
            <p:cNvPr id="8" name="Picture 7" descr="C:\Users\mateuszpucilowski\Desktop\assem4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809" b="17496"/>
            <a:stretch/>
          </p:blipFill>
          <p:spPr bwMode="auto">
            <a:xfrm>
              <a:off x="4716016" y="1916832"/>
              <a:ext cx="3672408" cy="18722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Line Callout 1 8"/>
            <p:cNvSpPr/>
            <p:nvPr/>
          </p:nvSpPr>
          <p:spPr>
            <a:xfrm>
              <a:off x="7668344" y="1772816"/>
              <a:ext cx="792088" cy="288032"/>
            </a:xfrm>
            <a:prstGeom prst="borderCallout1">
              <a:avLst>
                <a:gd name="adj1" fmla="val 98331"/>
                <a:gd name="adj2" fmla="val 270"/>
                <a:gd name="adj3" fmla="val 301774"/>
                <a:gd name="adj4" fmla="val -53193"/>
              </a:avLst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Liquid H2</a:t>
              </a:r>
              <a:endParaRPr lang="en-US" sz="1200" dirty="0"/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7812360" y="3501008"/>
              <a:ext cx="432048" cy="288032"/>
            </a:xfrm>
            <a:prstGeom prst="borderCallout1">
              <a:avLst>
                <a:gd name="adj1" fmla="val 98331"/>
                <a:gd name="adj2" fmla="val 270"/>
                <a:gd name="adj3" fmla="val -89680"/>
                <a:gd name="adj4" fmla="val -226304"/>
              </a:avLst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H20</a:t>
              </a:r>
              <a:endParaRPr lang="en-US" sz="1200" dirty="0"/>
            </a:p>
          </p:txBody>
        </p:sp>
      </p:grpSp>
      <p:pic>
        <p:nvPicPr>
          <p:cNvPr id="11" name="Picture 10" descr="Macintosh HD:Users:daniellyngh:Desktop:Screen Shot 2015-02-23 at 13.51.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50106"/>
          <a:stretch/>
        </p:blipFill>
        <p:spPr bwMode="auto">
          <a:xfrm>
            <a:off x="4439179" y="4437112"/>
            <a:ext cx="2034541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18264" y="4437112"/>
            <a:ext cx="12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200" dirty="0" smtClean="0"/>
              <a:t>6cm Design</a:t>
            </a:r>
            <a:endParaRPr lang="en-US" kern="12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8274" r="17625"/>
          <a:stretch/>
        </p:blipFill>
        <p:spPr bwMode="auto">
          <a:xfrm>
            <a:off x="6512748" y="3933056"/>
            <a:ext cx="2523748" cy="21136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60820" y="3573016"/>
            <a:ext cx="12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3cm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of current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</a:t>
            </a:r>
            <a:r>
              <a:rPr lang="en-US" dirty="0" smtClean="0"/>
              <a:t>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 beam extraction</a:t>
            </a:r>
            <a:endParaRPr lang="en-US" dirty="0" smtClean="0"/>
          </a:p>
          <a:p>
            <a:r>
              <a:rPr lang="en-US" dirty="0" smtClean="0"/>
              <a:t>Target HVAC system</a:t>
            </a:r>
            <a:endParaRPr lang="en-US" dirty="0"/>
          </a:p>
          <a:p>
            <a:r>
              <a:rPr lang="en-US" dirty="0"/>
              <a:t>Helium purification</a:t>
            </a:r>
          </a:p>
          <a:p>
            <a:r>
              <a:rPr lang="en-US" dirty="0" smtClean="0"/>
              <a:t>Monolith </a:t>
            </a:r>
            <a:r>
              <a:rPr lang="en-US" dirty="0"/>
              <a:t>vessel atmosphere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nolith intern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02" y="2276872"/>
            <a:ext cx="5477429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Monolith systems</a:t>
            </a:r>
            <a:br>
              <a:rPr lang="en-GB" dirty="0" smtClean="0"/>
            </a:br>
            <a:r>
              <a:rPr lang="en-GB" sz="2700" dirty="0" smtClean="0"/>
              <a:t>Modification of neutron beam extraction system</a:t>
            </a: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Uniform 6° angular spacing for N and E sectors</a:t>
            </a:r>
          </a:p>
          <a:p>
            <a:r>
              <a:rPr lang="en-GB" dirty="0"/>
              <a:t>Alternating 5.3°/6.7° </a:t>
            </a:r>
            <a:r>
              <a:rPr lang="en-GB" dirty="0" smtClean="0"/>
              <a:t>angular </a:t>
            </a:r>
            <a:br>
              <a:rPr lang="en-GB" dirty="0" smtClean="0"/>
            </a:br>
            <a:r>
              <a:rPr lang="en-GB" dirty="0" smtClean="0"/>
              <a:t>spacing </a:t>
            </a:r>
            <a:r>
              <a:rPr lang="en-GB" dirty="0"/>
              <a:t>for S and W sectors</a:t>
            </a:r>
          </a:p>
          <a:p>
            <a:r>
              <a:rPr lang="en-GB" dirty="0"/>
              <a:t>Corner extraction scheme with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four </a:t>
            </a:r>
            <a:r>
              <a:rPr lang="en-GB" dirty="0"/>
              <a:t>different </a:t>
            </a:r>
            <a:r>
              <a:rPr lang="en-GB" dirty="0" err="1" smtClean="0"/>
              <a:t>centerline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origins</a:t>
            </a:r>
            <a:r>
              <a:rPr lang="en-GB" dirty="0"/>
              <a:t>, one for each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sector</a:t>
            </a:r>
            <a:r>
              <a:rPr lang="en-GB" dirty="0"/>
              <a:t>, </a:t>
            </a:r>
            <a:r>
              <a:rPr lang="en-GB" dirty="0" smtClean="0"/>
              <a:t>to </a:t>
            </a:r>
            <a:r>
              <a:rPr lang="en-GB" dirty="0"/>
              <a:t>adapt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optimised moderator </a:t>
            </a:r>
            <a:br>
              <a:rPr lang="en-GB" dirty="0" smtClean="0"/>
            </a:br>
            <a:r>
              <a:rPr lang="en-GB" dirty="0" smtClean="0"/>
              <a:t>design</a:t>
            </a:r>
            <a:endParaRPr lang="en-GB" dirty="0"/>
          </a:p>
          <a:p>
            <a:r>
              <a:rPr lang="en-GB" dirty="0"/>
              <a:t>Double decker inserts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/>
              <a:t>possibility to view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either </a:t>
            </a:r>
            <a:r>
              <a:rPr lang="en-GB" dirty="0"/>
              <a:t>of the upper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lower moderator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4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vel 125 ae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40964"/>
            <a:ext cx="6804248" cy="4350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Progress on the Target </a:t>
            </a:r>
            <a:r>
              <a:rPr lang="en-US" dirty="0" smtClean="0"/>
              <a:t>HVAC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10" name="Picture 9" descr="aerial vi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r="24347" b="19060"/>
          <a:stretch/>
        </p:blipFill>
        <p:spPr>
          <a:xfrm>
            <a:off x="5391211" y="4423833"/>
            <a:ext cx="3645286" cy="23669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Hazards analyses are under way, leading to requirements in terms of redundancy and safety function</a:t>
            </a:r>
          </a:p>
          <a:p>
            <a:pPr lvl="5"/>
            <a:r>
              <a:rPr lang="en-US" sz="2400" dirty="0" smtClean="0"/>
              <a:t>Expected levels</a:t>
            </a:r>
            <a:r>
              <a:rPr lang="en-US" sz="2400" dirty="0"/>
              <a:t> </a:t>
            </a:r>
            <a:r>
              <a:rPr lang="en-US" sz="2400" dirty="0" smtClean="0"/>
              <a:t>of airborne contamination in </a:t>
            </a:r>
            <a:br>
              <a:rPr lang="en-US" sz="2400" dirty="0" smtClean="0"/>
            </a:br>
            <a:r>
              <a:rPr lang="en-US" sz="2400" dirty="0" smtClean="0"/>
              <a:t>   the active cells used to classify zones </a:t>
            </a:r>
            <a:br>
              <a:rPr lang="en-US" sz="2400" dirty="0" smtClean="0"/>
            </a:br>
            <a:r>
              <a:rPr lang="en-US" sz="2400" dirty="0" smtClean="0"/>
              <a:t>           according to ISO 17873</a:t>
            </a:r>
          </a:p>
          <a:p>
            <a:pPr lvl="8"/>
            <a:r>
              <a:rPr lang="en-US" sz="2400" dirty="0" smtClean="0"/>
              <a:t>Space allocated in the Target</a:t>
            </a:r>
            <a:br>
              <a:rPr lang="en-US" sz="2400" dirty="0" smtClean="0"/>
            </a:br>
            <a:r>
              <a:rPr lang="en-US" sz="2400" dirty="0" smtClean="0"/>
              <a:t>   Building for supply, extraction </a:t>
            </a:r>
            <a:br>
              <a:rPr lang="en-US" sz="2400" dirty="0" smtClean="0"/>
            </a:br>
            <a:r>
              <a:rPr lang="en-US" sz="2400" dirty="0" smtClean="0"/>
              <a:t>       and filtering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47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Helium purification system will likely be much simpler than the current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25140" y="1700808"/>
            <a:ext cx="8711356" cy="4879573"/>
            <a:chOff x="-108520" y="1326778"/>
            <a:chExt cx="9255869" cy="5184576"/>
          </a:xfrm>
        </p:grpSpPr>
        <p:sp>
          <p:nvSpPr>
            <p:cNvPr id="6" name="Rounded Rectangle 5"/>
            <p:cNvSpPr/>
            <p:nvPr/>
          </p:nvSpPr>
          <p:spPr>
            <a:xfrm>
              <a:off x="5364088" y="3559026"/>
              <a:ext cx="93610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50611" y="4639146"/>
              <a:ext cx="1728192" cy="1872208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kern="1200" dirty="0" smtClean="0"/>
                <a:t>Monolith</a:t>
              </a:r>
            </a:p>
            <a:p>
              <a:pPr algn="ctr"/>
              <a:endParaRPr lang="en-US" kern="1200" dirty="0" smtClean="0"/>
            </a:p>
            <a:p>
              <a:pPr algn="ctr"/>
              <a:r>
                <a:rPr lang="en-US" kern="1200" dirty="0" smtClean="0"/>
                <a:t>95 m</a:t>
              </a:r>
              <a:r>
                <a:rPr lang="en-US" kern="1200" baseline="30000" dirty="0" smtClean="0"/>
                <a:t>3</a:t>
              </a:r>
              <a:r>
                <a:rPr lang="en-US" kern="1200" dirty="0" smtClean="0"/>
                <a:t>,  1 bar</a:t>
              </a:r>
            </a:p>
            <a:p>
              <a:pPr algn="ctr"/>
              <a:r>
                <a:rPr lang="en-US" kern="1200" dirty="0" smtClean="0"/>
                <a:t>15 kg Helium</a:t>
              </a:r>
              <a:endParaRPr lang="en-US" kern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50611" y="1326778"/>
              <a:ext cx="1728192" cy="18002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kern="1200" dirty="0" smtClean="0"/>
                <a:t>Target</a:t>
              </a:r>
            </a:p>
            <a:p>
              <a:pPr algn="ctr"/>
              <a:endParaRPr lang="en-US" kern="1200" dirty="0" smtClean="0"/>
            </a:p>
            <a:p>
              <a:pPr algn="ctr"/>
              <a:r>
                <a:rPr lang="en-US" kern="1200" dirty="0" smtClean="0"/>
                <a:t>20 m</a:t>
              </a:r>
              <a:r>
                <a:rPr lang="en-US" kern="1200" baseline="30000" dirty="0" smtClean="0"/>
                <a:t>3</a:t>
              </a:r>
              <a:r>
                <a:rPr lang="en-US" kern="1200" dirty="0" smtClean="0"/>
                <a:t>, 10 bar</a:t>
              </a:r>
            </a:p>
            <a:p>
              <a:pPr algn="ctr"/>
              <a:r>
                <a:rPr lang="en-US" kern="1200" dirty="0" smtClean="0"/>
                <a:t>23 kg Helium</a:t>
              </a:r>
              <a:endParaRPr lang="en-US" kern="1200" dirty="0"/>
            </a:p>
          </p:txBody>
        </p:sp>
        <p:sp>
          <p:nvSpPr>
            <p:cNvPr id="9" name="Bent Arrow 8"/>
            <p:cNvSpPr/>
            <p:nvPr/>
          </p:nvSpPr>
          <p:spPr>
            <a:xfrm rot="16200000" flipV="1">
              <a:off x="4279160" y="2288641"/>
              <a:ext cx="699591" cy="2520280"/>
            </a:xfrm>
            <a:prstGeom prst="bentArrow">
              <a:avLst>
                <a:gd name="adj1" fmla="val 5689"/>
                <a:gd name="adj2" fmla="val 10344"/>
                <a:gd name="adj3" fmla="val 25980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>
                <a:solidFill>
                  <a:srgbClr val="0094CA"/>
                </a:solidFill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 rot="5400000">
              <a:off x="4267014" y="2952911"/>
              <a:ext cx="708174" cy="2520280"/>
            </a:xfrm>
            <a:prstGeom prst="bentArrow">
              <a:avLst>
                <a:gd name="adj1" fmla="val 5920"/>
                <a:gd name="adj2" fmla="val 9059"/>
                <a:gd name="adj3" fmla="val 23027"/>
                <a:gd name="adj4" fmla="val 3997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>
                <a:solidFill>
                  <a:srgbClr val="0094CA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50811" y="1686818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50811" y="1398786"/>
              <a:ext cx="1368152" cy="30777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 sz="1400" kern="1200" dirty="0" smtClean="0"/>
                <a:t>0.23 </a:t>
              </a:r>
              <a:r>
                <a:rPr lang="sv-SE" sz="1400" kern="1200" dirty="0" smtClean="0"/>
                <a:t>m</a:t>
              </a:r>
              <a:r>
                <a:rPr lang="en-US" sz="1400" kern="1200" dirty="0" smtClean="0"/>
                <a:t>g/s</a:t>
              </a:r>
              <a:endParaRPr lang="en-US" sz="1400" kern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0811" y="5791274"/>
              <a:ext cx="1080120" cy="30777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 sz="1400" kern="1200" dirty="0"/>
                <a:t>4</a:t>
              </a:r>
              <a:r>
                <a:rPr lang="en-US" sz="1400" kern="1200" dirty="0" smtClean="0"/>
                <a:t> </a:t>
              </a:r>
              <a:r>
                <a:rPr lang="sv-SE" sz="1400" kern="1200" dirty="0" err="1"/>
                <a:t>μ</a:t>
              </a:r>
              <a:r>
                <a:rPr lang="en-US" sz="1400" kern="1200" dirty="0" smtClean="0"/>
                <a:t>g</a:t>
              </a:r>
              <a:r>
                <a:rPr lang="en-US" sz="1400" kern="1200" dirty="0"/>
                <a:t>/s </a:t>
              </a:r>
              <a:r>
                <a:rPr lang="en-US" sz="1400" kern="1200" dirty="0" smtClean="0"/>
                <a:t>Air</a:t>
              </a:r>
              <a:endParaRPr lang="en-US" sz="1400" kern="1200" dirty="0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3006395" y="1542802"/>
              <a:ext cx="1872208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0171" y="2315145"/>
              <a:ext cx="543547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1 g/s</a:t>
              </a:r>
              <a:endParaRPr lang="en-US" sz="1400" kern="1200" dirty="0"/>
            </a:p>
          </p:txBody>
        </p:sp>
        <p:sp>
          <p:nvSpPr>
            <p:cNvPr id="16" name="Right Arrow 15"/>
            <p:cNvSpPr/>
            <p:nvPr/>
          </p:nvSpPr>
          <p:spPr>
            <a:xfrm flipH="1">
              <a:off x="3006395" y="6007298"/>
              <a:ext cx="1872208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34187" y="1326778"/>
              <a:ext cx="1800200" cy="72008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kern="1200" dirty="0" smtClean="0"/>
                <a:t>Circulating  and cooling system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34187" y="5719266"/>
              <a:ext cx="1800200" cy="792088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kern="1200" dirty="0" smtClean="0"/>
                <a:t>Circulating and cooling system</a:t>
              </a:r>
            </a:p>
          </p:txBody>
        </p:sp>
        <p:sp>
          <p:nvSpPr>
            <p:cNvPr id="19" name="Bent Arrow 18"/>
            <p:cNvSpPr/>
            <p:nvPr/>
          </p:nvSpPr>
          <p:spPr>
            <a:xfrm>
              <a:off x="2574347" y="4855170"/>
              <a:ext cx="2304256" cy="792088"/>
            </a:xfrm>
            <a:prstGeom prst="bentArrow">
              <a:avLst>
                <a:gd name="adj1" fmla="val 17304"/>
                <a:gd name="adj2" fmla="val 20992"/>
                <a:gd name="adj3" fmla="val 25000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>
                <a:solidFill>
                  <a:srgbClr val="0094CA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86715" y="4259361"/>
              <a:ext cx="777585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80 mg/s</a:t>
              </a:r>
              <a:endParaRPr lang="en-US" sz="1400" kern="1200" dirty="0"/>
            </a:p>
          </p:txBody>
        </p:sp>
        <p:sp>
          <p:nvSpPr>
            <p:cNvPr id="21" name="Bent Arrow 20"/>
            <p:cNvSpPr/>
            <p:nvPr/>
          </p:nvSpPr>
          <p:spPr>
            <a:xfrm flipV="1">
              <a:off x="2499957" y="2097434"/>
              <a:ext cx="792088" cy="1872208"/>
            </a:xfrm>
            <a:prstGeom prst="bentArrow">
              <a:avLst>
                <a:gd name="adj1" fmla="val 6521"/>
                <a:gd name="adj2" fmla="val 11211"/>
                <a:gd name="adj3" fmla="val 25882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>
                <a:solidFill>
                  <a:srgbClr val="0094CA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4067" y="2982962"/>
              <a:ext cx="1872208" cy="72008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lnSpcReduction="1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kern="1200" dirty="0" smtClean="0"/>
                <a:t>He purification</a:t>
              </a:r>
            </a:p>
            <a:p>
              <a:pPr algn="ctr"/>
              <a:r>
                <a:rPr lang="en-US" kern="1200" dirty="0" smtClean="0"/>
                <a:t>(getter)</a:t>
              </a:r>
              <a:endParaRPr lang="en-US" kern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50811" y="4619401"/>
              <a:ext cx="1203471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sv-SE" sz="1400" kern="1200" dirty="0" err="1" smtClean="0"/>
                <a:t>Contaminants</a:t>
              </a:r>
              <a:endParaRPr lang="en-US" sz="1400" kern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50811" y="2375867"/>
              <a:ext cx="1203471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sv-SE" sz="1400" kern="1200" dirty="0" err="1" smtClean="0"/>
                <a:t>Contaminants</a:t>
              </a:r>
              <a:endParaRPr lang="en-US" sz="1400" kern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86715" y="3198986"/>
              <a:ext cx="777585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30 mg/s</a:t>
              </a:r>
              <a:endParaRPr lang="en-US" sz="1400" kern="1200" dirty="0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2029240" y="4927178"/>
              <a:ext cx="113059" cy="72008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7" name="Bent Arrow 26"/>
            <p:cNvSpPr/>
            <p:nvPr/>
          </p:nvSpPr>
          <p:spPr>
            <a:xfrm flipV="1">
              <a:off x="2718363" y="2118866"/>
              <a:ext cx="2160240" cy="720080"/>
            </a:xfrm>
            <a:prstGeom prst="bentArrow">
              <a:avLst>
                <a:gd name="adj1" fmla="val 19709"/>
                <a:gd name="adj2" fmla="val 19709"/>
                <a:gd name="adj3" fmla="val 25000"/>
                <a:gd name="adj4" fmla="val 5609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>
                <a:solidFill>
                  <a:srgbClr val="0094CA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750509" y="4213448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kern="1200"/>
            </a:p>
          </p:txBody>
        </p:sp>
        <p:cxnSp>
          <p:nvCxnSpPr>
            <p:cNvPr id="29" name="Straight Connector 28"/>
            <p:cNvCxnSpPr>
              <a:endCxn id="30" idx="3"/>
            </p:cNvCxnSpPr>
            <p:nvPr/>
          </p:nvCxnSpPr>
          <p:spPr>
            <a:xfrm flipH="1">
              <a:off x="1845417" y="4237459"/>
              <a:ext cx="125357" cy="529153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0" idx="5"/>
            </p:cNvCxnSpPr>
            <p:nvPr/>
          </p:nvCxnSpPr>
          <p:spPr>
            <a:xfrm>
              <a:off x="2201756" y="4246984"/>
              <a:ext cx="101917" cy="51962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Up Arrow 30"/>
            <p:cNvSpPr/>
            <p:nvPr/>
          </p:nvSpPr>
          <p:spPr>
            <a:xfrm>
              <a:off x="2029239" y="2118866"/>
              <a:ext cx="113060" cy="201622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2" name="Up Arrow 31"/>
            <p:cNvSpPr/>
            <p:nvPr/>
          </p:nvSpPr>
          <p:spPr>
            <a:xfrm rot="10800000">
              <a:off x="1494227" y="3775050"/>
              <a:ext cx="113878" cy="18722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3" name="Up Arrow 32"/>
            <p:cNvSpPr/>
            <p:nvPr/>
          </p:nvSpPr>
          <p:spPr>
            <a:xfrm rot="10800000">
              <a:off x="1494223" y="2118866"/>
              <a:ext cx="109119" cy="7920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08520" y="3847058"/>
              <a:ext cx="1602747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Purity performance</a:t>
              </a:r>
              <a:endParaRPr lang="en-US" sz="1400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5072" y="4135090"/>
              <a:ext cx="516488" cy="1384995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en-US" sz="1400" kern="1200" dirty="0" smtClean="0"/>
                <a:t>I</a:t>
              </a:r>
              <a:r>
                <a:rPr lang="en-US" sz="1400" kern="1200" baseline="-25000" dirty="0" smtClean="0"/>
                <a:t>2</a:t>
              </a:r>
              <a:endParaRPr lang="en-US" sz="1400" kern="1200" dirty="0" smtClean="0"/>
            </a:p>
            <a:p>
              <a:r>
                <a:rPr lang="en-US" sz="1400" kern="1200" dirty="0" smtClean="0"/>
                <a:t>H</a:t>
              </a:r>
              <a:r>
                <a:rPr lang="en-US" sz="1400" kern="1200" baseline="-25000" dirty="0" smtClean="0"/>
                <a:t>2</a:t>
              </a:r>
              <a:r>
                <a:rPr lang="en-US" sz="1400" kern="1200" dirty="0" smtClean="0"/>
                <a:t> </a:t>
              </a:r>
            </a:p>
            <a:p>
              <a:r>
                <a:rPr lang="en-US" sz="1400" kern="1200" dirty="0" smtClean="0"/>
                <a:t>O</a:t>
              </a:r>
              <a:r>
                <a:rPr lang="en-US" sz="1400" kern="1200" baseline="-25000" dirty="0" smtClean="0"/>
                <a:t>2</a:t>
              </a:r>
              <a:r>
                <a:rPr lang="en-US" sz="1400" kern="1200" dirty="0" smtClean="0"/>
                <a:t> </a:t>
              </a:r>
            </a:p>
            <a:p>
              <a:r>
                <a:rPr lang="en-US" sz="1400" kern="1200" dirty="0" smtClean="0"/>
                <a:t>N</a:t>
              </a:r>
              <a:r>
                <a:rPr lang="en-US" sz="1400" kern="1200" baseline="-25000" dirty="0" smtClean="0"/>
                <a:t>2</a:t>
              </a:r>
              <a:r>
                <a:rPr lang="en-US" sz="1400" kern="1200" dirty="0" smtClean="0"/>
                <a:t> </a:t>
              </a:r>
            </a:p>
            <a:p>
              <a:r>
                <a:rPr lang="en-US" sz="1400" kern="1200" dirty="0" smtClean="0"/>
                <a:t>CO</a:t>
              </a:r>
              <a:r>
                <a:rPr lang="en-US" sz="1400" kern="1200" baseline="-25000" dirty="0" smtClean="0"/>
                <a:t>2</a:t>
              </a:r>
              <a:r>
                <a:rPr lang="en-US" sz="1400" kern="1200" dirty="0" smtClean="0"/>
                <a:t> </a:t>
              </a:r>
            </a:p>
            <a:p>
              <a:r>
                <a:rPr lang="en-US" sz="1400" kern="1200" dirty="0" smtClean="0"/>
                <a:t>H</a:t>
              </a:r>
              <a:r>
                <a:rPr lang="en-US" sz="1400" kern="1200" baseline="-25000" dirty="0" smtClean="0"/>
                <a:t>2</a:t>
              </a:r>
              <a:r>
                <a:rPr lang="en-US" sz="1400" kern="1200" dirty="0" smtClean="0"/>
                <a:t>O</a:t>
              </a:r>
              <a:endParaRPr lang="en-US" sz="1400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27784" y="2982962"/>
              <a:ext cx="2448272" cy="52322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He purity in</a:t>
              </a:r>
            </a:p>
            <a:p>
              <a:pPr algn="ctr"/>
              <a:r>
                <a:rPr lang="en-US" sz="1400" kern="1200" dirty="0" smtClean="0"/>
                <a:t>Helium loops: &gt;99.99%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 rot="10800000">
              <a:off x="6750811" y="2663899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6750812" y="4927178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39" name="Right Arrow 38"/>
            <p:cNvSpPr/>
            <p:nvPr/>
          </p:nvSpPr>
          <p:spPr>
            <a:xfrm rot="10800000">
              <a:off x="6750811" y="6079306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50811" y="6131569"/>
              <a:ext cx="1152128" cy="30777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 sz="1400" kern="1200" dirty="0" smtClean="0"/>
                <a:t>(72 g/year)</a:t>
              </a:r>
              <a:endParaRPr lang="en-US" sz="1400" kern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50811" y="1758826"/>
              <a:ext cx="1368152" cy="30777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 sz="1400" kern="1200" dirty="0" smtClean="0"/>
                <a:t>(6.58 kg/year)</a:t>
              </a:r>
              <a:endParaRPr lang="en-US" sz="1400" kern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69575" y="1974850"/>
              <a:ext cx="625299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3 kg/s</a:t>
              </a:r>
              <a:endParaRPr lang="en-US" sz="1400" kern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3634" y="5483497"/>
              <a:ext cx="634917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smtClean="0"/>
                <a:t>40 g/s</a:t>
              </a:r>
              <a:endParaRPr lang="en-US" sz="1400" kern="1200" dirty="0"/>
            </a:p>
          </p:txBody>
        </p:sp>
        <p:sp>
          <p:nvSpPr>
            <p:cNvPr id="44" name="Right Brace 43"/>
            <p:cNvSpPr/>
            <p:nvPr/>
          </p:nvSpPr>
          <p:spPr>
            <a:xfrm>
              <a:off x="7956376" y="1326778"/>
              <a:ext cx="288032" cy="216024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kern="12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44408" y="2243137"/>
              <a:ext cx="604654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err="1" smtClean="0"/>
                <a:t>PCool</a:t>
              </a:r>
              <a:endParaRPr lang="en-US" sz="1400" kern="1200" dirty="0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7956376" y="4135090"/>
              <a:ext cx="360040" cy="2304256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kern="12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6416" y="5143202"/>
              <a:ext cx="830933" cy="307777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1400" kern="1200" dirty="0" err="1" smtClean="0"/>
                <a:t>MonAtm</a:t>
              </a:r>
              <a:endParaRPr lang="en-US" sz="1400" kern="1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72200" y="3703042"/>
              <a:ext cx="2088232" cy="30777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 sz="1400" kern="1200" dirty="0" smtClean="0"/>
                <a:t>Target wheel rotary seal</a:t>
              </a:r>
              <a:endParaRPr lang="en-US" sz="1400" kern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7937" y="4135090"/>
              <a:ext cx="729687" cy="1384995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en-US" sz="1400" kern="1200" dirty="0" smtClean="0"/>
                <a:t>&lt; 1 ppb</a:t>
              </a:r>
            </a:p>
            <a:p>
              <a:r>
                <a:rPr lang="en-US" sz="1400" kern="1200" dirty="0" smtClean="0"/>
                <a:t>&lt; 1 ppb</a:t>
              </a:r>
            </a:p>
            <a:p>
              <a:r>
                <a:rPr lang="en-US" sz="1400" kern="1200" dirty="0" smtClean="0"/>
                <a:t>&lt; 1 ppb</a:t>
              </a:r>
            </a:p>
            <a:p>
              <a:r>
                <a:rPr lang="en-US" sz="1400" kern="1200" dirty="0" smtClean="0"/>
                <a:t>&lt; 1 ppb</a:t>
              </a:r>
            </a:p>
            <a:p>
              <a:r>
                <a:rPr lang="en-US" sz="1400" kern="1200" dirty="0" smtClean="0"/>
                <a:t>&lt; 1 ppb</a:t>
              </a:r>
            </a:p>
            <a:p>
              <a:r>
                <a:rPr lang="en-US" sz="1400" kern="1200" dirty="0" smtClean="0"/>
                <a:t>&lt; 1 ppb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047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the monolith atmosphere in vacuum may eliminate the need for a PBW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000" dirty="0" smtClean="0"/>
              <a:t>Benefits</a:t>
            </a:r>
          </a:p>
          <a:p>
            <a:pPr lvl="1"/>
            <a:r>
              <a:rPr lang="en-US" sz="1800" dirty="0" smtClean="0"/>
              <a:t>No </a:t>
            </a:r>
            <a:r>
              <a:rPr lang="en-US" sz="1800" dirty="0"/>
              <a:t>need to replace the </a:t>
            </a:r>
            <a:r>
              <a:rPr lang="en-US" sz="1800" dirty="0" smtClean="0"/>
              <a:t>Proton Beam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Window </a:t>
            </a:r>
            <a:r>
              <a:rPr lang="en-US" sz="1800" dirty="0" smtClean="0"/>
              <a:t>(PBW) </a:t>
            </a:r>
            <a:r>
              <a:rPr lang="en-US" sz="1800" dirty="0"/>
              <a:t>twice per year</a:t>
            </a:r>
          </a:p>
          <a:p>
            <a:pPr lvl="2"/>
            <a:r>
              <a:rPr lang="en-US" sz="1600" dirty="0"/>
              <a:t>Lower operating costs</a:t>
            </a:r>
          </a:p>
          <a:p>
            <a:pPr lvl="2"/>
            <a:r>
              <a:rPr lang="en-US" sz="1600" dirty="0"/>
              <a:t>Higher availability</a:t>
            </a:r>
          </a:p>
          <a:p>
            <a:pPr lvl="2"/>
            <a:r>
              <a:rPr lang="en-US" sz="1600" dirty="0"/>
              <a:t>Reduced radioactive waste </a:t>
            </a:r>
            <a:r>
              <a:rPr lang="en-US" sz="1600" dirty="0" smtClean="0"/>
              <a:t>stream</a:t>
            </a:r>
            <a:endParaRPr lang="en-US" sz="1600" dirty="0"/>
          </a:p>
          <a:p>
            <a:pPr lvl="2"/>
            <a:r>
              <a:rPr lang="en-US" sz="1600" dirty="0"/>
              <a:t>Reduced dose to </a:t>
            </a:r>
            <a:r>
              <a:rPr lang="en-US" sz="1600" dirty="0" smtClean="0"/>
              <a:t>personnel</a:t>
            </a:r>
            <a:endParaRPr lang="en-US" sz="1600" dirty="0"/>
          </a:p>
          <a:p>
            <a:pPr lvl="1"/>
            <a:r>
              <a:rPr lang="en-US" sz="1800" dirty="0" smtClean="0"/>
              <a:t>Potentially offers passively </a:t>
            </a:r>
            <a:r>
              <a:rPr lang="en-US" sz="1800" dirty="0"/>
              <a:t>safe beam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shutdown </a:t>
            </a:r>
            <a:r>
              <a:rPr lang="en-US" sz="1800" dirty="0"/>
              <a:t>for target </a:t>
            </a:r>
            <a:r>
              <a:rPr lang="en-US" sz="1800" dirty="0" smtClean="0"/>
              <a:t>LOCA</a:t>
            </a:r>
            <a:r>
              <a:rPr lang="en-US" sz="1800" dirty="0"/>
              <a:t> </a:t>
            </a:r>
            <a:r>
              <a:rPr lang="en-US" sz="1800" dirty="0" smtClean="0"/>
              <a:t>&amp; LOFA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stopped wheel</a:t>
            </a:r>
          </a:p>
          <a:p>
            <a:pPr lvl="1"/>
            <a:r>
              <a:rPr lang="en-US" sz="1800" dirty="0"/>
              <a:t>Lower beam losses on the way to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target</a:t>
            </a:r>
            <a:endParaRPr lang="en-US" sz="1800" dirty="0"/>
          </a:p>
          <a:p>
            <a:pPr lvl="2"/>
            <a:r>
              <a:rPr lang="en-US" sz="1600" dirty="0"/>
              <a:t>Potentially reduced neutron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background </a:t>
            </a:r>
            <a:r>
              <a:rPr lang="en-US" sz="1600" dirty="0"/>
              <a:t>for instruments</a:t>
            </a:r>
          </a:p>
          <a:p>
            <a:pPr lvl="2"/>
            <a:r>
              <a:rPr lang="en-US" sz="1600" dirty="0"/>
              <a:t>Potentially lower heat load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</a:t>
            </a:r>
            <a:r>
              <a:rPr lang="en-US" sz="1600" dirty="0"/>
              <a:t>-monolith structures </a:t>
            </a:r>
            <a:r>
              <a:rPr lang="en-US" sz="1600" dirty="0" smtClean="0"/>
              <a:t>surrounding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 err="1"/>
              <a:t>beamline</a:t>
            </a:r>
            <a:endParaRPr lang="en-US" sz="1600" dirty="0"/>
          </a:p>
          <a:p>
            <a:r>
              <a:rPr lang="en-US" sz="2000" dirty="0" smtClean="0"/>
              <a:t>As a contingency</a:t>
            </a:r>
            <a:r>
              <a:rPr lang="en-US" sz="2000" dirty="0"/>
              <a:t>, PBW and helium atmosphere designs and procurements will proceed regardless of </a:t>
            </a:r>
            <a:r>
              <a:rPr lang="en-US" sz="2000" dirty="0" smtClean="0"/>
              <a:t>the decision </a:t>
            </a:r>
            <a:r>
              <a:rPr lang="en-US" sz="2000" dirty="0"/>
              <a:t>on </a:t>
            </a:r>
            <a:r>
              <a:rPr lang="en-US" sz="2000" dirty="0" smtClean="0"/>
              <a:t>the monolith atmosphere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5" name="Picture 4" descr="3Dcut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556792"/>
            <a:ext cx="4320480" cy="4230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1700808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  <a:br>
              <a:rPr lang="en-US" dirty="0" smtClean="0"/>
            </a:br>
            <a:r>
              <a:rPr lang="en-US" dirty="0" smtClean="0"/>
              <a:t>vessel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84168" y="2204864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6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Review Committee comments received from first four PDRs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dirty="0" smtClean="0"/>
              <a:t>Present a more complete technical description of the design solution</a:t>
            </a:r>
          </a:p>
          <a:p>
            <a:r>
              <a:rPr lang="en-US" dirty="0" smtClean="0"/>
              <a:t>Summarize the value engineering exercises performed to reach the selected design</a:t>
            </a:r>
          </a:p>
          <a:p>
            <a:r>
              <a:rPr lang="en-US" dirty="0" smtClean="0"/>
              <a:t>In some cases important interface requirements have yet to be established</a:t>
            </a:r>
          </a:p>
          <a:p>
            <a:r>
              <a:rPr lang="en-US" dirty="0"/>
              <a:t>Safety </a:t>
            </a:r>
            <a:r>
              <a:rPr lang="en-US" dirty="0" smtClean="0"/>
              <a:t>classification of systems and sub-systems </a:t>
            </a:r>
            <a:r>
              <a:rPr lang="en-US" dirty="0"/>
              <a:t>must be further developed and integrated into a global approach at the target or ESS project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Schedule appears to be aggressive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9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classification process is under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US" dirty="0" smtClean="0"/>
              <a:t>No established regulatory framework in Sweden for licensing a high-power spallation source</a:t>
            </a:r>
          </a:p>
          <a:p>
            <a:pPr marL="3028950" lvl="6" indent="-342900"/>
            <a:r>
              <a:rPr lang="en-US" sz="2800" dirty="0" smtClean="0"/>
              <a:t>ESS is developing a framework </a:t>
            </a:r>
            <a:br>
              <a:rPr lang="en-US" sz="2800" dirty="0" smtClean="0"/>
            </a:br>
            <a:r>
              <a:rPr lang="en-US" sz="2800" dirty="0" smtClean="0"/>
              <a:t>	to provide clear guidance for</a:t>
            </a:r>
            <a:br>
              <a:rPr lang="en-US" sz="2800" dirty="0" smtClean="0"/>
            </a:br>
            <a:r>
              <a:rPr lang="en-US" sz="2800" dirty="0" smtClean="0"/>
              <a:t>		the selection of codes </a:t>
            </a:r>
            <a:br>
              <a:rPr lang="en-US" sz="2800" dirty="0" smtClean="0"/>
            </a:br>
            <a:r>
              <a:rPr lang="en-US" sz="2800" dirty="0" smtClean="0"/>
              <a:t>		and standards to apply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19A349-0A9B-46E4-9689-340BEA32EDAF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504" y="2708920"/>
            <a:ext cx="6947351" cy="4047454"/>
            <a:chOff x="107504" y="1484784"/>
            <a:chExt cx="9022534" cy="5256435"/>
          </a:xfrm>
        </p:grpSpPr>
        <p:sp>
          <p:nvSpPr>
            <p:cNvPr id="5" name="Höger 34"/>
            <p:cNvSpPr/>
            <p:nvPr/>
          </p:nvSpPr>
          <p:spPr>
            <a:xfrm rot="1740000">
              <a:off x="1104496" y="2652404"/>
              <a:ext cx="6587418" cy="225186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7504" y="1484784"/>
              <a:ext cx="144016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lt1"/>
                  </a:solidFill>
                  <a:latin typeface="+mn-lt"/>
                  <a:ea typeface="+mn-ea"/>
                </a:rPr>
                <a:t>Systems/</a:t>
              </a:r>
              <a:br>
                <a:rPr lang="en-US" dirty="0" smtClean="0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en-US" dirty="0" smtClean="0">
                  <a:solidFill>
                    <a:schemeClr val="lt1"/>
                  </a:solidFill>
                  <a:latin typeface="+mn-lt"/>
                  <a:ea typeface="+mn-ea"/>
                </a:rPr>
                <a:t>Components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27584" y="3645024"/>
              <a:ext cx="1368425" cy="647700"/>
            </a:xfrm>
            <a:prstGeom prst="rect">
              <a:avLst/>
            </a:prstGeom>
            <a:gradFill rotWithShape="1"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Safety</a:t>
              </a:r>
              <a:b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Function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401821" y="3861048"/>
              <a:ext cx="1728217" cy="2880171"/>
            </a:xfrm>
            <a:prstGeom prst="rect">
              <a:avLst/>
            </a:prstGeom>
            <a:gradFill rotWithShape="1">
              <a:gsLst>
                <a:gs pos="0">
                  <a:srgbClr val="9CC746"/>
                </a:gs>
                <a:gs pos="20000">
                  <a:srgbClr val="9BC348"/>
                </a:gs>
                <a:gs pos="100000">
                  <a:srgbClr val="769535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Actions</a:t>
              </a:r>
              <a:r>
                <a:rPr lang="en-US" dirty="0" smtClean="0">
                  <a:solidFill>
                    <a:srgbClr val="FFFFFF"/>
                  </a:solidFill>
                </a:rPr>
                <a:t>:</a:t>
              </a:r>
              <a:br>
                <a:rPr lang="en-US" dirty="0" smtClean="0">
                  <a:solidFill>
                    <a:srgbClr val="FFFFFF"/>
                  </a:solidFill>
                </a:rPr>
              </a:br>
              <a:r>
                <a:rPr lang="en-US" dirty="0" smtClean="0">
                  <a:solidFill>
                    <a:srgbClr val="FFFFFF"/>
                  </a:solidFill>
                </a:rPr>
                <a:t>(QA, Procedures)</a:t>
              </a:r>
              <a:r>
                <a:rPr lang="en-US" dirty="0">
                  <a:solidFill>
                    <a:srgbClr val="FFFFFF"/>
                  </a:solidFill>
                </a:rPr>
                <a:t/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dirty="0">
                  <a:solidFill>
                    <a:srgbClr val="FFFFFF"/>
                  </a:solidFill>
                </a:rPr>
                <a:t>Analysis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</a:rPr>
                <a:t>Materials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dirty="0" smtClean="0">
                  <a:solidFill>
                    <a:srgbClr val="FFFFFF"/>
                  </a:solidFill>
                </a:rPr>
                <a:t>Manufacturing</a:t>
              </a:r>
              <a:r>
                <a:rPr lang="en-US" dirty="0">
                  <a:solidFill>
                    <a:srgbClr val="FFFFFF"/>
                  </a:solidFill>
                </a:rPr>
                <a:t/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dirty="0">
                  <a:solidFill>
                    <a:srgbClr val="FFFFFF"/>
                  </a:solidFill>
                </a:rPr>
                <a:t>Installation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</a:rPr>
                <a:t>Inspection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dirty="0" smtClean="0">
                  <a:solidFill>
                    <a:srgbClr val="FFFFFF"/>
                  </a:solidFill>
                </a:rPr>
                <a:t>Testing</a:t>
              </a:r>
              <a:endParaRPr lang="en-US" dirty="0">
                <a:solidFill>
                  <a:srgbClr val="FFFFFF"/>
                </a:solidFill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</a:rPr>
                <a:t>etc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3528" y="2204864"/>
              <a:ext cx="136842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Risks - Events</a:t>
              </a:r>
              <a:endParaRPr lang="en-US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75656" y="4365104"/>
              <a:ext cx="1368425" cy="647700"/>
            </a:xfrm>
            <a:prstGeom prst="rect">
              <a:avLst/>
            </a:prstGeom>
            <a:gradFill rotWithShape="1"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Safety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Class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763688" y="5085184"/>
              <a:ext cx="136842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lt1"/>
                  </a:solidFill>
                  <a:latin typeface="+mn-lt"/>
                  <a:ea typeface="+mn-ea"/>
                </a:rPr>
                <a:t>Quality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Class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979712" y="5805264"/>
              <a:ext cx="136842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lt1"/>
                  </a:solidFill>
                  <a:latin typeface="+mn-lt"/>
                  <a:ea typeface="+mn-ea"/>
                </a:rPr>
                <a:t>Code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Class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1547664" y="1484784"/>
              <a:ext cx="23762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850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Design/define the systems and context</a:t>
              </a:r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1763688" y="2204864"/>
              <a:ext cx="38164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850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Define (enveloping) events</a:t>
              </a:r>
              <a:br>
                <a:rPr lang="en-US" dirty="0" smtClean="0">
                  <a:solidFill>
                    <a:srgbClr val="0094CA"/>
                  </a:solidFill>
                </a:rPr>
              </a:br>
              <a:r>
                <a:rPr lang="en-US" dirty="0" smtClean="0">
                  <a:solidFill>
                    <a:srgbClr val="0094CA"/>
                  </a:solidFill>
                </a:rPr>
                <a:t>and frequency (H1-H5)</a:t>
              </a:r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2267744" y="3645024"/>
              <a:ext cx="41764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775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Determine and categorize</a:t>
              </a:r>
              <a:br>
                <a:rPr lang="en-US" dirty="0" smtClean="0">
                  <a:solidFill>
                    <a:srgbClr val="0094CA"/>
                  </a:solidFill>
                </a:rPr>
              </a:br>
              <a:r>
                <a:rPr lang="en-US" dirty="0" smtClean="0">
                  <a:solidFill>
                    <a:srgbClr val="0094CA"/>
                  </a:solidFill>
                </a:rPr>
                <a:t>safety functions to prevent events (</a:t>
              </a:r>
              <a:r>
                <a:rPr lang="en-US" dirty="0" err="1" smtClean="0">
                  <a:solidFill>
                    <a:srgbClr val="0094CA"/>
                  </a:solidFill>
                </a:rPr>
                <a:t>SaF</a:t>
              </a:r>
              <a:r>
                <a:rPr lang="en-US" dirty="0" smtClean="0">
                  <a:solidFill>
                    <a:srgbClr val="0094CA"/>
                  </a:solidFill>
                </a:rPr>
                <a:t>)</a:t>
              </a:r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67544" y="2924944"/>
              <a:ext cx="1656184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Event</a:t>
              </a:r>
              <a:br>
                <a:rPr lang="en-US" dirty="0" smtClean="0"/>
              </a:br>
              <a:r>
                <a:rPr lang="en-US" dirty="0" smtClean="0"/>
                <a:t>Consequences</a:t>
              </a:r>
              <a:endParaRPr lang="en-US" dirty="0"/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2195736" y="2924944"/>
              <a:ext cx="33843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850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Calculate dose consequences</a:t>
              </a:r>
              <a:br>
                <a:rPr lang="en-US" dirty="0" smtClean="0">
                  <a:solidFill>
                    <a:srgbClr val="0094CA"/>
                  </a:solidFill>
                </a:rPr>
              </a:br>
              <a:r>
                <a:rPr lang="en-US" dirty="0" smtClean="0">
                  <a:solidFill>
                    <a:srgbClr val="0094CA"/>
                  </a:solidFill>
                </a:rPr>
                <a:t>of events (H1-H5)</a:t>
              </a:r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2987824" y="4365104"/>
              <a:ext cx="33843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850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Determine safety classification</a:t>
              </a:r>
              <a:br>
                <a:rPr lang="en-US" dirty="0" smtClean="0">
                  <a:solidFill>
                    <a:srgbClr val="0094CA"/>
                  </a:solidFill>
                </a:rPr>
              </a:br>
              <a:r>
                <a:rPr lang="en-US" dirty="0" smtClean="0">
                  <a:solidFill>
                    <a:srgbClr val="0094CA"/>
                  </a:solidFill>
                </a:rPr>
                <a:t>of equipment (SIC)</a:t>
              </a:r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275856" y="5085184"/>
              <a:ext cx="41044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775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Determine quality classification of equipment in disciplines, e.g. mechanical</a:t>
              </a:r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635896" y="5805264"/>
              <a:ext cx="36724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77500" lnSpcReduction="20000"/>
            </a:bodyPr>
            <a:lstStyle/>
            <a:p>
              <a:r>
                <a:rPr lang="en-US" dirty="0" smtClean="0">
                  <a:solidFill>
                    <a:srgbClr val="0094CA"/>
                  </a:solidFill>
                </a:rPr>
                <a:t>Choose classification in the codes and standards within the disciplines</a:t>
              </a:r>
              <a:endParaRPr lang="en-US" dirty="0">
                <a:solidFill>
                  <a:srgbClr val="0094C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35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Preliminary Design Reviews</a:t>
            </a:r>
          </a:p>
          <a:p>
            <a:pPr lvl="1"/>
            <a:r>
              <a:rPr lang="en-US" dirty="0" smtClean="0"/>
              <a:t>First hardware</a:t>
            </a:r>
          </a:p>
          <a:p>
            <a:r>
              <a:rPr lang="en-US" dirty="0" smtClean="0"/>
              <a:t>Changes in the Target Baseline since TAC-10</a:t>
            </a:r>
          </a:p>
          <a:p>
            <a:r>
              <a:rPr lang="en-US" dirty="0" smtClean="0"/>
              <a:t>Current design assessments</a:t>
            </a:r>
          </a:p>
          <a:p>
            <a:r>
              <a:rPr lang="en-US" dirty="0" smtClean="0"/>
              <a:t>Committee comments from Preliminary Design Reviews</a:t>
            </a:r>
          </a:p>
          <a:p>
            <a:r>
              <a:rPr lang="en-US" dirty="0" smtClean="0"/>
              <a:t>Development of a safety classification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89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Project is on schedule to complete the preliminary design of all target systems by Feb 2016</a:t>
            </a:r>
          </a:p>
          <a:p>
            <a:r>
              <a:rPr lang="en-US" dirty="0" smtClean="0"/>
              <a:t>First target hardware to be delivered and installed this year</a:t>
            </a:r>
          </a:p>
          <a:p>
            <a:r>
              <a:rPr lang="en-US" dirty="0" smtClean="0"/>
              <a:t>The change control process is working smoothly and the project is realizing changes in the </a:t>
            </a:r>
            <a:r>
              <a:rPr lang="en-US" dirty="0" smtClean="0"/>
              <a:t>baseline</a:t>
            </a:r>
            <a:endParaRPr lang="en-US" dirty="0" smtClean="0"/>
          </a:p>
          <a:p>
            <a:r>
              <a:rPr lang="en-US" dirty="0" smtClean="0"/>
              <a:t>Preliminary Design Reviews are providing useful feedback to the project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Development of a safety classification process is under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60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Preliminary Design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 descr="PDRs and CDRs 201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/>
          <a:stretch/>
        </p:blipFill>
        <p:spPr>
          <a:xfrm>
            <a:off x="179512" y="1484784"/>
            <a:ext cx="8887572" cy="55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Dcut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552" y="1503308"/>
            <a:ext cx="5423372" cy="5310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Target hardware to be delivered to the site in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600200"/>
            <a:ext cx="37444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Concrete </a:t>
            </a:r>
            <a:r>
              <a:rPr lang="en-US" dirty="0" err="1" smtClean="0"/>
              <a:t>embedments</a:t>
            </a:r>
            <a:r>
              <a:rPr lang="en-US" dirty="0" smtClean="0"/>
              <a:t> for connecting all support rings to be delivered in October and installed in November</a:t>
            </a:r>
          </a:p>
          <a:p>
            <a:r>
              <a:rPr lang="en-US" dirty="0" smtClean="0"/>
              <a:t>Outer ring to be delivered in November and installed in December</a:t>
            </a:r>
          </a:p>
          <a:p>
            <a:r>
              <a:rPr lang="en-US" dirty="0" err="1" smtClean="0"/>
              <a:t>Embedments</a:t>
            </a:r>
            <a:r>
              <a:rPr lang="en-US" dirty="0" smtClean="0"/>
              <a:t> for active cells scheduled to be delivered to the site in February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3" y="3645024"/>
            <a:ext cx="936103" cy="1322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7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approved to date by Target CCB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92929"/>
              </p:ext>
            </p:extLst>
          </p:nvPr>
        </p:nvGraphicFramePr>
        <p:xfrm>
          <a:off x="539554" y="1145392"/>
          <a:ext cx="8280918" cy="567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89"/>
                <a:gridCol w="3383683"/>
                <a:gridCol w="909898"/>
                <a:gridCol w="1943011"/>
                <a:gridCol w="1065537"/>
              </a:tblGrid>
              <a:tr h="30632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Change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Further Action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 anchor="ctr"/>
                </a:tc>
              </a:tr>
              <a:tr h="407444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Monolith diameter and position of light shutters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Take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CCB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1636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monolith bulk shielding and support structures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1636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Monolith helium vessel diameter and upper dome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Rework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Rework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9176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medium for intermediate target cooling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Cells layout and waste package logistics inside the target station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CCB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Modified MR plug configuration and handling concept (Twister)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CCB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 Pressure Primary Target Cooling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Wheel Shroud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CCB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Shaft Dimension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Tuning beam dump installation logistics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CCB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Tungsten Configuration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TBA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</a:txBody>
                  <a:tcPr anchor="ctr"/>
                </a:tc>
              </a:tr>
              <a:tr h="4435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TC-12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Butterfly Moderator 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CCB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Approved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798198" y="5163302"/>
            <a:ext cx="196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TCs since last TCM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23528" y="3717032"/>
            <a:ext cx="216024" cy="311558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TC-6: “Twister” configuration </a:t>
            </a:r>
            <a:br>
              <a:rPr lang="en-US" dirty="0" smtClean="0"/>
            </a:br>
            <a:r>
              <a:rPr lang="en-US" dirty="0" smtClean="0"/>
              <a:t>for the Moderator-Reflector Plug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5" name="Picture 4" descr="vessel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28" r="32928" b="17309"/>
          <a:stretch/>
        </p:blipFill>
        <p:spPr>
          <a:xfrm>
            <a:off x="-252536" y="1556792"/>
            <a:ext cx="2874922" cy="511164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64296" y="1569492"/>
            <a:ext cx="6372200" cy="5257800"/>
          </a:xfrm>
        </p:spPr>
        <p:txBody>
          <a:bodyPr>
            <a:noAutofit/>
          </a:bodyPr>
          <a:lstStyle/>
          <a:p>
            <a:pPr marL="0" lvl="0" indent="0">
              <a:spcBef>
                <a:spcPts val="900"/>
              </a:spcBef>
              <a:buNone/>
            </a:pPr>
            <a:r>
              <a:rPr lang="en-US" sz="2000" dirty="0" smtClean="0"/>
              <a:t>Relative to the TDR design, Twister offers these advantages:</a:t>
            </a:r>
          </a:p>
          <a:p>
            <a:pPr lvl="0">
              <a:spcBef>
                <a:spcPts val="900"/>
              </a:spcBef>
            </a:pPr>
            <a:r>
              <a:rPr lang="en-US" sz="2000" dirty="0" smtClean="0"/>
              <a:t>No direct view of the </a:t>
            </a:r>
            <a:r>
              <a:rPr lang="en-US" sz="2000" dirty="0"/>
              <a:t>target </a:t>
            </a:r>
            <a:r>
              <a:rPr lang="en-US" sz="2000" dirty="0" smtClean="0"/>
              <a:t>during MR-Plug change</a:t>
            </a:r>
            <a:endParaRPr lang="en-US" sz="2000" dirty="0"/>
          </a:p>
          <a:p>
            <a:pPr lvl="0">
              <a:spcBef>
                <a:spcPts val="900"/>
              </a:spcBef>
            </a:pPr>
            <a:r>
              <a:rPr lang="en-US" sz="2000" dirty="0" smtClean="0"/>
              <a:t>Much less </a:t>
            </a:r>
            <a:r>
              <a:rPr lang="en-US" sz="2000" dirty="0"/>
              <a:t>material </a:t>
            </a:r>
            <a:r>
              <a:rPr lang="en-US" sz="2000" dirty="0" smtClean="0"/>
              <a:t>to change (and dispose) each year</a:t>
            </a:r>
            <a:endParaRPr lang="en-US" sz="2000" dirty="0"/>
          </a:p>
          <a:p>
            <a:pPr>
              <a:spcBef>
                <a:spcPts val="900"/>
              </a:spcBef>
            </a:pPr>
            <a:r>
              <a:rPr lang="en-US" sz="2000" dirty="0"/>
              <a:t>Casks </a:t>
            </a:r>
            <a:r>
              <a:rPr lang="en-US" sz="2000" dirty="0" smtClean="0"/>
              <a:t>reduced </a:t>
            </a:r>
            <a:r>
              <a:rPr lang="en-US" sz="2000" dirty="0"/>
              <a:t>in size and </a:t>
            </a:r>
            <a:r>
              <a:rPr lang="en-US" sz="2000" dirty="0" smtClean="0"/>
              <a:t>weight, </a:t>
            </a:r>
            <a:r>
              <a:rPr lang="en-US" sz="2000" dirty="0"/>
              <a:t>simplifying </a:t>
            </a:r>
            <a:r>
              <a:rPr lang="en-US" sz="2000" dirty="0" smtClean="0"/>
              <a:t>handling</a:t>
            </a:r>
            <a:endParaRPr lang="en-US" sz="2000" dirty="0"/>
          </a:p>
          <a:p>
            <a:pPr marL="0" indent="0">
              <a:spcBef>
                <a:spcPts val="900"/>
              </a:spcBef>
              <a:buNone/>
            </a:pPr>
            <a:r>
              <a:rPr lang="en-US" sz="2000" dirty="0" smtClean="0"/>
              <a:t>Features of the Twister:</a:t>
            </a:r>
          </a:p>
          <a:p>
            <a:pPr lvl="0">
              <a:spcBef>
                <a:spcPts val="900"/>
              </a:spcBef>
            </a:pPr>
            <a:r>
              <a:rPr lang="en-US" sz="2000" dirty="0" smtClean="0"/>
              <a:t>All steps </a:t>
            </a:r>
            <a:r>
              <a:rPr lang="en-US" sz="2000" dirty="0"/>
              <a:t>in the </a:t>
            </a:r>
            <a:r>
              <a:rPr lang="en-US" sz="2000" dirty="0" smtClean="0"/>
              <a:t>replacement sequence </a:t>
            </a:r>
            <a:r>
              <a:rPr lang="en-US" sz="2000" dirty="0"/>
              <a:t>can be monitored </a:t>
            </a:r>
            <a:r>
              <a:rPr lang="en-US" sz="2000" dirty="0" smtClean="0"/>
              <a:t>visually</a:t>
            </a:r>
            <a:endParaRPr lang="en-US" sz="2000" dirty="0"/>
          </a:p>
          <a:p>
            <a:pPr lvl="0">
              <a:spcBef>
                <a:spcPts val="900"/>
              </a:spcBef>
            </a:pPr>
            <a:r>
              <a:rPr lang="en-US" sz="2000" dirty="0"/>
              <a:t>Several </a:t>
            </a:r>
            <a:r>
              <a:rPr lang="en-US" sz="2000" dirty="0" smtClean="0"/>
              <a:t>simple </a:t>
            </a:r>
            <a:r>
              <a:rPr lang="en-US" sz="2000" dirty="0"/>
              <a:t>contingency </a:t>
            </a:r>
            <a:r>
              <a:rPr lang="en-US" sz="2000" dirty="0" smtClean="0"/>
              <a:t>options are </a:t>
            </a:r>
            <a:r>
              <a:rPr lang="en-US" sz="2000" dirty="0"/>
              <a:t>available in case of </a:t>
            </a:r>
            <a:r>
              <a:rPr lang="en-US" sz="2000" dirty="0" smtClean="0"/>
              <a:t>problems</a:t>
            </a:r>
            <a:endParaRPr lang="en-US" sz="2000" dirty="0"/>
          </a:p>
          <a:p>
            <a:pPr lvl="0">
              <a:spcBef>
                <a:spcPts val="900"/>
              </a:spcBef>
            </a:pPr>
            <a:r>
              <a:rPr lang="en-US" sz="2000" dirty="0"/>
              <a:t>The </a:t>
            </a:r>
            <a:r>
              <a:rPr lang="en-US" sz="2000" dirty="0" smtClean="0"/>
              <a:t>plugs offer flexibility </a:t>
            </a:r>
            <a:r>
              <a:rPr lang="en-US" sz="2000" dirty="0"/>
              <a:t>for future </a:t>
            </a:r>
            <a:r>
              <a:rPr lang="en-US" sz="2000" dirty="0" smtClean="0"/>
              <a:t>arrangements</a:t>
            </a:r>
            <a:endParaRPr lang="en-US" sz="2000" dirty="0"/>
          </a:p>
          <a:p>
            <a:pPr lvl="0">
              <a:spcBef>
                <a:spcPts val="900"/>
              </a:spcBef>
            </a:pPr>
            <a:r>
              <a:rPr lang="en-US" sz="2000" dirty="0" smtClean="0"/>
              <a:t>Up </a:t>
            </a:r>
            <a:r>
              <a:rPr lang="en-US" sz="2000" dirty="0"/>
              <a:t>to </a:t>
            </a:r>
            <a:r>
              <a:rPr lang="en-US" sz="2000" dirty="0" smtClean="0"/>
              <a:t>2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120° flight path openings </a:t>
            </a:r>
            <a:r>
              <a:rPr lang="en-US" sz="2000" dirty="0"/>
              <a:t>for </a:t>
            </a:r>
            <a:r>
              <a:rPr lang="en-US" sz="2000" dirty="0" smtClean="0"/>
              <a:t>both moderators</a:t>
            </a:r>
            <a:endParaRPr lang="en-US" sz="2000" dirty="0"/>
          </a:p>
          <a:p>
            <a:pPr>
              <a:spcBef>
                <a:spcPts val="900"/>
              </a:spcBef>
            </a:pPr>
            <a:r>
              <a:rPr lang="en-US" sz="2000" dirty="0"/>
              <a:t>The support pillar and pipes will need </a:t>
            </a:r>
            <a:r>
              <a:rPr lang="en-US" sz="2000" dirty="0" smtClean="0"/>
              <a:t>active cooling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31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TC-7: Helium coolant pressure for target</a:t>
            </a:r>
            <a:br>
              <a:rPr lang="en-US" dirty="0" smtClean="0"/>
            </a:br>
            <a:r>
              <a:rPr lang="en-US" dirty="0" smtClean="0"/>
              <a:t>increased from 3.5 to 10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49688" y="1600200"/>
            <a:ext cx="397078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</a:p>
          <a:p>
            <a:r>
              <a:rPr lang="en-US" sz="2400" dirty="0" smtClean="0"/>
              <a:t>Reduced helium </a:t>
            </a:r>
            <a:r>
              <a:rPr lang="en-US" sz="2400" dirty="0"/>
              <a:t>c</a:t>
            </a:r>
            <a:r>
              <a:rPr lang="en-US" sz="2400" dirty="0" smtClean="0"/>
              <a:t>ompressor power and cost</a:t>
            </a:r>
            <a:endParaRPr lang="en-US" sz="2400" dirty="0"/>
          </a:p>
          <a:p>
            <a:r>
              <a:rPr lang="en-US" sz="2400" dirty="0"/>
              <a:t>Reduced pressure drop</a:t>
            </a:r>
          </a:p>
          <a:p>
            <a:r>
              <a:rPr lang="en-US" sz="2400" dirty="0"/>
              <a:t>Reduced </a:t>
            </a:r>
            <a:r>
              <a:rPr lang="en-US" sz="2400" dirty="0" smtClean="0"/>
              <a:t>helium velocity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Detriments:</a:t>
            </a:r>
            <a:endParaRPr lang="en-US" sz="2400" dirty="0"/>
          </a:p>
          <a:p>
            <a:r>
              <a:rPr lang="en-US" sz="2400" dirty="0"/>
              <a:t>Increased </a:t>
            </a:r>
            <a:r>
              <a:rPr lang="en-US" sz="2400" dirty="0" smtClean="0"/>
              <a:t>helium leakage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rom flanges, valves, etc.</a:t>
            </a:r>
          </a:p>
          <a:p>
            <a:pPr lvl="1"/>
            <a:r>
              <a:rPr lang="en-US" sz="2000" dirty="0" smtClean="0"/>
              <a:t>from shaft seal to helium vessel</a:t>
            </a:r>
            <a:endParaRPr lang="en-US" sz="2000" dirty="0"/>
          </a:p>
          <a:p>
            <a:r>
              <a:rPr lang="en-US" sz="2400" dirty="0"/>
              <a:t>Increased </a:t>
            </a:r>
            <a:r>
              <a:rPr lang="en-US" sz="2400" dirty="0" smtClean="0"/>
              <a:t>stress in shroud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7" name="Picture 6" descr="PresDepCurves1_MechSe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27990"/>
          <a:stretch/>
        </p:blipFill>
        <p:spPr>
          <a:xfrm>
            <a:off x="31231" y="1484784"/>
            <a:ext cx="4756793" cy="4824536"/>
          </a:xfrm>
          <a:prstGeom prst="rect">
            <a:avLst/>
          </a:prstGeom>
        </p:spPr>
      </p:pic>
      <p:pic>
        <p:nvPicPr>
          <p:cNvPr id="8" name="Picture 7" descr="PresDepCurves1_MechSe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1" t="19179" b="37702"/>
          <a:stretch/>
        </p:blipFill>
        <p:spPr>
          <a:xfrm>
            <a:off x="894380" y="3933056"/>
            <a:ext cx="1642146" cy="18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brightnessContrast bright="43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7" b="8005"/>
          <a:stretch/>
        </p:blipFill>
        <p:spPr bwMode="auto">
          <a:xfrm>
            <a:off x="3851920" y="3609141"/>
            <a:ext cx="5112568" cy="30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TC-8: Target wheel shroud thickened and internal helium flow channels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/>
              <a:t>Top and bottom </a:t>
            </a:r>
            <a:r>
              <a:rPr lang="en-US" dirty="0" smtClean="0"/>
              <a:t>walls </a:t>
            </a:r>
            <a:r>
              <a:rPr lang="en-US" dirty="0"/>
              <a:t>thickened  </a:t>
            </a:r>
            <a:r>
              <a:rPr lang="en-US" dirty="0" smtClean="0"/>
              <a:t>from </a:t>
            </a:r>
            <a:r>
              <a:rPr lang="en-US" dirty="0" smtClean="0"/>
              <a:t>5 to </a:t>
            </a:r>
            <a:r>
              <a:rPr lang="en-US" dirty="0"/>
              <a:t>14 </a:t>
            </a:r>
            <a:r>
              <a:rPr lang="en-US" dirty="0" smtClean="0"/>
              <a:t>mm to </a:t>
            </a:r>
            <a:r>
              <a:rPr lang="en-US" dirty="0"/>
              <a:t>accommodate </a:t>
            </a:r>
            <a:r>
              <a:rPr lang="en-US" dirty="0" smtClean="0"/>
              <a:t>higher </a:t>
            </a:r>
            <a:r>
              <a:rPr lang="en-US" dirty="0"/>
              <a:t>internal </a:t>
            </a:r>
            <a:r>
              <a:rPr lang="en-US" dirty="0" smtClean="0"/>
              <a:t>helium </a:t>
            </a:r>
            <a:r>
              <a:rPr lang="en-US" dirty="0"/>
              <a:t>pressure</a:t>
            </a:r>
            <a:endParaRPr lang="en-US" dirty="0" smtClean="0"/>
          </a:p>
          <a:p>
            <a:r>
              <a:rPr lang="en-US" dirty="0" smtClean="0"/>
              <a:t>Flow to the Beam Entrance Window rerouted from the side walls to the top and bottom shroud walls</a:t>
            </a:r>
          </a:p>
          <a:p>
            <a:pPr lvl="1"/>
            <a:r>
              <a:rPr lang="en-US" dirty="0" smtClean="0"/>
              <a:t>Eliminates “hot spots”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 </a:t>
            </a:r>
            <a:r>
              <a:rPr lang="en-US" dirty="0" smtClean="0"/>
              <a:t>in the TDR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 smtClean="0"/>
          </a:p>
          <a:p>
            <a:r>
              <a:rPr lang="en-US" dirty="0" smtClean="0"/>
              <a:t>4% </a:t>
            </a:r>
            <a:r>
              <a:rPr lang="en-US" dirty="0" err="1" smtClean="0"/>
              <a:t>neutronic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penalty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10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0" r="30624" b="4774"/>
          <a:stretch/>
        </p:blipFill>
        <p:spPr>
          <a:xfrm>
            <a:off x="3995936" y="3468800"/>
            <a:ext cx="2376264" cy="3384442"/>
          </a:xfrm>
          <a:prstGeom prst="rect">
            <a:avLst/>
          </a:prstGeom>
        </p:spPr>
      </p:pic>
      <p:pic>
        <p:nvPicPr>
          <p:cNvPr id="6" name="Content Placeholder 9" descr="ESS-0016500 Target Rot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10082" r="7819" b="8649"/>
          <a:stretch/>
        </p:blipFill>
        <p:spPr>
          <a:xfrm>
            <a:off x="6444207" y="3331846"/>
            <a:ext cx="2417957" cy="3384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5628" y="3743246"/>
            <a:ext cx="134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PDR design</a:t>
            </a:r>
          </a:p>
          <a:p>
            <a:pPr algn="ctr"/>
            <a:r>
              <a:rPr lang="en-US" sz="2000" dirty="0" smtClean="0"/>
              <a:t>11 ton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50572" y="3743246"/>
            <a:ext cx="1341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TDR design</a:t>
            </a:r>
          </a:p>
          <a:p>
            <a:pPr algn="ctr"/>
            <a:r>
              <a:rPr lang="en-US" sz="2000" dirty="0" smtClean="0"/>
              <a:t>17 ton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TC-9: Target shaft diameter reduced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helium operating pressure allows the shaft diameter to be reduced while maintaining low pressure drops through the shaft</a:t>
            </a:r>
          </a:p>
          <a:p>
            <a:r>
              <a:rPr lang="en-US" dirty="0" smtClean="0"/>
              <a:t>Shaft mass reduced by 6 tons</a:t>
            </a:r>
          </a:p>
          <a:p>
            <a:pPr lvl="1"/>
            <a:r>
              <a:rPr lang="en-US" dirty="0" smtClean="0"/>
              <a:t>Lower torque load on motor</a:t>
            </a:r>
          </a:p>
          <a:p>
            <a:pPr lvl="1"/>
            <a:r>
              <a:rPr lang="en-US" dirty="0" smtClean="0"/>
              <a:t>Less load on bearings</a:t>
            </a:r>
          </a:p>
          <a:p>
            <a:r>
              <a:rPr lang="en-US" dirty="0" smtClean="0"/>
              <a:t>Step to address radiation </a:t>
            </a:r>
            <a:br>
              <a:rPr lang="en-US" dirty="0" smtClean="0"/>
            </a:br>
            <a:r>
              <a:rPr lang="en-US" dirty="0" smtClean="0"/>
              <a:t>streaming increased from </a:t>
            </a:r>
            <a:br>
              <a:rPr lang="en-US" dirty="0" smtClean="0"/>
            </a:br>
            <a:r>
              <a:rPr lang="en-US" dirty="0" smtClean="0"/>
              <a:t>50 to 135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66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2013-11 ESS Template.potx</Template>
  <TotalTime>19134</TotalTime>
  <Words>1165</Words>
  <Application>Microsoft Macintosh PowerPoint</Application>
  <PresentationFormat>On-screen Show (4:3)</PresentationFormat>
  <Paragraphs>264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2013-11 ESS Template</vt:lpstr>
      <vt:lpstr>Document</vt:lpstr>
      <vt:lpstr>Target Project Progress and Plans</vt:lpstr>
      <vt:lpstr>Outline</vt:lpstr>
      <vt:lpstr>Schedule of Preliminary Design Reviews</vt:lpstr>
      <vt:lpstr>First Target hardware to be delivered to the site in October</vt:lpstr>
      <vt:lpstr>Changes approved to date by Target CCB</vt:lpstr>
      <vt:lpstr>TC-6: “Twister” configuration  for the Moderator-Reflector Plug</vt:lpstr>
      <vt:lpstr>TC-7: Helium coolant pressure for target increased from 3.5 to 10 bar</vt:lpstr>
      <vt:lpstr>TC-8: Target wheel shroud thickened and internal helium flow channels added</vt:lpstr>
      <vt:lpstr>TC-9: Target shaft diameter reduced</vt:lpstr>
      <vt:lpstr>TC-10: Tuning beam dump installation</vt:lpstr>
      <vt:lpstr>TC-11: Tungsten Configuration</vt:lpstr>
      <vt:lpstr>TC-12: Butterfly Moderators</vt:lpstr>
      <vt:lpstr>Highlight of current design assessments</vt:lpstr>
      <vt:lpstr>Monolith systems Modification of neutron beam extraction system</vt:lpstr>
      <vt:lpstr>Progress on the Target HVAC System</vt:lpstr>
      <vt:lpstr>Helium purification system will likely be much simpler than the current baseline</vt:lpstr>
      <vt:lpstr>Operating the monolith atmosphere in vacuum may eliminate the need for a PBW</vt:lpstr>
      <vt:lpstr>Summary of Review Committee comments received from first four PDRs</vt:lpstr>
      <vt:lpstr>Safety classification process is under development</vt:lpstr>
      <vt:lpstr>Concluding remarks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Eric Pitcher</cp:lastModifiedBy>
  <cp:revision>124</cp:revision>
  <cp:lastPrinted>2015-03-30T07:33:17Z</cp:lastPrinted>
  <dcterms:created xsi:type="dcterms:W3CDTF">2013-10-29T16:05:10Z</dcterms:created>
  <dcterms:modified xsi:type="dcterms:W3CDTF">2015-03-31T06:20:31Z</dcterms:modified>
</cp:coreProperties>
</file>