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86.jpg" ContentType="image/jpg"/>
  <Override PartName="/ppt/media/image89.jpg" ContentType="image/jpg"/>
  <Override PartName="/ppt/media/image91.jpg" ContentType="image/jpg"/>
  <Override PartName="/ppt/media/image92.jpg" ContentType="image/jpg"/>
  <Override PartName="/ppt/media/image93.jpg" ContentType="image/jpg"/>
  <Override PartName="/ppt/media/image95.jpg" ContentType="image/jpg"/>
  <Override PartName="/ppt/media/image96.jpg" ContentType="image/jpg"/>
  <Override PartName="/ppt/media/image97.jpg" ContentType="image/jpg"/>
  <Override PartName="/ppt/media/image98.jpg" ContentType="image/jpg"/>
  <Override PartName="/ppt/media/image99.jpg" ContentType="image/jpg"/>
  <Override PartName="/ppt/media/image102.jpg" ContentType="image/jpg"/>
  <Override PartName="/ppt/media/image103.jpg" ContentType="image/jpg"/>
  <Override PartName="/ppt/media/image104.jpg" ContentType="image/jpg"/>
  <Override PartName="/ppt/notesSlides/notesSlide5.xml" ContentType="application/vnd.openxmlformats-officedocument.presentationml.notesSlide+xml"/>
  <Override PartName="/ppt/media/image147.jpg" ContentType="image/jpg"/>
  <Override PartName="/ppt/media/image148.jpg" ContentType="image/jpg"/>
  <Override PartName="/ppt/media/image149.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2" r:id="rId1"/>
    <p:sldMasterId id="2147483745" r:id="rId2"/>
  </p:sldMasterIdLst>
  <p:notesMasterIdLst>
    <p:notesMasterId r:id="rId74"/>
  </p:notesMasterIdLst>
  <p:handoutMasterIdLst>
    <p:handoutMasterId r:id="rId75"/>
  </p:handoutMasterIdLst>
  <p:sldIdLst>
    <p:sldId id="286" r:id="rId3"/>
    <p:sldId id="640" r:id="rId4"/>
    <p:sldId id="644" r:id="rId5"/>
    <p:sldId id="645" r:id="rId6"/>
    <p:sldId id="646" r:id="rId7"/>
    <p:sldId id="704" r:id="rId8"/>
    <p:sldId id="647" r:id="rId9"/>
    <p:sldId id="648" r:id="rId10"/>
    <p:sldId id="649" r:id="rId11"/>
    <p:sldId id="650" r:id="rId12"/>
    <p:sldId id="651" r:id="rId13"/>
    <p:sldId id="652" r:id="rId14"/>
    <p:sldId id="655" r:id="rId15"/>
    <p:sldId id="656" r:id="rId16"/>
    <p:sldId id="713" r:id="rId17"/>
    <p:sldId id="714" r:id="rId18"/>
    <p:sldId id="712" r:id="rId19"/>
    <p:sldId id="715" r:id="rId20"/>
    <p:sldId id="716" r:id="rId21"/>
    <p:sldId id="703" r:id="rId22"/>
    <p:sldId id="658" r:id="rId23"/>
    <p:sldId id="659" r:id="rId24"/>
    <p:sldId id="660" r:id="rId25"/>
    <p:sldId id="661" r:id="rId26"/>
    <p:sldId id="662" r:id="rId27"/>
    <p:sldId id="663" r:id="rId28"/>
    <p:sldId id="665" r:id="rId29"/>
    <p:sldId id="666" r:id="rId30"/>
    <p:sldId id="667" r:id="rId31"/>
    <p:sldId id="668" r:id="rId32"/>
    <p:sldId id="669" r:id="rId33"/>
    <p:sldId id="670" r:id="rId34"/>
    <p:sldId id="671" r:id="rId35"/>
    <p:sldId id="673" r:id="rId36"/>
    <p:sldId id="674" r:id="rId37"/>
    <p:sldId id="675" r:id="rId38"/>
    <p:sldId id="676" r:id="rId39"/>
    <p:sldId id="677" r:id="rId40"/>
    <p:sldId id="678" r:id="rId41"/>
    <p:sldId id="679" r:id="rId42"/>
    <p:sldId id="680" r:id="rId43"/>
    <p:sldId id="682" r:id="rId44"/>
    <p:sldId id="684" r:id="rId45"/>
    <p:sldId id="685" r:id="rId46"/>
    <p:sldId id="686" r:id="rId47"/>
    <p:sldId id="687" r:id="rId48"/>
    <p:sldId id="688" r:id="rId49"/>
    <p:sldId id="689" r:id="rId50"/>
    <p:sldId id="690" r:id="rId51"/>
    <p:sldId id="692" r:id="rId52"/>
    <p:sldId id="693" r:id="rId53"/>
    <p:sldId id="695" r:id="rId54"/>
    <p:sldId id="698" r:id="rId55"/>
    <p:sldId id="699" r:id="rId56"/>
    <p:sldId id="700" r:id="rId57"/>
    <p:sldId id="701" r:id="rId58"/>
    <p:sldId id="702" r:id="rId59"/>
    <p:sldId id="696" r:id="rId60"/>
    <p:sldId id="707" r:id="rId61"/>
    <p:sldId id="708" r:id="rId62"/>
    <p:sldId id="709" r:id="rId63"/>
    <p:sldId id="710" r:id="rId64"/>
    <p:sldId id="711" r:id="rId65"/>
    <p:sldId id="706" r:id="rId66"/>
    <p:sldId id="717" r:id="rId67"/>
    <p:sldId id="720" r:id="rId68"/>
    <p:sldId id="721" r:id="rId69"/>
    <p:sldId id="718" r:id="rId70"/>
    <p:sldId id="719" r:id="rId71"/>
    <p:sldId id="722" r:id="rId72"/>
    <p:sldId id="723" r:id="rId73"/>
  </p:sldIdLst>
  <p:sldSz cx="9144000" cy="6858000" type="screen4x3"/>
  <p:notesSz cx="9144000" cy="6858000"/>
  <p:defaultTextStyle>
    <a:defPPr>
      <a:defRPr lang="sv-SE"/>
    </a:defPPr>
    <a:lvl1pPr marL="0" algn="l" defTabSz="457119" rtl="0" eaLnBrk="1" latinLnBrk="0" hangingPunct="1">
      <a:defRPr sz="1800" kern="1200">
        <a:solidFill>
          <a:schemeClr val="tx1"/>
        </a:solidFill>
        <a:latin typeface="+mn-lt"/>
        <a:ea typeface="+mn-ea"/>
        <a:cs typeface="+mn-cs"/>
      </a:defRPr>
    </a:lvl1pPr>
    <a:lvl2pPr marL="457119" algn="l" defTabSz="457119" rtl="0" eaLnBrk="1" latinLnBrk="0" hangingPunct="1">
      <a:defRPr sz="1800" kern="1200">
        <a:solidFill>
          <a:schemeClr val="tx1"/>
        </a:solidFill>
        <a:latin typeface="+mn-lt"/>
        <a:ea typeface="+mn-ea"/>
        <a:cs typeface="+mn-cs"/>
      </a:defRPr>
    </a:lvl2pPr>
    <a:lvl3pPr marL="914239" algn="l" defTabSz="457119" rtl="0" eaLnBrk="1" latinLnBrk="0" hangingPunct="1">
      <a:defRPr sz="1800" kern="1200">
        <a:solidFill>
          <a:schemeClr val="tx1"/>
        </a:solidFill>
        <a:latin typeface="+mn-lt"/>
        <a:ea typeface="+mn-ea"/>
        <a:cs typeface="+mn-cs"/>
      </a:defRPr>
    </a:lvl3pPr>
    <a:lvl4pPr marL="1371358" algn="l" defTabSz="457119" rtl="0" eaLnBrk="1" latinLnBrk="0" hangingPunct="1">
      <a:defRPr sz="1800" kern="1200">
        <a:solidFill>
          <a:schemeClr val="tx1"/>
        </a:solidFill>
        <a:latin typeface="+mn-lt"/>
        <a:ea typeface="+mn-ea"/>
        <a:cs typeface="+mn-cs"/>
      </a:defRPr>
    </a:lvl4pPr>
    <a:lvl5pPr marL="1828477" algn="l" defTabSz="457119" rtl="0" eaLnBrk="1" latinLnBrk="0" hangingPunct="1">
      <a:defRPr sz="1800" kern="1200">
        <a:solidFill>
          <a:schemeClr val="tx1"/>
        </a:solidFill>
        <a:latin typeface="+mn-lt"/>
        <a:ea typeface="+mn-ea"/>
        <a:cs typeface="+mn-cs"/>
      </a:defRPr>
    </a:lvl5pPr>
    <a:lvl6pPr marL="2285596" algn="l" defTabSz="457119" rtl="0" eaLnBrk="1" latinLnBrk="0" hangingPunct="1">
      <a:defRPr sz="1800" kern="1200">
        <a:solidFill>
          <a:schemeClr val="tx1"/>
        </a:solidFill>
        <a:latin typeface="+mn-lt"/>
        <a:ea typeface="+mn-ea"/>
        <a:cs typeface="+mn-cs"/>
      </a:defRPr>
    </a:lvl6pPr>
    <a:lvl7pPr marL="2742716" algn="l" defTabSz="457119" rtl="0" eaLnBrk="1" latinLnBrk="0" hangingPunct="1">
      <a:defRPr sz="1800" kern="1200">
        <a:solidFill>
          <a:schemeClr val="tx1"/>
        </a:solidFill>
        <a:latin typeface="+mn-lt"/>
        <a:ea typeface="+mn-ea"/>
        <a:cs typeface="+mn-cs"/>
      </a:defRPr>
    </a:lvl7pPr>
    <a:lvl8pPr marL="3199834" algn="l" defTabSz="457119" rtl="0" eaLnBrk="1" latinLnBrk="0" hangingPunct="1">
      <a:defRPr sz="1800" kern="1200">
        <a:solidFill>
          <a:schemeClr val="tx1"/>
        </a:solidFill>
        <a:latin typeface="+mn-lt"/>
        <a:ea typeface="+mn-ea"/>
        <a:cs typeface="+mn-cs"/>
      </a:defRPr>
    </a:lvl8pPr>
    <a:lvl9pPr marL="3656954" algn="l" defTabSz="45711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0084C0"/>
    <a:srgbClr val="002939"/>
    <a:srgbClr val="004761"/>
    <a:srgbClr val="00E100"/>
    <a:srgbClr val="FF7D00"/>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34" autoAdjust="0"/>
    <p:restoredTop sz="99518" autoAdjust="0"/>
  </p:normalViewPr>
  <p:slideViewPr>
    <p:cSldViewPr snapToGrid="0" snapToObjects="1">
      <p:cViewPr>
        <p:scale>
          <a:sx n="100" d="100"/>
          <a:sy n="100" d="100"/>
        </p:scale>
        <p:origin x="-1856" y="-216"/>
      </p:cViewPr>
      <p:guideLst>
        <p:guide orient="horz" pos="4265"/>
        <p:guide orient="horz" pos="2226"/>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1171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tableStyles" Target="tableStyles.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slide" Target="slides/slide71.xml"/><Relationship Id="rId74" Type="http://schemas.openxmlformats.org/officeDocument/2006/relationships/notesMaster" Target="notesMasters/notesMaster1.xml"/><Relationship Id="rId75" Type="http://schemas.openxmlformats.org/officeDocument/2006/relationships/handoutMaster" Target="handoutMasters/handoutMaster1.xml"/><Relationship Id="rId76" Type="http://schemas.openxmlformats.org/officeDocument/2006/relationships/printerSettings" Target="printerSettings/printerSettings1.bin"/><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E5A3AE58-0CB7-2B49-BC2B-99543F812727}" type="datetimeFigureOut">
              <a:rPr lang="sv-SE" smtClean="0"/>
              <a:t>01/04/15</a:t>
            </a:fld>
            <a:endParaRPr lang="sv-SE"/>
          </a:p>
        </p:txBody>
      </p:sp>
      <p:sp>
        <p:nvSpPr>
          <p:cNvPr id="4" name="Platshållare för sidfot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600A657-9475-004C-BDED-BB6C61EC9492}" type="slidenum">
              <a:rPr lang="sv-SE" smtClean="0"/>
              <a:t>‹#›</a:t>
            </a:fld>
            <a:endParaRPr lang="sv-SE"/>
          </a:p>
        </p:txBody>
      </p:sp>
    </p:spTree>
    <p:extLst>
      <p:ext uri="{BB962C8B-B14F-4D97-AF65-F5344CB8AC3E}">
        <p14:creationId xmlns:p14="http://schemas.microsoft.com/office/powerpoint/2010/main" val="40564104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74441830-0E87-9D46-A15F-C0C0B780FA23}" type="datetimeFigureOut">
              <a:rPr lang="sv-SE" smtClean="0"/>
              <a:t>01/04/15</a:t>
            </a:fld>
            <a:endParaRPr lang="sv-SE"/>
          </a:p>
        </p:txBody>
      </p:sp>
      <p:sp>
        <p:nvSpPr>
          <p:cNvPr id="4" name="Platshållare för bildobjekt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9DE0035E-6164-C447-BCFF-46EC70F74028}" type="slidenum">
              <a:rPr lang="sv-SE" smtClean="0"/>
              <a:t>‹#›</a:t>
            </a:fld>
            <a:endParaRPr lang="sv-SE"/>
          </a:p>
        </p:txBody>
      </p:sp>
    </p:spTree>
    <p:extLst>
      <p:ext uri="{BB962C8B-B14F-4D97-AF65-F5344CB8AC3E}">
        <p14:creationId xmlns:p14="http://schemas.microsoft.com/office/powerpoint/2010/main" val="829421225"/>
      </p:ext>
    </p:extLst>
  </p:cSld>
  <p:clrMap bg1="lt1" tx1="dk1" bg2="lt2" tx2="dk2" accent1="accent1" accent2="accent2" accent3="accent3" accent4="accent4" accent5="accent5" accent6="accent6" hlink="hlink" folHlink="folHlink"/>
  <p:hf hdr="0" ftr="0" dt="0"/>
  <p:notesStyle>
    <a:lvl1pPr marL="0" algn="l" defTabSz="457119" rtl="0" eaLnBrk="1" latinLnBrk="0" hangingPunct="1">
      <a:defRPr sz="1200" kern="1200">
        <a:solidFill>
          <a:schemeClr val="tx1"/>
        </a:solidFill>
        <a:latin typeface="+mn-lt"/>
        <a:ea typeface="+mn-ea"/>
        <a:cs typeface="+mn-cs"/>
      </a:defRPr>
    </a:lvl1pPr>
    <a:lvl2pPr marL="457119" algn="l" defTabSz="457119" rtl="0" eaLnBrk="1" latinLnBrk="0" hangingPunct="1">
      <a:defRPr sz="1200" kern="1200">
        <a:solidFill>
          <a:schemeClr val="tx1"/>
        </a:solidFill>
        <a:latin typeface="+mn-lt"/>
        <a:ea typeface="+mn-ea"/>
        <a:cs typeface="+mn-cs"/>
      </a:defRPr>
    </a:lvl2pPr>
    <a:lvl3pPr marL="914239" algn="l" defTabSz="457119" rtl="0" eaLnBrk="1" latinLnBrk="0" hangingPunct="1">
      <a:defRPr sz="1200" kern="1200">
        <a:solidFill>
          <a:schemeClr val="tx1"/>
        </a:solidFill>
        <a:latin typeface="+mn-lt"/>
        <a:ea typeface="+mn-ea"/>
        <a:cs typeface="+mn-cs"/>
      </a:defRPr>
    </a:lvl3pPr>
    <a:lvl4pPr marL="1371358" algn="l" defTabSz="457119" rtl="0" eaLnBrk="1" latinLnBrk="0" hangingPunct="1">
      <a:defRPr sz="1200" kern="1200">
        <a:solidFill>
          <a:schemeClr val="tx1"/>
        </a:solidFill>
        <a:latin typeface="+mn-lt"/>
        <a:ea typeface="+mn-ea"/>
        <a:cs typeface="+mn-cs"/>
      </a:defRPr>
    </a:lvl4pPr>
    <a:lvl5pPr marL="1828477" algn="l" defTabSz="457119" rtl="0" eaLnBrk="1" latinLnBrk="0" hangingPunct="1">
      <a:defRPr sz="1200" kern="1200">
        <a:solidFill>
          <a:schemeClr val="tx1"/>
        </a:solidFill>
        <a:latin typeface="+mn-lt"/>
        <a:ea typeface="+mn-ea"/>
        <a:cs typeface="+mn-cs"/>
      </a:defRPr>
    </a:lvl5pPr>
    <a:lvl6pPr marL="2285596" algn="l" defTabSz="457119" rtl="0" eaLnBrk="1" latinLnBrk="0" hangingPunct="1">
      <a:defRPr sz="1200" kern="1200">
        <a:solidFill>
          <a:schemeClr val="tx1"/>
        </a:solidFill>
        <a:latin typeface="+mn-lt"/>
        <a:ea typeface="+mn-ea"/>
        <a:cs typeface="+mn-cs"/>
      </a:defRPr>
    </a:lvl6pPr>
    <a:lvl7pPr marL="2742716" algn="l" defTabSz="457119" rtl="0" eaLnBrk="1" latinLnBrk="0" hangingPunct="1">
      <a:defRPr sz="1200" kern="1200">
        <a:solidFill>
          <a:schemeClr val="tx1"/>
        </a:solidFill>
        <a:latin typeface="+mn-lt"/>
        <a:ea typeface="+mn-ea"/>
        <a:cs typeface="+mn-cs"/>
      </a:defRPr>
    </a:lvl7pPr>
    <a:lvl8pPr marL="3199834" algn="l" defTabSz="457119" rtl="0" eaLnBrk="1" latinLnBrk="0" hangingPunct="1">
      <a:defRPr sz="1200" kern="1200">
        <a:solidFill>
          <a:schemeClr val="tx1"/>
        </a:solidFill>
        <a:latin typeface="+mn-lt"/>
        <a:ea typeface="+mn-ea"/>
        <a:cs typeface="+mn-cs"/>
      </a:defRPr>
    </a:lvl8pPr>
    <a:lvl9pPr marL="3656954" algn="l" defTabSz="45711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1416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1416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È </a:t>
            </a:r>
            <a:r>
              <a:rPr lang="en-US" dirty="0" err="1" smtClean="0"/>
              <a:t>possibile</a:t>
            </a:r>
            <a:r>
              <a:rPr lang="en-US" dirty="0" smtClean="0"/>
              <a:t> </a:t>
            </a:r>
            <a:r>
              <a:rPr lang="en-US" dirty="0" err="1" smtClean="0"/>
              <a:t>attuare</a:t>
            </a:r>
            <a:r>
              <a:rPr lang="en-US" dirty="0" smtClean="0"/>
              <a:t> 100ns con </a:t>
            </a:r>
            <a:r>
              <a:rPr lang="en-US" dirty="0" err="1" smtClean="0"/>
              <a:t>il</a:t>
            </a:r>
            <a:r>
              <a:rPr lang="en-US" dirty="0" smtClean="0"/>
              <a:t> chopper </a:t>
            </a:r>
            <a:r>
              <a:rPr lang="en-US" dirty="0" err="1" smtClean="0"/>
              <a:t>all’rfq</a:t>
            </a:r>
            <a:r>
              <a:rPr lang="en-US" dirty="0" smtClean="0"/>
              <a:t>, far</a:t>
            </a:r>
            <a:r>
              <a:rPr lang="en-US" baseline="0" dirty="0" smtClean="0"/>
              <a:t> </a:t>
            </a:r>
            <a:r>
              <a:rPr lang="en-US" baseline="0" dirty="0" err="1" smtClean="0"/>
              <a:t>vedere</a:t>
            </a:r>
            <a:r>
              <a:rPr lang="en-US" baseline="0" dirty="0" smtClean="0"/>
              <a:t> la </a:t>
            </a:r>
            <a:r>
              <a:rPr lang="en-US" baseline="0" dirty="0" err="1" smtClean="0"/>
              <a:t>simulazione</a:t>
            </a:r>
            <a:r>
              <a:rPr lang="en-US" baseline="0" dirty="0" smtClean="0"/>
              <a:t> </a:t>
            </a:r>
            <a:r>
              <a:rPr lang="en-US" baseline="0" dirty="0" err="1" smtClean="0"/>
              <a:t>dello</a:t>
            </a:r>
            <a:r>
              <a:rPr lang="en-US" baseline="0" dirty="0" smtClean="0"/>
              <a:t> </a:t>
            </a:r>
            <a:r>
              <a:rPr lang="en-US" baseline="0" dirty="0" err="1" smtClean="0"/>
              <a:t>spazio</a:t>
            </a:r>
            <a:r>
              <a:rPr lang="en-US" baseline="0" dirty="0" smtClean="0"/>
              <a:t> </a:t>
            </a:r>
            <a:r>
              <a:rPr lang="en-US" baseline="0" dirty="0" err="1" smtClean="0"/>
              <a:t>svuotato</a:t>
            </a:r>
            <a:r>
              <a:rPr lang="en-US" baseline="0" dirty="0" smtClean="0"/>
              <a:t> </a:t>
            </a:r>
            <a:r>
              <a:rPr lang="en-US" baseline="0" dirty="0" err="1" smtClean="0"/>
              <a:t>alla</a:t>
            </a:r>
            <a:r>
              <a:rPr lang="en-US" baseline="0" dirty="0" smtClean="0"/>
              <a:t> </a:t>
            </a:r>
            <a:r>
              <a:rPr lang="en-US" baseline="0" dirty="0" err="1" smtClean="0"/>
              <a:t>scc</a:t>
            </a:r>
            <a:r>
              <a:rPr lang="en-US" baseline="0" dirty="0" smtClean="0"/>
              <a:t> </a:t>
            </a:r>
            <a:r>
              <a:rPr lang="en-US" baseline="0" dirty="0" err="1" smtClean="0"/>
              <a:t>corrispondente</a:t>
            </a:r>
            <a:r>
              <a:rPr lang="en-US" baseline="0" dirty="0" smtClean="0"/>
              <a:t> a 10ns</a:t>
            </a:r>
          </a:p>
          <a:p>
            <a:endParaRPr lang="en-US" dirty="0"/>
          </a:p>
        </p:txBody>
      </p:sp>
    </p:spTree>
    <p:extLst>
      <p:ext uri="{BB962C8B-B14F-4D97-AF65-F5344CB8AC3E}">
        <p14:creationId xmlns:p14="http://schemas.microsoft.com/office/powerpoint/2010/main" val="61485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smtClean="0"/>
              <a:t>È </a:t>
            </a:r>
            <a:r>
              <a:rPr lang="en-US" dirty="0" err="1" smtClean="0"/>
              <a:t>possibile</a:t>
            </a:r>
            <a:r>
              <a:rPr lang="en-US" dirty="0" smtClean="0"/>
              <a:t> </a:t>
            </a:r>
            <a:r>
              <a:rPr lang="en-US" dirty="0" err="1" smtClean="0"/>
              <a:t>attuare</a:t>
            </a:r>
            <a:r>
              <a:rPr lang="en-US" dirty="0" smtClean="0"/>
              <a:t> 100ns con </a:t>
            </a:r>
            <a:r>
              <a:rPr lang="en-US" dirty="0" err="1" smtClean="0"/>
              <a:t>il</a:t>
            </a:r>
            <a:r>
              <a:rPr lang="en-US" dirty="0" smtClean="0"/>
              <a:t> chopper </a:t>
            </a:r>
            <a:r>
              <a:rPr lang="en-US" dirty="0" err="1" smtClean="0"/>
              <a:t>all’rfq</a:t>
            </a:r>
            <a:r>
              <a:rPr lang="en-US" dirty="0" smtClean="0"/>
              <a:t>, far</a:t>
            </a:r>
            <a:r>
              <a:rPr lang="en-US" baseline="0" dirty="0" smtClean="0"/>
              <a:t> </a:t>
            </a:r>
            <a:r>
              <a:rPr lang="en-US" baseline="0" dirty="0" err="1" smtClean="0"/>
              <a:t>vedere</a:t>
            </a:r>
            <a:r>
              <a:rPr lang="en-US" baseline="0" dirty="0" smtClean="0"/>
              <a:t> la </a:t>
            </a:r>
            <a:r>
              <a:rPr lang="en-US" baseline="0" dirty="0" err="1" smtClean="0"/>
              <a:t>simulazione</a:t>
            </a:r>
            <a:r>
              <a:rPr lang="en-US" baseline="0" dirty="0" smtClean="0"/>
              <a:t> </a:t>
            </a:r>
            <a:r>
              <a:rPr lang="en-US" baseline="0" dirty="0" err="1" smtClean="0"/>
              <a:t>dello</a:t>
            </a:r>
            <a:r>
              <a:rPr lang="en-US" baseline="0" dirty="0" smtClean="0"/>
              <a:t> </a:t>
            </a:r>
            <a:r>
              <a:rPr lang="en-US" baseline="0" dirty="0" err="1" smtClean="0"/>
              <a:t>spazio</a:t>
            </a:r>
            <a:r>
              <a:rPr lang="en-US" baseline="0" dirty="0" smtClean="0"/>
              <a:t> </a:t>
            </a:r>
            <a:r>
              <a:rPr lang="en-US" baseline="0" dirty="0" err="1" smtClean="0"/>
              <a:t>svuotato</a:t>
            </a:r>
            <a:r>
              <a:rPr lang="en-US" baseline="0" dirty="0" smtClean="0"/>
              <a:t> </a:t>
            </a:r>
            <a:r>
              <a:rPr lang="en-US" baseline="0" dirty="0" err="1" smtClean="0"/>
              <a:t>alla</a:t>
            </a:r>
            <a:r>
              <a:rPr lang="en-US" baseline="0" dirty="0" smtClean="0"/>
              <a:t> </a:t>
            </a:r>
            <a:r>
              <a:rPr lang="en-US" baseline="0" dirty="0" err="1" smtClean="0"/>
              <a:t>scc</a:t>
            </a:r>
            <a:r>
              <a:rPr lang="en-US" baseline="0" dirty="0" smtClean="0"/>
              <a:t> </a:t>
            </a:r>
            <a:r>
              <a:rPr lang="en-US" baseline="0" dirty="0" err="1" smtClean="0"/>
              <a:t>corrispondente</a:t>
            </a:r>
            <a:r>
              <a:rPr lang="en-US" baseline="0" dirty="0" smtClean="0"/>
              <a:t> a 10ns</a:t>
            </a:r>
          </a:p>
          <a:p>
            <a:endParaRPr lang="en-US" dirty="0"/>
          </a:p>
        </p:txBody>
      </p:sp>
    </p:spTree>
    <p:extLst>
      <p:ext uri="{BB962C8B-B14F-4D97-AF65-F5344CB8AC3E}">
        <p14:creationId xmlns:p14="http://schemas.microsoft.com/office/powerpoint/2010/main" val="614854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1416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19" indent="0" algn="ctr">
              <a:buNone/>
              <a:defRPr>
                <a:solidFill>
                  <a:schemeClr val="tx1">
                    <a:tint val="75000"/>
                  </a:schemeClr>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4" indent="0" algn="ctr">
              <a:buNone/>
              <a:defRPr>
                <a:solidFill>
                  <a:schemeClr val="tx1">
                    <a:tint val="75000"/>
                  </a:schemeClr>
                </a:solidFill>
              </a:defRPr>
            </a:lvl8pPr>
            <a:lvl9pPr marL="3656954" indent="0" algn="ctr">
              <a:buNone/>
              <a:defRPr>
                <a:solidFill>
                  <a:schemeClr val="tx1">
                    <a:tint val="75000"/>
                  </a:schemeClr>
                </a:solidFill>
              </a:defRPr>
            </a:lvl9pPr>
          </a:lstStyle>
          <a:p>
            <a:r>
              <a:rPr lang="sv-SE" smtClean="0"/>
              <a:t>Klicka här för att ändra format på underrubrik i bakgrunden</a:t>
            </a:r>
            <a:endParaRPr lang="sv-SE"/>
          </a:p>
        </p:txBody>
      </p:sp>
    </p:spTree>
    <p:extLst>
      <p:ext uri="{BB962C8B-B14F-4D97-AF65-F5344CB8AC3E}">
        <p14:creationId xmlns:p14="http://schemas.microsoft.com/office/powerpoint/2010/main" val="687098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A5678A-D05F-FD42-9890-CCECCD9C8C54}" type="datetimeFigureOut">
              <a:rPr lang="sv-SE" smtClean="0"/>
              <a:t>01/04/15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552661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41"/>
            <a:ext cx="20574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0" y="274641"/>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A5678A-D05F-FD42-9890-CCECCD9C8C54}" type="datetimeFigureOut">
              <a:rPr lang="sv-SE" smtClean="0"/>
              <a:t>01/04/15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824170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0"/>
            <a:ext cx="5762624" cy="1441451"/>
          </a:xfrm>
        </p:spPr>
        <p:txBody>
          <a:bodyPr/>
          <a:lstStyle/>
          <a:p>
            <a:r>
              <a:rPr lang="sv-SE" smtClean="0"/>
              <a:t>Klicka här för att ändra format</a:t>
            </a:r>
            <a:endParaRPr lang="sv-SE"/>
          </a:p>
        </p:txBody>
      </p:sp>
      <p:cxnSp>
        <p:nvCxnSpPr>
          <p:cNvPr id="3" name="Rak 7"/>
          <p:cNvCxnSpPr/>
          <p:nvPr userDrawn="1"/>
        </p:nvCxnSpPr>
        <p:spPr>
          <a:xfrm>
            <a:off x="-326072"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6384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p:nvPr>
        </p:nvSpPr>
        <p:spPr>
          <a:xfrm>
            <a:off x="593513" y="1955801"/>
            <a:ext cx="4766944" cy="3780620"/>
          </a:xfrm>
        </p:spPr>
        <p:txBody>
          <a:bodyPr lIns="0" tIns="0" rIns="0" bIns="0">
            <a:noAutofit/>
          </a:bodyPr>
          <a:lstStyle>
            <a:lvl1pPr marL="342896" indent="-342896" algn="l">
              <a:lnSpc>
                <a:spcPct val="90000"/>
              </a:lnSpc>
              <a:buFont typeface="Arial"/>
              <a:buChar char="•"/>
              <a:defRPr sz="2400">
                <a:solidFill>
                  <a:schemeClr val="bg1"/>
                </a:solidFill>
              </a:defRPr>
            </a:lvl1pPr>
            <a:lvl2pPr marL="457196" indent="0" algn="ctr">
              <a:buNone/>
              <a:defRPr>
                <a:solidFill>
                  <a:schemeClr val="tx1">
                    <a:tint val="75000"/>
                  </a:schemeClr>
                </a:solidFill>
              </a:defRPr>
            </a:lvl2pPr>
            <a:lvl3pPr marL="914391" indent="0" algn="ctr">
              <a:buNone/>
              <a:defRPr>
                <a:solidFill>
                  <a:schemeClr val="tx1">
                    <a:tint val="75000"/>
                  </a:schemeClr>
                </a:solidFill>
              </a:defRPr>
            </a:lvl3pPr>
            <a:lvl4pPr marL="1371587" indent="0" algn="ctr">
              <a:buNone/>
              <a:defRPr>
                <a:solidFill>
                  <a:schemeClr val="tx1">
                    <a:tint val="75000"/>
                  </a:schemeClr>
                </a:solidFill>
              </a:defRPr>
            </a:lvl4pPr>
            <a:lvl5pPr marL="1828782" indent="0" algn="ctr">
              <a:buNone/>
              <a:defRPr>
                <a:solidFill>
                  <a:schemeClr val="tx1">
                    <a:tint val="75000"/>
                  </a:schemeClr>
                </a:solidFill>
              </a:defRPr>
            </a:lvl5pPr>
            <a:lvl6pPr marL="2285978" indent="0" algn="ctr">
              <a:buNone/>
              <a:defRPr>
                <a:solidFill>
                  <a:schemeClr val="tx1">
                    <a:tint val="75000"/>
                  </a:schemeClr>
                </a:solidFill>
              </a:defRPr>
            </a:lvl6pPr>
            <a:lvl7pPr marL="2743173" indent="0" algn="ctr">
              <a:buNone/>
              <a:defRPr>
                <a:solidFill>
                  <a:schemeClr val="tx1">
                    <a:tint val="75000"/>
                  </a:schemeClr>
                </a:solidFill>
              </a:defRPr>
            </a:lvl7pPr>
            <a:lvl8pPr marL="3200368" indent="0" algn="ctr">
              <a:buNone/>
              <a:defRPr>
                <a:solidFill>
                  <a:schemeClr val="tx1">
                    <a:tint val="75000"/>
                  </a:schemeClr>
                </a:solidFill>
              </a:defRPr>
            </a:lvl8pPr>
            <a:lvl9pPr marL="3657563" indent="0" algn="ctr">
              <a:buNone/>
              <a:defRPr>
                <a:solidFill>
                  <a:schemeClr val="tx1">
                    <a:tint val="75000"/>
                  </a:schemeClr>
                </a:solidFill>
              </a:defRPr>
            </a:lvl9pPr>
          </a:lstStyle>
          <a:p>
            <a:r>
              <a:rPr lang="sv-SE" dirty="0" smtClean="0"/>
              <a:t>Klicka här för att ändra format på underrubrik i bakgrunden</a:t>
            </a:r>
            <a:endParaRPr lang="sv-SE" dirty="0"/>
          </a:p>
        </p:txBody>
      </p:sp>
      <p:sp>
        <p:nvSpPr>
          <p:cNvPr id="2" name="Rubrik 1"/>
          <p:cNvSpPr>
            <a:spLocks noGrp="1"/>
          </p:cNvSpPr>
          <p:nvPr>
            <p:ph type="title"/>
          </p:nvPr>
        </p:nvSpPr>
        <p:spPr>
          <a:xfrm>
            <a:off x="593512" y="0"/>
            <a:ext cx="5762624" cy="1441451"/>
          </a:xfrm>
        </p:spPr>
        <p:txBody>
          <a:bodyPr/>
          <a:lstStyle/>
          <a:p>
            <a:r>
              <a:rPr lang="sv-SE" smtClean="0"/>
              <a:t>Klicka här för att ändra format</a:t>
            </a:r>
            <a:endParaRPr lang="sv-SE"/>
          </a:p>
        </p:txBody>
      </p:sp>
      <p:sp>
        <p:nvSpPr>
          <p:cNvPr id="6" name="Rektangel med rundade hörn 5"/>
          <p:cNvSpPr/>
          <p:nvPr userDrawn="1"/>
        </p:nvSpPr>
        <p:spPr>
          <a:xfrm>
            <a:off x="6205858" y="1955801"/>
            <a:ext cx="2479040" cy="2479040"/>
          </a:xfrm>
          <a:prstGeom prst="round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457196"/>
            <a:endParaRPr lang="sv-SE">
              <a:solidFill>
                <a:prstClr val="white"/>
              </a:solidFill>
              <a:latin typeface="Calibri"/>
            </a:endParaRPr>
          </a:p>
        </p:txBody>
      </p:sp>
      <p:cxnSp>
        <p:nvCxnSpPr>
          <p:cNvPr id="7" name="Rak 5"/>
          <p:cNvCxnSpPr/>
          <p:nvPr userDrawn="1"/>
        </p:nvCxnSpPr>
        <p:spPr>
          <a:xfrm>
            <a:off x="-326072"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1137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Rubrikbild text">
    <p:bg>
      <p:bgPr>
        <a:solidFill>
          <a:srgbClr val="0094CA"/>
        </a:solidFill>
        <a:effectLst/>
      </p:bgPr>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896" marR="0" indent="-342896" algn="l" defTabSz="457196" rtl="0" eaLnBrk="1" fontAlgn="auto" latinLnBrk="0" hangingPunct="1">
              <a:lnSpc>
                <a:spcPct val="100000"/>
              </a:lnSpc>
              <a:spcBef>
                <a:spcPts val="1200"/>
              </a:spcBef>
              <a:spcAft>
                <a:spcPts val="600"/>
              </a:spcAft>
              <a:buClrTx/>
              <a:buSzTx/>
              <a:buFont typeface="Arial"/>
              <a:buChar char="•"/>
              <a:tabLst/>
              <a:defRPr sz="2400" b="0">
                <a:solidFill>
                  <a:schemeClr val="bg1"/>
                </a:solidFill>
              </a:defRPr>
            </a:lvl1pPr>
            <a:lvl2pPr marL="647994" marR="0" indent="-233997" algn="l" defTabSz="457196" rtl="0" eaLnBrk="1" fontAlgn="auto" latinLnBrk="0" hangingPunct="1">
              <a:lnSpc>
                <a:spcPct val="100000"/>
              </a:lnSpc>
              <a:spcBef>
                <a:spcPts val="200"/>
              </a:spcBef>
              <a:spcAft>
                <a:spcPts val="200"/>
              </a:spcAft>
              <a:buClrTx/>
              <a:buSzPct val="75000"/>
              <a:buFont typeface="Lucida Grande"/>
              <a:buChar char="-"/>
              <a:tabLst/>
              <a:defRPr sz="1800" baseline="0">
                <a:solidFill>
                  <a:srgbClr val="FFFFFF"/>
                </a:solidFill>
              </a:defRPr>
            </a:lvl2pPr>
            <a:lvl3pPr marL="914391" indent="0" algn="ctr">
              <a:buNone/>
              <a:defRPr>
                <a:solidFill>
                  <a:schemeClr val="tx1">
                    <a:tint val="75000"/>
                  </a:schemeClr>
                </a:solidFill>
              </a:defRPr>
            </a:lvl3pPr>
            <a:lvl4pPr marL="1371587" indent="0" algn="ctr">
              <a:buNone/>
              <a:defRPr>
                <a:solidFill>
                  <a:schemeClr val="tx1">
                    <a:tint val="75000"/>
                  </a:schemeClr>
                </a:solidFill>
              </a:defRPr>
            </a:lvl4pPr>
            <a:lvl5pPr marL="1828782" indent="0" algn="ctr">
              <a:buNone/>
              <a:defRPr>
                <a:solidFill>
                  <a:schemeClr val="tx1">
                    <a:tint val="75000"/>
                  </a:schemeClr>
                </a:solidFill>
              </a:defRPr>
            </a:lvl5pPr>
            <a:lvl6pPr marL="2285978" indent="0" algn="ctr">
              <a:buNone/>
              <a:defRPr>
                <a:solidFill>
                  <a:schemeClr val="tx1">
                    <a:tint val="75000"/>
                  </a:schemeClr>
                </a:solidFill>
              </a:defRPr>
            </a:lvl6pPr>
            <a:lvl7pPr marL="2743173" indent="0" algn="ctr">
              <a:buNone/>
              <a:defRPr>
                <a:solidFill>
                  <a:schemeClr val="tx1">
                    <a:tint val="75000"/>
                  </a:schemeClr>
                </a:solidFill>
              </a:defRPr>
            </a:lvl7pPr>
            <a:lvl8pPr marL="3200368" indent="0" algn="ctr">
              <a:buNone/>
              <a:defRPr>
                <a:solidFill>
                  <a:schemeClr val="tx1">
                    <a:tint val="75000"/>
                  </a:schemeClr>
                </a:solidFill>
              </a:defRPr>
            </a:lvl8pPr>
            <a:lvl9pPr marL="3657563"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0"/>
            <a:ext cx="5762624" cy="1441451"/>
          </a:xfrm>
        </p:spPr>
        <p:txBody>
          <a:bodyPr/>
          <a:lstStyle>
            <a:lvl1pPr>
              <a:defRPr baseline="0"/>
            </a:lvl1pPr>
          </a:lstStyle>
          <a:p>
            <a:r>
              <a:rPr lang="sv-SE" smtClean="0"/>
              <a:t>Blue bullet page</a:t>
            </a:r>
            <a:endParaRPr lang="sv-SE"/>
          </a:p>
        </p:txBody>
      </p:sp>
      <p:cxnSp>
        <p:nvCxnSpPr>
          <p:cNvPr id="4" name="Rak 5"/>
          <p:cNvCxnSpPr/>
          <p:nvPr userDrawn="1"/>
        </p:nvCxnSpPr>
        <p:spPr>
          <a:xfrm>
            <a:off x="-326072"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2186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3" y="1955801"/>
            <a:ext cx="4766944" cy="3780620"/>
          </a:xfrm>
        </p:spPr>
        <p:txBody>
          <a:bodyPr lIns="0" tIns="0" rIns="0" bIns="0">
            <a:noAutofit/>
          </a:bodyPr>
          <a:lstStyle>
            <a:lvl1pPr marL="396896" marR="0" indent="-342896" algn="l" defTabSz="457196"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7994" marR="0" indent="-233997" algn="l" defTabSz="457196"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391" indent="0" algn="ctr">
              <a:buNone/>
              <a:defRPr>
                <a:solidFill>
                  <a:schemeClr val="tx1">
                    <a:tint val="75000"/>
                  </a:schemeClr>
                </a:solidFill>
              </a:defRPr>
            </a:lvl3pPr>
            <a:lvl4pPr marL="1371587" indent="0" algn="ctr">
              <a:buNone/>
              <a:defRPr>
                <a:solidFill>
                  <a:schemeClr val="tx1">
                    <a:tint val="75000"/>
                  </a:schemeClr>
                </a:solidFill>
              </a:defRPr>
            </a:lvl4pPr>
            <a:lvl5pPr marL="1828782" indent="0" algn="ctr">
              <a:buNone/>
              <a:defRPr>
                <a:solidFill>
                  <a:schemeClr val="tx1">
                    <a:tint val="75000"/>
                  </a:schemeClr>
                </a:solidFill>
              </a:defRPr>
            </a:lvl5pPr>
            <a:lvl6pPr marL="2285978" indent="0" algn="ctr">
              <a:buNone/>
              <a:defRPr>
                <a:solidFill>
                  <a:schemeClr val="tx1">
                    <a:tint val="75000"/>
                  </a:schemeClr>
                </a:solidFill>
              </a:defRPr>
            </a:lvl6pPr>
            <a:lvl7pPr marL="2743173" indent="0" algn="ctr">
              <a:buNone/>
              <a:defRPr>
                <a:solidFill>
                  <a:schemeClr val="tx1">
                    <a:tint val="75000"/>
                  </a:schemeClr>
                </a:solidFill>
              </a:defRPr>
            </a:lvl7pPr>
            <a:lvl8pPr marL="3200368" indent="0" algn="ctr">
              <a:buNone/>
              <a:defRPr>
                <a:solidFill>
                  <a:schemeClr val="tx1">
                    <a:tint val="75000"/>
                  </a:schemeClr>
                </a:solidFill>
              </a:defRPr>
            </a:lvl8pPr>
            <a:lvl9pPr marL="3657563"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0"/>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2"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489542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578913" y="1"/>
            <a:ext cx="6067426" cy="1441531"/>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69994" y="1964946"/>
            <a:ext cx="6536399" cy="4038981"/>
          </a:xfrm>
        </p:spPr>
        <p:txBody>
          <a:bodyPr/>
          <a:lstStyle>
            <a:lvl1pPr marL="0" indent="0">
              <a:buNone/>
              <a:defRPr/>
            </a:lvl1pPr>
            <a:lvl2pPr marL="457196" indent="0">
              <a:buNone/>
              <a:defRPr/>
            </a:lvl2pPr>
            <a:lvl3pPr marL="914391" indent="0">
              <a:buNone/>
              <a:defRPr/>
            </a:lvl3pPr>
            <a:lvl4pPr marL="1371587" indent="0">
              <a:buNone/>
              <a:defRPr/>
            </a:lvl4pPr>
            <a:lvl5pPr marL="1828782" indent="0">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2"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711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1"/>
            <a:ext cx="7772400" cy="1362075"/>
          </a:xfrm>
          <a:prstGeom prst="rect">
            <a:avLst/>
          </a:prstGeo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96" indent="0">
              <a:buNone/>
              <a:defRPr sz="1800">
                <a:solidFill>
                  <a:schemeClr val="tx1">
                    <a:tint val="75000"/>
                  </a:schemeClr>
                </a:solidFill>
              </a:defRPr>
            </a:lvl2pPr>
            <a:lvl3pPr marL="914391" indent="0">
              <a:buNone/>
              <a:defRPr sz="1600">
                <a:solidFill>
                  <a:schemeClr val="tx1">
                    <a:tint val="75000"/>
                  </a:schemeClr>
                </a:solidFill>
              </a:defRPr>
            </a:lvl3pPr>
            <a:lvl4pPr marL="1371587" indent="0">
              <a:buNone/>
              <a:defRPr sz="1400">
                <a:solidFill>
                  <a:schemeClr val="tx1">
                    <a:tint val="75000"/>
                  </a:schemeClr>
                </a:solidFill>
              </a:defRPr>
            </a:lvl4pPr>
            <a:lvl5pPr marL="1828782" indent="0">
              <a:buNone/>
              <a:defRPr sz="1400">
                <a:solidFill>
                  <a:schemeClr val="tx1">
                    <a:tint val="75000"/>
                  </a:schemeClr>
                </a:solidFill>
              </a:defRPr>
            </a:lvl5pPr>
            <a:lvl6pPr marL="2285978" indent="0">
              <a:buNone/>
              <a:defRPr sz="1400">
                <a:solidFill>
                  <a:schemeClr val="tx1">
                    <a:tint val="75000"/>
                  </a:schemeClr>
                </a:solidFill>
              </a:defRPr>
            </a:lvl6pPr>
            <a:lvl7pPr marL="2743173" indent="0">
              <a:buNone/>
              <a:defRPr sz="1400">
                <a:solidFill>
                  <a:schemeClr val="tx1">
                    <a:tint val="75000"/>
                  </a:schemeClr>
                </a:solidFill>
              </a:defRPr>
            </a:lvl7pPr>
            <a:lvl8pPr marL="3200368" indent="0">
              <a:buNone/>
              <a:defRPr sz="1400">
                <a:solidFill>
                  <a:schemeClr val="tx1">
                    <a:tint val="75000"/>
                  </a:schemeClr>
                </a:solidFill>
              </a:defRPr>
            </a:lvl8pPr>
            <a:lvl9pPr marL="3657563"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7" name="Rak 7"/>
          <p:cNvCxnSpPr/>
          <p:nvPr userDrawn="1"/>
        </p:nvCxnSpPr>
        <p:spPr>
          <a:xfrm>
            <a:off x="-326072"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7211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1"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2"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7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6" y="1535113"/>
            <a:ext cx="4041775"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endParaRPr lang="sv-SE">
              <a:latin typeface="Calibri"/>
            </a:endParaRPr>
          </a:p>
        </p:txBody>
      </p:sp>
      <p:sp>
        <p:nvSpPr>
          <p:cNvPr id="8" name="Platshållare för sidfot 7"/>
          <p:cNvSpPr>
            <a:spLocks noGrp="1"/>
          </p:cNvSpPr>
          <p:nvPr>
            <p:ph type="ftr" sz="quarter" idx="11"/>
          </p:nvPr>
        </p:nvSpPr>
        <p:spPr/>
        <p:txBody>
          <a:bodyPr/>
          <a:lstStyle/>
          <a:p>
            <a:endParaRPr lang="sv-SE">
              <a:latin typeface="Calibri"/>
            </a:endParaRPr>
          </a:p>
        </p:txBody>
      </p:sp>
      <p:sp>
        <p:nvSpPr>
          <p:cNvPr id="9" name="Platshållare för bildnummer 8"/>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10" name="Rak 7"/>
          <p:cNvCxnSpPr/>
          <p:nvPr userDrawn="1"/>
        </p:nvCxnSpPr>
        <p:spPr>
          <a:xfrm>
            <a:off x="-326072"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4596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A5678A-D05F-FD42-9890-CCECCD9C8C54}" type="datetimeFigureOut">
              <a:rPr lang="sv-SE" smtClean="0"/>
              <a:t>01/04/15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04809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endParaRPr lang="sv-SE">
              <a:latin typeface="Calibri"/>
            </a:endParaRPr>
          </a:p>
        </p:txBody>
      </p:sp>
      <p:sp>
        <p:nvSpPr>
          <p:cNvPr id="4" name="Platshållare för sidfot 3"/>
          <p:cNvSpPr>
            <a:spLocks noGrp="1"/>
          </p:cNvSpPr>
          <p:nvPr>
            <p:ph type="ftr" sz="quarter" idx="11"/>
          </p:nvPr>
        </p:nvSpPr>
        <p:spPr/>
        <p:txBody>
          <a:bodyPr/>
          <a:lstStyle/>
          <a:p>
            <a:endParaRPr lang="sv-SE">
              <a:latin typeface="Calibri"/>
            </a:endParaRPr>
          </a:p>
        </p:txBody>
      </p:sp>
      <p:sp>
        <p:nvSpPr>
          <p:cNvPr id="5" name="Platshållare för bildnummer 4"/>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6" name="Rak 7"/>
          <p:cNvCxnSpPr/>
          <p:nvPr userDrawn="1"/>
        </p:nvCxnSpPr>
        <p:spPr>
          <a:xfrm>
            <a:off x="-326072"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731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endParaRPr lang="sv-SE">
              <a:latin typeface="Calibri"/>
            </a:endParaRPr>
          </a:p>
        </p:txBody>
      </p:sp>
      <p:sp>
        <p:nvSpPr>
          <p:cNvPr id="3" name="Platshållare för sidfot 2"/>
          <p:cNvSpPr>
            <a:spLocks noGrp="1"/>
          </p:cNvSpPr>
          <p:nvPr>
            <p:ph type="ftr" sz="quarter" idx="11"/>
          </p:nvPr>
        </p:nvSpPr>
        <p:spPr/>
        <p:txBody>
          <a:bodyPr/>
          <a:lstStyle/>
          <a:p>
            <a:endParaRPr lang="sv-SE">
              <a:latin typeface="Calibri"/>
            </a:endParaRPr>
          </a:p>
        </p:txBody>
      </p:sp>
      <p:sp>
        <p:nvSpPr>
          <p:cNvPr id="4" name="Platshållare för bildnummer 3"/>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1932584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73051"/>
            <a:ext cx="3008313" cy="1162050"/>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1" y="1435100"/>
            <a:ext cx="3008313"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17041013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1"/>
            <a:ext cx="5486400" cy="566738"/>
          </a:xfrm>
          <a:prstGeom prst="rect">
            <a:avLst/>
          </a:prstGeo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endParaRPr lang="sv-SE"/>
          </a:p>
        </p:txBody>
      </p:sp>
      <p:sp>
        <p:nvSpPr>
          <p:cNvPr id="4" name="Platshållare för text 3"/>
          <p:cNvSpPr>
            <a:spLocks noGrp="1"/>
          </p:cNvSpPr>
          <p:nvPr>
            <p:ph type="body" sz="half" idx="2"/>
          </p:nvPr>
        </p:nvSpPr>
        <p:spPr>
          <a:xfrm>
            <a:off x="1792288" y="5367339"/>
            <a:ext cx="54864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endParaRPr lang="sv-SE">
              <a:latin typeface="Calibri"/>
            </a:endParaRPr>
          </a:p>
        </p:txBody>
      </p:sp>
      <p:sp>
        <p:nvSpPr>
          <p:cNvPr id="6" name="Platshållare för sidfot 5"/>
          <p:cNvSpPr>
            <a:spLocks noGrp="1"/>
          </p:cNvSpPr>
          <p:nvPr>
            <p:ph type="ftr" sz="quarter" idx="11"/>
          </p:nvPr>
        </p:nvSpPr>
        <p:spPr/>
        <p:txBody>
          <a:bodyPr/>
          <a:lstStyle/>
          <a:p>
            <a:endParaRPr lang="sv-SE">
              <a:latin typeface="Calibri"/>
            </a:endParaRPr>
          </a:p>
        </p:txBody>
      </p:sp>
      <p:sp>
        <p:nvSpPr>
          <p:cNvPr id="7" name="Platshållare för bildnummer 6"/>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cxnSp>
        <p:nvCxnSpPr>
          <p:cNvPr id="8" name="Rak 7"/>
          <p:cNvCxnSpPr/>
          <p:nvPr userDrawn="1"/>
        </p:nvCxnSpPr>
        <p:spPr>
          <a:xfrm>
            <a:off x="-326072" y="1452399"/>
            <a:ext cx="9696394"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165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4638"/>
            <a:ext cx="8229600" cy="1143000"/>
          </a:xfrm>
          <a:prstGeom prst="rect">
            <a:avLst/>
          </a:prstGeom>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10334589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a:prstGeom prst="rect">
            <a:avLst/>
          </a:prstGeo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457201" y="274638"/>
            <a:ext cx="60198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Tree>
    <p:extLst>
      <p:ext uri="{BB962C8B-B14F-4D97-AF65-F5344CB8AC3E}">
        <p14:creationId xmlns:p14="http://schemas.microsoft.com/office/powerpoint/2010/main" val="375023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äng">
    <p:bg>
      <p:bgPr>
        <a:solidFill>
          <a:srgbClr val="0094CA"/>
        </a:solidFill>
        <a:effectLst/>
      </p:bgPr>
    </p:bg>
    <p:spTree>
      <p:nvGrpSpPr>
        <p:cNvPr id="1" name=""/>
        <p:cNvGrpSpPr/>
        <p:nvPr/>
      </p:nvGrpSpPr>
      <p:grpSpPr>
        <a:xfrm>
          <a:off x="0" y="0"/>
          <a:ext cx="0" cy="0"/>
          <a:chOff x="0" y="0"/>
          <a:chExt cx="0" cy="0"/>
        </a:xfrm>
      </p:grpSpPr>
      <p:sp>
        <p:nvSpPr>
          <p:cNvPr id="7" name="Rektangel 6"/>
          <p:cNvSpPr/>
          <p:nvPr userDrawn="1"/>
        </p:nvSpPr>
        <p:spPr>
          <a:xfrm>
            <a:off x="0" y="1"/>
            <a:ext cx="9144000" cy="1682749"/>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457196"/>
            <a:endParaRPr lang="sv-SE">
              <a:solidFill>
                <a:srgbClr val="0094CA"/>
              </a:solidFill>
              <a:latin typeface="Calibri"/>
            </a:endParaRPr>
          </a:p>
        </p:txBody>
      </p:sp>
      <p:pic>
        <p:nvPicPr>
          <p:cNvPr id="11" name="Bildobjekt 10" descr="ESS-logga-blå.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902756" y="362809"/>
            <a:ext cx="1728000" cy="924480"/>
          </a:xfrm>
          <a:prstGeom prst="rect">
            <a:avLst/>
          </a:prstGeom>
        </p:spPr>
      </p:pic>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96" indent="0" algn="ctr">
              <a:buNone/>
              <a:defRPr>
                <a:solidFill>
                  <a:schemeClr val="tx1">
                    <a:tint val="75000"/>
                  </a:schemeClr>
                </a:solidFill>
              </a:defRPr>
            </a:lvl2pPr>
            <a:lvl3pPr marL="914391" indent="0" algn="ctr">
              <a:buNone/>
              <a:defRPr>
                <a:solidFill>
                  <a:schemeClr val="tx1">
                    <a:tint val="75000"/>
                  </a:schemeClr>
                </a:solidFill>
              </a:defRPr>
            </a:lvl3pPr>
            <a:lvl4pPr marL="1371587" indent="0" algn="ctr">
              <a:buNone/>
              <a:defRPr>
                <a:solidFill>
                  <a:schemeClr val="tx1">
                    <a:tint val="75000"/>
                  </a:schemeClr>
                </a:solidFill>
              </a:defRPr>
            </a:lvl4pPr>
            <a:lvl5pPr marL="1828782" indent="0" algn="ctr">
              <a:buNone/>
              <a:defRPr>
                <a:solidFill>
                  <a:schemeClr val="tx1">
                    <a:tint val="75000"/>
                  </a:schemeClr>
                </a:solidFill>
              </a:defRPr>
            </a:lvl5pPr>
            <a:lvl6pPr marL="2285978" indent="0" algn="ctr">
              <a:buNone/>
              <a:defRPr>
                <a:solidFill>
                  <a:schemeClr val="tx1">
                    <a:tint val="75000"/>
                  </a:schemeClr>
                </a:solidFill>
              </a:defRPr>
            </a:lvl6pPr>
            <a:lvl7pPr marL="2743173" indent="0" algn="ctr">
              <a:buNone/>
              <a:defRPr>
                <a:solidFill>
                  <a:schemeClr val="tx1">
                    <a:tint val="75000"/>
                  </a:schemeClr>
                </a:solidFill>
              </a:defRPr>
            </a:lvl7pPr>
            <a:lvl8pPr marL="3200368" indent="0" algn="ctr">
              <a:buNone/>
              <a:defRPr>
                <a:solidFill>
                  <a:schemeClr val="tx1">
                    <a:tint val="75000"/>
                  </a:schemeClr>
                </a:solidFill>
              </a:defRPr>
            </a:lvl8pPr>
            <a:lvl9pPr marL="3657563"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endParaRPr lang="sv-SE">
              <a:latin typeface="Calibri"/>
            </a:endParaRPr>
          </a:p>
        </p:txBody>
      </p:sp>
      <p:sp>
        <p:nvSpPr>
          <p:cNvPr id="5" name="Platshållare för sidfot 4"/>
          <p:cNvSpPr>
            <a:spLocks noGrp="1"/>
          </p:cNvSpPr>
          <p:nvPr>
            <p:ph type="ftr" sz="quarter" idx="11"/>
          </p:nvPr>
        </p:nvSpPr>
        <p:spPr/>
        <p:txBody>
          <a:bodyPr/>
          <a:lstStyle/>
          <a:p>
            <a:endParaRPr lang="sv-SE">
              <a:latin typeface="Calibri"/>
            </a:endParaRPr>
          </a:p>
        </p:txBody>
      </p:sp>
      <p:sp>
        <p:nvSpPr>
          <p:cNvPr id="6" name="Platshållare för bildnummer 5"/>
          <p:cNvSpPr>
            <a:spLocks noGrp="1"/>
          </p:cNvSpPr>
          <p:nvPr>
            <p:ph type="sldNum" sz="quarter" idx="12"/>
          </p:nvPr>
        </p:nvSpPr>
        <p:spPr/>
        <p:txBody>
          <a:bodyPr/>
          <a:lstStyle/>
          <a:p>
            <a:fld id="{038C62C7-F79B-CD4A-A5DF-5683BBEC4A65}" type="slidenum">
              <a:rPr lang="sv-SE" smtClean="0">
                <a:latin typeface="Calibri"/>
              </a:rPr>
              <a:pPr/>
              <a:t>‹#›</a:t>
            </a:fld>
            <a:endParaRPr lang="sv-SE">
              <a:latin typeface="Calibri"/>
            </a:endParaRPr>
          </a:p>
        </p:txBody>
      </p:sp>
      <p:sp>
        <p:nvSpPr>
          <p:cNvPr id="9" name="Rubrik 1"/>
          <p:cNvSpPr>
            <a:spLocks noGrp="1"/>
          </p:cNvSpPr>
          <p:nvPr>
            <p:ph type="ctrTitle"/>
          </p:nvPr>
        </p:nvSpPr>
        <p:spPr>
          <a:xfrm>
            <a:off x="622139" y="130719"/>
            <a:ext cx="6290083" cy="1470025"/>
          </a:xfrm>
          <a:prstGeom prst="rect">
            <a:avLst/>
          </a:prstGeom>
          <a:noFill/>
        </p:spPr>
        <p:txBody>
          <a:bodyPr>
            <a:normAutofit/>
          </a:bodyPr>
          <a:lstStyle>
            <a:lvl1pPr algn="l">
              <a:defRPr sz="4000">
                <a:solidFill>
                  <a:srgbClr val="0094CA"/>
                </a:solidFill>
              </a:defRPr>
            </a:lvl1pPr>
          </a:lstStyle>
          <a:p>
            <a:r>
              <a:rPr lang="sv-SE" dirty="0" smtClean="0"/>
              <a:t>Klicka här för att ändra format</a:t>
            </a:r>
            <a:endParaRPr lang="sv-SE" dirty="0"/>
          </a:p>
        </p:txBody>
      </p:sp>
    </p:spTree>
    <p:extLst>
      <p:ext uri="{BB962C8B-B14F-4D97-AF65-F5344CB8AC3E}">
        <p14:creationId xmlns:p14="http://schemas.microsoft.com/office/powerpoint/2010/main" val="1361753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e">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1" name="Espace réservé du numéro de diapositive 10"/>
          <p:cNvSpPr>
            <a:spLocks noGrp="1"/>
          </p:cNvSpPr>
          <p:nvPr>
            <p:ph type="sldNum" sz="quarter" idx="11"/>
          </p:nvPr>
        </p:nvSpPr>
        <p:spPr/>
        <p:txBody>
          <a:bodyPr/>
          <a:lstStyle/>
          <a:p>
            <a:r>
              <a:rPr lang="fr-FR" dirty="0" smtClean="0"/>
              <a:t>|  PAGE </a:t>
            </a:r>
            <a:fld id="{AEFB9B6D-867A-40B8-ACB0-35CC9F272C9C}" type="slidenum">
              <a:rPr lang="fr-FR" smtClean="0"/>
              <a:pPr/>
              <a:t>‹#›</a:t>
            </a:fld>
            <a:endParaRPr lang="fr-FR" dirty="0"/>
          </a:p>
        </p:txBody>
      </p:sp>
      <p:sp>
        <p:nvSpPr>
          <p:cNvPr id="12" name="Espace réservé du pied de page 11"/>
          <p:cNvSpPr>
            <a:spLocks noGrp="1"/>
          </p:cNvSpPr>
          <p:nvPr>
            <p:ph type="ftr" sz="quarter" idx="12"/>
          </p:nvPr>
        </p:nvSpPr>
        <p:spPr/>
        <p:txBody>
          <a:bodyPr/>
          <a:lstStyle/>
          <a:p>
            <a:r>
              <a:rPr lang="fr-FR" smtClean="0"/>
              <a:t>Bruno POTTIN</a:t>
            </a:r>
            <a:endParaRPr lang="fr-FR" dirty="0"/>
          </a:p>
        </p:txBody>
      </p:sp>
      <p:sp>
        <p:nvSpPr>
          <p:cNvPr id="4" name="Titre 3"/>
          <p:cNvSpPr>
            <a:spLocks noGrp="1"/>
          </p:cNvSpPr>
          <p:nvPr>
            <p:ph type="title"/>
          </p:nvPr>
        </p:nvSpPr>
        <p:spPr/>
        <p:txBody>
          <a:bodyPr/>
          <a:lstStyle/>
          <a:p>
            <a:r>
              <a:rPr lang="fr-FR" smtClean="0"/>
              <a:t>Modifiez le style du titre</a:t>
            </a:r>
            <a:endParaRPr lang="fr-FR"/>
          </a:p>
        </p:txBody>
      </p:sp>
    </p:spTree>
  </p:cSld>
  <p:clrMapOvr>
    <a:masterClrMapping/>
  </p:clrMapOvr>
  <p:timing>
    <p:tnLst>
      <p:par>
        <p:cTn xmlns:p14="http://schemas.microsoft.com/office/powerpoint/2010/mai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xte 3 visuel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576000" y="1268760"/>
            <a:ext cx="4428048" cy="49685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3" name="Espace réservé du numéro de diapositive 12"/>
          <p:cNvSpPr>
            <a:spLocks noGrp="1"/>
          </p:cNvSpPr>
          <p:nvPr>
            <p:ph type="sldNum" sz="quarter" idx="19"/>
          </p:nvPr>
        </p:nvSpPr>
        <p:spPr/>
        <p:txBody>
          <a:bodyPr/>
          <a:lstStyle/>
          <a:p>
            <a:r>
              <a:rPr lang="fr-FR" smtClean="0"/>
              <a:t>|  PAGE </a:t>
            </a:r>
            <a:fld id="{AEFB9B6D-867A-40B8-ACB0-35CC9F272C9C}" type="slidenum">
              <a:rPr lang="fr-FR" smtClean="0"/>
              <a:pPr/>
              <a:t>‹#›</a:t>
            </a:fld>
            <a:endParaRPr lang="fr-FR" dirty="0"/>
          </a:p>
        </p:txBody>
      </p:sp>
      <p:sp>
        <p:nvSpPr>
          <p:cNvPr id="14" name="Espace réservé du pied de page 13"/>
          <p:cNvSpPr>
            <a:spLocks noGrp="1"/>
          </p:cNvSpPr>
          <p:nvPr>
            <p:ph type="ftr" sz="quarter" idx="20"/>
          </p:nvPr>
        </p:nvSpPr>
        <p:spPr/>
        <p:txBody>
          <a:bodyPr/>
          <a:lstStyle/>
          <a:p>
            <a:r>
              <a:rPr lang="fr-FR" smtClean="0"/>
              <a:t>Bruno POTTIN</a:t>
            </a:r>
            <a:endParaRPr lang="fr-FR" dirty="0"/>
          </a:p>
        </p:txBody>
      </p:sp>
      <p:sp>
        <p:nvSpPr>
          <p:cNvPr id="15" name="Espace réservé du contenu 20"/>
          <p:cNvSpPr>
            <a:spLocks noGrp="1"/>
          </p:cNvSpPr>
          <p:nvPr>
            <p:ph sz="quarter" idx="21" hasCustomPrompt="1"/>
          </p:nvPr>
        </p:nvSpPr>
        <p:spPr>
          <a:xfrm>
            <a:off x="5148000" y="2016000"/>
            <a:ext cx="3492000" cy="1980000"/>
          </a:xfrm>
          <a:solidFill>
            <a:srgbClr val="666666"/>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16" name="Espace réservé du contenu 20"/>
          <p:cNvSpPr>
            <a:spLocks noGrp="1"/>
          </p:cNvSpPr>
          <p:nvPr>
            <p:ph sz="quarter" idx="22" hasCustomPrompt="1"/>
          </p:nvPr>
        </p:nvSpPr>
        <p:spPr>
          <a:xfrm>
            <a:off x="5148000" y="3999600"/>
            <a:ext cx="1746000" cy="1695600"/>
          </a:xfrm>
          <a:solidFill>
            <a:srgbClr val="808080"/>
          </a:solidFill>
        </p:spPr>
        <p:txBody>
          <a:bodyPr anchor="ctr"/>
          <a:lstStyle>
            <a:lvl1pPr marL="0" indent="0" algn="ctr">
              <a:defRPr sz="1200">
                <a:solidFill>
                  <a:schemeClr val="bg1"/>
                </a:solidFill>
              </a:defRPr>
            </a:lvl1pPr>
          </a:lstStyle>
          <a:p>
            <a:r>
              <a:rPr lang="fr-FR" dirty="0" smtClean="0"/>
              <a:t>Visuel</a:t>
            </a:r>
            <a:endParaRPr lang="fr-FR" dirty="0"/>
          </a:p>
        </p:txBody>
      </p:sp>
      <p:sp>
        <p:nvSpPr>
          <p:cNvPr id="17" name="Espace réservé du contenu 20"/>
          <p:cNvSpPr>
            <a:spLocks noGrp="1"/>
          </p:cNvSpPr>
          <p:nvPr>
            <p:ph sz="quarter" idx="23" hasCustomPrompt="1"/>
          </p:nvPr>
        </p:nvSpPr>
        <p:spPr>
          <a:xfrm>
            <a:off x="6894000" y="3999600"/>
            <a:ext cx="1746000" cy="1695600"/>
          </a:xfrm>
          <a:solidFill>
            <a:srgbClr val="B2B2B2"/>
          </a:solidFill>
        </p:spPr>
        <p:txBody>
          <a:bodyPr anchor="ctr"/>
          <a:lstStyle>
            <a:lvl1pPr marL="0" indent="0" algn="ctr">
              <a:defRPr sz="1200">
                <a:solidFill>
                  <a:schemeClr val="bg1"/>
                </a:solidFill>
              </a:defRPr>
            </a:lvl1pPr>
          </a:lstStyle>
          <a:p>
            <a:r>
              <a:rPr lang="fr-FR" dirty="0" smtClean="0"/>
              <a:t>Visuel</a:t>
            </a:r>
            <a:endParaRPr lang="fr-FR"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xte 1 visue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576000" y="1268760"/>
            <a:ext cx="4428048" cy="496855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13" name="Espace réservé du numéro de diapositive 12"/>
          <p:cNvSpPr>
            <a:spLocks noGrp="1"/>
          </p:cNvSpPr>
          <p:nvPr>
            <p:ph type="sldNum" sz="quarter" idx="17"/>
          </p:nvPr>
        </p:nvSpPr>
        <p:spPr/>
        <p:txBody>
          <a:bodyPr/>
          <a:lstStyle/>
          <a:p>
            <a:r>
              <a:rPr lang="fr-FR" smtClean="0"/>
              <a:t>|  PAGE </a:t>
            </a:r>
            <a:fld id="{AEFB9B6D-867A-40B8-ACB0-35CC9F272C9C}" type="slidenum">
              <a:rPr lang="fr-FR" smtClean="0"/>
              <a:pPr/>
              <a:t>‹#›</a:t>
            </a:fld>
            <a:endParaRPr lang="fr-FR" dirty="0"/>
          </a:p>
        </p:txBody>
      </p:sp>
      <p:sp>
        <p:nvSpPr>
          <p:cNvPr id="14" name="Espace réservé du pied de page 13"/>
          <p:cNvSpPr>
            <a:spLocks noGrp="1"/>
          </p:cNvSpPr>
          <p:nvPr>
            <p:ph type="ftr" sz="quarter" idx="18"/>
          </p:nvPr>
        </p:nvSpPr>
        <p:spPr/>
        <p:txBody>
          <a:bodyPr/>
          <a:lstStyle/>
          <a:p>
            <a:r>
              <a:rPr lang="fr-FR" smtClean="0"/>
              <a:t>Bruno POTTIN</a:t>
            </a:r>
            <a:endParaRPr lang="fr-FR" dirty="0"/>
          </a:p>
        </p:txBody>
      </p:sp>
      <p:sp>
        <p:nvSpPr>
          <p:cNvPr id="11" name="Espace réservé du contenu 20"/>
          <p:cNvSpPr>
            <a:spLocks noGrp="1"/>
          </p:cNvSpPr>
          <p:nvPr>
            <p:ph sz="quarter" idx="20" hasCustomPrompt="1"/>
          </p:nvPr>
        </p:nvSpPr>
        <p:spPr>
          <a:xfrm>
            <a:off x="5148000" y="2016000"/>
            <a:ext cx="3492000" cy="3690000"/>
          </a:xfrm>
          <a:solidFill>
            <a:srgbClr val="666666"/>
          </a:solidFill>
        </p:spPr>
        <p:txBody>
          <a:bodyPr anchor="ctr"/>
          <a:lstStyle>
            <a:lvl1pPr marL="0" indent="0" algn="ctr">
              <a:defRPr sz="1200">
                <a:solidFill>
                  <a:schemeClr val="bg1"/>
                </a:solidFill>
              </a:defRPr>
            </a:lvl1pPr>
          </a:lstStyle>
          <a:p>
            <a:r>
              <a:rPr lang="fr-FR" dirty="0" smtClean="0"/>
              <a:t>Visuel</a:t>
            </a:r>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5" y="4406903"/>
            <a:ext cx="77724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722315" y="2906716"/>
            <a:ext cx="7772400" cy="1500187"/>
          </a:xfrm>
        </p:spPr>
        <p:txBody>
          <a:bodyPr anchor="b"/>
          <a:lstStyle>
            <a:lvl1pPr marL="0" indent="0">
              <a:buNone/>
              <a:defRPr sz="2000">
                <a:solidFill>
                  <a:schemeClr val="tx1">
                    <a:tint val="75000"/>
                  </a:schemeClr>
                </a:solidFill>
              </a:defRPr>
            </a:lvl1pPr>
            <a:lvl2pPr marL="457119" indent="0">
              <a:buNone/>
              <a:defRPr sz="1800">
                <a:solidFill>
                  <a:schemeClr val="tx1">
                    <a:tint val="75000"/>
                  </a:schemeClr>
                </a:solidFill>
              </a:defRPr>
            </a:lvl2pPr>
            <a:lvl3pPr marL="914239" indent="0">
              <a:buNone/>
              <a:defRPr sz="1600">
                <a:solidFill>
                  <a:schemeClr val="tx1">
                    <a:tint val="75000"/>
                  </a:schemeClr>
                </a:solidFill>
              </a:defRPr>
            </a:lvl3pPr>
            <a:lvl4pPr marL="1371358" indent="0">
              <a:buNone/>
              <a:defRPr sz="1400">
                <a:solidFill>
                  <a:schemeClr val="tx1">
                    <a:tint val="75000"/>
                  </a:schemeClr>
                </a:solidFill>
              </a:defRPr>
            </a:lvl4pPr>
            <a:lvl5pPr marL="1828477" indent="0">
              <a:buNone/>
              <a:defRPr sz="1400">
                <a:solidFill>
                  <a:schemeClr val="tx1">
                    <a:tint val="75000"/>
                  </a:schemeClr>
                </a:solidFill>
              </a:defRPr>
            </a:lvl5pPr>
            <a:lvl6pPr marL="2285596" indent="0">
              <a:buNone/>
              <a:defRPr sz="1400">
                <a:solidFill>
                  <a:schemeClr val="tx1">
                    <a:tint val="75000"/>
                  </a:schemeClr>
                </a:solidFill>
              </a:defRPr>
            </a:lvl6pPr>
            <a:lvl7pPr marL="2742716" indent="0">
              <a:buNone/>
              <a:defRPr sz="1400">
                <a:solidFill>
                  <a:schemeClr val="tx1">
                    <a:tint val="75000"/>
                  </a:schemeClr>
                </a:solidFill>
              </a:defRPr>
            </a:lvl7pPr>
            <a:lvl8pPr marL="3199834" indent="0">
              <a:buNone/>
              <a:defRPr sz="1400">
                <a:solidFill>
                  <a:schemeClr val="tx1">
                    <a:tint val="75000"/>
                  </a:schemeClr>
                </a:solidFill>
              </a:defRPr>
            </a:lvl8pPr>
            <a:lvl9pPr marL="3656954"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49A5678A-D05F-FD42-9890-CCECCD9C8C54}" type="datetimeFigureOut">
              <a:rPr lang="sv-SE" smtClean="0"/>
              <a:t>01/04/15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7893341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4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6532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3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122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49A5678A-D05F-FD42-9890-CCECCD9C8C54}" type="datetimeFigureOut">
              <a:rPr lang="sv-SE" smtClean="0"/>
              <a:t>01/04/15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6108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457203" y="1535115"/>
            <a:ext cx="4040188" cy="639762"/>
          </a:xfrm>
        </p:spPr>
        <p:txBody>
          <a:bodyPr anchor="b"/>
          <a:lstStyle>
            <a:lvl1pPr marL="0" indent="0">
              <a:buNone/>
              <a:defRPr sz="2400" b="1"/>
            </a:lvl1pPr>
            <a:lvl2pPr marL="457119" indent="0">
              <a:buNone/>
              <a:defRPr sz="2000" b="1"/>
            </a:lvl2pPr>
            <a:lvl3pPr marL="914239" indent="0">
              <a:buNone/>
              <a:defRPr sz="1800" b="1"/>
            </a:lvl3pPr>
            <a:lvl4pPr marL="1371358" indent="0">
              <a:buNone/>
              <a:defRPr sz="1600" b="1"/>
            </a:lvl4pPr>
            <a:lvl5pPr marL="1828477" indent="0">
              <a:buNone/>
              <a:defRPr sz="1600" b="1"/>
            </a:lvl5pPr>
            <a:lvl6pPr marL="2285596" indent="0">
              <a:buNone/>
              <a:defRPr sz="1600" b="1"/>
            </a:lvl6pPr>
            <a:lvl7pPr marL="2742716" indent="0">
              <a:buNone/>
              <a:defRPr sz="1600" b="1"/>
            </a:lvl7pPr>
            <a:lvl8pPr marL="3199834" indent="0">
              <a:buNone/>
              <a:defRPr sz="1600" b="1"/>
            </a:lvl8pPr>
            <a:lvl9pPr marL="3656954"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457203" y="2174877"/>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45029" y="1535115"/>
            <a:ext cx="4041775" cy="639762"/>
          </a:xfrm>
        </p:spPr>
        <p:txBody>
          <a:bodyPr anchor="b"/>
          <a:lstStyle>
            <a:lvl1pPr marL="0" indent="0">
              <a:buNone/>
              <a:defRPr sz="2400" b="1"/>
            </a:lvl1pPr>
            <a:lvl2pPr marL="457119" indent="0">
              <a:buNone/>
              <a:defRPr sz="2000" b="1"/>
            </a:lvl2pPr>
            <a:lvl3pPr marL="914239" indent="0">
              <a:buNone/>
              <a:defRPr sz="1800" b="1"/>
            </a:lvl3pPr>
            <a:lvl4pPr marL="1371358" indent="0">
              <a:buNone/>
              <a:defRPr sz="1600" b="1"/>
            </a:lvl4pPr>
            <a:lvl5pPr marL="1828477" indent="0">
              <a:buNone/>
              <a:defRPr sz="1600" b="1"/>
            </a:lvl5pPr>
            <a:lvl6pPr marL="2285596" indent="0">
              <a:buNone/>
              <a:defRPr sz="1600" b="1"/>
            </a:lvl6pPr>
            <a:lvl7pPr marL="2742716" indent="0">
              <a:buNone/>
              <a:defRPr sz="1600" b="1"/>
            </a:lvl7pPr>
            <a:lvl8pPr marL="3199834" indent="0">
              <a:buNone/>
              <a:defRPr sz="1600" b="1"/>
            </a:lvl8pPr>
            <a:lvl9pPr marL="3656954"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45029" y="2174877"/>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49A5678A-D05F-FD42-9890-CCECCD9C8C54}" type="datetimeFigureOut">
              <a:rPr lang="sv-SE" smtClean="0"/>
              <a:t>01/04/15</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2926338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49A5678A-D05F-FD42-9890-CCECCD9C8C54}" type="datetimeFigureOut">
              <a:rPr lang="sv-SE" smtClean="0"/>
              <a:t>01/04/15</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1982865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A5678A-D05F-FD42-9890-CCECCD9C8C54}" type="datetimeFigureOut">
              <a:rPr lang="sv-SE" smtClean="0"/>
              <a:t>01/04/15</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93061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1" y="273050"/>
            <a:ext cx="3008313"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3575050"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457201" y="1435103"/>
            <a:ext cx="3008313" cy="4691063"/>
          </a:xfrm>
        </p:spPr>
        <p:txBody>
          <a:bodyPr/>
          <a:lstStyle>
            <a:lvl1pPr marL="0" indent="0">
              <a:buNone/>
              <a:defRPr sz="1400"/>
            </a:lvl1pPr>
            <a:lvl2pPr marL="457119" indent="0">
              <a:buNone/>
              <a:defRPr sz="1200"/>
            </a:lvl2pPr>
            <a:lvl3pPr marL="914239" indent="0">
              <a:buNone/>
              <a:defRPr sz="1000"/>
            </a:lvl3pPr>
            <a:lvl4pPr marL="1371358" indent="0">
              <a:buNone/>
              <a:defRPr sz="900"/>
            </a:lvl4pPr>
            <a:lvl5pPr marL="1828477" indent="0">
              <a:buNone/>
              <a:defRPr sz="900"/>
            </a:lvl5pPr>
            <a:lvl6pPr marL="2285596" indent="0">
              <a:buNone/>
              <a:defRPr sz="900"/>
            </a:lvl6pPr>
            <a:lvl7pPr marL="2742716" indent="0">
              <a:buNone/>
              <a:defRPr sz="900"/>
            </a:lvl7pPr>
            <a:lvl8pPr marL="3199834" indent="0">
              <a:buNone/>
              <a:defRPr sz="900"/>
            </a:lvl8pPr>
            <a:lvl9pPr marL="3656954"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t>01/04/15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3170050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3"/>
            <a:ext cx="54864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1792288" y="612775"/>
            <a:ext cx="5486400" cy="4114800"/>
          </a:xfrm>
        </p:spPr>
        <p:txBody>
          <a:bodyPr/>
          <a:lstStyle>
            <a:lvl1pPr marL="0" indent="0">
              <a:buNone/>
              <a:defRPr sz="3200"/>
            </a:lvl1pPr>
            <a:lvl2pPr marL="457119" indent="0">
              <a:buNone/>
              <a:defRPr sz="2800"/>
            </a:lvl2pPr>
            <a:lvl3pPr marL="914239" indent="0">
              <a:buNone/>
              <a:defRPr sz="2400"/>
            </a:lvl3pPr>
            <a:lvl4pPr marL="1371358" indent="0">
              <a:buNone/>
              <a:defRPr sz="2000"/>
            </a:lvl4pPr>
            <a:lvl5pPr marL="1828477" indent="0">
              <a:buNone/>
              <a:defRPr sz="2000"/>
            </a:lvl5pPr>
            <a:lvl6pPr marL="2285596" indent="0">
              <a:buNone/>
              <a:defRPr sz="2000"/>
            </a:lvl6pPr>
            <a:lvl7pPr marL="2742716" indent="0">
              <a:buNone/>
              <a:defRPr sz="2000"/>
            </a:lvl7pPr>
            <a:lvl8pPr marL="3199834" indent="0">
              <a:buNone/>
              <a:defRPr sz="2000"/>
            </a:lvl8pPr>
            <a:lvl9pPr marL="3656954" indent="0">
              <a:buNone/>
              <a:defRPr sz="2000"/>
            </a:lvl9pPr>
          </a:lstStyle>
          <a:p>
            <a:endParaRPr lang="sv-SE"/>
          </a:p>
        </p:txBody>
      </p:sp>
      <p:sp>
        <p:nvSpPr>
          <p:cNvPr id="4" name="Platshållare för text 3"/>
          <p:cNvSpPr>
            <a:spLocks noGrp="1"/>
          </p:cNvSpPr>
          <p:nvPr>
            <p:ph type="body" sz="half" idx="2"/>
          </p:nvPr>
        </p:nvSpPr>
        <p:spPr>
          <a:xfrm>
            <a:off x="1792288" y="5367341"/>
            <a:ext cx="5486400" cy="804862"/>
          </a:xfrm>
        </p:spPr>
        <p:txBody>
          <a:bodyPr/>
          <a:lstStyle>
            <a:lvl1pPr marL="0" indent="0">
              <a:buNone/>
              <a:defRPr sz="1400"/>
            </a:lvl1pPr>
            <a:lvl2pPr marL="457119" indent="0">
              <a:buNone/>
              <a:defRPr sz="1200"/>
            </a:lvl2pPr>
            <a:lvl3pPr marL="914239" indent="0">
              <a:buNone/>
              <a:defRPr sz="1000"/>
            </a:lvl3pPr>
            <a:lvl4pPr marL="1371358" indent="0">
              <a:buNone/>
              <a:defRPr sz="900"/>
            </a:lvl4pPr>
            <a:lvl5pPr marL="1828477" indent="0">
              <a:buNone/>
              <a:defRPr sz="900"/>
            </a:lvl5pPr>
            <a:lvl6pPr marL="2285596" indent="0">
              <a:buNone/>
              <a:defRPr sz="900"/>
            </a:lvl6pPr>
            <a:lvl7pPr marL="2742716" indent="0">
              <a:buNone/>
              <a:defRPr sz="900"/>
            </a:lvl7pPr>
            <a:lvl8pPr marL="3199834" indent="0">
              <a:buNone/>
              <a:defRPr sz="900"/>
            </a:lvl8pPr>
            <a:lvl9pPr marL="3656954"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t>01/04/15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76797C7-3D02-2A4F-97AD-9EB2A99A67F0}" type="slidenum">
              <a:rPr lang="sv-SE" smtClean="0"/>
              <a:t>‹#›</a:t>
            </a:fld>
            <a:endParaRPr lang="sv-SE"/>
          </a:p>
        </p:txBody>
      </p:sp>
    </p:spTree>
    <p:extLst>
      <p:ext uri="{BB962C8B-B14F-4D97-AF65-F5344CB8AC3E}">
        <p14:creationId xmlns:p14="http://schemas.microsoft.com/office/powerpoint/2010/main" val="40339349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20" Type="http://schemas.openxmlformats.org/officeDocument/2006/relationships/slideLayout" Target="../slideLayouts/slideLayout31.xml"/><Relationship Id="rId21" Type="http://schemas.openxmlformats.org/officeDocument/2006/relationships/theme" Target="../theme/theme2.xml"/><Relationship Id="rId22" Type="http://schemas.openxmlformats.org/officeDocument/2006/relationships/image" Target="../media/image1.png"/><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slideLayout" Target="../slideLayouts/slideLayout27.xml"/><Relationship Id="rId17" Type="http://schemas.openxmlformats.org/officeDocument/2006/relationships/slideLayout" Target="../slideLayouts/slideLayout28.xml"/><Relationship Id="rId18" Type="http://schemas.openxmlformats.org/officeDocument/2006/relationships/slideLayout" Target="../slideLayouts/slideLayout29.xml"/><Relationship Id="rId19" Type="http://schemas.openxmlformats.org/officeDocument/2006/relationships/slideLayout" Target="../slideLayouts/slideLayout30.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74638"/>
            <a:ext cx="8229600" cy="1143000"/>
          </a:xfrm>
          <a:prstGeom prst="rect">
            <a:avLst/>
          </a:prstGeom>
        </p:spPr>
        <p:txBody>
          <a:bodyPr vert="horz" lIns="91424" tIns="45712" rIns="91424" bIns="45712"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457200" y="1600201"/>
            <a:ext cx="8229600" cy="4525963"/>
          </a:xfrm>
          <a:prstGeom prst="rect">
            <a:avLst/>
          </a:prstGeom>
        </p:spPr>
        <p:txBody>
          <a:bodyPr vert="horz" lIns="91424" tIns="45712" rIns="91424" bIns="45712"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3" y="6356353"/>
            <a:ext cx="2133600" cy="365125"/>
          </a:xfrm>
          <a:prstGeom prst="rect">
            <a:avLst/>
          </a:prstGeom>
        </p:spPr>
        <p:txBody>
          <a:bodyPr vert="horz" lIns="91424" tIns="45712" rIns="91424" bIns="45712" rtlCol="0" anchor="ctr"/>
          <a:lstStyle>
            <a:lvl1pPr algn="l">
              <a:defRPr sz="1200">
                <a:solidFill>
                  <a:schemeClr val="tx1">
                    <a:tint val="75000"/>
                  </a:schemeClr>
                </a:solidFill>
              </a:defRPr>
            </a:lvl1pPr>
          </a:lstStyle>
          <a:p>
            <a:fld id="{49A5678A-D05F-FD42-9890-CCECCD9C8C54}" type="datetimeFigureOut">
              <a:rPr lang="sv-SE" smtClean="0"/>
              <a:t>01/04/15</a:t>
            </a:fld>
            <a:endParaRPr lang="sv-SE"/>
          </a:p>
        </p:txBody>
      </p:sp>
      <p:sp>
        <p:nvSpPr>
          <p:cNvPr id="5" name="Platshållare för sidfot 4"/>
          <p:cNvSpPr>
            <a:spLocks noGrp="1"/>
          </p:cNvSpPr>
          <p:nvPr>
            <p:ph type="ftr" sz="quarter" idx="3"/>
          </p:nvPr>
        </p:nvSpPr>
        <p:spPr>
          <a:xfrm>
            <a:off x="3124200" y="6356353"/>
            <a:ext cx="2895600" cy="365125"/>
          </a:xfrm>
          <a:prstGeom prst="rect">
            <a:avLst/>
          </a:prstGeom>
        </p:spPr>
        <p:txBody>
          <a:bodyPr vert="horz" lIns="91424" tIns="45712" rIns="91424" bIns="45712"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6553200" y="6356353"/>
            <a:ext cx="2133600" cy="365125"/>
          </a:xfrm>
          <a:prstGeom prst="rect">
            <a:avLst/>
          </a:prstGeom>
        </p:spPr>
        <p:txBody>
          <a:bodyPr vert="horz" lIns="91424" tIns="45712" rIns="91424" bIns="45712" rtlCol="0" anchor="ctr"/>
          <a:lstStyle>
            <a:lvl1pPr algn="r">
              <a:defRPr sz="1200">
                <a:solidFill>
                  <a:schemeClr val="tx1">
                    <a:tint val="75000"/>
                  </a:schemeClr>
                </a:solidFill>
              </a:defRPr>
            </a:lvl1pPr>
          </a:lstStyle>
          <a:p>
            <a:fld id="{276797C7-3D02-2A4F-97AD-9EB2A99A67F0}" type="slidenum">
              <a:rPr lang="sv-SE" smtClean="0"/>
              <a:t>‹#›</a:t>
            </a:fld>
            <a:endParaRPr lang="sv-SE"/>
          </a:p>
        </p:txBody>
      </p:sp>
    </p:spTree>
    <p:extLst>
      <p:ext uri="{BB962C8B-B14F-4D97-AF65-F5344CB8AC3E}">
        <p14:creationId xmlns:p14="http://schemas.microsoft.com/office/powerpoint/2010/main" val="90304770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457119" rtl="0" eaLnBrk="1" latinLnBrk="0" hangingPunct="1">
        <a:spcBef>
          <a:spcPct val="0"/>
        </a:spcBef>
        <a:buNone/>
        <a:defRPr sz="4400" kern="1200">
          <a:solidFill>
            <a:schemeClr val="tx1"/>
          </a:solidFill>
          <a:latin typeface="+mj-lt"/>
          <a:ea typeface="+mj-ea"/>
          <a:cs typeface="+mj-cs"/>
        </a:defRPr>
      </a:lvl1pPr>
    </p:titleStyle>
    <p:bodyStyle>
      <a:lvl1pPr marL="342840" indent="-342840" algn="l" defTabSz="457119" rtl="0" eaLnBrk="1" latinLnBrk="0" hangingPunct="1">
        <a:spcBef>
          <a:spcPct val="20000"/>
        </a:spcBef>
        <a:buFont typeface="Arial"/>
        <a:buChar char="•"/>
        <a:defRPr sz="3200" kern="1200">
          <a:solidFill>
            <a:schemeClr val="tx1"/>
          </a:solidFill>
          <a:latin typeface="+mn-lt"/>
          <a:ea typeface="+mn-ea"/>
          <a:cs typeface="+mn-cs"/>
        </a:defRPr>
      </a:lvl1pPr>
      <a:lvl2pPr marL="742819" indent="-285699" algn="l" defTabSz="457119" rtl="0" eaLnBrk="1" latinLnBrk="0" hangingPunct="1">
        <a:spcBef>
          <a:spcPct val="20000"/>
        </a:spcBef>
        <a:buFont typeface="Arial"/>
        <a:buChar char="–"/>
        <a:defRPr sz="2800" kern="1200">
          <a:solidFill>
            <a:schemeClr val="tx1"/>
          </a:solidFill>
          <a:latin typeface="+mn-lt"/>
          <a:ea typeface="+mn-ea"/>
          <a:cs typeface="+mn-cs"/>
        </a:defRPr>
      </a:lvl2pPr>
      <a:lvl3pPr marL="1142798" indent="-228559" algn="l" defTabSz="457119" rtl="0" eaLnBrk="1" latinLnBrk="0" hangingPunct="1">
        <a:spcBef>
          <a:spcPct val="20000"/>
        </a:spcBef>
        <a:buFont typeface="Arial"/>
        <a:buChar char="•"/>
        <a:defRPr sz="2400" kern="1200">
          <a:solidFill>
            <a:schemeClr val="tx1"/>
          </a:solidFill>
          <a:latin typeface="+mn-lt"/>
          <a:ea typeface="+mn-ea"/>
          <a:cs typeface="+mn-cs"/>
        </a:defRPr>
      </a:lvl3pPr>
      <a:lvl4pPr marL="1599917" indent="-228559" algn="l" defTabSz="457119" rtl="0" eaLnBrk="1" latinLnBrk="0" hangingPunct="1">
        <a:spcBef>
          <a:spcPct val="20000"/>
        </a:spcBef>
        <a:buFont typeface="Arial"/>
        <a:buChar char="–"/>
        <a:defRPr sz="2000" kern="1200">
          <a:solidFill>
            <a:schemeClr val="tx1"/>
          </a:solidFill>
          <a:latin typeface="+mn-lt"/>
          <a:ea typeface="+mn-ea"/>
          <a:cs typeface="+mn-cs"/>
        </a:defRPr>
      </a:lvl4pPr>
      <a:lvl5pPr marL="2057036" indent="-228559" algn="l" defTabSz="457119" rtl="0" eaLnBrk="1" latinLnBrk="0" hangingPunct="1">
        <a:spcBef>
          <a:spcPct val="20000"/>
        </a:spcBef>
        <a:buFont typeface="Arial"/>
        <a:buChar char="»"/>
        <a:defRPr sz="2000" kern="1200">
          <a:solidFill>
            <a:schemeClr val="tx1"/>
          </a:solidFill>
          <a:latin typeface="+mn-lt"/>
          <a:ea typeface="+mn-ea"/>
          <a:cs typeface="+mn-cs"/>
        </a:defRPr>
      </a:lvl5pPr>
      <a:lvl6pPr marL="2514155" indent="-228559" algn="l" defTabSz="457119" rtl="0" eaLnBrk="1" latinLnBrk="0" hangingPunct="1">
        <a:spcBef>
          <a:spcPct val="20000"/>
        </a:spcBef>
        <a:buFont typeface="Arial"/>
        <a:buChar char="•"/>
        <a:defRPr sz="2000" kern="1200">
          <a:solidFill>
            <a:schemeClr val="tx1"/>
          </a:solidFill>
          <a:latin typeface="+mn-lt"/>
          <a:ea typeface="+mn-ea"/>
          <a:cs typeface="+mn-cs"/>
        </a:defRPr>
      </a:lvl6pPr>
      <a:lvl7pPr marL="2971275" indent="-228559" algn="l" defTabSz="457119" rtl="0" eaLnBrk="1" latinLnBrk="0" hangingPunct="1">
        <a:spcBef>
          <a:spcPct val="20000"/>
        </a:spcBef>
        <a:buFont typeface="Arial"/>
        <a:buChar char="•"/>
        <a:defRPr sz="2000" kern="1200">
          <a:solidFill>
            <a:schemeClr val="tx1"/>
          </a:solidFill>
          <a:latin typeface="+mn-lt"/>
          <a:ea typeface="+mn-ea"/>
          <a:cs typeface="+mn-cs"/>
        </a:defRPr>
      </a:lvl7pPr>
      <a:lvl8pPr marL="3428394" indent="-228559" algn="l" defTabSz="457119" rtl="0" eaLnBrk="1" latinLnBrk="0" hangingPunct="1">
        <a:spcBef>
          <a:spcPct val="20000"/>
        </a:spcBef>
        <a:buFont typeface="Arial"/>
        <a:buChar char="•"/>
        <a:defRPr sz="2000" kern="1200">
          <a:solidFill>
            <a:schemeClr val="tx1"/>
          </a:solidFill>
          <a:latin typeface="+mn-lt"/>
          <a:ea typeface="+mn-ea"/>
          <a:cs typeface="+mn-cs"/>
        </a:defRPr>
      </a:lvl8pPr>
      <a:lvl9pPr marL="3885512" indent="-228559" algn="l" defTabSz="45711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119" rtl="0" eaLnBrk="1" latinLnBrk="0" hangingPunct="1">
        <a:defRPr sz="1800" kern="1200">
          <a:solidFill>
            <a:schemeClr val="tx1"/>
          </a:solidFill>
          <a:latin typeface="+mn-lt"/>
          <a:ea typeface="+mn-ea"/>
          <a:cs typeface="+mn-cs"/>
        </a:defRPr>
      </a:lvl1pPr>
      <a:lvl2pPr marL="457119" algn="l" defTabSz="457119" rtl="0" eaLnBrk="1" latinLnBrk="0" hangingPunct="1">
        <a:defRPr sz="1800" kern="1200">
          <a:solidFill>
            <a:schemeClr val="tx1"/>
          </a:solidFill>
          <a:latin typeface="+mn-lt"/>
          <a:ea typeface="+mn-ea"/>
          <a:cs typeface="+mn-cs"/>
        </a:defRPr>
      </a:lvl2pPr>
      <a:lvl3pPr marL="914239" algn="l" defTabSz="457119" rtl="0" eaLnBrk="1" latinLnBrk="0" hangingPunct="1">
        <a:defRPr sz="1800" kern="1200">
          <a:solidFill>
            <a:schemeClr val="tx1"/>
          </a:solidFill>
          <a:latin typeface="+mn-lt"/>
          <a:ea typeface="+mn-ea"/>
          <a:cs typeface="+mn-cs"/>
        </a:defRPr>
      </a:lvl3pPr>
      <a:lvl4pPr marL="1371358" algn="l" defTabSz="457119" rtl="0" eaLnBrk="1" latinLnBrk="0" hangingPunct="1">
        <a:defRPr sz="1800" kern="1200">
          <a:solidFill>
            <a:schemeClr val="tx1"/>
          </a:solidFill>
          <a:latin typeface="+mn-lt"/>
          <a:ea typeface="+mn-ea"/>
          <a:cs typeface="+mn-cs"/>
        </a:defRPr>
      </a:lvl4pPr>
      <a:lvl5pPr marL="1828477" algn="l" defTabSz="457119" rtl="0" eaLnBrk="1" latinLnBrk="0" hangingPunct="1">
        <a:defRPr sz="1800" kern="1200">
          <a:solidFill>
            <a:schemeClr val="tx1"/>
          </a:solidFill>
          <a:latin typeface="+mn-lt"/>
          <a:ea typeface="+mn-ea"/>
          <a:cs typeface="+mn-cs"/>
        </a:defRPr>
      </a:lvl5pPr>
      <a:lvl6pPr marL="2285596" algn="l" defTabSz="457119" rtl="0" eaLnBrk="1" latinLnBrk="0" hangingPunct="1">
        <a:defRPr sz="1800" kern="1200">
          <a:solidFill>
            <a:schemeClr val="tx1"/>
          </a:solidFill>
          <a:latin typeface="+mn-lt"/>
          <a:ea typeface="+mn-ea"/>
          <a:cs typeface="+mn-cs"/>
        </a:defRPr>
      </a:lvl6pPr>
      <a:lvl7pPr marL="2742716" algn="l" defTabSz="457119" rtl="0" eaLnBrk="1" latinLnBrk="0" hangingPunct="1">
        <a:defRPr sz="1800" kern="1200">
          <a:solidFill>
            <a:schemeClr val="tx1"/>
          </a:solidFill>
          <a:latin typeface="+mn-lt"/>
          <a:ea typeface="+mn-ea"/>
          <a:cs typeface="+mn-cs"/>
        </a:defRPr>
      </a:lvl7pPr>
      <a:lvl8pPr marL="3199834" algn="l" defTabSz="457119" rtl="0" eaLnBrk="1" latinLnBrk="0" hangingPunct="1">
        <a:defRPr sz="1800" kern="1200">
          <a:solidFill>
            <a:schemeClr val="tx1"/>
          </a:solidFill>
          <a:latin typeface="+mn-lt"/>
          <a:ea typeface="+mn-ea"/>
          <a:cs typeface="+mn-cs"/>
        </a:defRPr>
      </a:lvl8pPr>
      <a:lvl9pPr marL="3656954" algn="l" defTabSz="45711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Platshållare för text 2"/>
          <p:cNvSpPr>
            <a:spLocks noGrp="1"/>
          </p:cNvSpPr>
          <p:nvPr>
            <p:ph type="body" idx="1"/>
          </p:nvPr>
        </p:nvSpPr>
        <p:spPr>
          <a:xfrm>
            <a:off x="593512" y="1964946"/>
            <a:ext cx="6536399" cy="4038981"/>
          </a:xfrm>
          <a:prstGeom prst="rect">
            <a:avLst/>
          </a:prstGeom>
        </p:spPr>
        <p:txBody>
          <a:bodyPr vert="horz" lIns="0" tIns="0" rIns="0" bIns="0" rtlCol="0">
            <a:no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457201" y="6356351"/>
            <a:ext cx="2133600" cy="365125"/>
          </a:xfrm>
          <a:prstGeom prst="rect">
            <a:avLst/>
          </a:prstGeom>
        </p:spPr>
        <p:txBody>
          <a:bodyPr vert="horz" lIns="91439" tIns="45719" rIns="91439" bIns="45719" rtlCol="0" anchor="ctr"/>
          <a:lstStyle>
            <a:lvl1pPr algn="l">
              <a:defRPr sz="1200">
                <a:solidFill>
                  <a:srgbClr val="0094CA"/>
                </a:solidFill>
              </a:defRPr>
            </a:lvl1pPr>
          </a:lstStyle>
          <a:p>
            <a:pPr defTabSz="457196"/>
            <a:endParaRPr lang="sv-SE">
              <a:latin typeface="Calibri"/>
            </a:endParaRPr>
          </a:p>
        </p:txBody>
      </p:sp>
      <p:sp>
        <p:nvSpPr>
          <p:cNvPr id="5" name="Platshållare för sidfot 4"/>
          <p:cNvSpPr>
            <a:spLocks noGrp="1"/>
          </p:cNvSpPr>
          <p:nvPr>
            <p:ph type="ftr" sz="quarter" idx="3"/>
          </p:nvPr>
        </p:nvSpPr>
        <p:spPr>
          <a:xfrm>
            <a:off x="3124201" y="6356351"/>
            <a:ext cx="2895600" cy="365125"/>
          </a:xfrm>
          <a:prstGeom prst="rect">
            <a:avLst/>
          </a:prstGeom>
        </p:spPr>
        <p:txBody>
          <a:bodyPr vert="horz" lIns="91439" tIns="45719" rIns="91439" bIns="45719" rtlCol="0" anchor="ctr"/>
          <a:lstStyle>
            <a:lvl1pPr algn="ctr">
              <a:defRPr sz="1200">
                <a:solidFill>
                  <a:srgbClr val="0094CA"/>
                </a:solidFill>
              </a:defRPr>
            </a:lvl1pPr>
          </a:lstStyle>
          <a:p>
            <a:pPr defTabSz="457196"/>
            <a:endParaRPr lang="sv-SE">
              <a:latin typeface="Calibri"/>
            </a:endParaRPr>
          </a:p>
        </p:txBody>
      </p:sp>
      <p:sp>
        <p:nvSpPr>
          <p:cNvPr id="6" name="Platshållare för bildnummer 5"/>
          <p:cNvSpPr>
            <a:spLocks noGrp="1"/>
          </p:cNvSpPr>
          <p:nvPr>
            <p:ph type="sldNum" sz="quarter" idx="4"/>
          </p:nvPr>
        </p:nvSpPr>
        <p:spPr>
          <a:xfrm>
            <a:off x="6553200" y="6356351"/>
            <a:ext cx="2133600" cy="365125"/>
          </a:xfrm>
          <a:prstGeom prst="rect">
            <a:avLst/>
          </a:prstGeom>
        </p:spPr>
        <p:txBody>
          <a:bodyPr vert="horz" lIns="91439" tIns="45719" rIns="91439" bIns="45719" rtlCol="0" anchor="ctr"/>
          <a:lstStyle>
            <a:lvl1pPr algn="r">
              <a:defRPr sz="1200">
                <a:solidFill>
                  <a:srgbClr val="0094CA"/>
                </a:solidFill>
              </a:defRPr>
            </a:lvl1pPr>
          </a:lstStyle>
          <a:p>
            <a:pPr defTabSz="457196"/>
            <a:fld id="{038C62C7-F79B-CD4A-A5DF-5683BBEC4A65}" type="slidenum">
              <a:rPr lang="sv-SE" smtClean="0">
                <a:latin typeface="Calibri"/>
              </a:rPr>
              <a:pPr defTabSz="457196"/>
              <a:t>‹#›</a:t>
            </a:fld>
            <a:endParaRPr lang="sv-SE">
              <a:latin typeface="Calibri"/>
            </a:endParaRPr>
          </a:p>
        </p:txBody>
      </p:sp>
      <p:sp>
        <p:nvSpPr>
          <p:cNvPr id="7" name="Rektangel 6"/>
          <p:cNvSpPr/>
          <p:nvPr userDrawn="1"/>
        </p:nvSpPr>
        <p:spPr>
          <a:xfrm>
            <a:off x="0" y="1"/>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9" tIns="45719" rIns="91439" bIns="45719" rtlCol="0" anchor="ctr"/>
          <a:lstStyle/>
          <a:p>
            <a:pPr algn="ctr" defTabSz="457196"/>
            <a:endParaRPr lang="sv-SE">
              <a:solidFill>
                <a:srgbClr val="0094CA"/>
              </a:solidFill>
              <a:latin typeface="Calibri"/>
            </a:endParaRPr>
          </a:p>
        </p:txBody>
      </p:sp>
      <p:pic>
        <p:nvPicPr>
          <p:cNvPr id="8" name="Bildobjekt 7" descr="ESS-vit-logga.png"/>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7326974" y="378760"/>
            <a:ext cx="1359826" cy="727507"/>
          </a:xfrm>
          <a:prstGeom prst="rect">
            <a:avLst/>
          </a:prstGeom>
        </p:spPr>
      </p:pic>
      <p:sp>
        <p:nvSpPr>
          <p:cNvPr id="11" name="Platshållare för rubrik 10"/>
          <p:cNvSpPr>
            <a:spLocks noGrp="1"/>
          </p:cNvSpPr>
          <p:nvPr>
            <p:ph type="title"/>
          </p:nvPr>
        </p:nvSpPr>
        <p:spPr>
          <a:xfrm>
            <a:off x="593512" y="0"/>
            <a:ext cx="5762624" cy="1441451"/>
          </a:xfrm>
          <a:prstGeom prst="rect">
            <a:avLst/>
          </a:prstGeom>
        </p:spPr>
        <p:txBody>
          <a:bodyPr vert="horz" lIns="0" tIns="0" rIns="0" bIns="0" rtlCol="0" anchor="ctr">
            <a:noAutofit/>
          </a:bodyPr>
          <a:lstStyle/>
          <a:p>
            <a:r>
              <a:rPr lang="sv-SE" smtClean="0"/>
              <a:t>Klicka här för att ändra format</a:t>
            </a:r>
            <a:endParaRPr lang="sv-SE"/>
          </a:p>
        </p:txBody>
      </p:sp>
    </p:spTree>
    <p:extLst>
      <p:ext uri="{BB962C8B-B14F-4D97-AF65-F5344CB8AC3E}">
        <p14:creationId xmlns:p14="http://schemas.microsoft.com/office/powerpoint/2010/main" val="15720040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2" r:id="rId16"/>
    <p:sldLayoutId id="2147483763" r:id="rId17"/>
    <p:sldLayoutId id="2147483764" r:id="rId18"/>
    <p:sldLayoutId id="2147483765" r:id="rId19"/>
    <p:sldLayoutId id="2147483766" r:id="rId20"/>
  </p:sldLayoutIdLst>
  <p:hf sldNum="0" hdr="0" ftr="0" dt="0"/>
  <p:txStyles>
    <p:titleStyle>
      <a:lvl1pPr algn="l" defTabSz="457196" rtl="0" eaLnBrk="1" latinLnBrk="0" hangingPunct="1">
        <a:spcBef>
          <a:spcPct val="0"/>
        </a:spcBef>
        <a:buNone/>
        <a:defRPr sz="2800" kern="1200">
          <a:solidFill>
            <a:schemeClr val="bg1"/>
          </a:solidFill>
          <a:latin typeface="+mj-lt"/>
          <a:ea typeface="+mj-ea"/>
          <a:cs typeface="+mj-cs"/>
        </a:defRPr>
      </a:lvl1pPr>
    </p:titleStyle>
    <p:bodyStyle>
      <a:lvl1pPr marL="0" indent="0" algn="l" defTabSz="457196" rtl="0" eaLnBrk="1" latinLnBrk="0" hangingPunct="1">
        <a:lnSpc>
          <a:spcPts val="2400"/>
        </a:lnSpc>
        <a:spcBef>
          <a:spcPct val="20000"/>
        </a:spcBef>
        <a:spcAft>
          <a:spcPts val="1200"/>
        </a:spcAft>
        <a:buFont typeface="Wingdings" charset="2"/>
        <a:buNone/>
        <a:defRPr sz="2000" kern="1200">
          <a:solidFill>
            <a:srgbClr val="0094CA"/>
          </a:solidFill>
          <a:latin typeface="+mn-lt"/>
          <a:ea typeface="+mn-ea"/>
          <a:cs typeface="+mn-cs"/>
        </a:defRPr>
      </a:lvl1pPr>
      <a:lvl2pPr marL="457196" indent="0" algn="l" defTabSz="457196" rtl="0" eaLnBrk="1" latinLnBrk="0" hangingPunct="1">
        <a:spcBef>
          <a:spcPct val="20000"/>
        </a:spcBef>
        <a:buFont typeface="Wingdings" charset="2"/>
        <a:buNone/>
        <a:defRPr sz="2000" kern="1200">
          <a:solidFill>
            <a:srgbClr val="0094CA"/>
          </a:solidFill>
          <a:latin typeface="+mn-lt"/>
          <a:ea typeface="+mn-ea"/>
          <a:cs typeface="+mn-cs"/>
        </a:defRPr>
      </a:lvl2pPr>
      <a:lvl3pPr marL="914391" indent="0" algn="l" defTabSz="457196" rtl="0" eaLnBrk="1" latinLnBrk="0" hangingPunct="1">
        <a:spcBef>
          <a:spcPct val="20000"/>
        </a:spcBef>
        <a:buFont typeface="Wingdings" charset="2"/>
        <a:buNone/>
        <a:defRPr sz="2000" kern="1200">
          <a:solidFill>
            <a:srgbClr val="0094CA"/>
          </a:solidFill>
          <a:latin typeface="+mn-lt"/>
          <a:ea typeface="+mn-ea"/>
          <a:cs typeface="+mn-cs"/>
        </a:defRPr>
      </a:lvl3pPr>
      <a:lvl4pPr marL="1371587" indent="0" algn="l" defTabSz="457196" rtl="0" eaLnBrk="1" latinLnBrk="0" hangingPunct="1">
        <a:spcBef>
          <a:spcPct val="20000"/>
        </a:spcBef>
        <a:buFont typeface="Wingdings" charset="2"/>
        <a:buNone/>
        <a:defRPr sz="2000" kern="1200">
          <a:solidFill>
            <a:srgbClr val="0094CA"/>
          </a:solidFill>
          <a:latin typeface="+mn-lt"/>
          <a:ea typeface="+mn-ea"/>
          <a:cs typeface="+mn-cs"/>
        </a:defRPr>
      </a:lvl4pPr>
      <a:lvl5pPr marL="1828782" indent="0" algn="l" defTabSz="457196" rtl="0" eaLnBrk="1" latinLnBrk="0" hangingPunct="1">
        <a:spcBef>
          <a:spcPct val="20000"/>
        </a:spcBef>
        <a:buFont typeface="Wingdings" charset="2"/>
        <a:buNone/>
        <a:defRPr sz="2000" kern="1200">
          <a:solidFill>
            <a:srgbClr val="0094CA"/>
          </a:solidFill>
          <a:latin typeface="+mn-lt"/>
          <a:ea typeface="+mn-ea"/>
          <a:cs typeface="+mn-cs"/>
        </a:defRPr>
      </a:lvl5pPr>
      <a:lvl6pPr marL="2514575" indent="-228597" algn="l" defTabSz="457196" rtl="0" eaLnBrk="1" latinLnBrk="0" hangingPunct="1">
        <a:spcBef>
          <a:spcPct val="20000"/>
        </a:spcBef>
        <a:buFont typeface="Arial"/>
        <a:buChar char="•"/>
        <a:defRPr sz="2000" kern="1200">
          <a:solidFill>
            <a:schemeClr val="tx1"/>
          </a:solidFill>
          <a:latin typeface="+mn-lt"/>
          <a:ea typeface="+mn-ea"/>
          <a:cs typeface="+mn-cs"/>
        </a:defRPr>
      </a:lvl6pPr>
      <a:lvl7pPr marL="2971770" indent="-228597" algn="l" defTabSz="457196" rtl="0" eaLnBrk="1" latinLnBrk="0" hangingPunct="1">
        <a:spcBef>
          <a:spcPct val="20000"/>
        </a:spcBef>
        <a:buFont typeface="Arial"/>
        <a:buChar char="•"/>
        <a:defRPr sz="2000" kern="1200">
          <a:solidFill>
            <a:schemeClr val="tx1"/>
          </a:solidFill>
          <a:latin typeface="+mn-lt"/>
          <a:ea typeface="+mn-ea"/>
          <a:cs typeface="+mn-cs"/>
        </a:defRPr>
      </a:lvl7pPr>
      <a:lvl8pPr marL="3428966" indent="-228597" algn="l" defTabSz="457196" rtl="0" eaLnBrk="1" latinLnBrk="0" hangingPunct="1">
        <a:spcBef>
          <a:spcPct val="20000"/>
        </a:spcBef>
        <a:buFont typeface="Arial"/>
        <a:buChar char="•"/>
        <a:defRPr sz="2000" kern="1200">
          <a:solidFill>
            <a:schemeClr val="tx1"/>
          </a:solidFill>
          <a:latin typeface="+mn-lt"/>
          <a:ea typeface="+mn-ea"/>
          <a:cs typeface="+mn-cs"/>
        </a:defRPr>
      </a:lvl8pPr>
      <a:lvl9pPr marL="3886161" indent="-228597" algn="l" defTabSz="45719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16.xml"/><Relationship Id="rId2" Type="http://schemas.openxmlformats.org/officeDocument/2006/relationships/image" Target="../media/image7.gif"/></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7.gif"/><Relationship Id="rId1" Type="http://schemas.openxmlformats.org/officeDocument/2006/relationships/slideLayout" Target="../slideLayouts/slideLayout16.xml"/><Relationship Id="rId2"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15.jpeg"/><Relationship Id="rId7" Type="http://schemas.openxmlformats.org/officeDocument/2006/relationships/image" Target="../media/image27.jpeg"/><Relationship Id="rId8" Type="http://schemas.openxmlformats.org/officeDocument/2006/relationships/image" Target="../media/image28.jpeg"/><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16.xml"/><Relationship Id="rId2" Type="http://schemas.openxmlformats.org/officeDocument/2006/relationships/image" Target="../media/image7.gif"/></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eg"/><Relationship Id="rId7" Type="http://schemas.openxmlformats.org/officeDocument/2006/relationships/image" Target="../media/image34.jpeg"/><Relationship Id="rId8" Type="http://schemas.openxmlformats.org/officeDocument/2006/relationships/image" Target="../media/image35.jpeg"/><Relationship Id="rId9" Type="http://schemas.openxmlformats.org/officeDocument/2006/relationships/image" Target="../media/image36.jpeg"/><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15.jpeg"/><Relationship Id="rId6" Type="http://schemas.openxmlformats.org/officeDocument/2006/relationships/image" Target="../media/image40.jpeg"/><Relationship Id="rId7" Type="http://schemas.openxmlformats.org/officeDocument/2006/relationships/image" Target="../media/image41.jpeg"/><Relationship Id="rId8" Type="http://schemas.openxmlformats.org/officeDocument/2006/relationships/image" Target="../media/image42.jpeg"/><Relationship Id="rId9" Type="http://schemas.openxmlformats.org/officeDocument/2006/relationships/image" Target="../media/image7.gif"/><Relationship Id="rId1" Type="http://schemas.openxmlformats.org/officeDocument/2006/relationships/slideLayout" Target="../slideLayouts/slideLayout16.xml"/><Relationship Id="rId2"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43.jpg"/><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1" Type="http://schemas.openxmlformats.org/officeDocument/2006/relationships/slideLayout" Target="../slideLayouts/slideLayout16.xml"/><Relationship Id="rId2" Type="http://schemas.openxmlformats.org/officeDocument/2006/relationships/image" Target="../media/image7.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8.png"/><Relationship Id="rId5" Type="http://schemas.microsoft.com/office/2007/relationships/hdphoto" Target="../media/hdphoto2.wdp"/><Relationship Id="rId6" Type="http://schemas.openxmlformats.org/officeDocument/2006/relationships/image" Target="../media/image49.png"/><Relationship Id="rId7" Type="http://schemas.microsoft.com/office/2007/relationships/hdphoto" Target="../media/hdphoto3.wdp"/><Relationship Id="rId8" Type="http://schemas.openxmlformats.org/officeDocument/2006/relationships/image" Target="../media/image46.png"/><Relationship Id="rId1" Type="http://schemas.openxmlformats.org/officeDocument/2006/relationships/slideLayout" Target="../slideLayouts/slideLayout27.xml"/><Relationship Id="rId2"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46.png"/><Relationship Id="rId1" Type="http://schemas.openxmlformats.org/officeDocument/2006/relationships/slideLayout" Target="../slideLayouts/slideLayout28.xml"/><Relationship Id="rId2"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7" Type="http://schemas.openxmlformats.org/officeDocument/2006/relationships/image" Target="../media/image57.png"/><Relationship Id="rId8" Type="http://schemas.openxmlformats.org/officeDocument/2006/relationships/image" Target="../media/image46.png"/><Relationship Id="rId1" Type="http://schemas.openxmlformats.org/officeDocument/2006/relationships/slideLayout" Target="../slideLayouts/slideLayout27.xml"/><Relationship Id="rId2"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jpeg"/><Relationship Id="rId6" Type="http://schemas.openxmlformats.org/officeDocument/2006/relationships/image" Target="../media/image62.jpeg"/><Relationship Id="rId7" Type="http://schemas.openxmlformats.org/officeDocument/2006/relationships/image" Target="../media/image63.png"/><Relationship Id="rId8" Type="http://schemas.openxmlformats.org/officeDocument/2006/relationships/image" Target="../media/image46.png"/><Relationship Id="rId1" Type="http://schemas.openxmlformats.org/officeDocument/2006/relationships/slideLayout" Target="../slideLayouts/slideLayout27.xml"/><Relationship Id="rId2"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46.png"/><Relationship Id="rId1" Type="http://schemas.openxmlformats.org/officeDocument/2006/relationships/slideLayout" Target="../slideLayouts/slideLayout27.xml"/><Relationship Id="rId2"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46.png"/><Relationship Id="rId1" Type="http://schemas.openxmlformats.org/officeDocument/2006/relationships/slideLayout" Target="../slideLayouts/slideLayout27.xml"/><Relationship Id="rId2" Type="http://schemas.openxmlformats.org/officeDocument/2006/relationships/image" Target="../media/image6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71.png"/><Relationship Id="rId3"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gif"/><Relationship Id="rId1" Type="http://schemas.openxmlformats.org/officeDocument/2006/relationships/slideLayout" Target="../slideLayouts/slideLayout16.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72.jpeg"/><Relationship Id="rId3"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73.png"/><Relationship Id="rId3"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4.png"/><Relationship Id="rId3"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png"/><Relationship Id="rId5" Type="http://schemas.openxmlformats.org/officeDocument/2006/relationships/image" Target="../media/image77.png"/><Relationship Id="rId1" Type="http://schemas.openxmlformats.org/officeDocument/2006/relationships/slideLayout" Target="../slideLayouts/slideLayout27.xml"/><Relationship Id="rId2"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46.png"/><Relationship Id="rId1" Type="http://schemas.openxmlformats.org/officeDocument/2006/relationships/slideLayout" Target="../slideLayouts/slideLayout27.xml"/><Relationship Id="rId2" Type="http://schemas.openxmlformats.org/officeDocument/2006/relationships/image" Target="../media/image7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80.jpeg"/><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81.png"/><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1" Type="http://schemas.openxmlformats.org/officeDocument/2006/relationships/slideLayout" Target="../slideLayouts/slideLayout16.xml"/><Relationship Id="rId2" Type="http://schemas.openxmlformats.org/officeDocument/2006/relationships/image" Target="../media/image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82.png"/><Relationship Id="rId3"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46.png"/><Relationship Id="rId1" Type="http://schemas.openxmlformats.org/officeDocument/2006/relationships/slideLayout" Target="../slideLayouts/slideLayout31.xml"/><Relationship Id="rId2" Type="http://schemas.openxmlformats.org/officeDocument/2006/relationships/image" Target="../media/image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5.png"/><Relationship Id="rId3" Type="http://schemas.openxmlformats.org/officeDocument/2006/relationships/image" Target="../media/image86.jpg"/></Relationships>
</file>

<file path=ppt/slides/_rels/slide43.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6.jpg"/><Relationship Id="rId1" Type="http://schemas.openxmlformats.org/officeDocument/2006/relationships/slideLayout" Target="../slideLayouts/slideLayout16.xml"/><Relationship Id="rId2"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jpg"/><Relationship Id="rId5" Type="http://schemas.openxmlformats.org/officeDocument/2006/relationships/image" Target="../media/image92.jpg"/><Relationship Id="rId6" Type="http://schemas.openxmlformats.org/officeDocument/2006/relationships/image" Target="../media/image93.jpg"/><Relationship Id="rId7" Type="http://schemas.openxmlformats.org/officeDocument/2006/relationships/image" Target="../media/image86.jpg"/><Relationship Id="rId1" Type="http://schemas.openxmlformats.org/officeDocument/2006/relationships/slideLayout" Target="../slideLayouts/slideLayout16.xml"/><Relationship Id="rId2" Type="http://schemas.openxmlformats.org/officeDocument/2006/relationships/image" Target="../media/image89.jpg"/></Relationships>
</file>

<file path=ppt/slides/_rels/slide45.xml.rels><?xml version="1.0" encoding="UTF-8" standalone="yes"?>
<Relationships xmlns="http://schemas.openxmlformats.org/package/2006/relationships"><Relationship Id="rId3" Type="http://schemas.openxmlformats.org/officeDocument/2006/relationships/image" Target="../media/image86.jpg"/><Relationship Id="rId4" Type="http://schemas.openxmlformats.org/officeDocument/2006/relationships/image" Target="../media/image95.jpg"/><Relationship Id="rId5" Type="http://schemas.openxmlformats.org/officeDocument/2006/relationships/image" Target="../media/image96.jpg"/><Relationship Id="rId6" Type="http://schemas.openxmlformats.org/officeDocument/2006/relationships/image" Target="../media/image97.jpg"/><Relationship Id="rId7" Type="http://schemas.openxmlformats.org/officeDocument/2006/relationships/image" Target="../media/image98.jpg"/><Relationship Id="rId1" Type="http://schemas.openxmlformats.org/officeDocument/2006/relationships/slideLayout" Target="../slideLayouts/slideLayout16.xml"/><Relationship Id="rId2" Type="http://schemas.openxmlformats.org/officeDocument/2006/relationships/image" Target="../media/image94.jpeg"/></Relationships>
</file>

<file path=ppt/slides/_rels/slide46.xml.rels><?xml version="1.0" encoding="UTF-8" standalone="yes"?>
<Relationships xmlns="http://schemas.openxmlformats.org/package/2006/relationships"><Relationship Id="rId3" Type="http://schemas.openxmlformats.org/officeDocument/2006/relationships/image" Target="../media/image99.jpg"/><Relationship Id="rId4" Type="http://schemas.openxmlformats.org/officeDocument/2006/relationships/image" Target="../media/image100.png"/><Relationship Id="rId5" Type="http://schemas.openxmlformats.org/officeDocument/2006/relationships/image" Target="../media/image101.png"/><Relationship Id="rId1" Type="http://schemas.openxmlformats.org/officeDocument/2006/relationships/slideLayout" Target="../slideLayouts/slideLayout16.xml"/><Relationship Id="rId2" Type="http://schemas.openxmlformats.org/officeDocument/2006/relationships/image" Target="../media/image86.jpg"/></Relationships>
</file>

<file path=ppt/slides/_rels/slide47.xml.rels><?xml version="1.0" encoding="UTF-8" standalone="yes"?>
<Relationships xmlns="http://schemas.openxmlformats.org/package/2006/relationships"><Relationship Id="rId3" Type="http://schemas.openxmlformats.org/officeDocument/2006/relationships/image" Target="../media/image86.jpg"/><Relationship Id="rId4" Type="http://schemas.openxmlformats.org/officeDocument/2006/relationships/image" Target="../media/image103.jpg"/><Relationship Id="rId1" Type="http://schemas.openxmlformats.org/officeDocument/2006/relationships/slideLayout" Target="../slideLayouts/slideLayout16.xml"/><Relationship Id="rId2" Type="http://schemas.openxmlformats.org/officeDocument/2006/relationships/image" Target="../media/image10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6.jpg"/><Relationship Id="rId3" Type="http://schemas.openxmlformats.org/officeDocument/2006/relationships/image" Target="../media/image10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jpeg"/><Relationship Id="rId3" Type="http://schemas.openxmlformats.org/officeDocument/2006/relationships/image" Target="../media/image7.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6.jpg"/><Relationship Id="rId3" Type="http://schemas.openxmlformats.org/officeDocument/2006/relationships/hyperlink" Target="mailto:ibon.bus(nduy@essbilbao.org"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86.jpg"/><Relationship Id="rId7" Type="http://schemas.openxmlformats.org/officeDocument/2006/relationships/image" Target="../media/image109.png"/><Relationship Id="rId1" Type="http://schemas.openxmlformats.org/officeDocument/2006/relationships/slideLayout" Target="../slideLayouts/slideLayout16.xml"/><Relationship Id="rId2" Type="http://schemas.openxmlformats.org/officeDocument/2006/relationships/image" Target="../media/image105.png"/></Relationships>
</file>

<file path=ppt/slides/_rels/slide52.xml.rels><?xml version="1.0" encoding="UTF-8" standalone="yes"?>
<Relationships xmlns="http://schemas.openxmlformats.org/package/2006/relationships"><Relationship Id="rId11" Type="http://schemas.openxmlformats.org/officeDocument/2006/relationships/image" Target="../media/image118.png"/><Relationship Id="rId12" Type="http://schemas.openxmlformats.org/officeDocument/2006/relationships/image" Target="../media/image119.png"/><Relationship Id="rId1" Type="http://schemas.openxmlformats.org/officeDocument/2006/relationships/slideLayout" Target="../slideLayouts/slideLayout16.xml"/><Relationship Id="rId2" Type="http://schemas.openxmlformats.org/officeDocument/2006/relationships/image" Target="../media/image86.jpg"/><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8" Type="http://schemas.openxmlformats.org/officeDocument/2006/relationships/image" Target="../media/image115.png"/><Relationship Id="rId9" Type="http://schemas.openxmlformats.org/officeDocument/2006/relationships/image" Target="../media/image116.png"/><Relationship Id="rId10" Type="http://schemas.openxmlformats.org/officeDocument/2006/relationships/image" Target="../media/image11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gif"/></Relationships>
</file>

<file path=ppt/slides/_rels/slide54.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png"/><Relationship Id="rId5" Type="http://schemas.openxmlformats.org/officeDocument/2006/relationships/image" Target="../media/image7.gif"/><Relationship Id="rId1" Type="http://schemas.openxmlformats.org/officeDocument/2006/relationships/slideLayout" Target="../slideLayouts/slideLayout18.xml"/><Relationship Id="rId2" Type="http://schemas.openxmlformats.org/officeDocument/2006/relationships/image" Target="../media/image120.jpeg"/></Relationships>
</file>

<file path=ppt/slides/_rels/slide55.xml.rels><?xml version="1.0" encoding="UTF-8" standalone="yes"?>
<Relationships xmlns="http://schemas.openxmlformats.org/package/2006/relationships"><Relationship Id="rId3" Type="http://schemas.openxmlformats.org/officeDocument/2006/relationships/image" Target="../media/image124.jpeg"/><Relationship Id="rId4" Type="http://schemas.openxmlformats.org/officeDocument/2006/relationships/image" Target="../media/image125.emf"/><Relationship Id="rId5" Type="http://schemas.openxmlformats.org/officeDocument/2006/relationships/image" Target="../media/image7.gif"/><Relationship Id="rId1" Type="http://schemas.openxmlformats.org/officeDocument/2006/relationships/slideLayout" Target="../slideLayouts/slideLayout18.xml"/><Relationship Id="rId2" Type="http://schemas.openxmlformats.org/officeDocument/2006/relationships/image" Target="../media/image12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26.emf"/><Relationship Id="rId3" Type="http://schemas.openxmlformats.org/officeDocument/2006/relationships/image" Target="../media/image7.g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gif"/></Relationships>
</file>

<file path=ppt/slides/_rels/slide58.xml.rels><?xml version="1.0" encoding="UTF-8" standalone="yes"?>
<Relationships xmlns="http://schemas.openxmlformats.org/package/2006/relationships"><Relationship Id="rId3" Type="http://schemas.openxmlformats.org/officeDocument/2006/relationships/image" Target="../media/image128.jpeg"/><Relationship Id="rId4" Type="http://schemas.openxmlformats.org/officeDocument/2006/relationships/image" Target="../media/image129.jpeg"/><Relationship Id="rId5" Type="http://schemas.openxmlformats.org/officeDocument/2006/relationships/image" Target="../media/image130.jpeg"/><Relationship Id="rId6" Type="http://schemas.openxmlformats.org/officeDocument/2006/relationships/image" Target="../media/image131.emf"/><Relationship Id="rId7" Type="http://schemas.openxmlformats.org/officeDocument/2006/relationships/image" Target="../media/image132.jpeg"/><Relationship Id="rId8" Type="http://schemas.openxmlformats.org/officeDocument/2006/relationships/image" Target="../media/image7.gif"/><Relationship Id="rId1" Type="http://schemas.openxmlformats.org/officeDocument/2006/relationships/slideLayout" Target="../slideLayouts/slideLayout16.xml"/><Relationship Id="rId2" Type="http://schemas.openxmlformats.org/officeDocument/2006/relationships/image" Target="../media/image12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3.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gif"/><Relationship Id="rId3" Type="http://schemas.openxmlformats.org/officeDocument/2006/relationships/image" Target="../media/image1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138.jpeg"/><Relationship Id="rId5" Type="http://schemas.openxmlformats.org/officeDocument/2006/relationships/image" Target="../media/image139.JPG"/><Relationship Id="rId1" Type="http://schemas.openxmlformats.org/officeDocument/2006/relationships/slideLayout" Target="../slideLayouts/slideLayout16.xml"/><Relationship Id="rId2" Type="http://schemas.openxmlformats.org/officeDocument/2006/relationships/notesSlide" Target="../notesSlides/notesSlide5.xml"/></Relationships>
</file>

<file path=ppt/slides/_rels/slide67.xml.rels><?xml version="1.0" encoding="UTF-8" standalone="yes"?>
<Relationships xmlns="http://schemas.openxmlformats.org/package/2006/relationships"><Relationship Id="rId3" Type="http://schemas.openxmlformats.org/officeDocument/2006/relationships/image" Target="../media/image140.jpeg"/><Relationship Id="rId4" Type="http://schemas.openxmlformats.org/officeDocument/2006/relationships/image" Target="../media/image141.jpeg"/><Relationship Id="rId5" Type="http://schemas.openxmlformats.org/officeDocument/2006/relationships/image" Target="../media/image142.jpeg"/><Relationship Id="rId6" Type="http://schemas.openxmlformats.org/officeDocument/2006/relationships/image" Target="../media/image143.jpeg"/><Relationship Id="rId7" Type="http://schemas.openxmlformats.org/officeDocument/2006/relationships/image" Target="../media/image144.jpeg"/><Relationship Id="rId1" Type="http://schemas.openxmlformats.org/officeDocument/2006/relationships/slideLayout" Target="../slideLayouts/slideLayout16.xml"/><Relationship Id="rId2" Type="http://schemas.openxmlformats.org/officeDocument/2006/relationships/image" Target="../media/image7.gi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45.png"/><Relationship Id="rId3" Type="http://schemas.openxmlformats.org/officeDocument/2006/relationships/image" Target="../media/image4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46.png"/><Relationship Id="rId3"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15.jpeg"/><Relationship Id="rId1" Type="http://schemas.openxmlformats.org/officeDocument/2006/relationships/slideLayout" Target="../slideLayouts/slideLayout16.xml"/><Relationship Id="rId2"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147.jpg"/><Relationship Id="rId4" Type="http://schemas.openxmlformats.org/officeDocument/2006/relationships/image" Target="../media/image148.jpg"/><Relationship Id="rId5" Type="http://schemas.openxmlformats.org/officeDocument/2006/relationships/image" Target="../media/image149.jpg"/><Relationship Id="rId1" Type="http://schemas.openxmlformats.org/officeDocument/2006/relationships/slideLayout" Target="../slideLayouts/slideLayout16.xml"/><Relationship Id="rId2" Type="http://schemas.openxmlformats.org/officeDocument/2006/relationships/image" Target="../media/image86.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6.jp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7.gif"/><Relationship Id="rId1" Type="http://schemas.openxmlformats.org/officeDocument/2006/relationships/slideLayout" Target="../slideLayouts/slideLayout16.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18.jpeg"/><Relationship Id="rId5" Type="http://schemas.openxmlformats.org/officeDocument/2006/relationships/image" Target="../media/image15.jpeg"/><Relationship Id="rId1" Type="http://schemas.openxmlformats.org/officeDocument/2006/relationships/slideLayout" Target="../slideLayouts/slideLayout16.xml"/><Relationship Id="rId2"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pic>
        <p:nvPicPr>
          <p:cNvPr id="6" name="Bildobjekt 5" descr="ESS-vit-logga.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68062" y="87210"/>
            <a:ext cx="2082800" cy="1114297"/>
          </a:xfrm>
          <a:prstGeom prst="rect">
            <a:avLst/>
          </a:prstGeom>
          <a:ln w="38100" cmpd="sng">
            <a:solidFill>
              <a:schemeClr val="bg1"/>
            </a:solidFill>
          </a:ln>
        </p:spPr>
      </p:pic>
      <p:sp>
        <p:nvSpPr>
          <p:cNvPr id="7" name="textruta 6"/>
          <p:cNvSpPr txBox="1"/>
          <p:nvPr/>
        </p:nvSpPr>
        <p:spPr>
          <a:xfrm>
            <a:off x="0" y="2121373"/>
            <a:ext cx="9144000" cy="2308308"/>
          </a:xfrm>
          <a:prstGeom prst="rect">
            <a:avLst/>
          </a:prstGeom>
          <a:noFill/>
        </p:spPr>
        <p:txBody>
          <a:bodyPr wrap="square" lIns="91424" tIns="45712" rIns="91424" bIns="45712" rtlCol="0">
            <a:spAutoFit/>
          </a:bodyPr>
          <a:lstStyle/>
          <a:p>
            <a:pPr algn="ctr"/>
            <a:r>
              <a:rPr lang="en-US" sz="3600" dirty="0"/>
              <a:t>Status and schedule of warm </a:t>
            </a:r>
            <a:r>
              <a:rPr lang="en-US" sz="3600" dirty="0" err="1"/>
              <a:t>linac</a:t>
            </a:r>
            <a:r>
              <a:rPr lang="en-US" sz="3600" dirty="0"/>
              <a:t> front </a:t>
            </a:r>
            <a:r>
              <a:rPr lang="en-US" sz="3600" dirty="0" smtClean="0"/>
              <a:t>end</a:t>
            </a:r>
          </a:p>
          <a:p>
            <a:pPr algn="ctr"/>
            <a:endParaRPr lang="en-US" sz="3600" dirty="0"/>
          </a:p>
          <a:p>
            <a:pPr algn="ctr"/>
            <a:endParaRPr lang="en-US" sz="3600" dirty="0"/>
          </a:p>
          <a:p>
            <a:pPr algn="ctr"/>
            <a:r>
              <a:rPr lang="en-US" sz="3600" dirty="0" smtClean="0"/>
              <a:t>S</a:t>
            </a:r>
            <a:r>
              <a:rPr lang="en-US" sz="3600" dirty="0"/>
              <a:t>. </a:t>
            </a:r>
            <a:r>
              <a:rPr lang="en-US" sz="3600" dirty="0" smtClean="0"/>
              <a:t>Gammino </a:t>
            </a:r>
            <a:endParaRPr lang="en-GB" sz="3600" b="1" dirty="0" smtClean="0">
              <a:solidFill>
                <a:srgbClr val="FFFFFF"/>
              </a:solidFill>
            </a:endParaRPr>
          </a:p>
        </p:txBody>
      </p:sp>
      <p:sp>
        <p:nvSpPr>
          <p:cNvPr id="4" name="textruta 3"/>
          <p:cNvSpPr txBox="1"/>
          <p:nvPr/>
        </p:nvSpPr>
        <p:spPr>
          <a:xfrm>
            <a:off x="0" y="3700326"/>
            <a:ext cx="9144000" cy="830981"/>
          </a:xfrm>
          <a:prstGeom prst="rect">
            <a:avLst/>
          </a:prstGeom>
          <a:noFill/>
        </p:spPr>
        <p:txBody>
          <a:bodyPr wrap="square" lIns="91424" tIns="45712" rIns="91424" bIns="45712" rtlCol="0">
            <a:spAutoFit/>
          </a:bodyPr>
          <a:lstStyle/>
          <a:p>
            <a:pPr algn="ctr"/>
            <a:endParaRPr lang="en-GB" sz="2400" dirty="0" smtClean="0">
              <a:solidFill>
                <a:srgbClr val="FFFFFF"/>
              </a:solidFill>
            </a:endParaRPr>
          </a:p>
          <a:p>
            <a:pPr algn="ctr"/>
            <a:endParaRPr lang="en-GB" sz="2400" dirty="0" smtClean="0">
              <a:solidFill>
                <a:srgbClr val="FFFFFF"/>
              </a:solidFill>
            </a:endParaRPr>
          </a:p>
        </p:txBody>
      </p:sp>
    </p:spTree>
    <p:extLst>
      <p:ext uri="{BB962C8B-B14F-4D97-AF65-F5344CB8AC3E}">
        <p14:creationId xmlns:p14="http://schemas.microsoft.com/office/powerpoint/2010/main" val="44194266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458126" y="1344567"/>
            <a:ext cx="2379639" cy="2219356"/>
          </a:xfrm>
          <a:prstGeom prst="rect">
            <a:avLst/>
          </a:prstGeom>
          <a:noFill/>
        </p:spPr>
        <p:txBody>
          <a:bodyPr wrap="square" lIns="64291" tIns="32146" rIns="64291" bIns="32146" rtlCol="0">
            <a:spAutoFit/>
          </a:bodyPr>
          <a:lstStyle/>
          <a:p>
            <a:r>
              <a:rPr lang="en-US" sz="2000" dirty="0"/>
              <a:t>Length 300 mm</a:t>
            </a:r>
          </a:p>
          <a:p>
            <a:r>
              <a:rPr lang="en-US" sz="2000" dirty="0"/>
              <a:t>Beam aperture from 5 mm to 70 mm with </a:t>
            </a:r>
            <a:r>
              <a:rPr lang="en-US" sz="2000" u="sng" dirty="0"/>
              <a:t>dodecagonal</a:t>
            </a:r>
            <a:r>
              <a:rPr lang="en-US" sz="2000" dirty="0"/>
              <a:t> shape or from 1 mm to 80 mm with </a:t>
            </a:r>
            <a:r>
              <a:rPr lang="en-US" sz="2000" u="sng" dirty="0"/>
              <a:t>hexagonal</a:t>
            </a:r>
            <a:r>
              <a:rPr lang="en-US" sz="2000" dirty="0"/>
              <a:t> shape</a:t>
            </a:r>
          </a:p>
        </p:txBody>
      </p:sp>
      <p:pic>
        <p:nvPicPr>
          <p:cNvPr id="4" name="Immagine 3" descr="INFN-logo.gif"/>
          <p:cNvPicPr>
            <a:picLocks noChangeAspect="1"/>
          </p:cNvPicPr>
          <p:nvPr/>
        </p:nvPicPr>
        <p:blipFill>
          <a:blip r:embed="rId2"/>
          <a:stretch>
            <a:fillRect/>
          </a:stretch>
        </p:blipFill>
        <p:spPr>
          <a:xfrm>
            <a:off x="317663" y="138010"/>
            <a:ext cx="810090" cy="793888"/>
          </a:xfrm>
          <a:prstGeom prst="rect">
            <a:avLst/>
          </a:prstGeom>
        </p:spPr>
      </p:pic>
      <p:sp>
        <p:nvSpPr>
          <p:cNvPr id="2" name="Titolo 1"/>
          <p:cNvSpPr>
            <a:spLocks noGrp="1"/>
          </p:cNvSpPr>
          <p:nvPr>
            <p:ph type="title"/>
          </p:nvPr>
        </p:nvSpPr>
        <p:spPr>
          <a:xfrm>
            <a:off x="1534163" y="289902"/>
            <a:ext cx="6581981" cy="641996"/>
          </a:xfrm>
        </p:spPr>
        <p:txBody>
          <a:bodyPr/>
          <a:lstStyle/>
          <a:p>
            <a:pPr algn="ctr"/>
            <a:r>
              <a:rPr lang="en-US" dirty="0" smtClean="0"/>
              <a:t>Iris: two possible configurations</a:t>
            </a:r>
            <a:endParaRPr lang="en-US" dirty="0"/>
          </a:p>
        </p:txBody>
      </p:sp>
      <p:pic>
        <p:nvPicPr>
          <p:cNvPr id="10" name="Picture 11" descr="C:\Users\Lorenzo\Dropbox\Condivisa Lorenzo David\IRIS.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0289" y="3916302"/>
            <a:ext cx="3442471" cy="2752831"/>
          </a:xfrm>
          <a:prstGeom prst="rect">
            <a:avLst/>
          </a:prstGeom>
          <a:noFill/>
          <a:ln>
            <a:solidFill>
              <a:srgbClr val="F79646"/>
            </a:solidFill>
          </a:ln>
          <a:extLst>
            <a:ext uri="{909E8E84-426E-40dd-AFC4-6F175D3DCCD1}">
              <a14:hiddenFill xmlns:a14="http://schemas.microsoft.com/office/drawing/2010/main">
                <a:solidFill>
                  <a:srgbClr val="FFFFFF"/>
                </a:solidFill>
              </a14:hiddenFill>
            </a:ext>
          </a:extLst>
        </p:spPr>
      </p:pic>
      <p:pic>
        <p:nvPicPr>
          <p:cNvPr id="13314" name="Picture 2" descr="C:\Users\Lorenzo\Desktop\IRIS I.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17663" y="1147648"/>
            <a:ext cx="2482265" cy="2695653"/>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Lorenzo\Desktop\IRIS I_2.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128937" y="4087198"/>
            <a:ext cx="3693676" cy="254290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Lorenzo\Desktop\IRIS I_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090919" y="1080059"/>
            <a:ext cx="2515778" cy="2731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970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2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5456" y="1538791"/>
            <a:ext cx="3856544" cy="4252973"/>
          </a:xfrm>
          <a:prstGeom prst="rect">
            <a:avLst/>
          </a:prstGeom>
        </p:spPr>
      </p:pic>
      <p:pic>
        <p:nvPicPr>
          <p:cNvPr id="26" name="Immagine 2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78307" y="1758189"/>
            <a:ext cx="3617833" cy="3741967"/>
          </a:xfrm>
          <a:prstGeom prst="rect">
            <a:avLst/>
          </a:prstGeom>
        </p:spPr>
      </p:pic>
      <p:pic>
        <p:nvPicPr>
          <p:cNvPr id="4" name="Immagine 3" descr="INFN-logo.gif"/>
          <p:cNvPicPr>
            <a:picLocks noChangeAspect="1"/>
          </p:cNvPicPr>
          <p:nvPr/>
        </p:nvPicPr>
        <p:blipFill>
          <a:blip r:embed="rId4"/>
          <a:stretch>
            <a:fillRect/>
          </a:stretch>
        </p:blipFill>
        <p:spPr>
          <a:xfrm>
            <a:off x="264315" y="255473"/>
            <a:ext cx="810090" cy="793888"/>
          </a:xfrm>
          <a:prstGeom prst="rect">
            <a:avLst/>
          </a:prstGeom>
        </p:spPr>
      </p:pic>
      <p:sp>
        <p:nvSpPr>
          <p:cNvPr id="2" name="Titolo 1"/>
          <p:cNvSpPr>
            <a:spLocks noGrp="1"/>
          </p:cNvSpPr>
          <p:nvPr>
            <p:ph type="title"/>
          </p:nvPr>
        </p:nvSpPr>
        <p:spPr>
          <a:xfrm>
            <a:off x="1787315" y="289902"/>
            <a:ext cx="6126306" cy="641996"/>
          </a:xfrm>
        </p:spPr>
        <p:txBody>
          <a:bodyPr/>
          <a:lstStyle/>
          <a:p>
            <a:pPr algn="ctr"/>
            <a:r>
              <a:rPr lang="en-US" dirty="0" smtClean="0"/>
              <a:t>Diagnostic box with chopper</a:t>
            </a:r>
            <a:endParaRPr lang="en-US" dirty="0"/>
          </a:p>
        </p:txBody>
      </p:sp>
      <p:sp>
        <p:nvSpPr>
          <p:cNvPr id="15" name="Freccia a destra 14"/>
          <p:cNvSpPr/>
          <p:nvPr/>
        </p:nvSpPr>
        <p:spPr bwMode="auto">
          <a:xfrm rot="5400000">
            <a:off x="6822034" y="2260569"/>
            <a:ext cx="1216681" cy="607568"/>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r>
              <a:rPr lang="it-IT" sz="2200" b="1" dirty="0" err="1">
                <a:solidFill>
                  <a:srgbClr val="000000"/>
                </a:solidFill>
                <a:latin typeface="Arial" pitchFamily="34" charset="0"/>
                <a:ea typeface="ヒラギノ角ゴ ProN W3" charset="-128"/>
                <a:cs typeface="Arial" pitchFamily="34" charset="0"/>
              </a:rPr>
              <a:t>EMUy</a:t>
            </a:r>
            <a:endParaRPr lang="en-GB" sz="2200" b="1" dirty="0">
              <a:solidFill>
                <a:srgbClr val="000000"/>
              </a:solidFill>
              <a:latin typeface="Arial" pitchFamily="34" charset="0"/>
              <a:ea typeface="ヒラギノ角ゴ ProN W3" charset="-128"/>
              <a:cs typeface="Arial" pitchFamily="34" charset="0"/>
            </a:endParaRPr>
          </a:p>
        </p:txBody>
      </p:sp>
      <p:sp>
        <p:nvSpPr>
          <p:cNvPr id="16" name="Freccia a destra 15"/>
          <p:cNvSpPr/>
          <p:nvPr/>
        </p:nvSpPr>
        <p:spPr bwMode="auto">
          <a:xfrm rot="5400000">
            <a:off x="2576730" y="2082649"/>
            <a:ext cx="1357748" cy="607568"/>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r>
              <a:rPr lang="it-IT" sz="2200" b="1" dirty="0" err="1">
                <a:solidFill>
                  <a:srgbClr val="000000"/>
                </a:solidFill>
                <a:latin typeface="Arial" pitchFamily="34" charset="0"/>
                <a:ea typeface="ヒラギノ角ゴ ProN W3" charset="-128"/>
                <a:cs typeface="Arial" pitchFamily="34" charset="0"/>
              </a:rPr>
              <a:t>EMUx</a:t>
            </a:r>
            <a:endParaRPr lang="en-GB" sz="2200" b="1" dirty="0">
              <a:solidFill>
                <a:srgbClr val="000000"/>
              </a:solidFill>
              <a:latin typeface="Arial" pitchFamily="34" charset="0"/>
              <a:ea typeface="ヒラギノ角ゴ ProN W3" charset="-128"/>
              <a:cs typeface="Arial" pitchFamily="34" charset="0"/>
            </a:endParaRPr>
          </a:p>
        </p:txBody>
      </p:sp>
      <p:sp>
        <p:nvSpPr>
          <p:cNvPr id="17" name="Freccia a destra 16"/>
          <p:cNvSpPr/>
          <p:nvPr/>
        </p:nvSpPr>
        <p:spPr bwMode="auto">
          <a:xfrm rot="5400000" flipH="1">
            <a:off x="3330271" y="5039683"/>
            <a:ext cx="959870" cy="607568"/>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r>
              <a:rPr lang="it-IT" sz="2200" b="1" dirty="0" err="1">
                <a:solidFill>
                  <a:srgbClr val="000000"/>
                </a:solidFill>
                <a:latin typeface="Arial" pitchFamily="34" charset="0"/>
                <a:ea typeface="ヒラギノ角ゴ ProN W3" charset="-128"/>
                <a:cs typeface="Arial" pitchFamily="34" charset="0"/>
              </a:rPr>
              <a:t>View</a:t>
            </a:r>
            <a:r>
              <a:rPr lang="it-IT" sz="2200" b="1" baseline="-25000" dirty="0" err="1">
                <a:solidFill>
                  <a:srgbClr val="000000"/>
                </a:solidFill>
                <a:latin typeface="Arial" pitchFamily="34" charset="0"/>
                <a:ea typeface="ヒラギノ角ゴ ProN W3" charset="-128"/>
                <a:cs typeface="Arial" pitchFamily="34" charset="0"/>
              </a:rPr>
              <a:t>x</a:t>
            </a:r>
            <a:endParaRPr lang="en-GB" sz="2200" b="1" baseline="-25000" dirty="0">
              <a:solidFill>
                <a:srgbClr val="000000"/>
              </a:solidFill>
              <a:latin typeface="Arial" pitchFamily="34" charset="0"/>
              <a:ea typeface="ヒラギノ角ゴ ProN W3" charset="-128"/>
              <a:cs typeface="Arial" pitchFamily="34" charset="0"/>
            </a:endParaRPr>
          </a:p>
        </p:txBody>
      </p:sp>
      <p:sp>
        <p:nvSpPr>
          <p:cNvPr id="38" name="Freccia a destra 37"/>
          <p:cNvSpPr/>
          <p:nvPr/>
        </p:nvSpPr>
        <p:spPr bwMode="auto">
          <a:xfrm rot="5400000" flipH="1">
            <a:off x="2007249" y="4875201"/>
            <a:ext cx="1056786" cy="607568"/>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r>
              <a:rPr lang="it-IT" sz="2200" b="1" dirty="0">
                <a:solidFill>
                  <a:srgbClr val="000000"/>
                </a:solidFill>
                <a:latin typeface="Arial" pitchFamily="34" charset="0"/>
                <a:ea typeface="ヒラギノ角ゴ ProN W3" charset="-128"/>
                <a:cs typeface="Arial" pitchFamily="34" charset="0"/>
              </a:rPr>
              <a:t>TMP</a:t>
            </a:r>
            <a:r>
              <a:rPr lang="it-IT" sz="2200" b="1" baseline="-25000" dirty="0">
                <a:solidFill>
                  <a:srgbClr val="000000"/>
                </a:solidFill>
                <a:latin typeface="Arial" pitchFamily="34" charset="0"/>
                <a:ea typeface="ヒラギノ角ゴ ProN W3" charset="-128"/>
                <a:cs typeface="Arial" pitchFamily="34" charset="0"/>
              </a:rPr>
              <a:t>1</a:t>
            </a:r>
            <a:endParaRPr lang="en-GB" sz="2200" b="1" baseline="-25000" dirty="0">
              <a:solidFill>
                <a:srgbClr val="000000"/>
              </a:solidFill>
              <a:latin typeface="Arial" pitchFamily="34" charset="0"/>
              <a:ea typeface="ヒラギノ角ゴ ProN W3" charset="-128"/>
              <a:cs typeface="Arial" pitchFamily="34" charset="0"/>
            </a:endParaRPr>
          </a:p>
        </p:txBody>
      </p:sp>
      <p:sp>
        <p:nvSpPr>
          <p:cNvPr id="39" name="Freccia a destra 38"/>
          <p:cNvSpPr/>
          <p:nvPr/>
        </p:nvSpPr>
        <p:spPr bwMode="auto">
          <a:xfrm rot="5400000" flipH="1">
            <a:off x="5527573" y="4831650"/>
            <a:ext cx="1172810" cy="607568"/>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r>
              <a:rPr lang="it-IT" sz="2200" b="1" dirty="0">
                <a:solidFill>
                  <a:srgbClr val="000000"/>
                </a:solidFill>
                <a:latin typeface="Arial" pitchFamily="34" charset="0"/>
                <a:ea typeface="ヒラギノ角ゴ ProN W3" charset="-128"/>
                <a:cs typeface="Arial" pitchFamily="34" charset="0"/>
              </a:rPr>
              <a:t>TMP</a:t>
            </a:r>
            <a:r>
              <a:rPr lang="it-IT" sz="2200" b="1" baseline="-25000" dirty="0">
                <a:solidFill>
                  <a:srgbClr val="000000"/>
                </a:solidFill>
                <a:latin typeface="Arial" pitchFamily="34" charset="0"/>
                <a:ea typeface="ヒラギノ角ゴ ProN W3" charset="-128"/>
                <a:cs typeface="Arial" pitchFamily="34" charset="0"/>
              </a:rPr>
              <a:t>2</a:t>
            </a:r>
            <a:endParaRPr lang="en-GB" sz="2200" b="1" baseline="-25000" dirty="0">
              <a:solidFill>
                <a:srgbClr val="000000"/>
              </a:solidFill>
              <a:latin typeface="Arial" pitchFamily="34" charset="0"/>
              <a:ea typeface="ヒラギノ角ゴ ProN W3" charset="-128"/>
              <a:cs typeface="Arial" pitchFamily="34" charset="0"/>
            </a:endParaRPr>
          </a:p>
        </p:txBody>
      </p:sp>
      <p:sp>
        <p:nvSpPr>
          <p:cNvPr id="31" name="Freccia a destra 30"/>
          <p:cNvSpPr/>
          <p:nvPr/>
        </p:nvSpPr>
        <p:spPr bwMode="auto">
          <a:xfrm>
            <a:off x="264315" y="3633872"/>
            <a:ext cx="1205011" cy="607568"/>
          </a:xfrm>
          <a:prstGeom prst="rightArrow">
            <a:avLst/>
          </a:prstGeom>
          <a:gradFill>
            <a:gsLst>
              <a:gs pos="0">
                <a:srgbClr val="E6DCAC"/>
              </a:gs>
              <a:gs pos="12000">
                <a:srgbClr val="E6D78A"/>
              </a:gs>
              <a:gs pos="30000">
                <a:srgbClr val="C7AC4C"/>
              </a:gs>
              <a:gs pos="45000">
                <a:srgbClr val="E6D78A"/>
              </a:gs>
              <a:gs pos="77000">
                <a:srgbClr val="C7AC4C"/>
              </a:gs>
              <a:gs pos="100000">
                <a:srgbClr val="E6DCAC"/>
              </a:gs>
            </a:gsLst>
            <a:lin ang="16200000" scaled="0"/>
          </a:gradFill>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r>
              <a:rPr lang="it-IT" sz="2200" b="1" dirty="0" err="1">
                <a:solidFill>
                  <a:srgbClr val="000000"/>
                </a:solidFill>
                <a:latin typeface="Arial" pitchFamily="34" charset="0"/>
                <a:ea typeface="ヒラギノ角ゴ ProN W3" charset="-128"/>
                <a:cs typeface="Arial" pitchFamily="34" charset="0"/>
              </a:rPr>
              <a:t>Beam</a:t>
            </a:r>
            <a:endParaRPr lang="en-GB" sz="2200" b="1" dirty="0">
              <a:solidFill>
                <a:srgbClr val="000000"/>
              </a:solidFill>
              <a:latin typeface="Arial" pitchFamily="34" charset="0"/>
              <a:ea typeface="ヒラギノ角ゴ ProN W3" charset="-128"/>
              <a:cs typeface="Arial" pitchFamily="34" charset="0"/>
            </a:endParaRPr>
          </a:p>
        </p:txBody>
      </p:sp>
      <p:sp>
        <p:nvSpPr>
          <p:cNvPr id="40" name="CasellaDiTesto 39"/>
          <p:cNvSpPr txBox="1"/>
          <p:nvPr/>
        </p:nvSpPr>
        <p:spPr>
          <a:xfrm>
            <a:off x="282873" y="6017512"/>
            <a:ext cx="8542100" cy="680473"/>
          </a:xfrm>
          <a:prstGeom prst="rect">
            <a:avLst/>
          </a:prstGeom>
          <a:solidFill>
            <a:schemeClr val="bg1"/>
          </a:solidFill>
          <a:ln>
            <a:solidFill>
              <a:schemeClr val="tx1"/>
            </a:solidFill>
          </a:ln>
        </p:spPr>
        <p:txBody>
          <a:bodyPr wrap="square" lIns="64291" tIns="32146" rIns="64291" bIns="32146" rtlCol="0">
            <a:spAutoFit/>
          </a:bodyPr>
          <a:lstStyle/>
          <a:p>
            <a:r>
              <a:rPr lang="en-US" sz="2000" dirty="0"/>
              <a:t>Note: 1) Intense collaboration with ESS diagnostic </a:t>
            </a:r>
            <a:r>
              <a:rPr lang="en-US" sz="2000" dirty="0" smtClean="0"/>
              <a:t>group; </a:t>
            </a:r>
            <a:r>
              <a:rPr lang="en-US" sz="2000" dirty="0"/>
              <a:t>2) Two diagnostic boxes will be used for the commissioning</a:t>
            </a:r>
            <a:endParaRPr lang="en-GB" sz="2000" dirty="0"/>
          </a:p>
        </p:txBody>
      </p:sp>
      <p:sp>
        <p:nvSpPr>
          <p:cNvPr id="43" name="Freccia a destra 42"/>
          <p:cNvSpPr/>
          <p:nvPr/>
        </p:nvSpPr>
        <p:spPr bwMode="auto">
          <a:xfrm rot="1090957" flipH="1">
            <a:off x="7718010" y="4375302"/>
            <a:ext cx="1191440" cy="607568"/>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r>
              <a:rPr lang="it-IT" sz="2200" b="1" dirty="0">
                <a:solidFill>
                  <a:srgbClr val="000000"/>
                </a:solidFill>
                <a:latin typeface="Arial" pitchFamily="34" charset="0"/>
                <a:ea typeface="ヒラギノ角ゴ ProN W3" charset="-128"/>
                <a:cs typeface="Arial" pitchFamily="34" charset="0"/>
              </a:rPr>
              <a:t>DS</a:t>
            </a:r>
            <a:endParaRPr lang="en-GB" sz="2200" b="1" dirty="0">
              <a:solidFill>
                <a:srgbClr val="000000"/>
              </a:solidFill>
              <a:latin typeface="Arial" pitchFamily="34" charset="0"/>
              <a:ea typeface="ヒラギノ角ゴ ProN W3" charset="-128"/>
              <a:cs typeface="Arial" pitchFamily="34" charset="0"/>
            </a:endParaRPr>
          </a:p>
        </p:txBody>
      </p:sp>
      <p:sp>
        <p:nvSpPr>
          <p:cNvPr id="47" name="Freccia a destra 46"/>
          <p:cNvSpPr/>
          <p:nvPr/>
        </p:nvSpPr>
        <p:spPr bwMode="auto">
          <a:xfrm rot="3792319">
            <a:off x="577504" y="1851246"/>
            <a:ext cx="1489852" cy="607568"/>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r>
              <a:rPr lang="it-IT" sz="2200" b="1" dirty="0">
                <a:solidFill>
                  <a:srgbClr val="000000"/>
                </a:solidFill>
                <a:latin typeface="Arial" pitchFamily="34" charset="0"/>
                <a:ea typeface="ヒラギノ角ゴ ProN W3" charset="-128"/>
                <a:cs typeface="Arial" pitchFamily="34" charset="0"/>
              </a:rPr>
              <a:t>Chopper</a:t>
            </a:r>
            <a:endParaRPr lang="en-GB" sz="2200" b="1" dirty="0">
              <a:solidFill>
                <a:srgbClr val="000000"/>
              </a:solidFill>
              <a:latin typeface="Arial" pitchFamily="34" charset="0"/>
              <a:ea typeface="ヒラギノ角ゴ ProN W3" charset="-128"/>
              <a:cs typeface="Arial" pitchFamily="34" charset="0"/>
            </a:endParaRPr>
          </a:p>
        </p:txBody>
      </p:sp>
      <p:sp>
        <p:nvSpPr>
          <p:cNvPr id="27" name="Rettangolo 26"/>
          <p:cNvSpPr/>
          <p:nvPr/>
        </p:nvSpPr>
        <p:spPr bwMode="auto">
          <a:xfrm>
            <a:off x="2217176" y="3355404"/>
            <a:ext cx="434669" cy="278468"/>
          </a:xfrm>
          <a:prstGeom prst="rect">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r>
              <a:rPr lang="it-IT" sz="2200" b="1" dirty="0">
                <a:solidFill>
                  <a:srgbClr val="000000"/>
                </a:solidFill>
                <a:latin typeface="Arial" pitchFamily="34" charset="0"/>
                <a:ea typeface="ヒラギノ角ゴ ProN W3" charset="-128"/>
                <a:cs typeface="Arial" pitchFamily="34" charset="0"/>
              </a:rPr>
              <a:t>FC</a:t>
            </a:r>
            <a:endParaRPr lang="en-GB" sz="2200" b="1" dirty="0">
              <a:solidFill>
                <a:srgbClr val="000000"/>
              </a:solidFill>
              <a:latin typeface="Arial" pitchFamily="34" charset="0"/>
              <a:ea typeface="ヒラギノ角ゴ ProN W3" charset="-128"/>
              <a:cs typeface="Arial" pitchFamily="34" charset="0"/>
            </a:endParaRPr>
          </a:p>
        </p:txBody>
      </p:sp>
      <p:sp>
        <p:nvSpPr>
          <p:cNvPr id="49" name="Freccia a destra 48"/>
          <p:cNvSpPr/>
          <p:nvPr/>
        </p:nvSpPr>
        <p:spPr bwMode="auto">
          <a:xfrm rot="18091025" flipH="1">
            <a:off x="3634054" y="3060366"/>
            <a:ext cx="959870" cy="607568"/>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r>
              <a:rPr lang="it-IT" sz="2200" b="1" dirty="0" err="1">
                <a:solidFill>
                  <a:srgbClr val="000000"/>
                </a:solidFill>
                <a:latin typeface="Arial" pitchFamily="34" charset="0"/>
                <a:ea typeface="ヒラギノ角ゴ ProN W3" charset="-128"/>
                <a:cs typeface="Arial" pitchFamily="34" charset="0"/>
              </a:rPr>
              <a:t>View</a:t>
            </a:r>
            <a:r>
              <a:rPr lang="it-IT" sz="2200" b="1" baseline="-25000" dirty="0" err="1">
                <a:solidFill>
                  <a:srgbClr val="000000"/>
                </a:solidFill>
                <a:latin typeface="Arial" pitchFamily="34" charset="0"/>
                <a:ea typeface="ヒラギノ角ゴ ProN W3" charset="-128"/>
                <a:cs typeface="Arial" pitchFamily="34" charset="0"/>
              </a:rPr>
              <a:t>y</a:t>
            </a:r>
            <a:endParaRPr lang="en-GB" sz="2200" b="1" baseline="-25000" dirty="0">
              <a:solidFill>
                <a:srgbClr val="000000"/>
              </a:solidFill>
              <a:latin typeface="Arial" pitchFamily="34" charset="0"/>
              <a:ea typeface="ヒラギノ角ゴ ProN W3" charset="-128"/>
              <a:cs typeface="Arial" pitchFamily="34" charset="0"/>
            </a:endParaRPr>
          </a:p>
        </p:txBody>
      </p:sp>
      <p:sp>
        <p:nvSpPr>
          <p:cNvPr id="18" name="CasellaDiTesto 17"/>
          <p:cNvSpPr txBox="1"/>
          <p:nvPr/>
        </p:nvSpPr>
        <p:spPr>
          <a:xfrm>
            <a:off x="3458126" y="1049361"/>
            <a:ext cx="1974594" cy="372696"/>
          </a:xfrm>
          <a:prstGeom prst="rect">
            <a:avLst/>
          </a:prstGeom>
          <a:noFill/>
          <a:ln w="19050">
            <a:solidFill>
              <a:schemeClr val="tx1"/>
            </a:solidFill>
          </a:ln>
        </p:spPr>
        <p:txBody>
          <a:bodyPr wrap="square" lIns="64291" tIns="32146" rIns="64291" bIns="32146" rtlCol="0">
            <a:spAutoFit/>
          </a:bodyPr>
          <a:lstStyle/>
          <a:p>
            <a:r>
              <a:rPr lang="en-US" sz="2000" dirty="0"/>
              <a:t>Length 540 mm</a:t>
            </a:r>
          </a:p>
        </p:txBody>
      </p:sp>
    </p:spTree>
    <p:extLst>
      <p:ext uri="{BB962C8B-B14F-4D97-AF65-F5344CB8AC3E}">
        <p14:creationId xmlns:p14="http://schemas.microsoft.com/office/powerpoint/2010/main" val="3097792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59744" y="392907"/>
            <a:ext cx="6025044" cy="538991"/>
          </a:xfrm>
        </p:spPr>
        <p:txBody>
          <a:bodyPr/>
          <a:lstStyle/>
          <a:p>
            <a:pPr algn="ctr"/>
            <a:r>
              <a:rPr lang="en-US" dirty="0" smtClean="0"/>
              <a:t>LEBT beam transport</a:t>
            </a:r>
            <a:endParaRPr lang="en-US" dirty="0"/>
          </a:p>
        </p:txBody>
      </p:sp>
      <p:pic>
        <p:nvPicPr>
          <p:cNvPr id="14" name="Immagine 13" descr="INFN-logo.gif"/>
          <p:cNvPicPr>
            <a:picLocks noChangeAspect="1"/>
          </p:cNvPicPr>
          <p:nvPr/>
        </p:nvPicPr>
        <p:blipFill>
          <a:blip r:embed="rId3"/>
          <a:stretch>
            <a:fillRect/>
          </a:stretch>
        </p:blipFill>
        <p:spPr>
          <a:xfrm>
            <a:off x="268397" y="218000"/>
            <a:ext cx="810090" cy="793888"/>
          </a:xfrm>
          <a:prstGeom prst="rect">
            <a:avLst/>
          </a:prstGeom>
        </p:spPr>
      </p:pic>
      <p:pic>
        <p:nvPicPr>
          <p:cNvPr id="4" name="Immagin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34704" y="957648"/>
            <a:ext cx="4658018" cy="1845501"/>
          </a:xfrm>
          <a:prstGeom prst="rect">
            <a:avLst/>
          </a:prstGeom>
        </p:spPr>
      </p:pic>
      <p:pic>
        <p:nvPicPr>
          <p:cNvPr id="5" name="Immagin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85334" y="2882245"/>
            <a:ext cx="4707049" cy="1864927"/>
          </a:xfrm>
          <a:prstGeom prst="rect">
            <a:avLst/>
          </a:prstGeom>
        </p:spPr>
      </p:pic>
      <p:sp>
        <p:nvSpPr>
          <p:cNvPr id="11" name="CasellaDiTesto 10"/>
          <p:cNvSpPr txBox="1"/>
          <p:nvPr/>
        </p:nvSpPr>
        <p:spPr>
          <a:xfrm>
            <a:off x="5280829" y="1808820"/>
            <a:ext cx="1316396" cy="372696"/>
          </a:xfrm>
          <a:prstGeom prst="rect">
            <a:avLst/>
          </a:prstGeom>
          <a:solidFill>
            <a:schemeClr val="bg1"/>
          </a:solidFill>
          <a:ln>
            <a:solidFill>
              <a:schemeClr val="tx1"/>
            </a:solidFill>
          </a:ln>
        </p:spPr>
        <p:txBody>
          <a:bodyPr wrap="square" lIns="64291" tIns="32146" rIns="64291" bIns="32146" rtlCol="0">
            <a:spAutoFit/>
          </a:bodyPr>
          <a:lstStyle/>
          <a:p>
            <a:r>
              <a:rPr lang="en-US" sz="2000" dirty="0"/>
              <a:t>Solenoids</a:t>
            </a:r>
            <a:endParaRPr lang="en-GB" sz="2000" dirty="0"/>
          </a:p>
        </p:txBody>
      </p:sp>
      <p:cxnSp>
        <p:nvCxnSpPr>
          <p:cNvPr id="8" name="Connettore 2 7"/>
          <p:cNvCxnSpPr>
            <a:stCxn id="11" idx="1"/>
          </p:cNvCxnSpPr>
          <p:nvPr/>
        </p:nvCxnSpPr>
        <p:spPr bwMode="auto">
          <a:xfrm flipH="1" flipV="1">
            <a:off x="4647427" y="1403775"/>
            <a:ext cx="633402" cy="591393"/>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a:ln>
          <a:effectLst/>
        </p:spPr>
      </p:cxnSp>
      <p:cxnSp>
        <p:nvCxnSpPr>
          <p:cNvPr id="18" name="Connettore 2 17"/>
          <p:cNvCxnSpPr>
            <a:stCxn id="11" idx="3"/>
          </p:cNvCxnSpPr>
          <p:nvPr/>
        </p:nvCxnSpPr>
        <p:spPr bwMode="auto">
          <a:xfrm flipV="1">
            <a:off x="6597225" y="1555667"/>
            <a:ext cx="506306" cy="439501"/>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a:ln>
          <a:effectLst/>
        </p:spPr>
      </p:cxnSp>
      <p:sp>
        <p:nvSpPr>
          <p:cNvPr id="19" name="CasellaDiTesto 18"/>
          <p:cNvSpPr txBox="1"/>
          <p:nvPr/>
        </p:nvSpPr>
        <p:spPr>
          <a:xfrm>
            <a:off x="673442" y="3023955"/>
            <a:ext cx="1975636" cy="372696"/>
          </a:xfrm>
          <a:prstGeom prst="rect">
            <a:avLst/>
          </a:prstGeom>
          <a:solidFill>
            <a:schemeClr val="bg1"/>
          </a:solidFill>
          <a:ln>
            <a:solidFill>
              <a:schemeClr val="tx1"/>
            </a:solidFill>
          </a:ln>
        </p:spPr>
        <p:txBody>
          <a:bodyPr wrap="square" lIns="64291" tIns="32146" rIns="64291" bIns="32146" rtlCol="0">
            <a:spAutoFit/>
          </a:bodyPr>
          <a:lstStyle/>
          <a:p>
            <a:r>
              <a:rPr lang="en-US" sz="2000" dirty="0"/>
              <a:t>Iris</a:t>
            </a:r>
            <a:endParaRPr lang="en-GB" sz="2000" dirty="0"/>
          </a:p>
        </p:txBody>
      </p:sp>
      <p:cxnSp>
        <p:nvCxnSpPr>
          <p:cNvPr id="20" name="Connettore 2 19"/>
          <p:cNvCxnSpPr>
            <a:stCxn id="19" idx="3"/>
          </p:cNvCxnSpPr>
          <p:nvPr/>
        </p:nvCxnSpPr>
        <p:spPr bwMode="auto">
          <a:xfrm flipV="1">
            <a:off x="2649078" y="3135506"/>
            <a:ext cx="2733012" cy="74797"/>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a:ln>
          <a:effectLst/>
        </p:spPr>
      </p:cxnSp>
      <p:sp>
        <p:nvSpPr>
          <p:cNvPr id="22" name="CasellaDiTesto 21"/>
          <p:cNvSpPr txBox="1"/>
          <p:nvPr/>
        </p:nvSpPr>
        <p:spPr>
          <a:xfrm>
            <a:off x="673442" y="3668678"/>
            <a:ext cx="1975636" cy="372696"/>
          </a:xfrm>
          <a:prstGeom prst="rect">
            <a:avLst/>
          </a:prstGeom>
          <a:solidFill>
            <a:schemeClr val="bg1"/>
          </a:solidFill>
          <a:ln>
            <a:solidFill>
              <a:schemeClr val="tx1"/>
            </a:solidFill>
          </a:ln>
        </p:spPr>
        <p:txBody>
          <a:bodyPr wrap="square" lIns="64291" tIns="32146" rIns="64291" bIns="32146" rtlCol="0">
            <a:spAutoFit/>
          </a:bodyPr>
          <a:lstStyle/>
          <a:p>
            <a:r>
              <a:rPr lang="en-US" sz="2000" dirty="0"/>
              <a:t>Chopper</a:t>
            </a:r>
            <a:endParaRPr lang="en-GB" sz="2000" dirty="0"/>
          </a:p>
        </p:txBody>
      </p:sp>
      <p:cxnSp>
        <p:nvCxnSpPr>
          <p:cNvPr id="23" name="Connettore 2 22"/>
          <p:cNvCxnSpPr>
            <a:stCxn id="22" idx="3"/>
          </p:cNvCxnSpPr>
          <p:nvPr/>
        </p:nvCxnSpPr>
        <p:spPr bwMode="auto">
          <a:xfrm flipV="1">
            <a:off x="2649078" y="3391845"/>
            <a:ext cx="3340580" cy="463181"/>
          </a:xfrm>
          <a:prstGeom prst="straightConnector1">
            <a:avLst/>
          </a:prstGeom>
          <a:blipFill dpi="0" rotWithShape="0">
            <a:blip r:embed="rId6"/>
            <a:srcRect/>
            <a:tile tx="0" ty="0" sx="100000" sy="100000" flip="none" algn="tl"/>
          </a:blipFill>
          <a:ln w="25400" cap="flat" cmpd="sng" algn="ctr">
            <a:solidFill>
              <a:srgbClr val="000000"/>
            </a:solidFill>
            <a:prstDash val="solid"/>
            <a:round/>
            <a:headEnd type="none" w="med" len="med"/>
            <a:tailEnd type="arrow"/>
          </a:ln>
          <a:effectLst/>
        </p:spPr>
      </p:cxnSp>
      <p:sp>
        <p:nvSpPr>
          <p:cNvPr id="33" name="CasellaDiTesto 32"/>
          <p:cNvSpPr txBox="1"/>
          <p:nvPr/>
        </p:nvSpPr>
        <p:spPr>
          <a:xfrm>
            <a:off x="4268216" y="4087198"/>
            <a:ext cx="1146646" cy="372696"/>
          </a:xfrm>
          <a:prstGeom prst="rect">
            <a:avLst/>
          </a:prstGeom>
          <a:noFill/>
          <a:ln>
            <a:solidFill>
              <a:schemeClr val="tx1"/>
            </a:solidFill>
          </a:ln>
        </p:spPr>
        <p:txBody>
          <a:bodyPr wrap="square" lIns="64291" tIns="32146" rIns="64291" bIns="32146" rtlCol="0">
            <a:spAutoFit/>
          </a:bodyPr>
          <a:lstStyle/>
          <a:p>
            <a:r>
              <a:rPr lang="en-US" sz="2000" dirty="0"/>
              <a:t>Protons</a:t>
            </a:r>
            <a:endParaRPr lang="en-GB" sz="2000" dirty="0"/>
          </a:p>
        </p:txBody>
      </p:sp>
      <p:pic>
        <p:nvPicPr>
          <p:cNvPr id="28" name="Immagine 2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26595" y="931898"/>
            <a:ext cx="1848018" cy="1858094"/>
          </a:xfrm>
          <a:prstGeom prst="rect">
            <a:avLst/>
          </a:prstGeom>
        </p:spPr>
      </p:pic>
      <p:sp>
        <p:nvSpPr>
          <p:cNvPr id="16" name="CasellaDiTesto 15"/>
          <p:cNvSpPr txBox="1"/>
          <p:nvPr/>
        </p:nvSpPr>
        <p:spPr>
          <a:xfrm>
            <a:off x="167136" y="1620712"/>
            <a:ext cx="399142" cy="341919"/>
          </a:xfrm>
          <a:prstGeom prst="rect">
            <a:avLst/>
          </a:prstGeom>
          <a:noFill/>
        </p:spPr>
        <p:txBody>
          <a:bodyPr wrap="none" lIns="64291" tIns="32146" rIns="64291" bIns="32146" rtlCol="0">
            <a:spAutoFit/>
          </a:bodyPr>
          <a:lstStyle/>
          <a:p>
            <a:r>
              <a:rPr lang="it-IT" dirty="0" smtClean="0"/>
              <a:t>2 x</a:t>
            </a:r>
            <a:endParaRPr lang="it-IT" dirty="0"/>
          </a:p>
        </p:txBody>
      </p:sp>
      <p:sp>
        <p:nvSpPr>
          <p:cNvPr id="24" name="CasellaDiTesto 23"/>
          <p:cNvSpPr txBox="1"/>
          <p:nvPr/>
        </p:nvSpPr>
        <p:spPr>
          <a:xfrm>
            <a:off x="6394703" y="3047871"/>
            <a:ext cx="2430270" cy="497732"/>
          </a:xfrm>
          <a:prstGeom prst="rect">
            <a:avLst/>
          </a:prstGeom>
          <a:solidFill>
            <a:schemeClr val="bg1"/>
          </a:solidFill>
          <a:ln>
            <a:solidFill>
              <a:srgbClr val="FF0000"/>
            </a:solidFill>
          </a:ln>
        </p:spPr>
        <p:txBody>
          <a:bodyPr wrap="square" lIns="64291" tIns="32146" rIns="64291" bIns="32146" rtlCol="0">
            <a:spAutoFit/>
          </a:bodyPr>
          <a:lstStyle/>
          <a:p>
            <a:r>
              <a:rPr lang="en-US" sz="1400" dirty="0"/>
              <a:t>SCC &gt; 95 % is needed to preserve low emittance</a:t>
            </a:r>
            <a:endParaRPr lang="en-GB" sz="1400" dirty="0"/>
          </a:p>
        </p:txBody>
      </p:sp>
      <p:pic>
        <p:nvPicPr>
          <p:cNvPr id="25" name="Immagine 2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47794" y="4747172"/>
            <a:ext cx="3373395" cy="2093204"/>
          </a:xfrm>
          <a:prstGeom prst="rect">
            <a:avLst/>
          </a:prstGeom>
        </p:spPr>
      </p:pic>
      <p:sp>
        <p:nvSpPr>
          <p:cNvPr id="30" name="CasellaDiTesto 29"/>
          <p:cNvSpPr txBox="1"/>
          <p:nvPr/>
        </p:nvSpPr>
        <p:spPr>
          <a:xfrm>
            <a:off x="116505" y="4998549"/>
            <a:ext cx="4911171" cy="1363354"/>
          </a:xfrm>
          <a:prstGeom prst="rect">
            <a:avLst/>
          </a:prstGeom>
          <a:solidFill>
            <a:schemeClr val="bg1"/>
          </a:solidFill>
          <a:ln>
            <a:solidFill>
              <a:schemeClr val="tx1"/>
            </a:solidFill>
          </a:ln>
        </p:spPr>
        <p:txBody>
          <a:bodyPr wrap="square" lIns="64291" tIns="32146" rIns="64291" bIns="32146" rtlCol="0">
            <a:spAutoFit/>
          </a:bodyPr>
          <a:lstStyle/>
          <a:p>
            <a:pPr algn="l"/>
            <a:r>
              <a:rPr lang="it-IT" sz="1700" dirty="0"/>
              <a:t>The </a:t>
            </a:r>
            <a:r>
              <a:rPr lang="it-IT" sz="1700" dirty="0" err="1"/>
              <a:t>beam</a:t>
            </a:r>
            <a:r>
              <a:rPr lang="it-IT" sz="1700" dirty="0"/>
              <a:t> </a:t>
            </a:r>
            <a:r>
              <a:rPr lang="it-IT" sz="1700" dirty="0" err="1"/>
              <a:t>satisfy</a:t>
            </a:r>
            <a:r>
              <a:rPr lang="it-IT" sz="1700" dirty="0"/>
              <a:t> the RFQ </a:t>
            </a:r>
            <a:r>
              <a:rPr lang="it-IT" sz="1700" dirty="0" err="1"/>
              <a:t>focusing</a:t>
            </a:r>
            <a:r>
              <a:rPr lang="it-IT" sz="1700" dirty="0"/>
              <a:t> parameters:</a:t>
            </a:r>
          </a:p>
          <a:p>
            <a:pPr algn="l"/>
            <a:r>
              <a:rPr lang="it-IT" sz="1700" dirty="0" err="1"/>
              <a:t>Emit</a:t>
            </a:r>
            <a:r>
              <a:rPr lang="it-IT" sz="1700" dirty="0"/>
              <a:t> [rms] = 0.161 </a:t>
            </a:r>
            <a:r>
              <a:rPr lang="it-IT" sz="1700" b="1" dirty="0">
                <a:solidFill>
                  <a:srgbClr val="007E39"/>
                </a:solidFill>
              </a:rPr>
              <a:t>( &lt; 0.25 ) </a:t>
            </a:r>
            <a:r>
              <a:rPr lang="it-IT" sz="1700" dirty="0" err="1"/>
              <a:t>Pi.mm.mrad</a:t>
            </a:r>
            <a:r>
              <a:rPr lang="it-IT" sz="1700" dirty="0"/>
              <a:t> [</a:t>
            </a:r>
            <a:r>
              <a:rPr lang="it-IT" sz="1700" dirty="0" err="1"/>
              <a:t>Norm</a:t>
            </a:r>
            <a:r>
              <a:rPr lang="it-IT" sz="1700" dirty="0"/>
              <a:t>] </a:t>
            </a:r>
          </a:p>
          <a:p>
            <a:pPr algn="l"/>
            <a:r>
              <a:rPr lang="it-IT" sz="1700" dirty="0" err="1"/>
              <a:t>Emit</a:t>
            </a:r>
            <a:r>
              <a:rPr lang="it-IT" sz="1700" dirty="0"/>
              <a:t> [99%]= 1.957 </a:t>
            </a:r>
            <a:r>
              <a:rPr lang="it-IT" sz="1700" b="1" dirty="0">
                <a:solidFill>
                  <a:srgbClr val="007E39"/>
                </a:solidFill>
              </a:rPr>
              <a:t>( &lt; 2.25 ) </a:t>
            </a:r>
            <a:r>
              <a:rPr lang="it-IT" sz="1700" dirty="0" err="1"/>
              <a:t>Pi.mm.mrad</a:t>
            </a:r>
            <a:r>
              <a:rPr lang="it-IT" sz="1700" dirty="0"/>
              <a:t> [</a:t>
            </a:r>
            <a:r>
              <a:rPr lang="it-IT" sz="1700" dirty="0" err="1"/>
              <a:t>Norm</a:t>
            </a:r>
            <a:r>
              <a:rPr lang="it-IT" sz="1700" dirty="0"/>
              <a:t>]</a:t>
            </a:r>
          </a:p>
          <a:p>
            <a:pPr algn="l"/>
            <a:r>
              <a:rPr lang="it-IT" sz="1700" dirty="0"/>
              <a:t>α = 0.995 </a:t>
            </a:r>
            <a:r>
              <a:rPr lang="it-IT" sz="1700" b="1" dirty="0">
                <a:solidFill>
                  <a:srgbClr val="007E39"/>
                </a:solidFill>
              </a:rPr>
              <a:t>( -2.5 % &lt; ±20 % ) </a:t>
            </a:r>
          </a:p>
          <a:p>
            <a:pPr algn="l"/>
            <a:r>
              <a:rPr lang="el-GR" sz="1700" dirty="0"/>
              <a:t>β</a:t>
            </a:r>
            <a:r>
              <a:rPr lang="it-IT" sz="1700" dirty="0"/>
              <a:t> = 0.1102 </a:t>
            </a:r>
            <a:r>
              <a:rPr lang="it-IT" sz="1700" b="1" dirty="0">
                <a:solidFill>
                  <a:srgbClr val="007E39"/>
                </a:solidFill>
              </a:rPr>
              <a:t>( +0.2 % &lt; ±10 % ) </a:t>
            </a:r>
            <a:r>
              <a:rPr lang="it-IT" sz="1700" dirty="0"/>
              <a:t>mm/</a:t>
            </a:r>
            <a:r>
              <a:rPr lang="it-IT" sz="1700" dirty="0" err="1"/>
              <a:t>Pi.mrad</a:t>
            </a:r>
            <a:endParaRPr lang="it-IT" sz="1700" dirty="0"/>
          </a:p>
        </p:txBody>
      </p:sp>
    </p:spTree>
    <p:extLst>
      <p:ext uri="{BB962C8B-B14F-4D97-AF65-F5344CB8AC3E}">
        <p14:creationId xmlns:p14="http://schemas.microsoft.com/office/powerpoint/2010/main" val="2561637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3532" y="392907"/>
            <a:ext cx="6683243" cy="538991"/>
          </a:xfrm>
        </p:spPr>
        <p:txBody>
          <a:bodyPr/>
          <a:lstStyle/>
          <a:p>
            <a:pPr algn="ctr"/>
            <a:r>
              <a:rPr lang="it-IT" dirty="0" err="1" smtClean="0"/>
              <a:t>Chopping</a:t>
            </a:r>
            <a:r>
              <a:rPr lang="it-IT" dirty="0" smtClean="0"/>
              <a:t> </a:t>
            </a:r>
            <a:r>
              <a:rPr lang="it-IT" dirty="0" err="1" smtClean="0"/>
              <a:t>strategy</a:t>
            </a:r>
            <a:endParaRPr lang="en-GB" dirty="0"/>
          </a:p>
        </p:txBody>
      </p:sp>
      <p:pic>
        <p:nvPicPr>
          <p:cNvPr id="5" name="Immagine 4" descr="INFN-logo.gif"/>
          <p:cNvPicPr>
            <a:picLocks noChangeAspect="1"/>
          </p:cNvPicPr>
          <p:nvPr/>
        </p:nvPicPr>
        <p:blipFill>
          <a:blip r:embed="rId2"/>
          <a:stretch>
            <a:fillRect/>
          </a:stretch>
        </p:blipFill>
        <p:spPr>
          <a:xfrm>
            <a:off x="284993" y="154943"/>
            <a:ext cx="810090" cy="793888"/>
          </a:xfrm>
          <a:prstGeom prst="rect">
            <a:avLst/>
          </a:prstGeom>
        </p:spPr>
      </p:pic>
      <p:sp>
        <p:nvSpPr>
          <p:cNvPr id="101" name="CasellaDiTesto 100"/>
          <p:cNvSpPr txBox="1"/>
          <p:nvPr/>
        </p:nvSpPr>
        <p:spPr>
          <a:xfrm>
            <a:off x="521550" y="5861311"/>
            <a:ext cx="4911171" cy="495807"/>
          </a:xfrm>
          <a:prstGeom prst="rect">
            <a:avLst/>
          </a:prstGeom>
          <a:solidFill>
            <a:schemeClr val="bg1"/>
          </a:solidFill>
        </p:spPr>
        <p:txBody>
          <a:bodyPr wrap="square" lIns="64291" tIns="32146" rIns="64291" bIns="32146" rtlCol="0">
            <a:spAutoFit/>
          </a:bodyPr>
          <a:lstStyle/>
          <a:p>
            <a:pPr algn="l"/>
            <a:r>
              <a:rPr lang="it-IT" sz="1400" dirty="0">
                <a:solidFill>
                  <a:srgbClr val="990099"/>
                </a:solidFill>
              </a:rPr>
              <a:t>Ch4: </a:t>
            </a:r>
            <a:r>
              <a:rPr lang="it-IT" sz="1400" dirty="0" err="1">
                <a:solidFill>
                  <a:srgbClr val="990099"/>
                </a:solidFill>
              </a:rPr>
              <a:t>Beam</a:t>
            </a:r>
            <a:r>
              <a:rPr lang="it-IT" sz="1400" dirty="0">
                <a:solidFill>
                  <a:srgbClr val="990099"/>
                </a:solidFill>
              </a:rPr>
              <a:t> Stop </a:t>
            </a:r>
            <a:r>
              <a:rPr lang="it-IT" sz="1400" dirty="0"/>
              <a:t>(R</a:t>
            </a:r>
            <a:r>
              <a:rPr lang="el-GR" sz="1400" dirty="0"/>
              <a:t>τ</a:t>
            </a:r>
            <a:r>
              <a:rPr lang="it-IT" sz="1400" dirty="0"/>
              <a:t> = 5,5 ohm; C = 183 </a:t>
            </a:r>
            <a:r>
              <a:rPr lang="it-IT" sz="1400" dirty="0" err="1"/>
              <a:t>pf</a:t>
            </a:r>
            <a:r>
              <a:rPr lang="it-IT" sz="1400" dirty="0"/>
              <a:t> ; R</a:t>
            </a:r>
            <a:r>
              <a:rPr lang="el-GR" sz="1400" dirty="0"/>
              <a:t>τ</a:t>
            </a:r>
            <a:r>
              <a:rPr lang="it-IT" sz="1400" dirty="0"/>
              <a:t> * C = 1 ns)</a:t>
            </a:r>
          </a:p>
          <a:p>
            <a:pPr algn="l"/>
            <a:r>
              <a:rPr lang="it-IT" sz="1400" dirty="0">
                <a:solidFill>
                  <a:srgbClr val="00B050"/>
                </a:solidFill>
              </a:rPr>
              <a:t>Ch2: Collimatore </a:t>
            </a:r>
            <a:r>
              <a:rPr lang="it-IT" sz="1400" dirty="0"/>
              <a:t>(R</a:t>
            </a:r>
            <a:r>
              <a:rPr lang="el-GR" sz="1400" dirty="0"/>
              <a:t>τ</a:t>
            </a:r>
            <a:r>
              <a:rPr lang="it-IT" sz="1400" dirty="0"/>
              <a:t> = 5,5 ohm; C = 534 </a:t>
            </a:r>
            <a:r>
              <a:rPr lang="it-IT" sz="1400" dirty="0" err="1"/>
              <a:t>pf</a:t>
            </a:r>
            <a:r>
              <a:rPr lang="it-IT" sz="1400" dirty="0"/>
              <a:t> ; R</a:t>
            </a:r>
            <a:r>
              <a:rPr lang="el-GR" sz="1400" dirty="0"/>
              <a:t>τ</a:t>
            </a:r>
            <a:r>
              <a:rPr lang="it-IT" sz="1400" dirty="0"/>
              <a:t> * C = 2,9 ns)</a:t>
            </a:r>
          </a:p>
        </p:txBody>
      </p:sp>
      <p:grpSp>
        <p:nvGrpSpPr>
          <p:cNvPr id="107" name="Gruppo 106"/>
          <p:cNvGrpSpPr/>
          <p:nvPr/>
        </p:nvGrpSpPr>
        <p:grpSpPr>
          <a:xfrm>
            <a:off x="369658" y="1226473"/>
            <a:ext cx="5063063" cy="4430433"/>
            <a:chOff x="525736" y="1513605"/>
            <a:chExt cx="8136904" cy="6531772"/>
          </a:xfrm>
        </p:grpSpPr>
        <p:pic>
          <p:nvPicPr>
            <p:cNvPr id="96" name="Picture 2" descr="E:\ESS\LEBT\Esperimento CEA\CEA SACLAY\MISURE\18_12_2013\ess_1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36" y="1513605"/>
              <a:ext cx="8136904" cy="6531772"/>
            </a:xfrm>
            <a:prstGeom prst="rect">
              <a:avLst/>
            </a:prstGeom>
            <a:noFill/>
            <a:extLst>
              <a:ext uri="{909E8E84-426E-40dd-AFC4-6F175D3DCCD1}">
                <a14:hiddenFill xmlns:a14="http://schemas.microsoft.com/office/drawing/2010/main">
                  <a:solidFill>
                    <a:srgbClr val="FFFFFF"/>
                  </a:solidFill>
                </a14:hiddenFill>
              </a:ext>
            </a:extLst>
          </p:spPr>
        </p:pic>
        <p:sp>
          <p:nvSpPr>
            <p:cNvPr id="97" name="CasellaDiTesto 96"/>
            <p:cNvSpPr txBox="1"/>
            <p:nvPr/>
          </p:nvSpPr>
          <p:spPr>
            <a:xfrm>
              <a:off x="3652439" y="2932584"/>
              <a:ext cx="2935787" cy="431067"/>
            </a:xfrm>
            <a:prstGeom prst="rect">
              <a:avLst/>
            </a:prstGeom>
            <a:solidFill>
              <a:schemeClr val="bg1"/>
            </a:solidFill>
          </p:spPr>
          <p:txBody>
            <a:bodyPr wrap="square" rtlCol="0">
              <a:spAutoFit/>
            </a:bodyPr>
            <a:lstStyle/>
            <a:p>
              <a:r>
                <a:rPr lang="en-US" sz="1300" b="1" dirty="0"/>
                <a:t>Slow transition ≈ 250 ns</a:t>
              </a:r>
            </a:p>
          </p:txBody>
        </p:sp>
        <p:cxnSp>
          <p:nvCxnSpPr>
            <p:cNvPr id="98" name="Connettore 2 97"/>
            <p:cNvCxnSpPr/>
            <p:nvPr/>
          </p:nvCxnSpPr>
          <p:spPr>
            <a:xfrm>
              <a:off x="1521665" y="3796680"/>
              <a:ext cx="3972623" cy="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9" name="CasellaDiTesto 98"/>
            <p:cNvSpPr txBox="1"/>
            <p:nvPr/>
          </p:nvSpPr>
          <p:spPr>
            <a:xfrm>
              <a:off x="1653438" y="5605766"/>
              <a:ext cx="2616714" cy="726007"/>
            </a:xfrm>
            <a:prstGeom prst="rect">
              <a:avLst/>
            </a:prstGeom>
            <a:solidFill>
              <a:schemeClr val="bg1"/>
            </a:solidFill>
          </p:spPr>
          <p:txBody>
            <a:bodyPr wrap="square" rtlCol="0">
              <a:spAutoFit/>
            </a:bodyPr>
            <a:lstStyle/>
            <a:p>
              <a:r>
                <a:rPr lang="it-IT" sz="1300" b="1" dirty="0"/>
                <a:t>Fast </a:t>
              </a:r>
              <a:r>
                <a:rPr lang="it-IT" sz="1300" b="1" dirty="0" err="1"/>
                <a:t>transition</a:t>
              </a:r>
              <a:r>
                <a:rPr lang="it-IT" sz="1300" b="1" dirty="0"/>
                <a:t> </a:t>
              </a:r>
              <a:r>
                <a:rPr lang="en-US" sz="1300" b="1" dirty="0"/>
                <a:t>≈</a:t>
              </a:r>
              <a:r>
                <a:rPr lang="it-IT" sz="1300" b="1" dirty="0"/>
                <a:t> 50 ns</a:t>
              </a:r>
              <a:endParaRPr lang="en-US" sz="1300" b="1" dirty="0"/>
            </a:p>
          </p:txBody>
        </p:sp>
        <p:cxnSp>
          <p:nvCxnSpPr>
            <p:cNvPr id="100" name="Connettore 2 99"/>
            <p:cNvCxnSpPr/>
            <p:nvPr/>
          </p:nvCxnSpPr>
          <p:spPr>
            <a:xfrm>
              <a:off x="741760" y="5452864"/>
              <a:ext cx="720080" cy="0"/>
            </a:xfrm>
            <a:prstGeom prst="straightConnector1">
              <a:avLst/>
            </a:prstGeom>
            <a:ln w="381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6" name="Ovale 105"/>
            <p:cNvSpPr/>
            <p:nvPr/>
          </p:nvSpPr>
          <p:spPr>
            <a:xfrm>
              <a:off x="5566857" y="2811561"/>
              <a:ext cx="669309" cy="6485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09" name="CasellaDiTesto 108"/>
          <p:cNvSpPr txBox="1"/>
          <p:nvPr/>
        </p:nvSpPr>
        <p:spPr>
          <a:xfrm>
            <a:off x="5816352" y="4492244"/>
            <a:ext cx="3109882" cy="1603803"/>
          </a:xfrm>
          <a:prstGeom prst="rect">
            <a:avLst/>
          </a:prstGeom>
          <a:solidFill>
            <a:srgbClr val="DBEEF4"/>
          </a:solidFill>
          <a:ln>
            <a:solidFill>
              <a:schemeClr val="tx1"/>
            </a:solidFill>
          </a:ln>
        </p:spPr>
        <p:txBody>
          <a:bodyPr wrap="square" lIns="64291" tIns="32146" rIns="64291" bIns="32146" rtlCol="0">
            <a:spAutoFit/>
          </a:bodyPr>
          <a:lstStyle/>
          <a:p>
            <a:r>
              <a:rPr lang="it-IT" sz="2000" dirty="0" err="1"/>
              <a:t>Chopping</a:t>
            </a:r>
            <a:r>
              <a:rPr lang="it-IT" sz="2000" dirty="0"/>
              <a:t> </a:t>
            </a:r>
            <a:r>
              <a:rPr lang="it-IT" sz="2000" dirty="0" err="1"/>
              <a:t>strategy</a:t>
            </a:r>
            <a:r>
              <a:rPr lang="it-IT" sz="2000" dirty="0"/>
              <a:t> </a:t>
            </a:r>
            <a:r>
              <a:rPr lang="it-IT" sz="2000" dirty="0" err="1"/>
              <a:t>tested</a:t>
            </a:r>
            <a:r>
              <a:rPr lang="it-IT" sz="2000" dirty="0"/>
              <a:t> </a:t>
            </a:r>
            <a:r>
              <a:rPr lang="it-IT" sz="2000" dirty="0" err="1"/>
              <a:t>at</a:t>
            </a:r>
            <a:r>
              <a:rPr lang="it-IT" sz="2000" dirty="0"/>
              <a:t> CEA: </a:t>
            </a:r>
            <a:r>
              <a:rPr lang="it-IT" sz="2000" dirty="0" err="1"/>
              <a:t>result</a:t>
            </a:r>
            <a:r>
              <a:rPr lang="it-IT" sz="2000" dirty="0"/>
              <a:t> </a:t>
            </a:r>
            <a:r>
              <a:rPr lang="it-IT" sz="2000" dirty="0" err="1"/>
              <a:t>not</a:t>
            </a:r>
            <a:r>
              <a:rPr lang="it-IT" sz="2000" dirty="0"/>
              <a:t> conclusive </a:t>
            </a:r>
            <a:r>
              <a:rPr lang="it-IT" sz="2000" dirty="0" err="1" smtClean="0"/>
              <a:t>because</a:t>
            </a:r>
            <a:r>
              <a:rPr lang="it-IT" sz="2000" dirty="0" smtClean="0"/>
              <a:t> of the </a:t>
            </a:r>
            <a:r>
              <a:rPr lang="it-IT" sz="2000" dirty="0" err="1" smtClean="0"/>
              <a:t>lower</a:t>
            </a:r>
            <a:r>
              <a:rPr lang="it-IT" sz="2000" dirty="0" smtClean="0"/>
              <a:t> </a:t>
            </a:r>
            <a:r>
              <a:rPr lang="it-IT" sz="2000" dirty="0" err="1" smtClean="0"/>
              <a:t>current</a:t>
            </a:r>
            <a:r>
              <a:rPr lang="it-IT" sz="2000" dirty="0" smtClean="0"/>
              <a:t> and </a:t>
            </a:r>
            <a:r>
              <a:rPr lang="it-IT" sz="2000" dirty="0" err="1" smtClean="0"/>
              <a:t>voltage</a:t>
            </a:r>
            <a:r>
              <a:rPr lang="it-IT" sz="2000" dirty="0" smtClean="0"/>
              <a:t>, </a:t>
            </a:r>
            <a:r>
              <a:rPr lang="it-IT" sz="2000" dirty="0" err="1" smtClean="0"/>
              <a:t>but</a:t>
            </a:r>
            <a:r>
              <a:rPr lang="it-IT" sz="2000" dirty="0" smtClean="0"/>
              <a:t> </a:t>
            </a:r>
            <a:r>
              <a:rPr lang="it-IT" sz="2000" dirty="0" err="1" smtClean="0"/>
              <a:t>many</a:t>
            </a:r>
            <a:r>
              <a:rPr lang="it-IT" sz="2000" dirty="0" smtClean="0"/>
              <a:t> </a:t>
            </a:r>
            <a:r>
              <a:rPr lang="it-IT" sz="2000" dirty="0" err="1" smtClean="0"/>
              <a:t>criticalities</a:t>
            </a:r>
            <a:r>
              <a:rPr lang="it-IT" sz="2000" dirty="0" smtClean="0"/>
              <a:t> </a:t>
            </a:r>
            <a:r>
              <a:rPr lang="it-IT" sz="2000" dirty="0" err="1" smtClean="0"/>
              <a:t>have</a:t>
            </a:r>
            <a:r>
              <a:rPr lang="it-IT" sz="2000" dirty="0" smtClean="0"/>
              <a:t> </a:t>
            </a:r>
            <a:r>
              <a:rPr lang="it-IT" sz="2000" dirty="0" err="1" smtClean="0"/>
              <a:t>been</a:t>
            </a:r>
            <a:r>
              <a:rPr lang="it-IT" sz="2000" dirty="0" smtClean="0"/>
              <a:t> </a:t>
            </a:r>
            <a:r>
              <a:rPr lang="it-IT" sz="2000" dirty="0" err="1" smtClean="0"/>
              <a:t>solved</a:t>
            </a:r>
            <a:endParaRPr lang="en-US" sz="2000" dirty="0"/>
          </a:p>
        </p:txBody>
      </p:sp>
      <p:pic>
        <p:nvPicPr>
          <p:cNvPr id="17" name="Immagin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41602" y="1123946"/>
            <a:ext cx="3284632" cy="2894110"/>
          </a:xfrm>
          <a:prstGeom prst="rect">
            <a:avLst/>
          </a:prstGeom>
        </p:spPr>
      </p:pic>
      <p:sp>
        <p:nvSpPr>
          <p:cNvPr id="18" name="Freccia a sinistra 17"/>
          <p:cNvSpPr/>
          <p:nvPr/>
        </p:nvSpPr>
        <p:spPr bwMode="auto">
          <a:xfrm rot="18928997">
            <a:off x="7227326" y="1712950"/>
            <a:ext cx="1304107" cy="613896"/>
          </a:xfrm>
          <a:prstGeom prst="lef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pPr algn="ctr" defTabSz="642915" fontAlgn="base">
              <a:spcBef>
                <a:spcPct val="0"/>
              </a:spcBef>
              <a:spcAft>
                <a:spcPct val="0"/>
              </a:spcAft>
            </a:pPr>
            <a:r>
              <a:rPr lang="it-IT" sz="1100" b="1" dirty="0">
                <a:solidFill>
                  <a:srgbClr val="000000"/>
                </a:solidFill>
                <a:latin typeface="Arial" pitchFamily="34" charset="0"/>
                <a:ea typeface="ヒラギノ角ゴ ProN W3" charset="-128"/>
                <a:cs typeface="Arial" pitchFamily="34" charset="0"/>
                <a:sym typeface="Gill Sans" charset="0"/>
              </a:rPr>
              <a:t>Chopper</a:t>
            </a:r>
            <a:endParaRPr lang="en-GB" sz="1100" b="1" dirty="0">
              <a:solidFill>
                <a:srgbClr val="000000"/>
              </a:solidFill>
              <a:latin typeface="Arial" pitchFamily="34" charset="0"/>
              <a:ea typeface="ヒラギノ角ゴ ProN W3" charset="-128"/>
              <a:cs typeface="Arial" pitchFamily="34" charset="0"/>
              <a:sym typeface="Gill Sans" charset="0"/>
            </a:endParaRPr>
          </a:p>
        </p:txBody>
      </p:sp>
      <p:sp>
        <p:nvSpPr>
          <p:cNvPr id="19" name="Freccia a destra 18"/>
          <p:cNvSpPr/>
          <p:nvPr/>
        </p:nvSpPr>
        <p:spPr bwMode="auto">
          <a:xfrm rot="18791879">
            <a:off x="5304194" y="2056676"/>
            <a:ext cx="1103247" cy="493798"/>
          </a:xfrm>
          <a:prstGeom prst="rightArrow">
            <a:avLst/>
          </a:prstGeom>
          <a:ln>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pPr algn="ctr" defTabSz="642915" fontAlgn="base">
              <a:spcBef>
                <a:spcPct val="0"/>
              </a:spcBef>
              <a:spcAft>
                <a:spcPct val="0"/>
              </a:spcAft>
            </a:pPr>
            <a:r>
              <a:rPr lang="it-IT" sz="1100" b="1" dirty="0">
                <a:solidFill>
                  <a:srgbClr val="000000"/>
                </a:solidFill>
                <a:latin typeface="Arial" pitchFamily="34" charset="0"/>
                <a:ea typeface="ヒラギノ角ゴ ProN W3" charset="-128"/>
                <a:cs typeface="Arial" pitchFamily="34" charset="0"/>
                <a:sym typeface="Gill Sans" charset="0"/>
              </a:rPr>
              <a:t>Chopper HV</a:t>
            </a:r>
            <a:endParaRPr lang="en-GB" sz="1100" b="1" dirty="0">
              <a:solidFill>
                <a:srgbClr val="000000"/>
              </a:solidFill>
              <a:latin typeface="Arial" pitchFamily="34" charset="0"/>
              <a:ea typeface="ヒラギノ角ゴ ProN W3" charset="-128"/>
              <a:cs typeface="Arial" pitchFamily="34" charset="0"/>
              <a:sym typeface="Gill Sans" charset="0"/>
            </a:endParaRPr>
          </a:p>
        </p:txBody>
      </p:sp>
      <p:sp>
        <p:nvSpPr>
          <p:cNvPr id="20" name="CasellaDiTesto 19"/>
          <p:cNvSpPr txBox="1"/>
          <p:nvPr/>
        </p:nvSpPr>
        <p:spPr>
          <a:xfrm>
            <a:off x="1537721" y="961642"/>
            <a:ext cx="2249620" cy="324608"/>
          </a:xfrm>
          <a:prstGeom prst="rect">
            <a:avLst/>
          </a:prstGeom>
          <a:solidFill>
            <a:schemeClr val="bg1"/>
          </a:solidFill>
          <a:ln>
            <a:solidFill>
              <a:schemeClr val="tx1"/>
            </a:solidFill>
          </a:ln>
        </p:spPr>
        <p:txBody>
          <a:bodyPr wrap="square" lIns="64291" tIns="32146" rIns="64291" bIns="32146" rtlCol="0">
            <a:spAutoFit/>
          </a:bodyPr>
          <a:lstStyle/>
          <a:p>
            <a:r>
              <a:rPr lang="it-IT" sz="1700" dirty="0" err="1"/>
              <a:t>Beam</a:t>
            </a:r>
            <a:r>
              <a:rPr lang="it-IT" sz="1700" dirty="0"/>
              <a:t> </a:t>
            </a:r>
            <a:r>
              <a:rPr lang="it-IT" sz="1700" dirty="0" err="1"/>
              <a:t>Pulse</a:t>
            </a:r>
            <a:r>
              <a:rPr lang="it-IT" sz="1700" dirty="0"/>
              <a:t> rise time</a:t>
            </a:r>
            <a:endParaRPr lang="en-US" sz="1700" dirty="0"/>
          </a:p>
        </p:txBody>
      </p:sp>
    </p:spTree>
    <p:extLst>
      <p:ext uri="{BB962C8B-B14F-4D97-AF65-F5344CB8AC3E}">
        <p14:creationId xmlns:p14="http://schemas.microsoft.com/office/powerpoint/2010/main" val="2503698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500"/>
                                        <p:tgtEl>
                                          <p:spTgt spid="1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NFN-logo.gif"/>
          <p:cNvPicPr>
            <a:picLocks noChangeAspect="1"/>
          </p:cNvPicPr>
          <p:nvPr/>
        </p:nvPicPr>
        <p:blipFill>
          <a:blip r:embed="rId3"/>
          <a:stretch>
            <a:fillRect/>
          </a:stretch>
        </p:blipFill>
        <p:spPr>
          <a:xfrm>
            <a:off x="276010" y="141449"/>
            <a:ext cx="810090" cy="793888"/>
          </a:xfrm>
          <a:prstGeom prst="rect">
            <a:avLst/>
          </a:prstGeom>
        </p:spPr>
      </p:pic>
      <p:sp>
        <p:nvSpPr>
          <p:cNvPr id="5" name="Titolo 1"/>
          <p:cNvSpPr>
            <a:spLocks noGrp="1"/>
          </p:cNvSpPr>
          <p:nvPr>
            <p:ph type="title"/>
          </p:nvPr>
        </p:nvSpPr>
        <p:spPr>
          <a:xfrm>
            <a:off x="1483532" y="392906"/>
            <a:ext cx="6683243" cy="605824"/>
          </a:xfrm>
          <a:noFill/>
          <a:ln w="12700">
            <a:noFill/>
            <a:miter lim="800000"/>
            <a:headEnd/>
            <a:tailEnd/>
          </a:ln>
          <a:effectLst/>
        </p:spPr>
        <p:txBody>
          <a:bodyPr vert="horz" wrap="square" lIns="0" tIns="0" rIns="0" bIns="0" numCol="1" anchor="b" anchorCtr="0" compatLnSpc="1">
            <a:prstTxWarp prst="textNoShape">
              <a:avLst/>
            </a:prstTxWarp>
          </a:bodyPr>
          <a:lstStyle/>
          <a:p>
            <a:pPr algn="ctr"/>
            <a:r>
              <a:rPr lang="en-US" sz="3800" dirty="0"/>
              <a:t>ESS site @ INFN-LNS</a:t>
            </a:r>
            <a:endParaRPr lang="en-US" sz="3800" dirty="0">
              <a:solidFill>
                <a:srgbClr val="00B050"/>
              </a:solidFill>
            </a:endParaRPr>
          </a:p>
        </p:txBody>
      </p:sp>
      <p:pic>
        <p:nvPicPr>
          <p:cNvPr id="3" name="Immagin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1820" y="2568279"/>
            <a:ext cx="6075675" cy="4050450"/>
          </a:xfrm>
          <a:prstGeom prst="rect">
            <a:avLst/>
          </a:prstGeom>
        </p:spPr>
      </p:pic>
      <p:pic>
        <p:nvPicPr>
          <p:cNvPr id="7" name="Immagin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6505" y="1099991"/>
            <a:ext cx="3507287" cy="3128753"/>
          </a:xfrm>
          <a:prstGeom prst="rect">
            <a:avLst/>
          </a:prstGeom>
        </p:spPr>
      </p:pic>
      <p:pic>
        <p:nvPicPr>
          <p:cNvPr id="6" name="Immagin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0" y="1122792"/>
            <a:ext cx="2134451" cy="1417658"/>
          </a:xfrm>
          <a:prstGeom prst="rect">
            <a:avLst/>
          </a:prstGeom>
          <a:ln w="19050">
            <a:solidFill>
              <a:schemeClr val="tx1"/>
            </a:solidFill>
          </a:ln>
        </p:spPr>
      </p:pic>
      <p:pic>
        <p:nvPicPr>
          <p:cNvPr id="8" name="Immagine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987653" y="957263"/>
            <a:ext cx="1936498" cy="1517129"/>
          </a:xfrm>
          <a:prstGeom prst="rect">
            <a:avLst/>
          </a:prstGeom>
          <a:ln w="19050">
            <a:solidFill>
              <a:schemeClr val="tx1"/>
            </a:solidFill>
          </a:ln>
        </p:spPr>
      </p:pic>
      <p:pic>
        <p:nvPicPr>
          <p:cNvPr id="9" name="Immagine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rot="5400000">
            <a:off x="322600" y="4610535"/>
            <a:ext cx="2238254" cy="1799151"/>
          </a:xfrm>
          <a:prstGeom prst="rect">
            <a:avLst/>
          </a:prstGeom>
          <a:ln w="19050">
            <a:solidFill>
              <a:schemeClr val="tx1"/>
            </a:solidFill>
          </a:ln>
        </p:spPr>
      </p:pic>
      <p:pic>
        <p:nvPicPr>
          <p:cNvPr id="10" name="Immagine 9"/>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607061" y="5170878"/>
            <a:ext cx="1509264" cy="1458359"/>
          </a:xfrm>
          <a:prstGeom prst="rect">
            <a:avLst/>
          </a:prstGeom>
          <a:ln w="19050">
            <a:solidFill>
              <a:schemeClr val="tx1"/>
            </a:solidFill>
          </a:ln>
        </p:spPr>
      </p:pic>
    </p:spTree>
    <p:extLst>
      <p:ext uri="{BB962C8B-B14F-4D97-AF65-F5344CB8AC3E}">
        <p14:creationId xmlns:p14="http://schemas.microsoft.com/office/powerpoint/2010/main" val="2039642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Macintosh HD:Users:fabienrey:Desktop:CRYOand TRACKER:Slide1.jpg"/>
          <p:cNvPicPr/>
          <p:nvPr/>
        </p:nvPicPr>
        <p:blipFill rotWithShape="1">
          <a:blip r:embed="rId2">
            <a:extLst>
              <a:ext uri="{28A0092B-C50C-407E-A947-70E740481C1C}">
                <a14:useLocalDpi xmlns:a14="http://schemas.microsoft.com/office/drawing/2010/main" val="0"/>
              </a:ext>
            </a:extLst>
          </a:blip>
          <a:srcRect t="5205" b="10047"/>
          <a:stretch/>
        </p:blipFill>
        <p:spPr bwMode="auto">
          <a:xfrm>
            <a:off x="5078306" y="998731"/>
            <a:ext cx="3740468" cy="2025225"/>
          </a:xfrm>
          <a:prstGeom prst="rect">
            <a:avLst/>
          </a:prstGeom>
          <a:noFill/>
          <a:ln>
            <a:noFill/>
          </a:ln>
          <a:extLst>
            <a:ext uri="{53640926-AAD7-44d8-BBD7-CCE9431645EC}">
              <a14:shadowObscured xmlns:a14="http://schemas.microsoft.com/office/drawing/2010/main"/>
            </a:ext>
            <a:ext uri="{FAA26D3D-D897-4be2-8F04-BA451C77F1D7}">
              <ma14:placeholderFlag xmlns:ma14="http://schemas.microsoft.com/office/mac/drawingml/2011/main"/>
            </a:ext>
          </a:extLst>
        </p:spPr>
      </p:pic>
      <p:sp>
        <p:nvSpPr>
          <p:cNvPr id="2" name="Titolo 1"/>
          <p:cNvSpPr>
            <a:spLocks noGrp="1"/>
          </p:cNvSpPr>
          <p:nvPr>
            <p:ph type="title"/>
          </p:nvPr>
        </p:nvSpPr>
        <p:spPr>
          <a:xfrm>
            <a:off x="1483532" y="239270"/>
            <a:ext cx="6683243" cy="607568"/>
          </a:xfrm>
        </p:spPr>
        <p:txBody>
          <a:bodyPr/>
          <a:lstStyle/>
          <a:p>
            <a:pPr algn="ctr"/>
            <a:r>
              <a:rPr lang="en-US" dirty="0" smtClean="0"/>
              <a:t>Alignment</a:t>
            </a:r>
            <a:endParaRPr lang="en-US" dirty="0"/>
          </a:p>
        </p:txBody>
      </p:sp>
      <p:sp>
        <p:nvSpPr>
          <p:cNvPr id="6" name="CasellaDiTesto 5"/>
          <p:cNvSpPr txBox="1"/>
          <p:nvPr/>
        </p:nvSpPr>
        <p:spPr>
          <a:xfrm>
            <a:off x="6061181" y="796208"/>
            <a:ext cx="2915683" cy="615549"/>
          </a:xfrm>
          <a:prstGeom prst="rect">
            <a:avLst/>
          </a:prstGeom>
          <a:noFill/>
          <a:ln w="19050">
            <a:noFill/>
          </a:ln>
        </p:spPr>
        <p:txBody>
          <a:bodyPr wrap="square" lIns="91435" tIns="45718" rIns="91435" bIns="45718" rtlCol="0">
            <a:spAutoFit/>
          </a:bodyPr>
          <a:lstStyle/>
          <a:p>
            <a:pPr marL="273036"/>
            <a:r>
              <a:rPr lang="en-GB" sz="1700" b="1" dirty="0"/>
              <a:t>Alignment strategy inside the ESS accelerator tunnel</a:t>
            </a:r>
            <a:endParaRPr lang="en-US" sz="1700" dirty="0"/>
          </a:p>
        </p:txBody>
      </p:sp>
      <p:sp>
        <p:nvSpPr>
          <p:cNvPr id="7" name="CasellaDiTesto 6"/>
          <p:cNvSpPr txBox="1"/>
          <p:nvPr/>
        </p:nvSpPr>
        <p:spPr>
          <a:xfrm>
            <a:off x="369658" y="1150622"/>
            <a:ext cx="3392363" cy="1650450"/>
          </a:xfrm>
          <a:prstGeom prst="rect">
            <a:avLst/>
          </a:prstGeom>
          <a:noFill/>
          <a:ln w="19050">
            <a:noFill/>
          </a:ln>
        </p:spPr>
        <p:txBody>
          <a:bodyPr wrap="square" lIns="91435" tIns="45718" rIns="91435" bIns="45718" rtlCol="0">
            <a:spAutoFit/>
          </a:bodyPr>
          <a:lstStyle/>
          <a:p>
            <a:pPr marL="273036"/>
            <a:r>
              <a:rPr lang="en-US" sz="1700" b="1" dirty="0"/>
              <a:t>Main important element for the alignment:</a:t>
            </a:r>
          </a:p>
          <a:p>
            <a:pPr marL="594494" indent="-321457">
              <a:buFont typeface="+mj-lt"/>
              <a:buAutoNum type="arabicPeriod"/>
            </a:pPr>
            <a:r>
              <a:rPr lang="en-US" sz="1700" b="1" dirty="0"/>
              <a:t>Plasma electrodes</a:t>
            </a:r>
          </a:p>
          <a:p>
            <a:pPr marL="594494" indent="-321457">
              <a:buFont typeface="+mj-lt"/>
              <a:buAutoNum type="arabicPeriod"/>
            </a:pPr>
            <a:r>
              <a:rPr lang="en-US" sz="1700" b="1" dirty="0"/>
              <a:t>Extraction electrodes</a:t>
            </a:r>
          </a:p>
          <a:p>
            <a:pPr marL="594494" indent="-321457">
              <a:buFont typeface="+mj-lt"/>
              <a:buAutoNum type="arabicPeriod"/>
            </a:pPr>
            <a:r>
              <a:rPr lang="en-US" sz="1700" b="1" dirty="0"/>
              <a:t>Two solenoids</a:t>
            </a:r>
          </a:p>
          <a:p>
            <a:pPr marL="594494" indent="-321457">
              <a:buFont typeface="+mj-lt"/>
              <a:buAutoNum type="arabicPeriod"/>
            </a:pPr>
            <a:r>
              <a:rPr lang="en-US" sz="1700" b="1" dirty="0"/>
              <a:t>RFQ entrance collimator </a:t>
            </a:r>
            <a:endParaRPr lang="en-US" sz="1700"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614"/>
          <a:stretch/>
        </p:blipFill>
        <p:spPr bwMode="auto">
          <a:xfrm>
            <a:off x="4274110" y="1834409"/>
            <a:ext cx="702934" cy="662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E:\ESS\LNS\visita direttivo\SORGENTE ESS2.jpg"/>
          <p:cNvPicPr>
            <a:picLocks noChangeAspect="1" noChangeArrowheads="1"/>
          </p:cNvPicPr>
          <p:nvPr/>
        </p:nvPicPr>
        <p:blipFill rotWithShape="1">
          <a:blip r:embed="rId4">
            <a:extLst>
              <a:ext uri="{28A0092B-C50C-407E-A947-70E740481C1C}">
                <a14:useLocalDpi xmlns:a14="http://schemas.microsoft.com/office/drawing/2010/main" val="0"/>
              </a:ext>
            </a:extLst>
          </a:blip>
          <a:srcRect l="37997" t="9022" r="16888" b="12413"/>
          <a:stretch/>
        </p:blipFill>
        <p:spPr bwMode="auto">
          <a:xfrm flipH="1">
            <a:off x="521550" y="2922694"/>
            <a:ext cx="3524758" cy="372368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ttore 2 4"/>
          <p:cNvCxnSpPr/>
          <p:nvPr/>
        </p:nvCxnSpPr>
        <p:spPr bwMode="auto">
          <a:xfrm>
            <a:off x="1396072" y="4334319"/>
            <a:ext cx="492505" cy="613600"/>
          </a:xfrm>
          <a:prstGeom prst="straightConnector1">
            <a:avLst/>
          </a:prstGeom>
          <a:blipFill dpi="0" rotWithShape="0">
            <a:blip r:embed="rId5"/>
            <a:srcRect/>
            <a:tile tx="0" ty="0" sx="100000" sy="100000" flip="none" algn="tl"/>
          </a:blipFill>
          <a:ln w="50800" cap="flat" cmpd="sng" algn="ctr">
            <a:solidFill>
              <a:srgbClr val="000000"/>
            </a:solidFill>
            <a:prstDash val="solid"/>
            <a:round/>
            <a:headEnd type="none" w="med" len="med"/>
            <a:tailEnd type="arrow"/>
          </a:ln>
          <a:effectLst/>
        </p:spPr>
      </p:cxnSp>
      <p:sp>
        <p:nvSpPr>
          <p:cNvPr id="11" name="CasellaDiTesto 10"/>
          <p:cNvSpPr txBox="1"/>
          <p:nvPr/>
        </p:nvSpPr>
        <p:spPr>
          <a:xfrm>
            <a:off x="1142919" y="3884676"/>
            <a:ext cx="246832" cy="341919"/>
          </a:xfrm>
          <a:prstGeom prst="rect">
            <a:avLst/>
          </a:prstGeom>
          <a:noFill/>
        </p:spPr>
        <p:txBody>
          <a:bodyPr wrap="none" lIns="64291" tIns="32146" rIns="64291" bIns="32146" rtlCol="0">
            <a:spAutoFit/>
          </a:bodyPr>
          <a:lstStyle/>
          <a:p>
            <a:r>
              <a:rPr lang="it-IT" dirty="0" smtClean="0"/>
              <a:t>1</a:t>
            </a:r>
            <a:endParaRPr lang="en-GB" dirty="0"/>
          </a:p>
        </p:txBody>
      </p:sp>
      <p:cxnSp>
        <p:nvCxnSpPr>
          <p:cNvPr id="14" name="Connettore 2 13"/>
          <p:cNvCxnSpPr/>
          <p:nvPr/>
        </p:nvCxnSpPr>
        <p:spPr bwMode="auto">
          <a:xfrm flipH="1">
            <a:off x="2141730" y="3839501"/>
            <a:ext cx="556937" cy="945033"/>
          </a:xfrm>
          <a:prstGeom prst="straightConnector1">
            <a:avLst/>
          </a:prstGeom>
          <a:blipFill dpi="0" rotWithShape="0">
            <a:blip r:embed="rId5"/>
            <a:srcRect/>
            <a:tile tx="0" ty="0" sx="100000" sy="100000" flip="none" algn="tl"/>
          </a:blipFill>
          <a:ln w="50800" cap="flat" cmpd="sng" algn="ctr">
            <a:solidFill>
              <a:srgbClr val="000000"/>
            </a:solidFill>
            <a:prstDash val="solid"/>
            <a:round/>
            <a:headEnd type="none" w="med" len="med"/>
            <a:tailEnd type="arrow"/>
          </a:ln>
          <a:effectLst/>
        </p:spPr>
      </p:cxnSp>
      <p:sp>
        <p:nvSpPr>
          <p:cNvPr id="15" name="CasellaDiTesto 14"/>
          <p:cNvSpPr txBox="1"/>
          <p:nvPr/>
        </p:nvSpPr>
        <p:spPr>
          <a:xfrm>
            <a:off x="2648036" y="3415933"/>
            <a:ext cx="246832" cy="341919"/>
          </a:xfrm>
          <a:prstGeom prst="rect">
            <a:avLst/>
          </a:prstGeom>
          <a:noFill/>
        </p:spPr>
        <p:txBody>
          <a:bodyPr wrap="none" lIns="64291" tIns="32146" rIns="64291" bIns="32146" rtlCol="0">
            <a:spAutoFit/>
          </a:bodyPr>
          <a:lstStyle/>
          <a:p>
            <a:r>
              <a:rPr lang="it-IT" dirty="0"/>
              <a:t>2</a:t>
            </a:r>
            <a:endParaRPr lang="en-GB" dirty="0"/>
          </a:p>
        </p:txBody>
      </p:sp>
      <p:pic>
        <p:nvPicPr>
          <p:cNvPr id="2052" name="Picture 4" descr="E:\ESS\LEBT\diagnostica\image003_bis.jpg"/>
          <p:cNvPicPr>
            <a:picLocks noChangeAspect="1" noChangeArrowheads="1"/>
          </p:cNvPicPr>
          <p:nvPr/>
        </p:nvPicPr>
        <p:blipFill rotWithShape="1">
          <a:blip r:embed="rId6">
            <a:extLst>
              <a:ext uri="{28A0092B-C50C-407E-A947-70E740481C1C}">
                <a14:useLocalDpi xmlns:a14="http://schemas.microsoft.com/office/drawing/2010/main" val="0"/>
              </a:ext>
            </a:extLst>
          </a:blip>
          <a:srcRect l="1495" t="59553" r="48972" b="5474"/>
          <a:stretch/>
        </p:blipFill>
        <p:spPr bwMode="auto">
          <a:xfrm flipH="1">
            <a:off x="4102744" y="3088461"/>
            <a:ext cx="2965210" cy="135315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E:\ESS\LEBT\Esperimento CEA\CEA SACLAY\FOTO\Istallazione al CEA\20131210_111615.jpg"/>
          <p:cNvPicPr>
            <a:picLocks noChangeAspect="1" noChangeArrowheads="1"/>
          </p:cNvPicPr>
          <p:nvPr/>
        </p:nvPicPr>
        <p:blipFill rotWithShape="1">
          <a:blip r:embed="rId7">
            <a:extLst>
              <a:ext uri="{28A0092B-C50C-407E-A947-70E740481C1C}">
                <a14:useLocalDpi xmlns:a14="http://schemas.microsoft.com/office/drawing/2010/main" val="0"/>
              </a:ext>
            </a:extLst>
          </a:blip>
          <a:srcRect t="14846" b="15288"/>
          <a:stretch/>
        </p:blipFill>
        <p:spPr bwMode="auto">
          <a:xfrm>
            <a:off x="4096132" y="4873480"/>
            <a:ext cx="3383409" cy="17728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ESS\LEBT\Esperimento CEA\CEA SACLAY\FOTO\Istallazione al CEA\20131210_111812.jpg"/>
          <p:cNvPicPr>
            <a:picLocks noChangeAspect="1" noChangeArrowheads="1"/>
          </p:cNvPicPr>
          <p:nvPr/>
        </p:nvPicPr>
        <p:blipFill rotWithShape="1">
          <a:blip r:embed="rId8">
            <a:extLst>
              <a:ext uri="{28A0092B-C50C-407E-A947-70E740481C1C}">
                <a14:useLocalDpi xmlns:a14="http://schemas.microsoft.com/office/drawing/2010/main" val="0"/>
              </a:ext>
            </a:extLst>
          </a:blip>
          <a:srcRect l="54130" t="17533" r="23655" b="30809"/>
          <a:stretch/>
        </p:blipFill>
        <p:spPr bwMode="auto">
          <a:xfrm>
            <a:off x="7559207" y="3290936"/>
            <a:ext cx="1409006" cy="24573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4166956" y="1125496"/>
            <a:ext cx="810089" cy="662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Connettore 2 23"/>
          <p:cNvCxnSpPr/>
          <p:nvPr/>
        </p:nvCxnSpPr>
        <p:spPr bwMode="auto">
          <a:xfrm flipH="1">
            <a:off x="4920321" y="4641118"/>
            <a:ext cx="800246" cy="638234"/>
          </a:xfrm>
          <a:prstGeom prst="straightConnector1">
            <a:avLst/>
          </a:prstGeom>
          <a:blipFill dpi="0" rotWithShape="0">
            <a:blip r:embed="rId5"/>
            <a:srcRect/>
            <a:tile tx="0" ty="0" sx="100000" sy="100000" flip="none" algn="tl"/>
          </a:blipFill>
          <a:ln w="50800" cap="flat" cmpd="sng" algn="ctr">
            <a:solidFill>
              <a:srgbClr val="000000"/>
            </a:solidFill>
            <a:prstDash val="solid"/>
            <a:round/>
            <a:headEnd type="none" w="med" len="med"/>
            <a:tailEnd type="arrow"/>
          </a:ln>
          <a:effectLst/>
        </p:spPr>
      </p:cxnSp>
      <p:sp>
        <p:nvSpPr>
          <p:cNvPr id="25" name="CasellaDiTesto 24"/>
          <p:cNvSpPr txBox="1"/>
          <p:nvPr/>
        </p:nvSpPr>
        <p:spPr>
          <a:xfrm>
            <a:off x="5720568" y="4265161"/>
            <a:ext cx="246832" cy="341919"/>
          </a:xfrm>
          <a:prstGeom prst="rect">
            <a:avLst/>
          </a:prstGeom>
          <a:noFill/>
        </p:spPr>
        <p:txBody>
          <a:bodyPr wrap="none" lIns="64291" tIns="32146" rIns="64291" bIns="32146" rtlCol="0">
            <a:spAutoFit/>
          </a:bodyPr>
          <a:lstStyle/>
          <a:p>
            <a:r>
              <a:rPr lang="it-IT" dirty="0" smtClean="0"/>
              <a:t>3</a:t>
            </a:r>
            <a:endParaRPr lang="en-GB" dirty="0"/>
          </a:p>
        </p:txBody>
      </p:sp>
      <p:cxnSp>
        <p:nvCxnSpPr>
          <p:cNvPr id="28" name="Connettore 2 27"/>
          <p:cNvCxnSpPr/>
          <p:nvPr/>
        </p:nvCxnSpPr>
        <p:spPr bwMode="auto">
          <a:xfrm>
            <a:off x="6061181" y="4641119"/>
            <a:ext cx="637305" cy="559953"/>
          </a:xfrm>
          <a:prstGeom prst="straightConnector1">
            <a:avLst/>
          </a:prstGeom>
          <a:blipFill dpi="0" rotWithShape="0">
            <a:blip r:embed="rId5"/>
            <a:srcRect/>
            <a:tile tx="0" ty="0" sx="100000" sy="100000" flip="none" algn="tl"/>
          </a:blipFill>
          <a:ln w="50800" cap="flat" cmpd="sng" algn="ctr">
            <a:solidFill>
              <a:srgbClr val="000000"/>
            </a:solidFill>
            <a:prstDash val="solid"/>
            <a:round/>
            <a:headEnd type="none" w="med" len="med"/>
            <a:tailEnd type="arrow"/>
          </a:ln>
          <a:effectLst/>
        </p:spPr>
      </p:cxnSp>
      <p:cxnSp>
        <p:nvCxnSpPr>
          <p:cNvPr id="31" name="Connettore 2 30"/>
          <p:cNvCxnSpPr/>
          <p:nvPr/>
        </p:nvCxnSpPr>
        <p:spPr bwMode="auto">
          <a:xfrm flipH="1" flipV="1">
            <a:off x="5320444" y="4036568"/>
            <a:ext cx="400123" cy="367481"/>
          </a:xfrm>
          <a:prstGeom prst="straightConnector1">
            <a:avLst/>
          </a:prstGeom>
          <a:blipFill dpi="0" rotWithShape="0">
            <a:blip r:embed="rId5"/>
            <a:srcRect/>
            <a:tile tx="0" ty="0" sx="100000" sy="100000" flip="none" algn="tl"/>
          </a:blipFill>
          <a:ln w="50800" cap="flat" cmpd="sng" algn="ctr">
            <a:solidFill>
              <a:srgbClr val="000000"/>
            </a:solidFill>
            <a:prstDash val="solid"/>
            <a:round/>
            <a:headEnd type="none" w="med" len="med"/>
            <a:tailEnd type="arrow"/>
          </a:ln>
          <a:effectLst/>
        </p:spPr>
      </p:cxnSp>
      <p:cxnSp>
        <p:nvCxnSpPr>
          <p:cNvPr id="32" name="Connettore 2 31"/>
          <p:cNvCxnSpPr/>
          <p:nvPr/>
        </p:nvCxnSpPr>
        <p:spPr bwMode="auto">
          <a:xfrm flipV="1">
            <a:off x="6061181" y="4071432"/>
            <a:ext cx="425809" cy="297752"/>
          </a:xfrm>
          <a:prstGeom prst="straightConnector1">
            <a:avLst/>
          </a:prstGeom>
          <a:blipFill dpi="0" rotWithShape="0">
            <a:blip r:embed="rId5"/>
            <a:srcRect/>
            <a:tile tx="0" ty="0" sx="100000" sy="100000" flip="none" algn="tl"/>
          </a:blipFill>
          <a:ln w="50800" cap="flat" cmpd="sng" algn="ctr">
            <a:solidFill>
              <a:srgbClr val="000000"/>
            </a:solidFill>
            <a:prstDash val="solid"/>
            <a:round/>
            <a:headEnd type="none" w="med" len="med"/>
            <a:tailEnd type="arrow"/>
          </a:ln>
          <a:effectLst/>
        </p:spPr>
      </p:cxnSp>
      <p:sp>
        <p:nvSpPr>
          <p:cNvPr id="42" name="CasellaDiTesto 41"/>
          <p:cNvSpPr txBox="1"/>
          <p:nvPr/>
        </p:nvSpPr>
        <p:spPr>
          <a:xfrm>
            <a:off x="6948540" y="4274700"/>
            <a:ext cx="246832" cy="341919"/>
          </a:xfrm>
          <a:prstGeom prst="rect">
            <a:avLst/>
          </a:prstGeom>
          <a:noFill/>
        </p:spPr>
        <p:txBody>
          <a:bodyPr wrap="none" lIns="64291" tIns="32146" rIns="64291" bIns="32146" rtlCol="0">
            <a:spAutoFit/>
          </a:bodyPr>
          <a:lstStyle/>
          <a:p>
            <a:r>
              <a:rPr lang="it-IT" dirty="0" smtClean="0"/>
              <a:t>4</a:t>
            </a:r>
            <a:endParaRPr lang="en-GB" dirty="0"/>
          </a:p>
        </p:txBody>
      </p:sp>
      <p:cxnSp>
        <p:nvCxnSpPr>
          <p:cNvPr id="43" name="Connettore 2 42"/>
          <p:cNvCxnSpPr>
            <a:stCxn id="42" idx="0"/>
          </p:cNvCxnSpPr>
          <p:nvPr/>
        </p:nvCxnSpPr>
        <p:spPr bwMode="auto">
          <a:xfrm flipH="1" flipV="1">
            <a:off x="6948541" y="3765038"/>
            <a:ext cx="123415" cy="509662"/>
          </a:xfrm>
          <a:prstGeom prst="straightConnector1">
            <a:avLst/>
          </a:prstGeom>
          <a:blipFill dpi="0" rotWithShape="0">
            <a:blip r:embed="rId5"/>
            <a:srcRect/>
            <a:tile tx="0" ty="0" sx="100000" sy="100000" flip="none" algn="tl"/>
          </a:blipFill>
          <a:ln w="50800" cap="flat" cmpd="sng" algn="ctr">
            <a:solidFill>
              <a:srgbClr val="000000"/>
            </a:solidFill>
            <a:prstDash val="solid"/>
            <a:round/>
            <a:headEnd type="none" w="med" len="med"/>
            <a:tailEnd type="arrow"/>
          </a:ln>
          <a:effectLst/>
        </p:spPr>
      </p:cxnSp>
      <p:cxnSp>
        <p:nvCxnSpPr>
          <p:cNvPr id="46" name="Connettore 2 45"/>
          <p:cNvCxnSpPr>
            <a:stCxn id="42" idx="3"/>
          </p:cNvCxnSpPr>
          <p:nvPr/>
        </p:nvCxnSpPr>
        <p:spPr bwMode="auto">
          <a:xfrm>
            <a:off x="7195372" y="4445660"/>
            <a:ext cx="616988" cy="88726"/>
          </a:xfrm>
          <a:prstGeom prst="straightConnector1">
            <a:avLst/>
          </a:prstGeom>
          <a:blipFill dpi="0" rotWithShape="0">
            <a:blip r:embed="rId5"/>
            <a:srcRect/>
            <a:tile tx="0" ty="0" sx="100000" sy="100000" flip="none" algn="tl"/>
          </a:blipFill>
          <a:ln w="50800" cap="flat" cmpd="sng" algn="ctr">
            <a:solidFill>
              <a:srgbClr val="000000"/>
            </a:solidFill>
            <a:prstDash val="solid"/>
            <a:round/>
            <a:headEnd type="none" w="med" len="med"/>
            <a:tailEnd type="arrow"/>
          </a:ln>
          <a:effectLst/>
        </p:spPr>
      </p:cxnSp>
      <p:pic>
        <p:nvPicPr>
          <p:cNvPr id="26" name="Immagine 25" descr="INFN-logo.gif"/>
          <p:cNvPicPr>
            <a:picLocks noChangeAspect="1"/>
          </p:cNvPicPr>
          <p:nvPr/>
        </p:nvPicPr>
        <p:blipFill>
          <a:blip r:embed="rId9"/>
          <a:stretch>
            <a:fillRect/>
          </a:stretch>
        </p:blipFill>
        <p:spPr>
          <a:xfrm>
            <a:off x="231231" y="171876"/>
            <a:ext cx="810090" cy="793888"/>
          </a:xfrm>
          <a:prstGeom prst="rect">
            <a:avLst/>
          </a:prstGeom>
        </p:spPr>
      </p:pic>
    </p:spTree>
    <p:extLst>
      <p:ext uri="{BB962C8B-B14F-4D97-AF65-F5344CB8AC3E}">
        <p14:creationId xmlns:p14="http://schemas.microsoft.com/office/powerpoint/2010/main" val="2852721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NFN-logo.gif"/>
          <p:cNvPicPr>
            <a:picLocks noChangeAspect="1"/>
          </p:cNvPicPr>
          <p:nvPr/>
        </p:nvPicPr>
        <p:blipFill>
          <a:blip r:embed="rId3"/>
          <a:stretch>
            <a:fillRect/>
          </a:stretch>
        </p:blipFill>
        <p:spPr>
          <a:xfrm>
            <a:off x="24351" y="204842"/>
            <a:ext cx="810090" cy="793888"/>
          </a:xfrm>
          <a:prstGeom prst="rect">
            <a:avLst/>
          </a:prstGeom>
        </p:spPr>
      </p:pic>
      <p:sp>
        <p:nvSpPr>
          <p:cNvPr id="5" name="Titolo 1"/>
          <p:cNvSpPr>
            <a:spLocks noGrp="1"/>
          </p:cNvSpPr>
          <p:nvPr>
            <p:ph type="title"/>
          </p:nvPr>
        </p:nvSpPr>
        <p:spPr>
          <a:xfrm>
            <a:off x="1805267" y="579169"/>
            <a:ext cx="5035801" cy="605824"/>
          </a:xfrm>
          <a:noFill/>
          <a:ln w="12700">
            <a:noFill/>
            <a:miter lim="800000"/>
            <a:headEnd/>
            <a:tailEnd/>
          </a:ln>
          <a:effectLst/>
        </p:spPr>
        <p:txBody>
          <a:bodyPr vert="horz" wrap="square" lIns="0" tIns="0" rIns="0" bIns="0" numCol="1" anchor="b" anchorCtr="0" compatLnSpc="1">
            <a:prstTxWarp prst="textNoShape">
              <a:avLst/>
            </a:prstTxWarp>
          </a:bodyPr>
          <a:lstStyle/>
          <a:p>
            <a:pPr algn="ctr"/>
            <a:r>
              <a:rPr lang="en-US" sz="3800" dirty="0"/>
              <a:t> Alignment strategy in progress</a:t>
            </a:r>
            <a:endParaRPr lang="en-US" sz="3800" dirty="0">
              <a:solidFill>
                <a:srgbClr val="00B050"/>
              </a:solidFill>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429396" y="1636968"/>
            <a:ext cx="8193054" cy="432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977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21919" y="312539"/>
            <a:ext cx="6683243" cy="538991"/>
          </a:xfrm>
        </p:spPr>
        <p:txBody>
          <a:bodyPr/>
          <a:lstStyle/>
          <a:p>
            <a:pPr algn="ctr"/>
            <a:r>
              <a:rPr lang="en-US" b="1" dirty="0" smtClean="0"/>
              <a:t>PS-ESS and LEBT layout</a:t>
            </a:r>
            <a:endParaRPr lang="en-US" b="1" dirty="0"/>
          </a:p>
        </p:txBody>
      </p:sp>
      <p:pic>
        <p:nvPicPr>
          <p:cNvPr id="4" name="Immagine 3" descr="INFN-logo.gif"/>
          <p:cNvPicPr>
            <a:picLocks noChangeAspect="1"/>
          </p:cNvPicPr>
          <p:nvPr/>
        </p:nvPicPr>
        <p:blipFill>
          <a:blip r:embed="rId2"/>
          <a:stretch>
            <a:fillRect/>
          </a:stretch>
        </p:blipFill>
        <p:spPr>
          <a:xfrm>
            <a:off x="225210" y="138010"/>
            <a:ext cx="810090" cy="793888"/>
          </a:xfrm>
          <a:prstGeom prst="rect">
            <a:avLst/>
          </a:prstGeom>
        </p:spPr>
      </p:pic>
      <p:pic>
        <p:nvPicPr>
          <p:cNvPr id="14339" name="Picture 3" descr="C:\Users\Lorenzo\Desktop\Layout source 3-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51884"/>
            <a:ext cx="9378070" cy="4948909"/>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0" y="4991100"/>
            <a:ext cx="2944645" cy="1917700"/>
          </a:xfrm>
          <a:prstGeom prst="rect">
            <a:avLst/>
          </a:prstGeom>
        </p:spPr>
      </p:pic>
    </p:spTree>
    <p:extLst>
      <p:ext uri="{BB962C8B-B14F-4D97-AF65-F5344CB8AC3E}">
        <p14:creationId xmlns:p14="http://schemas.microsoft.com/office/powerpoint/2010/main" val="3387669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21919" y="312539"/>
            <a:ext cx="6683243" cy="538991"/>
          </a:xfrm>
        </p:spPr>
        <p:txBody>
          <a:bodyPr/>
          <a:lstStyle/>
          <a:p>
            <a:pPr algn="ctr"/>
            <a:r>
              <a:rPr lang="en-US" dirty="0" smtClean="0"/>
              <a:t>Status and open items</a:t>
            </a:r>
            <a:endParaRPr lang="en-US" dirty="0"/>
          </a:p>
        </p:txBody>
      </p:sp>
      <p:pic>
        <p:nvPicPr>
          <p:cNvPr id="4" name="Immagine 3" descr="INFN-logo.gif"/>
          <p:cNvPicPr>
            <a:picLocks noChangeAspect="1"/>
          </p:cNvPicPr>
          <p:nvPr/>
        </p:nvPicPr>
        <p:blipFill>
          <a:blip r:embed="rId2"/>
          <a:stretch>
            <a:fillRect/>
          </a:stretch>
        </p:blipFill>
        <p:spPr>
          <a:xfrm>
            <a:off x="287867" y="138010"/>
            <a:ext cx="810090" cy="793888"/>
          </a:xfrm>
          <a:prstGeom prst="rect">
            <a:avLst/>
          </a:prstGeom>
        </p:spPr>
      </p:pic>
      <p:graphicFrame>
        <p:nvGraphicFramePr>
          <p:cNvPr id="3" name="Tabella 2"/>
          <p:cNvGraphicFramePr>
            <a:graphicFrameLocks noGrp="1"/>
          </p:cNvGraphicFramePr>
          <p:nvPr>
            <p:extLst>
              <p:ext uri="{D42A27DB-BD31-4B8C-83A1-F6EECF244321}">
                <p14:modId xmlns:p14="http://schemas.microsoft.com/office/powerpoint/2010/main" val="2764368092"/>
              </p:ext>
            </p:extLst>
          </p:nvPr>
        </p:nvGraphicFramePr>
        <p:xfrm>
          <a:off x="287865" y="1762289"/>
          <a:ext cx="8856134" cy="4527236"/>
        </p:xfrm>
        <a:graphic>
          <a:graphicData uri="http://schemas.openxmlformats.org/drawingml/2006/table">
            <a:tbl>
              <a:tblPr firstRow="1" bandRow="1">
                <a:tableStyleId>{2D5ABB26-0587-4C30-8999-92F81FD0307C}</a:tableStyleId>
              </a:tblPr>
              <a:tblGrid>
                <a:gridCol w="4428067"/>
                <a:gridCol w="4428067"/>
              </a:tblGrid>
              <a:tr h="260747">
                <a:tc>
                  <a:txBody>
                    <a:bodyPr/>
                    <a:lstStyle/>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700" b="1" dirty="0" smtClean="0"/>
                        <a:t>Sites</a:t>
                      </a:r>
                    </a:p>
                  </a:txBody>
                  <a:tcPr marL="64294" marR="64294" marT="32147" marB="32147"/>
                </a:tc>
                <a:tc>
                  <a:txBody>
                    <a:bodyPr/>
                    <a:lstStyle/>
                    <a:p>
                      <a:endParaRPr lang="en-US" sz="1700" dirty="0"/>
                    </a:p>
                  </a:txBody>
                  <a:tcPr marL="64294" marR="64294" marT="32147" marB="32147"/>
                </a:tc>
              </a:tr>
              <a:tr h="260747">
                <a:tc>
                  <a:txBody>
                    <a:bodyPr/>
                    <a:lstStyle/>
                    <a:p>
                      <a:pPr marL="285750" indent="-285750">
                        <a:buFont typeface="Arial" pitchFamily="34" charset="0"/>
                        <a:buChar char="•"/>
                      </a:pPr>
                      <a:r>
                        <a:rPr lang="en-US" sz="1700" dirty="0" smtClean="0"/>
                        <a:t>LNS site </a:t>
                      </a:r>
                      <a:endParaRPr lang="en-US" sz="1700" dirty="0"/>
                    </a:p>
                  </a:txBody>
                  <a:tcPr marL="64294" marR="64294" marT="32147" marB="32147"/>
                </a:tc>
                <a:tc>
                  <a:txBody>
                    <a:bodyPr/>
                    <a:lstStyle/>
                    <a:p>
                      <a:r>
                        <a:rPr lang="en-US" sz="1700" dirty="0" smtClean="0">
                          <a:solidFill>
                            <a:srgbClr val="00B0F0"/>
                          </a:solidFill>
                        </a:rPr>
                        <a:t>Complete</a:t>
                      </a:r>
                      <a:r>
                        <a:rPr lang="en-US" sz="1700" baseline="0" dirty="0" smtClean="0">
                          <a:solidFill>
                            <a:srgbClr val="00B0F0"/>
                          </a:solidFill>
                        </a:rPr>
                        <a:t> except for interlocks</a:t>
                      </a:r>
                      <a:endParaRPr lang="en-US" sz="1700" dirty="0">
                        <a:solidFill>
                          <a:srgbClr val="00B0F0"/>
                        </a:solidFill>
                      </a:endParaRPr>
                    </a:p>
                  </a:txBody>
                  <a:tcPr marL="64294" marR="64294" marT="32147" marB="32147"/>
                </a:tc>
              </a:tr>
              <a:tr h="260747">
                <a:tc>
                  <a:txBody>
                    <a:bodyPr/>
                    <a:lstStyle/>
                    <a:p>
                      <a:pPr marL="285750" indent="-285750">
                        <a:buFont typeface="Arial" pitchFamily="34" charset="0"/>
                        <a:buChar char="•"/>
                      </a:pPr>
                      <a:r>
                        <a:rPr lang="en-US" sz="1700" dirty="0" smtClean="0"/>
                        <a:t>ESS-Lund site </a:t>
                      </a:r>
                      <a:endParaRPr lang="en-US" sz="1700" dirty="0"/>
                    </a:p>
                  </a:txBody>
                  <a:tcPr marL="64294" marR="64294" marT="32147" marB="32147"/>
                </a:tc>
                <a:tc>
                  <a:txBody>
                    <a:bodyPr/>
                    <a:lstStyle/>
                    <a:p>
                      <a:r>
                        <a:rPr lang="en-US" sz="1700" dirty="0" smtClean="0">
                          <a:solidFill>
                            <a:schemeClr val="accent6">
                              <a:lumMod val="75000"/>
                            </a:schemeClr>
                          </a:solidFill>
                        </a:rPr>
                        <a:t>in progress,</a:t>
                      </a:r>
                      <a:r>
                        <a:rPr lang="en-US" sz="1700" baseline="0" dirty="0" smtClean="0">
                          <a:solidFill>
                            <a:schemeClr val="accent6">
                              <a:lumMod val="75000"/>
                            </a:schemeClr>
                          </a:solidFill>
                        </a:rPr>
                        <a:t> interaction supp. by Lead Engineer </a:t>
                      </a:r>
                      <a:endParaRPr lang="en-US" sz="1700" dirty="0">
                        <a:solidFill>
                          <a:srgbClr val="FF0000"/>
                        </a:solidFill>
                      </a:endParaRPr>
                    </a:p>
                  </a:txBody>
                  <a:tcPr marL="64294" marR="64294" marT="32147" marB="32147"/>
                </a:tc>
              </a:tr>
              <a:tr h="260747">
                <a:tc gridSpan="2">
                  <a:txBody>
                    <a:bodyPr/>
                    <a:lstStyle/>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700" b="1" dirty="0" smtClean="0"/>
                        <a:t>Proton source (PS-ESS) and accelerator</a:t>
                      </a:r>
                      <a:r>
                        <a:rPr lang="en-US" sz="1700" b="1" baseline="0" dirty="0" smtClean="0"/>
                        <a:t> column</a:t>
                      </a:r>
                      <a:endParaRPr lang="en-US" sz="1700" b="1" dirty="0" smtClean="0"/>
                    </a:p>
                  </a:txBody>
                  <a:tcPr marL="64294" marR="64294" marT="32147" marB="32147"/>
                </a:tc>
                <a:tc hMerge="1">
                  <a:txBody>
                    <a:bodyPr/>
                    <a:lstStyle/>
                    <a:p>
                      <a:endParaRPr lang="en-US" dirty="0"/>
                    </a:p>
                  </a:txBody>
                  <a:tcPr/>
                </a:tc>
              </a:tr>
              <a:tr h="260747">
                <a:tc>
                  <a:txBody>
                    <a:bodyPr/>
                    <a:lstStyle/>
                    <a:p>
                      <a:pPr marL="285750" indent="-285750">
                        <a:buFont typeface="Arial" pitchFamily="34" charset="0"/>
                        <a:buChar char="•"/>
                      </a:pPr>
                      <a:r>
                        <a:rPr lang="en-US" sz="1700" dirty="0" smtClean="0"/>
                        <a:t>HV platform </a:t>
                      </a:r>
                      <a:endParaRPr lang="en-US" sz="1700" dirty="0"/>
                    </a:p>
                  </a:txBody>
                  <a:tcPr marL="64294" marR="64294" marT="32147" marB="32147"/>
                </a:tc>
                <a:tc>
                  <a:txBody>
                    <a:bodyPr/>
                    <a:lstStyle/>
                    <a:p>
                      <a:r>
                        <a:rPr lang="en-US" sz="1700" dirty="0" smtClean="0">
                          <a:solidFill>
                            <a:srgbClr val="00B0F0"/>
                          </a:solidFill>
                        </a:rPr>
                        <a:t>Few details to be revised</a:t>
                      </a:r>
                      <a:endParaRPr lang="en-US" sz="1700" dirty="0">
                        <a:solidFill>
                          <a:srgbClr val="00B0F0"/>
                        </a:solidFill>
                      </a:endParaRPr>
                    </a:p>
                  </a:txBody>
                  <a:tcPr marL="64294" marR="64294" marT="32147" marB="32147"/>
                </a:tc>
              </a:tr>
              <a:tr h="260747">
                <a:tc>
                  <a:txBody>
                    <a:bodyPr/>
                    <a:lstStyle/>
                    <a:p>
                      <a:pPr marL="285750" indent="-285750">
                        <a:buFont typeface="Arial" pitchFamily="34" charset="0"/>
                        <a:buChar char="•"/>
                      </a:pPr>
                      <a:r>
                        <a:rPr lang="en-US" sz="1700" dirty="0" smtClean="0"/>
                        <a:t>Power supplies (High current, High voltage)</a:t>
                      </a:r>
                      <a:endParaRPr lang="en-US" sz="1700" dirty="0"/>
                    </a:p>
                  </a:txBody>
                  <a:tcPr marL="64294" marR="64294" marT="32147" marB="32147"/>
                </a:tc>
                <a:tc>
                  <a:txBody>
                    <a:bodyPr/>
                    <a:lstStyle/>
                    <a:p>
                      <a:r>
                        <a:rPr lang="en-US" sz="1700" dirty="0" smtClean="0">
                          <a:solidFill>
                            <a:srgbClr val="00B050"/>
                          </a:solidFill>
                        </a:rPr>
                        <a:t>Delivered</a:t>
                      </a:r>
                      <a:endParaRPr lang="en-US" sz="1700" dirty="0">
                        <a:solidFill>
                          <a:srgbClr val="00B050"/>
                        </a:solidFill>
                      </a:endParaRPr>
                    </a:p>
                  </a:txBody>
                  <a:tcPr marL="64294" marR="64294" marT="32147" marB="32147"/>
                </a:tc>
              </a:tr>
              <a:tr h="260747">
                <a:tc>
                  <a:txBody>
                    <a:bodyPr/>
                    <a:lstStyle/>
                    <a:p>
                      <a:pPr marL="285750" indent="-285750">
                        <a:buFont typeface="Arial" pitchFamily="34" charset="0"/>
                        <a:buChar char="•"/>
                      </a:pPr>
                      <a:r>
                        <a:rPr lang="en-US" sz="1700" dirty="0" smtClean="0"/>
                        <a:t>Microwaves equipment</a:t>
                      </a:r>
                      <a:endParaRPr lang="en-US" sz="1700" dirty="0"/>
                    </a:p>
                  </a:txBody>
                  <a:tcPr marL="64294" marR="64294" marT="32147" marB="32147"/>
                </a:tc>
                <a:tc>
                  <a:txBody>
                    <a:bodyPr/>
                    <a:lstStyle/>
                    <a:p>
                      <a:r>
                        <a:rPr lang="en-US" sz="1700" dirty="0" smtClean="0">
                          <a:solidFill>
                            <a:srgbClr val="00B050"/>
                          </a:solidFill>
                        </a:rPr>
                        <a:t>Ordered</a:t>
                      </a:r>
                      <a:endParaRPr lang="en-US" sz="1700" dirty="0">
                        <a:solidFill>
                          <a:srgbClr val="00B0F0"/>
                        </a:solidFill>
                      </a:endParaRPr>
                    </a:p>
                  </a:txBody>
                  <a:tcPr marL="64294" marR="64294" marT="32147" marB="32147"/>
                </a:tc>
              </a:tr>
              <a:tr h="260747">
                <a:tc>
                  <a:txBody>
                    <a:bodyPr/>
                    <a:lstStyle/>
                    <a:p>
                      <a:pPr marL="285750" indent="-285750">
                        <a:buFont typeface="Arial" pitchFamily="34" charset="0"/>
                        <a:buChar char="•"/>
                      </a:pPr>
                      <a:r>
                        <a:rPr lang="en-US" sz="1700" dirty="0" smtClean="0"/>
                        <a:t>Magnetic system </a:t>
                      </a:r>
                      <a:endParaRPr lang="en-US" sz="1700" dirty="0"/>
                    </a:p>
                  </a:txBody>
                  <a:tcPr marL="64294" marR="64294" marT="32147" marB="32147"/>
                </a:tc>
                <a:tc>
                  <a:txBody>
                    <a:bodyPr/>
                    <a:lstStyle/>
                    <a:p>
                      <a:r>
                        <a:rPr lang="en-US" sz="1700" dirty="0" smtClean="0">
                          <a:solidFill>
                            <a:srgbClr val="00B050"/>
                          </a:solidFill>
                        </a:rPr>
                        <a:t>Delivered</a:t>
                      </a:r>
                      <a:endParaRPr lang="en-US" sz="1700" dirty="0">
                        <a:solidFill>
                          <a:srgbClr val="00B050"/>
                        </a:solidFill>
                      </a:endParaRPr>
                    </a:p>
                  </a:txBody>
                  <a:tcPr marL="64294" marR="64294" marT="32147" marB="32147"/>
                </a:tc>
              </a:tr>
              <a:tr h="260747">
                <a:tc>
                  <a:txBody>
                    <a:bodyPr/>
                    <a:lstStyle/>
                    <a:p>
                      <a:pPr marL="285750" indent="-285750">
                        <a:buFont typeface="Arial" pitchFamily="34" charset="0"/>
                        <a:buChar char="•"/>
                      </a:pPr>
                      <a:r>
                        <a:rPr lang="en-US" sz="1700" dirty="0" smtClean="0"/>
                        <a:t>Plasma chamber </a:t>
                      </a:r>
                      <a:endParaRPr lang="en-US" sz="1700" dirty="0"/>
                    </a:p>
                  </a:txBody>
                  <a:tcPr marL="64294" marR="64294" marT="32147" marB="32147"/>
                </a:tc>
                <a:tc>
                  <a:txBody>
                    <a:bodyPr/>
                    <a:lstStyle/>
                    <a:p>
                      <a:r>
                        <a:rPr lang="en-US" sz="1700" dirty="0" smtClean="0">
                          <a:solidFill>
                            <a:srgbClr val="00B050"/>
                          </a:solidFill>
                        </a:rPr>
                        <a:t>Ordered</a:t>
                      </a:r>
                      <a:endParaRPr lang="en-US" sz="1700" dirty="0" smtClean="0">
                        <a:solidFill>
                          <a:srgbClr val="00B0F0"/>
                        </a:solidFill>
                      </a:endParaRPr>
                    </a:p>
                  </a:txBody>
                  <a:tcPr marL="64294" marR="64294" marT="32147" marB="32147"/>
                </a:tc>
              </a:tr>
              <a:tr h="260747">
                <a:tc>
                  <a:txBody>
                    <a:bodyPr/>
                    <a:lstStyle/>
                    <a:p>
                      <a:pPr marL="285750" indent="-285750">
                        <a:buFont typeface="Arial" pitchFamily="34" charset="0"/>
                        <a:buChar char="•"/>
                      </a:pPr>
                      <a:r>
                        <a:rPr lang="en-US" sz="1700" dirty="0" smtClean="0"/>
                        <a:t>Mechanical integration</a:t>
                      </a:r>
                      <a:endParaRPr lang="en-US" sz="1700" dirty="0"/>
                    </a:p>
                  </a:txBody>
                  <a:tcPr marL="64294" marR="64294" marT="32147" marB="32147"/>
                </a:tc>
                <a:tc>
                  <a:txBody>
                    <a:bodyPr/>
                    <a:lstStyle/>
                    <a:p>
                      <a:r>
                        <a:rPr lang="en-US" sz="1700" dirty="0" smtClean="0">
                          <a:solidFill>
                            <a:srgbClr val="00B0F0"/>
                          </a:solidFill>
                        </a:rPr>
                        <a:t>already defined</a:t>
                      </a:r>
                      <a:endParaRPr lang="en-US" sz="1700" dirty="0">
                        <a:solidFill>
                          <a:srgbClr val="00B0F0"/>
                        </a:solidFill>
                      </a:endParaRPr>
                    </a:p>
                  </a:txBody>
                  <a:tcPr marL="64294" marR="64294" marT="32147" marB="32147"/>
                </a:tc>
              </a:tr>
              <a:tr h="257175">
                <a:tc>
                  <a:txBody>
                    <a:bodyPr/>
                    <a:lstStyle/>
                    <a:p>
                      <a:pPr marL="285750" indent="-285750">
                        <a:buFont typeface="Arial" pitchFamily="34" charset="0"/>
                        <a:buChar char="•"/>
                      </a:pPr>
                      <a:r>
                        <a:rPr lang="en-US" sz="1700" dirty="0" smtClean="0"/>
                        <a:t>Extraction system</a:t>
                      </a:r>
                    </a:p>
                  </a:txBody>
                  <a:tcPr marL="64294" marR="64294" marT="32147" marB="32147"/>
                </a:tc>
                <a:tc>
                  <a:txBody>
                    <a:bodyPr/>
                    <a:lstStyle/>
                    <a:p>
                      <a:r>
                        <a:rPr lang="en-US" sz="1700" dirty="0" smtClean="0">
                          <a:solidFill>
                            <a:srgbClr val="00B050"/>
                          </a:solidFill>
                        </a:rPr>
                        <a:t>Ordered</a:t>
                      </a:r>
                      <a:endParaRPr lang="en-US" sz="1700" dirty="0">
                        <a:solidFill>
                          <a:srgbClr val="FF0000"/>
                        </a:solidFill>
                      </a:endParaRPr>
                    </a:p>
                  </a:txBody>
                  <a:tcPr marL="64294" marR="64294" marT="32147" marB="32147"/>
                </a:tc>
              </a:tr>
              <a:tr h="260747">
                <a:tc>
                  <a:txBody>
                    <a:bodyPr/>
                    <a:lstStyle/>
                    <a:p>
                      <a:pPr marL="0" indent="0">
                        <a:buFont typeface="Arial" pitchFamily="34" charset="0"/>
                        <a:buNone/>
                      </a:pPr>
                      <a:r>
                        <a:rPr lang="en-US" sz="1700" b="1" kern="1200" dirty="0" smtClean="0">
                          <a:solidFill>
                            <a:schemeClr val="tx1"/>
                          </a:solidFill>
                          <a:latin typeface="+mn-lt"/>
                          <a:ea typeface="+mn-ea"/>
                          <a:cs typeface="+mn-cs"/>
                        </a:rPr>
                        <a:t>Interfaces</a:t>
                      </a:r>
                      <a:endParaRPr lang="en-US" sz="1700" b="1" kern="1200" dirty="0">
                        <a:solidFill>
                          <a:schemeClr val="tx1"/>
                        </a:solidFill>
                        <a:latin typeface="+mn-lt"/>
                        <a:ea typeface="+mn-ea"/>
                        <a:cs typeface="+mn-cs"/>
                      </a:endParaRPr>
                    </a:p>
                  </a:txBody>
                  <a:tcPr marL="64294" marR="64294" marT="32147" marB="32147"/>
                </a:tc>
                <a:tc>
                  <a:txBody>
                    <a:bodyPr/>
                    <a:lstStyle/>
                    <a:p>
                      <a:endParaRPr lang="en-US" sz="1700" dirty="0"/>
                    </a:p>
                  </a:txBody>
                  <a:tcPr marL="64294" marR="64294" marT="32147" marB="32147"/>
                </a:tc>
              </a:tr>
              <a:tr h="260747">
                <a:tc>
                  <a:txBody>
                    <a:bodyPr/>
                    <a:lstStyle/>
                    <a:p>
                      <a:pPr marL="285750" indent="-285750">
                        <a:buFont typeface="Arial" pitchFamily="34" charset="0"/>
                        <a:buChar char="•"/>
                      </a:pPr>
                      <a:r>
                        <a:rPr lang="en-US" sz="1700" dirty="0" smtClean="0"/>
                        <a:t>MPS</a:t>
                      </a:r>
                      <a:endParaRPr lang="en-US" sz="1700" dirty="0"/>
                    </a:p>
                  </a:txBody>
                  <a:tcPr marL="64294" marR="64294" marT="32147" marB="32147"/>
                </a:tc>
                <a:tc>
                  <a:txBody>
                    <a:bodyPr/>
                    <a:lstStyle/>
                    <a:p>
                      <a:r>
                        <a:rPr lang="en-US" sz="1700" dirty="0" smtClean="0">
                          <a:solidFill>
                            <a:srgbClr val="00B0F0"/>
                          </a:solidFill>
                        </a:rPr>
                        <a:t>definition in progress</a:t>
                      </a:r>
                      <a:endParaRPr lang="en-US" sz="1700" dirty="0">
                        <a:solidFill>
                          <a:srgbClr val="00B0F0"/>
                        </a:solidFill>
                      </a:endParaRPr>
                    </a:p>
                  </a:txBody>
                  <a:tcPr marL="64294" marR="64294" marT="32147" marB="32147"/>
                </a:tc>
              </a:tr>
              <a:tr h="260747">
                <a:tc>
                  <a:txBody>
                    <a:bodyPr/>
                    <a:lstStyle/>
                    <a:p>
                      <a:pPr marL="285750" indent="-285750">
                        <a:buFont typeface="Arial" pitchFamily="34" charset="0"/>
                        <a:buChar char="•"/>
                      </a:pPr>
                      <a:r>
                        <a:rPr lang="en-US" sz="1700" dirty="0" smtClean="0"/>
                        <a:t>Control interface </a:t>
                      </a:r>
                      <a:endParaRPr lang="en-US" sz="1700" dirty="0"/>
                    </a:p>
                  </a:txBody>
                  <a:tcPr marL="64294" marR="64294" marT="32147" marB="32147"/>
                </a:tc>
                <a:tc>
                  <a:txBody>
                    <a:bodyPr/>
                    <a:lstStyle/>
                    <a:p>
                      <a:r>
                        <a:rPr lang="en-US" sz="1700" dirty="0" smtClean="0">
                          <a:solidFill>
                            <a:srgbClr val="00B0F0"/>
                          </a:solidFill>
                        </a:rPr>
                        <a:t>definition in progress</a:t>
                      </a:r>
                      <a:endParaRPr lang="en-US" sz="1700" dirty="0">
                        <a:solidFill>
                          <a:srgbClr val="00B0F0"/>
                        </a:solidFill>
                      </a:endParaRPr>
                    </a:p>
                  </a:txBody>
                  <a:tcPr marL="64294" marR="64294" marT="32147" marB="32147"/>
                </a:tc>
              </a:tr>
            </a:tbl>
          </a:graphicData>
        </a:graphic>
      </p:graphicFrame>
    </p:spTree>
    <p:extLst>
      <p:ext uri="{BB962C8B-B14F-4D97-AF65-F5344CB8AC3E}">
        <p14:creationId xmlns:p14="http://schemas.microsoft.com/office/powerpoint/2010/main" val="2407726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21919" y="312539"/>
            <a:ext cx="6683243" cy="538991"/>
          </a:xfrm>
        </p:spPr>
        <p:txBody>
          <a:bodyPr/>
          <a:lstStyle/>
          <a:p>
            <a:pPr algn="ctr"/>
            <a:r>
              <a:rPr lang="en-US" dirty="0" smtClean="0"/>
              <a:t>Status and open items</a:t>
            </a:r>
            <a:endParaRPr lang="en-US" dirty="0"/>
          </a:p>
        </p:txBody>
      </p:sp>
      <p:pic>
        <p:nvPicPr>
          <p:cNvPr id="4" name="Immagine 3" descr="INFN-logo.gif"/>
          <p:cNvPicPr>
            <a:picLocks noChangeAspect="1"/>
          </p:cNvPicPr>
          <p:nvPr/>
        </p:nvPicPr>
        <p:blipFill>
          <a:blip r:embed="rId2"/>
          <a:stretch>
            <a:fillRect/>
          </a:stretch>
        </p:blipFill>
        <p:spPr>
          <a:xfrm>
            <a:off x="411829" y="312539"/>
            <a:ext cx="810090" cy="793888"/>
          </a:xfrm>
          <a:prstGeom prst="rect">
            <a:avLst/>
          </a:prstGeom>
        </p:spPr>
      </p:pic>
      <p:graphicFrame>
        <p:nvGraphicFramePr>
          <p:cNvPr id="3" name="Tabella 2"/>
          <p:cNvGraphicFramePr>
            <a:graphicFrameLocks noGrp="1"/>
          </p:cNvGraphicFramePr>
          <p:nvPr>
            <p:extLst>
              <p:ext uri="{D42A27DB-BD31-4B8C-83A1-F6EECF244321}">
                <p14:modId xmlns:p14="http://schemas.microsoft.com/office/powerpoint/2010/main" val="4273691776"/>
              </p:ext>
            </p:extLst>
          </p:nvPr>
        </p:nvGraphicFramePr>
        <p:xfrm>
          <a:off x="177800" y="1802621"/>
          <a:ext cx="8951634" cy="4183925"/>
        </p:xfrm>
        <a:graphic>
          <a:graphicData uri="http://schemas.openxmlformats.org/drawingml/2006/table">
            <a:tbl>
              <a:tblPr firstRow="1" bandRow="1">
                <a:tableStyleId>{2D5ABB26-0587-4C30-8999-92F81FD0307C}</a:tableStyleId>
              </a:tblPr>
              <a:tblGrid>
                <a:gridCol w="4475817"/>
                <a:gridCol w="4475817"/>
              </a:tblGrid>
              <a:tr h="517701">
                <a:tc gridSpan="2">
                  <a:txBody>
                    <a:bodyPr/>
                    <a:lstStyle/>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800" b="1" dirty="0" smtClean="0"/>
                        <a:t>Low Energy Beam Transport line (LEBT)</a:t>
                      </a:r>
                    </a:p>
                  </a:txBody>
                  <a:tcPr marL="64294" marR="64294" marT="32147" marB="32147"/>
                </a:tc>
                <a:tc hMerge="1">
                  <a:txBody>
                    <a:bodyPr/>
                    <a:lstStyle/>
                    <a:p>
                      <a:endParaRPr lang="en-US" dirty="0"/>
                    </a:p>
                  </a:txBody>
                  <a:tcPr/>
                </a:tc>
              </a:tr>
              <a:tr h="693811">
                <a:tc>
                  <a:txBody>
                    <a:bodyPr/>
                    <a:lstStyle/>
                    <a:p>
                      <a:pPr marL="285750" indent="-285750">
                        <a:buFont typeface="Arial" pitchFamily="34" charset="0"/>
                        <a:buChar char="•"/>
                      </a:pPr>
                      <a:r>
                        <a:rPr lang="en-US" sz="1800" dirty="0" smtClean="0"/>
                        <a:t>Solenoids &amp; </a:t>
                      </a:r>
                      <a:r>
                        <a:rPr lang="en-US" sz="1800" dirty="0" err="1" smtClean="0"/>
                        <a:t>Steerers</a:t>
                      </a:r>
                      <a:endParaRPr lang="en-US" sz="1800" dirty="0"/>
                    </a:p>
                  </a:txBody>
                  <a:tcPr marL="64294" marR="64294" marT="32147" marB="32147"/>
                </a:tc>
                <a:tc>
                  <a:txBody>
                    <a:bodyPr/>
                    <a:lstStyle/>
                    <a:p>
                      <a:r>
                        <a:rPr lang="en-US" sz="1800" dirty="0" smtClean="0">
                          <a:solidFill>
                            <a:srgbClr val="00B0F0"/>
                          </a:solidFill>
                        </a:rPr>
                        <a:t>Delays in administrative procedures,</a:t>
                      </a:r>
                      <a:r>
                        <a:rPr lang="en-US" sz="1800" baseline="0" dirty="0" smtClean="0">
                          <a:solidFill>
                            <a:srgbClr val="00B0F0"/>
                          </a:solidFill>
                        </a:rPr>
                        <a:t> order to be issued in April, not critical because of short delivery time (3 months)</a:t>
                      </a:r>
                      <a:endParaRPr lang="en-US" sz="1800" dirty="0">
                        <a:solidFill>
                          <a:srgbClr val="00B0F0"/>
                        </a:solidFill>
                      </a:endParaRPr>
                    </a:p>
                  </a:txBody>
                  <a:tcPr marL="64294" marR="64294" marT="32147" marB="32147"/>
                </a:tc>
              </a:tr>
              <a:tr h="517701">
                <a:tc>
                  <a:txBody>
                    <a:bodyPr/>
                    <a:lstStyle/>
                    <a:p>
                      <a:pPr marL="285750" indent="-285750">
                        <a:buFont typeface="Arial" pitchFamily="34" charset="0"/>
                        <a:buChar char="•"/>
                      </a:pPr>
                      <a:r>
                        <a:rPr lang="en-US" sz="1800" dirty="0" smtClean="0"/>
                        <a:t>Chopper mechanics</a:t>
                      </a:r>
                      <a:endParaRPr lang="en-US" sz="1800" dirty="0"/>
                    </a:p>
                  </a:txBody>
                  <a:tcPr marL="64294" marR="64294" marT="32147" marB="32147"/>
                </a:tc>
                <a:tc>
                  <a:txBody>
                    <a:bodyPr/>
                    <a:lstStyle/>
                    <a:p>
                      <a:r>
                        <a:rPr lang="en-US" sz="1800" dirty="0" smtClean="0">
                          <a:solidFill>
                            <a:srgbClr val="00B050"/>
                          </a:solidFill>
                        </a:rPr>
                        <a:t>Revised after tests in 2014, material partially available,</a:t>
                      </a:r>
                      <a:r>
                        <a:rPr lang="en-US" sz="1800" baseline="0" dirty="0" smtClean="0">
                          <a:solidFill>
                            <a:srgbClr val="00B050"/>
                          </a:solidFill>
                        </a:rPr>
                        <a:t> order of remaining parts in process</a:t>
                      </a:r>
                      <a:endParaRPr lang="en-US" sz="1800" dirty="0">
                        <a:solidFill>
                          <a:srgbClr val="00B050"/>
                        </a:solidFill>
                      </a:endParaRPr>
                    </a:p>
                  </a:txBody>
                  <a:tcPr marL="64294" marR="64294" marT="32147" marB="32147"/>
                </a:tc>
              </a:tr>
              <a:tr h="517701">
                <a:tc>
                  <a:txBody>
                    <a:bodyPr/>
                    <a:lstStyle/>
                    <a:p>
                      <a:pPr marL="285750" indent="-285750">
                        <a:buFont typeface="Arial" pitchFamily="34" charset="0"/>
                        <a:buChar char="•"/>
                      </a:pPr>
                      <a:r>
                        <a:rPr lang="en-US" sz="1800" dirty="0" smtClean="0"/>
                        <a:t>LEBT collimator</a:t>
                      </a:r>
                      <a:endParaRPr lang="en-US" sz="1800" dirty="0"/>
                    </a:p>
                  </a:txBody>
                  <a:tcPr marL="64294" marR="64294" marT="32147" marB="32147"/>
                </a:tc>
                <a:tc>
                  <a:txBody>
                    <a:bodyPr/>
                    <a:lstStyle/>
                    <a:p>
                      <a:r>
                        <a:rPr lang="en-US" sz="1800" baseline="0" dirty="0" smtClean="0">
                          <a:solidFill>
                            <a:srgbClr val="FF0000"/>
                          </a:solidFill>
                        </a:rPr>
                        <a:t>Delivery time not critical </a:t>
                      </a:r>
                      <a:endParaRPr lang="en-US" sz="1800" dirty="0">
                        <a:solidFill>
                          <a:srgbClr val="FF0000"/>
                        </a:solidFill>
                      </a:endParaRPr>
                    </a:p>
                  </a:txBody>
                  <a:tcPr marL="64294" marR="64294" marT="32147" marB="32147"/>
                </a:tc>
              </a:tr>
              <a:tr h="517701">
                <a:tc>
                  <a:txBody>
                    <a:bodyPr/>
                    <a:lstStyle/>
                    <a:p>
                      <a:pPr marL="285750" indent="-285750">
                        <a:buFont typeface="Arial" pitchFamily="34" charset="0"/>
                        <a:buChar char="•"/>
                      </a:pPr>
                      <a:r>
                        <a:rPr lang="en-US" sz="1800" dirty="0" smtClean="0"/>
                        <a:t>Diagnostics box</a:t>
                      </a:r>
                      <a:endParaRPr lang="en-US" sz="1800" dirty="0"/>
                    </a:p>
                  </a:txBody>
                  <a:tcPr marL="64294" marR="64294" marT="32147" marB="32147"/>
                </a:tc>
                <a:tc>
                  <a:txBody>
                    <a:bodyPr/>
                    <a:lstStyle/>
                    <a:p>
                      <a:r>
                        <a:rPr lang="en-US" sz="1800" dirty="0" smtClean="0">
                          <a:solidFill>
                            <a:srgbClr val="FF0000"/>
                          </a:solidFill>
                        </a:rPr>
                        <a:t>definition with Beam Diagnostics WP</a:t>
                      </a:r>
                      <a:r>
                        <a:rPr lang="en-US" sz="1800" baseline="0" dirty="0" smtClean="0">
                          <a:solidFill>
                            <a:srgbClr val="FF0000"/>
                          </a:solidFill>
                        </a:rPr>
                        <a:t> done, delivery time not critical </a:t>
                      </a:r>
                      <a:endParaRPr lang="en-US" sz="1800" dirty="0">
                        <a:solidFill>
                          <a:srgbClr val="FF0000"/>
                        </a:solidFill>
                      </a:endParaRPr>
                    </a:p>
                  </a:txBody>
                  <a:tcPr marL="64294" marR="64294" marT="32147" marB="32147"/>
                </a:tc>
              </a:tr>
              <a:tr h="517701">
                <a:tc>
                  <a:txBody>
                    <a:bodyPr/>
                    <a:lstStyle/>
                    <a:p>
                      <a:pPr marL="285750" indent="-285750">
                        <a:buFont typeface="Arial" pitchFamily="34" charset="0"/>
                        <a:buChar char="•"/>
                      </a:pPr>
                      <a:r>
                        <a:rPr lang="en-US" sz="1800" dirty="0" smtClean="0"/>
                        <a:t>Mechanical integration </a:t>
                      </a:r>
                      <a:endParaRPr lang="en-US" sz="1800" dirty="0"/>
                    </a:p>
                  </a:txBody>
                  <a:tcPr marL="64294" marR="64294" marT="32147" marB="32147"/>
                </a:tc>
                <a:tc>
                  <a:txBody>
                    <a:bodyPr/>
                    <a:lstStyle/>
                    <a:p>
                      <a:r>
                        <a:rPr lang="en-US" sz="1800" dirty="0" smtClean="0">
                          <a:solidFill>
                            <a:srgbClr val="FF0000"/>
                          </a:solidFill>
                        </a:rPr>
                        <a:t>Work</a:t>
                      </a:r>
                      <a:r>
                        <a:rPr lang="en-US" sz="1800" baseline="0" dirty="0" smtClean="0">
                          <a:solidFill>
                            <a:srgbClr val="FF0000"/>
                          </a:solidFill>
                        </a:rPr>
                        <a:t> </a:t>
                      </a:r>
                      <a:r>
                        <a:rPr lang="en-US" sz="1800" dirty="0" smtClean="0">
                          <a:solidFill>
                            <a:srgbClr val="FF0000"/>
                          </a:solidFill>
                        </a:rPr>
                        <a:t>in progress </a:t>
                      </a:r>
                    </a:p>
                  </a:txBody>
                  <a:tcPr marL="64294" marR="64294" marT="32147" marB="32147"/>
                </a:tc>
              </a:tr>
              <a:tr h="517701">
                <a:tc>
                  <a:txBody>
                    <a:bodyPr/>
                    <a:lstStyle/>
                    <a:p>
                      <a:pPr marL="285750" indent="-285750">
                        <a:buFont typeface="Arial" pitchFamily="34" charset="0"/>
                        <a:buChar char="•"/>
                      </a:pPr>
                      <a:r>
                        <a:rPr lang="en-US" sz="1800" dirty="0" smtClean="0"/>
                        <a:t>IRIS</a:t>
                      </a:r>
                      <a:endParaRPr lang="en-US" sz="1800" dirty="0"/>
                    </a:p>
                  </a:txBody>
                  <a:tcPr marL="64294" marR="64294" marT="32147" marB="32147"/>
                </a:tc>
                <a:tc>
                  <a:txBody>
                    <a:bodyPr/>
                    <a:lstStyle/>
                    <a:p>
                      <a:r>
                        <a:rPr lang="en-US" sz="1800" dirty="0" smtClean="0">
                          <a:solidFill>
                            <a:srgbClr val="FF0000"/>
                          </a:solidFill>
                        </a:rPr>
                        <a:t>ordered</a:t>
                      </a:r>
                      <a:endParaRPr lang="en-US" sz="1800" dirty="0">
                        <a:solidFill>
                          <a:srgbClr val="FF0000"/>
                        </a:solidFill>
                      </a:endParaRPr>
                    </a:p>
                  </a:txBody>
                  <a:tcPr marL="64294" marR="64294" marT="32147" marB="32147"/>
                </a:tc>
              </a:tr>
            </a:tbl>
          </a:graphicData>
        </a:graphic>
      </p:graphicFrame>
    </p:spTree>
    <p:extLst>
      <p:ext uri="{BB962C8B-B14F-4D97-AF65-F5344CB8AC3E}">
        <p14:creationId xmlns:p14="http://schemas.microsoft.com/office/powerpoint/2010/main" val="439709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2733225" y="16933"/>
            <a:ext cx="8229600" cy="1143000"/>
          </a:xfrm>
          <a:ln/>
        </p:spPr>
        <p:txBody>
          <a:bodyPr/>
          <a:lstStyle/>
          <a:p>
            <a:r>
              <a:rPr lang="en-US" sz="4000" b="1" dirty="0" smtClean="0">
                <a:solidFill>
                  <a:srgbClr val="FFFFFF"/>
                </a:solidFill>
              </a:rPr>
              <a:t>Warm </a:t>
            </a:r>
            <a:r>
              <a:rPr lang="en-US" sz="4000" b="1" dirty="0" err="1" smtClean="0">
                <a:solidFill>
                  <a:srgbClr val="FFFFFF"/>
                </a:solidFill>
              </a:rPr>
              <a:t>Linac</a:t>
            </a:r>
            <a:endParaRPr lang="en-US" sz="4000" b="1" dirty="0">
              <a:solidFill>
                <a:srgbClr val="FFFFFF"/>
              </a:solidFill>
            </a:endParaRPr>
          </a:p>
        </p:txBody>
      </p:sp>
      <p:sp>
        <p:nvSpPr>
          <p:cNvPr id="3074" name="Rectangle 2"/>
          <p:cNvSpPr>
            <a:spLocks noGrp="1" noChangeArrowheads="1"/>
          </p:cNvSpPr>
          <p:nvPr>
            <p:ph type="body" idx="1"/>
          </p:nvPr>
        </p:nvSpPr>
        <p:spPr>
          <a:xfrm>
            <a:off x="372535" y="3437109"/>
            <a:ext cx="8382000" cy="2320223"/>
          </a:xfrm>
          <a:ln/>
        </p:spPr>
        <p:txBody>
          <a:bodyPr>
            <a:noAutofit/>
          </a:bodyPr>
          <a:lstStyle/>
          <a:p>
            <a:pPr marL="0" indent="0">
              <a:lnSpc>
                <a:spcPct val="100000"/>
              </a:lnSpc>
              <a:spcBef>
                <a:spcPct val="0"/>
              </a:spcBef>
              <a:buNone/>
            </a:pPr>
            <a:r>
              <a:rPr lang="en-US" sz="2400" dirty="0" smtClean="0"/>
              <a:t>Change of energy and current, as well as the request of variable current with steps of 10% of the maximum one, obliged to revise the design of some component to be sure that it was compliant with the requirements. In the case of the LEBT the need of variable currents made necessary to add an iris and to evaluate the effects on beam dynamics.</a:t>
            </a:r>
          </a:p>
          <a:p>
            <a:pPr marL="0" indent="0">
              <a:lnSpc>
                <a:spcPct val="100000"/>
              </a:lnSpc>
              <a:spcBef>
                <a:spcPct val="0"/>
              </a:spcBef>
              <a:buNone/>
            </a:pPr>
            <a:r>
              <a:rPr lang="en-US" sz="2400" dirty="0" smtClean="0">
                <a:solidFill>
                  <a:srgbClr val="3366FF"/>
                </a:solidFill>
              </a:rPr>
              <a:t>This phase was satisfactorily completed and since 2014 a significant progress towards the construction have been visible.</a:t>
            </a:r>
            <a:endParaRPr lang="en-US" sz="1800" dirty="0">
              <a:solidFill>
                <a:srgbClr val="3366FF"/>
              </a:solidFill>
            </a:endParaRPr>
          </a:p>
        </p:txBody>
      </p:sp>
      <p:pic>
        <p:nvPicPr>
          <p:cNvPr id="22" name="Immagine 20"/>
          <p:cNvPicPr>
            <a:picLocks noChangeAspect="1"/>
          </p:cNvPicPr>
          <p:nvPr/>
        </p:nvPicPr>
        <p:blipFill rotWithShape="1">
          <a:blip r:embed="rId2" cstate="screen">
            <a:extLst>
              <a:ext uri="{28A0092B-C50C-407E-A947-70E740481C1C}">
                <a14:useLocalDpi xmlns:a14="http://schemas.microsoft.com/office/drawing/2010/main"/>
              </a:ext>
            </a:extLst>
          </a:blip>
          <a:srcRect t="22755"/>
          <a:stretch/>
        </p:blipFill>
        <p:spPr bwMode="auto">
          <a:xfrm>
            <a:off x="-90406" y="1536016"/>
            <a:ext cx="9275040" cy="1462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uppo 22"/>
          <p:cNvGrpSpPr>
            <a:grpSpLocks/>
          </p:cNvGrpSpPr>
          <p:nvPr/>
        </p:nvGrpSpPr>
        <p:grpSpPr bwMode="auto">
          <a:xfrm>
            <a:off x="1908313" y="2868839"/>
            <a:ext cx="2521010" cy="333179"/>
            <a:chOff x="2239276" y="360040"/>
            <a:chExt cx="2778571" cy="367427"/>
          </a:xfrm>
        </p:grpSpPr>
        <p:sp>
          <p:nvSpPr>
            <p:cNvPr id="24" name="Rettangolo 23"/>
            <p:cNvSpPr/>
            <p:nvPr/>
          </p:nvSpPr>
          <p:spPr>
            <a:xfrm>
              <a:off x="2239276" y="360041"/>
              <a:ext cx="1338411" cy="367426"/>
            </a:xfrm>
            <a:prstGeom prst="rect">
              <a:avLst/>
            </a:prstGeom>
            <a:noFill/>
          </p:spPr>
          <p:txBody>
            <a:bodyPr lIns="70875" tIns="35438" rIns="70875" bIns="35438">
              <a:spAutoFit/>
            </a:bodyPr>
            <a:lstStyle/>
            <a:p>
              <a:pPr algn="ctr">
                <a:defRPr/>
              </a:pPr>
              <a:r>
                <a:rPr lang="it-IT" sz="1700" b="1" dirty="0">
                  <a:ln w="10541" cmpd="sng">
                    <a:solidFill>
                      <a:schemeClr val="accent1">
                        <a:shade val="88000"/>
                        <a:satMod val="110000"/>
                      </a:schemeClr>
                    </a:solidFill>
                    <a:prstDash val="solid"/>
                  </a:ln>
                  <a:solidFill>
                    <a:srgbClr val="FF0000"/>
                  </a:solidFill>
                </a:rPr>
                <a:t>3,6 </a:t>
              </a:r>
              <a:r>
                <a:rPr lang="it-IT" sz="1700" b="1" dirty="0" err="1">
                  <a:ln w="10541" cmpd="sng">
                    <a:solidFill>
                      <a:schemeClr val="accent1">
                        <a:shade val="88000"/>
                        <a:satMod val="110000"/>
                      </a:schemeClr>
                    </a:solidFill>
                    <a:prstDash val="solid"/>
                  </a:ln>
                  <a:solidFill>
                    <a:srgbClr val="FF0000"/>
                  </a:solidFill>
                </a:rPr>
                <a:t>MeV</a:t>
              </a:r>
              <a:endParaRPr lang="it-IT" sz="1700" b="1" dirty="0">
                <a:ln w="10541" cmpd="sng">
                  <a:solidFill>
                    <a:schemeClr val="accent1">
                      <a:shade val="88000"/>
                      <a:satMod val="110000"/>
                    </a:schemeClr>
                  </a:solidFill>
                  <a:prstDash val="solid"/>
                </a:ln>
                <a:solidFill>
                  <a:srgbClr val="FF0000"/>
                </a:solidFill>
              </a:endParaRPr>
            </a:p>
          </p:txBody>
        </p:sp>
        <p:sp>
          <p:nvSpPr>
            <p:cNvPr id="25" name="Rettangolo 24"/>
            <p:cNvSpPr/>
            <p:nvPr/>
          </p:nvSpPr>
          <p:spPr>
            <a:xfrm>
              <a:off x="3679436" y="360040"/>
              <a:ext cx="1338411" cy="367426"/>
            </a:xfrm>
            <a:prstGeom prst="rect">
              <a:avLst/>
            </a:prstGeom>
            <a:noFill/>
          </p:spPr>
          <p:txBody>
            <a:bodyPr lIns="70875" tIns="35438" rIns="70875" bIns="35438">
              <a:spAutoFit/>
            </a:bodyPr>
            <a:lstStyle/>
            <a:p>
              <a:pPr algn="ctr">
                <a:defRPr/>
              </a:pPr>
              <a:r>
                <a:rPr lang="it-IT" sz="1700" b="1" dirty="0" smtClean="0">
                  <a:ln w="10541" cmpd="sng">
                    <a:solidFill>
                      <a:schemeClr val="accent1">
                        <a:shade val="88000"/>
                        <a:satMod val="110000"/>
                      </a:schemeClr>
                    </a:solidFill>
                    <a:prstDash val="solid"/>
                  </a:ln>
                  <a:solidFill>
                    <a:srgbClr val="FF0000"/>
                  </a:solidFill>
                </a:rPr>
                <a:t>90 </a:t>
              </a:r>
              <a:r>
                <a:rPr lang="it-IT" sz="1700" b="1" dirty="0" err="1">
                  <a:ln w="10541" cmpd="sng">
                    <a:solidFill>
                      <a:schemeClr val="accent1">
                        <a:shade val="88000"/>
                        <a:satMod val="110000"/>
                      </a:schemeClr>
                    </a:solidFill>
                    <a:prstDash val="solid"/>
                  </a:ln>
                  <a:solidFill>
                    <a:srgbClr val="FF0000"/>
                  </a:solidFill>
                </a:rPr>
                <a:t>MeV</a:t>
              </a:r>
              <a:endParaRPr lang="it-IT" sz="1700" b="1" dirty="0">
                <a:ln w="10541" cmpd="sng">
                  <a:solidFill>
                    <a:schemeClr val="accent1">
                      <a:shade val="88000"/>
                      <a:satMod val="110000"/>
                    </a:schemeClr>
                  </a:solidFill>
                  <a:prstDash val="solid"/>
                </a:ln>
                <a:solidFill>
                  <a:srgbClr val="FF0000"/>
                </a:solidFill>
              </a:endParaRPr>
            </a:p>
          </p:txBody>
        </p:sp>
      </p:grpSp>
      <p:sp>
        <p:nvSpPr>
          <p:cNvPr id="26" name="Rettangolo 25"/>
          <p:cNvSpPr/>
          <p:nvPr/>
        </p:nvSpPr>
        <p:spPr bwMode="auto">
          <a:xfrm>
            <a:off x="6159895" y="2842222"/>
            <a:ext cx="1214346" cy="333178"/>
          </a:xfrm>
          <a:prstGeom prst="rect">
            <a:avLst/>
          </a:prstGeom>
          <a:noFill/>
        </p:spPr>
        <p:txBody>
          <a:bodyPr lIns="70875" tIns="35438" rIns="70875" bIns="35438">
            <a:spAutoFit/>
          </a:bodyPr>
          <a:lstStyle/>
          <a:p>
            <a:pPr algn="ctr">
              <a:defRPr/>
            </a:pPr>
            <a:r>
              <a:rPr lang="it-IT" sz="1700" b="1" dirty="0" smtClean="0">
                <a:ln w="10541" cmpd="sng">
                  <a:solidFill>
                    <a:schemeClr val="accent1">
                      <a:shade val="88000"/>
                      <a:satMod val="110000"/>
                    </a:schemeClr>
                  </a:solidFill>
                  <a:prstDash val="solid"/>
                </a:ln>
                <a:solidFill>
                  <a:srgbClr val="FF0000"/>
                </a:solidFill>
              </a:rPr>
              <a:t>2000 </a:t>
            </a:r>
            <a:r>
              <a:rPr lang="it-IT" sz="1700" b="1" dirty="0" err="1">
                <a:ln w="10541" cmpd="sng">
                  <a:solidFill>
                    <a:schemeClr val="accent1">
                      <a:shade val="88000"/>
                      <a:satMod val="110000"/>
                    </a:schemeClr>
                  </a:solidFill>
                  <a:prstDash val="solid"/>
                </a:ln>
                <a:solidFill>
                  <a:srgbClr val="FF0000"/>
                </a:solidFill>
              </a:rPr>
              <a:t>MeV</a:t>
            </a:r>
            <a:endParaRPr lang="it-IT" sz="1700" b="1" dirty="0">
              <a:ln w="10541" cmpd="sng">
                <a:solidFill>
                  <a:schemeClr val="accent1">
                    <a:shade val="88000"/>
                    <a:satMod val="110000"/>
                  </a:schemeClr>
                </a:solidFill>
                <a:prstDash val="solid"/>
              </a:ln>
              <a:solidFill>
                <a:srgbClr val="FF0000"/>
              </a:solidFill>
            </a:endParaRPr>
          </a:p>
        </p:txBody>
      </p:sp>
    </p:spTree>
    <p:extLst>
      <p:ext uri="{BB962C8B-B14F-4D97-AF65-F5344CB8AC3E}">
        <p14:creationId xmlns:p14="http://schemas.microsoft.com/office/powerpoint/2010/main" val="1049667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71137" y="0"/>
            <a:ext cx="6067426" cy="1441531"/>
          </a:xfrm>
        </p:spPr>
        <p:txBody>
          <a:bodyPr/>
          <a:lstStyle/>
          <a:p>
            <a:r>
              <a:rPr lang="en-US" b="1" dirty="0"/>
              <a:t>ESS RFQ :</a:t>
            </a:r>
            <a:br>
              <a:rPr lang="en-US" b="1" dirty="0"/>
            </a:br>
            <a:r>
              <a:rPr lang="en-US" b="1" dirty="0"/>
              <a:t>Processes for RFQ manufacture</a:t>
            </a:r>
            <a:br>
              <a:rPr lang="en-US" b="1" dirty="0"/>
            </a:br>
            <a:endParaRPr lang="it-IT" dirty="0"/>
          </a:p>
        </p:txBody>
      </p:sp>
      <p:sp>
        <p:nvSpPr>
          <p:cNvPr id="4" name="Espace réservé du contenu 2"/>
          <p:cNvSpPr>
            <a:spLocks noGrp="1"/>
          </p:cNvSpPr>
          <p:nvPr>
            <p:ph idx="1"/>
          </p:nvPr>
        </p:nvSpPr>
        <p:spPr>
          <a:xfrm>
            <a:off x="355600" y="1747008"/>
            <a:ext cx="8602133" cy="4968552"/>
          </a:xfrm>
        </p:spPr>
        <p:txBody>
          <a:bodyPr/>
          <a:lstStyle/>
          <a:p>
            <a:pPr marL="0"/>
            <a:r>
              <a:rPr lang="en-US" sz="2400" u="sng" dirty="0">
                <a:solidFill>
                  <a:srgbClr val="666666"/>
                </a:solidFill>
                <a:effectLst>
                  <a:outerShdw blurRad="38100" dist="38100" dir="2700000" algn="tl">
                    <a:srgbClr val="000000">
                      <a:alpha val="43137"/>
                    </a:srgbClr>
                  </a:outerShdw>
                </a:effectLst>
                <a:cs typeface="Times New Roman" panose="02020603050405020304" pitchFamily="18" charset="0"/>
              </a:rPr>
              <a:t>The ESS RFQ: </a:t>
            </a:r>
          </a:p>
          <a:p>
            <a:pPr marL="742950" lvl="1" indent="-285750">
              <a:buFont typeface="Wingdings" panose="05000000000000000000" pitchFamily="2" charset="2"/>
              <a:buChar char="q"/>
            </a:pPr>
            <a:r>
              <a:rPr lang="en-US" sz="2400" dirty="0" smtClean="0">
                <a:cs typeface="Times New Roman" panose="02020603050405020304" pitchFamily="18" charset="0"/>
              </a:rPr>
              <a:t>  5 </a:t>
            </a:r>
            <a:r>
              <a:rPr lang="en-US" sz="2400" dirty="0">
                <a:cs typeface="Times New Roman" panose="02020603050405020304" pitchFamily="18" charset="0"/>
              </a:rPr>
              <a:t>x Sections </a:t>
            </a:r>
            <a:r>
              <a:rPr lang="en-US" sz="2400" dirty="0" smtClean="0">
                <a:cs typeface="Times New Roman" panose="02020603050405020304" pitchFamily="18" charset="0"/>
              </a:rPr>
              <a:t>(L= 0.92m) for </a:t>
            </a:r>
            <a:r>
              <a:rPr lang="en-US" sz="2400" dirty="0">
                <a:cs typeface="Times New Roman" panose="02020603050405020304" pitchFamily="18" charset="0"/>
              </a:rPr>
              <a:t>a total length = 4.58m</a:t>
            </a:r>
          </a:p>
          <a:p>
            <a:pPr marL="742950" lvl="1" indent="-285750">
              <a:buFont typeface="Wingdings" panose="05000000000000000000" pitchFamily="2" charset="2"/>
              <a:buChar char="q"/>
            </a:pPr>
            <a:r>
              <a:rPr lang="en-US" sz="2400" dirty="0" smtClean="0">
                <a:cs typeface="Times New Roman" panose="02020603050405020304" pitchFamily="18" charset="0"/>
              </a:rPr>
              <a:t>  2 </a:t>
            </a:r>
            <a:r>
              <a:rPr lang="en-US" sz="2400" dirty="0">
                <a:cs typeface="Times New Roman" panose="02020603050405020304" pitchFamily="18" charset="0"/>
              </a:rPr>
              <a:t>x Vacuum ports per quadrant and per section except on S3 </a:t>
            </a:r>
            <a:r>
              <a:rPr lang="en-US" sz="2400" dirty="0" smtClean="0">
                <a:cs typeface="Times New Roman" panose="02020603050405020304" pitchFamily="18" charset="0"/>
              </a:rPr>
              <a:t>(</a:t>
            </a:r>
            <a:r>
              <a:rPr lang="en-US" sz="2400" dirty="0"/>
              <a:t>hosting the 2 RF couplers</a:t>
            </a:r>
            <a:r>
              <a:rPr lang="en-US" sz="2400" dirty="0" smtClean="0">
                <a:cs typeface="Times New Roman" panose="02020603050405020304" pitchFamily="18" charset="0"/>
              </a:rPr>
              <a:t>) </a:t>
            </a:r>
            <a:r>
              <a:rPr lang="en-US" sz="2400" b="1" dirty="0">
                <a:solidFill>
                  <a:srgbClr val="FF0000"/>
                </a:solidFill>
                <a:cs typeface="Times New Roman" panose="02020603050405020304" pitchFamily="18" charset="0"/>
                <a:sym typeface="Wingdings" panose="05000000000000000000" pitchFamily="2" charset="2"/>
              </a:rPr>
              <a:t> 38</a:t>
            </a:r>
            <a:endParaRPr lang="en-US" sz="2400" b="1" dirty="0">
              <a:solidFill>
                <a:srgbClr val="FF0000"/>
              </a:solidFill>
              <a:cs typeface="Times New Roman" panose="02020603050405020304" pitchFamily="18" charset="0"/>
            </a:endParaRPr>
          </a:p>
          <a:p>
            <a:pPr marL="742950" lvl="1" indent="-285750">
              <a:buFont typeface="Wingdings" panose="05000000000000000000" pitchFamily="2" charset="2"/>
              <a:buChar char="q"/>
            </a:pPr>
            <a:r>
              <a:rPr lang="en-US" sz="2400" dirty="0" smtClean="0">
                <a:cs typeface="Times New Roman" panose="02020603050405020304" pitchFamily="18" charset="0"/>
              </a:rPr>
              <a:t>  3 </a:t>
            </a:r>
            <a:r>
              <a:rPr lang="en-US" sz="2400" dirty="0">
                <a:cs typeface="Times New Roman" panose="02020603050405020304" pitchFamily="18" charset="0"/>
              </a:rPr>
              <a:t>x 80mm-diameter pistons per quadrant and per section acting as tuners </a:t>
            </a:r>
            <a:r>
              <a:rPr lang="en-US" sz="2400" b="1" dirty="0">
                <a:solidFill>
                  <a:srgbClr val="FF0000"/>
                </a:solidFill>
                <a:cs typeface="Times New Roman" panose="02020603050405020304" pitchFamily="18" charset="0"/>
                <a:sym typeface="Wingdings" panose="05000000000000000000" pitchFamily="2" charset="2"/>
              </a:rPr>
              <a:t> 60</a:t>
            </a:r>
            <a:endParaRPr lang="en-US" sz="2400" b="1" dirty="0">
              <a:solidFill>
                <a:srgbClr val="FF0000"/>
              </a:solidFill>
              <a:cs typeface="Times New Roman" panose="02020603050405020304" pitchFamily="18" charset="0"/>
            </a:endParaRPr>
          </a:p>
          <a:p>
            <a:pPr marL="742950" lvl="1" indent="-285750">
              <a:buFont typeface="Wingdings" panose="05000000000000000000" pitchFamily="2" charset="2"/>
              <a:buChar char="q"/>
            </a:pPr>
            <a:r>
              <a:rPr lang="en-US" sz="2400" dirty="0" smtClean="0">
                <a:cs typeface="Times New Roman" panose="02020603050405020304" pitchFamily="18" charset="0"/>
              </a:rPr>
              <a:t>  End plates </a:t>
            </a:r>
            <a:r>
              <a:rPr lang="en-US" sz="2400" dirty="0">
                <a:cs typeface="Times New Roman" panose="02020603050405020304" pitchFamily="18" charset="0"/>
              </a:rPr>
              <a:t>with 4 x rods </a:t>
            </a:r>
            <a:r>
              <a:rPr lang="en-US" sz="2400" b="1" dirty="0">
                <a:solidFill>
                  <a:srgbClr val="FF0000"/>
                </a:solidFill>
                <a:cs typeface="Times New Roman" panose="02020603050405020304" pitchFamily="18" charset="0"/>
                <a:sym typeface="Wingdings" panose="05000000000000000000" pitchFamily="2" charset="2"/>
              </a:rPr>
              <a:t>2</a:t>
            </a:r>
            <a:endParaRPr lang="en-US" sz="2400" b="1" dirty="0">
              <a:solidFill>
                <a:srgbClr val="FF0000"/>
              </a:solidFill>
              <a:cs typeface="Times New Roman" panose="02020603050405020304" pitchFamily="18" charset="0"/>
            </a:endParaRPr>
          </a:p>
          <a:p>
            <a:pPr marL="742950" lvl="1" indent="-285750">
              <a:buFont typeface="Wingdings" panose="05000000000000000000" pitchFamily="2" charset="2"/>
              <a:buChar char="q"/>
            </a:pPr>
            <a:r>
              <a:rPr lang="en-US" sz="2400" dirty="0" smtClean="0">
                <a:cs typeface="Times New Roman" panose="02020603050405020304" pitchFamily="18" charset="0"/>
              </a:rPr>
              <a:t>  8 </a:t>
            </a:r>
            <a:r>
              <a:rPr lang="en-US" sz="2400" dirty="0">
                <a:cs typeface="Times New Roman" panose="02020603050405020304" pitchFamily="18" charset="0"/>
              </a:rPr>
              <a:t>x 10mm-diameter cooling channels per section (variable length)</a:t>
            </a:r>
          </a:p>
          <a:p>
            <a:pPr marL="742950" lvl="1" indent="-285750">
              <a:buFont typeface="Wingdings" panose="05000000000000000000" pitchFamily="2" charset="2"/>
              <a:buChar char="q"/>
            </a:pPr>
            <a:r>
              <a:rPr lang="en-US" sz="2400" dirty="0" smtClean="0">
                <a:cs typeface="Times New Roman" panose="02020603050405020304" pitchFamily="18" charset="0"/>
              </a:rPr>
              <a:t>  RFQ </a:t>
            </a:r>
            <a:r>
              <a:rPr lang="en-US" sz="2400" dirty="0">
                <a:cs typeface="Times New Roman" panose="02020603050405020304" pitchFamily="18" charset="0"/>
              </a:rPr>
              <a:t>in CuC2 and Flanges in stainless steel</a:t>
            </a:r>
          </a:p>
          <a:p>
            <a:pPr marL="1266825" indent="-342900">
              <a:buFont typeface="Wingdings" panose="05000000000000000000" pitchFamily="2" charset="2"/>
              <a:buChar char="q"/>
            </a:pPr>
            <a:endParaRPr lang="fr-FR" sz="3200" dirty="0"/>
          </a:p>
        </p:txBody>
      </p:sp>
      <p:pic>
        <p:nvPicPr>
          <p:cNvPr id="5" name="Immagine 4" descr="logo_ce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38584145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p:cNvGrpSpPr/>
          <p:nvPr/>
        </p:nvGrpSpPr>
        <p:grpSpPr>
          <a:xfrm>
            <a:off x="107503" y="1490150"/>
            <a:ext cx="5243429" cy="3163499"/>
            <a:chOff x="207279" y="2257127"/>
            <a:chExt cx="4364721" cy="2193808"/>
          </a:xfrm>
        </p:grpSpPr>
        <p:pic>
          <p:nvPicPr>
            <p:cNvPr id="8" name="Image 7"/>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t="14419" r="4943" b="21376"/>
            <a:stretch/>
          </p:blipFill>
          <p:spPr>
            <a:xfrm>
              <a:off x="288032" y="2529271"/>
              <a:ext cx="4283968" cy="1331777"/>
            </a:xfrm>
            <a:prstGeom prst="rect">
              <a:avLst/>
            </a:prstGeom>
          </p:spPr>
        </p:pic>
        <p:sp>
          <p:nvSpPr>
            <p:cNvPr id="7" name="ZoneTexte 6"/>
            <p:cNvSpPr txBox="1"/>
            <p:nvPr/>
          </p:nvSpPr>
          <p:spPr>
            <a:xfrm>
              <a:off x="207279" y="4030887"/>
              <a:ext cx="1851310" cy="420048"/>
            </a:xfrm>
            <a:prstGeom prst="rect">
              <a:avLst/>
            </a:prstGeom>
            <a:noFill/>
          </p:spPr>
          <p:txBody>
            <a:bodyPr wrap="none" rtlCol="0">
              <a:spAutoFit/>
            </a:bodyPr>
            <a:lstStyle/>
            <a:p>
              <a:pPr algn="ctr"/>
              <a:r>
                <a:rPr lang="en-US" sz="1400" i="1" dirty="0" smtClean="0">
                  <a:latin typeface="Times New Roman" panose="02020603050405020304" pitchFamily="18" charset="0"/>
                  <a:cs typeface="Times New Roman" panose="02020603050405020304" pitchFamily="18" charset="0"/>
                </a:rPr>
                <a:t>Global Schematic view of </a:t>
              </a:r>
            </a:p>
            <a:p>
              <a:pPr algn="ctr"/>
              <a:r>
                <a:rPr lang="en-US" sz="1400" i="1" dirty="0" smtClean="0">
                  <a:latin typeface="Times New Roman" panose="02020603050405020304" pitchFamily="18" charset="0"/>
                  <a:cs typeface="Times New Roman" panose="02020603050405020304" pitchFamily="18" charset="0"/>
                </a:rPr>
                <a:t>ESS RFQ</a:t>
              </a:r>
              <a:endParaRPr lang="en-US" sz="1400" i="1" dirty="0">
                <a:latin typeface="Times New Roman" panose="02020603050405020304" pitchFamily="18" charset="0"/>
                <a:cs typeface="Times New Roman" panose="02020603050405020304" pitchFamily="18" charset="0"/>
              </a:endParaRPr>
            </a:p>
          </p:txBody>
        </p:sp>
        <p:sp>
          <p:nvSpPr>
            <p:cNvPr id="14" name="ZoneTexte 13"/>
            <p:cNvSpPr txBox="1"/>
            <p:nvPr/>
          </p:nvSpPr>
          <p:spPr>
            <a:xfrm>
              <a:off x="660170" y="2924944"/>
              <a:ext cx="329511" cy="247087"/>
            </a:xfrm>
            <a:prstGeom prst="rect">
              <a:avLst/>
            </a:prstGeom>
            <a:noFill/>
          </p:spPr>
          <p:txBody>
            <a:bodyPr wrap="none" rtlCol="0">
              <a:spAutoFit/>
            </a:bodyPr>
            <a:lstStyle/>
            <a:p>
              <a:r>
                <a:rPr lang="en-US" sz="1400" b="1" dirty="0">
                  <a:solidFill>
                    <a:srgbClr val="FFC000"/>
                  </a:solidFill>
                  <a:latin typeface="Times New Roman" panose="02020603050405020304" pitchFamily="18" charset="0"/>
                  <a:cs typeface="Times New Roman" panose="02020603050405020304" pitchFamily="18" charset="0"/>
                </a:rPr>
                <a:t>S</a:t>
              </a:r>
              <a:r>
                <a:rPr lang="en-US" sz="1400" b="1" dirty="0" smtClean="0">
                  <a:solidFill>
                    <a:srgbClr val="FFC000"/>
                  </a:solidFill>
                  <a:latin typeface="Times New Roman" panose="02020603050405020304" pitchFamily="18" charset="0"/>
                  <a:cs typeface="Times New Roman" panose="02020603050405020304" pitchFamily="18" charset="0"/>
                </a:rPr>
                <a:t>1</a:t>
              </a:r>
              <a:endParaRPr lang="en-US" sz="1400" b="1" dirty="0">
                <a:solidFill>
                  <a:srgbClr val="FFC000"/>
                </a:solidFill>
                <a:latin typeface="Times New Roman" panose="02020603050405020304" pitchFamily="18" charset="0"/>
                <a:cs typeface="Times New Roman" panose="02020603050405020304" pitchFamily="18" charset="0"/>
              </a:endParaRPr>
            </a:p>
          </p:txBody>
        </p:sp>
        <p:sp>
          <p:nvSpPr>
            <p:cNvPr id="15" name="ZoneTexte 14"/>
            <p:cNvSpPr txBox="1"/>
            <p:nvPr/>
          </p:nvSpPr>
          <p:spPr>
            <a:xfrm>
              <a:off x="3779912" y="2257127"/>
              <a:ext cx="329511" cy="247087"/>
            </a:xfrm>
            <a:prstGeom prst="rect">
              <a:avLst/>
            </a:prstGeom>
            <a:noFill/>
          </p:spPr>
          <p:txBody>
            <a:bodyPr wrap="none" rtlCol="0">
              <a:spAutoFit/>
            </a:bodyPr>
            <a:lstStyle/>
            <a:p>
              <a:r>
                <a:rPr lang="en-US" sz="1400" b="1" dirty="0">
                  <a:solidFill>
                    <a:srgbClr val="FFC000"/>
                  </a:solidFill>
                  <a:latin typeface="Times New Roman" panose="02020603050405020304" pitchFamily="18" charset="0"/>
                  <a:cs typeface="Times New Roman" panose="02020603050405020304" pitchFamily="18" charset="0"/>
                </a:rPr>
                <a:t>S</a:t>
              </a:r>
              <a:r>
                <a:rPr lang="en-US" sz="1400" b="1" dirty="0" smtClean="0">
                  <a:solidFill>
                    <a:srgbClr val="FFC000"/>
                  </a:solidFill>
                  <a:latin typeface="Times New Roman" panose="02020603050405020304" pitchFamily="18" charset="0"/>
                  <a:cs typeface="Times New Roman" panose="02020603050405020304" pitchFamily="18" charset="0"/>
                </a:rPr>
                <a:t>5</a:t>
              </a:r>
              <a:endParaRPr lang="en-US" sz="1400" b="1" dirty="0">
                <a:solidFill>
                  <a:srgbClr val="FFC000"/>
                </a:solidFill>
                <a:latin typeface="Times New Roman" panose="02020603050405020304" pitchFamily="18" charset="0"/>
                <a:cs typeface="Times New Roman" panose="02020603050405020304" pitchFamily="18" charset="0"/>
              </a:endParaRPr>
            </a:p>
          </p:txBody>
        </p:sp>
        <p:sp>
          <p:nvSpPr>
            <p:cNvPr id="16" name="ZoneTexte 15"/>
            <p:cNvSpPr txBox="1"/>
            <p:nvPr/>
          </p:nvSpPr>
          <p:spPr>
            <a:xfrm>
              <a:off x="1380250" y="2780928"/>
              <a:ext cx="329511" cy="247087"/>
            </a:xfrm>
            <a:prstGeom prst="rect">
              <a:avLst/>
            </a:prstGeom>
            <a:noFill/>
          </p:spPr>
          <p:txBody>
            <a:bodyPr wrap="none" rtlCol="0">
              <a:spAutoFit/>
            </a:bodyPr>
            <a:lstStyle/>
            <a:p>
              <a:r>
                <a:rPr lang="en-US" sz="1400" b="1" dirty="0">
                  <a:solidFill>
                    <a:srgbClr val="FFC000"/>
                  </a:solidFill>
                  <a:latin typeface="Times New Roman" panose="02020603050405020304" pitchFamily="18" charset="0"/>
                  <a:cs typeface="Times New Roman" panose="02020603050405020304" pitchFamily="18" charset="0"/>
                </a:rPr>
                <a:t>S</a:t>
              </a:r>
              <a:r>
                <a:rPr lang="en-US" sz="1400" b="1" dirty="0" smtClean="0">
                  <a:solidFill>
                    <a:srgbClr val="FFC000"/>
                  </a:solidFill>
                  <a:latin typeface="Times New Roman" panose="02020603050405020304" pitchFamily="18" charset="0"/>
                  <a:cs typeface="Times New Roman" panose="02020603050405020304" pitchFamily="18" charset="0"/>
                </a:rPr>
                <a:t>2</a:t>
              </a:r>
              <a:endParaRPr lang="en-US" sz="1400" b="1" dirty="0">
                <a:solidFill>
                  <a:srgbClr val="FFC000"/>
                </a:solidFill>
                <a:latin typeface="Times New Roman" panose="02020603050405020304" pitchFamily="18" charset="0"/>
                <a:cs typeface="Times New Roman" panose="02020603050405020304" pitchFamily="18" charset="0"/>
              </a:endParaRPr>
            </a:p>
          </p:txBody>
        </p:sp>
        <p:sp>
          <p:nvSpPr>
            <p:cNvPr id="17" name="ZoneTexte 16"/>
            <p:cNvSpPr txBox="1"/>
            <p:nvPr/>
          </p:nvSpPr>
          <p:spPr>
            <a:xfrm>
              <a:off x="2172338" y="2636912"/>
              <a:ext cx="329511" cy="247087"/>
            </a:xfrm>
            <a:prstGeom prst="rect">
              <a:avLst/>
            </a:prstGeom>
            <a:noFill/>
          </p:spPr>
          <p:txBody>
            <a:bodyPr wrap="none" rtlCol="0">
              <a:spAutoFit/>
            </a:bodyPr>
            <a:lstStyle/>
            <a:p>
              <a:r>
                <a:rPr lang="en-US" sz="1400" b="1" dirty="0" smtClean="0">
                  <a:solidFill>
                    <a:srgbClr val="FFC000"/>
                  </a:solidFill>
                  <a:latin typeface="Times New Roman" panose="02020603050405020304" pitchFamily="18" charset="0"/>
                  <a:cs typeface="Times New Roman" panose="02020603050405020304" pitchFamily="18" charset="0"/>
                </a:rPr>
                <a:t>S3</a:t>
              </a:r>
              <a:endParaRPr lang="en-US" sz="1400" b="1" dirty="0">
                <a:solidFill>
                  <a:srgbClr val="FFC000"/>
                </a:solidFill>
                <a:latin typeface="Times New Roman" panose="02020603050405020304" pitchFamily="18" charset="0"/>
                <a:cs typeface="Times New Roman" panose="02020603050405020304" pitchFamily="18" charset="0"/>
              </a:endParaRPr>
            </a:p>
          </p:txBody>
        </p:sp>
        <p:sp>
          <p:nvSpPr>
            <p:cNvPr id="18" name="ZoneTexte 17"/>
            <p:cNvSpPr txBox="1"/>
            <p:nvPr/>
          </p:nvSpPr>
          <p:spPr>
            <a:xfrm>
              <a:off x="2964426" y="2492896"/>
              <a:ext cx="329511" cy="247087"/>
            </a:xfrm>
            <a:prstGeom prst="rect">
              <a:avLst/>
            </a:prstGeom>
            <a:noFill/>
          </p:spPr>
          <p:txBody>
            <a:bodyPr wrap="none" rtlCol="0">
              <a:spAutoFit/>
            </a:bodyPr>
            <a:lstStyle/>
            <a:p>
              <a:r>
                <a:rPr lang="en-US" sz="1400" b="1" dirty="0">
                  <a:solidFill>
                    <a:srgbClr val="FFC000"/>
                  </a:solidFill>
                  <a:latin typeface="Times New Roman" panose="02020603050405020304" pitchFamily="18" charset="0"/>
                  <a:cs typeface="Times New Roman" panose="02020603050405020304" pitchFamily="18" charset="0"/>
                </a:rPr>
                <a:t>S</a:t>
              </a:r>
              <a:r>
                <a:rPr lang="en-US" sz="1400" b="1" dirty="0" smtClean="0">
                  <a:solidFill>
                    <a:srgbClr val="FFC000"/>
                  </a:solidFill>
                  <a:latin typeface="Times New Roman" panose="02020603050405020304" pitchFamily="18" charset="0"/>
                  <a:cs typeface="Times New Roman" panose="02020603050405020304" pitchFamily="18" charset="0"/>
                </a:rPr>
                <a:t>4</a:t>
              </a:r>
              <a:endParaRPr lang="en-US" sz="1400" b="1" dirty="0">
                <a:solidFill>
                  <a:srgbClr val="FFC000"/>
                </a:solidFill>
                <a:latin typeface="Times New Roman" panose="02020603050405020304" pitchFamily="18" charset="0"/>
                <a:cs typeface="Times New Roman" panose="02020603050405020304" pitchFamily="18" charset="0"/>
              </a:endParaRPr>
            </a:p>
          </p:txBody>
        </p:sp>
      </p:grpSp>
      <p:sp>
        <p:nvSpPr>
          <p:cNvPr id="5" name="Titre 4"/>
          <p:cNvSpPr>
            <a:spLocks noGrp="1"/>
          </p:cNvSpPr>
          <p:nvPr>
            <p:ph type="title"/>
          </p:nvPr>
        </p:nvSpPr>
        <p:spPr>
          <a:xfrm>
            <a:off x="1528239" y="0"/>
            <a:ext cx="5762624" cy="1441451"/>
          </a:xfrm>
        </p:spPr>
        <p:txBody>
          <a:bodyPr/>
          <a:lstStyle/>
          <a:p>
            <a:r>
              <a:rPr lang="fr-FR" dirty="0" smtClean="0"/>
              <a:t>THE ESS RFQ MECHANICAL DESIGN</a:t>
            </a:r>
            <a:endParaRPr lang="fr-FR" dirty="0"/>
          </a:p>
        </p:txBody>
      </p:sp>
      <p:grpSp>
        <p:nvGrpSpPr>
          <p:cNvPr id="32" name="Groupe 31"/>
          <p:cNvGrpSpPr/>
          <p:nvPr/>
        </p:nvGrpSpPr>
        <p:grpSpPr>
          <a:xfrm>
            <a:off x="5300974" y="2601782"/>
            <a:ext cx="3893840" cy="3231226"/>
            <a:chOff x="5076056" y="1916832"/>
            <a:chExt cx="3804466" cy="3018864"/>
          </a:xfrm>
        </p:grpSpPr>
        <p:grpSp>
          <p:nvGrpSpPr>
            <p:cNvPr id="22" name="Groupe 21"/>
            <p:cNvGrpSpPr/>
            <p:nvPr/>
          </p:nvGrpSpPr>
          <p:grpSpPr>
            <a:xfrm>
              <a:off x="5436096" y="1916832"/>
              <a:ext cx="3444426" cy="3018864"/>
              <a:chOff x="5699574" y="2281083"/>
              <a:chExt cx="3444426" cy="3018864"/>
            </a:xfrm>
          </p:grpSpPr>
          <p:pic>
            <p:nvPicPr>
              <p:cNvPr id="19" name="Image 18"/>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l="34517" t="3678" r="27415" b="12100"/>
              <a:stretch/>
            </p:blipFill>
            <p:spPr>
              <a:xfrm>
                <a:off x="6120955" y="2281083"/>
                <a:ext cx="2450847" cy="2495644"/>
              </a:xfrm>
              <a:prstGeom prst="rect">
                <a:avLst/>
              </a:prstGeom>
            </p:spPr>
          </p:pic>
          <p:sp>
            <p:nvSpPr>
              <p:cNvPr id="10" name="ZoneTexte 9"/>
              <p:cNvSpPr txBox="1"/>
              <p:nvPr/>
            </p:nvSpPr>
            <p:spPr>
              <a:xfrm>
                <a:off x="5699574" y="4776727"/>
                <a:ext cx="3444426" cy="523220"/>
              </a:xfrm>
              <a:prstGeom prst="rect">
                <a:avLst/>
              </a:prstGeom>
              <a:noFill/>
            </p:spPr>
            <p:txBody>
              <a:bodyPr wrap="square" rtlCol="0">
                <a:spAutoFit/>
              </a:bodyPr>
              <a:lstStyle/>
              <a:p>
                <a:pPr algn="ctr"/>
                <a:r>
                  <a:rPr lang="en-US" sz="1400" i="1" dirty="0" smtClean="0">
                    <a:latin typeface="Times New Roman" panose="02020603050405020304" pitchFamily="18" charset="0"/>
                    <a:cs typeface="Times New Roman" panose="02020603050405020304" pitchFamily="18" charset="0"/>
                  </a:rPr>
                  <a:t>Transversal view of the RFQ across the tuners </a:t>
                </a:r>
                <a:endParaRPr lang="en-US" sz="1400" i="1" dirty="0">
                  <a:latin typeface="Times New Roman" panose="02020603050405020304" pitchFamily="18" charset="0"/>
                  <a:cs typeface="Times New Roman" panose="02020603050405020304" pitchFamily="18" charset="0"/>
                </a:endParaRPr>
              </a:p>
            </p:txBody>
          </p:sp>
          <p:cxnSp>
            <p:nvCxnSpPr>
              <p:cNvPr id="11" name="Connecteur droit avec flèche 10"/>
              <p:cNvCxnSpPr/>
              <p:nvPr/>
            </p:nvCxnSpPr>
            <p:spPr>
              <a:xfrm>
                <a:off x="6790973" y="2966130"/>
                <a:ext cx="205198" cy="19800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1029" name="ZoneTexte 1028"/>
              <p:cNvSpPr txBox="1"/>
              <p:nvPr/>
            </p:nvSpPr>
            <p:spPr>
              <a:xfrm>
                <a:off x="6688715" y="3073171"/>
                <a:ext cx="595035" cy="276999"/>
              </a:xfrm>
              <a:prstGeom prst="rect">
                <a:avLst/>
              </a:prstGeom>
              <a:noFill/>
            </p:spPr>
            <p:txBody>
              <a:bodyPr wrap="none" rtlCol="0">
                <a:spAutoFit/>
              </a:bodyPr>
              <a:lstStyle/>
              <a:p>
                <a:r>
                  <a:rPr lang="en-US" sz="1200" b="1" dirty="0" smtClean="0">
                    <a:latin typeface="Times New Roman" panose="02020603050405020304" pitchFamily="18" charset="0"/>
                    <a:cs typeface="Times New Roman" panose="02020603050405020304" pitchFamily="18" charset="0"/>
                  </a:rPr>
                  <a:t>40mm</a:t>
                </a:r>
                <a:endParaRPr lang="en-US" sz="1200" b="1" dirty="0">
                  <a:latin typeface="Times New Roman" panose="02020603050405020304" pitchFamily="18" charset="0"/>
                  <a:cs typeface="Times New Roman" panose="02020603050405020304" pitchFamily="18" charset="0"/>
                </a:endParaRPr>
              </a:p>
            </p:txBody>
          </p:sp>
        </p:grpSp>
        <p:cxnSp>
          <p:nvCxnSpPr>
            <p:cNvPr id="26" name="Connecteur droit avec flèche 25"/>
            <p:cNvCxnSpPr/>
            <p:nvPr/>
          </p:nvCxnSpPr>
          <p:spPr>
            <a:xfrm flipV="1">
              <a:off x="5613877" y="3155226"/>
              <a:ext cx="1118816" cy="561806"/>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31" name="Connecteur droit avec flèche 30"/>
            <p:cNvCxnSpPr/>
            <p:nvPr/>
          </p:nvCxnSpPr>
          <p:spPr>
            <a:xfrm flipV="1">
              <a:off x="5613877" y="3171880"/>
              <a:ext cx="725011" cy="561806"/>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33" name="ZoneTexte 32"/>
            <p:cNvSpPr txBox="1"/>
            <p:nvPr/>
          </p:nvSpPr>
          <p:spPr>
            <a:xfrm>
              <a:off x="5076056" y="3789040"/>
              <a:ext cx="1495922" cy="307777"/>
            </a:xfrm>
            <a:prstGeom prst="rect">
              <a:avLst/>
            </a:prstGeom>
            <a:noFill/>
          </p:spPr>
          <p:txBody>
            <a:bodyPr wrap="none" rtlCol="0">
              <a:spAutoFit/>
            </a:bodyPr>
            <a:lstStyle/>
            <a:p>
              <a:r>
                <a:rPr lang="en-US" sz="1400" b="1" dirty="0" smtClean="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Cooling channels</a:t>
              </a:r>
              <a:endParaRPr lang="en-US" sz="1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grpSp>
        <p:nvGrpSpPr>
          <p:cNvPr id="27" name="Groupe 23"/>
          <p:cNvGrpSpPr/>
          <p:nvPr/>
        </p:nvGrpSpPr>
        <p:grpSpPr>
          <a:xfrm>
            <a:off x="2179665" y="3701426"/>
            <a:ext cx="3328125" cy="2794328"/>
            <a:chOff x="467544" y="4077072"/>
            <a:chExt cx="3528392" cy="2702624"/>
          </a:xfrm>
        </p:grpSpPr>
        <p:pic>
          <p:nvPicPr>
            <p:cNvPr id="28" name="Image 19"/>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l="15095" r="23489"/>
            <a:stretch/>
          </p:blipFill>
          <p:spPr>
            <a:xfrm>
              <a:off x="467544" y="4077072"/>
              <a:ext cx="3090091" cy="2246415"/>
            </a:xfrm>
            <a:prstGeom prst="rect">
              <a:avLst/>
            </a:prstGeom>
          </p:spPr>
        </p:pic>
        <p:sp>
          <p:nvSpPr>
            <p:cNvPr id="29" name="ZoneTexte 22"/>
            <p:cNvSpPr txBox="1"/>
            <p:nvPr/>
          </p:nvSpPr>
          <p:spPr>
            <a:xfrm>
              <a:off x="551510" y="6256476"/>
              <a:ext cx="3444426" cy="523220"/>
            </a:xfrm>
            <a:prstGeom prst="rect">
              <a:avLst/>
            </a:prstGeom>
            <a:noFill/>
          </p:spPr>
          <p:txBody>
            <a:bodyPr wrap="square" rtlCol="0">
              <a:spAutoFit/>
            </a:bodyPr>
            <a:lstStyle/>
            <a:p>
              <a:pPr algn="ctr"/>
              <a:r>
                <a:rPr lang="en-US" sz="1400" i="1" dirty="0" smtClean="0">
                  <a:latin typeface="Times New Roman" panose="02020603050405020304" pitchFamily="18" charset="0"/>
                  <a:cs typeface="Times New Roman" panose="02020603050405020304" pitchFamily="18" charset="0"/>
                </a:rPr>
                <a:t>View of the end section of the RFQ with the tuning rod for a quadrant</a:t>
              </a:r>
              <a:endParaRPr lang="en-US" sz="1400" i="1" dirty="0">
                <a:latin typeface="Times New Roman" panose="02020603050405020304" pitchFamily="18" charset="0"/>
                <a:cs typeface="Times New Roman" panose="02020603050405020304" pitchFamily="18" charset="0"/>
              </a:endParaRPr>
            </a:p>
          </p:txBody>
        </p:sp>
      </p:grpSp>
      <p:pic>
        <p:nvPicPr>
          <p:cNvPr id="30" name="Immagine 29" descr="logo_cea.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35565696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18533" y="1446471"/>
            <a:ext cx="6019091" cy="4968552"/>
          </a:xfrm>
        </p:spPr>
        <p:txBody>
          <a:bodyPr>
            <a:noAutofit/>
          </a:bodyPr>
          <a:lstStyle/>
          <a:p>
            <a:pPr marL="0" indent="0">
              <a:buNone/>
            </a:pPr>
            <a:r>
              <a:rPr lang="en-US" sz="1800" dirty="0" smtClean="0">
                <a:solidFill>
                  <a:srgbClr val="666666"/>
                </a:solidFill>
                <a:cs typeface="Times New Roman" panose="02020603050405020304" pitchFamily="18" charset="0"/>
              </a:rPr>
              <a:t>The design was done with consideration of machining and assembly by brazing possibilities</a:t>
            </a:r>
          </a:p>
          <a:p>
            <a:pPr marL="285750" indent="-285750">
              <a:buFont typeface="Wingdings" panose="05000000000000000000" pitchFamily="2" charset="2"/>
              <a:buChar char="q"/>
            </a:pPr>
            <a:r>
              <a:rPr lang="en-US" sz="1800" dirty="0" smtClean="0">
                <a:solidFill>
                  <a:srgbClr val="666666"/>
                </a:solidFill>
                <a:effectLst>
                  <a:outerShdw blurRad="38100" dist="38100" dir="2700000" algn="tl">
                    <a:srgbClr val="000000">
                      <a:alpha val="43137"/>
                    </a:srgbClr>
                  </a:outerShdw>
                </a:effectLst>
                <a:cs typeface="Times New Roman" panose="02020603050405020304" pitchFamily="18" charset="0"/>
              </a:rPr>
              <a:t>Assembly precision: (construction « easier »)</a:t>
            </a:r>
          </a:p>
          <a:p>
            <a:pPr lvl="2"/>
            <a:r>
              <a:rPr lang="en-US" sz="1600" b="1" dirty="0" smtClean="0">
                <a:cs typeface="Times New Roman" panose="02020603050405020304" pitchFamily="18" charset="0"/>
              </a:rPr>
              <a:t>IPHI</a:t>
            </a:r>
            <a:r>
              <a:rPr lang="en-US" sz="1600" dirty="0" smtClean="0">
                <a:cs typeface="Times New Roman" panose="02020603050405020304" pitchFamily="18" charset="0"/>
              </a:rPr>
              <a:t> : machining +/-10µm; brazing +/-10µm</a:t>
            </a:r>
          </a:p>
          <a:p>
            <a:pPr lvl="2"/>
            <a:r>
              <a:rPr lang="en-US" sz="1600" b="1" dirty="0" smtClean="0">
                <a:cs typeface="Times New Roman" panose="02020603050405020304" pitchFamily="18" charset="0"/>
              </a:rPr>
              <a:t>LINAC4</a:t>
            </a:r>
            <a:r>
              <a:rPr lang="en-US" sz="1600" dirty="0" smtClean="0">
                <a:cs typeface="Times New Roman" panose="02020603050405020304" pitchFamily="18" charset="0"/>
              </a:rPr>
              <a:t>: machining +/-20µm; brazing +/-30µm </a:t>
            </a:r>
          </a:p>
          <a:p>
            <a:pPr lvl="2"/>
            <a:r>
              <a:rPr lang="en-US" sz="1600" b="1" dirty="0" smtClean="0">
                <a:cs typeface="Times New Roman" panose="02020603050405020304" pitchFamily="18" charset="0"/>
              </a:rPr>
              <a:t>ESS</a:t>
            </a:r>
            <a:r>
              <a:rPr lang="en-US" sz="1600" dirty="0" smtClean="0">
                <a:cs typeface="Times New Roman" panose="02020603050405020304" pitchFamily="18" charset="0"/>
              </a:rPr>
              <a:t> : machining +/-20µm; brazing +/-30µm</a:t>
            </a:r>
            <a:endParaRPr lang="en-US" sz="1800" dirty="0" smtClean="0">
              <a:solidFill>
                <a:srgbClr val="666666"/>
              </a:solidFill>
              <a:effectLst>
                <a:outerShdw blurRad="38100" dist="38100" dir="2700000" algn="tl">
                  <a:srgbClr val="000000">
                    <a:alpha val="43137"/>
                  </a:srgbClr>
                </a:outerShdw>
              </a:effectLst>
              <a:cs typeface="Times New Roman" panose="02020603050405020304" pitchFamily="18" charset="0"/>
            </a:endParaRPr>
          </a:p>
          <a:p>
            <a:pPr marL="285750" indent="-285750">
              <a:buFont typeface="Wingdings" panose="05000000000000000000" pitchFamily="2" charset="2"/>
              <a:buChar char="q"/>
            </a:pPr>
            <a:r>
              <a:rPr lang="en-US" sz="1800" dirty="0" smtClean="0">
                <a:solidFill>
                  <a:srgbClr val="666666"/>
                </a:solidFill>
                <a:effectLst>
                  <a:outerShdw blurRad="38100" dist="38100" dir="2700000" algn="tl">
                    <a:srgbClr val="000000">
                      <a:alpha val="43137"/>
                    </a:srgbClr>
                  </a:outerShdw>
                </a:effectLst>
                <a:cs typeface="Times New Roman" panose="02020603050405020304" pitchFamily="18" charset="0"/>
              </a:rPr>
              <a:t>RF loops (coupler : window  + loop)</a:t>
            </a:r>
          </a:p>
          <a:p>
            <a:pPr marL="696912" lvl="3" indent="-285750">
              <a:buSzPct val="100000"/>
              <a:buFont typeface="Arial" panose="020B0604020202020204" pitchFamily="34" charset="0"/>
              <a:buChar char="•"/>
            </a:pPr>
            <a:r>
              <a:rPr lang="en-US" sz="1600" dirty="0" smtClean="0">
                <a:cs typeface="Times New Roman" panose="02020603050405020304" pitchFamily="18" charset="0"/>
              </a:rPr>
              <a:t>Same technology like SPIRAL2 (just adaptation)</a:t>
            </a:r>
          </a:p>
          <a:p>
            <a:pPr marL="696912" lvl="3" indent="-285750">
              <a:buSzPct val="100000"/>
              <a:buFont typeface="Arial" panose="020B0604020202020204" pitchFamily="34" charset="0"/>
              <a:buChar char="•"/>
            </a:pPr>
            <a:r>
              <a:rPr lang="en-US" sz="1600" dirty="0" smtClean="0">
                <a:cs typeface="Times New Roman" panose="02020603050405020304" pitchFamily="18" charset="0"/>
              </a:rPr>
              <a:t>Possible use of simple disk coaxial RF window smaller and lighter than waveguide window (installation)</a:t>
            </a:r>
          </a:p>
          <a:p>
            <a:pPr marL="696912" lvl="3" indent="-285750">
              <a:buSzPct val="100000"/>
              <a:buFont typeface="Arial" panose="020B0604020202020204" pitchFamily="34" charset="0"/>
              <a:buChar char="•"/>
            </a:pPr>
            <a:r>
              <a:rPr lang="en-US" sz="1600" dirty="0" smtClean="0">
                <a:cs typeface="Times New Roman" panose="02020603050405020304" pitchFamily="18" charset="0"/>
              </a:rPr>
              <a:t>RF losses smaller than </a:t>
            </a:r>
            <a:r>
              <a:rPr lang="en-US" sz="1600" dirty="0" err="1" smtClean="0">
                <a:cs typeface="Times New Roman" panose="02020603050405020304" pitchFamily="18" charset="0"/>
              </a:rPr>
              <a:t>iris+ridge</a:t>
            </a:r>
            <a:r>
              <a:rPr lang="en-US" sz="1600" dirty="0" smtClean="0">
                <a:cs typeface="Times New Roman" panose="02020603050405020304" pitchFamily="18" charset="0"/>
              </a:rPr>
              <a:t> (power budget)</a:t>
            </a:r>
          </a:p>
          <a:p>
            <a:pPr marL="696912" lvl="3" indent="-285750">
              <a:buSzPct val="100000"/>
              <a:buFont typeface="Arial" panose="020B0604020202020204" pitchFamily="34" charset="0"/>
              <a:buChar char="•"/>
            </a:pPr>
            <a:r>
              <a:rPr lang="en-US" sz="1600" dirty="0" smtClean="0">
                <a:cs typeface="Times New Roman" panose="02020603050405020304" pitchFamily="18" charset="0"/>
              </a:rPr>
              <a:t>V0 ripple smaller than </a:t>
            </a:r>
            <a:r>
              <a:rPr lang="en-US" sz="1600" dirty="0" err="1" smtClean="0">
                <a:cs typeface="Times New Roman" panose="02020603050405020304" pitchFamily="18" charset="0"/>
              </a:rPr>
              <a:t>iris+ridge</a:t>
            </a:r>
            <a:endParaRPr lang="en-US" sz="1600" dirty="0" smtClean="0">
              <a:cs typeface="Times New Roman" panose="02020603050405020304" pitchFamily="18" charset="0"/>
            </a:endParaRPr>
          </a:p>
          <a:p>
            <a:pPr marL="696912" lvl="3" indent="-285750">
              <a:buSzPct val="100000"/>
              <a:buFont typeface="Arial" panose="020B0604020202020204" pitchFamily="34" charset="0"/>
              <a:buChar char="•"/>
            </a:pPr>
            <a:r>
              <a:rPr lang="en-US" sz="1600" dirty="0" smtClean="0">
                <a:cs typeface="Times New Roman" panose="02020603050405020304" pitchFamily="18" charset="0"/>
              </a:rPr>
              <a:t>Use of standard tuner port brazed on a vacuum aperture (brazing success) </a:t>
            </a:r>
          </a:p>
          <a:p>
            <a:pPr marL="696912" lvl="3" indent="-285750">
              <a:buSzPct val="100000"/>
              <a:buFont typeface="Arial" panose="020B0604020202020204" pitchFamily="34" charset="0"/>
              <a:buChar char="•"/>
            </a:pPr>
            <a:r>
              <a:rPr lang="en-US" sz="1600" dirty="0" smtClean="0">
                <a:cs typeface="Times New Roman" panose="02020603050405020304" pitchFamily="18" charset="0"/>
              </a:rPr>
              <a:t>Faster adjustment and adjustment flexibility (RF tuning success)</a:t>
            </a:r>
          </a:p>
          <a:p>
            <a:pPr marL="49212" lvl="2" indent="-285750">
              <a:buSzPct val="100000"/>
              <a:buFont typeface="Wingdings" panose="05000000000000000000" pitchFamily="2" charset="2"/>
              <a:buChar char="q"/>
            </a:pPr>
            <a:r>
              <a:rPr lang="en-US" sz="2400" dirty="0" err="1" smtClean="0">
                <a:solidFill>
                  <a:srgbClr val="666666"/>
                </a:solidFill>
                <a:effectLst>
                  <a:outerShdw blurRad="38100" dist="38100" dir="2700000" algn="tl">
                    <a:srgbClr val="000000">
                      <a:alpha val="43137"/>
                    </a:srgbClr>
                  </a:outerShdw>
                </a:effectLst>
                <a:cs typeface="Times New Roman" panose="02020603050405020304" pitchFamily="18" charset="0"/>
              </a:rPr>
              <a:t>Unsegmented</a:t>
            </a:r>
            <a:r>
              <a:rPr lang="en-US" sz="2400" dirty="0" smtClean="0">
                <a:solidFill>
                  <a:srgbClr val="666666"/>
                </a:solidFill>
                <a:effectLst>
                  <a:outerShdw blurRad="38100" dist="38100" dir="2700000" algn="tl">
                    <a:srgbClr val="000000">
                      <a:alpha val="43137"/>
                    </a:srgbClr>
                  </a:outerShdw>
                </a:effectLst>
                <a:cs typeface="Times New Roman" panose="02020603050405020304" pitchFamily="18" charset="0"/>
              </a:rPr>
              <a:t> RFQ (tuning easier and faster)</a:t>
            </a:r>
          </a:p>
          <a:p>
            <a:endParaRPr lang="en-US" sz="1050" dirty="0"/>
          </a:p>
        </p:txBody>
      </p:sp>
      <p:sp>
        <p:nvSpPr>
          <p:cNvPr id="6" name="ZoneTexte 5"/>
          <p:cNvSpPr txBox="1"/>
          <p:nvPr/>
        </p:nvSpPr>
        <p:spPr>
          <a:xfrm>
            <a:off x="6137624" y="1693257"/>
            <a:ext cx="2754856" cy="1015663"/>
          </a:xfrm>
          <a:prstGeom prst="rect">
            <a:avLst/>
          </a:prstGeom>
          <a:blipFill>
            <a:blip r:embed="rId2"/>
            <a:tile tx="0" ty="0" sx="100000" sy="100000" flip="none" algn="tl"/>
          </a:blipFill>
        </p:spPr>
        <p:txBody>
          <a:bodyPr wrap="square" rtlCol="0">
            <a:spAutoFit/>
          </a:bodyPr>
          <a:lstStyle/>
          <a:p>
            <a:pPr algn="ctr"/>
            <a:r>
              <a:rPr lang="en-US" sz="2000" b="1" dirty="0" smtClean="0">
                <a:effectLst>
                  <a:outerShdw blurRad="38100" dist="38100" dir="2700000" algn="tl">
                    <a:srgbClr val="000000">
                      <a:alpha val="43137"/>
                    </a:srgbClr>
                  </a:outerShdw>
                </a:effectLst>
                <a:latin typeface="Monotype Corsiva" pitchFamily="66" charset="0"/>
              </a:rPr>
              <a:t>« A beautiful design is not useful if it will be impossible to build » </a:t>
            </a:r>
            <a:endParaRPr lang="en-US" sz="2000" b="1" dirty="0">
              <a:effectLst>
                <a:outerShdw blurRad="38100" dist="38100" dir="2700000" algn="tl">
                  <a:srgbClr val="000000">
                    <a:alpha val="43137"/>
                  </a:srgbClr>
                </a:outerShdw>
              </a:effectLst>
              <a:latin typeface="Monotype Corsiva" pitchFamily="66" charset="0"/>
            </a:endParaRPr>
          </a:p>
        </p:txBody>
      </p:sp>
      <p:pic>
        <p:nvPicPr>
          <p:cNvPr id="16" name="Picture 185" descr="image00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53913" y="3630335"/>
            <a:ext cx="3054591" cy="224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6372200" y="6084004"/>
            <a:ext cx="1133644" cy="369332"/>
          </a:xfrm>
          <a:prstGeom prst="rect">
            <a:avLst/>
          </a:prstGeom>
          <a:noFill/>
        </p:spPr>
        <p:txBody>
          <a:bodyPr wrap="none" rtlCol="0">
            <a:spAutoFit/>
          </a:bodyPr>
          <a:lstStyle/>
          <a:p>
            <a:r>
              <a:rPr lang="en-US" i="1" u="sng" dirty="0" smtClean="0"/>
              <a:t>SPIRAL2</a:t>
            </a:r>
            <a:endParaRPr lang="en-US" i="1" u="sng" dirty="0"/>
          </a:p>
        </p:txBody>
      </p:sp>
      <p:sp>
        <p:nvSpPr>
          <p:cNvPr id="9" name="Titre 8"/>
          <p:cNvSpPr>
            <a:spLocks noGrp="1"/>
          </p:cNvSpPr>
          <p:nvPr>
            <p:ph type="title"/>
          </p:nvPr>
        </p:nvSpPr>
        <p:spPr>
          <a:xfrm>
            <a:off x="1711105" y="-11913"/>
            <a:ext cx="5762624" cy="1441451"/>
          </a:xfrm>
        </p:spPr>
        <p:txBody>
          <a:bodyPr/>
          <a:lstStyle/>
          <a:p>
            <a:r>
              <a:rPr lang="fr-FR" dirty="0" smtClean="0"/>
              <a:t>MAIN TECHNOLOGICAL CHOICES</a:t>
            </a:r>
            <a:endParaRPr lang="fr-FR" dirty="0"/>
          </a:p>
        </p:txBody>
      </p:sp>
      <p:pic>
        <p:nvPicPr>
          <p:cNvPr id="10" name="Immagine 9" descr="logo_ce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964003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76000" y="1505822"/>
            <a:ext cx="8172464" cy="4968552"/>
          </a:xfrm>
        </p:spPr>
        <p:txBody>
          <a:bodyPr>
            <a:noAutofit/>
          </a:bodyPr>
          <a:lstStyle/>
          <a:p>
            <a:pPr lvl="1" indent="-285750">
              <a:buFont typeface="Wingdings" panose="05000000000000000000" pitchFamily="2" charset="2"/>
              <a:buChar char="q"/>
            </a:pPr>
            <a:r>
              <a:rPr lang="en-US" sz="2400" dirty="0" smtClean="0">
                <a:solidFill>
                  <a:srgbClr val="666666"/>
                </a:solidFill>
                <a:effectLst>
                  <a:outerShdw blurRad="38100" dist="38100" dir="2700000" algn="tl">
                    <a:srgbClr val="000000">
                      <a:alpha val="43137"/>
                    </a:srgbClr>
                  </a:outerShdw>
                </a:effectLst>
                <a:cs typeface="Times New Roman" panose="02020603050405020304" pitchFamily="18" charset="0"/>
              </a:rPr>
              <a:t>IPHI’s project : 4 copper parts per module </a:t>
            </a:r>
            <a:r>
              <a:rPr lang="en-US" sz="2400" dirty="0" smtClean="0">
                <a:solidFill>
                  <a:srgbClr val="666666"/>
                </a:solidFill>
                <a:effectLst>
                  <a:outerShdw blurRad="38100" dist="38100" dir="2700000" algn="tl">
                    <a:srgbClr val="000000">
                      <a:alpha val="43137"/>
                    </a:srgbClr>
                  </a:outerShdw>
                </a:effectLst>
                <a:cs typeface="Times New Roman" panose="02020603050405020304" pitchFamily="18" charset="0"/>
                <a:sym typeface="Wingdings" panose="05000000000000000000" pitchFamily="2" charset="2"/>
              </a:rPr>
              <a:t> chosen for ESS</a:t>
            </a:r>
            <a:r>
              <a:rPr lang="en-US" sz="2400" dirty="0" smtClean="0">
                <a:solidFill>
                  <a:srgbClr val="666666"/>
                </a:solidFill>
                <a:effectLst>
                  <a:outerShdw blurRad="38100" dist="38100" dir="2700000" algn="tl">
                    <a:srgbClr val="000000">
                      <a:alpha val="43137"/>
                    </a:srgbClr>
                  </a:outerShdw>
                </a:effectLst>
                <a:cs typeface="Times New Roman" panose="02020603050405020304" pitchFamily="18" charset="0"/>
              </a:rPr>
              <a:t> </a:t>
            </a:r>
          </a:p>
        </p:txBody>
      </p:sp>
      <p:sp>
        <p:nvSpPr>
          <p:cNvPr id="2" name="Titre 1"/>
          <p:cNvSpPr>
            <a:spLocks noGrp="1"/>
          </p:cNvSpPr>
          <p:nvPr>
            <p:ph type="title"/>
          </p:nvPr>
        </p:nvSpPr>
        <p:spPr>
          <a:xfrm>
            <a:off x="1526113" y="0"/>
            <a:ext cx="5762624" cy="1441451"/>
          </a:xfrm>
        </p:spPr>
        <p:txBody>
          <a:bodyPr/>
          <a:lstStyle/>
          <a:p>
            <a:r>
              <a:rPr lang="fr-FR" dirty="0" smtClean="0"/>
              <a:t>MAIN TECHNOLOGICAL CHOICES</a:t>
            </a:r>
            <a:endParaRPr lang="fr-FR" dirty="0"/>
          </a:p>
        </p:txBody>
      </p:sp>
      <p:pic>
        <p:nvPicPr>
          <p:cNvPr id="10" name="Picture 181" descr="D:\IPHI\Images_Photos\Photos\T6 Brasage\P101005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35568" y="2266571"/>
            <a:ext cx="1325655" cy="1767540"/>
          </a:xfrm>
          <a:prstGeom prst="rect">
            <a:avLst/>
          </a:prstGeom>
          <a:ln>
            <a:noFill/>
          </a:ln>
          <a:effectLst>
            <a:outerShdw blurRad="292100" dist="139700" dir="2700000" algn="tl" rotWithShape="0">
              <a:srgbClr val="333333">
                <a:alpha val="65000"/>
              </a:srgbClr>
            </a:outerShdw>
          </a:effectLst>
        </p:spPr>
      </p:pic>
      <p:pic>
        <p:nvPicPr>
          <p:cNvPr id="11" name="Picture 182" descr="D:\IPHI\Images_Photos\Photos\T6 Brasage\P101005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53625" y="2578613"/>
            <a:ext cx="1524607" cy="1143455"/>
          </a:xfrm>
          <a:prstGeom prst="rect">
            <a:avLst/>
          </a:prstGeom>
          <a:ln>
            <a:noFill/>
          </a:ln>
          <a:effectLst>
            <a:outerShdw blurRad="292100" dist="139700" dir="2700000" algn="tl" rotWithShape="0">
              <a:srgbClr val="333333">
                <a:alpha val="65000"/>
              </a:srgbClr>
            </a:outerShdw>
          </a:effectLst>
        </p:spPr>
      </p:pic>
      <p:pic>
        <p:nvPicPr>
          <p:cNvPr id="13" name="Picture 184" descr="D:\IPHI\Images_Photos\Photos\T6 Brasage\P1010074.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3729" y="4452745"/>
            <a:ext cx="1607495" cy="1860527"/>
          </a:xfrm>
          <a:prstGeom prst="rect">
            <a:avLst/>
          </a:prstGeom>
          <a:ln>
            <a:noFill/>
          </a:ln>
          <a:effectLst>
            <a:outerShdw blurRad="292100" dist="139700" dir="2700000" algn="tl" rotWithShape="0">
              <a:srgbClr val="333333">
                <a:alpha val="65000"/>
              </a:srgbClr>
            </a:outerShdw>
          </a:effectLst>
        </p:spPr>
      </p:pic>
      <p:pic>
        <p:nvPicPr>
          <p:cNvPr id="14" name="Picture 186" descr="D:\IPHI\Images_Photos\Photos\T6 Brasage\P101009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04248" y="4052579"/>
            <a:ext cx="2086783" cy="1565087"/>
          </a:xfrm>
          <a:prstGeom prst="rect">
            <a:avLst/>
          </a:prstGeom>
          <a:ln>
            <a:noFill/>
          </a:ln>
          <a:effectLst>
            <a:outerShdw blurRad="292100" dist="139700" dir="2700000" algn="tl" rotWithShape="0">
              <a:srgbClr val="333333">
                <a:alpha val="65000"/>
              </a:srgbClr>
            </a:outerShdw>
          </a:effectLst>
        </p:spPr>
      </p:pic>
      <p:pic>
        <p:nvPicPr>
          <p:cNvPr id="15" name="Image 3" descr="Pole MJ DIXI FNT_détail-3.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9592" y="1954803"/>
            <a:ext cx="2838265" cy="180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31170" y="3755423"/>
            <a:ext cx="2706687" cy="340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lèche courbée vers la gauche 3"/>
          <p:cNvSpPr/>
          <p:nvPr/>
        </p:nvSpPr>
        <p:spPr>
          <a:xfrm>
            <a:off x="3995936" y="3034923"/>
            <a:ext cx="741769" cy="1872208"/>
          </a:xfrm>
          <a:prstGeom prst="curvedLef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 name="ZoneTexte 4"/>
          <p:cNvSpPr txBox="1"/>
          <p:nvPr/>
        </p:nvSpPr>
        <p:spPr>
          <a:xfrm>
            <a:off x="467544" y="1954803"/>
            <a:ext cx="1067921" cy="307777"/>
          </a:xfrm>
          <a:prstGeom prst="rect">
            <a:avLst/>
          </a:prstGeom>
        </p:spPr>
        <p:style>
          <a:lnRef idx="1">
            <a:schemeClr val="accent3"/>
          </a:lnRef>
          <a:fillRef idx="2">
            <a:schemeClr val="accent3"/>
          </a:fillRef>
          <a:effectRef idx="1">
            <a:schemeClr val="accent3"/>
          </a:effectRef>
          <a:fontRef idx="minor">
            <a:schemeClr val="dk1"/>
          </a:fontRef>
        </p:style>
        <p:txBody>
          <a:bodyPr vert="horz" wrap="none" rtlCol="0">
            <a:spAutoFit/>
          </a:bodyPr>
          <a:lstStyle/>
          <a:p>
            <a:r>
              <a:rPr lang="fr-FR" sz="1400" b="1" dirty="0" err="1" smtClean="0"/>
              <a:t>Machining</a:t>
            </a:r>
            <a:endParaRPr lang="fr-FR" sz="1400" b="1" dirty="0"/>
          </a:p>
        </p:txBody>
      </p:sp>
      <p:sp>
        <p:nvSpPr>
          <p:cNvPr id="16" name="ZoneTexte 15"/>
          <p:cNvSpPr txBox="1"/>
          <p:nvPr/>
        </p:nvSpPr>
        <p:spPr>
          <a:xfrm>
            <a:off x="7074004" y="2189337"/>
            <a:ext cx="1152880" cy="338554"/>
          </a:xfrm>
          <a:prstGeom prst="rect">
            <a:avLst/>
          </a:prstGeom>
        </p:spPr>
        <p:style>
          <a:lnRef idx="1">
            <a:schemeClr val="accent3"/>
          </a:lnRef>
          <a:fillRef idx="2">
            <a:schemeClr val="accent3"/>
          </a:fillRef>
          <a:effectRef idx="1">
            <a:schemeClr val="accent3"/>
          </a:effectRef>
          <a:fontRef idx="minor">
            <a:schemeClr val="dk1"/>
          </a:fontRef>
        </p:style>
        <p:txBody>
          <a:bodyPr vert="horz" wrap="none" rtlCol="0">
            <a:spAutoFit/>
          </a:bodyPr>
          <a:lstStyle/>
          <a:p>
            <a:r>
              <a:rPr lang="fr-FR" sz="1600" b="1" dirty="0" err="1" smtClean="0"/>
              <a:t>Assembly</a:t>
            </a:r>
            <a:endParaRPr lang="fr-FR" sz="1600" b="1" dirty="0"/>
          </a:p>
        </p:txBody>
      </p:sp>
      <p:sp>
        <p:nvSpPr>
          <p:cNvPr id="17" name="ZoneTexte 16"/>
          <p:cNvSpPr txBox="1"/>
          <p:nvPr/>
        </p:nvSpPr>
        <p:spPr>
          <a:xfrm>
            <a:off x="176363" y="4571117"/>
            <a:ext cx="1011261" cy="830997"/>
          </a:xfrm>
          <a:prstGeom prst="rect">
            <a:avLst/>
          </a:prstGeom>
        </p:spPr>
        <p:style>
          <a:lnRef idx="1">
            <a:schemeClr val="accent3"/>
          </a:lnRef>
          <a:fillRef idx="2">
            <a:schemeClr val="accent3"/>
          </a:fillRef>
          <a:effectRef idx="1">
            <a:schemeClr val="accent3"/>
          </a:effectRef>
          <a:fontRef idx="minor">
            <a:schemeClr val="dk1"/>
          </a:fontRef>
        </p:style>
        <p:txBody>
          <a:bodyPr vert="horz" wrap="square" rtlCol="0">
            <a:spAutoFit/>
          </a:bodyPr>
          <a:lstStyle/>
          <a:p>
            <a:pPr algn="ctr"/>
            <a:r>
              <a:rPr lang="fr-FR" sz="1200" b="1" dirty="0" err="1" smtClean="0"/>
              <a:t>Brazing</a:t>
            </a:r>
            <a:r>
              <a:rPr lang="fr-FR" sz="1200" b="1" dirty="0" smtClean="0"/>
              <a:t> </a:t>
            </a:r>
            <a:r>
              <a:rPr lang="fr-FR" sz="1200" b="1" dirty="0" err="1" smtClean="0"/>
              <a:t>copper</a:t>
            </a:r>
            <a:r>
              <a:rPr lang="fr-FR" sz="1200" b="1" dirty="0" smtClean="0"/>
              <a:t> parts and </a:t>
            </a:r>
            <a:r>
              <a:rPr lang="fr-FR" sz="1200" b="1" dirty="0" err="1" smtClean="0"/>
              <a:t>ancillaries</a:t>
            </a:r>
            <a:endParaRPr lang="fr-FR" sz="1200" b="1" dirty="0"/>
          </a:p>
        </p:txBody>
      </p:sp>
      <p:pic>
        <p:nvPicPr>
          <p:cNvPr id="18" name="Immagine 17" descr="logo_cea.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1520552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contenu 1"/>
          <p:cNvSpPr txBox="1">
            <a:spLocks/>
          </p:cNvSpPr>
          <p:nvPr/>
        </p:nvSpPr>
        <p:spPr>
          <a:xfrm>
            <a:off x="4572000" y="1509886"/>
            <a:ext cx="4572000" cy="2783210"/>
          </a:xfrm>
          <a:prstGeom prst="rect">
            <a:avLst/>
          </a:prstGeom>
        </p:spPr>
        <p:txBody>
          <a:bodyPr vert="horz" lIns="0" tIns="0" rIns="0" bIns="0" rtlCol="0">
            <a:noAutofit/>
          </a:bodyPr>
          <a:lstStyle>
            <a:lvl1pPr marL="923925" indent="0" algn="l" defTabSz="914400" rtl="0" eaLnBrk="1" latinLnBrk="0" hangingPunct="1">
              <a:lnSpc>
                <a:spcPct val="100000"/>
              </a:lnSpc>
              <a:spcBef>
                <a:spcPts val="0"/>
              </a:spcBef>
              <a:spcAft>
                <a:spcPts val="400"/>
              </a:spcAft>
              <a:buFont typeface="Arial" pitchFamily="34" charset="0"/>
              <a:buNone/>
              <a:defRPr sz="2200" kern="1200">
                <a:solidFill>
                  <a:schemeClr val="tx2"/>
                </a:solidFill>
                <a:latin typeface="+mn-lt"/>
                <a:ea typeface="+mn-ea"/>
                <a:cs typeface="+mn-cs"/>
              </a:defRPr>
            </a:lvl1pPr>
            <a:lvl2pPr marL="360363" indent="-360363" algn="l" defTabSz="914400" rtl="0" eaLnBrk="1" latinLnBrk="0" hangingPunct="1">
              <a:lnSpc>
                <a:spcPts val="2000"/>
              </a:lnSpc>
              <a:spcBef>
                <a:spcPts val="0"/>
              </a:spcBef>
              <a:buSzPct val="90000"/>
              <a:buFontTx/>
              <a:buBlip>
                <a:blip r:embed="rId2"/>
              </a:buBlip>
              <a:defRPr sz="1600" kern="1200">
                <a:solidFill>
                  <a:srgbClr val="666666"/>
                </a:solidFill>
                <a:latin typeface="+mn-lt"/>
                <a:ea typeface="+mn-ea"/>
                <a:cs typeface="+mn-cs"/>
              </a:defRPr>
            </a:lvl2pPr>
            <a:lvl3pPr marL="361950" indent="0" algn="l" defTabSz="914400" rtl="0" eaLnBrk="1" latinLnBrk="0" hangingPunct="1">
              <a:lnSpc>
                <a:spcPts val="2000"/>
              </a:lnSpc>
              <a:spcBef>
                <a:spcPts val="0"/>
              </a:spcBef>
              <a:buSzPct val="36000"/>
              <a:buFont typeface="Arial" pitchFamily="34" charset="0"/>
              <a:buNone/>
              <a:defRPr sz="1600" kern="1200">
                <a:solidFill>
                  <a:srgbClr val="666666"/>
                </a:solidFill>
                <a:latin typeface="+mn-lt"/>
                <a:ea typeface="+mn-ea"/>
                <a:cs typeface="+mn-cs"/>
              </a:defRPr>
            </a:lvl3pPr>
            <a:lvl4pPr marL="1009650" indent="-238125" algn="l" defTabSz="914400" rtl="0" eaLnBrk="1" latinLnBrk="0" hangingPunct="1">
              <a:lnSpc>
                <a:spcPts val="2000"/>
              </a:lnSpc>
              <a:spcBef>
                <a:spcPts val="0"/>
              </a:spcBef>
              <a:buClr>
                <a:srgbClr val="666666"/>
              </a:buClr>
              <a:buSzPct val="36000"/>
              <a:buFontTx/>
              <a:buBlip>
                <a:blip r:embed="rId3"/>
              </a:buBlip>
              <a:defRPr sz="1600" kern="1200">
                <a:solidFill>
                  <a:srgbClr val="666666"/>
                </a:solidFill>
                <a:latin typeface="+mn-lt"/>
                <a:ea typeface="+mn-ea"/>
                <a:cs typeface="+mn-cs"/>
              </a:defRPr>
            </a:lvl4pPr>
            <a:lvl5pPr marL="1133475" indent="-114300" algn="l" defTabSz="914400" rtl="0" eaLnBrk="1" latinLnBrk="0" hangingPunct="1">
              <a:lnSpc>
                <a:spcPts val="2000"/>
              </a:lnSpc>
              <a:spcBef>
                <a:spcPts val="0"/>
              </a:spcBef>
              <a:buClr>
                <a:srgbClr val="666666"/>
              </a:buClr>
              <a:buFont typeface="Arial" pitchFamily="34" charset="0"/>
              <a:buChar char="-"/>
              <a:defRPr sz="1600" kern="1200">
                <a:solidFill>
                  <a:srgbClr val="66666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rgbClr val="666666"/>
              </a:buClr>
              <a:buFont typeface="Wingdings" panose="05000000000000000000" pitchFamily="2" charset="2"/>
              <a:buChar char="q"/>
            </a:pPr>
            <a:r>
              <a:rPr lang="en-US" sz="1800" u="sng" dirty="0" smtClean="0"/>
              <a:t>2 brazing steps </a:t>
            </a:r>
            <a:r>
              <a:rPr lang="en-US" dirty="0" smtClean="0"/>
              <a:t>: </a:t>
            </a:r>
          </a:p>
          <a:p>
            <a:pPr marL="647700" lvl="2" indent="-285750">
              <a:buClr>
                <a:srgbClr val="666666"/>
              </a:buClr>
              <a:buFont typeface="Arial" panose="020B0604020202020204" pitchFamily="34" charset="0"/>
              <a:buChar char="•"/>
            </a:pPr>
            <a:r>
              <a:rPr lang="en-US" dirty="0" smtClean="0"/>
              <a:t>Stainless steel to copper for ancillaries</a:t>
            </a:r>
          </a:p>
          <a:p>
            <a:pPr marL="647700" lvl="2" indent="-285750">
              <a:buClr>
                <a:srgbClr val="666666"/>
              </a:buClr>
              <a:buFont typeface="Arial" panose="020B0604020202020204" pitchFamily="34" charset="0"/>
              <a:buChar char="•"/>
            </a:pPr>
            <a:r>
              <a:rPr lang="en-US" dirty="0" smtClean="0"/>
              <a:t>Copper to copper for module + ancillaries</a:t>
            </a:r>
          </a:p>
          <a:p>
            <a:pPr lvl="2">
              <a:buClr>
                <a:srgbClr val="666666"/>
              </a:buClr>
              <a:buFont typeface="Wingdings" panose="05000000000000000000" pitchFamily="2" charset="2"/>
              <a:buChar char="q"/>
            </a:pPr>
            <a:endParaRPr lang="en-US" dirty="0" smtClean="0"/>
          </a:p>
          <a:p>
            <a:pPr lvl="1">
              <a:buClr>
                <a:srgbClr val="666666"/>
              </a:buClr>
              <a:buFont typeface="Wingdings" panose="05000000000000000000" pitchFamily="2" charset="2"/>
              <a:buChar char="q"/>
            </a:pPr>
            <a:r>
              <a:rPr lang="en-US" dirty="0" smtClean="0"/>
              <a:t> </a:t>
            </a:r>
            <a:r>
              <a:rPr lang="en-US" sz="1800" u="sng" dirty="0"/>
              <a:t>Ancillaries : </a:t>
            </a:r>
          </a:p>
          <a:p>
            <a:pPr marL="0" lvl="1" indent="0">
              <a:buClr>
                <a:srgbClr val="666666"/>
              </a:buClr>
              <a:buFontTx/>
              <a:buNone/>
            </a:pPr>
            <a:endParaRPr lang="en-US" dirty="0" smtClean="0"/>
          </a:p>
          <a:p>
            <a:pPr lvl="2">
              <a:buClr>
                <a:srgbClr val="666666"/>
              </a:buClr>
              <a:buFont typeface="Wingdings" panose="05000000000000000000" pitchFamily="2" charset="2"/>
              <a:buChar char="§"/>
            </a:pPr>
            <a:r>
              <a:rPr lang="en-US" dirty="0" smtClean="0"/>
              <a:t> </a:t>
            </a:r>
            <a:r>
              <a:rPr lang="en-US" sz="1800" dirty="0" smtClean="0"/>
              <a:t>pumping grids</a:t>
            </a:r>
          </a:p>
          <a:p>
            <a:pPr lvl="2">
              <a:buClr>
                <a:srgbClr val="666666"/>
              </a:buClr>
              <a:buFont typeface="Wingdings" panose="05000000000000000000" pitchFamily="2" charset="2"/>
              <a:buChar char="§"/>
            </a:pPr>
            <a:r>
              <a:rPr lang="en-US" sz="1800" dirty="0" smtClean="0"/>
              <a:t> tuner ports</a:t>
            </a:r>
          </a:p>
          <a:p>
            <a:pPr lvl="2">
              <a:buClr>
                <a:srgbClr val="666666"/>
              </a:buClr>
              <a:buFont typeface="Wingdings" panose="05000000000000000000" pitchFamily="2" charset="2"/>
              <a:buChar char="§"/>
            </a:pPr>
            <a:r>
              <a:rPr lang="en-US" sz="1800" dirty="0" smtClean="0"/>
              <a:t> pick up ports</a:t>
            </a:r>
          </a:p>
          <a:p>
            <a:pPr lvl="2">
              <a:buClr>
                <a:srgbClr val="666666"/>
              </a:buClr>
              <a:buFont typeface="Wingdings" panose="05000000000000000000" pitchFamily="2" charset="2"/>
              <a:buChar char="§"/>
            </a:pPr>
            <a:r>
              <a:rPr lang="en-US" sz="1800" dirty="0" smtClean="0"/>
              <a:t> module flanges</a:t>
            </a:r>
          </a:p>
          <a:p>
            <a:pPr lvl="2">
              <a:buClr>
                <a:srgbClr val="666666"/>
              </a:buClr>
              <a:buFont typeface="Wingdings" panose="05000000000000000000" pitchFamily="2" charset="2"/>
              <a:buChar char="§"/>
            </a:pPr>
            <a:endParaRPr lang="en-US" dirty="0"/>
          </a:p>
          <a:p>
            <a:pPr lvl="2">
              <a:buClr>
                <a:srgbClr val="666666"/>
              </a:buClr>
              <a:buFont typeface="Wingdings" panose="05000000000000000000" pitchFamily="2" charset="2"/>
              <a:buChar char="§"/>
            </a:pPr>
            <a:endParaRPr lang="en-US" dirty="0" smtClean="0"/>
          </a:p>
          <a:p>
            <a:pPr lvl="2">
              <a:buClr>
                <a:srgbClr val="666666"/>
              </a:buClr>
              <a:buFont typeface="Wingdings" panose="05000000000000000000" pitchFamily="2" charset="2"/>
              <a:buChar char="§"/>
            </a:pPr>
            <a:endParaRPr lang="en-US" dirty="0" smtClean="0"/>
          </a:p>
          <a:p>
            <a:pPr lvl="2">
              <a:buClr>
                <a:srgbClr val="666666"/>
              </a:buClr>
              <a:buFont typeface="Wingdings" panose="05000000000000000000" pitchFamily="2" charset="2"/>
              <a:buChar char="q"/>
            </a:pPr>
            <a:endParaRPr lang="en-US" sz="1400" dirty="0" smtClean="0"/>
          </a:p>
          <a:p>
            <a:pPr lvl="2">
              <a:buClr>
                <a:srgbClr val="666666"/>
              </a:buClr>
              <a:buFont typeface="Wingdings" panose="05000000000000000000" pitchFamily="2" charset="2"/>
              <a:buChar char="q"/>
            </a:pPr>
            <a:endParaRPr lang="en-US" sz="1400" dirty="0"/>
          </a:p>
          <a:p>
            <a:pPr lvl="2">
              <a:buClr>
                <a:srgbClr val="666666"/>
              </a:buClr>
              <a:buFont typeface="Wingdings" panose="05000000000000000000" pitchFamily="2" charset="2"/>
              <a:buChar char="q"/>
            </a:pPr>
            <a:endParaRPr lang="en-US" sz="1400" dirty="0" smtClean="0"/>
          </a:p>
          <a:p>
            <a:pPr marL="646113" lvl="1" indent="-285750">
              <a:buClr>
                <a:srgbClr val="666666"/>
              </a:buClr>
              <a:buFont typeface="Wingdings" panose="05000000000000000000" pitchFamily="2" charset="2"/>
              <a:buChar char="q"/>
            </a:pPr>
            <a:r>
              <a:rPr lang="en-US" dirty="0" smtClean="0"/>
              <a:t>All sketches are  identical for all modules</a:t>
            </a:r>
          </a:p>
          <a:p>
            <a:pPr lvl="2">
              <a:buClr>
                <a:srgbClr val="666666"/>
              </a:buClr>
            </a:pPr>
            <a:r>
              <a:rPr lang="en-US" dirty="0" smtClean="0"/>
              <a:t>(except RF size of pumping grids)</a:t>
            </a:r>
          </a:p>
          <a:p>
            <a:pPr marL="646113" lvl="1" indent="-285750">
              <a:buClr>
                <a:srgbClr val="666666"/>
              </a:buClr>
              <a:buFont typeface="Wingdings" panose="05000000000000000000" pitchFamily="2" charset="2"/>
              <a:buChar char="q"/>
            </a:pPr>
            <a:r>
              <a:rPr lang="en-US" dirty="0" smtClean="0"/>
              <a:t>Final adjustment for brazing on copper</a:t>
            </a:r>
          </a:p>
          <a:p>
            <a:pPr lvl="2">
              <a:buClr>
                <a:srgbClr val="666666"/>
              </a:buClr>
              <a:buFont typeface="Wingdings" panose="05000000000000000000" pitchFamily="2" charset="2"/>
              <a:buChar char="q"/>
            </a:pPr>
            <a:endParaRPr lang="en-US" sz="1400" dirty="0" smtClean="0"/>
          </a:p>
          <a:p>
            <a:pPr marL="0" lvl="1" indent="0">
              <a:buFontTx/>
              <a:buNone/>
            </a:pPr>
            <a:endParaRPr lang="en-US" sz="1400" dirty="0" smtClean="0"/>
          </a:p>
        </p:txBody>
      </p:sp>
      <p:sp>
        <p:nvSpPr>
          <p:cNvPr id="2" name="Espace réservé du contenu 1"/>
          <p:cNvSpPr>
            <a:spLocks noGrp="1"/>
          </p:cNvSpPr>
          <p:nvPr>
            <p:ph idx="1"/>
          </p:nvPr>
        </p:nvSpPr>
        <p:spPr>
          <a:xfrm>
            <a:off x="323528" y="1509886"/>
            <a:ext cx="3456385" cy="2783210"/>
          </a:xfrm>
        </p:spPr>
        <p:txBody>
          <a:bodyPr>
            <a:noAutofit/>
          </a:bodyPr>
          <a:lstStyle/>
          <a:p>
            <a:pPr lvl="1">
              <a:buClr>
                <a:srgbClr val="666666"/>
              </a:buClr>
              <a:buFont typeface="Wingdings" panose="05000000000000000000" pitchFamily="2" charset="2"/>
              <a:buChar char="q"/>
            </a:pPr>
            <a:r>
              <a:rPr lang="en-US" sz="1800" u="sng" dirty="0" smtClean="0"/>
              <a:t>Ancillaries :</a:t>
            </a:r>
            <a:r>
              <a:rPr lang="en-US" sz="1800" dirty="0" smtClean="0"/>
              <a:t> </a:t>
            </a:r>
          </a:p>
          <a:p>
            <a:pPr lvl="3">
              <a:buFont typeface="Arial" panose="020B0604020202020204" pitchFamily="34" charset="0"/>
              <a:buChar char="•"/>
            </a:pPr>
            <a:r>
              <a:rPr lang="en-US" sz="1800" dirty="0"/>
              <a:t>T</a:t>
            </a:r>
            <a:r>
              <a:rPr lang="en-US" sz="1800" dirty="0" smtClean="0"/>
              <a:t>uner ports</a:t>
            </a:r>
          </a:p>
          <a:p>
            <a:pPr lvl="3">
              <a:buFont typeface="Arial" panose="020B0604020202020204" pitchFamily="34" charset="0"/>
              <a:buChar char="•"/>
            </a:pPr>
            <a:r>
              <a:rPr lang="en-US" sz="1800" dirty="0" smtClean="0"/>
              <a:t>Module flanges</a:t>
            </a:r>
          </a:p>
          <a:p>
            <a:pPr lvl="3">
              <a:buFont typeface="Arial" panose="020B0604020202020204" pitchFamily="34" charset="0"/>
              <a:buChar char="•"/>
            </a:pPr>
            <a:endParaRPr lang="en-US" sz="1800" dirty="0" smtClean="0"/>
          </a:p>
          <a:p>
            <a:pPr marL="646113" lvl="1" indent="-285750">
              <a:buClr>
                <a:srgbClr val="666666"/>
              </a:buClr>
              <a:buFont typeface="Wingdings" panose="05000000000000000000" pitchFamily="2" charset="2"/>
              <a:buChar char="q"/>
            </a:pPr>
            <a:r>
              <a:rPr lang="en-US" dirty="0" smtClean="0"/>
              <a:t>Stainless steel with copper coating</a:t>
            </a:r>
          </a:p>
          <a:p>
            <a:pPr lvl="2">
              <a:buClr>
                <a:srgbClr val="666666"/>
              </a:buClr>
            </a:pPr>
            <a:endParaRPr lang="en-US" dirty="0"/>
          </a:p>
          <a:p>
            <a:pPr marL="646113" lvl="1" indent="-285750">
              <a:buClr>
                <a:srgbClr val="666666"/>
              </a:buClr>
              <a:buFont typeface="Wingdings" panose="05000000000000000000" pitchFamily="2" charset="2"/>
              <a:buChar char="q"/>
            </a:pPr>
            <a:r>
              <a:rPr lang="en-US" dirty="0" smtClean="0"/>
              <a:t>Technological problem to braze the stainless steel ports on the copper module</a:t>
            </a:r>
          </a:p>
          <a:p>
            <a:pPr lvl="2">
              <a:buClr>
                <a:srgbClr val="666666"/>
              </a:buClr>
            </a:pPr>
            <a:endParaRPr lang="en-US" dirty="0"/>
          </a:p>
          <a:p>
            <a:pPr marL="646113" lvl="1" indent="-285750">
              <a:buClr>
                <a:srgbClr val="666666"/>
              </a:buClr>
              <a:buFont typeface="Wingdings" panose="05000000000000000000" pitchFamily="2" charset="2"/>
              <a:buChar char="q"/>
            </a:pPr>
            <a:r>
              <a:rPr lang="en-US" dirty="0" smtClean="0"/>
              <a:t>Brazing copper to copper and stainless steel to copper in 1 step</a:t>
            </a:r>
          </a:p>
          <a:p>
            <a:pPr lvl="2">
              <a:buClr>
                <a:srgbClr val="666666"/>
              </a:buClr>
            </a:pPr>
            <a:endParaRPr lang="en-US" dirty="0" smtClean="0"/>
          </a:p>
          <a:p>
            <a:pPr lvl="2">
              <a:buClr>
                <a:srgbClr val="666666"/>
              </a:buClr>
              <a:buFont typeface="Wingdings" panose="05000000000000000000" pitchFamily="2" charset="2"/>
              <a:buChar char="q"/>
            </a:pPr>
            <a:endParaRPr lang="en-US" dirty="0"/>
          </a:p>
          <a:p>
            <a:pPr lvl="2">
              <a:buClr>
                <a:srgbClr val="666666"/>
              </a:buClr>
              <a:buFont typeface="Wingdings" panose="05000000000000000000" pitchFamily="2" charset="2"/>
              <a:buChar char="q"/>
            </a:pPr>
            <a:endParaRPr lang="en-US" dirty="0" smtClean="0"/>
          </a:p>
          <a:p>
            <a:pPr marL="0" lvl="1" indent="0">
              <a:buNone/>
            </a:pPr>
            <a:endParaRPr lang="en-US" dirty="0" smtClean="0"/>
          </a:p>
        </p:txBody>
      </p:sp>
      <p:pic>
        <p:nvPicPr>
          <p:cNvPr id="11" name="Imag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78720" y="2708920"/>
            <a:ext cx="2357776" cy="1357314"/>
          </a:xfrm>
          <a:prstGeom prst="rect">
            <a:avLst/>
          </a:prstGeom>
          <a:ln>
            <a:solidFill>
              <a:sysClr val="windowText" lastClr="000000"/>
            </a:solidFill>
          </a:ln>
        </p:spPr>
      </p:pic>
      <p:sp>
        <p:nvSpPr>
          <p:cNvPr id="4" name="Titre 3"/>
          <p:cNvSpPr>
            <a:spLocks noGrp="1"/>
          </p:cNvSpPr>
          <p:nvPr>
            <p:ph type="title"/>
          </p:nvPr>
        </p:nvSpPr>
        <p:spPr>
          <a:xfrm>
            <a:off x="1940933" y="-198009"/>
            <a:ext cx="5762624" cy="1441451"/>
          </a:xfrm>
        </p:spPr>
        <p:txBody>
          <a:bodyPr/>
          <a:lstStyle/>
          <a:p>
            <a:r>
              <a:rPr lang="fr-FR" dirty="0"/>
              <a:t>MAIN TECHNOLOGICAL CHOICES</a:t>
            </a:r>
          </a:p>
        </p:txBody>
      </p:sp>
      <p:pic>
        <p:nvPicPr>
          <p:cNvPr id="4098" name="Picture 2" descr="\\dapnia\data\manip\IPHI\Photos\Second brasage T6\P101086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975" y="5301208"/>
            <a:ext cx="1804729" cy="135354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apnia\data\manip\IPHI\Photos\Second brasage T6\P101086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961824" y="5301208"/>
            <a:ext cx="1819324" cy="1373707"/>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619672" y="1052736"/>
            <a:ext cx="633507"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fr-FR" dirty="0" smtClean="0"/>
              <a:t>IPHI</a:t>
            </a:r>
            <a:endParaRPr lang="fr-FR" dirty="0"/>
          </a:p>
        </p:txBody>
      </p:sp>
      <p:sp>
        <p:nvSpPr>
          <p:cNvPr id="18" name="ZoneTexte 17"/>
          <p:cNvSpPr txBox="1"/>
          <p:nvPr/>
        </p:nvSpPr>
        <p:spPr>
          <a:xfrm>
            <a:off x="6588224" y="1043444"/>
            <a:ext cx="646331" cy="369332"/>
          </a:xfrm>
          <a:prstGeom prst="rect">
            <a:avLst/>
          </a:prstGeom>
        </p:spPr>
        <p:style>
          <a:lnRef idx="1">
            <a:schemeClr val="accent2"/>
          </a:lnRef>
          <a:fillRef idx="3">
            <a:schemeClr val="accent2"/>
          </a:fillRef>
          <a:effectRef idx="2">
            <a:schemeClr val="accent2"/>
          </a:effectRef>
          <a:fontRef idx="minor">
            <a:schemeClr val="lt1"/>
          </a:fontRef>
        </p:style>
        <p:txBody>
          <a:bodyPr wrap="none" rtlCol="0">
            <a:spAutoFit/>
          </a:bodyPr>
          <a:lstStyle/>
          <a:p>
            <a:r>
              <a:rPr lang="fr-FR" dirty="0" smtClean="0"/>
              <a:t>ESS</a:t>
            </a:r>
            <a:endParaRPr lang="fr-FR" dirty="0"/>
          </a:p>
        </p:txBody>
      </p:sp>
      <p:pic>
        <p:nvPicPr>
          <p:cNvPr id="13"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730715" y="4149080"/>
            <a:ext cx="1297669" cy="1274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Immagine 13" descr="logo_cea.pn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3935378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0803" y="1455023"/>
            <a:ext cx="9330267" cy="4968552"/>
          </a:xfrm>
        </p:spPr>
        <p:txBody>
          <a:bodyPr>
            <a:noAutofit/>
          </a:bodyPr>
          <a:lstStyle/>
          <a:p>
            <a:pPr lvl="1" indent="-285750">
              <a:buFont typeface="Wingdings" panose="05000000000000000000" pitchFamily="2" charset="2"/>
              <a:buChar char="q"/>
            </a:pPr>
            <a:r>
              <a:rPr lang="en-US" sz="2000" dirty="0" smtClean="0">
                <a:solidFill>
                  <a:srgbClr val="666666"/>
                </a:solidFill>
                <a:effectLst>
                  <a:outerShdw blurRad="38100" dist="38100" dir="2700000" algn="tl">
                    <a:srgbClr val="000000">
                      <a:alpha val="43137"/>
                    </a:srgbClr>
                  </a:outerShdw>
                </a:effectLst>
                <a:cs typeface="Times New Roman" panose="02020603050405020304" pitchFamily="18" charset="0"/>
              </a:rPr>
              <a:t>Sections similar to the IPHI ones :</a:t>
            </a:r>
          </a:p>
          <a:p>
            <a:pPr lvl="1">
              <a:buClr>
                <a:srgbClr val="666666"/>
              </a:buClr>
              <a:buFont typeface="Wingdings" panose="05000000000000000000" pitchFamily="2" charset="2"/>
              <a:buChar char="§"/>
            </a:pPr>
            <a:r>
              <a:rPr lang="en-US" sz="1800" dirty="0"/>
              <a:t>4 electrodes with modulation </a:t>
            </a:r>
            <a:r>
              <a:rPr lang="en-US" sz="1800" dirty="0" smtClean="0"/>
              <a:t>and</a:t>
            </a:r>
          </a:p>
          <a:p>
            <a:pPr marL="0" lvl="1" indent="0">
              <a:buClr>
                <a:srgbClr val="666666"/>
              </a:buClr>
              <a:buNone/>
            </a:pPr>
            <a:r>
              <a:rPr lang="en-US" sz="1800" dirty="0"/>
              <a:t> </a:t>
            </a:r>
            <a:r>
              <a:rPr lang="en-US" sz="1800" dirty="0" smtClean="0"/>
              <a:t>     apertures for ancillaries</a:t>
            </a:r>
            <a:endParaRPr lang="en-US" sz="1800" dirty="0"/>
          </a:p>
          <a:p>
            <a:pPr lvl="1">
              <a:buFont typeface="Arial" panose="020B0604020202020204" pitchFamily="34" charset="0"/>
              <a:buChar char="•"/>
            </a:pPr>
            <a:r>
              <a:rPr lang="en-US" sz="1800" dirty="0" smtClean="0">
                <a:cs typeface="Times New Roman" panose="02020603050405020304" pitchFamily="18" charset="0"/>
              </a:rPr>
              <a:t>One </a:t>
            </a:r>
            <a:r>
              <a:rPr lang="en-US" sz="1800" dirty="0">
                <a:cs typeface="Times New Roman" panose="02020603050405020304" pitchFamily="18" charset="0"/>
              </a:rPr>
              <a:t>step of </a:t>
            </a:r>
            <a:r>
              <a:rPr lang="en-US" sz="1800" dirty="0" smtClean="0">
                <a:cs typeface="Times New Roman" panose="02020603050405020304" pitchFamily="18" charset="0"/>
              </a:rPr>
              <a:t>copper-copper </a:t>
            </a:r>
          </a:p>
          <a:p>
            <a:pPr marL="0" lvl="1" indent="0">
              <a:buNone/>
            </a:pPr>
            <a:r>
              <a:rPr lang="en-US" sz="1800" dirty="0">
                <a:cs typeface="Times New Roman" panose="02020603050405020304" pitchFamily="18" charset="0"/>
              </a:rPr>
              <a:t> </a:t>
            </a:r>
            <a:r>
              <a:rPr lang="en-US" sz="1800" dirty="0" smtClean="0">
                <a:cs typeface="Times New Roman" panose="02020603050405020304" pitchFamily="18" charset="0"/>
              </a:rPr>
              <a:t>     brazing in </a:t>
            </a:r>
            <a:r>
              <a:rPr lang="en-US" sz="1800" dirty="0">
                <a:cs typeface="Times New Roman" panose="02020603050405020304" pitchFamily="18" charset="0"/>
              </a:rPr>
              <a:t>vertical position</a:t>
            </a:r>
          </a:p>
          <a:p>
            <a:pPr lvl="1">
              <a:buFont typeface="Arial" panose="020B0604020202020204" pitchFamily="34" charset="0"/>
              <a:buChar char="•"/>
            </a:pPr>
            <a:r>
              <a:rPr lang="en-US" sz="1800" dirty="0">
                <a:cs typeface="Times New Roman" panose="02020603050405020304" pitchFamily="18" charset="0"/>
              </a:rPr>
              <a:t>Length &lt;</a:t>
            </a:r>
            <a:r>
              <a:rPr lang="en-US" sz="1800" dirty="0" smtClean="0">
                <a:cs typeface="Times New Roman" panose="02020603050405020304" pitchFamily="18" charset="0"/>
              </a:rPr>
              <a:t>1m to limit the risk </a:t>
            </a:r>
            <a:r>
              <a:rPr lang="en-US" sz="1800" dirty="0">
                <a:cs typeface="Times New Roman" panose="02020603050405020304" pitchFamily="18" charset="0"/>
              </a:rPr>
              <a:t>f</a:t>
            </a:r>
            <a:r>
              <a:rPr lang="en-US" sz="1800" dirty="0" smtClean="0">
                <a:cs typeface="Times New Roman" panose="02020603050405020304" pitchFamily="18" charset="0"/>
              </a:rPr>
              <a:t>or brazing </a:t>
            </a:r>
            <a:endParaRPr lang="fr-FR" sz="2000" dirty="0" smtClean="0">
              <a:solidFill>
                <a:srgbClr val="666666"/>
              </a:solidFill>
              <a:effectLst>
                <a:outerShdw blurRad="38100" dist="38100" dir="2700000" algn="tl">
                  <a:srgbClr val="000000">
                    <a:alpha val="43137"/>
                  </a:srgbClr>
                </a:outerShdw>
              </a:effectLst>
              <a:cs typeface="Times New Roman" panose="02020603050405020304" pitchFamily="18" charset="0"/>
            </a:endParaRPr>
          </a:p>
          <a:p>
            <a:pPr lvl="1">
              <a:buFont typeface="Wingdings" panose="05000000000000000000" pitchFamily="2" charset="2"/>
              <a:buChar char="q"/>
            </a:pPr>
            <a:r>
              <a:rPr lang="fr-FR" sz="2000" dirty="0" err="1" smtClean="0">
                <a:solidFill>
                  <a:srgbClr val="666666"/>
                </a:solidFill>
                <a:effectLst>
                  <a:outerShdw blurRad="38100" dist="38100" dir="2700000" algn="tl">
                    <a:srgbClr val="000000">
                      <a:alpha val="43137"/>
                    </a:srgbClr>
                  </a:outerShdw>
                </a:effectLst>
                <a:cs typeface="Times New Roman" panose="02020603050405020304" pitchFamily="18" charset="0"/>
              </a:rPr>
              <a:t>Pumping</a:t>
            </a:r>
            <a:r>
              <a:rPr lang="fr-FR" sz="2000" dirty="0" smtClean="0">
                <a:solidFill>
                  <a:srgbClr val="666666"/>
                </a:solidFill>
                <a:effectLst>
                  <a:outerShdw blurRad="38100" dist="38100" dir="2700000" algn="tl">
                    <a:srgbClr val="000000">
                      <a:alpha val="43137"/>
                    </a:srgbClr>
                  </a:outerShdw>
                </a:effectLst>
                <a:cs typeface="Times New Roman" panose="02020603050405020304" pitchFamily="18" charset="0"/>
              </a:rPr>
              <a:t> </a:t>
            </a:r>
            <a:r>
              <a:rPr lang="fr-FR" sz="2000" dirty="0" err="1" smtClean="0">
                <a:solidFill>
                  <a:srgbClr val="666666"/>
                </a:solidFill>
                <a:effectLst>
                  <a:outerShdw blurRad="38100" dist="38100" dir="2700000" algn="tl">
                    <a:srgbClr val="000000">
                      <a:alpha val="43137"/>
                    </a:srgbClr>
                  </a:outerShdw>
                </a:effectLst>
                <a:cs typeface="Times New Roman" panose="02020603050405020304" pitchFamily="18" charset="0"/>
              </a:rPr>
              <a:t>grids</a:t>
            </a:r>
            <a:r>
              <a:rPr lang="fr-FR" sz="2000" dirty="0" smtClean="0">
                <a:solidFill>
                  <a:srgbClr val="666666"/>
                </a:solidFill>
                <a:effectLst>
                  <a:outerShdw blurRad="38100" dist="38100" dir="2700000" algn="tl">
                    <a:srgbClr val="000000">
                      <a:alpha val="43137"/>
                    </a:srgbClr>
                  </a:outerShdw>
                </a:effectLst>
                <a:cs typeface="Times New Roman" panose="02020603050405020304" pitchFamily="18" charset="0"/>
              </a:rPr>
              <a:t> </a:t>
            </a:r>
            <a:r>
              <a:rPr lang="fr-FR" sz="2000" dirty="0" err="1" smtClean="0">
                <a:solidFill>
                  <a:srgbClr val="666666"/>
                </a:solidFill>
                <a:effectLst>
                  <a:outerShdw blurRad="38100" dist="38100" dir="2700000" algn="tl">
                    <a:srgbClr val="000000">
                      <a:alpha val="43137"/>
                    </a:srgbClr>
                  </a:outerShdw>
                </a:effectLst>
                <a:cs typeface="Times New Roman" panose="02020603050405020304" pitchFamily="18" charset="0"/>
              </a:rPr>
              <a:t>brazed</a:t>
            </a:r>
            <a:endParaRPr lang="fr-FR" sz="2000" dirty="0" smtClean="0">
              <a:solidFill>
                <a:srgbClr val="666666"/>
              </a:solidFill>
              <a:effectLst>
                <a:outerShdw blurRad="38100" dist="38100" dir="2700000" algn="tl">
                  <a:srgbClr val="000000">
                    <a:alpha val="43137"/>
                  </a:srgbClr>
                </a:outerShdw>
              </a:effectLst>
              <a:cs typeface="Times New Roman" panose="02020603050405020304" pitchFamily="18" charset="0"/>
            </a:endParaRPr>
          </a:p>
          <a:p>
            <a:pPr lvl="1">
              <a:buFont typeface="Arial" panose="020B0604020202020204" pitchFamily="34" charset="0"/>
              <a:buChar char="•"/>
            </a:pPr>
            <a:r>
              <a:rPr lang="en-US" sz="1800" dirty="0" smtClean="0">
                <a:cs typeface="Times New Roman" panose="02020603050405020304" pitchFamily="18" charset="0"/>
              </a:rPr>
              <a:t>To avoid machining of the grids on the vanes </a:t>
            </a:r>
            <a:endParaRPr lang="en-US" sz="1800" dirty="0">
              <a:cs typeface="Times New Roman" panose="02020603050405020304" pitchFamily="18" charset="0"/>
            </a:endParaRPr>
          </a:p>
          <a:p>
            <a:pPr lvl="1">
              <a:buFont typeface="Arial" panose="020B0604020202020204" pitchFamily="34" charset="0"/>
              <a:buChar char="•"/>
            </a:pPr>
            <a:r>
              <a:rPr lang="en-US" sz="1800" dirty="0" smtClean="0">
                <a:cs typeface="Times New Roman" panose="02020603050405020304" pitchFamily="18" charset="0"/>
              </a:rPr>
              <a:t>It’s possible to have a first correction of the error on the machining of the vanes before brazing by adjusting the penetration of the pumping port </a:t>
            </a:r>
          </a:p>
          <a:p>
            <a:pPr lvl="2"/>
            <a:r>
              <a:rPr lang="en-US" sz="1800" dirty="0">
                <a:cs typeface="Times New Roman" panose="02020603050405020304" pitchFamily="18" charset="0"/>
              </a:rPr>
              <a:t>“minor mechanical uncertainties may result in significant detuning</a:t>
            </a:r>
            <a:r>
              <a:rPr lang="en-US" sz="1800" dirty="0" smtClean="0">
                <a:cs typeface="Times New Roman" panose="02020603050405020304" pitchFamily="18" charset="0"/>
              </a:rPr>
              <a:t>”</a:t>
            </a:r>
            <a:endParaRPr lang="en-US" sz="2000" dirty="0" smtClean="0">
              <a:effectLst>
                <a:outerShdw blurRad="38100" dist="38100" dir="2700000" algn="tl">
                  <a:srgbClr val="000000">
                    <a:alpha val="43137"/>
                  </a:srgbClr>
                </a:outerShdw>
              </a:effectLst>
              <a:cs typeface="Times New Roman" panose="02020603050405020304" pitchFamily="18" charset="0"/>
            </a:endParaRPr>
          </a:p>
          <a:p>
            <a:pPr lvl="1">
              <a:buFont typeface="Wingdings" panose="05000000000000000000" pitchFamily="2" charset="2"/>
              <a:buChar char="q"/>
            </a:pPr>
            <a:r>
              <a:rPr lang="en-US" sz="2000" dirty="0" smtClean="0">
                <a:effectLst>
                  <a:outerShdw blurRad="38100" dist="38100" dir="2700000" algn="tl">
                    <a:srgbClr val="000000">
                      <a:alpha val="43137"/>
                    </a:srgbClr>
                  </a:outerShdw>
                </a:effectLst>
                <a:cs typeface="Times New Roman" panose="02020603050405020304" pitchFamily="18" charset="0"/>
              </a:rPr>
              <a:t>Adjustable tuners </a:t>
            </a:r>
            <a:r>
              <a:rPr lang="en-US" sz="2000" dirty="0" smtClean="0">
                <a:effectLst>
                  <a:outerShdw blurRad="38100" dist="38100" dir="2700000" algn="tl">
                    <a:srgbClr val="000000">
                      <a:alpha val="43137"/>
                    </a:srgbClr>
                  </a:outerShdw>
                </a:effectLst>
                <a:cs typeface="Times New Roman" panose="02020603050405020304" pitchFamily="18" charset="0"/>
                <a:sym typeface="Wingdings" panose="05000000000000000000" pitchFamily="2" charset="2"/>
              </a:rPr>
              <a:t> prototyping plan</a:t>
            </a:r>
            <a:endParaRPr lang="en-US" sz="2000" dirty="0">
              <a:effectLst>
                <a:outerShdw blurRad="38100" dist="38100" dir="2700000" algn="tl">
                  <a:srgbClr val="000000">
                    <a:alpha val="43137"/>
                  </a:srgbClr>
                </a:outerShdw>
              </a:effectLst>
              <a:cs typeface="Times New Roman" panose="02020603050405020304" pitchFamily="18" charset="0"/>
            </a:endParaRPr>
          </a:p>
          <a:p>
            <a:pPr lvl="1">
              <a:buFont typeface="Arial" panose="020B0604020202020204" pitchFamily="34" charset="0"/>
              <a:buChar char="•"/>
            </a:pPr>
            <a:r>
              <a:rPr lang="en-US" sz="1800" dirty="0">
                <a:cs typeface="Times New Roman" panose="02020603050405020304" pitchFamily="18" charset="0"/>
              </a:rPr>
              <a:t>Same geometry during adjustment and </a:t>
            </a:r>
            <a:r>
              <a:rPr lang="en-US" sz="1800" dirty="0" smtClean="0">
                <a:cs typeface="Times New Roman" panose="02020603050405020304" pitchFamily="18" charset="0"/>
              </a:rPr>
              <a:t>operation (same </a:t>
            </a:r>
            <a:r>
              <a:rPr lang="en-US" sz="1800" dirty="0">
                <a:cs typeface="Times New Roman" panose="02020603050405020304" pitchFamily="18" charset="0"/>
              </a:rPr>
              <a:t>perturbation)</a:t>
            </a:r>
          </a:p>
          <a:p>
            <a:pPr lvl="1">
              <a:buFont typeface="Arial" panose="020B0604020202020204" pitchFamily="34" charset="0"/>
              <a:buChar char="•"/>
            </a:pPr>
            <a:r>
              <a:rPr lang="en-US" sz="1800" dirty="0">
                <a:cs typeface="Times New Roman" panose="02020603050405020304" pitchFamily="18" charset="0"/>
              </a:rPr>
              <a:t>Definitive position just after </a:t>
            </a:r>
            <a:r>
              <a:rPr lang="en-US" sz="1800" dirty="0" smtClean="0">
                <a:cs typeface="Times New Roman" panose="02020603050405020304" pitchFamily="18" charset="0"/>
              </a:rPr>
              <a:t>adjustment</a:t>
            </a:r>
          </a:p>
          <a:p>
            <a:pPr lvl="1">
              <a:buFont typeface="Arial" panose="020B0604020202020204" pitchFamily="34" charset="0"/>
              <a:buChar char="•"/>
            </a:pPr>
            <a:r>
              <a:rPr lang="en-US" sz="1800" dirty="0" smtClean="0">
                <a:cs typeface="Times New Roman" panose="02020603050405020304" pitchFamily="18" charset="0"/>
              </a:rPr>
              <a:t>No </a:t>
            </a:r>
            <a:r>
              <a:rPr lang="en-US" sz="1800" dirty="0">
                <a:cs typeface="Times New Roman" panose="02020603050405020304" pitchFamily="18" charset="0"/>
              </a:rPr>
              <a:t>delay of machining between adjustment and final position</a:t>
            </a:r>
          </a:p>
          <a:p>
            <a:pPr lvl="1">
              <a:buFont typeface="Arial" panose="020B0604020202020204" pitchFamily="34" charset="0"/>
              <a:buChar char="•"/>
            </a:pPr>
            <a:r>
              <a:rPr lang="en-US" sz="1800" dirty="0">
                <a:cs typeface="Times New Roman" panose="02020603050405020304" pitchFamily="18" charset="0"/>
              </a:rPr>
              <a:t>Adjustment possible </a:t>
            </a:r>
            <a:r>
              <a:rPr lang="en-US" sz="1800" dirty="0" smtClean="0">
                <a:cs typeface="Times New Roman" panose="02020603050405020304" pitchFamily="18" charset="0"/>
              </a:rPr>
              <a:t>in operation </a:t>
            </a:r>
            <a:r>
              <a:rPr lang="en-US" sz="1800" dirty="0">
                <a:cs typeface="Times New Roman" panose="02020603050405020304" pitchFamily="18" charset="0"/>
              </a:rPr>
              <a:t>or after </a:t>
            </a:r>
            <a:r>
              <a:rPr lang="en-US" sz="1800" dirty="0" smtClean="0">
                <a:cs typeface="Times New Roman" panose="02020603050405020304" pitchFamily="18" charset="0"/>
              </a:rPr>
              <a:t>a transport</a:t>
            </a:r>
            <a:endParaRPr lang="en-US" sz="1800" dirty="0">
              <a:cs typeface="Times New Roman" panose="02020603050405020304" pitchFamily="18" charset="0"/>
            </a:endParaRPr>
          </a:p>
        </p:txBody>
      </p:sp>
      <p:sp>
        <p:nvSpPr>
          <p:cNvPr id="2" name="Titre 1"/>
          <p:cNvSpPr>
            <a:spLocks noGrp="1"/>
          </p:cNvSpPr>
          <p:nvPr>
            <p:ph type="title"/>
          </p:nvPr>
        </p:nvSpPr>
        <p:spPr>
          <a:xfrm>
            <a:off x="1880440" y="-101598"/>
            <a:ext cx="5762624" cy="1441451"/>
          </a:xfrm>
        </p:spPr>
        <p:txBody>
          <a:bodyPr/>
          <a:lstStyle/>
          <a:p>
            <a:r>
              <a:rPr lang="fr-FR" dirty="0" smtClean="0"/>
              <a:t>MAIN TECHNOLOGICAL CHOICES</a:t>
            </a:r>
            <a:endParaRPr lang="fr-F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82203" y="1556792"/>
            <a:ext cx="1994053" cy="14938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23133" y="4725144"/>
            <a:ext cx="697339" cy="1396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48264" y="1196752"/>
            <a:ext cx="1882023" cy="236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magine 8" descr="logo_cea.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3012689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IPHI\Photos\Photos\Brasage T4\T4\P1030479.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44885" y="1772816"/>
            <a:ext cx="3456384" cy="19442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D:\IPHI\Photos\Photos\Brasage T4\T4\P103049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76056" y="4509121"/>
            <a:ext cx="3736416" cy="210173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IPHI\Photos\Photos\Brasage T4\T4\P103051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552" y="4630920"/>
            <a:ext cx="3495879" cy="1966432"/>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5173758" y="1824044"/>
            <a:ext cx="870816" cy="369332"/>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fr-FR" dirty="0" err="1" smtClean="0"/>
              <a:t>Brazing</a:t>
            </a:r>
            <a:endParaRPr lang="fr-FR" dirty="0"/>
          </a:p>
        </p:txBody>
      </p:sp>
      <p:sp>
        <p:nvSpPr>
          <p:cNvPr id="13" name="ZoneTexte 12"/>
          <p:cNvSpPr txBox="1"/>
          <p:nvPr/>
        </p:nvSpPr>
        <p:spPr>
          <a:xfrm>
            <a:off x="5198805" y="4581128"/>
            <a:ext cx="1574272" cy="369332"/>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fr-FR" dirty="0" smtClean="0"/>
              <a:t>RF validation</a:t>
            </a:r>
            <a:endParaRPr lang="fr-FR" dirty="0"/>
          </a:p>
        </p:txBody>
      </p:sp>
      <p:sp>
        <p:nvSpPr>
          <p:cNvPr id="14" name="ZoneTexte 13"/>
          <p:cNvSpPr txBox="1"/>
          <p:nvPr/>
        </p:nvSpPr>
        <p:spPr>
          <a:xfrm>
            <a:off x="565564" y="4509121"/>
            <a:ext cx="2854308" cy="369332"/>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fr-FR" dirty="0" smtClean="0"/>
              <a:t>Vacuum </a:t>
            </a:r>
            <a:r>
              <a:rPr lang="fr-FR" dirty="0" err="1" smtClean="0"/>
              <a:t>leak</a:t>
            </a:r>
            <a:r>
              <a:rPr lang="fr-FR" dirty="0" smtClean="0"/>
              <a:t> test validation</a:t>
            </a:r>
            <a:endParaRPr lang="fr-FR" dirty="0"/>
          </a:p>
        </p:txBody>
      </p:sp>
      <p:pic>
        <p:nvPicPr>
          <p:cNvPr id="2050" name="Image 3" descr="Pole MJ DIXI FNT_détail-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9552" y="1824044"/>
            <a:ext cx="35433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p:cNvSpPr txBox="1"/>
          <p:nvPr/>
        </p:nvSpPr>
        <p:spPr>
          <a:xfrm>
            <a:off x="539552" y="1651983"/>
            <a:ext cx="1170513" cy="369332"/>
          </a:xfrm>
          <a:prstGeom prst="rect">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fr-FR" dirty="0" err="1" smtClean="0"/>
              <a:t>Machining</a:t>
            </a:r>
            <a:endParaRPr lang="fr-FR" dirty="0"/>
          </a:p>
        </p:txBody>
      </p:sp>
      <p:sp>
        <p:nvSpPr>
          <p:cNvPr id="4" name="Flèche droite 3"/>
          <p:cNvSpPr/>
          <p:nvPr/>
        </p:nvSpPr>
        <p:spPr>
          <a:xfrm>
            <a:off x="4254774" y="2708362"/>
            <a:ext cx="605258" cy="2815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Flèche droite 16"/>
          <p:cNvSpPr/>
          <p:nvPr/>
        </p:nvSpPr>
        <p:spPr>
          <a:xfrm rot="10800000">
            <a:off x="4182766" y="5473355"/>
            <a:ext cx="605258" cy="2815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Flèche droite 17"/>
          <p:cNvSpPr/>
          <p:nvPr/>
        </p:nvSpPr>
        <p:spPr>
          <a:xfrm rot="5400000">
            <a:off x="6470448" y="3931163"/>
            <a:ext cx="605258" cy="2815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5"/>
          <p:cNvSpPr>
            <a:spLocks noGrp="1"/>
          </p:cNvSpPr>
          <p:nvPr>
            <p:ph type="title"/>
          </p:nvPr>
        </p:nvSpPr>
        <p:spPr>
          <a:xfrm>
            <a:off x="2738645" y="-33866"/>
            <a:ext cx="5762624" cy="1441451"/>
          </a:xfrm>
        </p:spPr>
        <p:txBody>
          <a:bodyPr/>
          <a:lstStyle/>
          <a:p>
            <a:r>
              <a:rPr lang="fr-FR" dirty="0" smtClean="0"/>
              <a:t>SECTION MANUFACTURING</a:t>
            </a:r>
            <a:endParaRPr lang="fr-FR" dirty="0"/>
          </a:p>
        </p:txBody>
      </p:sp>
      <p:sp>
        <p:nvSpPr>
          <p:cNvPr id="8" name="Espace réservé du numéro de diapositive 7"/>
          <p:cNvSpPr>
            <a:spLocks noGrp="1"/>
          </p:cNvSpPr>
          <p:nvPr>
            <p:ph type="sldNum" sz="quarter" idx="11"/>
          </p:nvPr>
        </p:nvSpPr>
        <p:spPr/>
        <p:txBody>
          <a:bodyPr/>
          <a:lstStyle/>
          <a:p>
            <a:r>
              <a:rPr lang="fr-FR" smtClean="0"/>
              <a:t>|  PAGE </a:t>
            </a:r>
            <a:fld id="{AEFB9B6D-867A-40B8-ACB0-35CC9F272C9C}" type="slidenum">
              <a:rPr lang="fr-FR" smtClean="0"/>
              <a:pPr/>
              <a:t>26</a:t>
            </a:fld>
            <a:endParaRPr lang="fr-FR" dirty="0"/>
          </a:p>
        </p:txBody>
      </p:sp>
      <p:pic>
        <p:nvPicPr>
          <p:cNvPr id="16" name="Immagine 15" descr="logo_cea.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99416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47245" y="-169334"/>
            <a:ext cx="5762624" cy="1441451"/>
          </a:xfrm>
        </p:spPr>
        <p:txBody>
          <a:bodyPr/>
          <a:lstStyle/>
          <a:p>
            <a:r>
              <a:rPr lang="fr-FR" dirty="0" err="1" smtClean="0"/>
              <a:t>What</a:t>
            </a:r>
            <a:r>
              <a:rPr lang="fr-FR" dirty="0" smtClean="0"/>
              <a:t> do </a:t>
            </a:r>
            <a:r>
              <a:rPr lang="fr-FR" dirty="0" err="1" smtClean="0"/>
              <a:t>we</a:t>
            </a:r>
            <a:r>
              <a:rPr lang="fr-FR" dirty="0" smtClean="0"/>
              <a:t> </a:t>
            </a:r>
            <a:r>
              <a:rPr lang="fr-FR" dirty="0" err="1" smtClean="0"/>
              <a:t>need</a:t>
            </a:r>
            <a:endParaRPr lang="fr-FR" dirty="0"/>
          </a:p>
        </p:txBody>
      </p:sp>
      <p:sp>
        <p:nvSpPr>
          <p:cNvPr id="3" name="Espace réservé du contenu 2"/>
          <p:cNvSpPr>
            <a:spLocks noGrp="1"/>
          </p:cNvSpPr>
          <p:nvPr>
            <p:ph idx="1"/>
          </p:nvPr>
        </p:nvSpPr>
        <p:spPr>
          <a:xfrm>
            <a:off x="395536" y="1695451"/>
            <a:ext cx="8136904" cy="4968552"/>
          </a:xfrm>
        </p:spPr>
        <p:txBody>
          <a:bodyPr/>
          <a:lstStyle/>
          <a:p>
            <a:pPr>
              <a:lnSpc>
                <a:spcPct val="120000"/>
              </a:lnSpc>
            </a:pPr>
            <a:r>
              <a:rPr lang="fr-FR" sz="2800" dirty="0" smtClean="0">
                <a:solidFill>
                  <a:srgbClr val="666666"/>
                </a:solidFill>
                <a:latin typeface="Comic Sans MS" pitchFamily="66" charset="0"/>
              </a:rPr>
              <a:t>The </a:t>
            </a:r>
            <a:r>
              <a:rPr lang="fr-FR" sz="2800" dirty="0" err="1" smtClean="0">
                <a:solidFill>
                  <a:srgbClr val="666666"/>
                </a:solidFill>
                <a:latin typeface="Comic Sans MS" pitchFamily="66" charset="0"/>
              </a:rPr>
              <a:t>material</a:t>
            </a:r>
            <a:r>
              <a:rPr lang="fr-FR" sz="2800" dirty="0" smtClean="0">
                <a:solidFill>
                  <a:srgbClr val="666666"/>
                </a:solidFill>
                <a:latin typeface="Comic Sans MS" pitchFamily="66" charset="0"/>
              </a:rPr>
              <a:t> for a RFQ </a:t>
            </a:r>
            <a:r>
              <a:rPr lang="fr-FR" sz="2800" dirty="0" err="1" smtClean="0">
                <a:solidFill>
                  <a:srgbClr val="666666"/>
                </a:solidFill>
                <a:latin typeface="Comic Sans MS" pitchFamily="66" charset="0"/>
              </a:rPr>
              <a:t>needs</a:t>
            </a:r>
            <a:r>
              <a:rPr lang="fr-FR" sz="2800" dirty="0" smtClean="0">
                <a:solidFill>
                  <a:srgbClr val="666666"/>
                </a:solidFill>
                <a:latin typeface="Comic Sans MS" pitchFamily="66" charset="0"/>
              </a:rPr>
              <a:t> </a:t>
            </a:r>
            <a:r>
              <a:rPr lang="fr-FR" sz="2800" dirty="0" err="1" smtClean="0">
                <a:solidFill>
                  <a:srgbClr val="666666"/>
                </a:solidFill>
                <a:latin typeface="Comic Sans MS" pitchFamily="66" charset="0"/>
              </a:rPr>
              <a:t>specifications</a:t>
            </a:r>
            <a:r>
              <a:rPr lang="fr-FR" sz="2800" dirty="0" smtClean="0">
                <a:solidFill>
                  <a:srgbClr val="666666"/>
                </a:solidFill>
                <a:latin typeface="Comic Sans MS" pitchFamily="66" charset="0"/>
              </a:rPr>
              <a:t> </a:t>
            </a:r>
            <a:r>
              <a:rPr lang="fr-FR" sz="2800" dirty="0" err="1" smtClean="0">
                <a:solidFill>
                  <a:srgbClr val="666666"/>
                </a:solidFill>
                <a:latin typeface="Comic Sans MS" pitchFamily="66" charset="0"/>
              </a:rPr>
              <a:t>according</a:t>
            </a:r>
            <a:r>
              <a:rPr lang="fr-FR" sz="2800" dirty="0" smtClean="0">
                <a:solidFill>
                  <a:srgbClr val="666666"/>
                </a:solidFill>
                <a:latin typeface="Comic Sans MS" pitchFamily="66" charset="0"/>
              </a:rPr>
              <a:t> to :</a:t>
            </a:r>
          </a:p>
          <a:p>
            <a:pPr marL="1266825" indent="-342900">
              <a:lnSpc>
                <a:spcPct val="120000"/>
              </a:lnSpc>
              <a:buFont typeface="Arial" panose="020B0604020202020204" pitchFamily="34" charset="0"/>
              <a:buChar char="•"/>
            </a:pPr>
            <a:r>
              <a:rPr lang="fr-FR" sz="2800" dirty="0" smtClean="0">
                <a:solidFill>
                  <a:srgbClr val="666666"/>
                </a:solidFill>
                <a:latin typeface="Comic Sans MS" pitchFamily="66" charset="0"/>
              </a:rPr>
              <a:t>Radio-</a:t>
            </a:r>
            <a:r>
              <a:rPr lang="fr-FR" sz="2800" dirty="0" err="1" smtClean="0">
                <a:solidFill>
                  <a:srgbClr val="666666"/>
                </a:solidFill>
                <a:latin typeface="Comic Sans MS" pitchFamily="66" charset="0"/>
              </a:rPr>
              <a:t>Frequency</a:t>
            </a:r>
            <a:r>
              <a:rPr lang="fr-FR" sz="2800" dirty="0" smtClean="0">
                <a:solidFill>
                  <a:srgbClr val="666666"/>
                </a:solidFill>
                <a:latin typeface="Comic Sans MS" pitchFamily="66" charset="0"/>
              </a:rPr>
              <a:t> </a:t>
            </a:r>
            <a:r>
              <a:rPr lang="fr-FR" sz="2800" dirty="0" err="1" smtClean="0">
                <a:solidFill>
                  <a:srgbClr val="666666"/>
                </a:solidFill>
                <a:latin typeface="Comic Sans MS" pitchFamily="66" charset="0"/>
              </a:rPr>
              <a:t>requirements</a:t>
            </a:r>
            <a:endParaRPr lang="fr-FR" sz="2800" dirty="0" smtClean="0">
              <a:solidFill>
                <a:srgbClr val="666666"/>
              </a:solidFill>
              <a:latin typeface="Comic Sans MS" pitchFamily="66" charset="0"/>
            </a:endParaRPr>
          </a:p>
          <a:p>
            <a:pPr marL="1266825" indent="-342900">
              <a:lnSpc>
                <a:spcPct val="120000"/>
              </a:lnSpc>
              <a:buFont typeface="Arial" panose="020B0604020202020204" pitchFamily="34" charset="0"/>
              <a:buChar char="•"/>
            </a:pPr>
            <a:r>
              <a:rPr lang="fr-FR" sz="2800" dirty="0" smtClean="0">
                <a:solidFill>
                  <a:srgbClr val="666666"/>
                </a:solidFill>
                <a:latin typeface="Comic Sans MS" pitchFamily="66" charset="0"/>
              </a:rPr>
              <a:t>Vacuum </a:t>
            </a:r>
            <a:r>
              <a:rPr lang="fr-FR" sz="2800" dirty="0" err="1" smtClean="0">
                <a:solidFill>
                  <a:srgbClr val="666666"/>
                </a:solidFill>
                <a:latin typeface="Comic Sans MS" pitchFamily="66" charset="0"/>
              </a:rPr>
              <a:t>requirements</a:t>
            </a:r>
            <a:endParaRPr lang="fr-FR" sz="2800" dirty="0" smtClean="0">
              <a:solidFill>
                <a:srgbClr val="666666"/>
              </a:solidFill>
              <a:latin typeface="Comic Sans MS" pitchFamily="66" charset="0"/>
            </a:endParaRPr>
          </a:p>
          <a:p>
            <a:pPr marL="1266825" indent="-342900">
              <a:lnSpc>
                <a:spcPct val="120000"/>
              </a:lnSpc>
              <a:buFont typeface="Arial" panose="020B0604020202020204" pitchFamily="34" charset="0"/>
              <a:buChar char="•"/>
            </a:pPr>
            <a:r>
              <a:rPr lang="fr-FR" sz="2800" dirty="0" smtClean="0">
                <a:solidFill>
                  <a:srgbClr val="666666"/>
                </a:solidFill>
                <a:latin typeface="Comic Sans MS" pitchFamily="66" charset="0"/>
              </a:rPr>
              <a:t>Thermo-</a:t>
            </a:r>
            <a:r>
              <a:rPr lang="fr-FR" sz="2800" dirty="0" err="1" smtClean="0">
                <a:solidFill>
                  <a:srgbClr val="666666"/>
                </a:solidFill>
                <a:latin typeface="Comic Sans MS" pitchFamily="66" charset="0"/>
              </a:rPr>
              <a:t>mechanics</a:t>
            </a:r>
            <a:r>
              <a:rPr lang="fr-FR" sz="2800" dirty="0" smtClean="0">
                <a:solidFill>
                  <a:srgbClr val="666666"/>
                </a:solidFill>
                <a:latin typeface="Comic Sans MS" pitchFamily="66" charset="0"/>
              </a:rPr>
              <a:t> </a:t>
            </a:r>
            <a:r>
              <a:rPr lang="fr-FR" sz="2800" dirty="0" err="1" smtClean="0">
                <a:solidFill>
                  <a:srgbClr val="666666"/>
                </a:solidFill>
                <a:latin typeface="Comic Sans MS" pitchFamily="66" charset="0"/>
              </a:rPr>
              <a:t>effect</a:t>
            </a:r>
            <a:endParaRPr lang="fr-FR" sz="2800" dirty="0" smtClean="0">
              <a:solidFill>
                <a:srgbClr val="666666"/>
              </a:solidFill>
              <a:latin typeface="Comic Sans MS" pitchFamily="66" charset="0"/>
            </a:endParaRPr>
          </a:p>
          <a:p>
            <a:pPr marL="1266825" indent="-342900">
              <a:lnSpc>
                <a:spcPct val="120000"/>
              </a:lnSpc>
              <a:buFont typeface="Arial" panose="020B0604020202020204" pitchFamily="34" charset="0"/>
              <a:buChar char="•"/>
            </a:pPr>
            <a:r>
              <a:rPr lang="fr-FR" sz="2800" dirty="0" err="1" smtClean="0">
                <a:solidFill>
                  <a:srgbClr val="666666"/>
                </a:solidFill>
                <a:latin typeface="Comic Sans MS" pitchFamily="66" charset="0"/>
              </a:rPr>
              <a:t>Cooling</a:t>
            </a:r>
            <a:r>
              <a:rPr lang="fr-FR" sz="2800" dirty="0" smtClean="0">
                <a:solidFill>
                  <a:srgbClr val="666666"/>
                </a:solidFill>
                <a:latin typeface="Comic Sans MS" pitchFamily="66" charset="0"/>
              </a:rPr>
              <a:t> </a:t>
            </a:r>
            <a:r>
              <a:rPr lang="fr-FR" sz="2800" dirty="0" err="1" smtClean="0">
                <a:solidFill>
                  <a:srgbClr val="666666"/>
                </a:solidFill>
                <a:latin typeface="Comic Sans MS" pitchFamily="66" charset="0"/>
              </a:rPr>
              <a:t>process</a:t>
            </a:r>
            <a:endParaRPr lang="fr-FR" sz="2800" dirty="0">
              <a:solidFill>
                <a:srgbClr val="666666"/>
              </a:solidFill>
              <a:latin typeface="Comic Sans MS" pitchFamily="66" charset="0"/>
            </a:endParaRPr>
          </a:p>
          <a:p>
            <a:pPr marL="1266825" indent="-342900">
              <a:lnSpc>
                <a:spcPct val="120000"/>
              </a:lnSpc>
              <a:buFont typeface="Arial" panose="020B0604020202020204" pitchFamily="34" charset="0"/>
              <a:buChar char="•"/>
            </a:pPr>
            <a:r>
              <a:rPr lang="fr-FR" sz="2800" dirty="0" err="1" smtClean="0">
                <a:solidFill>
                  <a:srgbClr val="666666"/>
                </a:solidFill>
                <a:latin typeface="Comic Sans MS" pitchFamily="66" charset="0"/>
              </a:rPr>
              <a:t>Manufacturing</a:t>
            </a:r>
            <a:r>
              <a:rPr lang="fr-FR" sz="2800" dirty="0" smtClean="0">
                <a:solidFill>
                  <a:srgbClr val="666666"/>
                </a:solidFill>
                <a:latin typeface="Comic Sans MS" pitchFamily="66" charset="0"/>
              </a:rPr>
              <a:t> </a:t>
            </a:r>
            <a:r>
              <a:rPr lang="fr-FR" sz="2800" dirty="0" err="1" smtClean="0">
                <a:solidFill>
                  <a:srgbClr val="666666"/>
                </a:solidFill>
                <a:latin typeface="Comic Sans MS" pitchFamily="66" charset="0"/>
              </a:rPr>
              <a:t>procedure</a:t>
            </a:r>
            <a:endParaRPr lang="fr-FR" sz="2800" dirty="0" smtClean="0">
              <a:solidFill>
                <a:srgbClr val="666666"/>
              </a:solidFill>
              <a:latin typeface="Comic Sans MS" pitchFamily="66" charset="0"/>
            </a:endParaRPr>
          </a:p>
          <a:p>
            <a:pPr marL="1266825" indent="-342900">
              <a:lnSpc>
                <a:spcPct val="120000"/>
              </a:lnSpc>
              <a:buFont typeface="Arial" panose="020B0604020202020204" pitchFamily="34" charset="0"/>
              <a:buChar char="•"/>
            </a:pPr>
            <a:endParaRPr lang="fr-FR" sz="2800" dirty="0">
              <a:latin typeface="Comic Sans MS" pitchFamily="66" charset="0"/>
            </a:endParaRPr>
          </a:p>
        </p:txBody>
      </p:sp>
      <p:pic>
        <p:nvPicPr>
          <p:cNvPr id="6" name="Immagine 5" descr="logo_ce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103896790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76979" y="-172691"/>
            <a:ext cx="5762624" cy="1441451"/>
          </a:xfrm>
        </p:spPr>
        <p:txBody>
          <a:bodyPr/>
          <a:lstStyle/>
          <a:p>
            <a:r>
              <a:rPr lang="fr-FR" dirty="0" err="1" smtClean="0"/>
              <a:t>Needs</a:t>
            </a:r>
            <a:r>
              <a:rPr lang="fr-FR" dirty="0" smtClean="0"/>
              <a:t> for use</a:t>
            </a:r>
            <a:endParaRPr lang="fr-FR" dirty="0"/>
          </a:p>
        </p:txBody>
      </p:sp>
      <p:sp>
        <p:nvSpPr>
          <p:cNvPr id="3" name="Espace réservé du contenu 2"/>
          <p:cNvSpPr>
            <a:spLocks noGrp="1"/>
          </p:cNvSpPr>
          <p:nvPr>
            <p:ph idx="1"/>
          </p:nvPr>
        </p:nvSpPr>
        <p:spPr>
          <a:xfrm>
            <a:off x="179512" y="1725960"/>
            <a:ext cx="8640960" cy="4968552"/>
          </a:xfrm>
        </p:spPr>
        <p:txBody>
          <a:bodyPr/>
          <a:lstStyle/>
          <a:p>
            <a:r>
              <a:rPr lang="fr-FR" sz="2800" dirty="0" err="1" smtClean="0">
                <a:solidFill>
                  <a:srgbClr val="000090"/>
                </a:solidFill>
              </a:rPr>
              <a:t>Needs</a:t>
            </a:r>
            <a:r>
              <a:rPr lang="fr-FR" sz="2800" dirty="0" smtClean="0">
                <a:solidFill>
                  <a:srgbClr val="000090"/>
                </a:solidFill>
              </a:rPr>
              <a:t> for RF, </a:t>
            </a:r>
            <a:r>
              <a:rPr lang="fr-FR" sz="2800" dirty="0" err="1" smtClean="0">
                <a:solidFill>
                  <a:srgbClr val="000090"/>
                </a:solidFill>
              </a:rPr>
              <a:t>beam</a:t>
            </a:r>
            <a:r>
              <a:rPr lang="fr-FR" sz="2800" dirty="0" smtClean="0">
                <a:solidFill>
                  <a:srgbClr val="000090"/>
                </a:solidFill>
              </a:rPr>
              <a:t> </a:t>
            </a:r>
            <a:r>
              <a:rPr lang="fr-FR" sz="2800" dirty="0" err="1" smtClean="0">
                <a:solidFill>
                  <a:srgbClr val="000090"/>
                </a:solidFill>
              </a:rPr>
              <a:t>losses</a:t>
            </a:r>
            <a:r>
              <a:rPr lang="fr-FR" sz="2800" dirty="0" smtClean="0">
                <a:solidFill>
                  <a:srgbClr val="000090"/>
                </a:solidFill>
              </a:rPr>
              <a:t> and vacuum:</a:t>
            </a:r>
          </a:p>
          <a:p>
            <a:pPr marL="1266825" indent="-342900">
              <a:buFont typeface="Arial" panose="020B0604020202020204" pitchFamily="34" charset="0"/>
              <a:buChar char="•"/>
            </a:pPr>
            <a:r>
              <a:rPr lang="fr-FR" sz="2800" dirty="0" smtClean="0">
                <a:solidFill>
                  <a:srgbClr val="000090"/>
                </a:solidFill>
              </a:rPr>
              <a:t>High </a:t>
            </a:r>
            <a:r>
              <a:rPr lang="fr-FR" sz="2800" dirty="0" err="1" smtClean="0">
                <a:solidFill>
                  <a:srgbClr val="000090"/>
                </a:solidFill>
              </a:rPr>
              <a:t>electrical</a:t>
            </a:r>
            <a:r>
              <a:rPr lang="fr-FR" sz="2800" dirty="0" smtClean="0">
                <a:solidFill>
                  <a:srgbClr val="000090"/>
                </a:solidFill>
              </a:rPr>
              <a:t> </a:t>
            </a:r>
            <a:r>
              <a:rPr lang="fr-FR" sz="2800" dirty="0" err="1" smtClean="0">
                <a:solidFill>
                  <a:srgbClr val="000090"/>
                </a:solidFill>
              </a:rPr>
              <a:t>conductivity</a:t>
            </a:r>
            <a:endParaRPr lang="fr-FR" sz="2800" dirty="0" smtClean="0">
              <a:solidFill>
                <a:srgbClr val="000090"/>
              </a:solidFill>
            </a:endParaRPr>
          </a:p>
          <a:p>
            <a:pPr marL="703263" lvl="1" indent="-342900">
              <a:buFont typeface="Arial" panose="020B0604020202020204" pitchFamily="34" charset="0"/>
              <a:buChar char="•"/>
            </a:pPr>
            <a:r>
              <a:rPr lang="fr-FR" sz="2000" dirty="0" err="1" smtClean="0">
                <a:solidFill>
                  <a:srgbClr val="000090"/>
                </a:solidFill>
              </a:rPr>
              <a:t>Electromagnetic</a:t>
            </a:r>
            <a:r>
              <a:rPr lang="fr-FR" sz="2000" dirty="0" smtClean="0">
                <a:solidFill>
                  <a:srgbClr val="000090"/>
                </a:solidFill>
              </a:rPr>
              <a:t> </a:t>
            </a:r>
            <a:r>
              <a:rPr lang="fr-FR" sz="2000" dirty="0" err="1" smtClean="0">
                <a:solidFill>
                  <a:srgbClr val="000090"/>
                </a:solidFill>
              </a:rPr>
              <a:t>field</a:t>
            </a:r>
            <a:r>
              <a:rPr lang="fr-FR" sz="2000" dirty="0" smtClean="0">
                <a:solidFill>
                  <a:srgbClr val="000090"/>
                </a:solidFill>
              </a:rPr>
              <a:t> </a:t>
            </a:r>
            <a:r>
              <a:rPr lang="fr-FR" sz="2000" dirty="0" err="1" smtClean="0">
                <a:solidFill>
                  <a:srgbClr val="000090"/>
                </a:solidFill>
              </a:rPr>
              <a:t>from</a:t>
            </a:r>
            <a:r>
              <a:rPr lang="fr-FR" sz="2000" dirty="0" smtClean="0">
                <a:solidFill>
                  <a:srgbClr val="000090"/>
                </a:solidFill>
              </a:rPr>
              <a:t> RF</a:t>
            </a:r>
          </a:p>
          <a:p>
            <a:pPr marL="703263" lvl="1" indent="-342900">
              <a:buFont typeface="Arial" panose="020B0604020202020204" pitchFamily="34" charset="0"/>
              <a:buChar char="•"/>
            </a:pPr>
            <a:endParaRPr lang="fr-FR" sz="2000" dirty="0">
              <a:solidFill>
                <a:srgbClr val="000090"/>
              </a:solidFill>
            </a:endParaRPr>
          </a:p>
          <a:p>
            <a:pPr marL="1266825" indent="-342900">
              <a:buFont typeface="Arial" panose="020B0604020202020204" pitchFamily="34" charset="0"/>
              <a:buChar char="•"/>
            </a:pPr>
            <a:r>
              <a:rPr lang="fr-FR" sz="2800" dirty="0" smtClean="0">
                <a:solidFill>
                  <a:srgbClr val="000090"/>
                </a:solidFill>
              </a:rPr>
              <a:t>High thermal </a:t>
            </a:r>
            <a:r>
              <a:rPr lang="fr-FR" sz="2800" dirty="0" err="1" smtClean="0">
                <a:solidFill>
                  <a:srgbClr val="000090"/>
                </a:solidFill>
              </a:rPr>
              <a:t>conductivity</a:t>
            </a:r>
            <a:r>
              <a:rPr lang="fr-FR" sz="2800" dirty="0" smtClean="0">
                <a:solidFill>
                  <a:srgbClr val="000090"/>
                </a:solidFill>
              </a:rPr>
              <a:t>:</a:t>
            </a:r>
          </a:p>
          <a:p>
            <a:pPr marL="703263" lvl="1" indent="-342900">
              <a:buFont typeface="Arial" panose="020B0604020202020204" pitchFamily="34" charset="0"/>
              <a:buChar char="•"/>
            </a:pPr>
            <a:r>
              <a:rPr lang="fr-FR" sz="2000" dirty="0" smtClean="0">
                <a:solidFill>
                  <a:srgbClr val="000090"/>
                </a:solidFill>
              </a:rPr>
              <a:t>To </a:t>
            </a:r>
            <a:r>
              <a:rPr lang="fr-FR" sz="2000" dirty="0" err="1" smtClean="0">
                <a:solidFill>
                  <a:srgbClr val="000090"/>
                </a:solidFill>
              </a:rPr>
              <a:t>keep</a:t>
            </a:r>
            <a:r>
              <a:rPr lang="fr-FR" sz="2000" dirty="0" smtClean="0">
                <a:solidFill>
                  <a:srgbClr val="000090"/>
                </a:solidFill>
              </a:rPr>
              <a:t> </a:t>
            </a:r>
            <a:r>
              <a:rPr lang="fr-FR" sz="2000" dirty="0" err="1" smtClean="0">
                <a:solidFill>
                  <a:srgbClr val="000090"/>
                </a:solidFill>
              </a:rPr>
              <a:t>RFQ’s</a:t>
            </a:r>
            <a:r>
              <a:rPr lang="fr-FR" sz="2000" dirty="0" smtClean="0">
                <a:solidFill>
                  <a:srgbClr val="000090"/>
                </a:solidFill>
              </a:rPr>
              <a:t> </a:t>
            </a:r>
            <a:r>
              <a:rPr lang="fr-FR" sz="2000" dirty="0" err="1" smtClean="0">
                <a:solidFill>
                  <a:srgbClr val="000090"/>
                </a:solidFill>
              </a:rPr>
              <a:t>temperature</a:t>
            </a:r>
            <a:r>
              <a:rPr lang="fr-FR" sz="2000" dirty="0" smtClean="0">
                <a:solidFill>
                  <a:srgbClr val="000090"/>
                </a:solidFill>
              </a:rPr>
              <a:t> as stable as possible</a:t>
            </a:r>
          </a:p>
          <a:p>
            <a:pPr marL="703263" lvl="1" indent="-342900">
              <a:buFont typeface="Arial" panose="020B0604020202020204" pitchFamily="34" charset="0"/>
              <a:buChar char="•"/>
            </a:pPr>
            <a:endParaRPr lang="fr-FR" sz="2000" dirty="0">
              <a:solidFill>
                <a:srgbClr val="000090"/>
              </a:solidFill>
            </a:endParaRPr>
          </a:p>
          <a:p>
            <a:pPr marL="1266825" indent="-342900">
              <a:buFont typeface="Arial" panose="020B0604020202020204" pitchFamily="34" charset="0"/>
              <a:buChar char="•"/>
            </a:pPr>
            <a:r>
              <a:rPr lang="fr-FR" sz="2800" dirty="0" err="1" smtClean="0">
                <a:solidFill>
                  <a:srgbClr val="000090"/>
                </a:solidFill>
              </a:rPr>
              <a:t>Low</a:t>
            </a:r>
            <a:r>
              <a:rPr lang="fr-FR" sz="2800" dirty="0" smtClean="0">
                <a:solidFill>
                  <a:srgbClr val="000090"/>
                </a:solidFill>
              </a:rPr>
              <a:t> </a:t>
            </a:r>
            <a:r>
              <a:rPr lang="fr-FR" sz="2800" dirty="0" err="1" smtClean="0">
                <a:solidFill>
                  <a:srgbClr val="000090"/>
                </a:solidFill>
              </a:rPr>
              <a:t>outgassing</a:t>
            </a:r>
            <a:r>
              <a:rPr lang="fr-FR" sz="2800" dirty="0" smtClean="0">
                <a:solidFill>
                  <a:srgbClr val="000090"/>
                </a:solidFill>
              </a:rPr>
              <a:t> rate: for Ultra High Vacuum</a:t>
            </a:r>
          </a:p>
          <a:p>
            <a:pPr marL="703263" lvl="1" indent="-342900">
              <a:buFont typeface="Arial" panose="020B0604020202020204" pitchFamily="34" charset="0"/>
              <a:buChar char="•"/>
            </a:pPr>
            <a:r>
              <a:rPr lang="fr-FR" sz="2000" dirty="0" err="1" smtClean="0">
                <a:solidFill>
                  <a:srgbClr val="000090"/>
                </a:solidFill>
              </a:rPr>
              <a:t>Low</a:t>
            </a:r>
            <a:r>
              <a:rPr lang="fr-FR" sz="2000" dirty="0" smtClean="0">
                <a:solidFill>
                  <a:srgbClr val="000090"/>
                </a:solidFill>
              </a:rPr>
              <a:t> pressure </a:t>
            </a:r>
            <a:r>
              <a:rPr lang="fr-FR" sz="2000" dirty="0" err="1" smtClean="0">
                <a:solidFill>
                  <a:srgbClr val="000090"/>
                </a:solidFill>
              </a:rPr>
              <a:t>needed</a:t>
            </a:r>
            <a:r>
              <a:rPr lang="fr-FR" sz="2000" dirty="0" smtClean="0">
                <a:solidFill>
                  <a:srgbClr val="000090"/>
                </a:solidFill>
              </a:rPr>
              <a:t> for RF and </a:t>
            </a:r>
            <a:r>
              <a:rPr lang="fr-FR" sz="2000" dirty="0" err="1" smtClean="0">
                <a:solidFill>
                  <a:srgbClr val="000090"/>
                </a:solidFill>
              </a:rPr>
              <a:t>beam</a:t>
            </a:r>
            <a:r>
              <a:rPr lang="fr-FR" sz="2000" dirty="0" smtClean="0">
                <a:solidFill>
                  <a:srgbClr val="000090"/>
                </a:solidFill>
              </a:rPr>
              <a:t> </a:t>
            </a:r>
            <a:r>
              <a:rPr lang="fr-FR" sz="2000" dirty="0" err="1" smtClean="0">
                <a:solidFill>
                  <a:srgbClr val="000090"/>
                </a:solidFill>
              </a:rPr>
              <a:t>dynamics</a:t>
            </a:r>
            <a:endParaRPr lang="fr-FR" sz="2000" dirty="0">
              <a:solidFill>
                <a:srgbClr val="000090"/>
              </a:solidFill>
            </a:endParaRPr>
          </a:p>
        </p:txBody>
      </p:sp>
      <p:pic>
        <p:nvPicPr>
          <p:cNvPr id="6" name="Immagine 5" descr="logo_ce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307383887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98497" y="-135466"/>
            <a:ext cx="5762624" cy="1441451"/>
          </a:xfrm>
        </p:spPr>
        <p:txBody>
          <a:bodyPr/>
          <a:lstStyle/>
          <a:p>
            <a:r>
              <a:rPr lang="fr-FR" dirty="0" err="1" smtClean="0"/>
              <a:t>Needs</a:t>
            </a:r>
            <a:r>
              <a:rPr lang="fr-FR" dirty="0" smtClean="0"/>
              <a:t> for </a:t>
            </a:r>
            <a:r>
              <a:rPr lang="fr-FR" dirty="0" err="1" smtClean="0"/>
              <a:t>manufacturing</a:t>
            </a:r>
            <a:endParaRPr lang="fr-FR" dirty="0"/>
          </a:p>
        </p:txBody>
      </p:sp>
      <p:sp>
        <p:nvSpPr>
          <p:cNvPr id="3" name="Espace réservé du contenu 2"/>
          <p:cNvSpPr>
            <a:spLocks noGrp="1"/>
          </p:cNvSpPr>
          <p:nvPr>
            <p:ph idx="1"/>
          </p:nvPr>
        </p:nvSpPr>
        <p:spPr>
          <a:xfrm>
            <a:off x="120161" y="1505822"/>
            <a:ext cx="8640960" cy="4176464"/>
          </a:xfrm>
        </p:spPr>
        <p:txBody>
          <a:bodyPr/>
          <a:lstStyle/>
          <a:p>
            <a:pPr>
              <a:lnSpc>
                <a:spcPct val="120000"/>
              </a:lnSpc>
            </a:pPr>
            <a:r>
              <a:rPr lang="fr-FR" sz="2400" dirty="0" smtClean="0">
                <a:solidFill>
                  <a:srgbClr val="000090"/>
                </a:solidFill>
              </a:rPr>
              <a:t>Good </a:t>
            </a:r>
            <a:r>
              <a:rPr lang="fr-FR" sz="2400" dirty="0" err="1" smtClean="0">
                <a:solidFill>
                  <a:srgbClr val="000090"/>
                </a:solidFill>
              </a:rPr>
              <a:t>properties</a:t>
            </a:r>
            <a:r>
              <a:rPr lang="fr-FR" sz="2400" dirty="0" smtClean="0">
                <a:solidFill>
                  <a:srgbClr val="000090"/>
                </a:solidFill>
              </a:rPr>
              <a:t> of RFQ </a:t>
            </a:r>
            <a:r>
              <a:rPr lang="fr-FR" sz="2400" dirty="0" err="1" smtClean="0">
                <a:solidFill>
                  <a:srgbClr val="000090"/>
                </a:solidFill>
              </a:rPr>
              <a:t>depend</a:t>
            </a:r>
            <a:r>
              <a:rPr lang="fr-FR" sz="2400" dirty="0" smtClean="0">
                <a:solidFill>
                  <a:srgbClr val="000090"/>
                </a:solidFill>
              </a:rPr>
              <a:t> on the </a:t>
            </a:r>
            <a:r>
              <a:rPr lang="fr-FR" sz="2400" dirty="0" err="1" smtClean="0">
                <a:solidFill>
                  <a:srgbClr val="000090"/>
                </a:solidFill>
              </a:rPr>
              <a:t>reliability</a:t>
            </a:r>
            <a:r>
              <a:rPr lang="fr-FR" sz="2400" dirty="0" smtClean="0">
                <a:solidFill>
                  <a:srgbClr val="000090"/>
                </a:solidFill>
              </a:rPr>
              <a:t> and precision of </a:t>
            </a:r>
            <a:r>
              <a:rPr lang="fr-FR" sz="2400" dirty="0" err="1" smtClean="0">
                <a:solidFill>
                  <a:srgbClr val="000090"/>
                </a:solidFill>
              </a:rPr>
              <a:t>manufacturing</a:t>
            </a:r>
            <a:endParaRPr lang="fr-FR" sz="2400" dirty="0" smtClean="0">
              <a:solidFill>
                <a:srgbClr val="000090"/>
              </a:solidFill>
            </a:endParaRPr>
          </a:p>
          <a:p>
            <a:pPr marL="1266825" indent="-342900">
              <a:lnSpc>
                <a:spcPct val="120000"/>
              </a:lnSpc>
              <a:buFont typeface="Arial" panose="020B0604020202020204" pitchFamily="34" charset="0"/>
              <a:buChar char="•"/>
            </a:pPr>
            <a:r>
              <a:rPr lang="fr-FR" sz="2400" dirty="0" smtClean="0">
                <a:solidFill>
                  <a:srgbClr val="000090"/>
                </a:solidFill>
              </a:rPr>
              <a:t>High precision machining</a:t>
            </a:r>
          </a:p>
          <a:p>
            <a:pPr marL="703263" lvl="1" indent="-342900">
              <a:lnSpc>
                <a:spcPct val="120000"/>
              </a:lnSpc>
              <a:buFont typeface="Arial" panose="020B0604020202020204" pitchFamily="34" charset="0"/>
              <a:buChar char="•"/>
            </a:pPr>
            <a:r>
              <a:rPr lang="fr-FR" sz="1800" dirty="0" smtClean="0">
                <a:solidFill>
                  <a:srgbClr val="000090"/>
                </a:solidFill>
              </a:rPr>
              <a:t>Machining tolerance: +/- 20 µm</a:t>
            </a:r>
            <a:endParaRPr lang="fr-FR" sz="1800" dirty="0">
              <a:solidFill>
                <a:srgbClr val="000090"/>
              </a:solidFill>
            </a:endParaRPr>
          </a:p>
          <a:p>
            <a:pPr marL="1266825" indent="-342900">
              <a:lnSpc>
                <a:spcPct val="120000"/>
              </a:lnSpc>
              <a:buFont typeface="Arial" panose="020B0604020202020204" pitchFamily="34" charset="0"/>
              <a:buChar char="•"/>
            </a:pPr>
            <a:r>
              <a:rPr lang="fr-FR" sz="2400" dirty="0" err="1" smtClean="0">
                <a:solidFill>
                  <a:srgbClr val="000090"/>
                </a:solidFill>
              </a:rPr>
              <a:t>Brazing</a:t>
            </a:r>
            <a:endParaRPr lang="fr-FR" sz="2400" dirty="0" smtClean="0">
              <a:solidFill>
                <a:srgbClr val="000090"/>
              </a:solidFill>
            </a:endParaRPr>
          </a:p>
          <a:p>
            <a:pPr>
              <a:lnSpc>
                <a:spcPct val="120000"/>
              </a:lnSpc>
            </a:pPr>
            <a:r>
              <a:rPr lang="fr-FR" sz="2400" dirty="0" err="1" smtClean="0">
                <a:solidFill>
                  <a:srgbClr val="000090"/>
                </a:solidFill>
              </a:rPr>
              <a:t>We</a:t>
            </a:r>
            <a:r>
              <a:rPr lang="fr-FR" sz="2400" dirty="0" smtClean="0">
                <a:solidFill>
                  <a:srgbClr val="000090"/>
                </a:solidFill>
              </a:rPr>
              <a:t> </a:t>
            </a:r>
            <a:r>
              <a:rPr lang="fr-FR" sz="2400" dirty="0" err="1" smtClean="0">
                <a:solidFill>
                  <a:srgbClr val="000090"/>
                </a:solidFill>
              </a:rPr>
              <a:t>will</a:t>
            </a:r>
            <a:r>
              <a:rPr lang="fr-FR" sz="2400" dirty="0" smtClean="0">
                <a:solidFill>
                  <a:srgbClr val="000090"/>
                </a:solidFill>
              </a:rPr>
              <a:t> </a:t>
            </a:r>
            <a:r>
              <a:rPr lang="fr-FR" sz="2400" dirty="0" err="1" smtClean="0">
                <a:solidFill>
                  <a:srgbClr val="000090"/>
                </a:solidFill>
              </a:rPr>
              <a:t>braze</a:t>
            </a:r>
            <a:r>
              <a:rPr lang="fr-FR" sz="2400" dirty="0" smtClean="0">
                <a:solidFill>
                  <a:srgbClr val="000090"/>
                </a:solidFill>
              </a:rPr>
              <a:t> 4 parts of </a:t>
            </a:r>
            <a:r>
              <a:rPr lang="fr-FR" sz="2400" dirty="0" err="1" smtClean="0">
                <a:solidFill>
                  <a:srgbClr val="000090"/>
                </a:solidFill>
              </a:rPr>
              <a:t>copper</a:t>
            </a:r>
            <a:endParaRPr lang="fr-FR" sz="2400" dirty="0" smtClean="0">
              <a:solidFill>
                <a:srgbClr val="000090"/>
              </a:solidFill>
            </a:endParaRPr>
          </a:p>
          <a:p>
            <a:pPr marL="703263" lvl="1" indent="-342900">
              <a:lnSpc>
                <a:spcPct val="120000"/>
              </a:lnSpc>
              <a:buFont typeface="Arial" panose="020B0604020202020204" pitchFamily="34" charset="0"/>
              <a:buChar char="•"/>
            </a:pPr>
            <a:r>
              <a:rPr lang="fr-FR" sz="1800" dirty="0" err="1" smtClean="0">
                <a:solidFill>
                  <a:srgbClr val="000090"/>
                </a:solidFill>
              </a:rPr>
              <a:t>Brazing</a:t>
            </a:r>
            <a:r>
              <a:rPr lang="fr-FR" sz="1800" dirty="0" smtClean="0">
                <a:solidFill>
                  <a:srgbClr val="000090"/>
                </a:solidFill>
              </a:rPr>
              <a:t> tolerance: </a:t>
            </a:r>
            <a:r>
              <a:rPr lang="fr-FR" sz="1800" dirty="0">
                <a:solidFill>
                  <a:srgbClr val="000090"/>
                </a:solidFill>
              </a:rPr>
              <a:t>+/- </a:t>
            </a:r>
            <a:r>
              <a:rPr lang="fr-FR" sz="1800" dirty="0" smtClean="0">
                <a:solidFill>
                  <a:srgbClr val="000090"/>
                </a:solidFill>
              </a:rPr>
              <a:t>30 µm</a:t>
            </a:r>
          </a:p>
          <a:p>
            <a:pPr marL="703263" lvl="1" indent="-342900">
              <a:lnSpc>
                <a:spcPct val="120000"/>
              </a:lnSpc>
              <a:buFont typeface="Arial" panose="020B0604020202020204" pitchFamily="34" charset="0"/>
              <a:buChar char="•"/>
            </a:pPr>
            <a:r>
              <a:rPr lang="fr-FR" sz="1800" dirty="0" err="1" smtClean="0">
                <a:solidFill>
                  <a:srgbClr val="000090"/>
                </a:solidFill>
              </a:rPr>
              <a:t>Perfect</a:t>
            </a:r>
            <a:r>
              <a:rPr lang="fr-FR" sz="1800" dirty="0" smtClean="0">
                <a:solidFill>
                  <a:srgbClr val="000090"/>
                </a:solidFill>
              </a:rPr>
              <a:t> </a:t>
            </a:r>
            <a:r>
              <a:rPr lang="fr-FR" sz="1800" dirty="0" err="1" smtClean="0">
                <a:solidFill>
                  <a:srgbClr val="000090"/>
                </a:solidFill>
              </a:rPr>
              <a:t>brazing</a:t>
            </a:r>
            <a:r>
              <a:rPr lang="fr-FR" sz="1800" dirty="0" smtClean="0">
                <a:solidFill>
                  <a:srgbClr val="000090"/>
                </a:solidFill>
              </a:rPr>
              <a:t> </a:t>
            </a:r>
            <a:r>
              <a:rPr lang="fr-FR" sz="1800" dirty="0" err="1" smtClean="0">
                <a:solidFill>
                  <a:srgbClr val="000090"/>
                </a:solidFill>
              </a:rPr>
              <a:t>is</a:t>
            </a:r>
            <a:r>
              <a:rPr lang="fr-FR" sz="1800" dirty="0" smtClean="0">
                <a:solidFill>
                  <a:srgbClr val="000090"/>
                </a:solidFill>
              </a:rPr>
              <a:t> essential for: </a:t>
            </a:r>
          </a:p>
          <a:p>
            <a:pPr marL="1352550" lvl="3" indent="-342900">
              <a:lnSpc>
                <a:spcPct val="120000"/>
              </a:lnSpc>
              <a:buFont typeface="Arial" panose="020B0604020202020204" pitchFamily="34" charset="0"/>
              <a:buChar char="•"/>
            </a:pPr>
            <a:r>
              <a:rPr lang="fr-FR" sz="1800" dirty="0" smtClean="0">
                <a:solidFill>
                  <a:srgbClr val="000090"/>
                </a:solidFill>
              </a:rPr>
              <a:t>Vacuum: no </a:t>
            </a:r>
            <a:r>
              <a:rPr lang="fr-FR" sz="1800" dirty="0" err="1" smtClean="0">
                <a:solidFill>
                  <a:srgbClr val="000090"/>
                </a:solidFill>
              </a:rPr>
              <a:t>leak</a:t>
            </a:r>
            <a:r>
              <a:rPr lang="fr-FR" sz="1800" dirty="0" smtClean="0">
                <a:solidFill>
                  <a:srgbClr val="000090"/>
                </a:solidFill>
              </a:rPr>
              <a:t> </a:t>
            </a:r>
            <a:r>
              <a:rPr lang="fr-FR" sz="1800" dirty="0" err="1" smtClean="0">
                <a:solidFill>
                  <a:srgbClr val="000090"/>
                </a:solidFill>
              </a:rPr>
              <a:t>is</a:t>
            </a:r>
            <a:r>
              <a:rPr lang="fr-FR" sz="1800" dirty="0" smtClean="0">
                <a:solidFill>
                  <a:srgbClr val="000090"/>
                </a:solidFill>
              </a:rPr>
              <a:t> </a:t>
            </a:r>
            <a:r>
              <a:rPr lang="fr-FR" sz="1800" dirty="0" err="1" smtClean="0">
                <a:solidFill>
                  <a:srgbClr val="000090"/>
                </a:solidFill>
              </a:rPr>
              <a:t>allowed</a:t>
            </a:r>
            <a:endParaRPr lang="fr-FR" sz="1800" dirty="0" smtClean="0">
              <a:solidFill>
                <a:srgbClr val="000090"/>
              </a:solidFill>
            </a:endParaRPr>
          </a:p>
          <a:p>
            <a:pPr marL="1352550" lvl="3" indent="-342900">
              <a:lnSpc>
                <a:spcPct val="120000"/>
              </a:lnSpc>
              <a:buFont typeface="Arial" panose="020B0604020202020204" pitchFamily="34" charset="0"/>
              <a:buChar char="•"/>
            </a:pPr>
            <a:r>
              <a:rPr lang="fr-FR" sz="1800" dirty="0" smtClean="0">
                <a:solidFill>
                  <a:srgbClr val="000090"/>
                </a:solidFill>
              </a:rPr>
              <a:t>Thermal dissipation</a:t>
            </a:r>
          </a:p>
          <a:p>
            <a:pPr marL="704850" lvl="2" indent="-342900">
              <a:lnSpc>
                <a:spcPct val="120000"/>
              </a:lnSpc>
              <a:buFont typeface="Arial" panose="020B0604020202020204" pitchFamily="34" charset="0"/>
              <a:buChar char="•"/>
            </a:pPr>
            <a:endParaRPr lang="fr-FR" sz="1800" dirty="0" smtClean="0">
              <a:solidFill>
                <a:srgbClr val="000090"/>
              </a:solidFill>
            </a:endParaRPr>
          </a:p>
        </p:txBody>
      </p:sp>
      <p:sp>
        <p:nvSpPr>
          <p:cNvPr id="6" name="ZoneTexte 5"/>
          <p:cNvSpPr txBox="1"/>
          <p:nvPr/>
        </p:nvSpPr>
        <p:spPr>
          <a:xfrm>
            <a:off x="4863851" y="5370010"/>
            <a:ext cx="3844322" cy="461665"/>
          </a:xfrm>
          <a:prstGeom prst="rect">
            <a:avLst/>
          </a:prstGeom>
          <a:ln w="28575">
            <a:solidFill>
              <a:srgbClr val="FF0000"/>
            </a:solidFill>
          </a:ln>
        </p:spPr>
        <p:style>
          <a:lnRef idx="1">
            <a:schemeClr val="accent3"/>
          </a:lnRef>
          <a:fillRef idx="2">
            <a:schemeClr val="accent3"/>
          </a:fillRef>
          <a:effectRef idx="1">
            <a:schemeClr val="accent3"/>
          </a:effectRef>
          <a:fontRef idx="minor">
            <a:schemeClr val="dk1"/>
          </a:fontRef>
        </p:style>
        <p:txBody>
          <a:bodyPr wrap="none" rtlCol="0">
            <a:spAutoFit/>
          </a:bodyPr>
          <a:lstStyle/>
          <a:p>
            <a:r>
              <a:rPr lang="fr-FR" sz="2400" dirty="0" smtClean="0">
                <a:solidFill>
                  <a:srgbClr val="666666"/>
                </a:solidFill>
              </a:rPr>
              <a:t>Final </a:t>
            </a:r>
            <a:r>
              <a:rPr lang="fr-FR" sz="2400" dirty="0" err="1" smtClean="0">
                <a:solidFill>
                  <a:srgbClr val="666666"/>
                </a:solidFill>
              </a:rPr>
              <a:t>tolerances</a:t>
            </a:r>
            <a:r>
              <a:rPr lang="fr-FR" sz="2400" dirty="0" smtClean="0">
                <a:solidFill>
                  <a:srgbClr val="666666"/>
                </a:solidFill>
              </a:rPr>
              <a:t> : +/- 50µm</a:t>
            </a:r>
            <a:endParaRPr lang="fr-FR" sz="2400" dirty="0">
              <a:solidFill>
                <a:srgbClr val="666666"/>
              </a:solidFill>
            </a:endParaRPr>
          </a:p>
        </p:txBody>
      </p:sp>
      <p:pic>
        <p:nvPicPr>
          <p:cNvPr id="1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076056" y="2132856"/>
            <a:ext cx="3260550"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magine 7" descr="logo_cea.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2834906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810927" y="-157418"/>
            <a:ext cx="8229600" cy="1143000"/>
          </a:xfrm>
        </p:spPr>
        <p:txBody>
          <a:bodyPr/>
          <a:lstStyle/>
          <a:p>
            <a:r>
              <a:rPr lang="en-US" dirty="0" smtClean="0"/>
              <a:t>Ion Source &amp; LEBT:</a:t>
            </a:r>
            <a:br>
              <a:rPr lang="en-US" dirty="0" smtClean="0"/>
            </a:br>
            <a:r>
              <a:rPr lang="en-US" dirty="0" smtClean="0"/>
              <a:t>ESS test area at LNS</a:t>
            </a:r>
            <a:endParaRPr lang="en-US" dirty="0"/>
          </a:p>
        </p:txBody>
      </p:sp>
      <p:pic>
        <p:nvPicPr>
          <p:cNvPr id="4" name="Picture 2" descr="E:\ESS\LNS\visita direttivo\Layout PS-ESS 11-02-2014 Model (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86364"/>
            <a:ext cx="9184032" cy="3797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E:\ESS\LNS\visita direttivo\grounding sala.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792" y="3779483"/>
            <a:ext cx="3371107" cy="3116618"/>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3996267" y="4749798"/>
            <a:ext cx="4809066" cy="1852815"/>
          </a:xfrm>
          <a:prstGeom prst="rect">
            <a:avLst/>
          </a:prstGeom>
          <a:solidFill>
            <a:srgbClr val="DBEEF4"/>
          </a:solidFill>
        </p:spPr>
        <p:txBody>
          <a:bodyPr wrap="square" rtlCol="0">
            <a:spAutoFit/>
          </a:bodyPr>
          <a:lstStyle/>
          <a:p>
            <a:pPr>
              <a:lnSpc>
                <a:spcPct val="120000"/>
              </a:lnSpc>
            </a:pPr>
            <a:r>
              <a:rPr lang="it-IT" sz="2400" dirty="0" smtClean="0"/>
              <a:t>A </a:t>
            </a:r>
            <a:r>
              <a:rPr lang="it-IT" sz="2400" dirty="0" err="1" smtClean="0"/>
              <a:t>careful</a:t>
            </a:r>
            <a:r>
              <a:rPr lang="it-IT" sz="2400" dirty="0" smtClean="0"/>
              <a:t> </a:t>
            </a:r>
            <a:r>
              <a:rPr lang="it-IT" sz="2400" dirty="0" err="1" smtClean="0"/>
              <a:t>preparation</a:t>
            </a:r>
            <a:r>
              <a:rPr lang="it-IT" sz="2400" dirty="0" smtClean="0"/>
              <a:t> of the site </a:t>
            </a:r>
            <a:r>
              <a:rPr lang="it-IT" sz="2400" dirty="0" err="1" smtClean="0"/>
              <a:t>has</a:t>
            </a:r>
            <a:r>
              <a:rPr lang="it-IT" sz="2400" dirty="0" smtClean="0"/>
              <a:t> just </a:t>
            </a:r>
            <a:r>
              <a:rPr lang="it-IT" sz="2400" dirty="0" err="1" smtClean="0"/>
              <a:t>been</a:t>
            </a:r>
            <a:r>
              <a:rPr lang="it-IT" sz="2400" dirty="0" smtClean="0"/>
              <a:t> </a:t>
            </a:r>
            <a:r>
              <a:rPr lang="it-IT" sz="2400" dirty="0" err="1" smtClean="0"/>
              <a:t>completed</a:t>
            </a:r>
            <a:r>
              <a:rPr lang="it-IT" sz="2400" dirty="0" smtClean="0"/>
              <a:t>, with </a:t>
            </a:r>
            <a:r>
              <a:rPr lang="it-IT" sz="2400" dirty="0" err="1" smtClean="0"/>
              <a:t>particular</a:t>
            </a:r>
            <a:r>
              <a:rPr lang="it-IT" sz="2400" dirty="0" smtClean="0"/>
              <a:t> </a:t>
            </a:r>
            <a:r>
              <a:rPr lang="it-IT" sz="2400" dirty="0" err="1" smtClean="0"/>
              <a:t>attention</a:t>
            </a:r>
            <a:r>
              <a:rPr lang="it-IT" sz="2400" dirty="0" smtClean="0"/>
              <a:t> to </a:t>
            </a:r>
            <a:r>
              <a:rPr lang="it-IT" sz="2400" dirty="0" err="1" smtClean="0"/>
              <a:t>grounding</a:t>
            </a:r>
            <a:r>
              <a:rPr lang="it-IT" sz="2400" dirty="0" smtClean="0"/>
              <a:t> to </a:t>
            </a:r>
            <a:r>
              <a:rPr lang="it-IT" sz="2400" dirty="0" err="1" smtClean="0"/>
              <a:t>minimize</a:t>
            </a:r>
            <a:r>
              <a:rPr lang="it-IT" sz="2400" dirty="0" smtClean="0"/>
              <a:t> the </a:t>
            </a:r>
            <a:r>
              <a:rPr lang="it-IT" sz="2400" dirty="0" err="1" smtClean="0"/>
              <a:t>effects</a:t>
            </a:r>
            <a:r>
              <a:rPr lang="it-IT" sz="2400" dirty="0" smtClean="0"/>
              <a:t> of </a:t>
            </a:r>
            <a:r>
              <a:rPr lang="it-IT" sz="2400" dirty="0" err="1" smtClean="0"/>
              <a:t>sparks</a:t>
            </a:r>
            <a:endParaRPr lang="it-IT" sz="2400" dirty="0"/>
          </a:p>
        </p:txBody>
      </p:sp>
      <p:pic>
        <p:nvPicPr>
          <p:cNvPr id="7" name="Immagine 6" descr="INFN-logo.gif"/>
          <p:cNvPicPr>
            <a:picLocks noChangeAspect="1"/>
          </p:cNvPicPr>
          <p:nvPr/>
        </p:nvPicPr>
        <p:blipFill>
          <a:blip r:embed="rId4"/>
          <a:stretch>
            <a:fillRect/>
          </a:stretch>
        </p:blipFill>
        <p:spPr>
          <a:xfrm>
            <a:off x="208281" y="45778"/>
            <a:ext cx="810090" cy="793888"/>
          </a:xfrm>
          <a:prstGeom prst="rect">
            <a:avLst/>
          </a:prstGeom>
        </p:spPr>
      </p:pic>
    </p:spTree>
    <p:extLst>
      <p:ext uri="{BB962C8B-B14F-4D97-AF65-F5344CB8AC3E}">
        <p14:creationId xmlns:p14="http://schemas.microsoft.com/office/powerpoint/2010/main" val="35307156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17843" y="-135464"/>
            <a:ext cx="5762624" cy="1441451"/>
          </a:xfrm>
        </p:spPr>
        <p:txBody>
          <a:bodyPr/>
          <a:lstStyle/>
          <a:p>
            <a:r>
              <a:rPr lang="fr-FR" dirty="0" err="1" smtClean="0"/>
              <a:t>Choosen</a:t>
            </a:r>
            <a:r>
              <a:rPr lang="fr-FR" dirty="0" smtClean="0"/>
              <a:t> </a:t>
            </a:r>
            <a:r>
              <a:rPr lang="fr-FR" dirty="0" err="1" smtClean="0"/>
              <a:t>material</a:t>
            </a:r>
            <a:r>
              <a:rPr lang="fr-FR" dirty="0" smtClean="0"/>
              <a:t>: Cu-OFE</a:t>
            </a:r>
            <a:endParaRPr lang="fr-FR" dirty="0"/>
          </a:p>
        </p:txBody>
      </p:sp>
      <p:sp>
        <p:nvSpPr>
          <p:cNvPr id="3" name="Espace réservé du contenu 2"/>
          <p:cNvSpPr>
            <a:spLocks noGrp="1"/>
          </p:cNvSpPr>
          <p:nvPr>
            <p:ph idx="1"/>
          </p:nvPr>
        </p:nvSpPr>
        <p:spPr>
          <a:xfrm>
            <a:off x="59160" y="1543049"/>
            <a:ext cx="8496944" cy="4824536"/>
          </a:xfrm>
        </p:spPr>
        <p:txBody>
          <a:bodyPr/>
          <a:lstStyle/>
          <a:p>
            <a:pPr marL="1266825" indent="-342900">
              <a:buFont typeface="Arial" panose="020B0604020202020204" pitchFamily="34" charset="0"/>
              <a:buChar char="•"/>
            </a:pPr>
            <a:r>
              <a:rPr lang="fr-FR" dirty="0" smtClean="0">
                <a:solidFill>
                  <a:srgbClr val="000090"/>
                </a:solidFill>
              </a:rPr>
              <a:t>Cu-OFE </a:t>
            </a:r>
            <a:r>
              <a:rPr lang="fr-FR" dirty="0" err="1" smtClean="0">
                <a:solidFill>
                  <a:srgbClr val="000090"/>
                </a:solidFill>
              </a:rPr>
              <a:t>is</a:t>
            </a:r>
            <a:r>
              <a:rPr lang="fr-FR" dirty="0" smtClean="0">
                <a:solidFill>
                  <a:srgbClr val="000090"/>
                </a:solidFill>
              </a:rPr>
              <a:t> </a:t>
            </a:r>
            <a:r>
              <a:rPr lang="fr-FR" dirty="0" err="1" smtClean="0">
                <a:solidFill>
                  <a:srgbClr val="000090"/>
                </a:solidFill>
              </a:rPr>
              <a:t>chosen</a:t>
            </a:r>
            <a:r>
              <a:rPr lang="fr-FR" dirty="0" smtClean="0">
                <a:solidFill>
                  <a:srgbClr val="000090"/>
                </a:solidFill>
              </a:rPr>
              <a:t> for </a:t>
            </a:r>
            <a:r>
              <a:rPr lang="fr-FR" dirty="0" err="1" smtClean="0">
                <a:solidFill>
                  <a:srgbClr val="000090"/>
                </a:solidFill>
              </a:rPr>
              <a:t>our</a:t>
            </a:r>
            <a:r>
              <a:rPr lang="fr-FR" dirty="0" smtClean="0">
                <a:solidFill>
                  <a:srgbClr val="000090"/>
                </a:solidFill>
              </a:rPr>
              <a:t> application </a:t>
            </a:r>
            <a:r>
              <a:rPr lang="fr-FR" sz="2000" dirty="0" smtClean="0">
                <a:solidFill>
                  <a:srgbClr val="000090"/>
                </a:solidFill>
              </a:rPr>
              <a:t>(NF EN 13604)</a:t>
            </a:r>
          </a:p>
          <a:p>
            <a:pPr marL="703263" lvl="1" indent="-342900">
              <a:buFont typeface="Arial" panose="020B0604020202020204" pitchFamily="34" charset="0"/>
              <a:buChar char="•"/>
            </a:pPr>
            <a:r>
              <a:rPr lang="fr-FR" sz="1800" dirty="0" smtClean="0">
                <a:solidFill>
                  <a:srgbClr val="000090"/>
                </a:solidFill>
              </a:rPr>
              <a:t>Has all </a:t>
            </a:r>
            <a:r>
              <a:rPr lang="fr-FR" sz="1800" dirty="0" err="1" smtClean="0">
                <a:solidFill>
                  <a:srgbClr val="000090"/>
                </a:solidFill>
              </a:rPr>
              <a:t>required</a:t>
            </a:r>
            <a:r>
              <a:rPr lang="fr-FR" sz="1800" dirty="0" smtClean="0">
                <a:solidFill>
                  <a:srgbClr val="000090"/>
                </a:solidFill>
              </a:rPr>
              <a:t> </a:t>
            </a:r>
            <a:r>
              <a:rPr lang="fr-FR" sz="1800" dirty="0" err="1" smtClean="0">
                <a:solidFill>
                  <a:srgbClr val="000090"/>
                </a:solidFill>
              </a:rPr>
              <a:t>properties</a:t>
            </a:r>
            <a:endParaRPr lang="fr-FR" sz="1800" dirty="0" smtClean="0">
              <a:solidFill>
                <a:srgbClr val="000090"/>
              </a:solidFill>
            </a:endParaRPr>
          </a:p>
          <a:p>
            <a:pPr marL="1352550" lvl="3" indent="-342900">
              <a:buFont typeface="Arial" panose="020B0604020202020204" pitchFamily="34" charset="0"/>
              <a:buChar char="•"/>
            </a:pPr>
            <a:r>
              <a:rPr lang="fr-FR" sz="1800" dirty="0" err="1" smtClean="0">
                <a:solidFill>
                  <a:srgbClr val="000090"/>
                </a:solidFill>
              </a:rPr>
              <a:t>Low</a:t>
            </a:r>
            <a:r>
              <a:rPr lang="fr-FR" sz="1800" dirty="0" smtClean="0">
                <a:solidFill>
                  <a:srgbClr val="000090"/>
                </a:solidFill>
              </a:rPr>
              <a:t> </a:t>
            </a:r>
            <a:r>
              <a:rPr lang="fr-FR" sz="1800" dirty="0" err="1" smtClean="0">
                <a:solidFill>
                  <a:srgbClr val="000090"/>
                </a:solidFill>
              </a:rPr>
              <a:t>outgassing</a:t>
            </a:r>
            <a:r>
              <a:rPr lang="fr-FR" sz="1800" dirty="0" smtClean="0">
                <a:solidFill>
                  <a:srgbClr val="000090"/>
                </a:solidFill>
              </a:rPr>
              <a:t> rate: 1,0e-6 Pa.m.s</a:t>
            </a:r>
            <a:r>
              <a:rPr lang="fr-FR" sz="1800" baseline="30000" dirty="0" smtClean="0">
                <a:solidFill>
                  <a:srgbClr val="000090"/>
                </a:solidFill>
              </a:rPr>
              <a:t>-1</a:t>
            </a:r>
            <a:r>
              <a:rPr lang="fr-FR" sz="1800" dirty="0" smtClean="0">
                <a:solidFill>
                  <a:srgbClr val="000090"/>
                </a:solidFill>
              </a:rPr>
              <a:t>(</a:t>
            </a:r>
            <a:r>
              <a:rPr lang="fr-FR" sz="1800" dirty="0" err="1" smtClean="0">
                <a:solidFill>
                  <a:srgbClr val="000090"/>
                </a:solidFill>
              </a:rPr>
              <a:t>after</a:t>
            </a:r>
            <a:r>
              <a:rPr lang="fr-FR" sz="1800" dirty="0" smtClean="0">
                <a:solidFill>
                  <a:srgbClr val="000090"/>
                </a:solidFill>
              </a:rPr>
              <a:t> 10h)</a:t>
            </a:r>
            <a:endParaRPr lang="fr-FR" sz="1800" baseline="30000" dirty="0" smtClean="0">
              <a:solidFill>
                <a:srgbClr val="000090"/>
              </a:solidFill>
            </a:endParaRPr>
          </a:p>
          <a:p>
            <a:pPr marL="1352550" lvl="3" indent="-342900">
              <a:buFont typeface="Arial" panose="020B0604020202020204" pitchFamily="34" charset="0"/>
              <a:buChar char="•"/>
            </a:pPr>
            <a:r>
              <a:rPr lang="fr-FR" sz="1800" dirty="0" smtClean="0">
                <a:solidFill>
                  <a:srgbClr val="000090"/>
                </a:solidFill>
              </a:rPr>
              <a:t>High </a:t>
            </a:r>
            <a:r>
              <a:rPr lang="fr-FR" sz="1800" dirty="0" err="1" smtClean="0">
                <a:solidFill>
                  <a:srgbClr val="000090"/>
                </a:solidFill>
              </a:rPr>
              <a:t>electrical</a:t>
            </a:r>
            <a:r>
              <a:rPr lang="fr-FR" sz="1800" dirty="0" smtClean="0">
                <a:solidFill>
                  <a:srgbClr val="000090"/>
                </a:solidFill>
              </a:rPr>
              <a:t> </a:t>
            </a:r>
            <a:r>
              <a:rPr lang="fr-FR" sz="1800" dirty="0" err="1" smtClean="0">
                <a:solidFill>
                  <a:srgbClr val="000090"/>
                </a:solidFill>
              </a:rPr>
              <a:t>conductivity</a:t>
            </a:r>
            <a:r>
              <a:rPr lang="fr-FR" sz="1800" dirty="0" smtClean="0">
                <a:solidFill>
                  <a:srgbClr val="000090"/>
                </a:solidFill>
              </a:rPr>
              <a:t>: 101 % IACS</a:t>
            </a:r>
          </a:p>
          <a:p>
            <a:pPr marL="1352550" lvl="3" indent="-342900">
              <a:buFont typeface="Arial" panose="020B0604020202020204" pitchFamily="34" charset="0"/>
              <a:buChar char="•"/>
            </a:pPr>
            <a:r>
              <a:rPr lang="fr-FR" sz="1800" dirty="0" smtClean="0">
                <a:solidFill>
                  <a:srgbClr val="000090"/>
                </a:solidFill>
              </a:rPr>
              <a:t>High thermal </a:t>
            </a:r>
            <a:r>
              <a:rPr lang="fr-FR" sz="1800" dirty="0" err="1" smtClean="0">
                <a:solidFill>
                  <a:srgbClr val="000090"/>
                </a:solidFill>
              </a:rPr>
              <a:t>conductivity</a:t>
            </a:r>
            <a:r>
              <a:rPr lang="fr-FR" sz="1800" dirty="0" smtClean="0">
                <a:solidFill>
                  <a:srgbClr val="000090"/>
                </a:solidFill>
              </a:rPr>
              <a:t>: 390 W.m.K</a:t>
            </a:r>
            <a:r>
              <a:rPr lang="fr-FR" sz="1800" baseline="30000" dirty="0" smtClean="0">
                <a:solidFill>
                  <a:srgbClr val="000090"/>
                </a:solidFill>
              </a:rPr>
              <a:t>-1</a:t>
            </a:r>
            <a:endParaRPr lang="fr-FR" sz="1800" dirty="0" smtClean="0">
              <a:solidFill>
                <a:srgbClr val="000090"/>
              </a:solidFill>
            </a:endParaRPr>
          </a:p>
          <a:p>
            <a:pPr marL="703263" lvl="1" indent="-342900">
              <a:buFont typeface="Arial" panose="020B0604020202020204" pitchFamily="34" charset="0"/>
              <a:buChar char="•"/>
            </a:pPr>
            <a:r>
              <a:rPr lang="fr-FR" sz="1800" dirty="0" err="1" smtClean="0">
                <a:solidFill>
                  <a:srgbClr val="000090"/>
                </a:solidFill>
              </a:rPr>
              <a:t>Already</a:t>
            </a:r>
            <a:r>
              <a:rPr lang="fr-FR" sz="1800" dirty="0" smtClean="0">
                <a:solidFill>
                  <a:srgbClr val="000090"/>
                </a:solidFill>
              </a:rPr>
              <a:t> </a:t>
            </a:r>
            <a:r>
              <a:rPr lang="fr-FR" sz="1800" dirty="0" err="1" smtClean="0">
                <a:solidFill>
                  <a:srgbClr val="000090"/>
                </a:solidFill>
              </a:rPr>
              <a:t>used</a:t>
            </a:r>
            <a:r>
              <a:rPr lang="fr-FR" sz="1800" dirty="0" smtClean="0">
                <a:solidFill>
                  <a:srgbClr val="000090"/>
                </a:solidFill>
              </a:rPr>
              <a:t> for </a:t>
            </a:r>
            <a:r>
              <a:rPr lang="fr-FR" sz="1800" dirty="0" err="1" smtClean="0">
                <a:solidFill>
                  <a:srgbClr val="000090"/>
                </a:solidFill>
              </a:rPr>
              <a:t>other</a:t>
            </a:r>
            <a:r>
              <a:rPr lang="fr-FR" sz="1800" dirty="0" smtClean="0">
                <a:solidFill>
                  <a:srgbClr val="000090"/>
                </a:solidFill>
              </a:rPr>
              <a:t> RFQ (IPHI, LINAC4, Spiral2)</a:t>
            </a:r>
            <a:endParaRPr lang="fr-FR" dirty="0">
              <a:solidFill>
                <a:srgbClr val="000090"/>
              </a:solidFill>
            </a:endParaRPr>
          </a:p>
          <a:p>
            <a:pPr marL="1266825" indent="-342900">
              <a:buFont typeface="Arial" panose="020B0604020202020204" pitchFamily="34" charset="0"/>
              <a:buChar char="•"/>
            </a:pPr>
            <a:r>
              <a:rPr lang="fr-FR" dirty="0" smtClean="0">
                <a:solidFill>
                  <a:srgbClr val="000090"/>
                </a:solidFill>
              </a:rPr>
              <a:t>Cu-OFE </a:t>
            </a:r>
            <a:r>
              <a:rPr lang="fr-FR" dirty="0" err="1" smtClean="0">
                <a:solidFill>
                  <a:srgbClr val="000090"/>
                </a:solidFill>
              </a:rPr>
              <a:t>can</a:t>
            </a:r>
            <a:r>
              <a:rPr lang="fr-FR" dirty="0" smtClean="0">
                <a:solidFill>
                  <a:srgbClr val="000090"/>
                </a:solidFill>
              </a:rPr>
              <a:t> </a:t>
            </a:r>
            <a:r>
              <a:rPr lang="fr-FR" dirty="0" err="1" smtClean="0">
                <a:solidFill>
                  <a:srgbClr val="000090"/>
                </a:solidFill>
              </a:rPr>
              <a:t>be</a:t>
            </a:r>
            <a:r>
              <a:rPr lang="fr-FR" dirty="0" smtClean="0">
                <a:solidFill>
                  <a:srgbClr val="000090"/>
                </a:solidFill>
              </a:rPr>
              <a:t> </a:t>
            </a:r>
            <a:r>
              <a:rPr lang="fr-FR" dirty="0" err="1" smtClean="0">
                <a:solidFill>
                  <a:srgbClr val="000090"/>
                </a:solidFill>
              </a:rPr>
              <a:t>machined</a:t>
            </a:r>
            <a:r>
              <a:rPr lang="fr-FR" dirty="0" smtClean="0">
                <a:solidFill>
                  <a:srgbClr val="000090"/>
                </a:solidFill>
              </a:rPr>
              <a:t> and </a:t>
            </a:r>
            <a:r>
              <a:rPr lang="fr-FR" dirty="0" err="1" smtClean="0">
                <a:solidFill>
                  <a:srgbClr val="000090"/>
                </a:solidFill>
              </a:rPr>
              <a:t>brazed</a:t>
            </a:r>
            <a:r>
              <a:rPr lang="fr-FR" dirty="0" smtClean="0">
                <a:solidFill>
                  <a:srgbClr val="000090"/>
                </a:solidFill>
              </a:rPr>
              <a:t> « </a:t>
            </a:r>
            <a:r>
              <a:rPr lang="fr-FR" dirty="0" err="1" smtClean="0">
                <a:solidFill>
                  <a:srgbClr val="000090"/>
                </a:solidFill>
              </a:rPr>
              <a:t>easily</a:t>
            </a:r>
            <a:r>
              <a:rPr lang="fr-FR" dirty="0" smtClean="0">
                <a:solidFill>
                  <a:srgbClr val="000090"/>
                </a:solidFill>
              </a:rPr>
              <a:t> »</a:t>
            </a:r>
            <a:endParaRPr lang="fr-FR" sz="1600" dirty="0">
              <a:solidFill>
                <a:srgbClr val="000090"/>
              </a:solidFill>
            </a:endParaRPr>
          </a:p>
          <a:p>
            <a:pPr marL="1266825" indent="-342900">
              <a:buFont typeface="Arial" panose="020B0604020202020204" pitchFamily="34" charset="0"/>
              <a:buChar char="•"/>
            </a:pPr>
            <a:r>
              <a:rPr lang="fr-FR" dirty="0" smtClean="0">
                <a:solidFill>
                  <a:srgbClr val="000090"/>
                </a:solidFill>
              </a:rPr>
              <a:t>Addition of a </a:t>
            </a:r>
            <a:r>
              <a:rPr lang="fr-FR" dirty="0" err="1" smtClean="0">
                <a:solidFill>
                  <a:srgbClr val="000090"/>
                </a:solidFill>
              </a:rPr>
              <a:t>prevention</a:t>
            </a:r>
            <a:r>
              <a:rPr lang="fr-FR" dirty="0" smtClean="0">
                <a:solidFill>
                  <a:srgbClr val="000090"/>
                </a:solidFill>
              </a:rPr>
              <a:t> </a:t>
            </a:r>
            <a:r>
              <a:rPr lang="fr-FR" dirty="0" err="1" smtClean="0">
                <a:solidFill>
                  <a:srgbClr val="000090"/>
                </a:solidFill>
              </a:rPr>
              <a:t>step</a:t>
            </a:r>
            <a:r>
              <a:rPr lang="fr-FR" dirty="0" smtClean="0">
                <a:solidFill>
                  <a:srgbClr val="000090"/>
                </a:solidFill>
              </a:rPr>
              <a:t>: HIP (High </a:t>
            </a:r>
            <a:r>
              <a:rPr lang="fr-FR" dirty="0" err="1" smtClean="0">
                <a:solidFill>
                  <a:srgbClr val="000090"/>
                </a:solidFill>
              </a:rPr>
              <a:t>Isostatic</a:t>
            </a:r>
            <a:r>
              <a:rPr lang="fr-FR" dirty="0" smtClean="0">
                <a:solidFill>
                  <a:srgbClr val="000090"/>
                </a:solidFill>
              </a:rPr>
              <a:t> Pressing)</a:t>
            </a:r>
          </a:p>
          <a:p>
            <a:pPr marL="703263" lvl="1" indent="-342900">
              <a:buFont typeface="Arial" panose="020B0604020202020204" pitchFamily="34" charset="0"/>
              <a:buChar char="•"/>
            </a:pPr>
            <a:r>
              <a:rPr lang="fr-FR" sz="1800" dirty="0" smtClean="0">
                <a:solidFill>
                  <a:srgbClr val="000090"/>
                </a:solidFill>
              </a:rPr>
              <a:t>To </a:t>
            </a:r>
            <a:r>
              <a:rPr lang="fr-FR" sz="1800" dirty="0" err="1" smtClean="0">
                <a:solidFill>
                  <a:srgbClr val="000090"/>
                </a:solidFill>
              </a:rPr>
              <a:t>avoid</a:t>
            </a:r>
            <a:r>
              <a:rPr lang="fr-FR" sz="1800" dirty="0" smtClean="0">
                <a:solidFill>
                  <a:srgbClr val="000090"/>
                </a:solidFill>
              </a:rPr>
              <a:t> </a:t>
            </a:r>
            <a:r>
              <a:rPr lang="fr-FR" sz="1800" dirty="0" err="1" smtClean="0">
                <a:solidFill>
                  <a:srgbClr val="000090"/>
                </a:solidFill>
              </a:rPr>
              <a:t>porosity</a:t>
            </a:r>
            <a:r>
              <a:rPr lang="fr-FR" sz="1800" dirty="0" smtClean="0">
                <a:solidFill>
                  <a:srgbClr val="000090"/>
                </a:solidFill>
              </a:rPr>
              <a:t> / casting </a:t>
            </a:r>
            <a:r>
              <a:rPr lang="fr-FR" sz="1800" dirty="0" err="1" smtClean="0">
                <a:solidFill>
                  <a:srgbClr val="000090"/>
                </a:solidFill>
              </a:rPr>
              <a:t>defects</a:t>
            </a:r>
            <a:endParaRPr lang="fr-FR" sz="1800" dirty="0" smtClean="0">
              <a:solidFill>
                <a:srgbClr val="000090"/>
              </a:solidFill>
            </a:endParaRPr>
          </a:p>
          <a:p>
            <a:pPr marL="703263" lvl="1" indent="-342900">
              <a:buFont typeface="Arial" panose="020B0604020202020204" pitchFamily="34" charset="0"/>
              <a:buChar char="•"/>
            </a:pPr>
            <a:r>
              <a:rPr lang="fr-FR" sz="1800" dirty="0" err="1" smtClean="0">
                <a:solidFill>
                  <a:srgbClr val="000090"/>
                </a:solidFill>
              </a:rPr>
              <a:t>After</a:t>
            </a:r>
            <a:r>
              <a:rPr lang="fr-FR" sz="1800" dirty="0" smtClean="0">
                <a:solidFill>
                  <a:srgbClr val="000090"/>
                </a:solidFill>
              </a:rPr>
              <a:t> </a:t>
            </a:r>
            <a:r>
              <a:rPr lang="fr-FR" sz="1800" dirty="0" err="1" smtClean="0">
                <a:solidFill>
                  <a:srgbClr val="000090"/>
                </a:solidFill>
              </a:rPr>
              <a:t>copper</a:t>
            </a:r>
            <a:r>
              <a:rPr lang="fr-FR" sz="1800" dirty="0" smtClean="0">
                <a:solidFill>
                  <a:srgbClr val="000090"/>
                </a:solidFill>
              </a:rPr>
              <a:t> </a:t>
            </a:r>
            <a:r>
              <a:rPr lang="fr-FR" sz="1800" dirty="0" err="1" smtClean="0">
                <a:solidFill>
                  <a:srgbClr val="000090"/>
                </a:solidFill>
              </a:rPr>
              <a:t>delivery</a:t>
            </a:r>
            <a:r>
              <a:rPr lang="fr-FR" sz="1800" dirty="0" smtClean="0">
                <a:solidFill>
                  <a:srgbClr val="000090"/>
                </a:solidFill>
              </a:rPr>
              <a:t> and </a:t>
            </a:r>
            <a:r>
              <a:rPr lang="fr-FR" sz="1800" dirty="0" err="1" smtClean="0">
                <a:solidFill>
                  <a:srgbClr val="000090"/>
                </a:solidFill>
              </a:rPr>
              <a:t>before</a:t>
            </a:r>
            <a:r>
              <a:rPr lang="fr-FR" sz="1800" dirty="0" smtClean="0">
                <a:solidFill>
                  <a:srgbClr val="000090"/>
                </a:solidFill>
              </a:rPr>
              <a:t> to </a:t>
            </a:r>
            <a:r>
              <a:rPr lang="fr-FR" sz="1800" dirty="0" err="1" smtClean="0">
                <a:solidFill>
                  <a:srgbClr val="000090"/>
                </a:solidFill>
              </a:rPr>
              <a:t>start</a:t>
            </a:r>
            <a:r>
              <a:rPr lang="fr-FR" sz="1800" dirty="0" smtClean="0">
                <a:solidFill>
                  <a:srgbClr val="000090"/>
                </a:solidFill>
              </a:rPr>
              <a:t> machining</a:t>
            </a:r>
          </a:p>
          <a:p>
            <a:pPr marL="703263" lvl="1" indent="-342900">
              <a:buFont typeface="Arial" panose="020B0604020202020204" pitchFamily="34" charset="0"/>
              <a:buChar char="•"/>
            </a:pPr>
            <a:r>
              <a:rPr lang="fr-FR" sz="1800" dirty="0" smtClean="0">
                <a:solidFill>
                  <a:srgbClr val="000090"/>
                </a:solidFill>
              </a:rPr>
              <a:t>Not cheap, but </a:t>
            </a:r>
            <a:r>
              <a:rPr lang="fr-FR" sz="1800" dirty="0" err="1" smtClean="0">
                <a:solidFill>
                  <a:srgbClr val="000090"/>
                </a:solidFill>
              </a:rPr>
              <a:t>cheaper</a:t>
            </a:r>
            <a:r>
              <a:rPr lang="fr-FR" sz="1800" dirty="0" smtClean="0">
                <a:solidFill>
                  <a:srgbClr val="000090"/>
                </a:solidFill>
              </a:rPr>
              <a:t> </a:t>
            </a:r>
            <a:r>
              <a:rPr lang="fr-FR" sz="1800" dirty="0" err="1" smtClean="0">
                <a:solidFill>
                  <a:srgbClr val="000090"/>
                </a:solidFill>
              </a:rPr>
              <a:t>than</a:t>
            </a:r>
            <a:r>
              <a:rPr lang="fr-FR" sz="1800" dirty="0" smtClean="0">
                <a:solidFill>
                  <a:srgbClr val="000090"/>
                </a:solidFill>
              </a:rPr>
              <a:t> a RFQ part of </a:t>
            </a:r>
            <a:r>
              <a:rPr lang="fr-FR" sz="1800" dirty="0" err="1" smtClean="0">
                <a:solidFill>
                  <a:srgbClr val="000090"/>
                </a:solidFill>
              </a:rPr>
              <a:t>copper</a:t>
            </a:r>
            <a:r>
              <a:rPr lang="fr-FR" sz="1800" dirty="0" smtClean="0">
                <a:solidFill>
                  <a:srgbClr val="000090"/>
                </a:solidFill>
              </a:rPr>
              <a:t> </a:t>
            </a:r>
          </a:p>
          <a:p>
            <a:pPr lvl="1" indent="0">
              <a:buNone/>
            </a:pPr>
            <a:r>
              <a:rPr lang="fr-FR" sz="1800" dirty="0" err="1" smtClean="0">
                <a:solidFill>
                  <a:srgbClr val="000090"/>
                </a:solidFill>
              </a:rPr>
              <a:t>machined</a:t>
            </a:r>
            <a:r>
              <a:rPr lang="fr-FR" sz="1800" dirty="0" smtClean="0">
                <a:solidFill>
                  <a:srgbClr val="000090"/>
                </a:solidFill>
              </a:rPr>
              <a:t> for </a:t>
            </a:r>
            <a:r>
              <a:rPr lang="fr-FR" sz="1800" dirty="0" err="1" smtClean="0">
                <a:solidFill>
                  <a:srgbClr val="000090"/>
                </a:solidFill>
              </a:rPr>
              <a:t>severals</a:t>
            </a:r>
            <a:r>
              <a:rPr lang="fr-FR" sz="1800" dirty="0" smtClean="0">
                <a:solidFill>
                  <a:srgbClr val="000090"/>
                </a:solidFill>
              </a:rPr>
              <a:t> </a:t>
            </a:r>
            <a:r>
              <a:rPr lang="fr-FR" sz="1800" dirty="0" err="1" smtClean="0">
                <a:solidFill>
                  <a:srgbClr val="000090"/>
                </a:solidFill>
              </a:rPr>
              <a:t>month</a:t>
            </a:r>
            <a:endParaRPr lang="fr-FR" sz="1800" dirty="0" smtClean="0">
              <a:solidFill>
                <a:srgbClr val="000090"/>
              </a:solidFill>
            </a:endParaRPr>
          </a:p>
        </p:txBody>
      </p:sp>
      <p:pic>
        <p:nvPicPr>
          <p:cNvPr id="4099" name="Picture 3"/>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228184" y="4509120"/>
            <a:ext cx="2379664" cy="17847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Ellipse 7"/>
          <p:cNvSpPr/>
          <p:nvPr/>
        </p:nvSpPr>
        <p:spPr>
          <a:xfrm>
            <a:off x="7596336" y="4941168"/>
            <a:ext cx="648072"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6516216" y="2093746"/>
            <a:ext cx="2160240" cy="830997"/>
          </a:xfrm>
          <a:prstGeom prst="rect">
            <a:avLst/>
          </a:prstGeom>
          <a:ln>
            <a:solidFill>
              <a:srgbClr val="666666"/>
            </a:solidFill>
          </a:ln>
        </p:spPr>
        <p:txBody>
          <a:bodyPr wrap="square">
            <a:spAutoFit/>
          </a:bodyPr>
          <a:lstStyle/>
          <a:p>
            <a:pPr algn="ctr"/>
            <a:r>
              <a:rPr lang="fr-FR" sz="1600" dirty="0"/>
              <a:t>NF EN 13604 </a:t>
            </a:r>
            <a:endParaRPr lang="fr-FR" sz="1600" dirty="0" smtClean="0"/>
          </a:p>
          <a:p>
            <a:pPr algn="ctr"/>
            <a:r>
              <a:rPr lang="fr-FR" sz="1600" dirty="0"/>
              <a:t>=</a:t>
            </a:r>
            <a:endParaRPr lang="fr-FR" sz="1600" dirty="0" smtClean="0"/>
          </a:p>
          <a:p>
            <a:pPr algn="ctr"/>
            <a:r>
              <a:rPr lang="fr-FR" sz="1600" dirty="0" smtClean="0"/>
              <a:t>ASTM B170 Grade 1</a:t>
            </a:r>
            <a:endParaRPr lang="fr-FR" sz="1600" dirty="0"/>
          </a:p>
        </p:txBody>
      </p:sp>
      <p:pic>
        <p:nvPicPr>
          <p:cNvPr id="9" name="Immagine 8" descr="logo_cea.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351987428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40087" y="-169330"/>
            <a:ext cx="5762624" cy="1441451"/>
          </a:xfrm>
        </p:spPr>
        <p:txBody>
          <a:bodyPr/>
          <a:lstStyle/>
          <a:p>
            <a:r>
              <a:rPr lang="fr-FR" dirty="0" smtClean="0"/>
              <a:t>Copper </a:t>
            </a:r>
            <a:r>
              <a:rPr lang="fr-FR" dirty="0" err="1" smtClean="0"/>
              <a:t>specifications</a:t>
            </a:r>
            <a:endParaRPr lang="fr-FR" dirty="0"/>
          </a:p>
        </p:txBody>
      </p:sp>
      <p:sp>
        <p:nvSpPr>
          <p:cNvPr id="3" name="Espace réservé du contenu 2"/>
          <p:cNvSpPr>
            <a:spLocks noGrp="1"/>
          </p:cNvSpPr>
          <p:nvPr>
            <p:ph idx="1"/>
          </p:nvPr>
        </p:nvSpPr>
        <p:spPr>
          <a:xfrm>
            <a:off x="265974" y="1660240"/>
            <a:ext cx="8568952" cy="4896544"/>
          </a:xfrm>
        </p:spPr>
        <p:txBody>
          <a:bodyPr/>
          <a:lstStyle/>
          <a:p>
            <a:r>
              <a:rPr lang="fr-FR" sz="2400" dirty="0" smtClean="0">
                <a:solidFill>
                  <a:srgbClr val="000090"/>
                </a:solidFill>
              </a:rPr>
              <a:t>Copper OFE (CW009A – NF EN 13604) </a:t>
            </a:r>
            <a:r>
              <a:rPr lang="fr-FR" sz="2400" dirty="0" err="1" smtClean="0">
                <a:solidFill>
                  <a:srgbClr val="000090"/>
                </a:solidFill>
              </a:rPr>
              <a:t>with</a:t>
            </a:r>
            <a:r>
              <a:rPr lang="fr-FR" sz="2400" dirty="0" smtClean="0">
                <a:solidFill>
                  <a:srgbClr val="000090"/>
                </a:solidFill>
              </a:rPr>
              <a:t> </a:t>
            </a:r>
            <a:r>
              <a:rPr lang="fr-FR" sz="2400" dirty="0" err="1" smtClean="0">
                <a:solidFill>
                  <a:srgbClr val="000090"/>
                </a:solidFill>
              </a:rPr>
              <a:t>following</a:t>
            </a:r>
            <a:r>
              <a:rPr lang="fr-FR" sz="2400" dirty="0" smtClean="0">
                <a:solidFill>
                  <a:srgbClr val="000090"/>
                </a:solidFill>
              </a:rPr>
              <a:t> </a:t>
            </a:r>
            <a:r>
              <a:rPr lang="fr-FR" sz="2400" dirty="0" err="1" smtClean="0">
                <a:solidFill>
                  <a:srgbClr val="000090"/>
                </a:solidFill>
              </a:rPr>
              <a:t>specifications</a:t>
            </a:r>
            <a:r>
              <a:rPr lang="fr-FR" sz="2400" dirty="0" smtClean="0">
                <a:solidFill>
                  <a:srgbClr val="000090"/>
                </a:solidFill>
              </a:rPr>
              <a:t>…</a:t>
            </a:r>
            <a:endParaRPr lang="fr-FR" sz="2400" dirty="0">
              <a:solidFill>
                <a:srgbClr val="000090"/>
              </a:solidFill>
            </a:endParaRPr>
          </a:p>
          <a:p>
            <a:pPr marL="703263" lvl="1" indent="-342900">
              <a:lnSpc>
                <a:spcPct val="100000"/>
              </a:lnSpc>
              <a:buFont typeface="Arial" panose="020B0604020202020204" pitchFamily="34" charset="0"/>
              <a:buChar char="•"/>
            </a:pPr>
            <a:r>
              <a:rPr lang="fr-FR" sz="2200" dirty="0" smtClean="0">
                <a:solidFill>
                  <a:srgbClr val="000090"/>
                </a:solidFill>
              </a:rPr>
              <a:t>3D hot </a:t>
            </a:r>
            <a:r>
              <a:rPr lang="fr-FR" sz="2200" dirty="0" err="1" smtClean="0">
                <a:solidFill>
                  <a:srgbClr val="000090"/>
                </a:solidFill>
              </a:rPr>
              <a:t>forging</a:t>
            </a:r>
            <a:r>
              <a:rPr lang="fr-FR" sz="2200" dirty="0" smtClean="0">
                <a:solidFill>
                  <a:srgbClr val="000090"/>
                </a:solidFill>
              </a:rPr>
              <a:t> (800/800/400°C)</a:t>
            </a:r>
          </a:p>
          <a:p>
            <a:pPr marL="703263" lvl="1" indent="-342900">
              <a:lnSpc>
                <a:spcPct val="100000"/>
              </a:lnSpc>
              <a:buFont typeface="Arial" panose="020B0604020202020204" pitchFamily="34" charset="0"/>
              <a:buChar char="•"/>
            </a:pPr>
            <a:r>
              <a:rPr lang="fr-FR" sz="2200" dirty="0" err="1" smtClean="0">
                <a:solidFill>
                  <a:srgbClr val="000090"/>
                </a:solidFill>
              </a:rPr>
              <a:t>Annealing</a:t>
            </a:r>
            <a:r>
              <a:rPr lang="fr-FR" sz="2200" dirty="0" smtClean="0">
                <a:solidFill>
                  <a:srgbClr val="000090"/>
                </a:solidFill>
              </a:rPr>
              <a:t> (400°C / 1h)</a:t>
            </a:r>
          </a:p>
          <a:p>
            <a:pPr marL="703263" lvl="1" indent="-342900">
              <a:lnSpc>
                <a:spcPct val="100000"/>
              </a:lnSpc>
              <a:buFont typeface="Arial" panose="020B0604020202020204" pitchFamily="34" charset="0"/>
              <a:buChar char="•"/>
            </a:pPr>
            <a:r>
              <a:rPr lang="fr-FR" sz="2200" dirty="0" smtClean="0">
                <a:solidFill>
                  <a:srgbClr val="000090"/>
                </a:solidFill>
              </a:rPr>
              <a:t>Grain size &lt; 500 </a:t>
            </a:r>
            <a:r>
              <a:rPr lang="fr-FR" sz="2200" dirty="0">
                <a:solidFill>
                  <a:srgbClr val="000090"/>
                </a:solidFill>
              </a:rPr>
              <a:t>µm</a:t>
            </a:r>
            <a:endParaRPr lang="fr-FR" sz="2200" dirty="0" smtClean="0">
              <a:solidFill>
                <a:srgbClr val="000090"/>
              </a:solidFill>
            </a:endParaRPr>
          </a:p>
          <a:p>
            <a:pPr marL="703263" lvl="1" indent="-342900">
              <a:lnSpc>
                <a:spcPct val="100000"/>
              </a:lnSpc>
              <a:buFont typeface="Arial" panose="020B0604020202020204" pitchFamily="34" charset="0"/>
              <a:buChar char="•"/>
            </a:pPr>
            <a:r>
              <a:rPr lang="fr-FR" sz="2200" dirty="0" err="1" smtClean="0">
                <a:solidFill>
                  <a:srgbClr val="000090"/>
                </a:solidFill>
              </a:rPr>
              <a:t>Hardness</a:t>
            </a:r>
            <a:r>
              <a:rPr lang="fr-FR" sz="2200" dirty="0" smtClean="0">
                <a:solidFill>
                  <a:srgbClr val="000090"/>
                </a:solidFill>
              </a:rPr>
              <a:t>: </a:t>
            </a:r>
            <a:r>
              <a:rPr lang="fr-FR" sz="2200" dirty="0" err="1" smtClean="0">
                <a:solidFill>
                  <a:srgbClr val="000090"/>
                </a:solidFill>
              </a:rPr>
              <a:t>Hv</a:t>
            </a:r>
            <a:r>
              <a:rPr lang="fr-FR" sz="2200" dirty="0">
                <a:solidFill>
                  <a:srgbClr val="000090"/>
                </a:solidFill>
              </a:rPr>
              <a:t> </a:t>
            </a:r>
            <a:r>
              <a:rPr lang="fr-FR" sz="2200" dirty="0" smtClean="0">
                <a:solidFill>
                  <a:srgbClr val="000090"/>
                </a:solidFill>
              </a:rPr>
              <a:t>= 45 +/- 5</a:t>
            </a:r>
          </a:p>
          <a:p>
            <a:endParaRPr lang="fr-FR" sz="2800" dirty="0" smtClean="0">
              <a:solidFill>
                <a:srgbClr val="000090"/>
              </a:solidFill>
            </a:endParaRPr>
          </a:p>
          <a:p>
            <a:endParaRPr lang="fr-FR" sz="2800" dirty="0" smtClean="0">
              <a:solidFill>
                <a:srgbClr val="000090"/>
              </a:solidFill>
            </a:endParaRPr>
          </a:p>
          <a:p>
            <a:r>
              <a:rPr lang="fr-FR" sz="2400" dirty="0" smtClean="0">
                <a:solidFill>
                  <a:srgbClr val="000090"/>
                </a:solidFill>
              </a:rPr>
              <a:t>… and </a:t>
            </a:r>
            <a:r>
              <a:rPr lang="fr-FR" sz="2400" dirty="0" err="1" smtClean="0">
                <a:solidFill>
                  <a:srgbClr val="000090"/>
                </a:solidFill>
              </a:rPr>
              <a:t>following</a:t>
            </a:r>
            <a:r>
              <a:rPr lang="fr-FR" sz="2400" dirty="0" smtClean="0">
                <a:solidFill>
                  <a:srgbClr val="000090"/>
                </a:solidFill>
              </a:rPr>
              <a:t> </a:t>
            </a:r>
            <a:r>
              <a:rPr lang="fr-FR" sz="2400" dirty="0" err="1" smtClean="0">
                <a:solidFill>
                  <a:srgbClr val="000090"/>
                </a:solidFill>
              </a:rPr>
              <a:t>characterization</a:t>
            </a:r>
            <a:r>
              <a:rPr lang="fr-FR" sz="2400" dirty="0" smtClean="0">
                <a:solidFill>
                  <a:srgbClr val="000090"/>
                </a:solidFill>
              </a:rPr>
              <a:t> and control tests:</a:t>
            </a:r>
          </a:p>
          <a:p>
            <a:pPr marL="703263" lvl="1" indent="-342900">
              <a:lnSpc>
                <a:spcPct val="100000"/>
              </a:lnSpc>
              <a:buFont typeface="Arial" panose="020B0604020202020204" pitchFamily="34" charset="0"/>
              <a:buChar char="•"/>
            </a:pPr>
            <a:r>
              <a:rPr lang="fr-FR" sz="2200" dirty="0" smtClean="0">
                <a:solidFill>
                  <a:srgbClr val="000090"/>
                </a:solidFill>
              </a:rPr>
              <a:t>Initial </a:t>
            </a:r>
            <a:r>
              <a:rPr lang="fr-FR" sz="2200" dirty="0" err="1" smtClean="0">
                <a:solidFill>
                  <a:srgbClr val="000090"/>
                </a:solidFill>
              </a:rPr>
              <a:t>analysis</a:t>
            </a:r>
            <a:r>
              <a:rPr lang="fr-FR" sz="2200" dirty="0" smtClean="0">
                <a:solidFill>
                  <a:srgbClr val="000090"/>
                </a:solidFill>
              </a:rPr>
              <a:t> of the </a:t>
            </a:r>
            <a:r>
              <a:rPr lang="fr-FR" sz="2200" dirty="0" err="1" smtClean="0">
                <a:solidFill>
                  <a:srgbClr val="000090"/>
                </a:solidFill>
              </a:rPr>
              <a:t>chemical</a:t>
            </a:r>
            <a:r>
              <a:rPr lang="fr-FR" sz="2200" dirty="0" smtClean="0">
                <a:solidFill>
                  <a:srgbClr val="000090"/>
                </a:solidFill>
              </a:rPr>
              <a:t> composition</a:t>
            </a:r>
          </a:p>
          <a:p>
            <a:pPr marL="703263" lvl="1" indent="-342900">
              <a:lnSpc>
                <a:spcPct val="100000"/>
              </a:lnSpc>
              <a:buFont typeface="Arial" panose="020B0604020202020204" pitchFamily="34" charset="0"/>
              <a:buChar char="•"/>
            </a:pPr>
            <a:r>
              <a:rPr lang="fr-FR" sz="2200" dirty="0" err="1" smtClean="0">
                <a:solidFill>
                  <a:srgbClr val="000090"/>
                </a:solidFill>
              </a:rPr>
              <a:t>Metallurgical</a:t>
            </a:r>
            <a:r>
              <a:rPr lang="fr-FR" sz="2200" dirty="0" smtClean="0">
                <a:solidFill>
                  <a:srgbClr val="000090"/>
                </a:solidFill>
              </a:rPr>
              <a:t>  tests (grain size and </a:t>
            </a:r>
            <a:r>
              <a:rPr lang="fr-FR" sz="2200" dirty="0" err="1" smtClean="0">
                <a:solidFill>
                  <a:srgbClr val="000090"/>
                </a:solidFill>
              </a:rPr>
              <a:t>hardness</a:t>
            </a:r>
            <a:r>
              <a:rPr lang="fr-FR" sz="2200" dirty="0" smtClean="0">
                <a:solidFill>
                  <a:srgbClr val="000090"/>
                </a:solidFill>
              </a:rPr>
              <a:t>)</a:t>
            </a:r>
          </a:p>
          <a:p>
            <a:pPr marL="703263" lvl="1" indent="-342900">
              <a:lnSpc>
                <a:spcPct val="100000"/>
              </a:lnSpc>
              <a:buFont typeface="Arial" panose="020B0604020202020204" pitchFamily="34" charset="0"/>
              <a:buChar char="•"/>
            </a:pPr>
            <a:r>
              <a:rPr lang="fr-FR" sz="2200" dirty="0" err="1" smtClean="0">
                <a:solidFill>
                  <a:srgbClr val="000090"/>
                </a:solidFill>
              </a:rPr>
              <a:t>Ultrasonic</a:t>
            </a:r>
            <a:r>
              <a:rPr lang="fr-FR" sz="2200" dirty="0" smtClean="0">
                <a:solidFill>
                  <a:srgbClr val="000090"/>
                </a:solidFill>
              </a:rPr>
              <a:t> </a:t>
            </a:r>
            <a:r>
              <a:rPr lang="fr-FR" sz="2200" dirty="0" err="1" smtClean="0">
                <a:solidFill>
                  <a:srgbClr val="000090"/>
                </a:solidFill>
              </a:rPr>
              <a:t>testing</a:t>
            </a:r>
            <a:endParaRPr lang="fr-FR" sz="2200" dirty="0" smtClean="0">
              <a:solidFill>
                <a:srgbClr val="000090"/>
              </a:solidFill>
            </a:endParaRPr>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17262" y="2286072"/>
            <a:ext cx="2983130" cy="18224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magine 7" descr="logo_cea.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45273079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381376" y="-67732"/>
            <a:ext cx="5762624" cy="1441451"/>
          </a:xfrm>
        </p:spPr>
        <p:txBody>
          <a:bodyPr/>
          <a:lstStyle/>
          <a:p>
            <a:r>
              <a:rPr lang="fr-FR" dirty="0" smtClean="0"/>
              <a:t>Copper tender</a:t>
            </a:r>
            <a:endParaRPr lang="fr-FR" dirty="0"/>
          </a:p>
        </p:txBody>
      </p:sp>
      <p:sp>
        <p:nvSpPr>
          <p:cNvPr id="3" name="Espace réservé du contenu 2"/>
          <p:cNvSpPr>
            <a:spLocks noGrp="1"/>
          </p:cNvSpPr>
          <p:nvPr>
            <p:ph idx="1"/>
          </p:nvPr>
        </p:nvSpPr>
        <p:spPr>
          <a:xfrm>
            <a:off x="251520" y="1450747"/>
            <a:ext cx="8568952" cy="4896544"/>
          </a:xfrm>
        </p:spPr>
        <p:txBody>
          <a:bodyPr/>
          <a:lstStyle/>
          <a:p>
            <a:pPr marL="1266825" indent="-342900">
              <a:buFont typeface="Arial" panose="020B0604020202020204" pitchFamily="34" charset="0"/>
              <a:buChar char="•"/>
            </a:pPr>
            <a:r>
              <a:rPr lang="fr-FR" sz="2400" dirty="0" smtClean="0"/>
              <a:t>Copper </a:t>
            </a:r>
            <a:r>
              <a:rPr lang="fr-FR" sz="2400" dirty="0" err="1" smtClean="0"/>
              <a:t>list</a:t>
            </a:r>
            <a:r>
              <a:rPr lang="fr-FR" sz="2400" dirty="0" smtClean="0"/>
              <a:t>:         5 sections + 1 </a:t>
            </a:r>
            <a:r>
              <a:rPr lang="fr-FR" sz="2400" dirty="0" err="1" smtClean="0"/>
              <a:t>spare</a:t>
            </a:r>
            <a:endParaRPr lang="fr-FR" sz="2400" dirty="0" smtClean="0"/>
          </a:p>
          <a:p>
            <a:pPr marL="1352550" lvl="3" indent="-342900">
              <a:buFont typeface="Arial" panose="020B0604020202020204" pitchFamily="34" charset="0"/>
              <a:buChar char="•"/>
            </a:pPr>
            <a:endParaRPr lang="fr-FR" sz="2400" dirty="0" smtClean="0"/>
          </a:p>
          <a:p>
            <a:pPr marL="1352550" lvl="3" indent="-342900">
              <a:buFont typeface="Arial" panose="020B0604020202020204" pitchFamily="34" charset="0"/>
              <a:buChar char="•"/>
            </a:pPr>
            <a:endParaRPr lang="fr-FR" sz="2400" dirty="0"/>
          </a:p>
          <a:p>
            <a:pPr marL="1352550" lvl="3" indent="-342900">
              <a:buFont typeface="Arial" panose="020B0604020202020204" pitchFamily="34" charset="0"/>
              <a:buChar char="•"/>
            </a:pPr>
            <a:endParaRPr lang="fr-FR" sz="2400" dirty="0" smtClean="0"/>
          </a:p>
          <a:p>
            <a:pPr marL="1352550" lvl="3" indent="-342900">
              <a:buFont typeface="Arial" panose="020B0604020202020204" pitchFamily="34" charset="0"/>
              <a:buChar char="•"/>
            </a:pPr>
            <a:endParaRPr lang="fr-FR" sz="2400" dirty="0"/>
          </a:p>
          <a:p>
            <a:pPr marL="1352550" lvl="3" indent="-342900">
              <a:buFont typeface="Arial" panose="020B0604020202020204" pitchFamily="34" charset="0"/>
              <a:buChar char="•"/>
            </a:pPr>
            <a:endParaRPr lang="fr-FR" sz="2400" dirty="0" smtClean="0"/>
          </a:p>
          <a:p>
            <a:pPr marL="1009650" lvl="3"/>
            <a:endParaRPr lang="fr-FR" sz="2400" dirty="0"/>
          </a:p>
          <a:p>
            <a:pPr marL="1009650" lvl="3"/>
            <a:endParaRPr lang="fr-FR" sz="2400" dirty="0"/>
          </a:p>
          <a:p>
            <a:pPr marL="1266825" indent="-342900">
              <a:buFont typeface="Arial" panose="020B0604020202020204" pitchFamily="34" charset="0"/>
              <a:buChar char="•"/>
            </a:pPr>
            <a:r>
              <a:rPr lang="fr-FR" sz="2400" dirty="0" err="1" smtClean="0"/>
              <a:t>Optional</a:t>
            </a:r>
            <a:r>
              <a:rPr lang="fr-FR" sz="2400" dirty="0" smtClean="0"/>
              <a:t>:</a:t>
            </a:r>
          </a:p>
          <a:p>
            <a:pPr marL="703263" lvl="1" indent="-342900">
              <a:buFont typeface="Arial" panose="020B0604020202020204" pitchFamily="34" charset="0"/>
              <a:buChar char="•"/>
            </a:pPr>
            <a:r>
              <a:rPr lang="fr-FR" sz="1800" dirty="0" smtClean="0"/>
              <a:t>1 section (2 major parts + 2 minor parts)</a:t>
            </a:r>
            <a:endParaRPr lang="fr-FR" sz="1800" dirty="0"/>
          </a:p>
          <a:p>
            <a:pPr marL="703263" lvl="1" indent="-342900">
              <a:buFont typeface="Arial" panose="020B0604020202020204" pitchFamily="34" charset="0"/>
              <a:buChar char="•"/>
            </a:pPr>
            <a:r>
              <a:rPr lang="fr-FR" sz="1800" dirty="0" err="1" smtClean="0"/>
              <a:t>Ancillaries</a:t>
            </a:r>
            <a:r>
              <a:rPr lang="fr-FR" sz="1800" dirty="0" smtClean="0"/>
              <a:t> for 1 section</a:t>
            </a:r>
          </a:p>
          <a:p>
            <a:pPr marL="1352550" lvl="3" indent="-342900">
              <a:buFont typeface="Arial" panose="020B0604020202020204" pitchFamily="34" charset="0"/>
              <a:buChar char="•"/>
            </a:pPr>
            <a:r>
              <a:rPr lang="fr-FR" sz="1800" dirty="0" smtClean="0"/>
              <a:t>« </a:t>
            </a:r>
            <a:r>
              <a:rPr lang="fr-FR" sz="1800" dirty="0" err="1" smtClean="0"/>
              <a:t>under</a:t>
            </a:r>
            <a:r>
              <a:rPr lang="fr-FR" sz="1800" dirty="0" smtClean="0"/>
              <a:t> » option for </a:t>
            </a:r>
            <a:r>
              <a:rPr lang="fr-FR" sz="1800" dirty="0" err="1" smtClean="0"/>
              <a:t>each</a:t>
            </a:r>
            <a:r>
              <a:rPr lang="fr-FR" sz="1800" dirty="0" smtClean="0"/>
              <a:t> </a:t>
            </a:r>
            <a:r>
              <a:rPr lang="fr-FR" sz="1800" dirty="0" err="1" smtClean="0"/>
              <a:t>kind</a:t>
            </a:r>
            <a:r>
              <a:rPr lang="fr-FR" sz="1800" dirty="0" smtClean="0"/>
              <a:t> of </a:t>
            </a:r>
            <a:r>
              <a:rPr lang="fr-FR" sz="1800" dirty="0" err="1" smtClean="0"/>
              <a:t>auxiliaries</a:t>
            </a:r>
            <a:r>
              <a:rPr lang="fr-FR" sz="1800" dirty="0" smtClean="0"/>
              <a:t>: </a:t>
            </a:r>
            <a:r>
              <a:rPr lang="fr-FR" sz="1800" u="sng" dirty="0" err="1" smtClean="0"/>
              <a:t>can</a:t>
            </a:r>
            <a:r>
              <a:rPr lang="fr-FR" sz="1800" u="sng" dirty="0" smtClean="0"/>
              <a:t> </a:t>
            </a:r>
            <a:r>
              <a:rPr lang="fr-FR" sz="1800" u="sng" dirty="0" err="1" smtClean="0"/>
              <a:t>be</a:t>
            </a:r>
            <a:r>
              <a:rPr lang="fr-FR" sz="1800" u="sng" dirty="0"/>
              <a:t> </a:t>
            </a:r>
            <a:r>
              <a:rPr lang="fr-FR" sz="1800" u="sng" dirty="0" err="1" smtClean="0"/>
              <a:t>bought</a:t>
            </a:r>
            <a:r>
              <a:rPr lang="fr-FR" sz="1800" u="sng" dirty="0" smtClean="0"/>
              <a:t> </a:t>
            </a:r>
            <a:r>
              <a:rPr lang="fr-FR" sz="1800" u="sng" dirty="0" err="1" smtClean="0"/>
              <a:t>separatly</a:t>
            </a:r>
            <a:endParaRPr lang="fr-FR" sz="1800" u="sng" dirty="0" smtClean="0"/>
          </a:p>
          <a:p>
            <a:pPr lvl="2"/>
            <a:endParaRPr lang="fr-FR" sz="1800" dirty="0" smtClean="0"/>
          </a:p>
        </p:txBody>
      </p:sp>
      <p:graphicFrame>
        <p:nvGraphicFramePr>
          <p:cNvPr id="14" name="Tableau 13"/>
          <p:cNvGraphicFramePr>
            <a:graphicFrameLocks noGrp="1"/>
          </p:cNvGraphicFramePr>
          <p:nvPr>
            <p:extLst>
              <p:ext uri="{D42A27DB-BD31-4B8C-83A1-F6EECF244321}">
                <p14:modId xmlns:p14="http://schemas.microsoft.com/office/powerpoint/2010/main" val="2072977241"/>
              </p:ext>
            </p:extLst>
          </p:nvPr>
        </p:nvGraphicFramePr>
        <p:xfrm>
          <a:off x="1043608" y="1882795"/>
          <a:ext cx="7056785" cy="2875740"/>
        </p:xfrm>
        <a:graphic>
          <a:graphicData uri="http://schemas.openxmlformats.org/drawingml/2006/table">
            <a:tbl>
              <a:tblPr/>
              <a:tblGrid>
                <a:gridCol w="1440161"/>
                <a:gridCol w="1008111"/>
                <a:gridCol w="3345720"/>
                <a:gridCol w="1262793"/>
              </a:tblGrid>
              <a:tr h="296354">
                <a:tc>
                  <a:txBody>
                    <a:bodyPr/>
                    <a:lstStyle/>
                    <a:p>
                      <a:pPr algn="ctr" fontAlgn="ctr"/>
                      <a:r>
                        <a:rPr lang="fr-FR" sz="1600" b="1" i="0" u="none" strike="noStrike" dirty="0">
                          <a:solidFill>
                            <a:srgbClr val="000000"/>
                          </a:solidFill>
                          <a:effectLst/>
                          <a:latin typeface="Calibri"/>
                        </a:rPr>
                        <a:t>Piece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err="1" smtClean="0">
                          <a:solidFill>
                            <a:srgbClr val="000000"/>
                          </a:solidFill>
                          <a:effectLst/>
                          <a:latin typeface="Calibri"/>
                        </a:rPr>
                        <a:t>Quantity</a:t>
                      </a:r>
                      <a:endParaRPr lang="fr-FR" sz="1600" b="1" i="0" u="none" strike="noStrike" dirty="0">
                        <a:solidFill>
                          <a:srgbClr val="000000"/>
                        </a:solidFill>
                        <a:effectLst/>
                        <a:latin typeface="Calibri"/>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a:solidFill>
                            <a:srgbClr val="000000"/>
                          </a:solidFill>
                          <a:effectLst/>
                          <a:latin typeface="Calibri"/>
                        </a:rPr>
                        <a:t>Dimensions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600" b="1" i="0" u="none" strike="noStrike" dirty="0" err="1" smtClean="0">
                          <a:solidFill>
                            <a:srgbClr val="000000"/>
                          </a:solidFill>
                          <a:effectLst/>
                          <a:latin typeface="Calibri"/>
                        </a:rPr>
                        <a:t>Weight</a:t>
                      </a:r>
                      <a:endParaRPr lang="fr-FR" sz="1600" b="1" i="0" u="none" strike="noStrike" dirty="0">
                        <a:solidFill>
                          <a:srgbClr val="000000"/>
                        </a:solidFill>
                        <a:effectLst/>
                        <a:latin typeface="Calibri"/>
                      </a:endParaRP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379">
                <a:tc>
                  <a:txBody>
                    <a:bodyPr/>
                    <a:lstStyle/>
                    <a:p>
                      <a:pPr algn="ctr" fontAlgn="ctr"/>
                      <a:r>
                        <a:rPr lang="fr-FR" sz="1600" b="0" i="0" u="none" strike="noStrike">
                          <a:solidFill>
                            <a:srgbClr val="000000"/>
                          </a:solidFill>
                          <a:effectLst/>
                          <a:latin typeface="Calibri"/>
                        </a:rPr>
                        <a:t>Major part</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a:rPr>
                        <a:t>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a:rPr>
                        <a:t>320x160x1000 mm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fr-FR" sz="1600" b="0" i="0" u="none" strike="noStrike" dirty="0" smtClean="0">
                          <a:solidFill>
                            <a:srgbClr val="000000"/>
                          </a:solidFill>
                          <a:effectLst/>
                          <a:latin typeface="Calibri"/>
                        </a:rPr>
                        <a:t>7 T</a:t>
                      </a:r>
                      <a:endParaRPr lang="fr-FR" sz="1600" b="0" i="0" u="none" strike="noStrike" dirty="0">
                        <a:solidFill>
                          <a:srgbClr val="000000"/>
                        </a:solidFill>
                        <a:effectLst/>
                        <a:latin typeface="Calibri"/>
                      </a:endParaRP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379">
                <a:tc>
                  <a:txBody>
                    <a:bodyPr/>
                    <a:lstStyle/>
                    <a:p>
                      <a:pPr algn="ctr" fontAlgn="ctr"/>
                      <a:r>
                        <a:rPr lang="fr-FR" sz="1600" b="0" i="0" u="none" strike="noStrike" dirty="0">
                          <a:solidFill>
                            <a:srgbClr val="000000"/>
                          </a:solidFill>
                          <a:effectLst/>
                          <a:latin typeface="Calibri"/>
                        </a:rPr>
                        <a:t>Minor part</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a:rPr>
                        <a:t>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dirty="0">
                          <a:solidFill>
                            <a:srgbClr val="000000"/>
                          </a:solidFill>
                          <a:effectLst/>
                          <a:latin typeface="Calibri"/>
                        </a:rPr>
                        <a:t>160x80x1000 mm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fr-FR" sz="1600" b="0" i="0" u="none" strike="noStrike" dirty="0">
                        <a:solidFill>
                          <a:srgbClr val="000000"/>
                        </a:solidFill>
                        <a:effectLst/>
                        <a:latin typeface="Calibri"/>
                      </a:endParaRP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379">
                <a:tc>
                  <a:txBody>
                    <a:bodyPr/>
                    <a:lstStyle/>
                    <a:p>
                      <a:pPr algn="ctr" fontAlgn="ctr"/>
                      <a:r>
                        <a:rPr lang="fr-FR" sz="1600" b="0" i="0" u="none" strike="noStrike">
                          <a:solidFill>
                            <a:srgbClr val="000000"/>
                          </a:solidFill>
                          <a:effectLst/>
                          <a:latin typeface="Calibri"/>
                        </a:rPr>
                        <a:t>Pumping port</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a:rPr>
                        <a:t>40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000000"/>
                          </a:solidFill>
                          <a:effectLst/>
                          <a:latin typeface="Calibri"/>
                        </a:rPr>
                        <a:t>φ120 </a:t>
                      </a:r>
                      <a:r>
                        <a:rPr lang="fr-FR" sz="1600" b="0" i="0" u="none" strike="noStrike">
                          <a:solidFill>
                            <a:srgbClr val="000000"/>
                          </a:solidFill>
                          <a:effectLst/>
                          <a:latin typeface="Calibri"/>
                        </a:rPr>
                        <a:t>x 80 mm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7">
                  <a:txBody>
                    <a:bodyPr/>
                    <a:lstStyle/>
                    <a:p>
                      <a:pPr algn="ctr" fontAlgn="ctr"/>
                      <a:r>
                        <a:rPr lang="fr-FR" sz="1600" b="0" i="0" u="none" strike="noStrike" dirty="0" smtClean="0">
                          <a:solidFill>
                            <a:srgbClr val="000000"/>
                          </a:solidFill>
                          <a:effectLst/>
                          <a:latin typeface="Calibri"/>
                        </a:rPr>
                        <a:t>1 T</a:t>
                      </a:r>
                      <a:endParaRPr lang="fr-FR" sz="1600" b="0" i="0" u="none" strike="noStrike" dirty="0">
                        <a:solidFill>
                          <a:srgbClr val="000000"/>
                        </a:solidFill>
                        <a:effectLst/>
                        <a:latin typeface="Calibri"/>
                      </a:endParaRP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5379">
                <a:tc rowSpan="2">
                  <a:txBody>
                    <a:bodyPr/>
                    <a:lstStyle/>
                    <a:p>
                      <a:pPr algn="ctr" fontAlgn="ctr"/>
                      <a:r>
                        <a:rPr lang="fr-FR" sz="1600" b="0" i="0" u="none" strike="noStrike" dirty="0">
                          <a:solidFill>
                            <a:srgbClr val="000000"/>
                          </a:solidFill>
                          <a:effectLst/>
                          <a:latin typeface="Calibri"/>
                        </a:rPr>
                        <a:t>Tuner</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a:rPr>
                        <a:t>62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000000"/>
                          </a:solidFill>
                          <a:effectLst/>
                          <a:latin typeface="Calibri"/>
                        </a:rPr>
                        <a:t>φ90 </a:t>
                      </a:r>
                      <a:r>
                        <a:rPr lang="fr-FR" sz="1600" b="0" i="0" u="none" strike="noStrike">
                          <a:solidFill>
                            <a:srgbClr val="000000"/>
                          </a:solidFill>
                          <a:effectLst/>
                          <a:latin typeface="Calibri"/>
                        </a:rPr>
                        <a:t>x 70 mm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fr-FR" sz="1600" b="0" i="0" u="none" strike="noStrike">
                        <a:solidFill>
                          <a:srgbClr val="000000"/>
                        </a:solidFill>
                        <a:effectLst/>
                        <a:latin typeface="Calibri"/>
                      </a:endParaRP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379">
                <a:tc vMerge="1">
                  <a:txBody>
                    <a:bodyPr/>
                    <a:lstStyle/>
                    <a:p>
                      <a:endParaRPr lang="fr-FR"/>
                    </a:p>
                  </a:txBody>
                  <a:tcPr/>
                </a:tc>
                <a:tc>
                  <a:txBody>
                    <a:bodyPr/>
                    <a:lstStyle/>
                    <a:p>
                      <a:pPr algn="ctr" fontAlgn="ctr"/>
                      <a:r>
                        <a:rPr lang="fr-FR" sz="1600" b="0" i="0" u="none" strike="noStrike">
                          <a:solidFill>
                            <a:srgbClr val="000000"/>
                          </a:solidFill>
                          <a:effectLst/>
                          <a:latin typeface="Calibri"/>
                        </a:rPr>
                        <a:t>62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φext 90 x φint 60 x 100 mm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sz="1600" b="0" i="0" u="none" strike="noStrike">
                        <a:solidFill>
                          <a:srgbClr val="000000"/>
                        </a:solidFill>
                        <a:effectLst/>
                        <a:latin typeface="Calibri"/>
                      </a:endParaRP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379">
                <a:tc>
                  <a:txBody>
                    <a:bodyPr/>
                    <a:lstStyle/>
                    <a:p>
                      <a:pPr algn="ctr" fontAlgn="ctr"/>
                      <a:r>
                        <a:rPr lang="fr-FR" sz="1600" b="0" i="0" u="none" strike="noStrike">
                          <a:solidFill>
                            <a:srgbClr val="000000"/>
                          </a:solidFill>
                          <a:effectLst/>
                          <a:latin typeface="Calibri"/>
                        </a:rPr>
                        <a:t>Tuner port</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a:rPr>
                        <a:t>62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φext 90 x φint 75 x 100 mm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sz="1600" b="0" i="0" u="none" strike="noStrike">
                        <a:solidFill>
                          <a:srgbClr val="000000"/>
                        </a:solidFill>
                        <a:effectLst/>
                        <a:latin typeface="Calibri"/>
                      </a:endParaRP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379">
                <a:tc>
                  <a:txBody>
                    <a:bodyPr/>
                    <a:lstStyle/>
                    <a:p>
                      <a:pPr algn="ctr" fontAlgn="ctr"/>
                      <a:r>
                        <a:rPr lang="fr-FR" sz="1600" b="0" i="0" u="none" strike="noStrike">
                          <a:solidFill>
                            <a:srgbClr val="000000"/>
                          </a:solidFill>
                          <a:effectLst/>
                          <a:latin typeface="Calibri"/>
                        </a:rPr>
                        <a:t>Pick-up port</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a:rPr>
                        <a:t>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l-GR" sz="1600" b="0" i="0" u="none" strike="noStrike">
                          <a:solidFill>
                            <a:srgbClr val="000000"/>
                          </a:solidFill>
                          <a:effectLst/>
                          <a:latin typeface="Calibri"/>
                        </a:rPr>
                        <a:t>φ50 </a:t>
                      </a:r>
                      <a:r>
                        <a:rPr lang="fr-FR" sz="1600" b="0" i="0" u="none" strike="noStrike">
                          <a:solidFill>
                            <a:srgbClr val="000000"/>
                          </a:solidFill>
                          <a:effectLst/>
                          <a:latin typeface="Calibri"/>
                        </a:rPr>
                        <a:t>x 20 mm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fr-FR" sz="1600" b="0" i="0" u="none" strike="noStrike" dirty="0">
                        <a:solidFill>
                          <a:srgbClr val="000000"/>
                        </a:solidFill>
                        <a:effectLst/>
                        <a:latin typeface="Calibri"/>
                      </a:endParaRP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5379">
                <a:tc>
                  <a:txBody>
                    <a:bodyPr/>
                    <a:lstStyle/>
                    <a:p>
                      <a:pPr algn="ctr" fontAlgn="ctr"/>
                      <a:r>
                        <a:rPr lang="fr-FR" sz="1600" b="0" i="0" u="none" strike="noStrike">
                          <a:solidFill>
                            <a:srgbClr val="000000"/>
                          </a:solidFill>
                          <a:effectLst/>
                          <a:latin typeface="Calibri"/>
                        </a:rPr>
                        <a:t>Section flange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a:rPr>
                        <a:t>12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Calibri"/>
                        </a:rPr>
                        <a:t>φext 300 x φint 250 x 50 mm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ctr"/>
                      <a:endParaRPr lang="en-US" sz="1600" b="0" i="0" u="none" strike="noStrike" dirty="0">
                        <a:solidFill>
                          <a:srgbClr val="000000"/>
                        </a:solidFill>
                        <a:effectLst/>
                        <a:latin typeface="Calibri"/>
                      </a:endParaRP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6354">
                <a:tc>
                  <a:txBody>
                    <a:bodyPr/>
                    <a:lstStyle/>
                    <a:p>
                      <a:pPr algn="ctr" fontAlgn="ctr"/>
                      <a:r>
                        <a:rPr lang="fr-FR" sz="1600" b="0" i="0" u="none" strike="noStrike" dirty="0">
                          <a:solidFill>
                            <a:srgbClr val="000000"/>
                          </a:solidFill>
                          <a:effectLst/>
                          <a:latin typeface="Calibri"/>
                        </a:rPr>
                        <a:t>End plate</a:t>
                      </a:r>
                    </a:p>
                  </a:txBody>
                  <a:tcPr marL="7620" marR="7620" marT="762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fr-FR" sz="1600" b="0" i="0" u="none" strike="noStrike">
                          <a:solidFill>
                            <a:srgbClr val="000000"/>
                          </a:solidFill>
                          <a:effectLst/>
                          <a:latin typeface="Calibri"/>
                        </a:rPr>
                        <a:t>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l-GR" sz="1600" b="0" i="0" u="none" strike="noStrike" dirty="0">
                          <a:solidFill>
                            <a:srgbClr val="000000"/>
                          </a:solidFill>
                          <a:effectLst/>
                          <a:latin typeface="Calibri"/>
                        </a:rPr>
                        <a:t>φ300 </a:t>
                      </a:r>
                      <a:r>
                        <a:rPr lang="fr-FR" sz="1600" b="0" i="0" u="none" strike="noStrike" dirty="0">
                          <a:solidFill>
                            <a:srgbClr val="000000"/>
                          </a:solidFill>
                          <a:effectLst/>
                          <a:latin typeface="Calibri"/>
                        </a:rPr>
                        <a:t>x 50 mm</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fontAlgn="ctr"/>
                      <a:endParaRPr lang="fr-FR" sz="1600" b="0" i="0" u="none" strike="noStrike" dirty="0">
                        <a:solidFill>
                          <a:srgbClr val="000000"/>
                        </a:solidFill>
                        <a:effectLst/>
                        <a:latin typeface="Calibri"/>
                      </a:endParaRPr>
                    </a:p>
                  </a:txBody>
                  <a:tcPr marL="7620" marR="7620" marT="762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 name="Immagine 6" descr="logo_ce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83846832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62425" y="-169330"/>
            <a:ext cx="5762624" cy="1441451"/>
          </a:xfrm>
        </p:spPr>
        <p:txBody>
          <a:bodyPr/>
          <a:lstStyle/>
          <a:p>
            <a:r>
              <a:rPr lang="fr-FR" dirty="0" smtClean="0"/>
              <a:t>Copper </a:t>
            </a:r>
            <a:r>
              <a:rPr lang="fr-FR" dirty="0" err="1" smtClean="0"/>
              <a:t>providing</a:t>
            </a:r>
            <a:r>
              <a:rPr lang="fr-FR" dirty="0" smtClean="0"/>
              <a:t> </a:t>
            </a:r>
            <a:r>
              <a:rPr lang="fr-FR" dirty="0" err="1" smtClean="0"/>
              <a:t>process</a:t>
            </a:r>
            <a:endParaRPr lang="fr-FR" dirty="0"/>
          </a:p>
        </p:txBody>
      </p:sp>
      <p:sp>
        <p:nvSpPr>
          <p:cNvPr id="10" name="ZoneTexte 9"/>
          <p:cNvSpPr txBox="1"/>
          <p:nvPr/>
        </p:nvSpPr>
        <p:spPr>
          <a:xfrm>
            <a:off x="288132" y="1893881"/>
            <a:ext cx="2473946" cy="892552"/>
          </a:xfrm>
          <a:prstGeom prst="rect">
            <a:avLst/>
          </a:prstGeom>
          <a:noFill/>
        </p:spPr>
        <p:txBody>
          <a:bodyPr wrap="square" rtlCol="0">
            <a:spAutoFit/>
          </a:bodyPr>
          <a:lstStyle/>
          <a:p>
            <a:r>
              <a:rPr lang="fr-FR" sz="2000" dirty="0" smtClean="0">
                <a:solidFill>
                  <a:srgbClr val="FF0000"/>
                </a:solidFill>
              </a:rPr>
              <a:t>Copper OFE</a:t>
            </a:r>
          </a:p>
          <a:p>
            <a:pPr marL="342900" indent="-342900">
              <a:buFont typeface="Arial" panose="020B0604020202020204" pitchFamily="34" charset="0"/>
              <a:buChar char="•"/>
            </a:pPr>
            <a:r>
              <a:rPr lang="fr-FR" sz="1600" dirty="0" smtClean="0">
                <a:solidFill>
                  <a:srgbClr val="000090"/>
                </a:solidFill>
              </a:rPr>
              <a:t>Chemical composition </a:t>
            </a:r>
            <a:r>
              <a:rPr lang="fr-FR" sz="1600" dirty="0" err="1" smtClean="0">
                <a:solidFill>
                  <a:srgbClr val="000090"/>
                </a:solidFill>
              </a:rPr>
              <a:t>analysis</a:t>
            </a:r>
            <a:endParaRPr lang="fr-FR" sz="1600" dirty="0">
              <a:solidFill>
                <a:srgbClr val="000090"/>
              </a:solidFill>
            </a:endParaRPr>
          </a:p>
        </p:txBody>
      </p:sp>
      <p:sp>
        <p:nvSpPr>
          <p:cNvPr id="12" name="ZoneTexte 11"/>
          <p:cNvSpPr txBox="1"/>
          <p:nvPr/>
        </p:nvSpPr>
        <p:spPr>
          <a:xfrm>
            <a:off x="2797904" y="1893881"/>
            <a:ext cx="1367682" cy="400110"/>
          </a:xfrm>
          <a:prstGeom prst="rect">
            <a:avLst/>
          </a:prstGeom>
          <a:noFill/>
        </p:spPr>
        <p:txBody>
          <a:bodyPr wrap="none" rtlCol="0">
            <a:spAutoFit/>
          </a:bodyPr>
          <a:lstStyle/>
          <a:p>
            <a:r>
              <a:rPr lang="fr-FR" sz="2000" dirty="0" smtClean="0">
                <a:solidFill>
                  <a:srgbClr val="FF0000"/>
                </a:solidFill>
              </a:rPr>
              <a:t>3D </a:t>
            </a:r>
            <a:r>
              <a:rPr lang="fr-FR" sz="2000" dirty="0" err="1" smtClean="0">
                <a:solidFill>
                  <a:srgbClr val="FF0000"/>
                </a:solidFill>
              </a:rPr>
              <a:t>forging</a:t>
            </a:r>
            <a:endParaRPr lang="fr-FR" sz="2000" dirty="0">
              <a:solidFill>
                <a:srgbClr val="FF0000"/>
              </a:solidFill>
            </a:endParaRPr>
          </a:p>
        </p:txBody>
      </p:sp>
      <p:sp>
        <p:nvSpPr>
          <p:cNvPr id="13" name="ZoneTexte 12"/>
          <p:cNvSpPr txBox="1"/>
          <p:nvPr/>
        </p:nvSpPr>
        <p:spPr>
          <a:xfrm>
            <a:off x="4599489" y="1891888"/>
            <a:ext cx="1723549" cy="400110"/>
          </a:xfrm>
          <a:prstGeom prst="rect">
            <a:avLst/>
          </a:prstGeom>
          <a:noFill/>
        </p:spPr>
        <p:txBody>
          <a:bodyPr wrap="none" rtlCol="0">
            <a:spAutoFit/>
          </a:bodyPr>
          <a:lstStyle/>
          <a:p>
            <a:r>
              <a:rPr lang="fr-FR" sz="2000" dirty="0" smtClean="0">
                <a:solidFill>
                  <a:srgbClr val="FF0000"/>
                </a:solidFill>
              </a:rPr>
              <a:t>5 mm peeling</a:t>
            </a:r>
          </a:p>
        </p:txBody>
      </p:sp>
      <p:sp>
        <p:nvSpPr>
          <p:cNvPr id="14" name="ZoneTexte 13"/>
          <p:cNvSpPr txBox="1"/>
          <p:nvPr/>
        </p:nvSpPr>
        <p:spPr>
          <a:xfrm>
            <a:off x="6732240" y="1893881"/>
            <a:ext cx="1992853" cy="1138773"/>
          </a:xfrm>
          <a:prstGeom prst="rect">
            <a:avLst/>
          </a:prstGeom>
          <a:noFill/>
        </p:spPr>
        <p:txBody>
          <a:bodyPr wrap="none" rtlCol="0">
            <a:spAutoFit/>
          </a:bodyPr>
          <a:lstStyle/>
          <a:p>
            <a:r>
              <a:rPr lang="fr-FR" sz="2000" dirty="0" err="1" smtClean="0">
                <a:solidFill>
                  <a:srgbClr val="FF0000"/>
                </a:solidFill>
              </a:rPr>
              <a:t>Annealing</a:t>
            </a:r>
            <a:endParaRPr lang="fr-FR" sz="2000" dirty="0" smtClean="0">
              <a:solidFill>
                <a:srgbClr val="FF0000"/>
              </a:solidFill>
            </a:endParaRPr>
          </a:p>
          <a:p>
            <a:pPr marL="342900" indent="-342900">
              <a:buFont typeface="Arial" panose="020B0604020202020204" pitchFamily="34" charset="0"/>
              <a:buChar char="•"/>
            </a:pPr>
            <a:r>
              <a:rPr lang="fr-FR" sz="1600" dirty="0" smtClean="0">
                <a:solidFill>
                  <a:srgbClr val="000090"/>
                </a:solidFill>
              </a:rPr>
              <a:t>Grain size</a:t>
            </a:r>
          </a:p>
          <a:p>
            <a:pPr marL="342900" indent="-342900">
              <a:buFont typeface="Arial" panose="020B0604020202020204" pitchFamily="34" charset="0"/>
              <a:buChar char="•"/>
            </a:pPr>
            <a:r>
              <a:rPr lang="fr-FR" sz="1600" dirty="0" err="1" smtClean="0">
                <a:solidFill>
                  <a:srgbClr val="000090"/>
                </a:solidFill>
              </a:rPr>
              <a:t>Hardness</a:t>
            </a:r>
            <a:endParaRPr lang="fr-FR" sz="1600" dirty="0" smtClean="0">
              <a:solidFill>
                <a:srgbClr val="000090"/>
              </a:solidFill>
            </a:endParaRPr>
          </a:p>
          <a:p>
            <a:pPr marL="342900" indent="-342900">
              <a:buFont typeface="Arial" panose="020B0604020202020204" pitchFamily="34" charset="0"/>
              <a:buChar char="•"/>
            </a:pPr>
            <a:r>
              <a:rPr lang="fr-FR" sz="1600" dirty="0" err="1" smtClean="0">
                <a:solidFill>
                  <a:srgbClr val="000090"/>
                </a:solidFill>
              </a:rPr>
              <a:t>Ultrasonic</a:t>
            </a:r>
            <a:r>
              <a:rPr lang="fr-FR" sz="1600" dirty="0" smtClean="0">
                <a:solidFill>
                  <a:srgbClr val="000090"/>
                </a:solidFill>
              </a:rPr>
              <a:t> </a:t>
            </a:r>
            <a:r>
              <a:rPr lang="fr-FR" sz="1600" dirty="0" err="1" smtClean="0">
                <a:solidFill>
                  <a:srgbClr val="000090"/>
                </a:solidFill>
              </a:rPr>
              <a:t>testing</a:t>
            </a:r>
            <a:endParaRPr lang="fr-FR" sz="1600" dirty="0">
              <a:solidFill>
                <a:srgbClr val="000090"/>
              </a:solidFill>
            </a:endParaRPr>
          </a:p>
        </p:txBody>
      </p:sp>
      <p:sp>
        <p:nvSpPr>
          <p:cNvPr id="15" name="ZoneTexte 14"/>
          <p:cNvSpPr txBox="1"/>
          <p:nvPr/>
        </p:nvSpPr>
        <p:spPr>
          <a:xfrm>
            <a:off x="3282554" y="4204174"/>
            <a:ext cx="2792752" cy="769441"/>
          </a:xfrm>
          <a:prstGeom prst="rect">
            <a:avLst/>
          </a:prstGeom>
          <a:noFill/>
          <a:ln w="28575">
            <a:solidFill>
              <a:srgbClr val="7030A0"/>
            </a:solidFill>
          </a:ln>
        </p:spPr>
        <p:txBody>
          <a:bodyPr wrap="none" rtlCol="0">
            <a:spAutoFit/>
          </a:bodyPr>
          <a:lstStyle/>
          <a:p>
            <a:pPr algn="ctr"/>
            <a:r>
              <a:rPr lang="fr-FR" sz="2400" dirty="0" smtClean="0">
                <a:solidFill>
                  <a:srgbClr val="FF0000"/>
                </a:solidFill>
              </a:rPr>
              <a:t>HIP</a:t>
            </a:r>
          </a:p>
          <a:p>
            <a:r>
              <a:rPr lang="fr-FR" sz="2000" i="1" dirty="0" smtClean="0">
                <a:solidFill>
                  <a:srgbClr val="FF0000"/>
                </a:solidFill>
              </a:rPr>
              <a:t>High </a:t>
            </a:r>
            <a:r>
              <a:rPr lang="fr-FR" sz="2000" i="1" dirty="0" err="1" smtClean="0">
                <a:solidFill>
                  <a:srgbClr val="FF0000"/>
                </a:solidFill>
              </a:rPr>
              <a:t>Isostatic</a:t>
            </a:r>
            <a:r>
              <a:rPr lang="fr-FR" sz="2000" i="1" dirty="0" smtClean="0">
                <a:solidFill>
                  <a:srgbClr val="FF0000"/>
                </a:solidFill>
              </a:rPr>
              <a:t> Pressing</a:t>
            </a:r>
            <a:endParaRPr lang="fr-FR" sz="2000" i="1" dirty="0">
              <a:solidFill>
                <a:srgbClr val="FF0000"/>
              </a:solidFill>
            </a:endParaRPr>
          </a:p>
        </p:txBody>
      </p:sp>
      <p:sp>
        <p:nvSpPr>
          <p:cNvPr id="16" name="ZoneTexte 15"/>
          <p:cNvSpPr txBox="1"/>
          <p:nvPr/>
        </p:nvSpPr>
        <p:spPr>
          <a:xfrm>
            <a:off x="3601946" y="6056410"/>
            <a:ext cx="2137124" cy="461665"/>
          </a:xfrm>
          <a:prstGeom prst="rect">
            <a:avLst/>
          </a:prstGeom>
          <a:noFill/>
          <a:ln w="28575">
            <a:solidFill>
              <a:srgbClr val="002060"/>
            </a:solidFill>
          </a:ln>
        </p:spPr>
        <p:txBody>
          <a:bodyPr wrap="none" rtlCol="0">
            <a:spAutoFit/>
          </a:bodyPr>
          <a:lstStyle/>
          <a:p>
            <a:r>
              <a:rPr lang="fr-FR" sz="2400" dirty="0" err="1" smtClean="0">
                <a:solidFill>
                  <a:srgbClr val="FF0000"/>
                </a:solidFill>
              </a:rPr>
              <a:t>Manufacturing</a:t>
            </a:r>
            <a:endParaRPr lang="fr-FR" sz="2400" dirty="0">
              <a:solidFill>
                <a:srgbClr val="FF0000"/>
              </a:solidFill>
            </a:endParaRPr>
          </a:p>
        </p:txBody>
      </p:sp>
      <p:cxnSp>
        <p:nvCxnSpPr>
          <p:cNvPr id="20" name="Connecteur droit avec flèche 19"/>
          <p:cNvCxnSpPr>
            <a:endCxn id="12" idx="1"/>
          </p:cNvCxnSpPr>
          <p:nvPr/>
        </p:nvCxnSpPr>
        <p:spPr>
          <a:xfrm>
            <a:off x="2005816" y="2093936"/>
            <a:ext cx="792088"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stCxn id="12" idx="3"/>
            <a:endCxn id="13" idx="1"/>
          </p:cNvCxnSpPr>
          <p:nvPr/>
        </p:nvCxnSpPr>
        <p:spPr>
          <a:xfrm flipV="1">
            <a:off x="4165586" y="2091943"/>
            <a:ext cx="433903" cy="199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stCxn id="13" idx="3"/>
          </p:cNvCxnSpPr>
          <p:nvPr/>
        </p:nvCxnSpPr>
        <p:spPr>
          <a:xfrm>
            <a:off x="6323038" y="2091943"/>
            <a:ext cx="409202"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288132" y="1764093"/>
            <a:ext cx="8676356" cy="1368152"/>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lèche vers le bas 33"/>
          <p:cNvSpPr/>
          <p:nvPr/>
        </p:nvSpPr>
        <p:spPr>
          <a:xfrm>
            <a:off x="4445635" y="5193405"/>
            <a:ext cx="449746" cy="720080"/>
          </a:xfrm>
          <a:prstGeom prst="down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539552" y="3589554"/>
            <a:ext cx="1944216" cy="954107"/>
          </a:xfrm>
          <a:prstGeom prst="rect">
            <a:avLst/>
          </a:prstGeom>
          <a:noFill/>
          <a:ln w="19050">
            <a:solidFill>
              <a:srgbClr val="92D050"/>
            </a:solidFill>
          </a:ln>
        </p:spPr>
        <p:txBody>
          <a:bodyPr wrap="square" rtlCol="0">
            <a:spAutoFit/>
          </a:bodyPr>
          <a:lstStyle/>
          <a:p>
            <a:pPr algn="ctr"/>
            <a:r>
              <a:rPr lang="fr-FR" sz="1600" b="1" dirty="0" smtClean="0">
                <a:solidFill>
                  <a:srgbClr val="0000FF"/>
                </a:solidFill>
              </a:rPr>
              <a:t>Call for tender n°1 in </a:t>
            </a:r>
            <a:r>
              <a:rPr lang="fr-FR" sz="1600" b="1" dirty="0" err="1" smtClean="0">
                <a:solidFill>
                  <a:srgbClr val="0000FF"/>
                </a:solidFill>
              </a:rPr>
              <a:t>progress</a:t>
            </a:r>
            <a:endParaRPr lang="fr-FR" sz="1600" b="1" dirty="0" smtClean="0">
              <a:solidFill>
                <a:srgbClr val="0000FF"/>
              </a:solidFill>
            </a:endParaRPr>
          </a:p>
          <a:p>
            <a:pPr algn="ctr"/>
            <a:r>
              <a:rPr lang="fr-FR" sz="1100" b="1" i="1" dirty="0" err="1" smtClean="0">
                <a:solidFill>
                  <a:srgbClr val="0000FF"/>
                </a:solidFill>
              </a:rPr>
              <a:t>Results</a:t>
            </a:r>
            <a:r>
              <a:rPr lang="fr-FR" sz="1100" b="1" i="1" dirty="0" smtClean="0">
                <a:solidFill>
                  <a:srgbClr val="0000FF"/>
                </a:solidFill>
              </a:rPr>
              <a:t> at the end of March</a:t>
            </a:r>
          </a:p>
        </p:txBody>
      </p:sp>
      <p:sp>
        <p:nvSpPr>
          <p:cNvPr id="21" name="ZoneTexte 20"/>
          <p:cNvSpPr txBox="1"/>
          <p:nvPr/>
        </p:nvSpPr>
        <p:spPr>
          <a:xfrm>
            <a:off x="6732240" y="3865620"/>
            <a:ext cx="1937636" cy="338554"/>
          </a:xfrm>
          <a:prstGeom prst="rect">
            <a:avLst/>
          </a:prstGeom>
          <a:noFill/>
          <a:ln w="19050">
            <a:solidFill>
              <a:srgbClr val="7030A0"/>
            </a:solidFill>
          </a:ln>
        </p:spPr>
        <p:txBody>
          <a:bodyPr wrap="square" rtlCol="0">
            <a:spAutoFit/>
          </a:bodyPr>
          <a:lstStyle/>
          <a:p>
            <a:pPr algn="ctr"/>
            <a:r>
              <a:rPr lang="fr-FR" sz="1600" b="1" dirty="0" smtClean="0">
                <a:solidFill>
                  <a:srgbClr val="0000FF"/>
                </a:solidFill>
              </a:rPr>
              <a:t>Call for tender n°2</a:t>
            </a:r>
          </a:p>
        </p:txBody>
      </p:sp>
      <p:sp>
        <p:nvSpPr>
          <p:cNvPr id="22" name="ZoneTexte 21"/>
          <p:cNvSpPr txBox="1"/>
          <p:nvPr/>
        </p:nvSpPr>
        <p:spPr>
          <a:xfrm>
            <a:off x="827584" y="6117966"/>
            <a:ext cx="1989790" cy="338554"/>
          </a:xfrm>
          <a:prstGeom prst="rect">
            <a:avLst/>
          </a:prstGeom>
          <a:noFill/>
          <a:ln w="19050">
            <a:solidFill>
              <a:srgbClr val="002060"/>
            </a:solidFill>
          </a:ln>
        </p:spPr>
        <p:txBody>
          <a:bodyPr wrap="square" rtlCol="0">
            <a:spAutoFit/>
          </a:bodyPr>
          <a:lstStyle/>
          <a:p>
            <a:pPr algn="ctr"/>
            <a:r>
              <a:rPr lang="fr-FR" sz="1600" b="1" dirty="0" smtClean="0">
                <a:solidFill>
                  <a:srgbClr val="0000FF"/>
                </a:solidFill>
              </a:rPr>
              <a:t>Call for tender n°3</a:t>
            </a:r>
          </a:p>
        </p:txBody>
      </p:sp>
      <p:cxnSp>
        <p:nvCxnSpPr>
          <p:cNvPr id="24" name="Connecteur droit avec flèche 23"/>
          <p:cNvCxnSpPr>
            <a:endCxn id="17" idx="0"/>
          </p:cNvCxnSpPr>
          <p:nvPr/>
        </p:nvCxnSpPr>
        <p:spPr>
          <a:xfrm flipH="1">
            <a:off x="1511660" y="3132246"/>
            <a:ext cx="494156" cy="457308"/>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stCxn id="15" idx="3"/>
            <a:endCxn id="21" idx="1"/>
          </p:cNvCxnSpPr>
          <p:nvPr/>
        </p:nvCxnSpPr>
        <p:spPr>
          <a:xfrm flipV="1">
            <a:off x="6075306" y="4034897"/>
            <a:ext cx="656934" cy="553998"/>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a:stCxn id="16" idx="1"/>
            <a:endCxn id="22" idx="3"/>
          </p:cNvCxnSpPr>
          <p:nvPr/>
        </p:nvCxnSpPr>
        <p:spPr>
          <a:xfrm flipH="1">
            <a:off x="2817374" y="6287243"/>
            <a:ext cx="784572" cy="0"/>
          </a:xfrm>
          <a:prstGeom prst="straightConnector1">
            <a:avLst/>
          </a:prstGeom>
          <a:ln w="1905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32" name="Flèche vers le bas 31"/>
          <p:cNvSpPr/>
          <p:nvPr/>
        </p:nvSpPr>
        <p:spPr>
          <a:xfrm>
            <a:off x="4454057" y="3332766"/>
            <a:ext cx="449746" cy="720080"/>
          </a:xfrm>
          <a:prstGeom prst="downArrow">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magine 24" descr="logo_ce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185984285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55776" y="-100763"/>
            <a:ext cx="6067426" cy="1441531"/>
          </a:xfrm>
        </p:spPr>
        <p:txBody>
          <a:bodyPr/>
          <a:lstStyle/>
          <a:p>
            <a:r>
              <a:rPr lang="fr-FR" dirty="0" smtClean="0"/>
              <a:t>SECTION MANUFACTURING</a:t>
            </a:r>
            <a:endParaRPr lang="fr-FR" dirty="0"/>
          </a:p>
        </p:txBody>
      </p:sp>
      <p:sp>
        <p:nvSpPr>
          <p:cNvPr id="5" name="ZoneTexte 4"/>
          <p:cNvSpPr txBox="1"/>
          <p:nvPr/>
        </p:nvSpPr>
        <p:spPr>
          <a:xfrm>
            <a:off x="3203848" y="1441532"/>
            <a:ext cx="5143396" cy="369332"/>
          </a:xfrm>
          <a:prstGeom prst="rect">
            <a:avLst/>
          </a:prstGeom>
          <a:noFill/>
        </p:spPr>
        <p:txBody>
          <a:bodyPr wrap="none" rtlCol="0">
            <a:spAutoFit/>
          </a:bodyPr>
          <a:lstStyle/>
          <a:p>
            <a:r>
              <a:rPr lang="fr-FR" dirty="0" smtClean="0">
                <a:solidFill>
                  <a:srgbClr val="808080"/>
                </a:solidFill>
                <a:effectLst>
                  <a:outerShdw blurRad="38100" dist="38100" dir="2700000" algn="tl">
                    <a:srgbClr val="000000">
                      <a:alpha val="43137"/>
                    </a:srgbClr>
                  </a:outerShdw>
                </a:effectLst>
              </a:rPr>
              <a:t>One RFQ section </a:t>
            </a:r>
            <a:r>
              <a:rPr lang="fr-FR" dirty="0" err="1" smtClean="0">
                <a:solidFill>
                  <a:srgbClr val="808080"/>
                </a:solidFill>
                <a:effectLst>
                  <a:outerShdw blurRad="38100" dist="38100" dir="2700000" algn="tl">
                    <a:srgbClr val="000000">
                      <a:alpha val="43137"/>
                    </a:srgbClr>
                  </a:outerShdw>
                </a:effectLst>
              </a:rPr>
              <a:t>manufacturing’s</a:t>
            </a:r>
            <a:r>
              <a:rPr lang="fr-FR" dirty="0" smtClean="0">
                <a:solidFill>
                  <a:srgbClr val="808080"/>
                </a:solidFill>
                <a:effectLst>
                  <a:outerShdw blurRad="38100" dist="38100" dir="2700000" algn="tl">
                    <a:srgbClr val="000000">
                      <a:alpha val="43137"/>
                    </a:srgbClr>
                  </a:outerShdw>
                </a:effectLst>
              </a:rPr>
              <a:t> </a:t>
            </a:r>
            <a:r>
              <a:rPr lang="fr-FR" dirty="0" err="1" smtClean="0">
                <a:solidFill>
                  <a:srgbClr val="808080"/>
                </a:solidFill>
                <a:effectLst>
                  <a:outerShdw blurRad="38100" dist="38100" dir="2700000" algn="tl">
                    <a:srgbClr val="000000">
                      <a:alpha val="43137"/>
                    </a:srgbClr>
                  </a:outerShdw>
                </a:effectLst>
              </a:rPr>
              <a:t>steps</a:t>
            </a:r>
            <a:r>
              <a:rPr lang="fr-FR" dirty="0" smtClean="0">
                <a:solidFill>
                  <a:srgbClr val="808080"/>
                </a:solidFill>
                <a:effectLst>
                  <a:outerShdw blurRad="38100" dist="38100" dir="2700000" algn="tl">
                    <a:srgbClr val="000000">
                      <a:alpha val="43137"/>
                    </a:srgbClr>
                  </a:outerShdw>
                </a:effectLst>
              </a:rPr>
              <a:t> </a:t>
            </a:r>
            <a:r>
              <a:rPr lang="fr-FR" dirty="0" err="1" smtClean="0">
                <a:solidFill>
                  <a:srgbClr val="808080"/>
                </a:solidFill>
                <a:effectLst>
                  <a:outerShdw blurRad="38100" dist="38100" dir="2700000" algn="tl">
                    <a:srgbClr val="000000">
                      <a:alpha val="43137"/>
                    </a:srgbClr>
                  </a:outerShdw>
                </a:effectLst>
              </a:rPr>
              <a:t>process</a:t>
            </a:r>
            <a:endParaRPr lang="fr-FR" dirty="0">
              <a:solidFill>
                <a:srgbClr val="808080"/>
              </a:solidFill>
              <a:effectLst>
                <a:outerShdw blurRad="38100" dist="38100" dir="2700000" algn="tl">
                  <a:srgbClr val="000000">
                    <a:alpha val="43137"/>
                  </a:srgbClr>
                </a:outerShdw>
              </a:effectLst>
            </a:endParaRPr>
          </a:p>
        </p:txBody>
      </p:sp>
      <p:sp>
        <p:nvSpPr>
          <p:cNvPr id="6" name="Rectangle à coins arrondis 5"/>
          <p:cNvSpPr/>
          <p:nvPr/>
        </p:nvSpPr>
        <p:spPr>
          <a:xfrm>
            <a:off x="5087904" y="2694564"/>
            <a:ext cx="1375284" cy="504056"/>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rPr>
              <a:t>COPPER PROCESS</a:t>
            </a:r>
            <a:endParaRPr lang="fr-FR" sz="1200" dirty="0">
              <a:solidFill>
                <a:schemeClr val="tx1"/>
              </a:solidFill>
            </a:endParaRPr>
          </a:p>
        </p:txBody>
      </p:sp>
      <p:sp>
        <p:nvSpPr>
          <p:cNvPr id="8" name="Rectangle à coins arrondis 7"/>
          <p:cNvSpPr/>
          <p:nvPr/>
        </p:nvSpPr>
        <p:spPr>
          <a:xfrm>
            <a:off x="5076056" y="1988840"/>
            <a:ext cx="1368152" cy="504056"/>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rPr>
              <a:t>ANCILLARIES PROCESS</a:t>
            </a:r>
            <a:endParaRPr lang="fr-FR" sz="1200" dirty="0">
              <a:solidFill>
                <a:schemeClr val="tx1"/>
              </a:solidFill>
            </a:endParaRPr>
          </a:p>
        </p:txBody>
      </p:sp>
      <p:sp>
        <p:nvSpPr>
          <p:cNvPr id="9" name="Rectangle à coins arrondis 8"/>
          <p:cNvSpPr/>
          <p:nvPr/>
        </p:nvSpPr>
        <p:spPr>
          <a:xfrm>
            <a:off x="6660232" y="1988840"/>
            <a:ext cx="1584176" cy="504056"/>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rPr>
              <a:t>RF MEASUREMENTS</a:t>
            </a:r>
            <a:endParaRPr lang="fr-FR" sz="1200" dirty="0">
              <a:solidFill>
                <a:schemeClr val="tx1"/>
              </a:solidFill>
            </a:endParaRPr>
          </a:p>
        </p:txBody>
      </p:sp>
      <p:sp>
        <p:nvSpPr>
          <p:cNvPr id="7" name="Organigramme : Alternative 6"/>
          <p:cNvSpPr/>
          <p:nvPr/>
        </p:nvSpPr>
        <p:spPr>
          <a:xfrm>
            <a:off x="6768244" y="2636912"/>
            <a:ext cx="1368152" cy="648072"/>
          </a:xfrm>
          <a:prstGeom prst="flowChartAlternateProcess">
            <a:avLst/>
          </a:prstGeom>
          <a:solidFill>
            <a:schemeClr val="bg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dirty="0" smtClean="0">
                <a:solidFill>
                  <a:schemeClr val="tx1"/>
                </a:solidFill>
              </a:rPr>
              <a:t>HEAT TREATMENT</a:t>
            </a:r>
          </a:p>
          <a:p>
            <a:pPr algn="ctr"/>
            <a:r>
              <a:rPr lang="fr-FR" sz="1200" dirty="0" smtClean="0">
                <a:solidFill>
                  <a:schemeClr val="tx1"/>
                </a:solidFill>
              </a:rPr>
              <a:t>BRAZING</a:t>
            </a:r>
            <a:endParaRPr lang="fr-FR" sz="1200" dirty="0">
              <a:solidFill>
                <a:schemeClr val="tx1"/>
              </a:solidFill>
            </a:endParaRPr>
          </a:p>
        </p:txBody>
      </p:sp>
      <p:sp>
        <p:nvSpPr>
          <p:cNvPr id="10" name="ZoneTexte 9"/>
          <p:cNvSpPr txBox="1"/>
          <p:nvPr/>
        </p:nvSpPr>
        <p:spPr>
          <a:xfrm>
            <a:off x="6012160" y="5085184"/>
            <a:ext cx="1728192" cy="954107"/>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fr-FR" sz="2800" dirty="0" smtClean="0"/>
              <a:t>Saclay</a:t>
            </a:r>
          </a:p>
          <a:p>
            <a:pPr algn="ctr"/>
            <a:r>
              <a:rPr lang="fr-FR" sz="2800" dirty="0" err="1" smtClean="0"/>
              <a:t>Assembly</a:t>
            </a:r>
            <a:endParaRPr lang="fr-FR" sz="2800" dirty="0"/>
          </a:p>
        </p:txBody>
      </p:sp>
      <p:grpSp>
        <p:nvGrpSpPr>
          <p:cNvPr id="17" name="Groupe 3"/>
          <p:cNvGrpSpPr/>
          <p:nvPr/>
        </p:nvGrpSpPr>
        <p:grpSpPr>
          <a:xfrm>
            <a:off x="467544" y="1072541"/>
            <a:ext cx="8280920" cy="5524811"/>
            <a:chOff x="467544" y="1072541"/>
            <a:chExt cx="8280920" cy="5524811"/>
          </a:xfrm>
        </p:grpSpPr>
        <p:pic>
          <p:nvPicPr>
            <p:cNvPr id="1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7544" y="1072541"/>
              <a:ext cx="8280920" cy="5524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Organigramme : Processus 2"/>
            <p:cNvSpPr/>
            <p:nvPr/>
          </p:nvSpPr>
          <p:spPr>
            <a:xfrm>
              <a:off x="2555776" y="1072541"/>
              <a:ext cx="3456384" cy="268227"/>
            </a:xfrm>
            <a:prstGeom prst="flowChartProcess">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0090"/>
                </a:solidFill>
              </a:endParaRPr>
            </a:p>
          </p:txBody>
        </p:sp>
      </p:grpSp>
      <p:pic>
        <p:nvPicPr>
          <p:cNvPr id="20" name="Immagine 19" descr="logo_cea.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3041463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2981112" y="0"/>
            <a:ext cx="5762624" cy="1441451"/>
          </a:xfrm>
        </p:spPr>
        <p:txBody>
          <a:bodyPr/>
          <a:lstStyle/>
          <a:p>
            <a:r>
              <a:rPr lang="fr-FR" dirty="0" smtClean="0"/>
              <a:t>PROTOTYPING PLAN</a:t>
            </a:r>
            <a:endParaRPr lang="fr-FR" dirty="0"/>
          </a:p>
        </p:txBody>
      </p:sp>
      <p:pic>
        <p:nvPicPr>
          <p:cNvPr id="13" name="Immagine 12" descr="logo_ce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70000" cy="1031875"/>
          </a:xfrm>
          <a:prstGeom prst="rect">
            <a:avLst/>
          </a:prstGeom>
        </p:spPr>
      </p:pic>
      <p:sp>
        <p:nvSpPr>
          <p:cNvPr id="19" name="Espace réservé du contenu 1"/>
          <p:cNvSpPr>
            <a:spLocks noGrp="1"/>
          </p:cNvSpPr>
          <p:nvPr>
            <p:ph idx="1"/>
          </p:nvPr>
        </p:nvSpPr>
        <p:spPr>
          <a:xfrm>
            <a:off x="128712" y="1535412"/>
            <a:ext cx="8829021" cy="4968552"/>
          </a:xfrm>
        </p:spPr>
        <p:txBody>
          <a:bodyPr>
            <a:noAutofit/>
          </a:bodyPr>
          <a:lstStyle/>
          <a:p>
            <a:r>
              <a:rPr lang="en-US" sz="1800" b="1" dirty="0" smtClean="0">
                <a:solidFill>
                  <a:srgbClr val="666666"/>
                </a:solidFill>
                <a:cs typeface="Times New Roman" panose="02020603050405020304" pitchFamily="18" charset="0"/>
              </a:rPr>
              <a:t>A cavity with 2 RF loops + 1 pumping grid + 1 adjustable tuner</a:t>
            </a:r>
          </a:p>
          <a:p>
            <a:endParaRPr lang="en-US" sz="1600" dirty="0" smtClean="0">
              <a:solidFill>
                <a:srgbClr val="666666"/>
              </a:solidFill>
              <a:cs typeface="Times New Roman" panose="02020603050405020304" pitchFamily="18" charset="0"/>
            </a:endParaRPr>
          </a:p>
          <a:p>
            <a:endParaRPr lang="en-US" sz="1600" dirty="0" smtClean="0">
              <a:solidFill>
                <a:srgbClr val="666666"/>
              </a:solidFill>
              <a:cs typeface="Times New Roman" panose="02020603050405020304" pitchFamily="18" charset="0"/>
            </a:endParaRPr>
          </a:p>
          <a:p>
            <a:endParaRPr lang="en-US" sz="1600" dirty="0" smtClean="0">
              <a:solidFill>
                <a:srgbClr val="666666"/>
              </a:solidFill>
              <a:cs typeface="Times New Roman" panose="02020603050405020304" pitchFamily="18" charset="0"/>
            </a:endParaRPr>
          </a:p>
          <a:p>
            <a:endParaRPr lang="en-US" sz="1600" dirty="0" smtClean="0">
              <a:solidFill>
                <a:srgbClr val="666666"/>
              </a:solidFill>
              <a:cs typeface="Times New Roman" panose="02020603050405020304" pitchFamily="18" charset="0"/>
            </a:endParaRPr>
          </a:p>
          <a:p>
            <a:pPr marL="1209675" indent="-285750">
              <a:buFont typeface="Wingdings" panose="05000000000000000000" pitchFamily="2" charset="2"/>
              <a:buChar char="q"/>
            </a:pPr>
            <a:r>
              <a:rPr lang="en-US" sz="1800" dirty="0" smtClean="0">
                <a:solidFill>
                  <a:srgbClr val="666666"/>
                </a:solidFill>
                <a:cs typeface="Times New Roman" panose="02020603050405020304" pitchFamily="18" charset="0"/>
              </a:rPr>
              <a:t>RF loop: validation by manufacturing and conditioning with a new RF source @ CEA</a:t>
            </a:r>
            <a:r>
              <a:rPr lang="en-US" sz="1800" dirty="0" smtClean="0">
                <a:solidFill>
                  <a:srgbClr val="666666"/>
                </a:solidFill>
                <a:cs typeface="Times New Roman" panose="02020603050405020304" pitchFamily="18" charset="0"/>
                <a:sym typeface="Wingdings" panose="05000000000000000000" pitchFamily="2" charset="2"/>
              </a:rPr>
              <a:t> definitive ESS RF loop  </a:t>
            </a:r>
            <a:r>
              <a:rPr lang="en-US" sz="1800" dirty="0" smtClean="0">
                <a:solidFill>
                  <a:srgbClr val="666666"/>
                </a:solidFill>
                <a:cs typeface="Times New Roman" panose="02020603050405020304" pitchFamily="18" charset="0"/>
              </a:rPr>
              <a:t>RFQ conditioning faster (RF loop already conditioned)</a:t>
            </a:r>
          </a:p>
          <a:p>
            <a:pPr marL="1209675" indent="-285750">
              <a:buFont typeface="Wingdings" panose="05000000000000000000" pitchFamily="2" charset="2"/>
              <a:buChar char="q"/>
            </a:pPr>
            <a:r>
              <a:rPr lang="en-US" sz="1800" dirty="0" smtClean="0">
                <a:solidFill>
                  <a:srgbClr val="666666"/>
                </a:solidFill>
                <a:cs typeface="Times New Roman" panose="02020603050405020304" pitchFamily="18" charset="0"/>
              </a:rPr>
              <a:t>Adjustable Tuners: the same geometry during tuning of the RFQ and in operation (same perturbation)</a:t>
            </a:r>
          </a:p>
          <a:p>
            <a:pPr marL="1209675" indent="-285750">
              <a:buFont typeface="Wingdings" panose="05000000000000000000" pitchFamily="2" charset="2"/>
              <a:buChar char="q"/>
            </a:pPr>
            <a:r>
              <a:rPr lang="en-US" sz="1800" dirty="0" smtClean="0">
                <a:solidFill>
                  <a:srgbClr val="666666"/>
                </a:solidFill>
                <a:cs typeface="Times New Roman" panose="02020603050405020304" pitchFamily="18" charset="0"/>
              </a:rPr>
              <a:t>To validate the assembly process for tuners and pumping grids</a:t>
            </a:r>
            <a:endParaRPr lang="en-US" sz="1600" dirty="0" smtClean="0"/>
          </a:p>
          <a:p>
            <a:endParaRPr lang="en-US" sz="1600" b="1"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endParaRPr lang="en-US" sz="1600" dirty="0" smtClean="0"/>
          </a:p>
          <a:p>
            <a:pPr marL="0" indent="0">
              <a:buNone/>
            </a:pPr>
            <a:endParaRPr lang="en-US" sz="1600" dirty="0"/>
          </a:p>
        </p:txBody>
      </p:sp>
      <p:pic>
        <p:nvPicPr>
          <p:cNvPr id="20" name="Picture 2" descr="\\dapnia\data\users\nmisiara_pub\Cavité Test ESS\Images\0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31640" y="2045104"/>
            <a:ext cx="1869555" cy="17088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69114" y="2045104"/>
            <a:ext cx="2055014" cy="1722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72200" y="2109514"/>
            <a:ext cx="792088" cy="1586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7359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4136338" y="-152400"/>
            <a:ext cx="5762624" cy="1441451"/>
          </a:xfrm>
        </p:spPr>
        <p:txBody>
          <a:bodyPr/>
          <a:lstStyle/>
          <a:p>
            <a:r>
              <a:rPr lang="fr-FR" dirty="0" smtClean="0"/>
              <a:t>RFQ coupler</a:t>
            </a:r>
            <a:endParaRPr lang="fr-FR" dirty="0"/>
          </a:p>
        </p:txBody>
      </p:sp>
      <p:pic>
        <p:nvPicPr>
          <p:cNvPr id="5" name="Imag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7504" y="1052736"/>
            <a:ext cx="3528392" cy="2808312"/>
          </a:xfrm>
          <a:prstGeom prst="rect">
            <a:avLst/>
          </a:prstGeom>
        </p:spPr>
      </p:pic>
      <p:sp>
        <p:nvSpPr>
          <p:cNvPr id="10" name="ZoneTexte 9"/>
          <p:cNvSpPr txBox="1"/>
          <p:nvPr/>
        </p:nvSpPr>
        <p:spPr>
          <a:xfrm>
            <a:off x="4805421" y="1650100"/>
            <a:ext cx="3916457" cy="646331"/>
          </a:xfrm>
          <a:prstGeom prst="rect">
            <a:avLst/>
          </a:prstGeom>
          <a:noFill/>
        </p:spPr>
        <p:txBody>
          <a:bodyPr wrap="none" rtlCol="0">
            <a:spAutoFit/>
          </a:bodyPr>
          <a:lstStyle/>
          <a:p>
            <a:r>
              <a:rPr lang="fr-FR" dirty="0" smtClean="0"/>
              <a:t>New modification of the design</a:t>
            </a:r>
          </a:p>
          <a:p>
            <a:r>
              <a:rPr lang="fr-FR" dirty="0" smtClean="0"/>
              <a:t>to </a:t>
            </a:r>
            <a:r>
              <a:rPr lang="fr-FR" dirty="0" err="1" smtClean="0"/>
              <a:t>minimize</a:t>
            </a:r>
            <a:r>
              <a:rPr lang="fr-FR" dirty="0" smtClean="0"/>
              <a:t> the </a:t>
            </a:r>
            <a:r>
              <a:rPr lang="fr-FR" dirty="0" err="1" smtClean="0"/>
              <a:t>manufacturing</a:t>
            </a:r>
            <a:r>
              <a:rPr lang="fr-FR" dirty="0" smtClean="0"/>
              <a:t> </a:t>
            </a:r>
            <a:r>
              <a:rPr lang="fr-FR" dirty="0" err="1" smtClean="0"/>
              <a:t>risks</a:t>
            </a:r>
            <a:endParaRPr lang="fr-FR" dirty="0"/>
          </a:p>
        </p:txBody>
      </p:sp>
      <p:cxnSp>
        <p:nvCxnSpPr>
          <p:cNvPr id="12" name="Connecteur droit avec flèche 11"/>
          <p:cNvCxnSpPr>
            <a:stCxn id="10" idx="2"/>
          </p:cNvCxnSpPr>
          <p:nvPr/>
        </p:nvCxnSpPr>
        <p:spPr>
          <a:xfrm flipH="1">
            <a:off x="6763649" y="2296431"/>
            <a:ext cx="1" cy="7825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1761" y="3170246"/>
            <a:ext cx="5724128" cy="2307309"/>
          </a:xfrm>
          <a:prstGeom prst="rect">
            <a:avLst/>
          </a:prstGeom>
        </p:spPr>
      </p:pic>
      <p:sp>
        <p:nvSpPr>
          <p:cNvPr id="15" name="ZoneTexte 14"/>
          <p:cNvSpPr txBox="1"/>
          <p:nvPr/>
        </p:nvSpPr>
        <p:spPr>
          <a:xfrm>
            <a:off x="395536" y="5785519"/>
            <a:ext cx="8283037" cy="307777"/>
          </a:xfrm>
          <a:prstGeom prst="rect">
            <a:avLst/>
          </a:prstGeom>
          <a:noFill/>
        </p:spPr>
        <p:txBody>
          <a:bodyPr wrap="none" rtlCol="0">
            <a:spAutoFit/>
          </a:bodyPr>
          <a:lstStyle/>
          <a:p>
            <a:r>
              <a:rPr lang="fr-FR" sz="1400" dirty="0" smtClean="0"/>
              <a:t>No impact on the </a:t>
            </a:r>
            <a:r>
              <a:rPr lang="fr-FR" sz="1400" dirty="0" err="1" smtClean="0"/>
              <a:t>delay</a:t>
            </a:r>
            <a:r>
              <a:rPr lang="fr-FR" sz="1400" dirty="0" smtClean="0"/>
              <a:t> </a:t>
            </a:r>
            <a:r>
              <a:rPr lang="fr-FR" sz="1400" dirty="0" err="1" smtClean="0"/>
              <a:t>because</a:t>
            </a:r>
            <a:r>
              <a:rPr lang="fr-FR" sz="1400" dirty="0" smtClean="0"/>
              <a:t> of the future ESS klystron </a:t>
            </a:r>
            <a:r>
              <a:rPr lang="fr-FR" sz="1400" dirty="0" err="1" smtClean="0"/>
              <a:t>schedule</a:t>
            </a:r>
            <a:r>
              <a:rPr lang="fr-FR" sz="1400" dirty="0" smtClean="0"/>
              <a:t> : </a:t>
            </a:r>
            <a:r>
              <a:rPr lang="fr-FR" sz="1400" dirty="0" err="1" smtClean="0"/>
              <a:t>operational</a:t>
            </a:r>
            <a:r>
              <a:rPr lang="fr-FR" sz="1400" dirty="0"/>
              <a:t> </a:t>
            </a:r>
            <a:r>
              <a:rPr lang="fr-FR" sz="1400" dirty="0" smtClean="0"/>
              <a:t>in </a:t>
            </a:r>
            <a:r>
              <a:rPr lang="fr-FR" sz="1400" dirty="0" err="1" smtClean="0"/>
              <a:t>January</a:t>
            </a:r>
            <a:r>
              <a:rPr lang="fr-FR" sz="1400" dirty="0" smtClean="0"/>
              <a:t> </a:t>
            </a:r>
            <a:r>
              <a:rPr lang="fr-FR" sz="1400" dirty="0" err="1" smtClean="0"/>
              <a:t>next</a:t>
            </a:r>
            <a:r>
              <a:rPr lang="fr-FR" sz="1400" dirty="0" smtClean="0"/>
              <a:t> </a:t>
            </a:r>
            <a:r>
              <a:rPr lang="fr-FR" sz="1400" dirty="0" err="1" smtClean="0"/>
              <a:t>year</a:t>
            </a:r>
            <a:endParaRPr lang="fr-FR" sz="1400" dirty="0"/>
          </a:p>
        </p:txBody>
      </p:sp>
      <p:pic>
        <p:nvPicPr>
          <p:cNvPr id="17" name="Immagine 16" descr="logo_ce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2067891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574712" y="0"/>
            <a:ext cx="5762624" cy="1441451"/>
          </a:xfrm>
        </p:spPr>
        <p:txBody>
          <a:bodyPr/>
          <a:lstStyle/>
          <a:p>
            <a:r>
              <a:rPr lang="fr-FR" dirty="0" smtClean="0"/>
              <a:t>PROTOTYPING TEST BENCH</a:t>
            </a:r>
            <a:endParaRPr lang="fr-FR" dirty="0"/>
          </a:p>
        </p:txBody>
      </p:sp>
      <p:pic>
        <p:nvPicPr>
          <p:cNvPr id="6" name="Imag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43608" y="1988840"/>
            <a:ext cx="7053584" cy="4176464"/>
          </a:xfrm>
          <a:prstGeom prst="rect">
            <a:avLst/>
          </a:prstGeom>
        </p:spPr>
      </p:pic>
      <p:pic>
        <p:nvPicPr>
          <p:cNvPr id="7" name="Immagine 6" descr="logo_cea.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413779909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3641512" y="0"/>
            <a:ext cx="5762624" cy="1441451"/>
          </a:xfrm>
        </p:spPr>
        <p:txBody>
          <a:bodyPr/>
          <a:lstStyle/>
          <a:p>
            <a:r>
              <a:rPr lang="fr-FR" dirty="0" smtClean="0"/>
              <a:t>RFQ SCHEDULE</a:t>
            </a:r>
            <a:endParaRPr lang="fr-FR" dirty="0"/>
          </a:p>
        </p:txBody>
      </p:sp>
      <p:sp>
        <p:nvSpPr>
          <p:cNvPr id="6" name="ZoneTexte 1"/>
          <p:cNvSpPr txBox="1"/>
          <p:nvPr/>
        </p:nvSpPr>
        <p:spPr>
          <a:xfrm>
            <a:off x="737479" y="1496973"/>
            <a:ext cx="6840334" cy="5262979"/>
          </a:xfrm>
          <a:prstGeom prst="rect">
            <a:avLst/>
          </a:prstGeom>
          <a:noFill/>
        </p:spPr>
        <p:txBody>
          <a:bodyPr wrap="none" rtlCol="0">
            <a:spAutoFit/>
          </a:bodyPr>
          <a:lstStyle/>
          <a:p>
            <a:r>
              <a:rPr lang="fr-FR" sz="2400" b="1" u="sng" dirty="0" err="1" smtClean="0">
                <a:effectLst>
                  <a:outerShdw blurRad="38100" dist="38100" dir="2700000" algn="tl">
                    <a:srgbClr val="000000">
                      <a:alpha val="43137"/>
                    </a:srgbClr>
                  </a:outerShdw>
                </a:effectLst>
              </a:rPr>
              <a:t>Prototyping</a:t>
            </a:r>
            <a:endParaRPr lang="fr-FR" sz="2400" b="1" u="sng" dirty="0" smtClean="0">
              <a:effectLst>
                <a:outerShdw blurRad="38100" dist="38100" dir="2700000" algn="tl">
                  <a:srgbClr val="000000">
                    <a:alpha val="43137"/>
                  </a:srgbClr>
                </a:outerShdw>
              </a:effectLst>
            </a:endParaRPr>
          </a:p>
          <a:p>
            <a:pPr marL="342900" indent="-342900">
              <a:buFontTx/>
              <a:buChar char="-"/>
            </a:pPr>
            <a:r>
              <a:rPr lang="fr-FR" sz="2400" dirty="0" smtClean="0"/>
              <a:t>2</a:t>
            </a:r>
            <a:r>
              <a:rPr lang="fr-FR" sz="2400" baseline="30000" dirty="0" smtClean="0"/>
              <a:t>nd</a:t>
            </a:r>
            <a:r>
              <a:rPr lang="fr-FR" sz="2400" dirty="0" smtClean="0"/>
              <a:t> part of 2015 : </a:t>
            </a:r>
            <a:r>
              <a:rPr lang="fr-FR" sz="2400" dirty="0" err="1" smtClean="0"/>
              <a:t>Prototyping</a:t>
            </a:r>
            <a:r>
              <a:rPr lang="fr-FR" sz="2400" dirty="0" smtClean="0"/>
              <a:t> test </a:t>
            </a:r>
            <a:r>
              <a:rPr lang="fr-FR" sz="2400" dirty="0" err="1" smtClean="0"/>
              <a:t>bench</a:t>
            </a:r>
            <a:r>
              <a:rPr lang="fr-FR" sz="2400" dirty="0" smtClean="0"/>
              <a:t> </a:t>
            </a:r>
            <a:r>
              <a:rPr lang="fr-FR" sz="2400" dirty="0" err="1" smtClean="0"/>
              <a:t>assembly</a:t>
            </a:r>
            <a:endParaRPr lang="fr-FR" sz="2400" dirty="0"/>
          </a:p>
          <a:p>
            <a:r>
              <a:rPr lang="fr-FR" sz="2400" dirty="0" smtClean="0"/>
              <a:t>(</a:t>
            </a:r>
            <a:r>
              <a:rPr lang="fr-FR" sz="2400" dirty="0" err="1" smtClean="0"/>
              <a:t>cavity</a:t>
            </a:r>
            <a:r>
              <a:rPr lang="fr-FR" sz="2400" dirty="0" smtClean="0"/>
              <a:t>, </a:t>
            </a:r>
            <a:r>
              <a:rPr lang="fr-FR" sz="2400" dirty="0" err="1" smtClean="0"/>
              <a:t>couplers</a:t>
            </a:r>
            <a:r>
              <a:rPr lang="fr-FR" sz="2400" dirty="0" smtClean="0"/>
              <a:t> and tuners)</a:t>
            </a:r>
          </a:p>
          <a:p>
            <a:pPr marL="285750" indent="-285750">
              <a:buFontTx/>
              <a:buChar char="-"/>
            </a:pPr>
            <a:r>
              <a:rPr lang="fr-FR" sz="2400" dirty="0"/>
              <a:t>1</a:t>
            </a:r>
            <a:r>
              <a:rPr lang="fr-FR" sz="2400" baseline="30000" dirty="0" smtClean="0"/>
              <a:t>st</a:t>
            </a:r>
            <a:r>
              <a:rPr lang="fr-FR" sz="2400" dirty="0" smtClean="0"/>
              <a:t> part of 2016 : coupler </a:t>
            </a:r>
            <a:r>
              <a:rPr lang="fr-FR" sz="2400" dirty="0" err="1" smtClean="0"/>
              <a:t>conditioning</a:t>
            </a:r>
            <a:endParaRPr lang="fr-FR" sz="2400" dirty="0" smtClean="0"/>
          </a:p>
          <a:p>
            <a:pPr marL="285750" indent="-285750">
              <a:buFontTx/>
              <a:buChar char="-"/>
            </a:pPr>
            <a:endParaRPr lang="fr-FR" sz="2400" dirty="0" smtClean="0"/>
          </a:p>
          <a:p>
            <a:r>
              <a:rPr lang="fr-FR" sz="2400" b="1" u="sng" dirty="0" smtClean="0">
                <a:effectLst>
                  <a:outerShdw blurRad="38100" dist="38100" dir="2700000" algn="tl">
                    <a:srgbClr val="000000">
                      <a:alpha val="43137"/>
                    </a:srgbClr>
                  </a:outerShdw>
                </a:effectLst>
              </a:rPr>
              <a:t>Interfaces</a:t>
            </a:r>
          </a:p>
          <a:p>
            <a:r>
              <a:rPr lang="fr-FR" sz="2400" dirty="0" smtClean="0">
                <a:effectLst>
                  <a:outerShdw blurRad="38100" dist="38100" dir="2700000" algn="tl">
                    <a:srgbClr val="000000">
                      <a:alpha val="43137"/>
                    </a:srgbClr>
                  </a:outerShdw>
                </a:effectLst>
              </a:rPr>
              <a:t>- Clarification as </a:t>
            </a:r>
            <a:r>
              <a:rPr lang="fr-FR" sz="2400" dirty="0" err="1" smtClean="0">
                <a:effectLst>
                  <a:outerShdw blurRad="38100" dist="38100" dir="2700000" algn="tl">
                    <a:srgbClr val="000000">
                      <a:alpha val="43137"/>
                    </a:srgbClr>
                  </a:outerShdw>
                </a:effectLst>
              </a:rPr>
              <a:t>soon</a:t>
            </a:r>
            <a:r>
              <a:rPr lang="fr-FR" sz="2400" dirty="0" smtClean="0">
                <a:effectLst>
                  <a:outerShdw blurRad="38100" dist="38100" dir="2700000" algn="tl">
                    <a:srgbClr val="000000">
                      <a:alpha val="43137"/>
                    </a:srgbClr>
                  </a:outerShdw>
                </a:effectLst>
              </a:rPr>
              <a:t> as possible</a:t>
            </a:r>
            <a:endParaRPr lang="fr-FR" sz="2400" dirty="0"/>
          </a:p>
          <a:p>
            <a:endParaRPr lang="fr-FR" sz="2400" b="1" u="sng" dirty="0" smtClean="0">
              <a:effectLst>
                <a:outerShdw blurRad="38100" dist="38100" dir="2700000" algn="tl">
                  <a:srgbClr val="000000">
                    <a:alpha val="43137"/>
                  </a:srgbClr>
                </a:outerShdw>
              </a:effectLst>
            </a:endParaRPr>
          </a:p>
          <a:p>
            <a:r>
              <a:rPr lang="fr-FR" sz="2400" b="1" u="sng" dirty="0" smtClean="0">
                <a:effectLst>
                  <a:outerShdw blurRad="38100" dist="38100" dir="2700000" algn="tl">
                    <a:srgbClr val="000000">
                      <a:alpha val="43137"/>
                    </a:srgbClr>
                  </a:outerShdw>
                </a:effectLst>
              </a:rPr>
              <a:t>RFQ</a:t>
            </a:r>
          </a:p>
          <a:p>
            <a:pPr marL="285750" indent="-285750">
              <a:buFontTx/>
              <a:buChar char="-"/>
            </a:pPr>
            <a:r>
              <a:rPr lang="fr-FR" sz="2400" dirty="0" smtClean="0"/>
              <a:t>Call for tender : </a:t>
            </a:r>
            <a:r>
              <a:rPr lang="fr-FR" sz="2400" dirty="0" err="1" smtClean="0"/>
              <a:t>summer</a:t>
            </a:r>
            <a:r>
              <a:rPr lang="fr-FR" sz="2400" dirty="0" smtClean="0"/>
              <a:t> 2015</a:t>
            </a:r>
          </a:p>
          <a:p>
            <a:pPr marL="285750" indent="-285750">
              <a:buFontTx/>
              <a:buChar char="-"/>
            </a:pPr>
            <a:r>
              <a:rPr lang="fr-FR" sz="2400" dirty="0" smtClean="0"/>
              <a:t>Start of </a:t>
            </a:r>
            <a:r>
              <a:rPr lang="fr-FR" sz="2400" dirty="0" err="1" smtClean="0"/>
              <a:t>manufacturing</a:t>
            </a:r>
            <a:r>
              <a:rPr lang="fr-FR" sz="2400" dirty="0" smtClean="0"/>
              <a:t> : </a:t>
            </a:r>
            <a:r>
              <a:rPr lang="fr-FR" sz="2400" dirty="0" err="1" smtClean="0"/>
              <a:t>beginning</a:t>
            </a:r>
            <a:r>
              <a:rPr lang="fr-FR" sz="2400" dirty="0" smtClean="0"/>
              <a:t> of 2016</a:t>
            </a:r>
          </a:p>
          <a:p>
            <a:pPr marL="285750" indent="-285750">
              <a:buFontTx/>
              <a:buChar char="-"/>
            </a:pPr>
            <a:r>
              <a:rPr lang="fr-FR" sz="2400" dirty="0" err="1" smtClean="0"/>
              <a:t>Assembly</a:t>
            </a:r>
            <a:r>
              <a:rPr lang="fr-FR" sz="2400" dirty="0" smtClean="0"/>
              <a:t> on support : 2</a:t>
            </a:r>
            <a:r>
              <a:rPr lang="fr-FR" sz="2400" baseline="30000" dirty="0" smtClean="0"/>
              <a:t>nd</a:t>
            </a:r>
            <a:r>
              <a:rPr lang="fr-FR" sz="2400" dirty="0" smtClean="0"/>
              <a:t>  part of 2017</a:t>
            </a:r>
          </a:p>
          <a:p>
            <a:pPr marL="285750" indent="-285750">
              <a:buFontTx/>
              <a:buChar char="-"/>
            </a:pPr>
            <a:r>
              <a:rPr lang="fr-FR" sz="2400" dirty="0" err="1" smtClean="0"/>
              <a:t>Conditioning</a:t>
            </a:r>
            <a:r>
              <a:rPr lang="fr-FR" sz="2400" dirty="0" smtClean="0"/>
              <a:t> and test </a:t>
            </a:r>
            <a:r>
              <a:rPr lang="fr-FR" sz="2400" dirty="0" err="1" smtClean="0"/>
              <a:t>with</a:t>
            </a:r>
            <a:r>
              <a:rPr lang="fr-FR" sz="2400" dirty="0" smtClean="0"/>
              <a:t> </a:t>
            </a:r>
            <a:r>
              <a:rPr lang="fr-FR" sz="2400" dirty="0" err="1" smtClean="0"/>
              <a:t>beam</a:t>
            </a:r>
            <a:r>
              <a:rPr lang="fr-FR" sz="2400" dirty="0" smtClean="0"/>
              <a:t> : 1</a:t>
            </a:r>
            <a:r>
              <a:rPr lang="fr-FR" sz="2400" baseline="30000" dirty="0" smtClean="0"/>
              <a:t>st</a:t>
            </a:r>
            <a:r>
              <a:rPr lang="fr-FR" sz="2400" dirty="0" smtClean="0"/>
              <a:t> part of 2018</a:t>
            </a:r>
          </a:p>
          <a:p>
            <a:endParaRPr lang="fr-FR" sz="2400" dirty="0"/>
          </a:p>
        </p:txBody>
      </p:sp>
      <p:pic>
        <p:nvPicPr>
          <p:cNvPr id="7" name="Immagine 6" descr="logo_ce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99128576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1"/>
          <p:cNvSpPr txBox="1">
            <a:spLocks/>
          </p:cNvSpPr>
          <p:nvPr/>
        </p:nvSpPr>
        <p:spPr>
          <a:xfrm>
            <a:off x="457200" y="648072"/>
            <a:ext cx="8507288" cy="5949280"/>
          </a:xfrm>
          <a:prstGeom prst="rect">
            <a:avLst/>
          </a:prstGeom>
        </p:spPr>
        <p:txBody>
          <a:bodyPr>
            <a:noAutofit/>
          </a:bodyPr>
          <a:lstStyle>
            <a:lvl1pPr marL="665163" indent="-401638" algn="l" rtl="0" eaLnBrk="0" fontAlgn="base" hangingPunct="0">
              <a:spcBef>
                <a:spcPts val="1700"/>
              </a:spcBef>
              <a:spcAft>
                <a:spcPct val="0"/>
              </a:spcAft>
              <a:buClr>
                <a:srgbClr val="000000"/>
              </a:buClr>
              <a:buSzPct val="171000"/>
              <a:buFont typeface="Helvetica" charset="0"/>
              <a:buChar char="•"/>
              <a:defRPr sz="3000">
                <a:solidFill>
                  <a:schemeClr val="tx1"/>
                </a:solidFill>
                <a:latin typeface="+mn-lt"/>
                <a:ea typeface="+mn-ea"/>
                <a:cs typeface="+mn-cs"/>
                <a:sym typeface="Lucida Grande" charset="0"/>
              </a:defRPr>
            </a:lvl1pPr>
            <a:lvl2pPr marL="977900" indent="-403225" algn="l" rtl="0" eaLnBrk="0" fontAlgn="base" hangingPunct="0">
              <a:spcBef>
                <a:spcPts val="1700"/>
              </a:spcBef>
              <a:spcAft>
                <a:spcPct val="0"/>
              </a:spcAft>
              <a:buClr>
                <a:srgbClr val="000000"/>
              </a:buClr>
              <a:buSzPct val="171000"/>
              <a:buFont typeface="Helvetica" charset="0"/>
              <a:buChar char="•"/>
              <a:defRPr sz="3000">
                <a:solidFill>
                  <a:schemeClr val="tx1"/>
                </a:solidFill>
                <a:latin typeface="+mn-lt"/>
                <a:ea typeface="+mn-ea"/>
                <a:cs typeface="+mn-cs"/>
                <a:sym typeface="Lucida Grande" charset="0"/>
              </a:defRPr>
            </a:lvl2pPr>
            <a:lvl3pPr marL="1289050" indent="-401638" algn="l" rtl="0" eaLnBrk="0" fontAlgn="base" hangingPunct="0">
              <a:spcBef>
                <a:spcPts val="1700"/>
              </a:spcBef>
              <a:spcAft>
                <a:spcPct val="0"/>
              </a:spcAft>
              <a:buClr>
                <a:srgbClr val="000000"/>
              </a:buClr>
              <a:buSzPct val="171000"/>
              <a:buFont typeface="Helvetica" charset="0"/>
              <a:buChar char="•"/>
              <a:defRPr sz="3000">
                <a:solidFill>
                  <a:schemeClr val="tx1"/>
                </a:solidFill>
                <a:latin typeface="+mn-lt"/>
                <a:ea typeface="+mn-ea"/>
                <a:cs typeface="+mn-cs"/>
                <a:sym typeface="Lucida Grande" charset="0"/>
              </a:defRPr>
            </a:lvl3pPr>
            <a:lvl4pPr marL="1601788" indent="-401638" algn="l" rtl="0" eaLnBrk="0" fontAlgn="base" hangingPunct="0">
              <a:spcBef>
                <a:spcPts val="1700"/>
              </a:spcBef>
              <a:spcAft>
                <a:spcPct val="0"/>
              </a:spcAft>
              <a:buClr>
                <a:srgbClr val="000000"/>
              </a:buClr>
              <a:buSzPct val="171000"/>
              <a:buFont typeface="Helvetica" charset="0"/>
              <a:buChar char="•"/>
              <a:defRPr sz="3000">
                <a:solidFill>
                  <a:schemeClr val="tx1"/>
                </a:solidFill>
                <a:latin typeface="+mn-lt"/>
                <a:ea typeface="+mn-ea"/>
                <a:cs typeface="+mn-cs"/>
                <a:sym typeface="Lucida Grande" charset="0"/>
              </a:defRPr>
            </a:lvl4pPr>
            <a:lvl5pPr marL="1914525" indent="-401638" algn="l" rtl="0" eaLnBrk="0" fontAlgn="base" hangingPunct="0">
              <a:spcBef>
                <a:spcPts val="1700"/>
              </a:spcBef>
              <a:spcAft>
                <a:spcPct val="0"/>
              </a:spcAft>
              <a:buClr>
                <a:srgbClr val="000000"/>
              </a:buClr>
              <a:buSzPct val="171000"/>
              <a:buFont typeface="Helvetica" charset="0"/>
              <a:buChar char="•"/>
              <a:defRPr sz="3000">
                <a:solidFill>
                  <a:schemeClr val="tx1"/>
                </a:solidFill>
                <a:latin typeface="+mn-lt"/>
                <a:ea typeface="+mn-ea"/>
                <a:cs typeface="+mn-cs"/>
                <a:sym typeface="Lucida Grande" charset="0"/>
              </a:defRPr>
            </a:lvl5pPr>
            <a:lvl6pPr marL="2371725" indent="-401638" algn="l" rtl="0" fontAlgn="base">
              <a:spcBef>
                <a:spcPts val="1700"/>
              </a:spcBef>
              <a:spcAft>
                <a:spcPct val="0"/>
              </a:spcAft>
              <a:buClr>
                <a:srgbClr val="000000"/>
              </a:buClr>
              <a:buSzPct val="171000"/>
              <a:buFont typeface="Helvetica" charset="0"/>
              <a:buChar char="•"/>
              <a:defRPr sz="3000">
                <a:solidFill>
                  <a:schemeClr val="tx1"/>
                </a:solidFill>
                <a:latin typeface="+mn-lt"/>
                <a:ea typeface="+mn-ea"/>
                <a:cs typeface="+mn-cs"/>
                <a:sym typeface="Lucida Grande" charset="0"/>
              </a:defRPr>
            </a:lvl6pPr>
            <a:lvl7pPr marL="2828925" indent="-401638" algn="l" rtl="0" fontAlgn="base">
              <a:spcBef>
                <a:spcPts val="1700"/>
              </a:spcBef>
              <a:spcAft>
                <a:spcPct val="0"/>
              </a:spcAft>
              <a:buClr>
                <a:srgbClr val="000000"/>
              </a:buClr>
              <a:buSzPct val="171000"/>
              <a:buFont typeface="Helvetica" charset="0"/>
              <a:buChar char="•"/>
              <a:defRPr sz="3000">
                <a:solidFill>
                  <a:schemeClr val="tx1"/>
                </a:solidFill>
                <a:latin typeface="+mn-lt"/>
                <a:ea typeface="+mn-ea"/>
                <a:cs typeface="+mn-cs"/>
                <a:sym typeface="Lucida Grande" charset="0"/>
              </a:defRPr>
            </a:lvl7pPr>
            <a:lvl8pPr marL="3286125" indent="-401638" algn="l" rtl="0" fontAlgn="base">
              <a:spcBef>
                <a:spcPts val="1700"/>
              </a:spcBef>
              <a:spcAft>
                <a:spcPct val="0"/>
              </a:spcAft>
              <a:buClr>
                <a:srgbClr val="000000"/>
              </a:buClr>
              <a:buSzPct val="171000"/>
              <a:buFont typeface="Helvetica" charset="0"/>
              <a:buChar char="•"/>
              <a:defRPr sz="3000">
                <a:solidFill>
                  <a:schemeClr val="tx1"/>
                </a:solidFill>
                <a:latin typeface="+mn-lt"/>
                <a:ea typeface="+mn-ea"/>
                <a:cs typeface="+mn-cs"/>
                <a:sym typeface="Lucida Grande" charset="0"/>
              </a:defRPr>
            </a:lvl8pPr>
            <a:lvl9pPr marL="3743325" indent="-401638" algn="l" rtl="0" fontAlgn="base">
              <a:spcBef>
                <a:spcPts val="1700"/>
              </a:spcBef>
              <a:spcAft>
                <a:spcPct val="0"/>
              </a:spcAft>
              <a:buClr>
                <a:srgbClr val="000000"/>
              </a:buClr>
              <a:buSzPct val="171000"/>
              <a:buFont typeface="Helvetica" charset="0"/>
              <a:buChar char="•"/>
              <a:defRPr sz="3000">
                <a:solidFill>
                  <a:schemeClr val="tx1"/>
                </a:solidFill>
                <a:latin typeface="+mn-lt"/>
                <a:ea typeface="+mn-ea"/>
                <a:cs typeface="+mn-cs"/>
                <a:sym typeface="Lucida Grande" charset="0"/>
              </a:defRPr>
            </a:lvl9pPr>
          </a:lstStyle>
          <a:p>
            <a:pPr lvl="2"/>
            <a:endParaRPr lang="fr-FR" sz="1400" kern="0" dirty="0" smtClean="0">
              <a:effectLst>
                <a:outerShdw blurRad="38100" dist="38100" dir="2700000" algn="tl">
                  <a:srgbClr val="000000">
                    <a:alpha val="43137"/>
                  </a:srgbClr>
                </a:outerShdw>
              </a:effectLst>
              <a:latin typeface="Calibri" panose="020F0502020204030204" pitchFamily="34" charset="0"/>
            </a:endParaRPr>
          </a:p>
          <a:p>
            <a:pPr lvl="1"/>
            <a:endParaRPr lang="fr-FR" sz="1200" kern="0" dirty="0" smtClean="0">
              <a:effectLst>
                <a:outerShdw blurRad="38100" dist="38100" dir="2700000" algn="tl">
                  <a:srgbClr val="000000">
                    <a:alpha val="43137"/>
                  </a:srgbClr>
                </a:outerShdw>
              </a:effectLst>
              <a:latin typeface="Calibri" panose="020F0502020204030204" pitchFamily="34" charset="0"/>
            </a:endParaRPr>
          </a:p>
          <a:p>
            <a:pPr lvl="1"/>
            <a:endParaRPr lang="fr-FR" sz="1200" kern="0" dirty="0" smtClean="0">
              <a:effectLst>
                <a:outerShdw blurRad="38100" dist="38100" dir="2700000" algn="tl">
                  <a:srgbClr val="000000">
                    <a:alpha val="43137"/>
                  </a:srgbClr>
                </a:outerShdw>
              </a:effectLst>
              <a:latin typeface="Calibri" panose="020F0502020204030204" pitchFamily="34" charset="0"/>
            </a:endParaRPr>
          </a:p>
          <a:p>
            <a:pPr lvl="1"/>
            <a:endParaRPr lang="fr-FR" sz="1200" kern="0" dirty="0" smtClean="0">
              <a:effectLst>
                <a:outerShdw blurRad="38100" dist="38100" dir="2700000" algn="tl">
                  <a:srgbClr val="000000">
                    <a:alpha val="43137"/>
                  </a:srgbClr>
                </a:outerShdw>
              </a:effectLst>
              <a:latin typeface="Calibri" panose="020F0502020204030204" pitchFamily="34" charset="0"/>
            </a:endParaRPr>
          </a:p>
          <a:p>
            <a:pPr lvl="1"/>
            <a:endParaRPr lang="fr-FR" sz="1200" kern="0" dirty="0" smtClean="0">
              <a:effectLst>
                <a:outerShdw blurRad="38100" dist="38100" dir="2700000" algn="tl">
                  <a:srgbClr val="000000">
                    <a:alpha val="43137"/>
                  </a:srgbClr>
                </a:outerShdw>
              </a:effectLst>
              <a:latin typeface="Calibri" panose="020F0502020204030204" pitchFamily="34" charset="0"/>
            </a:endParaRPr>
          </a:p>
          <a:p>
            <a:pPr lvl="1"/>
            <a:endParaRPr lang="fr-FR" sz="1200" kern="0" dirty="0" smtClean="0">
              <a:effectLst>
                <a:outerShdw blurRad="38100" dist="38100" dir="2700000" algn="tl">
                  <a:srgbClr val="000000">
                    <a:alpha val="43137"/>
                  </a:srgbClr>
                </a:outerShdw>
              </a:effectLst>
              <a:latin typeface="Calibri" panose="020F0502020204030204" pitchFamily="34" charset="0"/>
            </a:endParaRPr>
          </a:p>
          <a:p>
            <a:pPr lvl="1"/>
            <a:endParaRPr lang="fr-FR" sz="1200" kern="0" dirty="0" smtClean="0">
              <a:effectLst>
                <a:outerShdw blurRad="38100" dist="38100" dir="2700000" algn="tl">
                  <a:srgbClr val="000000">
                    <a:alpha val="43137"/>
                  </a:srgbClr>
                </a:outerShdw>
              </a:effectLst>
              <a:latin typeface="Calibri" panose="020F0502020204030204" pitchFamily="34" charset="0"/>
            </a:endParaRPr>
          </a:p>
          <a:p>
            <a:pPr lvl="1"/>
            <a:endParaRPr lang="fr-FR" sz="1200" kern="0" dirty="0" smtClean="0">
              <a:effectLst>
                <a:outerShdw blurRad="38100" dist="38100" dir="2700000" algn="tl">
                  <a:srgbClr val="000000">
                    <a:alpha val="43137"/>
                  </a:srgbClr>
                </a:outerShdw>
              </a:effectLst>
              <a:latin typeface="Calibri" panose="020F0502020204030204" pitchFamily="34" charset="0"/>
            </a:endParaRPr>
          </a:p>
          <a:p>
            <a:pPr lvl="1"/>
            <a:endParaRPr lang="fr-FR" sz="1200" kern="0" dirty="0" smtClean="0">
              <a:effectLst>
                <a:outerShdw blurRad="38100" dist="38100" dir="2700000" algn="tl">
                  <a:srgbClr val="000000">
                    <a:alpha val="43137"/>
                  </a:srgbClr>
                </a:outerShdw>
              </a:effectLst>
              <a:latin typeface="Calibri" panose="020F0502020204030204" pitchFamily="34" charset="0"/>
            </a:endParaRPr>
          </a:p>
          <a:p>
            <a:pPr lvl="1"/>
            <a:endParaRPr lang="fr-FR" sz="1200" kern="0" dirty="0" smtClean="0">
              <a:effectLst>
                <a:outerShdw blurRad="38100" dist="38100" dir="2700000" algn="tl">
                  <a:srgbClr val="000000">
                    <a:alpha val="43137"/>
                  </a:srgbClr>
                </a:outerShdw>
              </a:effectLst>
              <a:latin typeface="Calibri" panose="020F0502020204030204" pitchFamily="34" charset="0"/>
            </a:endParaRPr>
          </a:p>
          <a:p>
            <a:pPr marL="0" indent="0">
              <a:buFont typeface="Helvetica" charset="0"/>
              <a:buNone/>
            </a:pPr>
            <a:endParaRPr lang="fr-FR" sz="1600" kern="0" dirty="0" smtClean="0">
              <a:effectLst>
                <a:outerShdw blurRad="38100" dist="38100" dir="2700000" algn="tl">
                  <a:srgbClr val="000000">
                    <a:alpha val="43137"/>
                  </a:srgbClr>
                </a:outerShdw>
              </a:effectLst>
              <a:latin typeface="Calibri" panose="020F0502020204030204" pitchFamily="34" charset="0"/>
            </a:endParaRPr>
          </a:p>
        </p:txBody>
      </p:sp>
      <p:sp>
        <p:nvSpPr>
          <p:cNvPr id="4" name="Titre 1"/>
          <p:cNvSpPr txBox="1">
            <a:spLocks/>
          </p:cNvSpPr>
          <p:nvPr/>
        </p:nvSpPr>
        <p:spPr>
          <a:xfrm>
            <a:off x="3181482" y="-169330"/>
            <a:ext cx="6727983" cy="908720"/>
          </a:xfrm>
          <a:prstGeom prst="rect">
            <a:avLst/>
          </a:prstGeom>
        </p:spPr>
        <p:txBody>
          <a:bodyPr/>
          <a:lstStyle>
            <a:lvl1pPr algn="l" defTabSz="914400" rtl="0" eaLnBrk="1" latinLnBrk="0" hangingPunct="1">
              <a:spcBef>
                <a:spcPct val="0"/>
              </a:spcBef>
              <a:buNone/>
              <a:defRPr sz="2200" b="1" kern="1200" cap="all" baseline="0">
                <a:solidFill>
                  <a:schemeClr val="bg1"/>
                </a:solidFill>
                <a:latin typeface="+mj-lt"/>
                <a:ea typeface="+mj-ea"/>
                <a:cs typeface="+mj-cs"/>
              </a:defRPr>
            </a:lvl1pPr>
          </a:lstStyle>
          <a:p>
            <a:pPr>
              <a:lnSpc>
                <a:spcPct val="200000"/>
              </a:lnSpc>
            </a:pPr>
            <a:r>
              <a:rPr lang="fr-FR" sz="2800" dirty="0" smtClean="0"/>
              <a:t>RFQ INTERFACE</a:t>
            </a:r>
            <a:endParaRPr lang="fr-FR" sz="2800" dirty="0"/>
          </a:p>
        </p:txBody>
      </p:sp>
      <p:sp>
        <p:nvSpPr>
          <p:cNvPr id="2" name="ZoneTexte 1"/>
          <p:cNvSpPr txBox="1"/>
          <p:nvPr/>
        </p:nvSpPr>
        <p:spPr>
          <a:xfrm>
            <a:off x="67732" y="1227443"/>
            <a:ext cx="2871299" cy="461665"/>
          </a:xfrm>
          <a:prstGeom prst="rect">
            <a:avLst/>
          </a:prstGeom>
          <a:solidFill>
            <a:srgbClr val="B9CDE5"/>
          </a:solidFill>
        </p:spPr>
        <p:txBody>
          <a:bodyPr wrap="none" rtlCol="0">
            <a:spAutoFit/>
          </a:bodyPr>
          <a:lstStyle/>
          <a:p>
            <a:r>
              <a:rPr lang="fr-FR" sz="2400" u="sng" dirty="0" smtClean="0">
                <a:solidFill>
                  <a:srgbClr val="666666"/>
                </a:solidFill>
                <a:effectLst>
                  <a:outerShdw blurRad="38100" dist="38100" dir="2700000" algn="tl">
                    <a:srgbClr val="000000">
                      <a:alpha val="43137"/>
                    </a:srgbClr>
                  </a:outerShdw>
                </a:effectLst>
              </a:rPr>
              <a:t>RF Network </a:t>
            </a:r>
            <a:r>
              <a:rPr lang="fr-FR" sz="2400" u="sng" dirty="0" err="1" smtClean="0">
                <a:solidFill>
                  <a:srgbClr val="666666"/>
                </a:solidFill>
                <a:effectLst>
                  <a:outerShdw blurRad="38100" dist="38100" dir="2700000" algn="tl">
                    <a:srgbClr val="000000">
                      <a:alpha val="43137"/>
                    </a:srgbClr>
                  </a:outerShdw>
                </a:effectLst>
              </a:rPr>
              <a:t>studies</a:t>
            </a:r>
            <a:endParaRPr lang="fr-FR" sz="2400" u="sng" dirty="0">
              <a:solidFill>
                <a:srgbClr val="666666"/>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55287" y="1678405"/>
            <a:ext cx="6911114" cy="4896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magine 5" descr="logo_cea.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15645199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72026" y="2592994"/>
            <a:ext cx="3057538" cy="1834523"/>
          </a:xfrm>
          <a:prstGeom prst="rect">
            <a:avLst/>
          </a:prstGeom>
        </p:spPr>
      </p:pic>
      <p:sp>
        <p:nvSpPr>
          <p:cNvPr id="2" name="Titolo 1"/>
          <p:cNvSpPr>
            <a:spLocks noGrp="1"/>
          </p:cNvSpPr>
          <p:nvPr>
            <p:ph type="title"/>
          </p:nvPr>
        </p:nvSpPr>
        <p:spPr>
          <a:xfrm>
            <a:off x="1508847" y="628985"/>
            <a:ext cx="6126306" cy="605824"/>
          </a:xfrm>
        </p:spPr>
        <p:txBody>
          <a:bodyPr/>
          <a:lstStyle/>
          <a:p>
            <a:pPr algn="ctr"/>
            <a:r>
              <a:rPr lang="en-US" dirty="0" smtClean="0"/>
              <a:t>High Voltage power supply</a:t>
            </a:r>
            <a:br>
              <a:rPr lang="en-US" dirty="0" smtClean="0"/>
            </a:br>
            <a:r>
              <a:rPr lang="en-US" dirty="0" smtClean="0"/>
              <a:t>tested and delivered</a:t>
            </a:r>
            <a:endParaRPr lang="en-US" dirty="0"/>
          </a:p>
        </p:txBody>
      </p:sp>
      <p:pic>
        <p:nvPicPr>
          <p:cNvPr id="4" name="Immagine 3" descr="INFN-logo.gif"/>
          <p:cNvPicPr>
            <a:picLocks noChangeAspect="1"/>
          </p:cNvPicPr>
          <p:nvPr/>
        </p:nvPicPr>
        <p:blipFill>
          <a:blip r:embed="rId3"/>
          <a:stretch>
            <a:fillRect/>
          </a:stretch>
        </p:blipFill>
        <p:spPr>
          <a:xfrm>
            <a:off x="411477" y="232041"/>
            <a:ext cx="810090" cy="793888"/>
          </a:xfrm>
          <a:prstGeom prst="rect">
            <a:avLst/>
          </a:prstGeom>
        </p:spPr>
      </p:pic>
      <p:sp>
        <p:nvSpPr>
          <p:cNvPr id="31" name="CasellaDiTesto 30"/>
          <p:cNvSpPr txBox="1"/>
          <p:nvPr/>
        </p:nvSpPr>
        <p:spPr>
          <a:xfrm>
            <a:off x="5553138" y="2222135"/>
            <a:ext cx="2748280" cy="280363"/>
          </a:xfrm>
          <a:prstGeom prst="rect">
            <a:avLst/>
          </a:prstGeom>
          <a:noFill/>
        </p:spPr>
        <p:txBody>
          <a:bodyPr wrap="none" lIns="64291" tIns="32146" rIns="64291" bIns="32146" rtlCol="0">
            <a:spAutoFit/>
          </a:bodyPr>
          <a:lstStyle/>
          <a:p>
            <a:r>
              <a:rPr lang="en-US" sz="1400" dirty="0"/>
              <a:t>Pulse of 100 mA and 10 ms @ 14 Hz</a:t>
            </a:r>
          </a:p>
        </p:txBody>
      </p:sp>
      <p:pic>
        <p:nvPicPr>
          <p:cNvPr id="11267" name="Picture 3" descr="C:\Users\Lorenzo\Dropbox\Camera Uploads\2015-01-29 10.11.49.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13045" y="3226477"/>
            <a:ext cx="1878055" cy="3000353"/>
          </a:xfrm>
          <a:prstGeom prst="rect">
            <a:avLst/>
          </a:prstGeom>
          <a:noFill/>
          <a:extLst>
            <a:ext uri="{909E8E84-426E-40dd-AFC4-6F175D3DCCD1}">
              <a14:hiddenFill xmlns:a14="http://schemas.microsoft.com/office/drawing/2010/main">
                <a:solidFill>
                  <a:srgbClr val="FFFFFF"/>
                </a:solidFill>
              </a14:hiddenFill>
            </a:ext>
          </a:extLst>
        </p:spPr>
      </p:pic>
      <p:sp>
        <p:nvSpPr>
          <p:cNvPr id="32" name="CasellaDiTesto 31"/>
          <p:cNvSpPr txBox="1"/>
          <p:nvPr/>
        </p:nvSpPr>
        <p:spPr>
          <a:xfrm>
            <a:off x="275827" y="5715778"/>
            <a:ext cx="1752489" cy="411170"/>
          </a:xfrm>
          <a:prstGeom prst="rect">
            <a:avLst/>
          </a:prstGeom>
          <a:solidFill>
            <a:schemeClr val="bg1">
              <a:alpha val="60000"/>
            </a:schemeClr>
          </a:solidFill>
        </p:spPr>
        <p:txBody>
          <a:bodyPr wrap="square" lIns="64291" tIns="32146" rIns="64291" bIns="32146" rtlCol="0">
            <a:spAutoFit/>
          </a:bodyPr>
          <a:lstStyle/>
          <a:p>
            <a:r>
              <a:rPr lang="it-IT" sz="2200" dirty="0"/>
              <a:t>@INFN-LNS</a:t>
            </a:r>
            <a:endParaRPr lang="en-GB" sz="2200" dirty="0"/>
          </a:p>
        </p:txBody>
      </p:sp>
      <p:pic>
        <p:nvPicPr>
          <p:cNvPr id="13" name="Immagin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82332" y="3377195"/>
            <a:ext cx="2365615" cy="3042432"/>
          </a:xfrm>
          <a:prstGeom prst="rect">
            <a:avLst/>
          </a:prstGeom>
        </p:spPr>
      </p:pic>
      <p:pic>
        <p:nvPicPr>
          <p:cNvPr id="14" name="Immagin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89482" y="5049180"/>
            <a:ext cx="2704618" cy="1622771"/>
          </a:xfrm>
          <a:prstGeom prst="rect">
            <a:avLst/>
          </a:prstGeom>
        </p:spPr>
      </p:pic>
      <p:sp>
        <p:nvSpPr>
          <p:cNvPr id="15" name="CasellaDiTesto 14"/>
          <p:cNvSpPr txBox="1"/>
          <p:nvPr/>
        </p:nvSpPr>
        <p:spPr>
          <a:xfrm>
            <a:off x="5587772" y="4702097"/>
            <a:ext cx="3287832" cy="281327"/>
          </a:xfrm>
          <a:prstGeom prst="rect">
            <a:avLst/>
          </a:prstGeom>
          <a:noFill/>
        </p:spPr>
        <p:txBody>
          <a:bodyPr wrap="square" lIns="64291" tIns="32146" rIns="64291" bIns="32146" rtlCol="0">
            <a:spAutoFit/>
          </a:bodyPr>
          <a:lstStyle/>
          <a:p>
            <a:pPr algn="l"/>
            <a:r>
              <a:rPr lang="en-GB" sz="1400" u="sng" dirty="0"/>
              <a:t>Ripple 2.5 V &lt; 10 V </a:t>
            </a:r>
            <a:r>
              <a:rPr lang="en-GB" sz="1400" u="sng" dirty="0" smtClean="0"/>
              <a:t> </a:t>
            </a:r>
            <a:r>
              <a:rPr lang="en-GB" sz="1400" u="sng" dirty="0"/>
              <a:t>requirements  </a:t>
            </a:r>
            <a:endParaRPr lang="en-GB" sz="1400" dirty="0"/>
          </a:p>
        </p:txBody>
      </p:sp>
      <p:sp>
        <p:nvSpPr>
          <p:cNvPr id="16" name="CasellaDiTesto 15"/>
          <p:cNvSpPr txBox="1"/>
          <p:nvPr/>
        </p:nvSpPr>
        <p:spPr>
          <a:xfrm>
            <a:off x="251127" y="1456109"/>
            <a:ext cx="5048016" cy="1757691"/>
          </a:xfrm>
          <a:prstGeom prst="rect">
            <a:avLst/>
          </a:prstGeom>
          <a:solidFill>
            <a:schemeClr val="bg1"/>
          </a:solidFill>
          <a:ln>
            <a:solidFill>
              <a:schemeClr val="tx1"/>
            </a:solidFill>
          </a:ln>
        </p:spPr>
        <p:txBody>
          <a:bodyPr wrap="square" lIns="64291" tIns="32146" rIns="64291" bIns="32146" rtlCol="0">
            <a:spAutoFit/>
          </a:bodyPr>
          <a:lstStyle/>
          <a:p>
            <a:r>
              <a:rPr lang="en-US" sz="2200" dirty="0"/>
              <a:t>Custom design to satisfy performance and stability request. </a:t>
            </a:r>
          </a:p>
          <a:p>
            <a:r>
              <a:rPr lang="en-US" sz="2200" dirty="0"/>
              <a:t>Factory Acceptance Test </a:t>
            </a:r>
            <a:r>
              <a:rPr lang="en-US" sz="2200" dirty="0" smtClean="0"/>
              <a:t>with the contribution of INFN technicians featured the fulfillment of specifications</a:t>
            </a:r>
            <a:endParaRPr lang="en-US" sz="2200" dirty="0"/>
          </a:p>
        </p:txBody>
      </p:sp>
    </p:spTree>
    <p:extLst>
      <p:ext uri="{BB962C8B-B14F-4D97-AF65-F5344CB8AC3E}">
        <p14:creationId xmlns:p14="http://schemas.microsoft.com/office/powerpoint/2010/main" val="947736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1"/>
          <p:cNvSpPr txBox="1">
            <a:spLocks/>
          </p:cNvSpPr>
          <p:nvPr/>
        </p:nvSpPr>
        <p:spPr>
          <a:xfrm>
            <a:off x="457200" y="648072"/>
            <a:ext cx="8507288" cy="5949280"/>
          </a:xfrm>
          <a:prstGeom prst="rect">
            <a:avLst/>
          </a:prstGeom>
        </p:spPr>
        <p:txBody>
          <a:bodyPr>
            <a:noAutofit/>
          </a:bodyPr>
          <a:lstStyle>
            <a:lvl1pPr marL="665163" indent="-401638" algn="l" rtl="0" eaLnBrk="0" fontAlgn="base" hangingPunct="0">
              <a:spcBef>
                <a:spcPts val="1700"/>
              </a:spcBef>
              <a:spcAft>
                <a:spcPct val="0"/>
              </a:spcAft>
              <a:buClr>
                <a:srgbClr val="000000"/>
              </a:buClr>
              <a:buSzPct val="171000"/>
              <a:buFont typeface="Helvetica" charset="0"/>
              <a:buChar char="•"/>
              <a:defRPr sz="3000">
                <a:solidFill>
                  <a:schemeClr val="tx1"/>
                </a:solidFill>
                <a:latin typeface="+mn-lt"/>
                <a:ea typeface="+mn-ea"/>
                <a:cs typeface="+mn-cs"/>
                <a:sym typeface="Lucida Grande" charset="0"/>
              </a:defRPr>
            </a:lvl1pPr>
            <a:lvl2pPr marL="977900" indent="-403225" algn="l" rtl="0" eaLnBrk="0" fontAlgn="base" hangingPunct="0">
              <a:spcBef>
                <a:spcPts val="1700"/>
              </a:spcBef>
              <a:spcAft>
                <a:spcPct val="0"/>
              </a:spcAft>
              <a:buClr>
                <a:srgbClr val="000000"/>
              </a:buClr>
              <a:buSzPct val="171000"/>
              <a:buFont typeface="Helvetica" charset="0"/>
              <a:buChar char="•"/>
              <a:defRPr sz="3000">
                <a:solidFill>
                  <a:schemeClr val="tx1"/>
                </a:solidFill>
                <a:latin typeface="+mn-lt"/>
                <a:ea typeface="+mn-ea"/>
                <a:cs typeface="+mn-cs"/>
                <a:sym typeface="Lucida Grande" charset="0"/>
              </a:defRPr>
            </a:lvl2pPr>
            <a:lvl3pPr marL="1289050" indent="-401638" algn="l" rtl="0" eaLnBrk="0" fontAlgn="base" hangingPunct="0">
              <a:spcBef>
                <a:spcPts val="1700"/>
              </a:spcBef>
              <a:spcAft>
                <a:spcPct val="0"/>
              </a:spcAft>
              <a:buClr>
                <a:srgbClr val="000000"/>
              </a:buClr>
              <a:buSzPct val="171000"/>
              <a:buFont typeface="Helvetica" charset="0"/>
              <a:buChar char="•"/>
              <a:defRPr sz="3000">
                <a:solidFill>
                  <a:schemeClr val="tx1"/>
                </a:solidFill>
                <a:latin typeface="+mn-lt"/>
                <a:ea typeface="+mn-ea"/>
                <a:cs typeface="+mn-cs"/>
                <a:sym typeface="Lucida Grande" charset="0"/>
              </a:defRPr>
            </a:lvl3pPr>
            <a:lvl4pPr marL="1601788" indent="-401638" algn="l" rtl="0" eaLnBrk="0" fontAlgn="base" hangingPunct="0">
              <a:spcBef>
                <a:spcPts val="1700"/>
              </a:spcBef>
              <a:spcAft>
                <a:spcPct val="0"/>
              </a:spcAft>
              <a:buClr>
                <a:srgbClr val="000000"/>
              </a:buClr>
              <a:buSzPct val="171000"/>
              <a:buFont typeface="Helvetica" charset="0"/>
              <a:buChar char="•"/>
              <a:defRPr sz="3000">
                <a:solidFill>
                  <a:schemeClr val="tx1"/>
                </a:solidFill>
                <a:latin typeface="+mn-lt"/>
                <a:ea typeface="+mn-ea"/>
                <a:cs typeface="+mn-cs"/>
                <a:sym typeface="Lucida Grande" charset="0"/>
              </a:defRPr>
            </a:lvl4pPr>
            <a:lvl5pPr marL="1914525" indent="-401638" algn="l" rtl="0" eaLnBrk="0" fontAlgn="base" hangingPunct="0">
              <a:spcBef>
                <a:spcPts val="1700"/>
              </a:spcBef>
              <a:spcAft>
                <a:spcPct val="0"/>
              </a:spcAft>
              <a:buClr>
                <a:srgbClr val="000000"/>
              </a:buClr>
              <a:buSzPct val="171000"/>
              <a:buFont typeface="Helvetica" charset="0"/>
              <a:buChar char="•"/>
              <a:defRPr sz="3000">
                <a:solidFill>
                  <a:schemeClr val="tx1"/>
                </a:solidFill>
                <a:latin typeface="+mn-lt"/>
                <a:ea typeface="+mn-ea"/>
                <a:cs typeface="+mn-cs"/>
                <a:sym typeface="Lucida Grande" charset="0"/>
              </a:defRPr>
            </a:lvl5pPr>
            <a:lvl6pPr marL="2371725" indent="-401638" algn="l" rtl="0" fontAlgn="base">
              <a:spcBef>
                <a:spcPts val="1700"/>
              </a:spcBef>
              <a:spcAft>
                <a:spcPct val="0"/>
              </a:spcAft>
              <a:buClr>
                <a:srgbClr val="000000"/>
              </a:buClr>
              <a:buSzPct val="171000"/>
              <a:buFont typeface="Helvetica" charset="0"/>
              <a:buChar char="•"/>
              <a:defRPr sz="3000">
                <a:solidFill>
                  <a:schemeClr val="tx1"/>
                </a:solidFill>
                <a:latin typeface="+mn-lt"/>
                <a:ea typeface="+mn-ea"/>
                <a:cs typeface="+mn-cs"/>
                <a:sym typeface="Lucida Grande" charset="0"/>
              </a:defRPr>
            </a:lvl6pPr>
            <a:lvl7pPr marL="2828925" indent="-401638" algn="l" rtl="0" fontAlgn="base">
              <a:spcBef>
                <a:spcPts val="1700"/>
              </a:spcBef>
              <a:spcAft>
                <a:spcPct val="0"/>
              </a:spcAft>
              <a:buClr>
                <a:srgbClr val="000000"/>
              </a:buClr>
              <a:buSzPct val="171000"/>
              <a:buFont typeface="Helvetica" charset="0"/>
              <a:buChar char="•"/>
              <a:defRPr sz="3000">
                <a:solidFill>
                  <a:schemeClr val="tx1"/>
                </a:solidFill>
                <a:latin typeface="+mn-lt"/>
                <a:ea typeface="+mn-ea"/>
                <a:cs typeface="+mn-cs"/>
                <a:sym typeface="Lucida Grande" charset="0"/>
              </a:defRPr>
            </a:lvl7pPr>
            <a:lvl8pPr marL="3286125" indent="-401638" algn="l" rtl="0" fontAlgn="base">
              <a:spcBef>
                <a:spcPts val="1700"/>
              </a:spcBef>
              <a:spcAft>
                <a:spcPct val="0"/>
              </a:spcAft>
              <a:buClr>
                <a:srgbClr val="000000"/>
              </a:buClr>
              <a:buSzPct val="171000"/>
              <a:buFont typeface="Helvetica" charset="0"/>
              <a:buChar char="•"/>
              <a:defRPr sz="3000">
                <a:solidFill>
                  <a:schemeClr val="tx1"/>
                </a:solidFill>
                <a:latin typeface="+mn-lt"/>
                <a:ea typeface="+mn-ea"/>
                <a:cs typeface="+mn-cs"/>
                <a:sym typeface="Lucida Grande" charset="0"/>
              </a:defRPr>
            </a:lvl8pPr>
            <a:lvl9pPr marL="3743325" indent="-401638" algn="l" rtl="0" fontAlgn="base">
              <a:spcBef>
                <a:spcPts val="1700"/>
              </a:spcBef>
              <a:spcAft>
                <a:spcPct val="0"/>
              </a:spcAft>
              <a:buClr>
                <a:srgbClr val="000000"/>
              </a:buClr>
              <a:buSzPct val="171000"/>
              <a:buFont typeface="Helvetica" charset="0"/>
              <a:buChar char="•"/>
              <a:defRPr sz="3000">
                <a:solidFill>
                  <a:schemeClr val="tx1"/>
                </a:solidFill>
                <a:latin typeface="+mn-lt"/>
                <a:ea typeface="+mn-ea"/>
                <a:cs typeface="+mn-cs"/>
                <a:sym typeface="Lucida Grande" charset="0"/>
              </a:defRPr>
            </a:lvl9pPr>
          </a:lstStyle>
          <a:p>
            <a:pPr lvl="2"/>
            <a:endParaRPr lang="fr-FR" sz="1400" kern="0" dirty="0" smtClean="0">
              <a:effectLst>
                <a:outerShdw blurRad="38100" dist="38100" dir="2700000" algn="tl">
                  <a:srgbClr val="000000">
                    <a:alpha val="43137"/>
                  </a:srgbClr>
                </a:outerShdw>
              </a:effectLst>
              <a:latin typeface="Calibri" panose="020F0502020204030204" pitchFamily="34" charset="0"/>
            </a:endParaRPr>
          </a:p>
          <a:p>
            <a:pPr lvl="1"/>
            <a:endParaRPr lang="fr-FR" sz="1200" kern="0" dirty="0" smtClean="0">
              <a:effectLst>
                <a:outerShdw blurRad="38100" dist="38100" dir="2700000" algn="tl">
                  <a:srgbClr val="000000">
                    <a:alpha val="43137"/>
                  </a:srgbClr>
                </a:outerShdw>
              </a:effectLst>
              <a:latin typeface="Calibri" panose="020F0502020204030204" pitchFamily="34" charset="0"/>
            </a:endParaRPr>
          </a:p>
          <a:p>
            <a:pPr lvl="1"/>
            <a:endParaRPr lang="fr-FR" sz="1200" kern="0" dirty="0" smtClean="0">
              <a:effectLst>
                <a:outerShdw blurRad="38100" dist="38100" dir="2700000" algn="tl">
                  <a:srgbClr val="000000">
                    <a:alpha val="43137"/>
                  </a:srgbClr>
                </a:outerShdw>
              </a:effectLst>
              <a:latin typeface="Calibri" panose="020F0502020204030204" pitchFamily="34" charset="0"/>
            </a:endParaRPr>
          </a:p>
          <a:p>
            <a:pPr lvl="1"/>
            <a:endParaRPr lang="fr-FR" sz="1200" kern="0" dirty="0" smtClean="0">
              <a:effectLst>
                <a:outerShdw blurRad="38100" dist="38100" dir="2700000" algn="tl">
                  <a:srgbClr val="000000">
                    <a:alpha val="43137"/>
                  </a:srgbClr>
                </a:outerShdw>
              </a:effectLst>
              <a:latin typeface="Calibri" panose="020F0502020204030204" pitchFamily="34" charset="0"/>
            </a:endParaRPr>
          </a:p>
          <a:p>
            <a:pPr lvl="1"/>
            <a:endParaRPr lang="fr-FR" sz="1200" kern="0" dirty="0" smtClean="0">
              <a:effectLst>
                <a:outerShdw blurRad="38100" dist="38100" dir="2700000" algn="tl">
                  <a:srgbClr val="000000">
                    <a:alpha val="43137"/>
                  </a:srgbClr>
                </a:outerShdw>
              </a:effectLst>
              <a:latin typeface="Calibri" panose="020F0502020204030204" pitchFamily="34" charset="0"/>
            </a:endParaRPr>
          </a:p>
          <a:p>
            <a:pPr lvl="1"/>
            <a:endParaRPr lang="fr-FR" sz="1200" kern="0" dirty="0" smtClean="0">
              <a:effectLst>
                <a:outerShdw blurRad="38100" dist="38100" dir="2700000" algn="tl">
                  <a:srgbClr val="000000">
                    <a:alpha val="43137"/>
                  </a:srgbClr>
                </a:outerShdw>
              </a:effectLst>
              <a:latin typeface="Calibri" panose="020F0502020204030204" pitchFamily="34" charset="0"/>
            </a:endParaRPr>
          </a:p>
          <a:p>
            <a:pPr lvl="1"/>
            <a:endParaRPr lang="fr-FR" sz="1200" kern="0" dirty="0" smtClean="0">
              <a:effectLst>
                <a:outerShdw blurRad="38100" dist="38100" dir="2700000" algn="tl">
                  <a:srgbClr val="000000">
                    <a:alpha val="43137"/>
                  </a:srgbClr>
                </a:outerShdw>
              </a:effectLst>
              <a:latin typeface="Calibri" panose="020F0502020204030204" pitchFamily="34" charset="0"/>
            </a:endParaRPr>
          </a:p>
          <a:p>
            <a:pPr lvl="1"/>
            <a:endParaRPr lang="fr-FR" sz="1200" kern="0" dirty="0" smtClean="0">
              <a:effectLst>
                <a:outerShdw blurRad="38100" dist="38100" dir="2700000" algn="tl">
                  <a:srgbClr val="000000">
                    <a:alpha val="43137"/>
                  </a:srgbClr>
                </a:outerShdw>
              </a:effectLst>
              <a:latin typeface="Calibri" panose="020F0502020204030204" pitchFamily="34" charset="0"/>
            </a:endParaRPr>
          </a:p>
          <a:p>
            <a:pPr lvl="1"/>
            <a:endParaRPr lang="fr-FR" sz="1200" kern="0" dirty="0" smtClean="0">
              <a:effectLst>
                <a:outerShdw blurRad="38100" dist="38100" dir="2700000" algn="tl">
                  <a:srgbClr val="000000">
                    <a:alpha val="43137"/>
                  </a:srgbClr>
                </a:outerShdw>
              </a:effectLst>
              <a:latin typeface="Calibri" panose="020F0502020204030204" pitchFamily="34" charset="0"/>
            </a:endParaRPr>
          </a:p>
          <a:p>
            <a:pPr lvl="1"/>
            <a:endParaRPr lang="fr-FR" sz="1200" kern="0" dirty="0" smtClean="0">
              <a:effectLst>
                <a:outerShdw blurRad="38100" dist="38100" dir="2700000" algn="tl">
                  <a:srgbClr val="000000">
                    <a:alpha val="43137"/>
                  </a:srgbClr>
                </a:outerShdw>
              </a:effectLst>
              <a:latin typeface="Calibri" panose="020F0502020204030204" pitchFamily="34" charset="0"/>
            </a:endParaRPr>
          </a:p>
          <a:p>
            <a:pPr marL="0" indent="0">
              <a:buFont typeface="Helvetica" charset="0"/>
              <a:buNone/>
            </a:pPr>
            <a:endParaRPr lang="fr-FR" sz="1600" kern="0" dirty="0" smtClean="0">
              <a:effectLst>
                <a:outerShdw blurRad="38100" dist="38100" dir="2700000" algn="tl">
                  <a:srgbClr val="000000">
                    <a:alpha val="43137"/>
                  </a:srgbClr>
                </a:outerShdw>
              </a:effectLst>
              <a:latin typeface="Calibri" panose="020F0502020204030204" pitchFamily="34" charset="0"/>
            </a:endParaRPr>
          </a:p>
        </p:txBody>
      </p:sp>
      <p:sp>
        <p:nvSpPr>
          <p:cNvPr id="4" name="Titre 1"/>
          <p:cNvSpPr txBox="1">
            <a:spLocks/>
          </p:cNvSpPr>
          <p:nvPr/>
        </p:nvSpPr>
        <p:spPr>
          <a:xfrm>
            <a:off x="3266149" y="0"/>
            <a:ext cx="6727983" cy="908720"/>
          </a:xfrm>
          <a:prstGeom prst="rect">
            <a:avLst/>
          </a:prstGeom>
        </p:spPr>
        <p:txBody>
          <a:bodyPr/>
          <a:lstStyle>
            <a:lvl1pPr algn="l" defTabSz="914400" rtl="0" eaLnBrk="1" latinLnBrk="0" hangingPunct="1">
              <a:spcBef>
                <a:spcPct val="0"/>
              </a:spcBef>
              <a:buNone/>
              <a:defRPr sz="2200" b="1" kern="1200" cap="all" baseline="0">
                <a:solidFill>
                  <a:schemeClr val="bg1"/>
                </a:solidFill>
                <a:latin typeface="+mj-lt"/>
                <a:ea typeface="+mj-ea"/>
                <a:cs typeface="+mj-cs"/>
              </a:defRPr>
            </a:lvl1pPr>
          </a:lstStyle>
          <a:p>
            <a:pPr>
              <a:lnSpc>
                <a:spcPct val="200000"/>
              </a:lnSpc>
            </a:pPr>
            <a:r>
              <a:rPr lang="fr-FR" sz="2800" dirty="0" smtClean="0"/>
              <a:t>RFQ INTERFACE</a:t>
            </a:r>
            <a:endParaRPr lang="fr-FR" sz="2800" dirty="0"/>
          </a:p>
        </p:txBody>
      </p:sp>
      <p:sp>
        <p:nvSpPr>
          <p:cNvPr id="2" name="ZoneTexte 1"/>
          <p:cNvSpPr txBox="1"/>
          <p:nvPr/>
        </p:nvSpPr>
        <p:spPr>
          <a:xfrm>
            <a:off x="889681" y="1124744"/>
            <a:ext cx="2871299" cy="461665"/>
          </a:xfrm>
          <a:prstGeom prst="rect">
            <a:avLst/>
          </a:prstGeom>
          <a:solidFill>
            <a:srgbClr val="B9CDE5"/>
          </a:solidFill>
        </p:spPr>
        <p:txBody>
          <a:bodyPr wrap="none" rtlCol="0">
            <a:spAutoFit/>
          </a:bodyPr>
          <a:lstStyle/>
          <a:p>
            <a:r>
              <a:rPr lang="fr-FR" sz="2400" u="sng" dirty="0" smtClean="0">
                <a:solidFill>
                  <a:srgbClr val="666666"/>
                </a:solidFill>
                <a:effectLst>
                  <a:outerShdw blurRad="38100" dist="38100" dir="2700000" algn="tl">
                    <a:srgbClr val="000000">
                      <a:alpha val="43137"/>
                    </a:srgbClr>
                  </a:outerShdw>
                </a:effectLst>
              </a:rPr>
              <a:t>RF Network </a:t>
            </a:r>
            <a:r>
              <a:rPr lang="fr-FR" sz="2400" u="sng" dirty="0" err="1" smtClean="0">
                <a:solidFill>
                  <a:srgbClr val="666666"/>
                </a:solidFill>
                <a:effectLst>
                  <a:outerShdw blurRad="38100" dist="38100" dir="2700000" algn="tl">
                    <a:srgbClr val="000000">
                      <a:alpha val="43137"/>
                    </a:srgbClr>
                  </a:outerShdw>
                </a:effectLst>
              </a:rPr>
              <a:t>studies</a:t>
            </a:r>
            <a:endParaRPr lang="fr-FR" sz="2400" u="sng" dirty="0">
              <a:solidFill>
                <a:srgbClr val="666666"/>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35696" y="1772816"/>
            <a:ext cx="5610771" cy="4717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magine 5" descr="logo_cea.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36659561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2995216" y="-133515"/>
            <a:ext cx="6727983" cy="908720"/>
          </a:xfrm>
          <a:prstGeom prst="rect">
            <a:avLst/>
          </a:prstGeom>
        </p:spPr>
        <p:txBody>
          <a:bodyPr/>
          <a:lstStyle>
            <a:lvl1pPr algn="l" defTabSz="914400" rtl="0" eaLnBrk="1" latinLnBrk="0" hangingPunct="1">
              <a:spcBef>
                <a:spcPct val="0"/>
              </a:spcBef>
              <a:buNone/>
              <a:defRPr sz="2200" b="1" kern="1200" cap="all" baseline="0">
                <a:solidFill>
                  <a:schemeClr val="bg1"/>
                </a:solidFill>
                <a:latin typeface="+mj-lt"/>
                <a:ea typeface="+mj-ea"/>
                <a:cs typeface="+mj-cs"/>
              </a:defRPr>
            </a:lvl1pPr>
          </a:lstStyle>
          <a:p>
            <a:pPr>
              <a:lnSpc>
                <a:spcPct val="200000"/>
              </a:lnSpc>
            </a:pPr>
            <a:r>
              <a:rPr lang="fr-FR" sz="2800" dirty="0" smtClean="0"/>
              <a:t>RFQ INTERFACE</a:t>
            </a:r>
            <a:endParaRPr lang="fr-FR" sz="2800" dirty="0"/>
          </a:p>
        </p:txBody>
      </p:sp>
      <p:sp>
        <p:nvSpPr>
          <p:cNvPr id="4" name="ZoneTexte 3"/>
          <p:cNvSpPr txBox="1"/>
          <p:nvPr/>
        </p:nvSpPr>
        <p:spPr>
          <a:xfrm>
            <a:off x="889681" y="1124744"/>
            <a:ext cx="7953459" cy="461665"/>
          </a:xfrm>
          <a:prstGeom prst="rect">
            <a:avLst/>
          </a:prstGeom>
          <a:solidFill>
            <a:srgbClr val="B9CDE5"/>
          </a:solidFill>
        </p:spPr>
        <p:txBody>
          <a:bodyPr wrap="none" rtlCol="0">
            <a:spAutoFit/>
          </a:bodyPr>
          <a:lstStyle/>
          <a:p>
            <a:r>
              <a:rPr lang="en-US" sz="2400" u="sng" dirty="0" smtClean="0">
                <a:solidFill>
                  <a:srgbClr val="666666"/>
                </a:solidFill>
                <a:effectLst>
                  <a:outerShdw blurRad="38100" dist="38100" dir="2700000" algn="tl">
                    <a:srgbClr val="000000">
                      <a:alpha val="43137"/>
                    </a:srgbClr>
                  </a:outerShdw>
                </a:effectLst>
              </a:rPr>
              <a:t>LEBT-RFQ interface within a beam current measurement</a:t>
            </a:r>
            <a:endParaRPr lang="en-US" sz="2400" u="sng" dirty="0">
              <a:solidFill>
                <a:srgbClr val="666666"/>
              </a:solidFill>
              <a:effectLst>
                <a:outerShdw blurRad="38100" dist="38100" dir="2700000" algn="tl">
                  <a:srgbClr val="000000">
                    <a:alpha val="43137"/>
                  </a:srgbClr>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077" y="1844824"/>
            <a:ext cx="2419691" cy="45429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27784" y="2276872"/>
            <a:ext cx="6424421" cy="330001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Immagine 5" descr="logo_cea.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7070618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2018247" y="-135466"/>
            <a:ext cx="6067426" cy="1441531"/>
          </a:xfrm>
          <a:prstGeom prst="rect">
            <a:avLst/>
          </a:prstGeom>
        </p:spPr>
        <p:txBody>
          <a:bodyPr vert="horz" wrap="square" lIns="0" tIns="0" rIns="0" bIns="0" rtlCol="0">
            <a:noAutofit/>
          </a:bodyPr>
          <a:lstStyle/>
          <a:p>
            <a:pPr marL="887730">
              <a:lnSpc>
                <a:spcPct val="100000"/>
              </a:lnSpc>
            </a:pPr>
            <a:endParaRPr sz="4400" dirty="0">
              <a:solidFill>
                <a:srgbClr val="000090"/>
              </a:solidFill>
              <a:latin typeface="Arial"/>
              <a:cs typeface="Arial"/>
            </a:endParaRPr>
          </a:p>
        </p:txBody>
      </p:sp>
      <p:pic>
        <p:nvPicPr>
          <p:cNvPr id="60" name="Immagine 59"/>
          <p:cNvPicPr>
            <a:picLocks noChangeAspect="1"/>
          </p:cNvPicPr>
          <p:nvPr/>
        </p:nvPicPr>
        <p:blipFill>
          <a:blip r:embed="rId2"/>
          <a:stretch>
            <a:fillRect/>
          </a:stretch>
        </p:blipFill>
        <p:spPr>
          <a:xfrm>
            <a:off x="0" y="2875419"/>
            <a:ext cx="9144000" cy="3346358"/>
          </a:xfrm>
          <a:prstGeom prst="rect">
            <a:avLst/>
          </a:prstGeom>
        </p:spPr>
      </p:pic>
      <p:sp>
        <p:nvSpPr>
          <p:cNvPr id="61" name="object 5"/>
          <p:cNvSpPr txBox="1"/>
          <p:nvPr/>
        </p:nvSpPr>
        <p:spPr>
          <a:xfrm>
            <a:off x="-1" y="1306065"/>
            <a:ext cx="7112001" cy="2043430"/>
          </a:xfrm>
          <a:prstGeom prst="rect">
            <a:avLst/>
          </a:prstGeom>
          <a:solidFill>
            <a:srgbClr val="B9CDE5"/>
          </a:solidFill>
        </p:spPr>
        <p:txBody>
          <a:bodyPr vert="horz" wrap="square" lIns="0" tIns="0" rIns="0" bIns="0" rtlCol="0">
            <a:noAutofit/>
          </a:bodyPr>
          <a:lstStyle/>
          <a:p>
            <a:pPr marL="12700" marR="12700">
              <a:lnSpc>
                <a:spcPct val="101200"/>
              </a:lnSpc>
            </a:pPr>
            <a:r>
              <a:rPr sz="2800" spc="-80" dirty="0" smtClean="0">
                <a:latin typeface="Arial"/>
                <a:cs typeface="Arial"/>
              </a:rPr>
              <a:t>MEBT </a:t>
            </a:r>
            <a:r>
              <a:rPr sz="2800" spc="90" dirty="0" smtClean="0">
                <a:latin typeface="Arial"/>
                <a:cs typeface="Arial"/>
              </a:rPr>
              <a:t>p</a:t>
            </a:r>
            <a:r>
              <a:rPr sz="2800" spc="0" dirty="0" smtClean="0">
                <a:latin typeface="Arial"/>
                <a:cs typeface="Arial"/>
              </a:rPr>
              <a:t>r</a:t>
            </a:r>
            <a:r>
              <a:rPr sz="2800" spc="10" dirty="0" smtClean="0">
                <a:latin typeface="Arial"/>
                <a:cs typeface="Arial"/>
              </a:rPr>
              <a:t>ovides the </a:t>
            </a:r>
            <a:r>
              <a:rPr sz="2800" spc="-55" dirty="0" smtClean="0">
                <a:latin typeface="Arial"/>
                <a:cs typeface="Arial"/>
              </a:rPr>
              <a:t>r</a:t>
            </a:r>
            <a:r>
              <a:rPr sz="2800" spc="25" dirty="0" smtClean="0">
                <a:latin typeface="Arial"/>
                <a:cs typeface="Arial"/>
              </a:rPr>
              <a:t>equi</a:t>
            </a:r>
            <a:r>
              <a:rPr sz="2800" spc="-40" dirty="0" smtClean="0">
                <a:latin typeface="Arial"/>
                <a:cs typeface="Arial"/>
              </a:rPr>
              <a:t>r</a:t>
            </a:r>
            <a:r>
              <a:rPr sz="2800" spc="60" dirty="0" smtClean="0">
                <a:latin typeface="Arial"/>
                <a:cs typeface="Arial"/>
              </a:rPr>
              <a:t>ed </a:t>
            </a:r>
            <a:r>
              <a:rPr sz="2800" spc="25" dirty="0" smtClean="0">
                <a:latin typeface="Arial"/>
                <a:cs typeface="Arial"/>
              </a:rPr>
              <a:t>matching f</a:t>
            </a:r>
            <a:r>
              <a:rPr sz="2800" spc="-55" dirty="0" smtClean="0">
                <a:latin typeface="Arial"/>
                <a:cs typeface="Arial"/>
              </a:rPr>
              <a:t>r</a:t>
            </a:r>
            <a:r>
              <a:rPr sz="2800" spc="0" dirty="0" smtClean="0">
                <a:latin typeface="Arial"/>
                <a:cs typeface="Arial"/>
              </a:rPr>
              <a:t>om </a:t>
            </a:r>
            <a:r>
              <a:rPr sz="2800" spc="-120" dirty="0" smtClean="0">
                <a:latin typeface="Arial"/>
                <a:cs typeface="Arial"/>
              </a:rPr>
              <a:t>RFQ to </a:t>
            </a:r>
            <a:r>
              <a:rPr sz="2800" spc="-50" dirty="0" smtClean="0">
                <a:latin typeface="Arial"/>
                <a:cs typeface="Arial"/>
              </a:rPr>
              <a:t>DTL</a:t>
            </a:r>
            <a:r>
              <a:rPr lang="it-IT" sz="2800" spc="-50" dirty="0" smtClean="0">
                <a:latin typeface="Arial"/>
                <a:cs typeface="Arial"/>
              </a:rPr>
              <a:t> a</a:t>
            </a:r>
            <a:r>
              <a:rPr sz="2800" spc="45" dirty="0" smtClean="0">
                <a:latin typeface="Arial"/>
                <a:cs typeface="Arial"/>
              </a:rPr>
              <a:t>nd </a:t>
            </a:r>
            <a:r>
              <a:rPr lang="it-IT" sz="2800" spc="45" dirty="0" smtClean="0">
                <a:latin typeface="Arial"/>
                <a:cs typeface="Arial"/>
              </a:rPr>
              <a:t>i</a:t>
            </a:r>
            <a:r>
              <a:rPr sz="2800" spc="45" dirty="0" smtClean="0">
                <a:latin typeface="Arial"/>
                <a:cs typeface="Arial"/>
              </a:rPr>
              <a:t>t serve</a:t>
            </a:r>
            <a:r>
              <a:rPr lang="it-IT" sz="2800" spc="45" dirty="0" err="1" smtClean="0">
                <a:latin typeface="Arial"/>
                <a:cs typeface="Arial"/>
              </a:rPr>
              <a:t>s</a:t>
            </a:r>
            <a:r>
              <a:rPr sz="2800" spc="45" dirty="0" smtClean="0">
                <a:latin typeface="Arial"/>
                <a:cs typeface="Arial"/>
              </a:rPr>
              <a:t> as:</a:t>
            </a:r>
            <a:endParaRPr sz="2800" dirty="0">
              <a:latin typeface="Arial"/>
              <a:cs typeface="Arial"/>
            </a:endParaRPr>
          </a:p>
          <a:p>
            <a:pPr>
              <a:lnSpc>
                <a:spcPts val="800"/>
              </a:lnSpc>
              <a:spcBef>
                <a:spcPts val="14"/>
              </a:spcBef>
            </a:pPr>
            <a:endParaRPr sz="800" dirty="0"/>
          </a:p>
          <a:p>
            <a:pPr marL="12700">
              <a:lnSpc>
                <a:spcPct val="100000"/>
              </a:lnSpc>
            </a:pPr>
            <a:r>
              <a:rPr sz="2850" baseline="1461" dirty="0" smtClean="0">
                <a:latin typeface="Arial"/>
                <a:cs typeface="Arial"/>
              </a:rPr>
              <a:t>•</a:t>
            </a:r>
            <a:r>
              <a:rPr sz="1900" dirty="0" smtClean="0">
                <a:latin typeface="Arial"/>
                <a:cs typeface="Arial"/>
              </a:rPr>
              <a:t>Halo </a:t>
            </a:r>
            <a:r>
              <a:rPr sz="1900" spc="35" dirty="0" smtClean="0">
                <a:latin typeface="Arial"/>
                <a:cs typeface="Arial"/>
              </a:rPr>
              <a:t>scraping </a:t>
            </a:r>
            <a:r>
              <a:rPr sz="1900" spc="5" dirty="0" smtClean="0">
                <a:latin typeface="Arial"/>
                <a:cs typeface="Arial"/>
              </a:rPr>
              <a:t>section.</a:t>
            </a:r>
            <a:endParaRPr sz="1900" dirty="0">
              <a:latin typeface="Arial"/>
              <a:cs typeface="Arial"/>
            </a:endParaRPr>
          </a:p>
          <a:p>
            <a:pPr>
              <a:lnSpc>
                <a:spcPts val="750"/>
              </a:lnSpc>
              <a:spcBef>
                <a:spcPts val="38"/>
              </a:spcBef>
            </a:pPr>
            <a:endParaRPr sz="750" dirty="0"/>
          </a:p>
          <a:p>
            <a:pPr marL="12700">
              <a:lnSpc>
                <a:spcPct val="100000"/>
              </a:lnSpc>
            </a:pPr>
            <a:r>
              <a:rPr sz="2850" baseline="1461" dirty="0" smtClean="0">
                <a:latin typeface="Arial"/>
                <a:cs typeface="Arial"/>
              </a:rPr>
              <a:t>•</a:t>
            </a:r>
            <a:r>
              <a:rPr sz="1900" spc="-30" dirty="0" smtClean="0">
                <a:latin typeface="Arial"/>
                <a:cs typeface="Arial"/>
              </a:rPr>
              <a:t>Fast </a:t>
            </a:r>
            <a:r>
              <a:rPr sz="1900" spc="45" dirty="0" smtClean="0">
                <a:latin typeface="Arial"/>
                <a:cs typeface="Arial"/>
              </a:rPr>
              <a:t>chopping </a:t>
            </a:r>
            <a:r>
              <a:rPr sz="1900" spc="5" dirty="0" smtClean="0">
                <a:latin typeface="Arial"/>
                <a:cs typeface="Arial"/>
              </a:rPr>
              <a:t>section</a:t>
            </a:r>
            <a:endParaRPr sz="1900" dirty="0">
              <a:latin typeface="Arial"/>
              <a:cs typeface="Arial"/>
            </a:endParaRPr>
          </a:p>
          <a:p>
            <a:pPr>
              <a:lnSpc>
                <a:spcPts val="750"/>
              </a:lnSpc>
              <a:spcBef>
                <a:spcPts val="37"/>
              </a:spcBef>
            </a:pPr>
            <a:endParaRPr sz="750" dirty="0"/>
          </a:p>
          <a:p>
            <a:pPr marL="12700">
              <a:lnSpc>
                <a:spcPct val="100000"/>
              </a:lnSpc>
            </a:pPr>
            <a:r>
              <a:rPr sz="2850" baseline="1461" dirty="0" smtClean="0">
                <a:latin typeface="Arial"/>
                <a:cs typeface="Arial"/>
              </a:rPr>
              <a:t>•</a:t>
            </a:r>
            <a:r>
              <a:rPr sz="1900" spc="15" dirty="0" smtClean="0">
                <a:latin typeface="Arial"/>
                <a:cs typeface="Arial"/>
              </a:rPr>
              <a:t>Diagnostic </a:t>
            </a:r>
            <a:r>
              <a:rPr sz="1900" spc="5" dirty="0" smtClean="0">
                <a:latin typeface="Arial"/>
                <a:cs typeface="Arial"/>
              </a:rPr>
              <a:t>section</a:t>
            </a:r>
            <a:endParaRPr sz="1900" dirty="0">
              <a:latin typeface="Arial"/>
              <a:cs typeface="Arial"/>
            </a:endParaRPr>
          </a:p>
        </p:txBody>
      </p:sp>
      <p:sp>
        <p:nvSpPr>
          <p:cNvPr id="62" name="Rettangolo 61"/>
          <p:cNvSpPr/>
          <p:nvPr/>
        </p:nvSpPr>
        <p:spPr>
          <a:xfrm>
            <a:off x="7687733" y="5723467"/>
            <a:ext cx="1608667" cy="1016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3" name="Rettangolo 62"/>
          <p:cNvSpPr/>
          <p:nvPr/>
        </p:nvSpPr>
        <p:spPr>
          <a:xfrm>
            <a:off x="0" y="5977467"/>
            <a:ext cx="1727200" cy="1149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4" name="Rettangolo 63"/>
          <p:cNvSpPr/>
          <p:nvPr/>
        </p:nvSpPr>
        <p:spPr>
          <a:xfrm>
            <a:off x="7569200" y="5708980"/>
            <a:ext cx="1727200" cy="1149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6" name="object 5"/>
          <p:cNvSpPr/>
          <p:nvPr/>
        </p:nvSpPr>
        <p:spPr>
          <a:xfrm>
            <a:off x="25400" y="93135"/>
            <a:ext cx="1295400" cy="520700"/>
          </a:xfrm>
          <a:prstGeom prst="rect">
            <a:avLst/>
          </a:prstGeom>
          <a:blipFill>
            <a:blip r:embed="rId3" cstate="print"/>
            <a:stretch>
              <a:fillRect/>
            </a:stretch>
          </a:blipFill>
        </p:spPr>
        <p:txBody>
          <a:bodyPr wrap="square" lIns="0" tIns="0" rIns="0" bIns="0" rtlCol="0">
            <a:noAutofit/>
          </a:bodyPr>
          <a:lstStyle/>
          <a:p>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128000" y="6299200"/>
            <a:ext cx="977900" cy="5207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6" name="object 6"/>
          <p:cNvSpPr txBox="1">
            <a:spLocks noGrp="1"/>
          </p:cNvSpPr>
          <p:nvPr>
            <p:ph type="title"/>
          </p:nvPr>
        </p:nvSpPr>
        <p:spPr>
          <a:xfrm>
            <a:off x="2555543" y="-106929"/>
            <a:ext cx="6067426" cy="1441531"/>
          </a:xfrm>
          <a:prstGeom prst="rect">
            <a:avLst/>
          </a:prstGeom>
        </p:spPr>
        <p:txBody>
          <a:bodyPr vert="horz" wrap="square" lIns="0" tIns="0" rIns="0" bIns="0" rtlCol="0">
            <a:noAutofit/>
          </a:bodyPr>
          <a:lstStyle/>
          <a:p>
            <a:pPr marL="622300">
              <a:lnSpc>
                <a:spcPct val="100000"/>
              </a:lnSpc>
            </a:pPr>
            <a:r>
              <a:rPr sz="4400" b="1" dirty="0" smtClean="0">
                <a:solidFill>
                  <a:srgbClr val="000090"/>
                </a:solidFill>
                <a:latin typeface="Arial"/>
                <a:cs typeface="Arial"/>
              </a:rPr>
              <a:t>Beam P</a:t>
            </a:r>
            <a:r>
              <a:rPr sz="4400" b="1" spc="-5" dirty="0" smtClean="0">
                <a:solidFill>
                  <a:srgbClr val="000090"/>
                </a:solidFill>
                <a:latin typeface="Arial"/>
                <a:cs typeface="Arial"/>
              </a:rPr>
              <a:t>h</a:t>
            </a:r>
            <a:r>
              <a:rPr sz="4400" b="1" spc="0" dirty="0" smtClean="0">
                <a:solidFill>
                  <a:srgbClr val="000090"/>
                </a:solidFill>
                <a:latin typeface="Arial"/>
                <a:cs typeface="Arial"/>
              </a:rPr>
              <a:t>ys</a:t>
            </a:r>
            <a:r>
              <a:rPr sz="4400" b="1" spc="-5" dirty="0" smtClean="0">
                <a:solidFill>
                  <a:srgbClr val="000090"/>
                </a:solidFill>
                <a:latin typeface="Arial"/>
                <a:cs typeface="Arial"/>
              </a:rPr>
              <a:t>i</a:t>
            </a:r>
            <a:r>
              <a:rPr sz="4400" b="1" spc="0" dirty="0" smtClean="0">
                <a:solidFill>
                  <a:srgbClr val="000090"/>
                </a:solidFill>
                <a:latin typeface="Arial"/>
                <a:cs typeface="Arial"/>
              </a:rPr>
              <a:t>cs</a:t>
            </a:r>
            <a:endParaRPr sz="4400" dirty="0">
              <a:solidFill>
                <a:srgbClr val="000090"/>
              </a:solidFill>
              <a:latin typeface="Arial"/>
              <a:cs typeface="Arial"/>
            </a:endParaRPr>
          </a:p>
        </p:txBody>
      </p:sp>
      <p:pic>
        <p:nvPicPr>
          <p:cNvPr id="55" name="Immagine 54"/>
          <p:cNvPicPr>
            <a:picLocks noChangeAspect="1"/>
          </p:cNvPicPr>
          <p:nvPr/>
        </p:nvPicPr>
        <p:blipFill>
          <a:blip r:embed="rId3"/>
          <a:stretch>
            <a:fillRect/>
          </a:stretch>
        </p:blipFill>
        <p:spPr>
          <a:xfrm>
            <a:off x="169333" y="3814091"/>
            <a:ext cx="9144000" cy="3043909"/>
          </a:xfrm>
          <a:prstGeom prst="rect">
            <a:avLst/>
          </a:prstGeom>
        </p:spPr>
      </p:pic>
      <p:sp>
        <p:nvSpPr>
          <p:cNvPr id="56" name="object 7"/>
          <p:cNvSpPr txBox="1"/>
          <p:nvPr/>
        </p:nvSpPr>
        <p:spPr>
          <a:xfrm>
            <a:off x="23381" y="956323"/>
            <a:ext cx="9374620" cy="3188335"/>
          </a:xfrm>
          <a:prstGeom prst="rect">
            <a:avLst/>
          </a:prstGeom>
          <a:solidFill>
            <a:schemeClr val="accent5">
              <a:lumMod val="20000"/>
              <a:lumOff val="80000"/>
            </a:schemeClr>
          </a:solidFill>
        </p:spPr>
        <p:txBody>
          <a:bodyPr vert="horz" wrap="square" lIns="0" tIns="0" rIns="0" bIns="0" rtlCol="0">
            <a:noAutofit/>
          </a:bodyPr>
          <a:lstStyle/>
          <a:p>
            <a:pPr marL="12700">
              <a:lnSpc>
                <a:spcPct val="100000"/>
              </a:lnSpc>
            </a:pPr>
            <a:r>
              <a:rPr sz="1600" b="1" dirty="0" smtClean="0">
                <a:solidFill>
                  <a:srgbClr val="53585F"/>
                </a:solidFill>
                <a:latin typeface="Arial"/>
                <a:cs typeface="Arial"/>
              </a:rPr>
              <a:t>WP2</a:t>
            </a:r>
            <a:endParaRPr sz="1600" dirty="0">
              <a:latin typeface="Arial"/>
              <a:cs typeface="Arial"/>
            </a:endParaRPr>
          </a:p>
          <a:p>
            <a:pPr>
              <a:lnSpc>
                <a:spcPts val="550"/>
              </a:lnSpc>
              <a:spcBef>
                <a:spcPts val="22"/>
              </a:spcBef>
            </a:pPr>
            <a:endParaRPr sz="700" dirty="0"/>
          </a:p>
          <a:p>
            <a:pPr marL="12700">
              <a:lnSpc>
                <a:spcPct val="100000"/>
              </a:lnSpc>
              <a:buClr>
                <a:srgbClr val="53585F"/>
              </a:buClr>
              <a:buFont typeface="Arial"/>
              <a:buChar char="–"/>
              <a:tabLst>
                <a:tab pos="172720" algn="l"/>
              </a:tabLst>
            </a:pPr>
            <a:r>
              <a:rPr sz="1600" dirty="0" smtClean="0">
                <a:solidFill>
                  <a:srgbClr val="53585F"/>
                </a:solidFill>
                <a:latin typeface="Arial"/>
                <a:cs typeface="Arial"/>
              </a:rPr>
              <a:t>La</a:t>
            </a:r>
            <a:r>
              <a:rPr sz="1600" spc="0" dirty="0" smtClean="0">
                <a:solidFill>
                  <a:srgbClr val="53585F"/>
                </a:solidFill>
                <a:latin typeface="Arial"/>
                <a:cs typeface="Arial"/>
              </a:rPr>
              <a:t>ttice design (I</a:t>
            </a:r>
            <a:r>
              <a:rPr sz="1600" spc="-114" dirty="0" smtClean="0">
                <a:solidFill>
                  <a:srgbClr val="53585F"/>
                </a:solidFill>
                <a:latin typeface="Arial"/>
                <a:cs typeface="Arial"/>
              </a:rPr>
              <a:t>P</a:t>
            </a:r>
            <a:r>
              <a:rPr sz="1600" spc="0" dirty="0" smtClean="0">
                <a:solidFill>
                  <a:srgbClr val="53585F"/>
                </a:solidFill>
                <a:latin typeface="Arial"/>
                <a:cs typeface="Arial"/>
              </a:rPr>
              <a:t>AC14</a:t>
            </a:r>
            <a:r>
              <a:rPr sz="1600" spc="-25" dirty="0" smtClean="0">
                <a:solidFill>
                  <a:srgbClr val="53585F"/>
                </a:solidFill>
                <a:latin typeface="Arial"/>
                <a:cs typeface="Arial"/>
              </a:rPr>
              <a:t> </a:t>
            </a:r>
            <a:r>
              <a:rPr sz="1600" spc="0" dirty="0" smtClean="0">
                <a:solidFill>
                  <a:srgbClr val="53585F"/>
                </a:solidFill>
                <a:latin typeface="Arial"/>
                <a:cs typeface="Arial"/>
              </a:rPr>
              <a:t>THPME045)</a:t>
            </a:r>
            <a:endParaRPr sz="1600" dirty="0">
              <a:latin typeface="Arial"/>
              <a:cs typeface="Arial"/>
            </a:endParaRPr>
          </a:p>
          <a:p>
            <a:pPr>
              <a:lnSpc>
                <a:spcPts val="700"/>
              </a:lnSpc>
              <a:spcBef>
                <a:spcPts val="12"/>
              </a:spcBef>
              <a:buClr>
                <a:srgbClr val="53585F"/>
              </a:buClr>
              <a:buFont typeface="Arial"/>
              <a:buChar char="–"/>
            </a:pPr>
            <a:endParaRPr sz="800" dirty="0"/>
          </a:p>
          <a:p>
            <a:pPr marL="12700" marR="12700">
              <a:lnSpc>
                <a:spcPts val="1700"/>
              </a:lnSpc>
              <a:buClr>
                <a:srgbClr val="53585F"/>
              </a:buClr>
              <a:buFont typeface="Arial"/>
              <a:buChar char="–"/>
              <a:tabLst>
                <a:tab pos="172720" algn="l"/>
              </a:tabLst>
            </a:pPr>
            <a:r>
              <a:rPr sz="1600" dirty="0" smtClean="0">
                <a:solidFill>
                  <a:srgbClr val="53585F"/>
                </a:solidFill>
                <a:latin typeface="Arial"/>
                <a:cs typeface="Arial"/>
              </a:rPr>
              <a:t>Basic beam physics (I</a:t>
            </a:r>
            <a:r>
              <a:rPr sz="1600" spc="-114" dirty="0" smtClean="0">
                <a:solidFill>
                  <a:srgbClr val="53585F"/>
                </a:solidFill>
                <a:latin typeface="Arial"/>
                <a:cs typeface="Arial"/>
              </a:rPr>
              <a:t>P</a:t>
            </a:r>
            <a:r>
              <a:rPr sz="1600" spc="0" dirty="0" smtClean="0">
                <a:solidFill>
                  <a:srgbClr val="53585F"/>
                </a:solidFill>
                <a:latin typeface="Arial"/>
                <a:cs typeface="Arial"/>
              </a:rPr>
              <a:t>AC14</a:t>
            </a:r>
            <a:r>
              <a:rPr sz="1600" spc="-25" dirty="0" smtClean="0">
                <a:solidFill>
                  <a:srgbClr val="53585F"/>
                </a:solidFill>
                <a:latin typeface="Arial"/>
                <a:cs typeface="Arial"/>
              </a:rPr>
              <a:t> </a:t>
            </a:r>
            <a:r>
              <a:rPr sz="1600" spc="0" dirty="0" smtClean="0">
                <a:solidFill>
                  <a:srgbClr val="53585F"/>
                </a:solidFill>
                <a:latin typeface="Arial"/>
                <a:cs typeface="Arial"/>
              </a:rPr>
              <a:t>THPME045, LINAC14</a:t>
            </a:r>
            <a:r>
              <a:rPr sz="1600" spc="-25" dirty="0" smtClean="0">
                <a:solidFill>
                  <a:srgbClr val="53585F"/>
                </a:solidFill>
                <a:latin typeface="Arial"/>
                <a:cs typeface="Arial"/>
              </a:rPr>
              <a:t> </a:t>
            </a:r>
            <a:r>
              <a:rPr sz="1600" spc="0" dirty="0" smtClean="0">
                <a:solidFill>
                  <a:srgbClr val="53585F"/>
                </a:solidFill>
                <a:latin typeface="Arial"/>
                <a:cs typeface="Arial"/>
              </a:rPr>
              <a:t>THPP045) – Matching to the DTL (tracking based)</a:t>
            </a:r>
            <a:endParaRPr sz="1600" dirty="0">
              <a:latin typeface="Arial"/>
              <a:cs typeface="Arial"/>
            </a:endParaRPr>
          </a:p>
          <a:p>
            <a:pPr marL="172720" indent="-160655">
              <a:lnSpc>
                <a:spcPts val="1660"/>
              </a:lnSpc>
              <a:buClr>
                <a:srgbClr val="53585F"/>
              </a:buClr>
              <a:buFont typeface="Arial"/>
              <a:buChar char="–"/>
              <a:tabLst>
                <a:tab pos="172720" algn="l"/>
              </a:tabLst>
            </a:pPr>
            <a:r>
              <a:rPr sz="1600" dirty="0" smtClean="0">
                <a:solidFill>
                  <a:srgbClr val="53585F"/>
                </a:solidFill>
                <a:latin typeface="Arial"/>
                <a:cs typeface="Arial"/>
              </a:rPr>
              <a:t>La</a:t>
            </a:r>
            <a:r>
              <a:rPr sz="1600" spc="0" dirty="0" smtClean="0">
                <a:solidFill>
                  <a:srgbClr val="53585F"/>
                </a:solidFill>
                <a:latin typeface="Arial"/>
                <a:cs typeface="Arial"/>
              </a:rPr>
              <a:t>ttice error tolerances (I</a:t>
            </a:r>
            <a:r>
              <a:rPr sz="1600" spc="-114" dirty="0" smtClean="0">
                <a:solidFill>
                  <a:srgbClr val="53585F"/>
                </a:solidFill>
                <a:latin typeface="Arial"/>
                <a:cs typeface="Arial"/>
              </a:rPr>
              <a:t>P</a:t>
            </a:r>
            <a:r>
              <a:rPr sz="1600" spc="0" dirty="0" smtClean="0">
                <a:solidFill>
                  <a:srgbClr val="53585F"/>
                </a:solidFill>
                <a:latin typeface="Arial"/>
                <a:cs typeface="Arial"/>
              </a:rPr>
              <a:t>AC’14</a:t>
            </a:r>
            <a:r>
              <a:rPr sz="1600" spc="-25" dirty="0" smtClean="0">
                <a:solidFill>
                  <a:srgbClr val="53585F"/>
                </a:solidFill>
                <a:latin typeface="Arial"/>
                <a:cs typeface="Arial"/>
              </a:rPr>
              <a:t> </a:t>
            </a:r>
            <a:r>
              <a:rPr sz="1600" spc="0" dirty="0" smtClean="0">
                <a:solidFill>
                  <a:srgbClr val="53585F"/>
                </a:solidFill>
                <a:latin typeface="Arial"/>
                <a:cs typeface="Arial"/>
              </a:rPr>
              <a:t>THPME044)</a:t>
            </a:r>
            <a:endParaRPr sz="1600" dirty="0">
              <a:latin typeface="Arial"/>
              <a:cs typeface="Arial"/>
            </a:endParaRPr>
          </a:p>
          <a:p>
            <a:pPr>
              <a:lnSpc>
                <a:spcPts val="550"/>
              </a:lnSpc>
              <a:spcBef>
                <a:spcPts val="22"/>
              </a:spcBef>
            </a:pPr>
            <a:endParaRPr sz="700" dirty="0"/>
          </a:p>
          <a:p>
            <a:pPr marL="12700">
              <a:lnSpc>
                <a:spcPct val="100000"/>
              </a:lnSpc>
            </a:pPr>
            <a:r>
              <a:rPr sz="1600" b="1" dirty="0" smtClean="0">
                <a:solidFill>
                  <a:srgbClr val="53585F"/>
                </a:solidFill>
                <a:latin typeface="Arial"/>
                <a:cs typeface="Arial"/>
              </a:rPr>
              <a:t>– Partia</a:t>
            </a:r>
            <a:r>
              <a:rPr sz="1600" b="1" spc="0" dirty="0" smtClean="0">
                <a:solidFill>
                  <a:srgbClr val="53585F"/>
                </a:solidFill>
                <a:latin typeface="Arial"/>
                <a:cs typeface="Arial"/>
              </a:rPr>
              <a:t>lly-chopped bunches (LINAC14 MOPP039, HB14 MO</a:t>
            </a:r>
            <a:r>
              <a:rPr sz="1600" b="1" spc="-114" dirty="0" smtClean="0">
                <a:solidFill>
                  <a:srgbClr val="53585F"/>
                </a:solidFill>
                <a:latin typeface="Arial"/>
                <a:cs typeface="Arial"/>
              </a:rPr>
              <a:t>P</a:t>
            </a:r>
            <a:r>
              <a:rPr sz="1600" b="1" spc="0" dirty="0" smtClean="0">
                <a:solidFill>
                  <a:srgbClr val="53585F"/>
                </a:solidFill>
                <a:latin typeface="Arial"/>
                <a:cs typeface="Arial"/>
              </a:rPr>
              <a:t>AB18)</a:t>
            </a:r>
            <a:endParaRPr sz="1600" dirty="0">
              <a:latin typeface="Arial"/>
              <a:cs typeface="Arial"/>
            </a:endParaRPr>
          </a:p>
          <a:p>
            <a:pPr>
              <a:lnSpc>
                <a:spcPts val="550"/>
              </a:lnSpc>
              <a:spcBef>
                <a:spcPts val="22"/>
              </a:spcBef>
            </a:pPr>
            <a:endParaRPr sz="700" dirty="0"/>
          </a:p>
          <a:p>
            <a:pPr marL="12700">
              <a:lnSpc>
                <a:spcPct val="100000"/>
              </a:lnSpc>
            </a:pPr>
            <a:r>
              <a:rPr sz="1600" dirty="0" smtClean="0">
                <a:solidFill>
                  <a:srgbClr val="53585F"/>
                </a:solidFill>
                <a:latin typeface="Arial"/>
                <a:cs typeface="Arial"/>
              </a:rPr>
              <a:t>The </a:t>
            </a:r>
            <a:r>
              <a:rPr sz="1600" spc="0" dirty="0" smtClean="0">
                <a:solidFill>
                  <a:srgbClr val="53585F"/>
                </a:solidFill>
                <a:latin typeface="Arial"/>
                <a:cs typeface="Arial"/>
              </a:rPr>
              <a:t>fast chopper rise/fall time specified as ~10 ns vs 2.84 ns of RF (352.21 MHz)</a:t>
            </a:r>
            <a:endParaRPr sz="1600" dirty="0">
              <a:latin typeface="Arial"/>
              <a:cs typeface="Arial"/>
            </a:endParaRPr>
          </a:p>
          <a:p>
            <a:pPr>
              <a:lnSpc>
                <a:spcPts val="550"/>
              </a:lnSpc>
              <a:spcBef>
                <a:spcPts val="22"/>
              </a:spcBef>
            </a:pPr>
            <a:endParaRPr sz="700" dirty="0"/>
          </a:p>
          <a:p>
            <a:pPr marL="12700">
              <a:lnSpc>
                <a:spcPct val="100000"/>
              </a:lnSpc>
            </a:pPr>
            <a:r>
              <a:rPr sz="1600" dirty="0" smtClean="0">
                <a:solidFill>
                  <a:srgbClr val="53585F"/>
                </a:solidFill>
                <a:latin typeface="Arial"/>
                <a:cs typeface="Arial"/>
              </a:rPr>
              <a:t>– Scrapers (I</a:t>
            </a:r>
            <a:r>
              <a:rPr sz="1600" spc="-114" dirty="0" smtClean="0">
                <a:solidFill>
                  <a:srgbClr val="53585F"/>
                </a:solidFill>
                <a:latin typeface="Arial"/>
                <a:cs typeface="Arial"/>
              </a:rPr>
              <a:t>P</a:t>
            </a:r>
            <a:r>
              <a:rPr sz="1600" spc="0" dirty="0" smtClean="0">
                <a:solidFill>
                  <a:srgbClr val="53585F"/>
                </a:solidFill>
                <a:latin typeface="Arial"/>
                <a:cs typeface="Arial"/>
              </a:rPr>
              <a:t>AC14</a:t>
            </a:r>
            <a:r>
              <a:rPr sz="1600" spc="-25" dirty="0" smtClean="0">
                <a:solidFill>
                  <a:srgbClr val="53585F"/>
                </a:solidFill>
                <a:latin typeface="Arial"/>
                <a:cs typeface="Arial"/>
              </a:rPr>
              <a:t> </a:t>
            </a:r>
            <a:r>
              <a:rPr sz="1600" spc="0" dirty="0" smtClean="0">
                <a:solidFill>
                  <a:srgbClr val="53585F"/>
                </a:solidFill>
                <a:latin typeface="Arial"/>
                <a:cs typeface="Arial"/>
              </a:rPr>
              <a:t>THPME045, HB14 MO</a:t>
            </a:r>
            <a:r>
              <a:rPr sz="1600" spc="-114" dirty="0" smtClean="0">
                <a:solidFill>
                  <a:srgbClr val="53585F"/>
                </a:solidFill>
                <a:latin typeface="Arial"/>
                <a:cs typeface="Arial"/>
              </a:rPr>
              <a:t>P</a:t>
            </a:r>
            <a:r>
              <a:rPr sz="1600" spc="0" dirty="0" smtClean="0">
                <a:solidFill>
                  <a:srgbClr val="53585F"/>
                </a:solidFill>
                <a:latin typeface="Arial"/>
                <a:cs typeface="Arial"/>
              </a:rPr>
              <a:t>AB18)</a:t>
            </a:r>
            <a:endParaRPr sz="1600" dirty="0">
              <a:latin typeface="Arial"/>
              <a:cs typeface="Arial"/>
            </a:endParaRPr>
          </a:p>
          <a:p>
            <a:pPr>
              <a:lnSpc>
                <a:spcPts val="550"/>
              </a:lnSpc>
              <a:spcBef>
                <a:spcPts val="21"/>
              </a:spcBef>
            </a:pPr>
            <a:endParaRPr sz="700" dirty="0"/>
          </a:p>
          <a:p>
            <a:pPr marL="12700">
              <a:lnSpc>
                <a:spcPct val="100000"/>
              </a:lnSpc>
            </a:pPr>
            <a:r>
              <a:rPr sz="1600" b="1" dirty="0" smtClean="0">
                <a:latin typeface="Arial"/>
                <a:cs typeface="Arial"/>
              </a:rPr>
              <a:t>WP3</a:t>
            </a:r>
            <a:endParaRPr sz="1600" dirty="0">
              <a:latin typeface="Arial"/>
              <a:cs typeface="Arial"/>
            </a:endParaRPr>
          </a:p>
          <a:p>
            <a:pPr>
              <a:lnSpc>
                <a:spcPts val="700"/>
              </a:lnSpc>
              <a:spcBef>
                <a:spcPts val="29"/>
              </a:spcBef>
            </a:pPr>
            <a:endParaRPr sz="800" dirty="0"/>
          </a:p>
          <a:p>
            <a:pPr marL="204470" indent="-192405">
              <a:lnSpc>
                <a:spcPct val="100000"/>
              </a:lnSpc>
              <a:buFont typeface="Arial"/>
              <a:buChar char="•"/>
              <a:tabLst>
                <a:tab pos="204470" algn="l"/>
              </a:tabLst>
            </a:pPr>
            <a:r>
              <a:rPr sz="2000" spc="-10" dirty="0" smtClean="0">
                <a:latin typeface="Arial"/>
                <a:cs typeface="Arial"/>
              </a:rPr>
              <a:t>Best</a:t>
            </a:r>
            <a:r>
              <a:rPr sz="2000" spc="-5" dirty="0" smtClean="0">
                <a:latin typeface="Arial"/>
                <a:cs typeface="Arial"/>
              </a:rPr>
              <a:t> </a:t>
            </a:r>
            <a:r>
              <a:rPr sz="2000" spc="5" dirty="0" smtClean="0">
                <a:latin typeface="Arial"/>
                <a:cs typeface="Arial"/>
              </a:rPr>
              <a:t>inputs</a:t>
            </a:r>
            <a:r>
              <a:rPr sz="2000" spc="-5" dirty="0" smtClean="0">
                <a:latin typeface="Arial"/>
                <a:cs typeface="Arial"/>
              </a:rPr>
              <a:t> </a:t>
            </a:r>
            <a:r>
              <a:rPr sz="2000" spc="-10" dirty="0" smtClean="0">
                <a:latin typeface="Arial"/>
                <a:cs typeface="Arial"/>
              </a:rPr>
              <a:t>for</a:t>
            </a:r>
            <a:r>
              <a:rPr sz="2000" spc="-5" dirty="0" smtClean="0">
                <a:latin typeface="Arial"/>
                <a:cs typeface="Arial"/>
              </a:rPr>
              <a:t> </a:t>
            </a:r>
            <a:r>
              <a:rPr sz="2000" spc="-65" dirty="0" smtClean="0">
                <a:latin typeface="Arial"/>
                <a:cs typeface="Arial"/>
              </a:rPr>
              <a:t>MEBT</a:t>
            </a:r>
            <a:endParaRPr sz="2000" dirty="0">
              <a:latin typeface="Arial"/>
              <a:cs typeface="Arial"/>
            </a:endParaRPr>
          </a:p>
          <a:p>
            <a:pPr marL="204470" indent="-192405">
              <a:lnSpc>
                <a:spcPct val="100000"/>
              </a:lnSpc>
              <a:spcBef>
                <a:spcPts val="470"/>
              </a:spcBef>
              <a:buFont typeface="Arial"/>
              <a:buChar char="•"/>
              <a:tabLst>
                <a:tab pos="204470" algn="l"/>
              </a:tabLst>
            </a:pPr>
            <a:r>
              <a:rPr sz="2000" spc="-50" dirty="0" smtClean="0">
                <a:latin typeface="Arial"/>
                <a:cs typeface="Arial"/>
              </a:rPr>
              <a:t>A</a:t>
            </a:r>
            <a:r>
              <a:rPr sz="2000" spc="5" dirty="0" smtClean="0">
                <a:latin typeface="Arial"/>
                <a:cs typeface="Arial"/>
              </a:rPr>
              <a:t>vailable</a:t>
            </a:r>
            <a:r>
              <a:rPr sz="2000" spc="-5" dirty="0" smtClean="0">
                <a:latin typeface="Arial"/>
                <a:cs typeface="Arial"/>
              </a:rPr>
              <a:t> </a:t>
            </a:r>
            <a:r>
              <a:rPr sz="2000" spc="25" dirty="0" smtClean="0">
                <a:latin typeface="Arial"/>
                <a:cs typeface="Arial"/>
              </a:rPr>
              <a:t>space</a:t>
            </a:r>
            <a:r>
              <a:rPr sz="2000" spc="-5" dirty="0" smtClean="0">
                <a:latin typeface="Arial"/>
                <a:cs typeface="Arial"/>
              </a:rPr>
              <a:t> </a:t>
            </a:r>
            <a:r>
              <a:rPr sz="2000" spc="-10" dirty="0" smtClean="0">
                <a:latin typeface="Arial"/>
                <a:cs typeface="Arial"/>
              </a:rPr>
              <a:t>for</a:t>
            </a:r>
            <a:r>
              <a:rPr sz="2000" spc="-5" dirty="0" smtClean="0">
                <a:latin typeface="Arial"/>
                <a:cs typeface="Arial"/>
              </a:rPr>
              <a:t> </a:t>
            </a:r>
            <a:r>
              <a:rPr sz="2000" i="1" spc="40" dirty="0" smtClean="0">
                <a:latin typeface="Arial"/>
                <a:cs typeface="Arial"/>
              </a:rPr>
              <a:t>diag</a:t>
            </a:r>
            <a:r>
              <a:rPr sz="2000" i="1" spc="-5" dirty="0" smtClean="0">
                <a:latin typeface="Arial"/>
                <a:cs typeface="Arial"/>
              </a:rPr>
              <a:t> </a:t>
            </a:r>
            <a:r>
              <a:rPr sz="2000" i="1" spc="15" dirty="0" smtClean="0">
                <a:latin typeface="Arial"/>
                <a:cs typeface="Arial"/>
              </a:rPr>
              <a:t>box,</a:t>
            </a:r>
            <a:r>
              <a:rPr sz="2000" i="1" spc="-5" dirty="0" smtClean="0">
                <a:latin typeface="Arial"/>
                <a:cs typeface="Arial"/>
              </a:rPr>
              <a:t> </a:t>
            </a:r>
            <a:r>
              <a:rPr sz="2000" i="1" spc="15" dirty="0" smtClean="0">
                <a:latin typeface="Arial"/>
                <a:cs typeface="Arial"/>
              </a:rPr>
              <a:t>input</a:t>
            </a:r>
            <a:r>
              <a:rPr sz="2000" i="1" spc="-5" dirty="0" smtClean="0">
                <a:latin typeface="Arial"/>
                <a:cs typeface="Arial"/>
              </a:rPr>
              <a:t> </a:t>
            </a:r>
            <a:r>
              <a:rPr sz="2000" i="1" spc="20" dirty="0" smtClean="0">
                <a:latin typeface="Arial"/>
                <a:cs typeface="Arial"/>
              </a:rPr>
              <a:t>and</a:t>
            </a:r>
            <a:r>
              <a:rPr sz="2000" i="1" spc="-5" dirty="0" smtClean="0">
                <a:latin typeface="Arial"/>
                <a:cs typeface="Arial"/>
              </a:rPr>
              <a:t> </a:t>
            </a:r>
            <a:r>
              <a:rPr sz="2000" i="1" spc="5" dirty="0" smtClean="0">
                <a:latin typeface="Arial"/>
                <a:cs typeface="Arial"/>
              </a:rPr>
              <a:t>output</a:t>
            </a:r>
            <a:endParaRPr sz="2000" dirty="0">
              <a:latin typeface="Arial"/>
              <a:cs typeface="Arial"/>
            </a:endParaRPr>
          </a:p>
        </p:txBody>
      </p:sp>
      <p:sp>
        <p:nvSpPr>
          <p:cNvPr id="57" name="object 5"/>
          <p:cNvSpPr/>
          <p:nvPr/>
        </p:nvSpPr>
        <p:spPr>
          <a:xfrm>
            <a:off x="25400" y="16933"/>
            <a:ext cx="1295400" cy="520700"/>
          </a:xfrm>
          <a:prstGeom prst="rect">
            <a:avLst/>
          </a:prstGeom>
          <a:blipFill>
            <a:blip r:embed="rId4" cstate="print"/>
            <a:stretch>
              <a:fillRect/>
            </a:stretch>
          </a:blipFill>
        </p:spPr>
        <p:txBody>
          <a:bodyPr wrap="square" lIns="0" tIns="0" rIns="0" bIns="0" rtlCol="0">
            <a:noAutofit/>
          </a:bodyPr>
          <a:lstStyle/>
          <a:p>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664203" y="1756839"/>
            <a:ext cx="2540000" cy="25019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3" name="object 3"/>
          <p:cNvSpPr/>
          <p:nvPr/>
        </p:nvSpPr>
        <p:spPr>
          <a:xfrm>
            <a:off x="1193803" y="3547539"/>
            <a:ext cx="2616200" cy="25146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6" name="object 6"/>
          <p:cNvSpPr txBox="1">
            <a:spLocks noGrp="1"/>
          </p:cNvSpPr>
          <p:nvPr>
            <p:ph type="title"/>
          </p:nvPr>
        </p:nvSpPr>
        <p:spPr>
          <a:xfrm>
            <a:off x="1753798" y="0"/>
            <a:ext cx="6067426" cy="1441531"/>
          </a:xfrm>
          <a:prstGeom prst="rect">
            <a:avLst/>
          </a:prstGeom>
        </p:spPr>
        <p:txBody>
          <a:bodyPr vert="horz" wrap="square" lIns="0" tIns="0" rIns="0" bIns="0" rtlCol="0">
            <a:noAutofit/>
          </a:bodyPr>
          <a:lstStyle/>
          <a:p>
            <a:pPr marL="1732280">
              <a:lnSpc>
                <a:spcPct val="100000"/>
              </a:lnSpc>
            </a:pPr>
            <a:r>
              <a:rPr sz="4200" b="1" spc="-5" dirty="0" smtClean="0">
                <a:solidFill>
                  <a:srgbClr val="000090"/>
                </a:solidFill>
                <a:latin typeface="Arial"/>
                <a:cs typeface="Arial"/>
              </a:rPr>
              <a:t>QUAD</a:t>
            </a:r>
            <a:endParaRPr sz="4200" dirty="0">
              <a:solidFill>
                <a:srgbClr val="000090"/>
              </a:solidFill>
              <a:latin typeface="Arial"/>
              <a:cs typeface="Arial"/>
            </a:endParaRPr>
          </a:p>
        </p:txBody>
      </p:sp>
      <p:sp>
        <p:nvSpPr>
          <p:cNvPr id="7" name="object 7"/>
          <p:cNvSpPr txBox="1"/>
          <p:nvPr/>
        </p:nvSpPr>
        <p:spPr>
          <a:xfrm>
            <a:off x="952503" y="1590146"/>
            <a:ext cx="3811270" cy="1870075"/>
          </a:xfrm>
          <a:prstGeom prst="rect">
            <a:avLst/>
          </a:prstGeom>
        </p:spPr>
        <p:txBody>
          <a:bodyPr vert="horz" wrap="square" lIns="0" tIns="0" rIns="0" bIns="0" rtlCol="0">
            <a:noAutofit/>
          </a:bodyPr>
          <a:lstStyle/>
          <a:p>
            <a:pPr marL="276225" indent="-264160">
              <a:lnSpc>
                <a:spcPct val="100000"/>
              </a:lnSpc>
              <a:buFont typeface="Arial"/>
              <a:buChar char="•"/>
              <a:tabLst>
                <a:tab pos="276225" algn="l"/>
              </a:tabLst>
            </a:pPr>
            <a:r>
              <a:rPr sz="2300" spc="35" dirty="0" smtClean="0">
                <a:latin typeface="Arial"/>
                <a:cs typeface="Arial"/>
              </a:rPr>
              <a:t>Magnetic</a:t>
            </a:r>
            <a:r>
              <a:rPr sz="2300" spc="5" dirty="0" smtClean="0">
                <a:latin typeface="Arial"/>
                <a:cs typeface="Arial"/>
              </a:rPr>
              <a:t> </a:t>
            </a:r>
            <a:r>
              <a:rPr sz="2300" spc="20" dirty="0" smtClean="0">
                <a:latin typeface="Arial"/>
                <a:cs typeface="Arial"/>
              </a:rPr>
              <a:t>Design:</a:t>
            </a:r>
            <a:r>
              <a:rPr sz="2300" spc="5" dirty="0" smtClean="0">
                <a:latin typeface="Arial"/>
                <a:cs typeface="Arial"/>
              </a:rPr>
              <a:t> </a:t>
            </a:r>
            <a:r>
              <a:rPr sz="2300" i="1" spc="0" dirty="0" smtClean="0">
                <a:latin typeface="Arial"/>
                <a:cs typeface="Arial"/>
              </a:rPr>
              <a:t>in-house</a:t>
            </a:r>
            <a:endParaRPr sz="2300" dirty="0">
              <a:latin typeface="Arial"/>
              <a:cs typeface="Arial"/>
            </a:endParaRPr>
          </a:p>
          <a:p>
            <a:pPr>
              <a:lnSpc>
                <a:spcPts val="550"/>
              </a:lnSpc>
              <a:spcBef>
                <a:spcPts val="42"/>
              </a:spcBef>
              <a:buFont typeface="Arial"/>
              <a:buChar char="•"/>
            </a:pPr>
            <a:endParaRPr sz="550" dirty="0"/>
          </a:p>
          <a:p>
            <a:pPr marL="276225" marR="207645" indent="-264160" algn="just">
              <a:lnSpc>
                <a:spcPct val="101400"/>
              </a:lnSpc>
              <a:buFont typeface="Arial"/>
              <a:buChar char="•"/>
              <a:tabLst>
                <a:tab pos="276225" algn="l"/>
              </a:tabLst>
            </a:pPr>
            <a:r>
              <a:rPr sz="2300" spc="20" dirty="0" smtClean="0">
                <a:latin typeface="Arial"/>
                <a:cs typeface="Arial"/>
              </a:rPr>
              <a:t>Manufacturing:</a:t>
            </a:r>
            <a:r>
              <a:rPr sz="2300" spc="5" dirty="0" smtClean="0">
                <a:latin typeface="Arial"/>
                <a:cs typeface="Arial"/>
              </a:rPr>
              <a:t> </a:t>
            </a:r>
            <a:r>
              <a:rPr sz="2300" i="1" spc="10" dirty="0" smtClean="0">
                <a:latin typeface="Arial"/>
                <a:cs typeface="Arial"/>
              </a:rPr>
              <a:t>(Detailed quotation</a:t>
            </a:r>
            <a:r>
              <a:rPr sz="2300" i="1" spc="5" dirty="0" smtClean="0">
                <a:latin typeface="Arial"/>
                <a:cs typeface="Arial"/>
              </a:rPr>
              <a:t> </a:t>
            </a:r>
            <a:r>
              <a:rPr sz="2300" i="1" spc="0" dirty="0" smtClean="0">
                <a:latin typeface="Arial"/>
                <a:cs typeface="Arial"/>
              </a:rPr>
              <a:t>in</a:t>
            </a:r>
            <a:r>
              <a:rPr sz="2300" i="1" spc="5" dirty="0" smtClean="0">
                <a:latin typeface="Arial"/>
                <a:cs typeface="Arial"/>
              </a:rPr>
              <a:t> </a:t>
            </a:r>
            <a:r>
              <a:rPr sz="2300" i="1" spc="75" dirty="0" smtClean="0">
                <a:latin typeface="Arial"/>
                <a:cs typeface="Arial"/>
              </a:rPr>
              <a:t>p</a:t>
            </a:r>
            <a:r>
              <a:rPr sz="2300" i="1" spc="0" dirty="0" smtClean="0">
                <a:latin typeface="Arial"/>
                <a:cs typeface="Arial"/>
              </a:rPr>
              <a:t>r</a:t>
            </a:r>
            <a:r>
              <a:rPr sz="2300" i="1" spc="50" dirty="0" smtClean="0">
                <a:latin typeface="Arial"/>
                <a:cs typeface="Arial"/>
              </a:rPr>
              <a:t>og</a:t>
            </a:r>
            <a:r>
              <a:rPr sz="2300" i="1" spc="-15" dirty="0" smtClean="0">
                <a:latin typeface="Arial"/>
                <a:cs typeface="Arial"/>
              </a:rPr>
              <a:t>r</a:t>
            </a:r>
            <a:r>
              <a:rPr sz="2300" i="1" spc="0" dirty="0" smtClean="0">
                <a:latin typeface="Arial"/>
                <a:cs typeface="Arial"/>
              </a:rPr>
              <a:t>ess)</a:t>
            </a:r>
            <a:r>
              <a:rPr sz="2300" i="1" spc="5" dirty="0" smtClean="0">
                <a:latin typeface="Arial"/>
                <a:cs typeface="Arial"/>
              </a:rPr>
              <a:t> </a:t>
            </a:r>
            <a:r>
              <a:rPr sz="2300" i="1" u="heavy" spc="0" dirty="0" smtClean="0">
                <a:latin typeface="Arial"/>
                <a:cs typeface="Arial"/>
              </a:rPr>
              <a:t>as</a:t>
            </a:r>
            <a:r>
              <a:rPr sz="2300" i="1" spc="0" dirty="0" smtClean="0">
                <a:latin typeface="Arial"/>
                <a:cs typeface="Arial"/>
              </a:rPr>
              <a:t> </a:t>
            </a:r>
            <a:r>
              <a:rPr sz="2300" i="1" u="heavy" spc="0" dirty="0" smtClean="0">
                <a:latin typeface="Arial"/>
                <a:cs typeface="Arial"/>
              </a:rPr>
              <a:t>soon as </a:t>
            </a:r>
            <a:r>
              <a:rPr sz="2300" i="1" u="heavy" spc="-45" dirty="0" smtClean="0">
                <a:latin typeface="Arial"/>
                <a:cs typeface="Arial"/>
              </a:rPr>
              <a:t>r</a:t>
            </a:r>
            <a:r>
              <a:rPr sz="2300" i="1" u="heavy" spc="20" dirty="0" smtClean="0">
                <a:latin typeface="Arial"/>
                <a:cs typeface="Arial"/>
              </a:rPr>
              <a:t>equi</a:t>
            </a:r>
            <a:r>
              <a:rPr sz="2300" i="1" u="heavy" spc="-30" dirty="0" smtClean="0">
                <a:latin typeface="Arial"/>
                <a:cs typeface="Arial"/>
              </a:rPr>
              <a:t>r</a:t>
            </a:r>
            <a:r>
              <a:rPr sz="2300" i="1" u="heavy" spc="0" dirty="0" smtClean="0">
                <a:latin typeface="Arial"/>
                <a:cs typeface="Arial"/>
              </a:rPr>
              <a:t>ements a</a:t>
            </a:r>
            <a:r>
              <a:rPr sz="2300" i="1" u="heavy" spc="-45" dirty="0" smtClean="0">
                <a:latin typeface="Arial"/>
                <a:cs typeface="Arial"/>
              </a:rPr>
              <a:t>r</a:t>
            </a:r>
            <a:r>
              <a:rPr sz="2300" i="1" u="heavy" spc="0" dirty="0" smtClean="0">
                <a:latin typeface="Arial"/>
                <a:cs typeface="Arial"/>
              </a:rPr>
              <a:t>e</a:t>
            </a:r>
            <a:r>
              <a:rPr sz="2300" i="1" spc="0" dirty="0" smtClean="0">
                <a:latin typeface="Arial"/>
                <a:cs typeface="Arial"/>
              </a:rPr>
              <a:t> </a:t>
            </a:r>
            <a:r>
              <a:rPr sz="2300" i="1" spc="25" dirty="0" smtClean="0">
                <a:latin typeface="Arial"/>
                <a:cs typeface="Arial"/>
              </a:rPr>
              <a:t>fixed</a:t>
            </a:r>
            <a:endParaRPr sz="2300" dirty="0">
              <a:latin typeface="Arial"/>
              <a:cs typeface="Arial"/>
            </a:endParaRPr>
          </a:p>
        </p:txBody>
      </p:sp>
      <p:sp>
        <p:nvSpPr>
          <p:cNvPr id="8" name="object 8"/>
          <p:cNvSpPr/>
          <p:nvPr/>
        </p:nvSpPr>
        <p:spPr>
          <a:xfrm>
            <a:off x="1229236" y="3401751"/>
            <a:ext cx="635732" cy="0"/>
          </a:xfrm>
          <a:custGeom>
            <a:avLst/>
            <a:gdLst/>
            <a:ahLst/>
            <a:cxnLst/>
            <a:rect l="l" t="t" r="r" b="b"/>
            <a:pathLst>
              <a:path w="635732">
                <a:moveTo>
                  <a:pt x="0" y="0"/>
                </a:moveTo>
                <a:lnTo>
                  <a:pt x="635732" y="0"/>
                </a:lnTo>
              </a:path>
            </a:pathLst>
          </a:custGeom>
          <a:ln w="14668">
            <a:solidFill>
              <a:srgbClr val="000000"/>
            </a:solidFill>
          </a:ln>
        </p:spPr>
        <p:txBody>
          <a:bodyPr wrap="square" lIns="0" tIns="0" rIns="0" bIns="0" rtlCol="0">
            <a:noAutofit/>
          </a:bodyPr>
          <a:lstStyle/>
          <a:p>
            <a:endParaRPr/>
          </a:p>
        </p:txBody>
      </p:sp>
      <p:sp>
        <p:nvSpPr>
          <p:cNvPr id="9" name="object 9"/>
          <p:cNvSpPr/>
          <p:nvPr/>
        </p:nvSpPr>
        <p:spPr>
          <a:xfrm>
            <a:off x="5753103" y="1591739"/>
            <a:ext cx="2540000" cy="1879600"/>
          </a:xfrm>
          <a:prstGeom prst="rect">
            <a:avLst/>
          </a:prstGeom>
          <a:blipFill>
            <a:blip r:embed="rId4" cstate="print"/>
            <a:stretch>
              <a:fillRect/>
            </a:stretch>
          </a:blipFill>
        </p:spPr>
        <p:txBody>
          <a:bodyPr wrap="square" lIns="0" tIns="0" rIns="0" bIns="0" rtlCol="0">
            <a:noAutofit/>
          </a:bodyPr>
          <a:lstStyle/>
          <a:p>
            <a:endParaRPr/>
          </a:p>
        </p:txBody>
      </p:sp>
      <p:sp>
        <p:nvSpPr>
          <p:cNvPr id="10" name="object 10"/>
          <p:cNvSpPr/>
          <p:nvPr/>
        </p:nvSpPr>
        <p:spPr>
          <a:xfrm>
            <a:off x="6413503" y="3001439"/>
            <a:ext cx="1892300" cy="508000"/>
          </a:xfrm>
          <a:custGeom>
            <a:avLst/>
            <a:gdLst/>
            <a:ahLst/>
            <a:cxnLst/>
            <a:rect l="l" t="t" r="r" b="b"/>
            <a:pathLst>
              <a:path w="1892300" h="508000">
                <a:moveTo>
                  <a:pt x="0" y="0"/>
                </a:moveTo>
                <a:lnTo>
                  <a:pt x="1892300" y="0"/>
                </a:lnTo>
                <a:lnTo>
                  <a:pt x="1892300" y="508000"/>
                </a:lnTo>
                <a:lnTo>
                  <a:pt x="0" y="508000"/>
                </a:lnTo>
                <a:lnTo>
                  <a:pt x="0" y="0"/>
                </a:lnTo>
                <a:close/>
              </a:path>
            </a:pathLst>
          </a:custGeom>
          <a:solidFill>
            <a:srgbClr val="FFFFFF"/>
          </a:solidFill>
        </p:spPr>
        <p:txBody>
          <a:bodyPr wrap="square" lIns="0" tIns="0" rIns="0" bIns="0" rtlCol="0">
            <a:noAutofit/>
          </a:bodyPr>
          <a:lstStyle/>
          <a:p>
            <a:endParaRPr/>
          </a:p>
        </p:txBody>
      </p:sp>
      <p:sp>
        <p:nvSpPr>
          <p:cNvPr id="11" name="object 11"/>
          <p:cNvSpPr txBox="1"/>
          <p:nvPr/>
        </p:nvSpPr>
        <p:spPr>
          <a:xfrm>
            <a:off x="6453325" y="3091405"/>
            <a:ext cx="1813560" cy="320040"/>
          </a:xfrm>
          <a:prstGeom prst="rect">
            <a:avLst/>
          </a:prstGeom>
        </p:spPr>
        <p:txBody>
          <a:bodyPr vert="horz" wrap="square" lIns="0" tIns="0" rIns="0" bIns="0" rtlCol="0">
            <a:noAutofit/>
          </a:bodyPr>
          <a:lstStyle/>
          <a:p>
            <a:pPr marL="12700">
              <a:lnSpc>
                <a:spcPct val="100000"/>
              </a:lnSpc>
            </a:pPr>
            <a:r>
              <a:rPr sz="2000" spc="-15" dirty="0" smtClean="0">
                <a:latin typeface="Gill Sans Light"/>
                <a:cs typeface="Gill Sans Light"/>
              </a:rPr>
              <a:t>50MeV</a:t>
            </a:r>
            <a:r>
              <a:rPr sz="2000" spc="-5" dirty="0" smtClean="0">
                <a:latin typeface="Gill Sans Light"/>
                <a:cs typeface="Gill Sans Light"/>
              </a:rPr>
              <a:t> </a:t>
            </a:r>
            <a:r>
              <a:rPr sz="2000" spc="-10" dirty="0" smtClean="0">
                <a:latin typeface="Gill Sans Light"/>
                <a:cs typeface="Gill Sans Light"/>
              </a:rPr>
              <a:t>prototype</a:t>
            </a:r>
            <a:endParaRPr sz="2000" dirty="0">
              <a:latin typeface="Gill Sans Light"/>
              <a:cs typeface="Gill Sans Light"/>
            </a:endParaRPr>
          </a:p>
        </p:txBody>
      </p:sp>
      <p:sp>
        <p:nvSpPr>
          <p:cNvPr id="12" name="object 12"/>
          <p:cNvSpPr/>
          <p:nvPr/>
        </p:nvSpPr>
        <p:spPr>
          <a:xfrm>
            <a:off x="5384803" y="4366159"/>
            <a:ext cx="1556438" cy="1695979"/>
          </a:xfrm>
          <a:prstGeom prst="rect">
            <a:avLst/>
          </a:prstGeom>
          <a:blipFill>
            <a:blip r:embed="rId5"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13" name="object 13"/>
          <p:cNvSpPr/>
          <p:nvPr/>
        </p:nvSpPr>
        <p:spPr>
          <a:xfrm>
            <a:off x="7065908" y="4563539"/>
            <a:ext cx="1424801" cy="1498600"/>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14" name="object 14"/>
          <p:cNvSpPr/>
          <p:nvPr/>
        </p:nvSpPr>
        <p:spPr>
          <a:xfrm>
            <a:off x="6413503" y="5833539"/>
            <a:ext cx="533400" cy="228600"/>
          </a:xfrm>
          <a:custGeom>
            <a:avLst/>
            <a:gdLst/>
            <a:ahLst/>
            <a:cxnLst/>
            <a:rect l="l" t="t" r="r" b="b"/>
            <a:pathLst>
              <a:path w="533400" h="228600">
                <a:moveTo>
                  <a:pt x="0" y="0"/>
                </a:moveTo>
                <a:lnTo>
                  <a:pt x="533400" y="0"/>
                </a:lnTo>
                <a:lnTo>
                  <a:pt x="533400" y="228600"/>
                </a:lnTo>
                <a:lnTo>
                  <a:pt x="0" y="228600"/>
                </a:lnTo>
                <a:lnTo>
                  <a:pt x="0" y="0"/>
                </a:lnTo>
                <a:close/>
              </a:path>
            </a:pathLst>
          </a:custGeom>
          <a:solidFill>
            <a:srgbClr val="FFFFFF"/>
          </a:solidFill>
        </p:spPr>
        <p:txBody>
          <a:bodyPr wrap="square" lIns="0" tIns="0" rIns="0" bIns="0" rtlCol="0">
            <a:noAutofit/>
          </a:bodyPr>
          <a:lstStyle/>
          <a:p>
            <a:endParaRPr/>
          </a:p>
        </p:txBody>
      </p:sp>
      <p:sp>
        <p:nvSpPr>
          <p:cNvPr id="15" name="object 15"/>
          <p:cNvSpPr txBox="1"/>
          <p:nvPr/>
        </p:nvSpPr>
        <p:spPr>
          <a:xfrm>
            <a:off x="6477554" y="5876385"/>
            <a:ext cx="401955" cy="159385"/>
          </a:xfrm>
          <a:prstGeom prst="rect">
            <a:avLst/>
          </a:prstGeom>
        </p:spPr>
        <p:txBody>
          <a:bodyPr vert="horz" wrap="square" lIns="0" tIns="0" rIns="0" bIns="0" rtlCol="0">
            <a:noAutofit/>
          </a:bodyPr>
          <a:lstStyle/>
          <a:p>
            <a:pPr marL="12700">
              <a:lnSpc>
                <a:spcPct val="100000"/>
              </a:lnSpc>
            </a:pPr>
            <a:r>
              <a:rPr sz="950" spc="5" dirty="0" smtClean="0">
                <a:latin typeface="Gill Sans Light"/>
                <a:cs typeface="Gill Sans Light"/>
              </a:rPr>
              <a:t>ø42mm</a:t>
            </a:r>
            <a:endParaRPr sz="950">
              <a:latin typeface="Gill Sans Light"/>
              <a:cs typeface="Gill Sans Light"/>
            </a:endParaRPr>
          </a:p>
        </p:txBody>
      </p:sp>
      <p:sp>
        <p:nvSpPr>
          <p:cNvPr id="16" name="object 16"/>
          <p:cNvSpPr/>
          <p:nvPr/>
        </p:nvSpPr>
        <p:spPr>
          <a:xfrm>
            <a:off x="7962903" y="5833539"/>
            <a:ext cx="533400" cy="228600"/>
          </a:xfrm>
          <a:custGeom>
            <a:avLst/>
            <a:gdLst/>
            <a:ahLst/>
            <a:cxnLst/>
            <a:rect l="l" t="t" r="r" b="b"/>
            <a:pathLst>
              <a:path w="533400" h="228600">
                <a:moveTo>
                  <a:pt x="0" y="0"/>
                </a:moveTo>
                <a:lnTo>
                  <a:pt x="533400" y="0"/>
                </a:lnTo>
                <a:lnTo>
                  <a:pt x="533400" y="228600"/>
                </a:lnTo>
                <a:lnTo>
                  <a:pt x="0" y="228600"/>
                </a:lnTo>
                <a:lnTo>
                  <a:pt x="0" y="0"/>
                </a:lnTo>
                <a:close/>
              </a:path>
            </a:pathLst>
          </a:custGeom>
          <a:solidFill>
            <a:srgbClr val="FFFFFF"/>
          </a:solidFill>
        </p:spPr>
        <p:txBody>
          <a:bodyPr wrap="square" lIns="0" tIns="0" rIns="0" bIns="0" rtlCol="0">
            <a:noAutofit/>
          </a:bodyPr>
          <a:lstStyle/>
          <a:p>
            <a:endParaRPr/>
          </a:p>
        </p:txBody>
      </p:sp>
      <p:sp>
        <p:nvSpPr>
          <p:cNvPr id="17" name="object 17"/>
          <p:cNvSpPr txBox="1"/>
          <p:nvPr/>
        </p:nvSpPr>
        <p:spPr>
          <a:xfrm>
            <a:off x="8028034" y="5876385"/>
            <a:ext cx="401955" cy="159385"/>
          </a:xfrm>
          <a:prstGeom prst="rect">
            <a:avLst/>
          </a:prstGeom>
        </p:spPr>
        <p:txBody>
          <a:bodyPr vert="horz" wrap="square" lIns="0" tIns="0" rIns="0" bIns="0" rtlCol="0">
            <a:noAutofit/>
          </a:bodyPr>
          <a:lstStyle/>
          <a:p>
            <a:pPr marL="12700">
              <a:lnSpc>
                <a:spcPct val="100000"/>
              </a:lnSpc>
            </a:pPr>
            <a:r>
              <a:rPr sz="950" spc="5" dirty="0" smtClean="0">
                <a:latin typeface="Gill Sans Light"/>
                <a:cs typeface="Gill Sans Light"/>
              </a:rPr>
              <a:t>ø41mm</a:t>
            </a:r>
            <a:endParaRPr sz="950">
              <a:latin typeface="Gill Sans Light"/>
              <a:cs typeface="Gill Sans Light"/>
            </a:endParaRPr>
          </a:p>
        </p:txBody>
      </p:sp>
      <p:sp>
        <p:nvSpPr>
          <p:cNvPr id="18" name="object 18"/>
          <p:cNvSpPr/>
          <p:nvPr/>
        </p:nvSpPr>
        <p:spPr>
          <a:xfrm>
            <a:off x="1162053" y="5535089"/>
            <a:ext cx="838200" cy="482600"/>
          </a:xfrm>
          <a:custGeom>
            <a:avLst/>
            <a:gdLst/>
            <a:ahLst/>
            <a:cxnLst/>
            <a:rect l="l" t="t" r="r" b="b"/>
            <a:pathLst>
              <a:path w="838200" h="482600">
                <a:moveTo>
                  <a:pt x="0" y="0"/>
                </a:moveTo>
                <a:lnTo>
                  <a:pt x="838200" y="0"/>
                </a:lnTo>
                <a:lnTo>
                  <a:pt x="838200" y="482600"/>
                </a:lnTo>
                <a:lnTo>
                  <a:pt x="0" y="482600"/>
                </a:lnTo>
                <a:lnTo>
                  <a:pt x="0" y="0"/>
                </a:lnTo>
                <a:close/>
              </a:path>
            </a:pathLst>
          </a:custGeom>
          <a:solidFill>
            <a:srgbClr val="FFFFFF"/>
          </a:solidFill>
        </p:spPr>
        <p:txBody>
          <a:bodyPr wrap="square" lIns="0" tIns="0" rIns="0" bIns="0" rtlCol="0">
            <a:noAutofit/>
          </a:bodyPr>
          <a:lstStyle/>
          <a:p>
            <a:endParaRPr/>
          </a:p>
        </p:txBody>
      </p:sp>
      <p:sp>
        <p:nvSpPr>
          <p:cNvPr id="19" name="object 19"/>
          <p:cNvSpPr/>
          <p:nvPr/>
        </p:nvSpPr>
        <p:spPr>
          <a:xfrm>
            <a:off x="1162053" y="5535089"/>
            <a:ext cx="838200" cy="482599"/>
          </a:xfrm>
          <a:custGeom>
            <a:avLst/>
            <a:gdLst/>
            <a:ahLst/>
            <a:cxnLst/>
            <a:rect l="l" t="t" r="r" b="b"/>
            <a:pathLst>
              <a:path w="838200" h="482599">
                <a:moveTo>
                  <a:pt x="0" y="0"/>
                </a:moveTo>
                <a:lnTo>
                  <a:pt x="838200" y="0"/>
                </a:lnTo>
                <a:lnTo>
                  <a:pt x="838200" y="482599"/>
                </a:lnTo>
                <a:lnTo>
                  <a:pt x="0" y="482599"/>
                </a:lnTo>
                <a:lnTo>
                  <a:pt x="0" y="0"/>
                </a:lnTo>
                <a:close/>
              </a:path>
            </a:pathLst>
          </a:custGeom>
          <a:ln w="12700">
            <a:solidFill>
              <a:srgbClr val="0B5D18"/>
            </a:solidFill>
          </a:ln>
        </p:spPr>
        <p:txBody>
          <a:bodyPr wrap="square" lIns="0" tIns="0" rIns="0" bIns="0" rtlCol="0">
            <a:noAutofit/>
          </a:bodyPr>
          <a:lstStyle/>
          <a:p>
            <a:endParaRPr/>
          </a:p>
        </p:txBody>
      </p:sp>
      <p:sp>
        <p:nvSpPr>
          <p:cNvPr id="20" name="object 20"/>
          <p:cNvSpPr txBox="1"/>
          <p:nvPr/>
        </p:nvSpPr>
        <p:spPr>
          <a:xfrm>
            <a:off x="1190628" y="5603818"/>
            <a:ext cx="750570" cy="380365"/>
          </a:xfrm>
          <a:prstGeom prst="rect">
            <a:avLst/>
          </a:prstGeom>
        </p:spPr>
        <p:txBody>
          <a:bodyPr vert="horz" wrap="square" lIns="0" tIns="0" rIns="0" bIns="0" rtlCol="0">
            <a:noAutofit/>
          </a:bodyPr>
          <a:lstStyle/>
          <a:p>
            <a:pPr marL="12700" marR="12700">
              <a:lnSpc>
                <a:spcPts val="1440"/>
              </a:lnSpc>
            </a:pPr>
            <a:r>
              <a:rPr sz="1300" spc="10" dirty="0" smtClean="0">
                <a:solidFill>
                  <a:srgbClr val="054109"/>
                </a:solidFill>
                <a:latin typeface="Arial"/>
                <a:cs typeface="Arial"/>
              </a:rPr>
              <a:t>Mech.</a:t>
            </a:r>
            <a:r>
              <a:rPr sz="1300" spc="5" dirty="0" smtClean="0">
                <a:solidFill>
                  <a:srgbClr val="054109"/>
                </a:solidFill>
                <a:latin typeface="Arial"/>
                <a:cs typeface="Arial"/>
              </a:rPr>
              <a:t> Assembly</a:t>
            </a:r>
            <a:endParaRPr sz="1300">
              <a:latin typeface="Arial"/>
              <a:cs typeface="Arial"/>
            </a:endParaRPr>
          </a:p>
        </p:txBody>
      </p:sp>
      <p:sp>
        <p:nvSpPr>
          <p:cNvPr id="26" name="object 5"/>
          <p:cNvSpPr/>
          <p:nvPr/>
        </p:nvSpPr>
        <p:spPr>
          <a:xfrm>
            <a:off x="88900" y="160866"/>
            <a:ext cx="1295400" cy="520700"/>
          </a:xfrm>
          <a:prstGeom prst="rect">
            <a:avLst/>
          </a:prstGeom>
          <a:blipFill>
            <a:blip r:embed="rId7" cstate="print"/>
            <a:stretch>
              <a:fillRect/>
            </a:stretch>
          </a:blipFill>
        </p:spPr>
        <p:txBody>
          <a:bodyPr wrap="square" lIns="0" tIns="0" rIns="0" bIns="0" rtlCol="0">
            <a:noAutofit/>
          </a:bodyPr>
          <a:lstStyle/>
          <a:p>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22250" y="3992629"/>
            <a:ext cx="2540000" cy="1907824"/>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3" name="object 3"/>
          <p:cNvSpPr/>
          <p:nvPr/>
        </p:nvSpPr>
        <p:spPr>
          <a:xfrm>
            <a:off x="834415" y="5861952"/>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noAutofit/>
          </a:bodyPr>
          <a:lstStyle/>
          <a:p>
            <a:endParaRPr/>
          </a:p>
        </p:txBody>
      </p:sp>
      <p:sp>
        <p:nvSpPr>
          <p:cNvPr id="4" name="object 4"/>
          <p:cNvSpPr/>
          <p:nvPr/>
        </p:nvSpPr>
        <p:spPr>
          <a:xfrm>
            <a:off x="579395" y="4703211"/>
            <a:ext cx="0" cy="0"/>
          </a:xfrm>
          <a:custGeom>
            <a:avLst/>
            <a:gdLst/>
            <a:ahLst/>
            <a:cxnLst/>
            <a:rect l="l" t="t" r="r" b="b"/>
            <a:pathLst>
              <a:path>
                <a:moveTo>
                  <a:pt x="0" y="0"/>
                </a:moveTo>
                <a:lnTo>
                  <a:pt x="0" y="0"/>
                </a:lnTo>
              </a:path>
            </a:pathLst>
          </a:custGeom>
          <a:ln w="3175">
            <a:solidFill>
              <a:srgbClr val="000000"/>
            </a:solidFill>
          </a:ln>
        </p:spPr>
        <p:txBody>
          <a:bodyPr wrap="square" lIns="0" tIns="0" rIns="0" bIns="0" rtlCol="0">
            <a:noAutofit/>
          </a:bodyPr>
          <a:lstStyle/>
          <a:p>
            <a:endParaRPr/>
          </a:p>
        </p:txBody>
      </p:sp>
      <p:sp>
        <p:nvSpPr>
          <p:cNvPr id="5" name="object 5"/>
          <p:cNvSpPr/>
          <p:nvPr/>
        </p:nvSpPr>
        <p:spPr>
          <a:xfrm>
            <a:off x="1676400" y="5448300"/>
            <a:ext cx="1079500" cy="444500"/>
          </a:xfrm>
          <a:custGeom>
            <a:avLst/>
            <a:gdLst/>
            <a:ahLst/>
            <a:cxnLst/>
            <a:rect l="l" t="t" r="r" b="b"/>
            <a:pathLst>
              <a:path w="1079500" h="444500">
                <a:moveTo>
                  <a:pt x="0" y="0"/>
                </a:moveTo>
                <a:lnTo>
                  <a:pt x="1079500" y="0"/>
                </a:lnTo>
                <a:lnTo>
                  <a:pt x="1079500" y="444500"/>
                </a:lnTo>
                <a:lnTo>
                  <a:pt x="0" y="444500"/>
                </a:lnTo>
                <a:lnTo>
                  <a:pt x="0" y="0"/>
                </a:lnTo>
                <a:close/>
              </a:path>
            </a:pathLst>
          </a:custGeom>
          <a:solidFill>
            <a:srgbClr val="FFFFFF"/>
          </a:solidFill>
        </p:spPr>
        <p:txBody>
          <a:bodyPr wrap="square" lIns="0" tIns="0" rIns="0" bIns="0" rtlCol="0">
            <a:noAutofit/>
          </a:bodyPr>
          <a:lstStyle/>
          <a:p>
            <a:endParaRPr/>
          </a:p>
        </p:txBody>
      </p:sp>
      <p:sp>
        <p:nvSpPr>
          <p:cNvPr id="6" name="object 6"/>
          <p:cNvSpPr txBox="1"/>
          <p:nvPr/>
        </p:nvSpPr>
        <p:spPr>
          <a:xfrm>
            <a:off x="1710484" y="5513018"/>
            <a:ext cx="991235" cy="304800"/>
          </a:xfrm>
          <a:prstGeom prst="rect">
            <a:avLst/>
          </a:prstGeom>
        </p:spPr>
        <p:txBody>
          <a:bodyPr vert="horz" wrap="square" lIns="0" tIns="0" rIns="0" bIns="0" rtlCol="0">
            <a:noAutofit/>
          </a:bodyPr>
          <a:lstStyle/>
          <a:p>
            <a:pPr marL="12700">
              <a:lnSpc>
                <a:spcPct val="100000"/>
              </a:lnSpc>
            </a:pPr>
            <a:r>
              <a:rPr sz="1900" spc="-10" dirty="0" smtClean="0">
                <a:latin typeface="Gill Sans Light"/>
                <a:cs typeface="Gill Sans Light"/>
              </a:rPr>
              <a:t>Metrology</a:t>
            </a:r>
            <a:endParaRPr sz="1900">
              <a:latin typeface="Gill Sans Light"/>
              <a:cs typeface="Gill Sans Light"/>
            </a:endParaRPr>
          </a:p>
        </p:txBody>
      </p:sp>
      <p:sp>
        <p:nvSpPr>
          <p:cNvPr id="8" name="object 8"/>
          <p:cNvSpPr/>
          <p:nvPr/>
        </p:nvSpPr>
        <p:spPr>
          <a:xfrm>
            <a:off x="-29185" y="1"/>
            <a:ext cx="1295400" cy="520700"/>
          </a:xfrm>
          <a:prstGeom prst="rect">
            <a:avLst/>
          </a:prstGeom>
          <a:blipFill>
            <a:blip r:embed="rId3" cstate="print"/>
            <a:stretch>
              <a:fillRect/>
            </a:stretch>
          </a:blipFill>
        </p:spPr>
        <p:txBody>
          <a:bodyPr wrap="square" lIns="0" tIns="0" rIns="0" bIns="0" rtlCol="0">
            <a:noAutofit/>
          </a:bodyPr>
          <a:lstStyle/>
          <a:p>
            <a:endParaRPr/>
          </a:p>
        </p:txBody>
      </p:sp>
      <p:sp>
        <p:nvSpPr>
          <p:cNvPr id="9" name="object 9"/>
          <p:cNvSpPr txBox="1">
            <a:spLocks noGrp="1"/>
          </p:cNvSpPr>
          <p:nvPr>
            <p:ph type="title"/>
          </p:nvPr>
        </p:nvSpPr>
        <p:spPr>
          <a:xfrm>
            <a:off x="2174880" y="152401"/>
            <a:ext cx="6067426" cy="1441531"/>
          </a:xfrm>
          <a:prstGeom prst="rect">
            <a:avLst/>
          </a:prstGeom>
        </p:spPr>
        <p:txBody>
          <a:bodyPr vert="horz" wrap="square" lIns="0" tIns="0" rIns="0" bIns="0" rtlCol="0">
            <a:noAutofit/>
          </a:bodyPr>
          <a:lstStyle/>
          <a:p>
            <a:pPr marL="131445">
              <a:lnSpc>
                <a:spcPct val="100000"/>
              </a:lnSpc>
            </a:pPr>
            <a:r>
              <a:rPr sz="4200" b="1" dirty="0" smtClean="0">
                <a:solidFill>
                  <a:srgbClr val="000090"/>
                </a:solidFill>
                <a:latin typeface="Arial"/>
                <a:cs typeface="Arial"/>
              </a:rPr>
              <a:t>BUNCHER </a:t>
            </a:r>
            <a:r>
              <a:rPr sz="4200" spc="45" dirty="0" smtClean="0">
                <a:solidFill>
                  <a:srgbClr val="000090"/>
                </a:solidFill>
                <a:latin typeface="Arial"/>
                <a:cs typeface="Arial"/>
              </a:rPr>
              <a:t>lifecycle</a:t>
            </a:r>
            <a:endParaRPr sz="4200" dirty="0">
              <a:solidFill>
                <a:srgbClr val="000090"/>
              </a:solidFill>
              <a:latin typeface="Arial"/>
              <a:cs typeface="Arial"/>
            </a:endParaRPr>
          </a:p>
        </p:txBody>
      </p:sp>
      <p:sp>
        <p:nvSpPr>
          <p:cNvPr id="10" name="object 10"/>
          <p:cNvSpPr/>
          <p:nvPr/>
        </p:nvSpPr>
        <p:spPr>
          <a:xfrm>
            <a:off x="2870200" y="1943100"/>
            <a:ext cx="2527300" cy="18923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11" name="object 11"/>
          <p:cNvSpPr/>
          <p:nvPr/>
        </p:nvSpPr>
        <p:spPr>
          <a:xfrm>
            <a:off x="4254500" y="3390900"/>
            <a:ext cx="1155700" cy="444500"/>
          </a:xfrm>
          <a:custGeom>
            <a:avLst/>
            <a:gdLst/>
            <a:ahLst/>
            <a:cxnLst/>
            <a:rect l="l" t="t" r="r" b="b"/>
            <a:pathLst>
              <a:path w="1155700" h="444500">
                <a:moveTo>
                  <a:pt x="0" y="0"/>
                </a:moveTo>
                <a:lnTo>
                  <a:pt x="1155700" y="0"/>
                </a:lnTo>
                <a:lnTo>
                  <a:pt x="1155700" y="444500"/>
                </a:lnTo>
                <a:lnTo>
                  <a:pt x="0" y="444500"/>
                </a:lnTo>
                <a:lnTo>
                  <a:pt x="0" y="0"/>
                </a:lnTo>
                <a:close/>
              </a:path>
            </a:pathLst>
          </a:custGeom>
          <a:solidFill>
            <a:srgbClr val="FFFFFF"/>
          </a:solidFill>
        </p:spPr>
        <p:txBody>
          <a:bodyPr wrap="square" lIns="0" tIns="0" rIns="0" bIns="0" rtlCol="0">
            <a:noAutofit/>
          </a:bodyPr>
          <a:lstStyle/>
          <a:p>
            <a:endParaRPr/>
          </a:p>
        </p:txBody>
      </p:sp>
      <p:sp>
        <p:nvSpPr>
          <p:cNvPr id="12" name="object 12"/>
          <p:cNvSpPr txBox="1"/>
          <p:nvPr/>
        </p:nvSpPr>
        <p:spPr>
          <a:xfrm>
            <a:off x="4291841" y="3437759"/>
            <a:ext cx="1071245" cy="335915"/>
          </a:xfrm>
          <a:prstGeom prst="rect">
            <a:avLst/>
          </a:prstGeom>
        </p:spPr>
        <p:txBody>
          <a:bodyPr vert="horz" wrap="square" lIns="0" tIns="0" rIns="0" bIns="0" rtlCol="0">
            <a:noAutofit/>
          </a:bodyPr>
          <a:lstStyle/>
          <a:p>
            <a:pPr marL="12700">
              <a:lnSpc>
                <a:spcPct val="100000"/>
              </a:lnSpc>
            </a:pPr>
            <a:r>
              <a:rPr sz="2100" dirty="0" smtClean="0">
                <a:latin typeface="Gill Sans Light"/>
                <a:cs typeface="Gill Sans Light"/>
              </a:rPr>
              <a:t>Machining</a:t>
            </a:r>
            <a:endParaRPr sz="2100">
              <a:latin typeface="Gill Sans Light"/>
              <a:cs typeface="Gill Sans Light"/>
            </a:endParaRPr>
          </a:p>
        </p:txBody>
      </p:sp>
      <p:sp>
        <p:nvSpPr>
          <p:cNvPr id="13" name="object 13"/>
          <p:cNvSpPr/>
          <p:nvPr/>
        </p:nvSpPr>
        <p:spPr>
          <a:xfrm>
            <a:off x="5511800" y="2019300"/>
            <a:ext cx="2537606" cy="1689100"/>
          </a:xfrm>
          <a:prstGeom prst="rect">
            <a:avLst/>
          </a:prstGeom>
          <a:blipFill>
            <a:blip r:embed="rId5" cstate="print"/>
            <a:stretch>
              <a:fillRect/>
            </a:stretch>
          </a:blipFill>
        </p:spPr>
        <p:txBody>
          <a:bodyPr wrap="square" lIns="0" tIns="0" rIns="0" bIns="0" rtlCol="0">
            <a:noAutofit/>
          </a:bodyPr>
          <a:lstStyle/>
          <a:p>
            <a:endParaRPr/>
          </a:p>
        </p:txBody>
      </p:sp>
      <p:sp>
        <p:nvSpPr>
          <p:cNvPr id="14" name="object 14"/>
          <p:cNvSpPr/>
          <p:nvPr/>
        </p:nvSpPr>
        <p:spPr>
          <a:xfrm>
            <a:off x="5511800" y="3302000"/>
            <a:ext cx="381000" cy="457200"/>
          </a:xfrm>
          <a:custGeom>
            <a:avLst/>
            <a:gdLst/>
            <a:ahLst/>
            <a:cxnLst/>
            <a:rect l="l" t="t" r="r" b="b"/>
            <a:pathLst>
              <a:path w="381000" h="457200">
                <a:moveTo>
                  <a:pt x="0" y="0"/>
                </a:moveTo>
                <a:lnTo>
                  <a:pt x="381000" y="0"/>
                </a:lnTo>
                <a:lnTo>
                  <a:pt x="381000" y="457200"/>
                </a:lnTo>
                <a:lnTo>
                  <a:pt x="0" y="457200"/>
                </a:lnTo>
                <a:lnTo>
                  <a:pt x="0" y="0"/>
                </a:lnTo>
                <a:close/>
              </a:path>
            </a:pathLst>
          </a:custGeom>
          <a:solidFill>
            <a:srgbClr val="FFFFFF"/>
          </a:solidFill>
        </p:spPr>
        <p:txBody>
          <a:bodyPr wrap="square" lIns="0" tIns="0" rIns="0" bIns="0" rtlCol="0">
            <a:noAutofit/>
          </a:bodyPr>
          <a:lstStyle/>
          <a:p>
            <a:endParaRPr/>
          </a:p>
        </p:txBody>
      </p:sp>
      <p:sp>
        <p:nvSpPr>
          <p:cNvPr id="15" name="object 15"/>
          <p:cNvSpPr txBox="1"/>
          <p:nvPr/>
        </p:nvSpPr>
        <p:spPr>
          <a:xfrm>
            <a:off x="5548784" y="3360266"/>
            <a:ext cx="306070" cy="344170"/>
          </a:xfrm>
          <a:prstGeom prst="rect">
            <a:avLst/>
          </a:prstGeom>
        </p:spPr>
        <p:txBody>
          <a:bodyPr vert="horz" wrap="square" lIns="0" tIns="0" rIns="0" bIns="0" rtlCol="0">
            <a:noAutofit/>
          </a:bodyPr>
          <a:lstStyle/>
          <a:p>
            <a:pPr marL="12700">
              <a:lnSpc>
                <a:spcPct val="100000"/>
              </a:lnSpc>
            </a:pPr>
            <a:r>
              <a:rPr sz="2150" spc="10" dirty="0" smtClean="0">
                <a:latin typeface="Gill Sans Light"/>
                <a:cs typeface="Gill Sans Light"/>
              </a:rPr>
              <a:t>RF</a:t>
            </a:r>
            <a:endParaRPr sz="2150">
              <a:latin typeface="Gill Sans Light"/>
              <a:cs typeface="Gill Sans Light"/>
            </a:endParaRPr>
          </a:p>
        </p:txBody>
      </p:sp>
      <p:sp>
        <p:nvSpPr>
          <p:cNvPr id="16" name="object 16"/>
          <p:cNvSpPr/>
          <p:nvPr/>
        </p:nvSpPr>
        <p:spPr>
          <a:xfrm>
            <a:off x="228600" y="2006600"/>
            <a:ext cx="2527300" cy="1696641"/>
          </a:xfrm>
          <a:prstGeom prst="rect">
            <a:avLst/>
          </a:prstGeom>
          <a:blipFill>
            <a:blip r:embed="rId6"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17" name="object 17"/>
          <p:cNvSpPr/>
          <p:nvPr/>
        </p:nvSpPr>
        <p:spPr>
          <a:xfrm>
            <a:off x="2032000" y="3340100"/>
            <a:ext cx="736600" cy="431800"/>
          </a:xfrm>
          <a:custGeom>
            <a:avLst/>
            <a:gdLst/>
            <a:ahLst/>
            <a:cxnLst/>
            <a:rect l="l" t="t" r="r" b="b"/>
            <a:pathLst>
              <a:path w="736600" h="431800">
                <a:moveTo>
                  <a:pt x="0" y="0"/>
                </a:moveTo>
                <a:lnTo>
                  <a:pt x="736600" y="0"/>
                </a:lnTo>
                <a:lnTo>
                  <a:pt x="736600" y="431800"/>
                </a:lnTo>
                <a:lnTo>
                  <a:pt x="0" y="431800"/>
                </a:lnTo>
                <a:lnTo>
                  <a:pt x="0" y="0"/>
                </a:lnTo>
                <a:close/>
              </a:path>
            </a:pathLst>
          </a:custGeom>
          <a:solidFill>
            <a:srgbClr val="FFFFFF"/>
          </a:solidFill>
        </p:spPr>
        <p:txBody>
          <a:bodyPr wrap="square" lIns="0" tIns="0" rIns="0" bIns="0" rtlCol="0">
            <a:noAutofit/>
          </a:bodyPr>
          <a:lstStyle/>
          <a:p>
            <a:endParaRPr/>
          </a:p>
        </p:txBody>
      </p:sp>
      <p:sp>
        <p:nvSpPr>
          <p:cNvPr id="18" name="object 18"/>
          <p:cNvSpPr txBox="1"/>
          <p:nvPr/>
        </p:nvSpPr>
        <p:spPr>
          <a:xfrm>
            <a:off x="2075997" y="3398864"/>
            <a:ext cx="645795" cy="290195"/>
          </a:xfrm>
          <a:prstGeom prst="rect">
            <a:avLst/>
          </a:prstGeom>
        </p:spPr>
        <p:txBody>
          <a:bodyPr vert="horz" wrap="square" lIns="0" tIns="0" rIns="0" bIns="0" rtlCol="0">
            <a:noAutofit/>
          </a:bodyPr>
          <a:lstStyle/>
          <a:p>
            <a:pPr marL="12700">
              <a:lnSpc>
                <a:spcPct val="100000"/>
              </a:lnSpc>
            </a:pPr>
            <a:r>
              <a:rPr sz="1800" spc="5" dirty="0" smtClean="0">
                <a:latin typeface="Gill Sans Light"/>
                <a:cs typeface="Gill Sans Light"/>
              </a:rPr>
              <a:t>Design</a:t>
            </a:r>
            <a:endParaRPr sz="1800">
              <a:latin typeface="Gill Sans Light"/>
              <a:cs typeface="Gill Sans Light"/>
            </a:endParaRPr>
          </a:p>
        </p:txBody>
      </p:sp>
      <p:sp>
        <p:nvSpPr>
          <p:cNvPr id="19" name="object 19"/>
          <p:cNvSpPr/>
          <p:nvPr/>
        </p:nvSpPr>
        <p:spPr>
          <a:xfrm>
            <a:off x="2857500" y="3987800"/>
            <a:ext cx="2540000" cy="1905000"/>
          </a:xfrm>
          <a:prstGeom prst="rect">
            <a:avLst/>
          </a:prstGeom>
          <a:blipFill>
            <a:blip r:embed="rId7" cstate="print"/>
            <a:stretch>
              <a:fillRect/>
            </a:stretch>
          </a:blipFill>
        </p:spPr>
        <p:txBody>
          <a:bodyPr wrap="square" lIns="0" tIns="0" rIns="0" bIns="0" rtlCol="0">
            <a:noAutofit/>
          </a:bodyPr>
          <a:lstStyle/>
          <a:p>
            <a:endParaRPr/>
          </a:p>
        </p:txBody>
      </p:sp>
      <p:sp>
        <p:nvSpPr>
          <p:cNvPr id="20" name="object 20"/>
          <p:cNvSpPr/>
          <p:nvPr/>
        </p:nvSpPr>
        <p:spPr>
          <a:xfrm>
            <a:off x="4254500" y="5448300"/>
            <a:ext cx="1155700" cy="444500"/>
          </a:xfrm>
          <a:custGeom>
            <a:avLst/>
            <a:gdLst/>
            <a:ahLst/>
            <a:cxnLst/>
            <a:rect l="l" t="t" r="r" b="b"/>
            <a:pathLst>
              <a:path w="1155700" h="444500">
                <a:moveTo>
                  <a:pt x="0" y="0"/>
                </a:moveTo>
                <a:lnTo>
                  <a:pt x="1155700" y="0"/>
                </a:lnTo>
                <a:lnTo>
                  <a:pt x="1155700" y="444500"/>
                </a:lnTo>
                <a:lnTo>
                  <a:pt x="0" y="444500"/>
                </a:lnTo>
                <a:lnTo>
                  <a:pt x="0" y="0"/>
                </a:lnTo>
                <a:close/>
              </a:path>
            </a:pathLst>
          </a:custGeom>
          <a:solidFill>
            <a:srgbClr val="FFFFFF"/>
          </a:solidFill>
        </p:spPr>
        <p:txBody>
          <a:bodyPr wrap="square" lIns="0" tIns="0" rIns="0" bIns="0" rtlCol="0">
            <a:noAutofit/>
          </a:bodyPr>
          <a:lstStyle/>
          <a:p>
            <a:endParaRPr/>
          </a:p>
        </p:txBody>
      </p:sp>
      <p:sp>
        <p:nvSpPr>
          <p:cNvPr id="21" name="object 21"/>
          <p:cNvSpPr txBox="1"/>
          <p:nvPr/>
        </p:nvSpPr>
        <p:spPr>
          <a:xfrm>
            <a:off x="4291841" y="5513668"/>
            <a:ext cx="1068705" cy="305435"/>
          </a:xfrm>
          <a:prstGeom prst="rect">
            <a:avLst/>
          </a:prstGeom>
        </p:spPr>
        <p:txBody>
          <a:bodyPr vert="horz" wrap="square" lIns="0" tIns="0" rIns="0" bIns="0" rtlCol="0">
            <a:noAutofit/>
          </a:bodyPr>
          <a:lstStyle/>
          <a:p>
            <a:pPr marL="12700">
              <a:lnSpc>
                <a:spcPct val="100000"/>
              </a:lnSpc>
            </a:pPr>
            <a:r>
              <a:rPr sz="1900" spc="10" dirty="0" smtClean="0">
                <a:latin typeface="Gill Sans Light"/>
                <a:cs typeface="Gill Sans Light"/>
              </a:rPr>
              <a:t>Cu</a:t>
            </a:r>
            <a:r>
              <a:rPr sz="1900" spc="5" dirty="0" smtClean="0">
                <a:latin typeface="Gill Sans Light"/>
                <a:cs typeface="Gill Sans Light"/>
              </a:rPr>
              <a:t> platting</a:t>
            </a:r>
            <a:endParaRPr sz="1900">
              <a:latin typeface="Gill Sans Light"/>
              <a:cs typeface="Gill Sans Light"/>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5400" y="0"/>
            <a:ext cx="1295400" cy="5207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xfrm>
            <a:off x="2265313" y="0"/>
            <a:ext cx="6067426" cy="1441531"/>
          </a:xfrm>
          <a:prstGeom prst="rect">
            <a:avLst/>
          </a:prstGeom>
        </p:spPr>
        <p:txBody>
          <a:bodyPr vert="horz" wrap="square" lIns="0" tIns="0" rIns="0" bIns="0" rtlCol="0">
            <a:noAutofit/>
          </a:bodyPr>
          <a:lstStyle/>
          <a:p>
            <a:pPr marL="12700">
              <a:lnSpc>
                <a:spcPct val="100000"/>
              </a:lnSpc>
            </a:pPr>
            <a:r>
              <a:rPr sz="4200" b="1" dirty="0" smtClean="0">
                <a:solidFill>
                  <a:srgbClr val="000090"/>
                </a:solidFill>
                <a:latin typeface="Arial"/>
                <a:cs typeface="Arial"/>
              </a:rPr>
              <a:t>BUNCHER </a:t>
            </a:r>
            <a:r>
              <a:rPr sz="4200" dirty="0" smtClean="0">
                <a:solidFill>
                  <a:srgbClr val="000090"/>
                </a:solidFill>
                <a:latin typeface="Arial"/>
                <a:cs typeface="Arial"/>
              </a:rPr>
              <a:t>bead-pull</a:t>
            </a:r>
            <a:endParaRPr sz="4200" dirty="0">
              <a:solidFill>
                <a:srgbClr val="000090"/>
              </a:solidFill>
              <a:latin typeface="Arial"/>
              <a:cs typeface="Arial"/>
            </a:endParaRPr>
          </a:p>
        </p:txBody>
      </p:sp>
      <p:sp>
        <p:nvSpPr>
          <p:cNvPr id="5" name="object 5"/>
          <p:cNvSpPr txBox="1"/>
          <p:nvPr/>
        </p:nvSpPr>
        <p:spPr>
          <a:xfrm>
            <a:off x="482600" y="1631649"/>
            <a:ext cx="7149465" cy="2204720"/>
          </a:xfrm>
          <a:prstGeom prst="rect">
            <a:avLst/>
          </a:prstGeom>
        </p:spPr>
        <p:txBody>
          <a:bodyPr vert="horz" wrap="square" lIns="0" tIns="0" rIns="0" bIns="0" rtlCol="0">
            <a:noAutofit/>
          </a:bodyPr>
          <a:lstStyle/>
          <a:p>
            <a:pPr marL="224790" marR="12700" indent="-212725">
              <a:lnSpc>
                <a:spcPct val="99000"/>
              </a:lnSpc>
              <a:buFont typeface="Arial"/>
              <a:buChar char="•"/>
              <a:tabLst>
                <a:tab pos="290830" algn="l"/>
              </a:tabLst>
            </a:pPr>
            <a:r>
              <a:rPr sz="1850" spc="-35" dirty="0" smtClean="0">
                <a:latin typeface="Arial"/>
                <a:cs typeface="Arial"/>
              </a:rPr>
              <a:t>The measur</a:t>
            </a:r>
            <a:r>
              <a:rPr sz="1850" spc="50" dirty="0" smtClean="0">
                <a:latin typeface="Arial"/>
                <a:cs typeface="Arial"/>
              </a:rPr>
              <a:t>ed </a:t>
            </a:r>
            <a:r>
              <a:rPr sz="1850" spc="20" dirty="0" smtClean="0">
                <a:latin typeface="Arial"/>
                <a:cs typeface="Arial"/>
              </a:rPr>
              <a:t>figu</a:t>
            </a:r>
            <a:r>
              <a:rPr sz="1850" spc="-20" dirty="0" smtClean="0">
                <a:latin typeface="Arial"/>
                <a:cs typeface="Arial"/>
              </a:rPr>
              <a:t>r</a:t>
            </a:r>
            <a:r>
              <a:rPr sz="1850" spc="0" dirty="0" smtClean="0">
                <a:latin typeface="Arial"/>
                <a:cs typeface="Arial"/>
              </a:rPr>
              <a:t>es of merit of the </a:t>
            </a:r>
            <a:r>
              <a:rPr sz="1850" spc="25" dirty="0" smtClean="0">
                <a:latin typeface="Arial"/>
                <a:cs typeface="Arial"/>
              </a:rPr>
              <a:t>buncher </a:t>
            </a:r>
            <a:r>
              <a:rPr sz="1850" spc="15" dirty="0" smtClean="0">
                <a:latin typeface="Arial"/>
                <a:cs typeface="Arial"/>
              </a:rPr>
              <a:t>cavity show a good agreement with those </a:t>
            </a:r>
            <a:r>
              <a:rPr sz="1850" spc="60" dirty="0" smtClean="0">
                <a:latin typeface="Arial"/>
                <a:cs typeface="Arial"/>
              </a:rPr>
              <a:t>p</a:t>
            </a:r>
            <a:r>
              <a:rPr sz="1850" spc="0" dirty="0" smtClean="0">
                <a:latin typeface="Arial"/>
                <a:cs typeface="Arial"/>
              </a:rPr>
              <a:t>r</a:t>
            </a:r>
            <a:r>
              <a:rPr sz="1850" spc="35" dirty="0" smtClean="0">
                <a:latin typeface="Arial"/>
                <a:cs typeface="Arial"/>
              </a:rPr>
              <a:t>ovided </a:t>
            </a:r>
            <a:r>
              <a:rPr sz="1850" spc="45" dirty="0" smtClean="0">
                <a:latin typeface="Arial"/>
                <a:cs typeface="Arial"/>
              </a:rPr>
              <a:t>by full-wave </a:t>
            </a:r>
            <a:r>
              <a:rPr sz="1850" spc="15" dirty="0" smtClean="0">
                <a:latin typeface="Arial"/>
                <a:cs typeface="Arial"/>
              </a:rPr>
              <a:t>elect</a:t>
            </a:r>
            <a:r>
              <a:rPr sz="1850" spc="-25" dirty="0" smtClean="0">
                <a:latin typeface="Arial"/>
                <a:cs typeface="Arial"/>
              </a:rPr>
              <a:t>r</a:t>
            </a:r>
            <a:r>
              <a:rPr sz="1850" spc="15" dirty="0" smtClean="0">
                <a:latin typeface="Arial"/>
                <a:cs typeface="Arial"/>
              </a:rPr>
              <a:t>omagnetic</a:t>
            </a:r>
            <a:r>
              <a:rPr sz="1850" spc="10" dirty="0" smtClean="0">
                <a:latin typeface="Arial"/>
                <a:cs typeface="Arial"/>
              </a:rPr>
              <a:t> simulations.</a:t>
            </a:r>
            <a:endParaRPr sz="1850">
              <a:latin typeface="Arial"/>
              <a:cs typeface="Arial"/>
            </a:endParaRPr>
          </a:p>
          <a:p>
            <a:pPr marL="224790" indent="-212725">
              <a:lnSpc>
                <a:spcPct val="100000"/>
              </a:lnSpc>
              <a:spcBef>
                <a:spcPts val="459"/>
              </a:spcBef>
              <a:buFont typeface="Arial"/>
              <a:buChar char="•"/>
              <a:tabLst>
                <a:tab pos="224790" algn="l"/>
              </a:tabLst>
            </a:pPr>
            <a:r>
              <a:rPr sz="1850" dirty="0" smtClean="0">
                <a:latin typeface="Arial"/>
                <a:cs typeface="Arial"/>
              </a:rPr>
              <a:t>Simulated </a:t>
            </a:r>
            <a:r>
              <a:rPr sz="1850" spc="-280" dirty="0" smtClean="0">
                <a:latin typeface="Arial"/>
                <a:cs typeface="Arial"/>
              </a:rPr>
              <a:t>T</a:t>
            </a:r>
            <a:r>
              <a:rPr sz="1850" spc="0" dirty="0" smtClean="0">
                <a:latin typeface="Arial"/>
                <a:cs typeface="Arial"/>
              </a:rPr>
              <a:t>uner </a:t>
            </a:r>
            <a:r>
              <a:rPr sz="1850" spc="-70" dirty="0" smtClean="0">
                <a:latin typeface="Arial"/>
                <a:cs typeface="Arial"/>
              </a:rPr>
              <a:t>F</a:t>
            </a:r>
            <a:r>
              <a:rPr sz="1850" spc="-75" dirty="0" smtClean="0">
                <a:latin typeface="Arial"/>
                <a:cs typeface="Arial"/>
              </a:rPr>
              <a:t>r</a:t>
            </a:r>
            <a:r>
              <a:rPr sz="1850" spc="30" dirty="0" smtClean="0">
                <a:latin typeface="Arial"/>
                <a:cs typeface="Arial"/>
              </a:rPr>
              <a:t>eq. Range (0-25 mm) </a:t>
            </a:r>
            <a:r>
              <a:rPr sz="1850" spc="140" dirty="0" smtClean="0">
                <a:latin typeface="Arial"/>
                <a:cs typeface="Arial"/>
              </a:rPr>
              <a:t>= 0.63 MHz</a:t>
            </a:r>
            <a:endParaRPr sz="1850">
              <a:latin typeface="Arial"/>
              <a:cs typeface="Arial"/>
            </a:endParaRPr>
          </a:p>
          <a:p>
            <a:pPr marL="224790" indent="-212725">
              <a:lnSpc>
                <a:spcPct val="100000"/>
              </a:lnSpc>
              <a:spcBef>
                <a:spcPts val="455"/>
              </a:spcBef>
              <a:buFont typeface="Arial"/>
              <a:buChar char="•"/>
              <a:tabLst>
                <a:tab pos="224790" algn="l"/>
              </a:tabLst>
            </a:pPr>
            <a:r>
              <a:rPr sz="1850" dirty="0" smtClean="0">
                <a:latin typeface="Arial"/>
                <a:cs typeface="Arial"/>
              </a:rPr>
              <a:t>Measured</a:t>
            </a:r>
            <a:r>
              <a:rPr sz="1850" spc="-30" dirty="0" smtClean="0">
                <a:latin typeface="Arial"/>
                <a:cs typeface="Arial"/>
              </a:rPr>
              <a:t> </a:t>
            </a:r>
            <a:r>
              <a:rPr sz="1850" spc="-70" dirty="0" smtClean="0">
                <a:latin typeface="Arial"/>
                <a:cs typeface="Arial"/>
              </a:rPr>
              <a:t>T</a:t>
            </a:r>
            <a:r>
              <a:rPr sz="1850" spc="0" dirty="0" smtClean="0">
                <a:latin typeface="Arial"/>
                <a:cs typeface="Arial"/>
              </a:rPr>
              <a:t>uner Freq. Range (0-25 mm) = 0.6 MHz</a:t>
            </a:r>
            <a:endParaRPr sz="1850">
              <a:latin typeface="Arial"/>
              <a:cs typeface="Arial"/>
            </a:endParaRPr>
          </a:p>
          <a:p>
            <a:pPr marL="224790" indent="-212725">
              <a:lnSpc>
                <a:spcPct val="100000"/>
              </a:lnSpc>
              <a:spcBef>
                <a:spcPts val="455"/>
              </a:spcBef>
              <a:buFont typeface="Arial"/>
              <a:buChar char="•"/>
              <a:tabLst>
                <a:tab pos="224790" algn="l"/>
              </a:tabLst>
            </a:pPr>
            <a:r>
              <a:rPr sz="1850" dirty="0" smtClean="0">
                <a:latin typeface="Arial"/>
                <a:cs typeface="Arial"/>
              </a:rPr>
              <a:t>Simulated </a:t>
            </a:r>
            <a:r>
              <a:rPr sz="1850" spc="-10" dirty="0" smtClean="0">
                <a:latin typeface="Arial"/>
                <a:cs typeface="Arial"/>
              </a:rPr>
              <a:t>Sensitivity </a:t>
            </a:r>
            <a:r>
              <a:rPr sz="1850" spc="140" dirty="0" smtClean="0">
                <a:latin typeface="Arial"/>
                <a:cs typeface="Arial"/>
              </a:rPr>
              <a:t>= 25.2 kHz/mm (2 tuners at the same time)</a:t>
            </a:r>
            <a:endParaRPr sz="1850">
              <a:latin typeface="Arial"/>
              <a:cs typeface="Arial"/>
            </a:endParaRPr>
          </a:p>
          <a:p>
            <a:pPr marL="224790" indent="-212725">
              <a:lnSpc>
                <a:spcPct val="100000"/>
              </a:lnSpc>
              <a:spcBef>
                <a:spcPts val="455"/>
              </a:spcBef>
              <a:buFont typeface="Arial"/>
              <a:buChar char="•"/>
              <a:tabLst>
                <a:tab pos="224790" algn="l"/>
              </a:tabLst>
            </a:pPr>
            <a:r>
              <a:rPr sz="1850" dirty="0" smtClean="0">
                <a:latin typeface="Arial"/>
                <a:cs typeface="Arial"/>
              </a:rPr>
              <a:t>Measured Sensitivity = 24 kHz/mm (2 tuners at the same time)</a:t>
            </a:r>
            <a:endParaRPr sz="1850">
              <a:latin typeface="Arial"/>
              <a:cs typeface="Arial"/>
            </a:endParaRPr>
          </a:p>
        </p:txBody>
      </p:sp>
      <p:sp>
        <p:nvSpPr>
          <p:cNvPr id="6" name="object 6"/>
          <p:cNvSpPr/>
          <p:nvPr/>
        </p:nvSpPr>
        <p:spPr>
          <a:xfrm>
            <a:off x="5981700" y="3860800"/>
            <a:ext cx="3162300" cy="2425700"/>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6477000" y="4000500"/>
            <a:ext cx="2654300" cy="2324100"/>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p:nvPr/>
        </p:nvSpPr>
        <p:spPr>
          <a:xfrm>
            <a:off x="571500" y="3860800"/>
            <a:ext cx="5270500" cy="2540000"/>
          </a:xfrm>
          <a:prstGeom prst="rect">
            <a:avLst/>
          </a:prstGeom>
          <a:blipFill>
            <a:blip r:embed="rId5" cstate="print"/>
            <a:stretch>
              <a:fillRect/>
            </a:stretch>
          </a:blipFill>
        </p:spPr>
        <p:txBody>
          <a:bodyPr wrap="square" lIns="0" tIns="0" rIns="0" bIns="0" rtlCol="0">
            <a:noAutofit/>
          </a:bodyPr>
          <a:lstStyle/>
          <a:p>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27500" y="1803400"/>
            <a:ext cx="3365500" cy="2247900"/>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4" name="object 4"/>
          <p:cNvSpPr/>
          <p:nvPr/>
        </p:nvSpPr>
        <p:spPr>
          <a:xfrm>
            <a:off x="160864" y="110068"/>
            <a:ext cx="1295400" cy="5207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txBox="1">
            <a:spLocks noGrp="1"/>
          </p:cNvSpPr>
          <p:nvPr>
            <p:ph type="title"/>
          </p:nvPr>
        </p:nvSpPr>
        <p:spPr>
          <a:xfrm>
            <a:off x="2297641" y="-118533"/>
            <a:ext cx="6067426" cy="1441531"/>
          </a:xfrm>
          <a:prstGeom prst="rect">
            <a:avLst/>
          </a:prstGeom>
        </p:spPr>
        <p:txBody>
          <a:bodyPr vert="horz" wrap="square" lIns="0" tIns="0" rIns="0" bIns="0" rtlCol="0">
            <a:noAutofit/>
          </a:bodyPr>
          <a:lstStyle/>
          <a:p>
            <a:pPr marL="1510030">
              <a:lnSpc>
                <a:spcPct val="100000"/>
              </a:lnSpc>
            </a:pPr>
            <a:r>
              <a:rPr sz="4200" b="1" dirty="0" smtClean="0">
                <a:solidFill>
                  <a:srgbClr val="000090"/>
                </a:solidFill>
                <a:latin typeface="Arial"/>
                <a:cs typeface="Arial"/>
              </a:rPr>
              <a:t>Coupler</a:t>
            </a:r>
            <a:endParaRPr sz="4200" dirty="0">
              <a:solidFill>
                <a:srgbClr val="000090"/>
              </a:solidFill>
              <a:latin typeface="Arial"/>
              <a:cs typeface="Arial"/>
            </a:endParaRPr>
          </a:p>
        </p:txBody>
      </p:sp>
      <p:sp>
        <p:nvSpPr>
          <p:cNvPr id="6" name="object 6"/>
          <p:cNvSpPr txBox="1"/>
          <p:nvPr/>
        </p:nvSpPr>
        <p:spPr>
          <a:xfrm>
            <a:off x="482600" y="1641800"/>
            <a:ext cx="3330575" cy="647065"/>
          </a:xfrm>
          <a:prstGeom prst="rect">
            <a:avLst/>
          </a:prstGeom>
        </p:spPr>
        <p:txBody>
          <a:bodyPr vert="horz" wrap="square" lIns="0" tIns="0" rIns="0" bIns="0" rtlCol="0">
            <a:noAutofit/>
          </a:bodyPr>
          <a:lstStyle/>
          <a:p>
            <a:pPr marL="177165" marR="12700" indent="-165100" algn="just">
              <a:lnSpc>
                <a:spcPts val="1700"/>
              </a:lnSpc>
              <a:buSzPct val="96551"/>
              <a:buFont typeface="Arial"/>
              <a:buChar char="•"/>
              <a:tabLst>
                <a:tab pos="227965" algn="l"/>
              </a:tabLst>
            </a:pPr>
            <a:r>
              <a:rPr sz="1450" spc="-10" dirty="0" smtClean="0">
                <a:latin typeface="Arial"/>
                <a:cs typeface="Arial"/>
              </a:rPr>
              <a:t>Wide</a:t>
            </a:r>
            <a:r>
              <a:rPr sz="1450" spc="-5" dirty="0" smtClean="0">
                <a:latin typeface="Arial"/>
                <a:cs typeface="Arial"/>
              </a:rPr>
              <a:t> f</a:t>
            </a:r>
            <a:r>
              <a:rPr sz="1450" spc="-35" dirty="0" smtClean="0">
                <a:latin typeface="Arial"/>
                <a:cs typeface="Arial"/>
              </a:rPr>
              <a:t>r</a:t>
            </a:r>
            <a:r>
              <a:rPr sz="1450" spc="15" dirty="0" smtClean="0">
                <a:latin typeface="Arial"/>
                <a:cs typeface="Arial"/>
              </a:rPr>
              <a:t>equency</a:t>
            </a:r>
            <a:r>
              <a:rPr sz="1450" spc="-5" dirty="0" smtClean="0">
                <a:latin typeface="Arial"/>
                <a:cs typeface="Arial"/>
              </a:rPr>
              <a:t> </a:t>
            </a:r>
            <a:r>
              <a:rPr sz="1450" spc="30" dirty="0" smtClean="0">
                <a:latin typeface="Arial"/>
                <a:cs typeface="Arial"/>
              </a:rPr>
              <a:t>band</a:t>
            </a:r>
            <a:r>
              <a:rPr sz="1450" spc="-5" dirty="0" smtClean="0">
                <a:latin typeface="Arial"/>
                <a:cs typeface="Arial"/>
              </a:rPr>
              <a:t> </a:t>
            </a:r>
            <a:r>
              <a:rPr sz="1450" spc="-10" dirty="0" smtClean="0">
                <a:latin typeface="Arial"/>
                <a:cs typeface="Arial"/>
              </a:rPr>
              <a:t>(300-400</a:t>
            </a:r>
            <a:r>
              <a:rPr sz="1450" spc="-5" dirty="0" smtClean="0">
                <a:latin typeface="Arial"/>
                <a:cs typeface="Arial"/>
              </a:rPr>
              <a:t> </a:t>
            </a:r>
            <a:r>
              <a:rPr sz="1450" spc="-10" dirty="0" smtClean="0">
                <a:latin typeface="Arial"/>
                <a:cs typeface="Arial"/>
              </a:rPr>
              <a:t>MHz),</a:t>
            </a:r>
            <a:r>
              <a:rPr sz="1450" spc="-5" dirty="0" smtClean="0">
                <a:latin typeface="Arial"/>
                <a:cs typeface="Arial"/>
              </a:rPr>
              <a:t> </a:t>
            </a:r>
            <a:r>
              <a:rPr sz="1450" spc="10" dirty="0" smtClean="0">
                <a:latin typeface="Arial"/>
                <a:cs typeface="Arial"/>
              </a:rPr>
              <a:t>covering</a:t>
            </a:r>
            <a:r>
              <a:rPr sz="1450" spc="-5" dirty="0" smtClean="0">
                <a:latin typeface="Arial"/>
                <a:cs typeface="Arial"/>
              </a:rPr>
              <a:t> </a:t>
            </a:r>
            <a:r>
              <a:rPr sz="1450" spc="10" dirty="0" smtClean="0">
                <a:latin typeface="Arial"/>
                <a:cs typeface="Arial"/>
              </a:rPr>
              <a:t>both</a:t>
            </a:r>
            <a:r>
              <a:rPr sz="1450" spc="-5" dirty="0" smtClean="0">
                <a:latin typeface="Arial"/>
                <a:cs typeface="Arial"/>
              </a:rPr>
              <a:t> </a:t>
            </a:r>
            <a:r>
              <a:rPr sz="1450" spc="-90" dirty="0" smtClean="0">
                <a:latin typeface="Arial"/>
                <a:cs typeface="Arial"/>
              </a:rPr>
              <a:t>ESS</a:t>
            </a:r>
            <a:r>
              <a:rPr sz="1450" spc="-5" dirty="0" smtClean="0">
                <a:latin typeface="Arial"/>
                <a:cs typeface="Arial"/>
              </a:rPr>
              <a:t> </a:t>
            </a:r>
            <a:r>
              <a:rPr sz="1450" spc="15" dirty="0" smtClean="0">
                <a:latin typeface="Arial"/>
                <a:cs typeface="Arial"/>
              </a:rPr>
              <a:t>and</a:t>
            </a:r>
            <a:r>
              <a:rPr sz="1450" spc="-5" dirty="0" smtClean="0">
                <a:latin typeface="Arial"/>
                <a:cs typeface="Arial"/>
              </a:rPr>
              <a:t> </a:t>
            </a:r>
            <a:r>
              <a:rPr sz="1450" spc="-40" dirty="0" smtClean="0">
                <a:latin typeface="Arial"/>
                <a:cs typeface="Arial"/>
              </a:rPr>
              <a:t>ISIS.</a:t>
            </a:r>
            <a:r>
              <a:rPr sz="1450" spc="-5" dirty="0" smtClean="0">
                <a:latin typeface="Arial"/>
                <a:cs typeface="Arial"/>
              </a:rPr>
              <a:t> </a:t>
            </a:r>
            <a:r>
              <a:rPr sz="1450" spc="5" dirty="0" smtClean="0">
                <a:latin typeface="Arial"/>
                <a:cs typeface="Arial"/>
              </a:rPr>
              <a:t>operating</a:t>
            </a:r>
            <a:r>
              <a:rPr sz="1450" spc="0" dirty="0" smtClean="0">
                <a:latin typeface="Arial"/>
                <a:cs typeface="Arial"/>
              </a:rPr>
              <a:t> </a:t>
            </a:r>
            <a:r>
              <a:rPr sz="1450" spc="-5" dirty="0" smtClean="0">
                <a:latin typeface="Arial"/>
                <a:cs typeface="Arial"/>
              </a:rPr>
              <a:t>f</a:t>
            </a:r>
            <a:r>
              <a:rPr sz="1450" spc="-35" dirty="0" smtClean="0">
                <a:latin typeface="Arial"/>
                <a:cs typeface="Arial"/>
              </a:rPr>
              <a:t>r</a:t>
            </a:r>
            <a:r>
              <a:rPr sz="1450" spc="5" dirty="0" smtClean="0">
                <a:latin typeface="Arial"/>
                <a:cs typeface="Arial"/>
              </a:rPr>
              <a:t>equencies</a:t>
            </a:r>
            <a:endParaRPr sz="1450">
              <a:latin typeface="Arial"/>
              <a:cs typeface="Arial"/>
            </a:endParaRPr>
          </a:p>
        </p:txBody>
      </p:sp>
      <p:sp>
        <p:nvSpPr>
          <p:cNvPr id="7" name="object 7"/>
          <p:cNvSpPr txBox="1"/>
          <p:nvPr/>
        </p:nvSpPr>
        <p:spPr>
          <a:xfrm>
            <a:off x="482600" y="2324887"/>
            <a:ext cx="3466465" cy="3718560"/>
          </a:xfrm>
          <a:prstGeom prst="rect">
            <a:avLst/>
          </a:prstGeom>
        </p:spPr>
        <p:txBody>
          <a:bodyPr vert="horz" wrap="square" lIns="0" tIns="0" rIns="0" bIns="0" rtlCol="0">
            <a:noAutofit/>
          </a:bodyPr>
          <a:lstStyle/>
          <a:p>
            <a:pPr marL="177165" indent="-165100">
              <a:lnSpc>
                <a:spcPct val="100000"/>
              </a:lnSpc>
              <a:buSzPct val="96551"/>
              <a:buFont typeface="Arial"/>
              <a:buChar char="•"/>
              <a:tabLst>
                <a:tab pos="177165" algn="l"/>
              </a:tabLst>
            </a:pPr>
            <a:r>
              <a:rPr sz="1450" spc="-35" dirty="0" smtClean="0">
                <a:latin typeface="Arial"/>
                <a:cs typeface="Arial"/>
              </a:rPr>
              <a:t>Peak</a:t>
            </a:r>
            <a:r>
              <a:rPr sz="1450" spc="-5" dirty="0" smtClean="0">
                <a:latin typeface="Arial"/>
                <a:cs typeface="Arial"/>
              </a:rPr>
              <a:t> </a:t>
            </a:r>
            <a:r>
              <a:rPr sz="1450" spc="5" dirty="0" smtClean="0">
                <a:latin typeface="Arial"/>
                <a:cs typeface="Arial"/>
              </a:rPr>
              <a:t>power:</a:t>
            </a:r>
            <a:r>
              <a:rPr sz="1450" spc="-5" dirty="0" smtClean="0">
                <a:latin typeface="Arial"/>
                <a:cs typeface="Arial"/>
              </a:rPr>
              <a:t> </a:t>
            </a:r>
            <a:r>
              <a:rPr sz="1450" spc="-10" dirty="0" smtClean="0">
                <a:latin typeface="Arial"/>
                <a:cs typeface="Arial"/>
              </a:rPr>
              <a:t>15-20</a:t>
            </a:r>
            <a:r>
              <a:rPr sz="1450" spc="-5" dirty="0" smtClean="0">
                <a:latin typeface="Arial"/>
                <a:cs typeface="Arial"/>
              </a:rPr>
              <a:t> </a:t>
            </a:r>
            <a:r>
              <a:rPr sz="1450" spc="-55" dirty="0" smtClean="0">
                <a:latin typeface="Arial"/>
                <a:cs typeface="Arial"/>
              </a:rPr>
              <a:t>kW</a:t>
            </a:r>
            <a:endParaRPr sz="1450">
              <a:latin typeface="Arial"/>
              <a:cs typeface="Arial"/>
            </a:endParaRPr>
          </a:p>
          <a:p>
            <a:pPr marL="177165" indent="-165100">
              <a:lnSpc>
                <a:spcPct val="100000"/>
              </a:lnSpc>
              <a:spcBef>
                <a:spcPts val="325"/>
              </a:spcBef>
              <a:buSzPct val="96551"/>
              <a:buFont typeface="Arial"/>
              <a:buChar char="•"/>
              <a:tabLst>
                <a:tab pos="177165" algn="l"/>
              </a:tabLst>
            </a:pPr>
            <a:r>
              <a:rPr sz="1450" spc="-10" dirty="0" smtClean="0">
                <a:latin typeface="Arial"/>
                <a:cs typeface="Arial"/>
              </a:rPr>
              <a:t>Low</a:t>
            </a:r>
            <a:r>
              <a:rPr sz="1450" spc="-5" dirty="0" smtClean="0">
                <a:latin typeface="Arial"/>
                <a:cs typeface="Arial"/>
              </a:rPr>
              <a:t> </a:t>
            </a:r>
            <a:r>
              <a:rPr sz="1450" spc="-35" dirty="0" smtClean="0">
                <a:latin typeface="Arial"/>
                <a:cs typeface="Arial"/>
              </a:rPr>
              <a:t>r</a:t>
            </a:r>
            <a:r>
              <a:rPr sz="1450" spc="0" dirty="0" smtClean="0">
                <a:latin typeface="Arial"/>
                <a:cs typeface="Arial"/>
              </a:rPr>
              <a:t>eflection</a:t>
            </a:r>
            <a:endParaRPr sz="1450">
              <a:latin typeface="Arial"/>
              <a:cs typeface="Arial"/>
            </a:endParaRPr>
          </a:p>
          <a:p>
            <a:pPr marL="177165" indent="-165100">
              <a:lnSpc>
                <a:spcPct val="100000"/>
              </a:lnSpc>
              <a:spcBef>
                <a:spcPts val="325"/>
              </a:spcBef>
              <a:buSzPct val="96551"/>
              <a:buFont typeface="Arial"/>
              <a:buChar char="•"/>
              <a:tabLst>
                <a:tab pos="177165" algn="l"/>
              </a:tabLst>
            </a:pPr>
            <a:r>
              <a:rPr sz="1450" spc="-10" dirty="0" smtClean="0">
                <a:latin typeface="Arial"/>
                <a:cs typeface="Arial"/>
              </a:rPr>
              <a:t>Low</a:t>
            </a:r>
            <a:r>
              <a:rPr sz="1450" spc="-5" dirty="0" smtClean="0">
                <a:latin typeface="Arial"/>
                <a:cs typeface="Arial"/>
              </a:rPr>
              <a:t> </a:t>
            </a:r>
            <a:r>
              <a:rPr sz="1450" spc="-10" dirty="0" smtClean="0">
                <a:latin typeface="Arial"/>
                <a:cs typeface="Arial"/>
              </a:rPr>
              <a:t>inse</a:t>
            </a:r>
            <a:r>
              <a:rPr sz="1450" spc="20" dirty="0" smtClean="0">
                <a:latin typeface="Arial"/>
                <a:cs typeface="Arial"/>
              </a:rPr>
              <a:t>r</a:t>
            </a:r>
            <a:r>
              <a:rPr sz="1450" spc="-10" dirty="0" smtClean="0">
                <a:latin typeface="Arial"/>
                <a:cs typeface="Arial"/>
              </a:rPr>
              <a:t>tion</a:t>
            </a:r>
            <a:r>
              <a:rPr sz="1450" spc="-5" dirty="0" smtClean="0">
                <a:latin typeface="Arial"/>
                <a:cs typeface="Arial"/>
              </a:rPr>
              <a:t> </a:t>
            </a:r>
            <a:r>
              <a:rPr sz="1450" spc="-10" dirty="0" smtClean="0">
                <a:latin typeface="Arial"/>
                <a:cs typeface="Arial"/>
              </a:rPr>
              <a:t>loss</a:t>
            </a:r>
            <a:endParaRPr sz="1450">
              <a:latin typeface="Arial"/>
              <a:cs typeface="Arial"/>
            </a:endParaRPr>
          </a:p>
          <a:p>
            <a:pPr marL="177165" marR="175260" indent="-165100">
              <a:lnSpc>
                <a:spcPct val="108600"/>
              </a:lnSpc>
              <a:spcBef>
                <a:spcPts val="234"/>
              </a:spcBef>
              <a:buFont typeface="Arial"/>
              <a:buChar char="•"/>
              <a:tabLst>
                <a:tab pos="177165" algn="l"/>
              </a:tabLst>
            </a:pPr>
            <a:r>
              <a:rPr sz="1400" spc="10" dirty="0" smtClean="0">
                <a:latin typeface="Arial"/>
                <a:cs typeface="Arial"/>
              </a:rPr>
              <a:t>Parametric </a:t>
            </a:r>
            <a:r>
              <a:rPr sz="1400" spc="30" dirty="0" smtClean="0">
                <a:latin typeface="Arial"/>
                <a:cs typeface="Arial"/>
              </a:rPr>
              <a:t>study</a:t>
            </a:r>
            <a:r>
              <a:rPr sz="1400" spc="10" dirty="0" smtClean="0">
                <a:latin typeface="Arial"/>
                <a:cs typeface="Arial"/>
              </a:rPr>
              <a:t> to </a:t>
            </a:r>
            <a:r>
              <a:rPr sz="1400" spc="30" dirty="0" smtClean="0">
                <a:latin typeface="Arial"/>
                <a:cs typeface="Arial"/>
              </a:rPr>
              <a:t>find</a:t>
            </a:r>
            <a:r>
              <a:rPr sz="1400" spc="10" dirty="0" smtClean="0">
                <a:latin typeface="Arial"/>
                <a:cs typeface="Arial"/>
              </a:rPr>
              <a:t> the </a:t>
            </a:r>
            <a:r>
              <a:rPr sz="1400" spc="25" dirty="0" smtClean="0">
                <a:latin typeface="Arial"/>
                <a:cs typeface="Arial"/>
              </a:rPr>
              <a:t>optimal</a:t>
            </a:r>
            <a:r>
              <a:rPr sz="1400" spc="15" dirty="0" smtClean="0">
                <a:latin typeface="Arial"/>
                <a:cs typeface="Arial"/>
              </a:rPr>
              <a:t> </a:t>
            </a:r>
            <a:r>
              <a:rPr sz="1400" spc="30" dirty="0" smtClean="0">
                <a:latin typeface="Arial"/>
                <a:cs typeface="Arial"/>
              </a:rPr>
              <a:t>loop</a:t>
            </a:r>
            <a:r>
              <a:rPr sz="1400" spc="10" dirty="0" smtClean="0">
                <a:latin typeface="Arial"/>
                <a:cs typeface="Arial"/>
              </a:rPr>
              <a:t> size </a:t>
            </a:r>
            <a:r>
              <a:rPr sz="1400" spc="30" dirty="0" smtClean="0">
                <a:latin typeface="Arial"/>
                <a:cs typeface="Arial"/>
              </a:rPr>
              <a:t>inside</a:t>
            </a:r>
            <a:r>
              <a:rPr sz="1400" spc="10" dirty="0" smtClean="0">
                <a:latin typeface="Arial"/>
                <a:cs typeface="Arial"/>
              </a:rPr>
              <a:t> the </a:t>
            </a:r>
            <a:r>
              <a:rPr sz="1400" spc="25" dirty="0" smtClean="0">
                <a:latin typeface="Arial"/>
                <a:cs typeface="Arial"/>
              </a:rPr>
              <a:t>cavit</a:t>
            </a:r>
            <a:r>
              <a:rPr sz="1400" spc="-125" dirty="0" smtClean="0">
                <a:latin typeface="Arial"/>
                <a:cs typeface="Arial"/>
              </a:rPr>
              <a:t>y</a:t>
            </a:r>
            <a:r>
              <a:rPr sz="1400" spc="10" dirty="0" smtClean="0">
                <a:latin typeface="Arial"/>
                <a:cs typeface="Arial"/>
              </a:rPr>
              <a:t>, to minimize</a:t>
            </a:r>
            <a:r>
              <a:rPr sz="1400" spc="5" dirty="0" smtClean="0">
                <a:latin typeface="Arial"/>
                <a:cs typeface="Arial"/>
              </a:rPr>
              <a:t> </a:t>
            </a:r>
            <a:r>
              <a:rPr sz="2175" spc="-135" baseline="11494" dirty="0" smtClean="0">
                <a:latin typeface="Arial"/>
                <a:cs typeface="Arial"/>
              </a:rPr>
              <a:t>S</a:t>
            </a:r>
            <a:r>
              <a:rPr sz="1350" spc="-10" dirty="0" smtClean="0">
                <a:latin typeface="Arial"/>
                <a:cs typeface="Arial"/>
              </a:rPr>
              <a:t>11</a:t>
            </a:r>
            <a:endParaRPr sz="1350">
              <a:latin typeface="Arial"/>
              <a:cs typeface="Arial"/>
            </a:endParaRPr>
          </a:p>
          <a:p>
            <a:pPr marL="177165" indent="-165100">
              <a:lnSpc>
                <a:spcPct val="100000"/>
              </a:lnSpc>
              <a:spcBef>
                <a:spcPts val="305"/>
              </a:spcBef>
              <a:buSzPct val="96551"/>
              <a:buFont typeface="Arial"/>
              <a:buChar char="•"/>
              <a:tabLst>
                <a:tab pos="177165" algn="l"/>
              </a:tabLst>
            </a:pPr>
            <a:r>
              <a:rPr sz="1450" spc="-10" dirty="0" smtClean="0">
                <a:latin typeface="Arial"/>
                <a:cs typeface="Arial"/>
              </a:rPr>
              <a:t>Inse</a:t>
            </a:r>
            <a:r>
              <a:rPr sz="1450" spc="20" dirty="0" smtClean="0">
                <a:latin typeface="Arial"/>
                <a:cs typeface="Arial"/>
              </a:rPr>
              <a:t>r</a:t>
            </a:r>
            <a:r>
              <a:rPr sz="1450" spc="-10" dirty="0" smtClean="0">
                <a:latin typeface="Arial"/>
                <a:cs typeface="Arial"/>
              </a:rPr>
              <a:t>tion</a:t>
            </a:r>
            <a:r>
              <a:rPr sz="1450" spc="-5" dirty="0" smtClean="0">
                <a:latin typeface="Arial"/>
                <a:cs typeface="Arial"/>
              </a:rPr>
              <a:t> </a:t>
            </a:r>
            <a:r>
              <a:rPr sz="1450" spc="-10" dirty="0" smtClean="0">
                <a:latin typeface="Arial"/>
                <a:cs typeface="Arial"/>
              </a:rPr>
              <a:t>loss</a:t>
            </a:r>
            <a:r>
              <a:rPr sz="1450" spc="-5" dirty="0" smtClean="0">
                <a:latin typeface="Arial"/>
                <a:cs typeface="Arial"/>
              </a:rPr>
              <a:t> </a:t>
            </a:r>
            <a:r>
              <a:rPr sz="1450" spc="-10" dirty="0" smtClean="0">
                <a:latin typeface="Arial"/>
                <a:cs typeface="Arial"/>
              </a:rPr>
              <a:t>of</a:t>
            </a:r>
            <a:r>
              <a:rPr sz="1450" spc="-5" dirty="0" smtClean="0">
                <a:latin typeface="Arial"/>
                <a:cs typeface="Arial"/>
              </a:rPr>
              <a:t> </a:t>
            </a:r>
            <a:r>
              <a:rPr sz="1450" spc="-10" dirty="0" smtClean="0">
                <a:latin typeface="Arial"/>
                <a:cs typeface="Arial"/>
              </a:rPr>
              <a:t>0.015</a:t>
            </a:r>
            <a:r>
              <a:rPr sz="1450" spc="-5" dirty="0" smtClean="0">
                <a:latin typeface="Arial"/>
                <a:cs typeface="Arial"/>
              </a:rPr>
              <a:t> </a:t>
            </a:r>
            <a:r>
              <a:rPr sz="1450" spc="25" dirty="0" smtClean="0">
                <a:latin typeface="Arial"/>
                <a:cs typeface="Arial"/>
              </a:rPr>
              <a:t>dB</a:t>
            </a:r>
            <a:r>
              <a:rPr sz="1450" spc="-5" dirty="0" smtClean="0">
                <a:latin typeface="Arial"/>
                <a:cs typeface="Arial"/>
              </a:rPr>
              <a:t> </a:t>
            </a:r>
            <a:r>
              <a:rPr sz="1450" spc="-10" dirty="0" smtClean="0">
                <a:latin typeface="Arial"/>
                <a:cs typeface="Arial"/>
              </a:rPr>
              <a:t>was</a:t>
            </a:r>
            <a:r>
              <a:rPr sz="1450" spc="-5" dirty="0" smtClean="0">
                <a:latin typeface="Arial"/>
                <a:cs typeface="Arial"/>
              </a:rPr>
              <a:t> </a:t>
            </a:r>
            <a:r>
              <a:rPr sz="1450" spc="10" dirty="0" smtClean="0">
                <a:latin typeface="Arial"/>
                <a:cs typeface="Arial"/>
              </a:rPr>
              <a:t>obtained.</a:t>
            </a:r>
            <a:endParaRPr sz="1450">
              <a:latin typeface="Arial"/>
              <a:cs typeface="Arial"/>
            </a:endParaRPr>
          </a:p>
          <a:p>
            <a:pPr marL="177165" marR="73660" indent="-165100" algn="just">
              <a:lnSpc>
                <a:spcPts val="1700"/>
              </a:lnSpc>
              <a:spcBef>
                <a:spcPts val="415"/>
              </a:spcBef>
              <a:buSzPct val="96551"/>
              <a:buFont typeface="Arial"/>
              <a:buChar char="•"/>
              <a:tabLst>
                <a:tab pos="177165" algn="l"/>
              </a:tabLst>
            </a:pPr>
            <a:r>
              <a:rPr sz="1450" b="1" spc="-10" dirty="0" smtClean="0">
                <a:latin typeface="Arial"/>
                <a:cs typeface="Arial"/>
              </a:rPr>
              <a:t>PEEK</a:t>
            </a:r>
            <a:r>
              <a:rPr sz="1450" spc="-5" dirty="0" smtClean="0">
                <a:latin typeface="Arial"/>
                <a:cs typeface="Arial"/>
              </a:rPr>
              <a:t>: </a:t>
            </a:r>
            <a:r>
              <a:rPr sz="1450" spc="20" dirty="0" smtClean="0">
                <a:latin typeface="Arial"/>
                <a:cs typeface="Arial"/>
              </a:rPr>
              <a:t>pu</a:t>
            </a:r>
            <a:r>
              <a:rPr sz="1450" spc="-20" dirty="0" smtClean="0">
                <a:latin typeface="Arial"/>
                <a:cs typeface="Arial"/>
              </a:rPr>
              <a:t>r</a:t>
            </a:r>
            <a:r>
              <a:rPr sz="1450" spc="-10" dirty="0" smtClean="0">
                <a:latin typeface="Arial"/>
                <a:cs typeface="Arial"/>
              </a:rPr>
              <a:t>e,</a:t>
            </a:r>
            <a:r>
              <a:rPr sz="1450" spc="-5" dirty="0" smtClean="0">
                <a:latin typeface="Arial"/>
                <a:cs typeface="Arial"/>
              </a:rPr>
              <a:t> </a:t>
            </a:r>
            <a:r>
              <a:rPr sz="1450" spc="5" dirty="0" smtClean="0">
                <a:latin typeface="Arial"/>
                <a:cs typeface="Arial"/>
              </a:rPr>
              <a:t>stable,</a:t>
            </a:r>
            <a:r>
              <a:rPr sz="1450" spc="-5" dirty="0" smtClean="0">
                <a:latin typeface="Arial"/>
                <a:cs typeface="Arial"/>
              </a:rPr>
              <a:t> </a:t>
            </a:r>
            <a:r>
              <a:rPr sz="1450" spc="-10" dirty="0" smtClean="0">
                <a:latin typeface="Arial"/>
                <a:cs typeface="Arial"/>
              </a:rPr>
              <a:t>easily</a:t>
            </a:r>
            <a:r>
              <a:rPr sz="1450" spc="-5" dirty="0" smtClean="0">
                <a:latin typeface="Arial"/>
                <a:cs typeface="Arial"/>
              </a:rPr>
              <a:t> </a:t>
            </a:r>
            <a:r>
              <a:rPr sz="1450" spc="5" dirty="0" smtClean="0">
                <a:latin typeface="Arial"/>
                <a:cs typeface="Arial"/>
              </a:rPr>
              <a:t>machinable, chemically</a:t>
            </a:r>
            <a:r>
              <a:rPr sz="1450" spc="-5" dirty="0" smtClean="0">
                <a:latin typeface="Arial"/>
                <a:cs typeface="Arial"/>
              </a:rPr>
              <a:t> </a:t>
            </a:r>
            <a:r>
              <a:rPr sz="1450" spc="-35" dirty="0" smtClean="0">
                <a:latin typeface="Arial"/>
                <a:cs typeface="Arial"/>
              </a:rPr>
              <a:t>r</a:t>
            </a:r>
            <a:r>
              <a:rPr sz="1450" spc="-10" dirty="0" smtClean="0">
                <a:latin typeface="Arial"/>
                <a:cs typeface="Arial"/>
              </a:rPr>
              <a:t>esistant,</a:t>
            </a:r>
            <a:r>
              <a:rPr sz="1450" spc="-5" dirty="0" smtClean="0">
                <a:latin typeface="Arial"/>
                <a:cs typeface="Arial"/>
              </a:rPr>
              <a:t> </a:t>
            </a:r>
            <a:r>
              <a:rPr sz="1450" spc="0" dirty="0" smtClean="0">
                <a:latin typeface="Arial"/>
                <a:cs typeface="Arial"/>
              </a:rPr>
              <a:t>radiation</a:t>
            </a:r>
            <a:r>
              <a:rPr sz="1450" spc="-5" dirty="0" smtClean="0">
                <a:latin typeface="Arial"/>
                <a:cs typeface="Arial"/>
              </a:rPr>
              <a:t> </a:t>
            </a:r>
            <a:r>
              <a:rPr sz="1450" spc="-35" dirty="0" smtClean="0">
                <a:latin typeface="Arial"/>
                <a:cs typeface="Arial"/>
              </a:rPr>
              <a:t>r</a:t>
            </a:r>
            <a:r>
              <a:rPr sz="1450" spc="-10" dirty="0" smtClean="0">
                <a:latin typeface="Arial"/>
                <a:cs typeface="Arial"/>
              </a:rPr>
              <a:t>esistant, has</a:t>
            </a:r>
            <a:r>
              <a:rPr sz="1450" spc="-5" dirty="0" smtClean="0">
                <a:latin typeface="Arial"/>
                <a:cs typeface="Arial"/>
              </a:rPr>
              <a:t> </a:t>
            </a:r>
            <a:r>
              <a:rPr sz="1450" spc="-35" dirty="0" smtClean="0">
                <a:latin typeface="Arial"/>
                <a:cs typeface="Arial"/>
              </a:rPr>
              <a:t>r</a:t>
            </a:r>
            <a:r>
              <a:rPr sz="1450" spc="-10" dirty="0" smtClean="0">
                <a:latin typeface="Arial"/>
                <a:cs typeface="Arial"/>
              </a:rPr>
              <a:t>elatively</a:t>
            </a:r>
            <a:r>
              <a:rPr sz="1450" spc="-5" dirty="0" smtClean="0">
                <a:latin typeface="Arial"/>
                <a:cs typeface="Arial"/>
              </a:rPr>
              <a:t> </a:t>
            </a:r>
            <a:r>
              <a:rPr sz="1450" spc="-10" dirty="0" smtClean="0">
                <a:latin typeface="Arial"/>
                <a:cs typeface="Arial"/>
              </a:rPr>
              <a:t>low</a:t>
            </a:r>
            <a:r>
              <a:rPr sz="1450" spc="-5" dirty="0" smtClean="0">
                <a:latin typeface="Arial"/>
                <a:cs typeface="Arial"/>
              </a:rPr>
              <a:t> </a:t>
            </a:r>
            <a:r>
              <a:rPr sz="1450" spc="5" dirty="0" smtClean="0">
                <a:latin typeface="Arial"/>
                <a:cs typeface="Arial"/>
              </a:rPr>
              <a:t>outgassing</a:t>
            </a:r>
            <a:r>
              <a:rPr sz="1450" spc="-5" dirty="0" smtClean="0">
                <a:latin typeface="Arial"/>
                <a:cs typeface="Arial"/>
              </a:rPr>
              <a:t> </a:t>
            </a:r>
            <a:r>
              <a:rPr sz="1450" spc="-10" dirty="0" smtClean="0">
                <a:latin typeface="Arial"/>
                <a:cs typeface="Arial"/>
              </a:rPr>
              <a:t>values.</a:t>
            </a:r>
            <a:endParaRPr sz="1450">
              <a:latin typeface="Arial"/>
              <a:cs typeface="Arial"/>
            </a:endParaRPr>
          </a:p>
          <a:p>
            <a:pPr marL="177165" indent="-165100">
              <a:lnSpc>
                <a:spcPct val="100000"/>
              </a:lnSpc>
              <a:spcBef>
                <a:spcPts val="325"/>
              </a:spcBef>
              <a:buFont typeface="Arial"/>
              <a:buChar char="•"/>
              <a:tabLst>
                <a:tab pos="177165" algn="l"/>
              </a:tabLst>
            </a:pPr>
            <a:r>
              <a:rPr sz="1400" spc="0" dirty="0" smtClean="0">
                <a:latin typeface="Arial"/>
                <a:cs typeface="Arial"/>
              </a:rPr>
              <a:t>First</a:t>
            </a:r>
            <a:r>
              <a:rPr sz="1400" spc="10" dirty="0" smtClean="0">
                <a:latin typeface="Arial"/>
                <a:cs typeface="Arial"/>
              </a:rPr>
              <a:t> </a:t>
            </a:r>
            <a:r>
              <a:rPr sz="1400" spc="30" dirty="0" smtClean="0">
                <a:latin typeface="Arial"/>
                <a:cs typeface="Arial"/>
              </a:rPr>
              <a:t>vacuum</a:t>
            </a:r>
            <a:r>
              <a:rPr sz="1400" spc="10" dirty="0" smtClean="0">
                <a:latin typeface="Arial"/>
                <a:cs typeface="Arial"/>
              </a:rPr>
              <a:t> tests: 1.03x10-7 </a:t>
            </a:r>
            <a:r>
              <a:rPr sz="1400" spc="35" dirty="0" smtClean="0">
                <a:latin typeface="Arial"/>
                <a:cs typeface="Arial"/>
              </a:rPr>
              <a:t>mbar</a:t>
            </a:r>
            <a:endParaRPr sz="1400">
              <a:latin typeface="Arial"/>
              <a:cs typeface="Arial"/>
            </a:endParaRPr>
          </a:p>
          <a:p>
            <a:pPr marL="177165" indent="-165100">
              <a:lnSpc>
                <a:spcPct val="100000"/>
              </a:lnSpc>
              <a:spcBef>
                <a:spcPts val="335"/>
              </a:spcBef>
              <a:buSzPct val="96551"/>
              <a:buFont typeface="Arial"/>
              <a:buChar char="•"/>
              <a:tabLst>
                <a:tab pos="177165" algn="l"/>
              </a:tabLst>
            </a:pPr>
            <a:r>
              <a:rPr sz="1450" spc="-90" dirty="0" smtClean="0">
                <a:latin typeface="Arial"/>
                <a:cs typeface="Arial"/>
              </a:rPr>
              <a:t>RF</a:t>
            </a:r>
            <a:r>
              <a:rPr sz="1450" spc="-5" dirty="0" smtClean="0">
                <a:latin typeface="Arial"/>
                <a:cs typeface="Arial"/>
              </a:rPr>
              <a:t> </a:t>
            </a:r>
            <a:r>
              <a:rPr sz="1450" spc="0" dirty="0" smtClean="0">
                <a:latin typeface="Arial"/>
                <a:cs typeface="Arial"/>
              </a:rPr>
              <a:t>Coupler:</a:t>
            </a:r>
            <a:r>
              <a:rPr sz="1450" spc="-5" dirty="0" smtClean="0">
                <a:latin typeface="Arial"/>
                <a:cs typeface="Arial"/>
              </a:rPr>
              <a:t> </a:t>
            </a:r>
            <a:r>
              <a:rPr sz="1450" spc="-10" dirty="0" smtClean="0">
                <a:latin typeface="Arial"/>
                <a:cs typeface="Arial"/>
              </a:rPr>
              <a:t>magnetic</a:t>
            </a:r>
            <a:r>
              <a:rPr sz="1450" spc="-5" dirty="0" smtClean="0">
                <a:latin typeface="Arial"/>
                <a:cs typeface="Arial"/>
              </a:rPr>
              <a:t> </a:t>
            </a:r>
            <a:r>
              <a:rPr sz="1450" spc="10" dirty="0" smtClean="0">
                <a:latin typeface="Arial"/>
                <a:cs typeface="Arial"/>
              </a:rPr>
              <a:t>loop</a:t>
            </a:r>
            <a:r>
              <a:rPr sz="1450" spc="-5" dirty="0" smtClean="0">
                <a:latin typeface="Arial"/>
                <a:cs typeface="Arial"/>
              </a:rPr>
              <a:t> </a:t>
            </a:r>
            <a:r>
              <a:rPr sz="1450" spc="10" dirty="0" smtClean="0">
                <a:latin typeface="Arial"/>
                <a:cs typeface="Arial"/>
              </a:rPr>
              <a:t>type</a:t>
            </a:r>
            <a:endParaRPr sz="1450">
              <a:latin typeface="Arial"/>
              <a:cs typeface="Arial"/>
            </a:endParaRPr>
          </a:p>
          <a:p>
            <a:pPr marL="177165" indent="-165100">
              <a:lnSpc>
                <a:spcPct val="100000"/>
              </a:lnSpc>
              <a:spcBef>
                <a:spcPts val="325"/>
              </a:spcBef>
              <a:buFont typeface="Arial"/>
              <a:buChar char="•"/>
              <a:tabLst>
                <a:tab pos="177165" algn="l"/>
              </a:tabLst>
            </a:pPr>
            <a:r>
              <a:rPr sz="1400" spc="35" dirty="0" smtClean="0">
                <a:latin typeface="Arial"/>
                <a:cs typeface="Arial"/>
              </a:rPr>
              <a:t>Mechanical</a:t>
            </a:r>
            <a:r>
              <a:rPr sz="1400" spc="10" dirty="0" smtClean="0">
                <a:latin typeface="Arial"/>
                <a:cs typeface="Arial"/>
              </a:rPr>
              <a:t> inte</a:t>
            </a:r>
            <a:r>
              <a:rPr sz="1400" spc="30" dirty="0" smtClean="0">
                <a:latin typeface="Arial"/>
                <a:cs typeface="Arial"/>
              </a:rPr>
              <a:t>rface:</a:t>
            </a:r>
            <a:r>
              <a:rPr sz="1400" spc="10" dirty="0" smtClean="0">
                <a:latin typeface="Arial"/>
                <a:cs typeface="Arial"/>
              </a:rPr>
              <a:t> </a:t>
            </a:r>
            <a:r>
              <a:rPr sz="1400" spc="20" dirty="0" smtClean="0">
                <a:latin typeface="Arial"/>
                <a:cs typeface="Arial"/>
              </a:rPr>
              <a:t>EIA</a:t>
            </a:r>
            <a:r>
              <a:rPr sz="1400" spc="-70" dirty="0" smtClean="0">
                <a:latin typeface="Arial"/>
                <a:cs typeface="Arial"/>
              </a:rPr>
              <a:t> </a:t>
            </a:r>
            <a:r>
              <a:rPr sz="1400" spc="10" dirty="0" smtClean="0">
                <a:latin typeface="Arial"/>
                <a:cs typeface="Arial"/>
              </a:rPr>
              <a:t>1-5/</a:t>
            </a:r>
            <a:r>
              <a:rPr sz="1400" spc="15" dirty="0" smtClean="0">
                <a:latin typeface="Arial"/>
                <a:cs typeface="Arial"/>
              </a:rPr>
              <a:t>8</a:t>
            </a:r>
            <a:r>
              <a:rPr sz="1400" spc="10" dirty="0" smtClean="0">
                <a:latin typeface="Arial"/>
                <a:cs typeface="Arial"/>
              </a:rPr>
              <a:t> in </a:t>
            </a:r>
            <a:r>
              <a:rPr sz="1400" spc="-20" dirty="0" smtClean="0">
                <a:latin typeface="Arial"/>
                <a:cs typeface="Arial"/>
              </a:rPr>
              <a:t>CF</a:t>
            </a:r>
            <a:endParaRPr sz="1400">
              <a:latin typeface="Arial"/>
              <a:cs typeface="Arial"/>
            </a:endParaRPr>
          </a:p>
          <a:p>
            <a:pPr marL="177165" marR="19685" indent="-165100">
              <a:lnSpc>
                <a:spcPct val="101200"/>
              </a:lnSpc>
              <a:spcBef>
                <a:spcPts val="355"/>
              </a:spcBef>
              <a:buFont typeface="Arial"/>
              <a:buChar char="•"/>
              <a:tabLst>
                <a:tab pos="177165" algn="l"/>
              </a:tabLst>
            </a:pPr>
            <a:r>
              <a:rPr sz="1400" spc="25" dirty="0" smtClean="0">
                <a:latin typeface="Arial"/>
                <a:cs typeface="Arial"/>
              </a:rPr>
              <a:t>Coupler</a:t>
            </a:r>
            <a:r>
              <a:rPr sz="1400" spc="10" dirty="0" smtClean="0">
                <a:latin typeface="Arial"/>
                <a:cs typeface="Arial"/>
              </a:rPr>
              <a:t> </a:t>
            </a:r>
            <a:r>
              <a:rPr sz="1400" spc="45" dirty="0" smtClean="0">
                <a:latin typeface="Arial"/>
                <a:cs typeface="Arial"/>
              </a:rPr>
              <a:t>pa</a:t>
            </a:r>
            <a:r>
              <a:rPr sz="1400" spc="50" dirty="0" smtClean="0">
                <a:latin typeface="Arial"/>
                <a:cs typeface="Arial"/>
              </a:rPr>
              <a:t>r</a:t>
            </a:r>
            <a:r>
              <a:rPr sz="1400" spc="10" dirty="0" smtClean="0">
                <a:latin typeface="Arial"/>
                <a:cs typeface="Arial"/>
              </a:rPr>
              <a:t>ts </a:t>
            </a:r>
            <a:r>
              <a:rPr sz="1400" spc="25" dirty="0" smtClean="0">
                <a:latin typeface="Arial"/>
                <a:cs typeface="Arial"/>
              </a:rPr>
              <a:t>machined/tu</a:t>
            </a:r>
            <a:r>
              <a:rPr sz="1400" spc="40" dirty="0" smtClean="0">
                <a:latin typeface="Arial"/>
                <a:cs typeface="Arial"/>
              </a:rPr>
              <a:t>r</a:t>
            </a:r>
            <a:r>
              <a:rPr sz="1400" spc="30" dirty="0" smtClean="0">
                <a:latin typeface="Arial"/>
                <a:cs typeface="Arial"/>
              </a:rPr>
              <a:t>ned,</a:t>
            </a:r>
            <a:r>
              <a:rPr sz="1400" spc="10" dirty="0" smtClean="0">
                <a:latin typeface="Arial"/>
                <a:cs typeface="Arial"/>
              </a:rPr>
              <a:t> </a:t>
            </a:r>
            <a:r>
              <a:rPr sz="1400" spc="40" dirty="0" smtClean="0">
                <a:latin typeface="Arial"/>
                <a:cs typeface="Arial"/>
              </a:rPr>
              <a:t>welded</a:t>
            </a:r>
            <a:r>
              <a:rPr sz="1400" spc="20" dirty="0" smtClean="0">
                <a:latin typeface="Arial"/>
                <a:cs typeface="Arial"/>
              </a:rPr>
              <a:t> (TIG),</a:t>
            </a:r>
            <a:r>
              <a:rPr sz="1400" spc="10" dirty="0" smtClean="0">
                <a:latin typeface="Arial"/>
                <a:cs typeface="Arial"/>
              </a:rPr>
              <a:t> </a:t>
            </a:r>
            <a:r>
              <a:rPr sz="1400" spc="35" dirty="0" smtClean="0">
                <a:latin typeface="Arial"/>
                <a:cs typeface="Arial"/>
              </a:rPr>
              <a:t>assembled</a:t>
            </a:r>
            <a:r>
              <a:rPr sz="1400" spc="10" dirty="0" smtClean="0">
                <a:latin typeface="Arial"/>
                <a:cs typeface="Arial"/>
              </a:rPr>
              <a:t> </a:t>
            </a:r>
            <a:r>
              <a:rPr sz="1400" spc="45" dirty="0" smtClean="0">
                <a:latin typeface="Arial"/>
                <a:cs typeface="Arial"/>
              </a:rPr>
              <a:t>and</a:t>
            </a:r>
            <a:r>
              <a:rPr sz="1400" spc="10" dirty="0" smtClean="0">
                <a:latin typeface="Arial"/>
                <a:cs typeface="Arial"/>
              </a:rPr>
              <a:t> </a:t>
            </a:r>
            <a:r>
              <a:rPr sz="1400" spc="15" dirty="0" smtClean="0">
                <a:latin typeface="Arial"/>
                <a:cs typeface="Arial"/>
              </a:rPr>
              <a:t>Cu</a:t>
            </a:r>
            <a:r>
              <a:rPr sz="1400" spc="10" dirty="0" smtClean="0">
                <a:latin typeface="Arial"/>
                <a:cs typeface="Arial"/>
              </a:rPr>
              <a:t> </a:t>
            </a:r>
            <a:r>
              <a:rPr sz="1400" spc="40" dirty="0" smtClean="0">
                <a:latin typeface="Arial"/>
                <a:cs typeface="Arial"/>
              </a:rPr>
              <a:t>plated</a:t>
            </a:r>
            <a:endParaRPr sz="1400">
              <a:latin typeface="Arial"/>
              <a:cs typeface="Arial"/>
            </a:endParaRPr>
          </a:p>
        </p:txBody>
      </p:sp>
      <p:sp>
        <p:nvSpPr>
          <p:cNvPr id="9" name="object 9"/>
          <p:cNvSpPr/>
          <p:nvPr/>
        </p:nvSpPr>
        <p:spPr>
          <a:xfrm>
            <a:off x="5651500" y="3543300"/>
            <a:ext cx="1892300" cy="508000"/>
          </a:xfrm>
          <a:custGeom>
            <a:avLst/>
            <a:gdLst/>
            <a:ahLst/>
            <a:cxnLst/>
            <a:rect l="l" t="t" r="r" b="b"/>
            <a:pathLst>
              <a:path w="1892300" h="508000">
                <a:moveTo>
                  <a:pt x="0" y="0"/>
                </a:moveTo>
                <a:lnTo>
                  <a:pt x="1892300" y="0"/>
                </a:lnTo>
                <a:lnTo>
                  <a:pt x="1892300" y="508000"/>
                </a:lnTo>
                <a:lnTo>
                  <a:pt x="0" y="508000"/>
                </a:lnTo>
                <a:lnTo>
                  <a:pt x="0" y="0"/>
                </a:lnTo>
                <a:close/>
              </a:path>
            </a:pathLst>
          </a:custGeom>
          <a:solidFill>
            <a:srgbClr val="FFFFFF"/>
          </a:solidFill>
        </p:spPr>
        <p:txBody>
          <a:bodyPr wrap="square" lIns="0" tIns="0" rIns="0" bIns="0" rtlCol="0">
            <a:noAutofit/>
          </a:bodyPr>
          <a:lstStyle/>
          <a:p>
            <a:endParaRPr/>
          </a:p>
        </p:txBody>
      </p:sp>
      <p:sp>
        <p:nvSpPr>
          <p:cNvPr id="10" name="object 10"/>
          <p:cNvSpPr txBox="1"/>
          <p:nvPr/>
        </p:nvSpPr>
        <p:spPr>
          <a:xfrm>
            <a:off x="5691321" y="3595520"/>
            <a:ext cx="1704975" cy="381635"/>
          </a:xfrm>
          <a:prstGeom prst="rect">
            <a:avLst/>
          </a:prstGeom>
        </p:spPr>
        <p:txBody>
          <a:bodyPr vert="horz" wrap="square" lIns="0" tIns="0" rIns="0" bIns="0" rtlCol="0">
            <a:noAutofit/>
          </a:bodyPr>
          <a:lstStyle/>
          <a:p>
            <a:pPr marL="12700">
              <a:lnSpc>
                <a:spcPct val="100000"/>
              </a:lnSpc>
            </a:pPr>
            <a:r>
              <a:rPr sz="2400" dirty="0" smtClean="0">
                <a:latin typeface="Gill Sans Light"/>
                <a:cs typeface="Gill Sans Light"/>
              </a:rPr>
              <a:t>ESS-B coupler</a:t>
            </a:r>
            <a:endParaRPr sz="2400">
              <a:latin typeface="Gill Sans Light"/>
              <a:cs typeface="Gill Sans Light"/>
            </a:endParaRPr>
          </a:p>
        </p:txBody>
      </p:sp>
      <p:sp>
        <p:nvSpPr>
          <p:cNvPr id="11" name="object 11"/>
          <p:cNvSpPr/>
          <p:nvPr/>
        </p:nvSpPr>
        <p:spPr>
          <a:xfrm>
            <a:off x="7543800" y="1778000"/>
            <a:ext cx="1562100" cy="2286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graphicFrame>
        <p:nvGraphicFramePr>
          <p:cNvPr id="8" name="object 8"/>
          <p:cNvGraphicFramePr>
            <a:graphicFrameLocks noGrp="1"/>
          </p:cNvGraphicFramePr>
          <p:nvPr/>
        </p:nvGraphicFramePr>
        <p:xfrm>
          <a:off x="4159250" y="4222750"/>
          <a:ext cx="4864100" cy="2044699"/>
        </p:xfrm>
        <a:graphic>
          <a:graphicData uri="http://schemas.openxmlformats.org/drawingml/2006/table">
            <a:tbl>
              <a:tblPr firstRow="1" bandRow="1">
                <a:tableStyleId>{2D5ABB26-0587-4C30-8999-92F81FD0307C}</a:tableStyleId>
              </a:tblPr>
              <a:tblGrid>
                <a:gridCol w="2432050"/>
                <a:gridCol w="2432050"/>
              </a:tblGrid>
              <a:tr h="681566">
                <a:tc gridSpan="2">
                  <a:txBody>
                    <a:bodyPr/>
                    <a:lstStyle/>
                    <a:p>
                      <a:pPr marL="1147445">
                        <a:lnSpc>
                          <a:spcPct val="100000"/>
                        </a:lnSpc>
                      </a:pPr>
                      <a:r>
                        <a:rPr sz="1700" dirty="0" smtClean="0">
                          <a:latin typeface="Arial"/>
                          <a:cs typeface="Arial"/>
                        </a:rPr>
                        <a:t>Coupler coupling factor (β)</a:t>
                      </a:r>
                      <a:endParaRPr sz="17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1EAF4"/>
                    </a:solidFill>
                  </a:tcPr>
                </a:tc>
                <a:tc hMerge="1">
                  <a:txBody>
                    <a:bodyPr/>
                    <a:lstStyle/>
                    <a:p>
                      <a:endParaRPr/>
                    </a:p>
                  </a:txBody>
                  <a:tcPr marL="0" marR="0" marT="0" marB="0"/>
                </a:tc>
              </a:tr>
              <a:tr h="681566">
                <a:tc>
                  <a:txBody>
                    <a:bodyPr/>
                    <a:lstStyle/>
                    <a:p>
                      <a:pPr marL="585470">
                        <a:lnSpc>
                          <a:spcPct val="100000"/>
                        </a:lnSpc>
                      </a:pPr>
                      <a:r>
                        <a:rPr sz="1700" dirty="0" smtClean="0">
                          <a:latin typeface="Arial"/>
                          <a:cs typeface="Arial"/>
                        </a:rPr>
                        <a:t>Specification</a:t>
                      </a:r>
                      <a:endParaRPr sz="17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1EAF4"/>
                    </a:solidFill>
                  </a:tcPr>
                </a:tc>
                <a:tc>
                  <a:txBody>
                    <a:bodyPr/>
                    <a:lstStyle/>
                    <a:p>
                      <a:pPr marL="551180">
                        <a:lnSpc>
                          <a:spcPct val="100000"/>
                        </a:lnSpc>
                      </a:pPr>
                      <a:r>
                        <a:rPr sz="1700" dirty="0" smtClean="0">
                          <a:latin typeface="Arial"/>
                          <a:cs typeface="Arial"/>
                        </a:rPr>
                        <a:t>Measu</a:t>
                      </a:r>
                      <a:r>
                        <a:rPr sz="1700" spc="-35" dirty="0" smtClean="0">
                          <a:latin typeface="Arial"/>
                          <a:cs typeface="Arial"/>
                        </a:rPr>
                        <a:t>r</a:t>
                      </a:r>
                      <a:r>
                        <a:rPr sz="1700" spc="0" dirty="0" smtClean="0">
                          <a:latin typeface="Arial"/>
                          <a:cs typeface="Arial"/>
                        </a:rPr>
                        <a:t>ement</a:t>
                      </a:r>
                      <a:endParaRPr sz="17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1EAF4"/>
                    </a:solidFill>
                  </a:tcPr>
                </a:tc>
              </a:tr>
              <a:tr h="681567">
                <a:tc>
                  <a:txBody>
                    <a:bodyPr/>
                    <a:lstStyle/>
                    <a:p>
                      <a:pPr marL="656590" marR="656590" indent="373380">
                        <a:lnSpc>
                          <a:spcPts val="1900"/>
                        </a:lnSpc>
                      </a:pPr>
                      <a:r>
                        <a:rPr sz="1600" dirty="0" smtClean="0">
                          <a:latin typeface="Arial"/>
                          <a:cs typeface="Arial"/>
                        </a:rPr>
                        <a:t>β=1 (Qo=23477)</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5FA"/>
                    </a:solidFill>
                  </a:tcPr>
                </a:tc>
                <a:tc>
                  <a:txBody>
                    <a:bodyPr/>
                    <a:lstStyle/>
                    <a:p>
                      <a:pPr marL="547370" marR="547370" indent="149225">
                        <a:lnSpc>
                          <a:spcPts val="1900"/>
                        </a:lnSpc>
                      </a:pPr>
                      <a:r>
                        <a:rPr sz="1600" dirty="0" smtClean="0">
                          <a:latin typeface="Arial"/>
                          <a:cs typeface="Arial"/>
                        </a:rPr>
                        <a:t>βmax=1.08 (Qo</a:t>
                      </a:r>
                      <a:r>
                        <a:rPr sz="1575" baseline="-5291" dirty="0" smtClean="0">
                          <a:latin typeface="Arial"/>
                          <a:cs typeface="Arial"/>
                        </a:rPr>
                        <a:t>meas</a:t>
                      </a:r>
                      <a:r>
                        <a:rPr sz="1600" dirty="0" smtClean="0">
                          <a:latin typeface="Arial"/>
                          <a:cs typeface="Arial"/>
                        </a:rPr>
                        <a:t>=3000)</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5FA"/>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60867" y="160866"/>
            <a:ext cx="1295400" cy="5207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xfrm>
            <a:off x="1707832" y="0"/>
            <a:ext cx="6067426" cy="1441531"/>
          </a:xfrm>
          <a:prstGeom prst="rect">
            <a:avLst/>
          </a:prstGeom>
        </p:spPr>
        <p:txBody>
          <a:bodyPr vert="horz" wrap="square" lIns="0" tIns="0" rIns="0" bIns="0" rtlCol="0">
            <a:noAutofit/>
          </a:bodyPr>
          <a:lstStyle/>
          <a:p>
            <a:pPr marL="1553845">
              <a:lnSpc>
                <a:spcPct val="100000"/>
              </a:lnSpc>
            </a:pPr>
            <a:r>
              <a:rPr sz="4200" b="1" dirty="0" smtClean="0">
                <a:solidFill>
                  <a:srgbClr val="000090"/>
                </a:solidFill>
                <a:latin typeface="Arial"/>
                <a:cs typeface="Arial"/>
              </a:rPr>
              <a:t>P</a:t>
            </a:r>
            <a:r>
              <a:rPr sz="4200" b="1" spc="-5" dirty="0" smtClean="0">
                <a:solidFill>
                  <a:srgbClr val="000090"/>
                </a:solidFill>
                <a:latin typeface="Arial"/>
                <a:cs typeface="Arial"/>
              </a:rPr>
              <a:t>i</a:t>
            </a:r>
            <a:r>
              <a:rPr sz="4200" b="1" spc="0" dirty="0" smtClean="0">
                <a:solidFill>
                  <a:srgbClr val="000090"/>
                </a:solidFill>
                <a:latin typeface="Arial"/>
                <a:cs typeface="Arial"/>
              </a:rPr>
              <a:t>ck-</a:t>
            </a:r>
            <a:r>
              <a:rPr sz="4200" b="1" spc="-5" dirty="0" smtClean="0">
                <a:solidFill>
                  <a:srgbClr val="000090"/>
                </a:solidFill>
                <a:latin typeface="Arial"/>
                <a:cs typeface="Arial"/>
              </a:rPr>
              <a:t>u</a:t>
            </a:r>
            <a:r>
              <a:rPr sz="4200" b="1" spc="0" dirty="0" smtClean="0">
                <a:solidFill>
                  <a:srgbClr val="000090"/>
                </a:solidFill>
                <a:latin typeface="Arial"/>
                <a:cs typeface="Arial"/>
              </a:rPr>
              <a:t>p</a:t>
            </a:r>
            <a:endParaRPr sz="4200" dirty="0">
              <a:solidFill>
                <a:srgbClr val="000090"/>
              </a:solidFill>
              <a:latin typeface="Arial"/>
              <a:cs typeface="Arial"/>
            </a:endParaRPr>
          </a:p>
        </p:txBody>
      </p:sp>
      <p:sp>
        <p:nvSpPr>
          <p:cNvPr id="5" name="object 5"/>
          <p:cNvSpPr txBox="1"/>
          <p:nvPr/>
        </p:nvSpPr>
        <p:spPr>
          <a:xfrm>
            <a:off x="469900" y="1637189"/>
            <a:ext cx="4271645" cy="2395220"/>
          </a:xfrm>
          <a:prstGeom prst="rect">
            <a:avLst/>
          </a:prstGeom>
        </p:spPr>
        <p:txBody>
          <a:bodyPr vert="horz" wrap="square" lIns="0" tIns="0" rIns="0" bIns="0" rtlCol="0">
            <a:noAutofit/>
          </a:bodyPr>
          <a:lstStyle/>
          <a:p>
            <a:pPr marL="355600" marR="12700" indent="-342900">
              <a:lnSpc>
                <a:spcPct val="100000"/>
              </a:lnSpc>
              <a:buFont typeface="Arial"/>
              <a:buChar char="•"/>
              <a:tabLst>
                <a:tab pos="354965" algn="l"/>
              </a:tabLst>
            </a:pPr>
            <a:r>
              <a:rPr sz="3000" spc="-500" dirty="0" smtClean="0">
                <a:latin typeface="Arial"/>
                <a:cs typeface="Arial"/>
              </a:rPr>
              <a:t>T</a:t>
            </a:r>
            <a:r>
              <a:rPr sz="3000" spc="0" dirty="0" smtClean="0">
                <a:latin typeface="Arial"/>
                <a:cs typeface="Arial"/>
              </a:rPr>
              <a:t>o </a:t>
            </a:r>
            <a:r>
              <a:rPr sz="3000" spc="15" dirty="0" smtClean="0">
                <a:latin typeface="Arial"/>
                <a:cs typeface="Arial"/>
              </a:rPr>
              <a:t>sample the </a:t>
            </a:r>
            <a:r>
              <a:rPr sz="3000" spc="30" dirty="0" smtClean="0">
                <a:latin typeface="Arial"/>
                <a:cs typeface="Arial"/>
              </a:rPr>
              <a:t>field in the </a:t>
            </a:r>
            <a:r>
              <a:rPr sz="3000" spc="20" dirty="0" smtClean="0">
                <a:latin typeface="Arial"/>
                <a:cs typeface="Arial"/>
              </a:rPr>
              <a:t>cavit</a:t>
            </a:r>
            <a:r>
              <a:rPr sz="3000" spc="-280" dirty="0" smtClean="0">
                <a:latin typeface="Arial"/>
                <a:cs typeface="Arial"/>
              </a:rPr>
              <a:t>y</a:t>
            </a:r>
            <a:r>
              <a:rPr sz="3000" spc="0" dirty="0" smtClean="0">
                <a:latin typeface="Arial"/>
                <a:cs typeface="Arial"/>
              </a:rPr>
              <a:t>, with minimal e</a:t>
            </a:r>
            <a:r>
              <a:rPr sz="3000" spc="-55" dirty="0" smtClean="0">
                <a:latin typeface="Arial"/>
                <a:cs typeface="Arial"/>
              </a:rPr>
              <a:t>f</a:t>
            </a:r>
            <a:r>
              <a:rPr sz="3000" spc="35" dirty="0" smtClean="0">
                <a:latin typeface="Arial"/>
                <a:cs typeface="Arial"/>
              </a:rPr>
              <a:t>fect on the </a:t>
            </a:r>
            <a:r>
              <a:rPr sz="3000" spc="25" dirty="0" smtClean="0">
                <a:latin typeface="Arial"/>
                <a:cs typeface="Arial"/>
              </a:rPr>
              <a:t>cavity</a:t>
            </a:r>
            <a:endParaRPr sz="3000">
              <a:latin typeface="Arial"/>
              <a:cs typeface="Arial"/>
            </a:endParaRPr>
          </a:p>
          <a:p>
            <a:pPr>
              <a:lnSpc>
                <a:spcPts val="750"/>
              </a:lnSpc>
              <a:spcBef>
                <a:spcPts val="18"/>
              </a:spcBef>
              <a:buFont typeface="Arial"/>
              <a:buChar char="•"/>
            </a:pPr>
            <a:endParaRPr sz="750"/>
          </a:p>
          <a:p>
            <a:pPr marL="355600" marR="239395" indent="-342900">
              <a:lnSpc>
                <a:spcPct val="100000"/>
              </a:lnSpc>
              <a:buFont typeface="Arial"/>
              <a:buChar char="•"/>
              <a:tabLst>
                <a:tab pos="354965" algn="l"/>
              </a:tabLst>
            </a:pPr>
            <a:r>
              <a:rPr sz="3000" dirty="0" smtClean="0">
                <a:latin typeface="Arial"/>
                <a:cs typeface="Arial"/>
              </a:rPr>
              <a:t>Magnetic </a:t>
            </a:r>
            <a:r>
              <a:rPr sz="3000" spc="25" dirty="0" smtClean="0">
                <a:latin typeface="Arial"/>
                <a:cs typeface="Arial"/>
              </a:rPr>
              <a:t>loop type</a:t>
            </a:r>
            <a:r>
              <a:rPr sz="3000" spc="15" dirty="0" smtClean="0">
                <a:latin typeface="Arial"/>
                <a:cs typeface="Arial"/>
              </a:rPr>
              <a:t> </a:t>
            </a:r>
            <a:r>
              <a:rPr sz="3000" spc="100" dirty="0" smtClean="0">
                <a:latin typeface="Arial"/>
                <a:cs typeface="Arial"/>
              </a:rPr>
              <a:t>p</a:t>
            </a:r>
            <a:r>
              <a:rPr sz="3000" spc="0" dirty="0" smtClean="0">
                <a:latin typeface="Arial"/>
                <a:cs typeface="Arial"/>
              </a:rPr>
              <a:t>r</a:t>
            </a:r>
            <a:r>
              <a:rPr sz="3000" spc="50" dirty="0" smtClean="0">
                <a:latin typeface="Arial"/>
                <a:cs typeface="Arial"/>
              </a:rPr>
              <a:t>obe </a:t>
            </a:r>
            <a:r>
              <a:rPr sz="3000" spc="-80" dirty="0" smtClean="0">
                <a:latin typeface="Arial"/>
                <a:cs typeface="Arial"/>
              </a:rPr>
              <a:t>(CERN </a:t>
            </a:r>
            <a:r>
              <a:rPr sz="3000" spc="40" dirty="0" smtClean="0">
                <a:latin typeface="Arial"/>
                <a:cs typeface="Arial"/>
              </a:rPr>
              <a:t>design)</a:t>
            </a:r>
            <a:endParaRPr sz="3000">
              <a:latin typeface="Arial"/>
              <a:cs typeface="Arial"/>
            </a:endParaRPr>
          </a:p>
        </p:txBody>
      </p:sp>
      <p:sp>
        <p:nvSpPr>
          <p:cNvPr id="6" name="object 6"/>
          <p:cNvSpPr txBox="1"/>
          <p:nvPr/>
        </p:nvSpPr>
        <p:spPr>
          <a:xfrm>
            <a:off x="469900" y="4118268"/>
            <a:ext cx="4039235" cy="938530"/>
          </a:xfrm>
          <a:prstGeom prst="rect">
            <a:avLst/>
          </a:prstGeom>
        </p:spPr>
        <p:txBody>
          <a:bodyPr vert="horz" wrap="square" lIns="0" tIns="0" rIns="0" bIns="0" rtlCol="0">
            <a:noAutofit/>
          </a:bodyPr>
          <a:lstStyle/>
          <a:p>
            <a:pPr marL="355600" indent="-342900" algn="ctr">
              <a:lnSpc>
                <a:spcPct val="100000"/>
              </a:lnSpc>
              <a:buFont typeface="Arial"/>
              <a:buChar char="•"/>
              <a:tabLst>
                <a:tab pos="342265" algn="l"/>
              </a:tabLst>
            </a:pPr>
            <a:r>
              <a:rPr sz="3000" spc="30" dirty="0" smtClean="0">
                <a:latin typeface="Arial"/>
                <a:cs typeface="Arial"/>
              </a:rPr>
              <a:t>Mechanical inte</a:t>
            </a:r>
            <a:r>
              <a:rPr sz="3000" spc="50" dirty="0" smtClean="0">
                <a:latin typeface="Arial"/>
                <a:cs typeface="Arial"/>
              </a:rPr>
              <a:t>r</a:t>
            </a:r>
            <a:r>
              <a:rPr sz="3000" spc="25" dirty="0" smtClean="0">
                <a:latin typeface="Arial"/>
                <a:cs typeface="Arial"/>
              </a:rPr>
              <a:t>face:</a:t>
            </a:r>
            <a:endParaRPr sz="3000">
              <a:latin typeface="Arial"/>
              <a:cs typeface="Arial"/>
            </a:endParaRPr>
          </a:p>
          <a:p>
            <a:pPr marR="45085" algn="ctr">
              <a:lnSpc>
                <a:spcPct val="100000"/>
              </a:lnSpc>
            </a:pPr>
            <a:r>
              <a:rPr sz="3000" dirty="0" smtClean="0">
                <a:latin typeface="Arial"/>
                <a:cs typeface="Arial"/>
              </a:rPr>
              <a:t>N(</a:t>
            </a:r>
            <a:r>
              <a:rPr sz="3000" spc="-5" dirty="0" smtClean="0">
                <a:latin typeface="Arial"/>
                <a:cs typeface="Arial"/>
              </a:rPr>
              <a:t>f</a:t>
            </a:r>
            <a:r>
              <a:rPr sz="3000" spc="0" dirty="0" smtClean="0">
                <a:latin typeface="Arial"/>
                <a:cs typeface="Arial"/>
              </a:rPr>
              <a:t>) type </a:t>
            </a:r>
            <a:r>
              <a:rPr sz="3000" spc="25" dirty="0" smtClean="0">
                <a:latin typeface="Arial"/>
                <a:cs typeface="Arial"/>
              </a:rPr>
              <a:t>connector</a:t>
            </a:r>
            <a:endParaRPr sz="3000">
              <a:latin typeface="Arial"/>
              <a:cs typeface="Arial"/>
            </a:endParaRPr>
          </a:p>
        </p:txBody>
      </p:sp>
      <p:sp>
        <p:nvSpPr>
          <p:cNvPr id="7" name="object 7"/>
          <p:cNvSpPr/>
          <p:nvPr/>
        </p:nvSpPr>
        <p:spPr>
          <a:xfrm>
            <a:off x="5156200" y="1676400"/>
            <a:ext cx="3111500" cy="2628900"/>
          </a:xfrm>
          <a:prstGeom prst="rect">
            <a:avLst/>
          </a:prstGeom>
          <a:blipFill>
            <a:blip r:embed="rId3" cstate="print"/>
            <a:stretch>
              <a:fillRect/>
            </a:stretch>
          </a:blipFill>
        </p:spPr>
        <p:txBody>
          <a:bodyPr wrap="square" lIns="0" tIns="0" rIns="0" bIns="0" rtlCol="0">
            <a:noAutofit/>
          </a:bodyPr>
          <a:lstStyle/>
          <a:p>
            <a:endParaRPr/>
          </a:p>
        </p:txBody>
      </p:sp>
      <p:sp>
        <p:nvSpPr>
          <p:cNvPr id="9" name="object 9"/>
          <p:cNvSpPr/>
          <p:nvPr/>
        </p:nvSpPr>
        <p:spPr>
          <a:xfrm>
            <a:off x="6388100" y="3810000"/>
            <a:ext cx="1892300" cy="508000"/>
          </a:xfrm>
          <a:custGeom>
            <a:avLst/>
            <a:gdLst/>
            <a:ahLst/>
            <a:cxnLst/>
            <a:rect l="l" t="t" r="r" b="b"/>
            <a:pathLst>
              <a:path w="1892300" h="508000">
                <a:moveTo>
                  <a:pt x="0" y="0"/>
                </a:moveTo>
                <a:lnTo>
                  <a:pt x="1892300" y="0"/>
                </a:lnTo>
                <a:lnTo>
                  <a:pt x="1892300" y="508000"/>
                </a:lnTo>
                <a:lnTo>
                  <a:pt x="0" y="508000"/>
                </a:lnTo>
                <a:lnTo>
                  <a:pt x="0" y="0"/>
                </a:lnTo>
                <a:close/>
              </a:path>
            </a:pathLst>
          </a:custGeom>
          <a:solidFill>
            <a:srgbClr val="FFFFFF"/>
          </a:solidFill>
        </p:spPr>
        <p:txBody>
          <a:bodyPr wrap="square" lIns="0" tIns="0" rIns="0" bIns="0" rtlCol="0">
            <a:noAutofit/>
          </a:bodyPr>
          <a:lstStyle/>
          <a:p>
            <a:endParaRPr/>
          </a:p>
        </p:txBody>
      </p:sp>
      <p:sp>
        <p:nvSpPr>
          <p:cNvPr id="10" name="object 10"/>
          <p:cNvSpPr txBox="1"/>
          <p:nvPr/>
        </p:nvSpPr>
        <p:spPr>
          <a:xfrm>
            <a:off x="6427921" y="3862220"/>
            <a:ext cx="1734820" cy="381635"/>
          </a:xfrm>
          <a:prstGeom prst="rect">
            <a:avLst/>
          </a:prstGeom>
        </p:spPr>
        <p:txBody>
          <a:bodyPr vert="horz" wrap="square" lIns="0" tIns="0" rIns="0" bIns="0" rtlCol="0">
            <a:noAutofit/>
          </a:bodyPr>
          <a:lstStyle/>
          <a:p>
            <a:pPr marL="12700">
              <a:lnSpc>
                <a:spcPct val="100000"/>
              </a:lnSpc>
            </a:pPr>
            <a:r>
              <a:rPr sz="2400" dirty="0" smtClean="0">
                <a:latin typeface="Gill Sans Light"/>
                <a:cs typeface="Gill Sans Light"/>
              </a:rPr>
              <a:t>CE</a:t>
            </a:r>
            <a:r>
              <a:rPr sz="2400" spc="-5" dirty="0" smtClean="0">
                <a:latin typeface="Gill Sans Light"/>
                <a:cs typeface="Gill Sans Light"/>
              </a:rPr>
              <a:t>R</a:t>
            </a:r>
            <a:r>
              <a:rPr sz="2400" spc="0" dirty="0" smtClean="0">
                <a:latin typeface="Gill Sans Light"/>
                <a:cs typeface="Gill Sans Light"/>
              </a:rPr>
              <a:t>N pick up</a:t>
            </a:r>
            <a:endParaRPr sz="2400">
              <a:latin typeface="Gill Sans Light"/>
              <a:cs typeface="Gill Sans Light"/>
            </a:endParaRPr>
          </a:p>
        </p:txBody>
      </p:sp>
      <p:graphicFrame>
        <p:nvGraphicFramePr>
          <p:cNvPr id="8" name="object 8"/>
          <p:cNvGraphicFramePr>
            <a:graphicFrameLocks noGrp="1"/>
          </p:cNvGraphicFramePr>
          <p:nvPr/>
        </p:nvGraphicFramePr>
        <p:xfrm>
          <a:off x="5175250" y="4489450"/>
          <a:ext cx="3098800" cy="1765299"/>
        </p:xfrm>
        <a:graphic>
          <a:graphicData uri="http://schemas.openxmlformats.org/drawingml/2006/table">
            <a:tbl>
              <a:tblPr firstRow="1" bandRow="1">
                <a:tableStyleId>{2D5ABB26-0587-4C30-8999-92F81FD0307C}</a:tableStyleId>
              </a:tblPr>
              <a:tblGrid>
                <a:gridCol w="1549400"/>
                <a:gridCol w="1549400"/>
              </a:tblGrid>
              <a:tr h="588433">
                <a:tc gridSpan="2">
                  <a:txBody>
                    <a:bodyPr/>
                    <a:lstStyle/>
                    <a:p>
                      <a:pPr marL="356870">
                        <a:lnSpc>
                          <a:spcPct val="100000"/>
                        </a:lnSpc>
                      </a:pPr>
                      <a:r>
                        <a:rPr sz="1600" dirty="0" smtClean="0">
                          <a:latin typeface="Arial"/>
                          <a:cs typeface="Arial"/>
                        </a:rPr>
                        <a:t>Pick-up coupling factor (β)</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E1EAF4"/>
                    </a:solidFill>
                  </a:tcPr>
                </a:tc>
                <a:tc hMerge="1">
                  <a:txBody>
                    <a:bodyPr/>
                    <a:lstStyle/>
                    <a:p>
                      <a:endParaRPr/>
                    </a:p>
                  </a:txBody>
                  <a:tcPr marL="0" marR="0" marT="0" marB="0"/>
                </a:tc>
              </a:tr>
              <a:tr h="588433">
                <a:tc>
                  <a:txBody>
                    <a:bodyPr/>
                    <a:lstStyle/>
                    <a:p>
                      <a:pPr marL="180975">
                        <a:lnSpc>
                          <a:spcPct val="100000"/>
                        </a:lnSpc>
                      </a:pPr>
                      <a:r>
                        <a:rPr sz="1600" dirty="0" smtClean="0">
                          <a:latin typeface="Arial"/>
                          <a:cs typeface="Arial"/>
                        </a:rPr>
                        <a:t>Specification</a:t>
                      </a:r>
                      <a:endParaRPr sz="16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1EAF4"/>
                    </a:solidFill>
                  </a:tcPr>
                </a:tc>
                <a:tc>
                  <a:txBody>
                    <a:bodyPr/>
                    <a:lstStyle/>
                    <a:p>
                      <a:pPr marL="148590">
                        <a:lnSpc>
                          <a:spcPct val="100000"/>
                        </a:lnSpc>
                      </a:pPr>
                      <a:r>
                        <a:rPr sz="1600" dirty="0" smtClean="0">
                          <a:latin typeface="Arial"/>
                          <a:cs typeface="Arial"/>
                        </a:rPr>
                        <a:t>Measu</a:t>
                      </a:r>
                      <a:r>
                        <a:rPr sz="1600" spc="-30" dirty="0" smtClean="0">
                          <a:latin typeface="Arial"/>
                          <a:cs typeface="Arial"/>
                        </a:rPr>
                        <a:t>r</a:t>
                      </a:r>
                      <a:r>
                        <a:rPr sz="1600" spc="0" dirty="0" smtClean="0">
                          <a:latin typeface="Arial"/>
                          <a:cs typeface="Arial"/>
                        </a:rPr>
                        <a:t>ement</a:t>
                      </a:r>
                      <a:endParaRPr sz="1600">
                        <a:latin typeface="Arial"/>
                        <a:cs typeface="Arial"/>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1EAF4"/>
                    </a:solidFill>
                  </a:tcPr>
                </a:tc>
              </a:tr>
              <a:tr h="588433">
                <a:tc>
                  <a:txBody>
                    <a:bodyPr/>
                    <a:lstStyle/>
                    <a:p>
                      <a:pPr marL="215265" marR="215265" indent="232410">
                        <a:lnSpc>
                          <a:spcPts val="1900"/>
                        </a:lnSpc>
                      </a:pPr>
                      <a:r>
                        <a:rPr sz="1600" dirty="0" smtClean="0">
                          <a:latin typeface="Arial"/>
                          <a:cs typeface="Arial"/>
                        </a:rPr>
                        <a:t>β &lt; 0.5 (Qo=23477)</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5FA"/>
                    </a:solidFill>
                  </a:tcPr>
                </a:tc>
                <a:tc>
                  <a:txBody>
                    <a:bodyPr/>
                    <a:lstStyle/>
                    <a:p>
                      <a:pPr marL="227965">
                        <a:lnSpc>
                          <a:spcPct val="100000"/>
                        </a:lnSpc>
                      </a:pPr>
                      <a:r>
                        <a:rPr sz="1600" dirty="0" smtClean="0">
                          <a:latin typeface="Arial"/>
                          <a:cs typeface="Arial"/>
                        </a:rPr>
                        <a:t>βmax= 0.02</a:t>
                      </a:r>
                      <a:endParaRPr sz="1600">
                        <a:latin typeface="Arial"/>
                        <a:cs typeface="Arial"/>
                      </a:endParaRPr>
                    </a:p>
                    <a:p>
                      <a:pPr marL="243840">
                        <a:lnSpc>
                          <a:spcPts val="1900"/>
                        </a:lnSpc>
                      </a:pPr>
                      <a:r>
                        <a:rPr sz="1600" dirty="0" smtClean="0">
                          <a:latin typeface="Arial"/>
                          <a:cs typeface="Arial"/>
                        </a:rPr>
                        <a:t>(Qo= 3000)</a:t>
                      </a:r>
                      <a:endParaRPr sz="1600">
                        <a:latin typeface="Arial"/>
                        <a:cs typeface="Arial"/>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1F5FA"/>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84576" y="6121417"/>
            <a:ext cx="3795211" cy="0"/>
          </a:xfrm>
          <a:custGeom>
            <a:avLst/>
            <a:gdLst/>
            <a:ahLst/>
            <a:cxnLst/>
            <a:rect l="l" t="t" r="r" b="b"/>
            <a:pathLst>
              <a:path w="3795211">
                <a:moveTo>
                  <a:pt x="0" y="0"/>
                </a:moveTo>
                <a:lnTo>
                  <a:pt x="3795211" y="0"/>
                </a:lnTo>
              </a:path>
            </a:pathLst>
          </a:custGeom>
          <a:ln w="15464">
            <a:solidFill>
              <a:srgbClr val="000000"/>
            </a:solidFill>
          </a:ln>
        </p:spPr>
        <p:txBody>
          <a:bodyPr wrap="square" lIns="0" tIns="0" rIns="0" bIns="0" rtlCol="0">
            <a:noAutofit/>
          </a:bodyPr>
          <a:lstStyle/>
          <a:p>
            <a:endParaRPr/>
          </a:p>
        </p:txBody>
      </p:sp>
      <p:sp>
        <p:nvSpPr>
          <p:cNvPr id="3" name="object 3"/>
          <p:cNvSpPr/>
          <p:nvPr/>
        </p:nvSpPr>
        <p:spPr>
          <a:xfrm>
            <a:off x="484575" y="3132432"/>
            <a:ext cx="0" cy="2988985"/>
          </a:xfrm>
          <a:custGeom>
            <a:avLst/>
            <a:gdLst/>
            <a:ahLst/>
            <a:cxnLst/>
            <a:rect l="l" t="t" r="r" b="b"/>
            <a:pathLst>
              <a:path h="2988985">
                <a:moveTo>
                  <a:pt x="0" y="0"/>
                </a:moveTo>
                <a:lnTo>
                  <a:pt x="0" y="2988985"/>
                </a:lnTo>
              </a:path>
            </a:pathLst>
          </a:custGeom>
          <a:ln w="15473">
            <a:solidFill>
              <a:srgbClr val="000000"/>
            </a:solidFill>
          </a:ln>
        </p:spPr>
        <p:txBody>
          <a:bodyPr wrap="square" lIns="0" tIns="0" rIns="0" bIns="0" rtlCol="0">
            <a:noAutofit/>
          </a:bodyPr>
          <a:lstStyle/>
          <a:p>
            <a:endParaRPr/>
          </a:p>
        </p:txBody>
      </p:sp>
      <p:sp>
        <p:nvSpPr>
          <p:cNvPr id="4" name="object 4"/>
          <p:cNvSpPr txBox="1"/>
          <p:nvPr/>
        </p:nvSpPr>
        <p:spPr>
          <a:xfrm>
            <a:off x="432333" y="6144960"/>
            <a:ext cx="10604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0</a:t>
            </a:r>
            <a:endParaRPr sz="1100">
              <a:latin typeface="Arial"/>
              <a:cs typeface="Arial"/>
            </a:endParaRPr>
          </a:p>
        </p:txBody>
      </p:sp>
      <p:sp>
        <p:nvSpPr>
          <p:cNvPr id="5" name="object 5"/>
          <p:cNvSpPr/>
          <p:nvPr/>
        </p:nvSpPr>
        <p:spPr>
          <a:xfrm>
            <a:off x="1432736" y="6082755"/>
            <a:ext cx="0" cy="38661"/>
          </a:xfrm>
          <a:custGeom>
            <a:avLst/>
            <a:gdLst/>
            <a:ahLst/>
            <a:cxnLst/>
            <a:rect l="l" t="t" r="r" b="b"/>
            <a:pathLst>
              <a:path h="38661">
                <a:moveTo>
                  <a:pt x="0" y="38661"/>
                </a:moveTo>
                <a:lnTo>
                  <a:pt x="0" y="0"/>
                </a:lnTo>
              </a:path>
            </a:pathLst>
          </a:custGeom>
          <a:ln w="15473">
            <a:solidFill>
              <a:srgbClr val="000000"/>
            </a:solidFill>
          </a:ln>
        </p:spPr>
        <p:txBody>
          <a:bodyPr wrap="square" lIns="0" tIns="0" rIns="0" bIns="0" rtlCol="0">
            <a:noAutofit/>
          </a:bodyPr>
          <a:lstStyle/>
          <a:p>
            <a:endParaRPr/>
          </a:p>
        </p:txBody>
      </p:sp>
      <p:sp>
        <p:nvSpPr>
          <p:cNvPr id="6" name="object 6"/>
          <p:cNvSpPr txBox="1"/>
          <p:nvPr/>
        </p:nvSpPr>
        <p:spPr>
          <a:xfrm>
            <a:off x="1380491" y="6144960"/>
            <a:ext cx="10604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1</a:t>
            </a:r>
            <a:endParaRPr sz="1100">
              <a:latin typeface="Arial"/>
              <a:cs typeface="Arial"/>
            </a:endParaRPr>
          </a:p>
        </p:txBody>
      </p:sp>
      <p:sp>
        <p:nvSpPr>
          <p:cNvPr id="7" name="object 7"/>
          <p:cNvSpPr/>
          <p:nvPr/>
        </p:nvSpPr>
        <p:spPr>
          <a:xfrm>
            <a:off x="2381753" y="6082755"/>
            <a:ext cx="0" cy="38661"/>
          </a:xfrm>
          <a:custGeom>
            <a:avLst/>
            <a:gdLst/>
            <a:ahLst/>
            <a:cxnLst/>
            <a:rect l="l" t="t" r="r" b="b"/>
            <a:pathLst>
              <a:path h="38661">
                <a:moveTo>
                  <a:pt x="0" y="38661"/>
                </a:moveTo>
                <a:lnTo>
                  <a:pt x="0" y="0"/>
                </a:lnTo>
              </a:path>
            </a:pathLst>
          </a:custGeom>
          <a:ln w="15473">
            <a:solidFill>
              <a:srgbClr val="000000"/>
            </a:solidFill>
          </a:ln>
        </p:spPr>
        <p:txBody>
          <a:bodyPr wrap="square" lIns="0" tIns="0" rIns="0" bIns="0" rtlCol="0">
            <a:noAutofit/>
          </a:bodyPr>
          <a:lstStyle/>
          <a:p>
            <a:endParaRPr/>
          </a:p>
        </p:txBody>
      </p:sp>
      <p:sp>
        <p:nvSpPr>
          <p:cNvPr id="8" name="object 8"/>
          <p:cNvSpPr/>
          <p:nvPr/>
        </p:nvSpPr>
        <p:spPr>
          <a:xfrm>
            <a:off x="3330770" y="6082755"/>
            <a:ext cx="0" cy="38661"/>
          </a:xfrm>
          <a:custGeom>
            <a:avLst/>
            <a:gdLst/>
            <a:ahLst/>
            <a:cxnLst/>
            <a:rect l="l" t="t" r="r" b="b"/>
            <a:pathLst>
              <a:path h="38661">
                <a:moveTo>
                  <a:pt x="0" y="38661"/>
                </a:moveTo>
                <a:lnTo>
                  <a:pt x="0" y="0"/>
                </a:lnTo>
              </a:path>
            </a:pathLst>
          </a:custGeom>
          <a:ln w="15473">
            <a:solidFill>
              <a:srgbClr val="000000"/>
            </a:solidFill>
          </a:ln>
        </p:spPr>
        <p:txBody>
          <a:bodyPr wrap="square" lIns="0" tIns="0" rIns="0" bIns="0" rtlCol="0">
            <a:noAutofit/>
          </a:bodyPr>
          <a:lstStyle/>
          <a:p>
            <a:endParaRPr/>
          </a:p>
        </p:txBody>
      </p:sp>
      <p:sp>
        <p:nvSpPr>
          <p:cNvPr id="9" name="object 9"/>
          <p:cNvSpPr/>
          <p:nvPr/>
        </p:nvSpPr>
        <p:spPr>
          <a:xfrm>
            <a:off x="4279787" y="6082755"/>
            <a:ext cx="0" cy="38661"/>
          </a:xfrm>
          <a:custGeom>
            <a:avLst/>
            <a:gdLst/>
            <a:ahLst/>
            <a:cxnLst/>
            <a:rect l="l" t="t" r="r" b="b"/>
            <a:pathLst>
              <a:path h="38661">
                <a:moveTo>
                  <a:pt x="0" y="38661"/>
                </a:moveTo>
                <a:lnTo>
                  <a:pt x="0" y="0"/>
                </a:lnTo>
              </a:path>
            </a:pathLst>
          </a:custGeom>
          <a:ln w="15473">
            <a:solidFill>
              <a:srgbClr val="000000"/>
            </a:solidFill>
          </a:ln>
        </p:spPr>
        <p:txBody>
          <a:bodyPr wrap="square" lIns="0" tIns="0" rIns="0" bIns="0" rtlCol="0">
            <a:noAutofit/>
          </a:bodyPr>
          <a:lstStyle/>
          <a:p>
            <a:endParaRPr/>
          </a:p>
        </p:txBody>
      </p:sp>
      <p:sp>
        <p:nvSpPr>
          <p:cNvPr id="10" name="object 10"/>
          <p:cNvSpPr/>
          <p:nvPr/>
        </p:nvSpPr>
        <p:spPr>
          <a:xfrm>
            <a:off x="484576" y="5885157"/>
            <a:ext cx="37826" cy="0"/>
          </a:xfrm>
          <a:custGeom>
            <a:avLst/>
            <a:gdLst/>
            <a:ahLst/>
            <a:cxnLst/>
            <a:rect l="l" t="t" r="r" b="b"/>
            <a:pathLst>
              <a:path w="37826">
                <a:moveTo>
                  <a:pt x="0" y="0"/>
                </a:moveTo>
                <a:lnTo>
                  <a:pt x="37826" y="0"/>
                </a:lnTo>
              </a:path>
            </a:pathLst>
          </a:custGeom>
          <a:ln w="15464">
            <a:solidFill>
              <a:srgbClr val="000000"/>
            </a:solidFill>
          </a:ln>
        </p:spPr>
        <p:txBody>
          <a:bodyPr wrap="square" lIns="0" tIns="0" rIns="0" bIns="0" rtlCol="0">
            <a:noAutofit/>
          </a:bodyPr>
          <a:lstStyle/>
          <a:p>
            <a:endParaRPr/>
          </a:p>
        </p:txBody>
      </p:sp>
      <p:sp>
        <p:nvSpPr>
          <p:cNvPr id="11" name="object 11"/>
          <p:cNvSpPr/>
          <p:nvPr/>
        </p:nvSpPr>
        <p:spPr>
          <a:xfrm>
            <a:off x="484576" y="5491661"/>
            <a:ext cx="37826" cy="0"/>
          </a:xfrm>
          <a:custGeom>
            <a:avLst/>
            <a:gdLst/>
            <a:ahLst/>
            <a:cxnLst/>
            <a:rect l="l" t="t" r="r" b="b"/>
            <a:pathLst>
              <a:path w="37826">
                <a:moveTo>
                  <a:pt x="0" y="0"/>
                </a:moveTo>
                <a:lnTo>
                  <a:pt x="37826" y="0"/>
                </a:lnTo>
              </a:path>
            </a:pathLst>
          </a:custGeom>
          <a:ln w="15464">
            <a:solidFill>
              <a:srgbClr val="000000"/>
            </a:solidFill>
          </a:ln>
        </p:spPr>
        <p:txBody>
          <a:bodyPr wrap="square" lIns="0" tIns="0" rIns="0" bIns="0" rtlCol="0">
            <a:noAutofit/>
          </a:bodyPr>
          <a:lstStyle/>
          <a:p>
            <a:endParaRPr/>
          </a:p>
        </p:txBody>
      </p:sp>
      <p:sp>
        <p:nvSpPr>
          <p:cNvPr id="12" name="object 12"/>
          <p:cNvSpPr/>
          <p:nvPr/>
        </p:nvSpPr>
        <p:spPr>
          <a:xfrm>
            <a:off x="484576" y="5098166"/>
            <a:ext cx="37826" cy="0"/>
          </a:xfrm>
          <a:custGeom>
            <a:avLst/>
            <a:gdLst/>
            <a:ahLst/>
            <a:cxnLst/>
            <a:rect l="l" t="t" r="r" b="b"/>
            <a:pathLst>
              <a:path w="37826">
                <a:moveTo>
                  <a:pt x="0" y="0"/>
                </a:moveTo>
                <a:lnTo>
                  <a:pt x="37826" y="0"/>
                </a:lnTo>
              </a:path>
            </a:pathLst>
          </a:custGeom>
          <a:ln w="15464">
            <a:solidFill>
              <a:srgbClr val="000000"/>
            </a:solidFill>
          </a:ln>
        </p:spPr>
        <p:txBody>
          <a:bodyPr wrap="square" lIns="0" tIns="0" rIns="0" bIns="0" rtlCol="0">
            <a:noAutofit/>
          </a:bodyPr>
          <a:lstStyle/>
          <a:p>
            <a:endParaRPr/>
          </a:p>
        </p:txBody>
      </p:sp>
      <p:sp>
        <p:nvSpPr>
          <p:cNvPr id="13" name="object 13"/>
          <p:cNvSpPr/>
          <p:nvPr/>
        </p:nvSpPr>
        <p:spPr>
          <a:xfrm>
            <a:off x="484576" y="4705537"/>
            <a:ext cx="37826" cy="0"/>
          </a:xfrm>
          <a:custGeom>
            <a:avLst/>
            <a:gdLst/>
            <a:ahLst/>
            <a:cxnLst/>
            <a:rect l="l" t="t" r="r" b="b"/>
            <a:pathLst>
              <a:path w="37826">
                <a:moveTo>
                  <a:pt x="0" y="0"/>
                </a:moveTo>
                <a:lnTo>
                  <a:pt x="37826" y="0"/>
                </a:lnTo>
              </a:path>
            </a:pathLst>
          </a:custGeom>
          <a:ln w="15464">
            <a:solidFill>
              <a:srgbClr val="000000"/>
            </a:solidFill>
          </a:ln>
        </p:spPr>
        <p:txBody>
          <a:bodyPr wrap="square" lIns="0" tIns="0" rIns="0" bIns="0" rtlCol="0">
            <a:noAutofit/>
          </a:bodyPr>
          <a:lstStyle/>
          <a:p>
            <a:endParaRPr/>
          </a:p>
        </p:txBody>
      </p:sp>
      <p:sp>
        <p:nvSpPr>
          <p:cNvPr id="14" name="object 14"/>
          <p:cNvSpPr/>
          <p:nvPr/>
        </p:nvSpPr>
        <p:spPr>
          <a:xfrm>
            <a:off x="484576" y="4312041"/>
            <a:ext cx="37826" cy="0"/>
          </a:xfrm>
          <a:custGeom>
            <a:avLst/>
            <a:gdLst/>
            <a:ahLst/>
            <a:cxnLst/>
            <a:rect l="l" t="t" r="r" b="b"/>
            <a:pathLst>
              <a:path w="37826">
                <a:moveTo>
                  <a:pt x="0" y="0"/>
                </a:moveTo>
                <a:lnTo>
                  <a:pt x="37826" y="0"/>
                </a:lnTo>
              </a:path>
            </a:pathLst>
          </a:custGeom>
          <a:ln w="15464">
            <a:solidFill>
              <a:srgbClr val="000000"/>
            </a:solidFill>
          </a:ln>
        </p:spPr>
        <p:txBody>
          <a:bodyPr wrap="square" lIns="0" tIns="0" rIns="0" bIns="0" rtlCol="0">
            <a:noAutofit/>
          </a:bodyPr>
          <a:lstStyle/>
          <a:p>
            <a:endParaRPr/>
          </a:p>
        </p:txBody>
      </p:sp>
      <p:sp>
        <p:nvSpPr>
          <p:cNvPr id="15" name="object 15"/>
          <p:cNvSpPr/>
          <p:nvPr/>
        </p:nvSpPr>
        <p:spPr>
          <a:xfrm>
            <a:off x="484576" y="3918556"/>
            <a:ext cx="37826" cy="0"/>
          </a:xfrm>
          <a:custGeom>
            <a:avLst/>
            <a:gdLst/>
            <a:ahLst/>
            <a:cxnLst/>
            <a:rect l="l" t="t" r="r" b="b"/>
            <a:pathLst>
              <a:path w="37826">
                <a:moveTo>
                  <a:pt x="0" y="0"/>
                </a:moveTo>
                <a:lnTo>
                  <a:pt x="37826" y="0"/>
                </a:lnTo>
              </a:path>
            </a:pathLst>
          </a:custGeom>
          <a:ln w="15464">
            <a:solidFill>
              <a:srgbClr val="000000"/>
            </a:solidFill>
          </a:ln>
        </p:spPr>
        <p:txBody>
          <a:bodyPr wrap="square" lIns="0" tIns="0" rIns="0" bIns="0" rtlCol="0">
            <a:noAutofit/>
          </a:bodyPr>
          <a:lstStyle/>
          <a:p>
            <a:endParaRPr/>
          </a:p>
        </p:txBody>
      </p:sp>
      <p:sp>
        <p:nvSpPr>
          <p:cNvPr id="16" name="object 16"/>
          <p:cNvSpPr/>
          <p:nvPr/>
        </p:nvSpPr>
        <p:spPr>
          <a:xfrm>
            <a:off x="484576" y="3525061"/>
            <a:ext cx="37826" cy="0"/>
          </a:xfrm>
          <a:custGeom>
            <a:avLst/>
            <a:gdLst/>
            <a:ahLst/>
            <a:cxnLst/>
            <a:rect l="l" t="t" r="r" b="b"/>
            <a:pathLst>
              <a:path w="37826">
                <a:moveTo>
                  <a:pt x="0" y="0"/>
                </a:moveTo>
                <a:lnTo>
                  <a:pt x="37826" y="0"/>
                </a:lnTo>
              </a:path>
            </a:pathLst>
          </a:custGeom>
          <a:ln w="15464">
            <a:solidFill>
              <a:srgbClr val="000000"/>
            </a:solidFill>
          </a:ln>
        </p:spPr>
        <p:txBody>
          <a:bodyPr wrap="square" lIns="0" tIns="0" rIns="0" bIns="0" rtlCol="0">
            <a:noAutofit/>
          </a:bodyPr>
          <a:lstStyle/>
          <a:p>
            <a:endParaRPr/>
          </a:p>
        </p:txBody>
      </p:sp>
      <p:sp>
        <p:nvSpPr>
          <p:cNvPr id="17" name="object 17"/>
          <p:cNvSpPr/>
          <p:nvPr/>
        </p:nvSpPr>
        <p:spPr>
          <a:xfrm>
            <a:off x="484576" y="3132432"/>
            <a:ext cx="37826" cy="0"/>
          </a:xfrm>
          <a:custGeom>
            <a:avLst/>
            <a:gdLst/>
            <a:ahLst/>
            <a:cxnLst/>
            <a:rect l="l" t="t" r="r" b="b"/>
            <a:pathLst>
              <a:path w="37826">
                <a:moveTo>
                  <a:pt x="0" y="0"/>
                </a:moveTo>
                <a:lnTo>
                  <a:pt x="37826" y="0"/>
                </a:lnTo>
              </a:path>
            </a:pathLst>
          </a:custGeom>
          <a:ln w="15464">
            <a:solidFill>
              <a:srgbClr val="000000"/>
            </a:solidFill>
          </a:ln>
        </p:spPr>
        <p:txBody>
          <a:bodyPr wrap="square" lIns="0" tIns="0" rIns="0" bIns="0" rtlCol="0">
            <a:noAutofit/>
          </a:bodyPr>
          <a:lstStyle/>
          <a:p>
            <a:endParaRPr/>
          </a:p>
        </p:txBody>
      </p:sp>
      <p:sp>
        <p:nvSpPr>
          <p:cNvPr id="18" name="object 18"/>
          <p:cNvSpPr/>
          <p:nvPr/>
        </p:nvSpPr>
        <p:spPr>
          <a:xfrm>
            <a:off x="484576" y="5054349"/>
            <a:ext cx="3796067" cy="978578"/>
          </a:xfrm>
          <a:custGeom>
            <a:avLst/>
            <a:gdLst/>
            <a:ahLst/>
            <a:cxnLst/>
            <a:rect l="l" t="t" r="r" b="b"/>
            <a:pathLst>
              <a:path w="3796067" h="978578">
                <a:moveTo>
                  <a:pt x="0" y="976000"/>
                </a:moveTo>
                <a:lnTo>
                  <a:pt x="141836" y="870325"/>
                </a:lnTo>
                <a:lnTo>
                  <a:pt x="189112" y="786990"/>
                </a:lnTo>
                <a:lnTo>
                  <a:pt x="226938" y="669283"/>
                </a:lnTo>
                <a:lnTo>
                  <a:pt x="331815" y="262045"/>
                </a:lnTo>
                <a:lnTo>
                  <a:pt x="341264" y="224238"/>
                </a:lnTo>
                <a:lnTo>
                  <a:pt x="379090" y="129738"/>
                </a:lnTo>
                <a:lnTo>
                  <a:pt x="416917" y="156369"/>
                </a:lnTo>
                <a:lnTo>
                  <a:pt x="454733" y="242281"/>
                </a:lnTo>
                <a:lnTo>
                  <a:pt x="544993" y="439889"/>
                </a:lnTo>
                <a:lnTo>
                  <a:pt x="635253" y="575639"/>
                </a:lnTo>
                <a:lnTo>
                  <a:pt x="673079" y="630621"/>
                </a:lnTo>
                <a:lnTo>
                  <a:pt x="710906" y="658973"/>
                </a:lnTo>
                <a:lnTo>
                  <a:pt x="748722" y="638353"/>
                </a:lnTo>
                <a:lnTo>
                  <a:pt x="806323" y="568762"/>
                </a:lnTo>
                <a:lnTo>
                  <a:pt x="853599" y="507759"/>
                </a:lnTo>
                <a:lnTo>
                  <a:pt x="900874" y="444188"/>
                </a:lnTo>
                <a:lnTo>
                  <a:pt x="969647" y="347956"/>
                </a:lnTo>
                <a:lnTo>
                  <a:pt x="1212059" y="203619"/>
                </a:lnTo>
                <a:lnTo>
                  <a:pt x="1280832" y="220805"/>
                </a:lnTo>
                <a:lnTo>
                  <a:pt x="1328107" y="230259"/>
                </a:lnTo>
                <a:lnTo>
                  <a:pt x="1523244" y="244858"/>
                </a:lnTo>
                <a:lnTo>
                  <a:pt x="1561060" y="243147"/>
                </a:lnTo>
                <a:lnTo>
                  <a:pt x="1565362" y="242281"/>
                </a:lnTo>
                <a:lnTo>
                  <a:pt x="1574821" y="242281"/>
                </a:lnTo>
                <a:lnTo>
                  <a:pt x="1579112" y="241425"/>
                </a:lnTo>
                <a:lnTo>
                  <a:pt x="1584270" y="241425"/>
                </a:lnTo>
                <a:lnTo>
                  <a:pt x="1588571" y="240569"/>
                </a:lnTo>
                <a:lnTo>
                  <a:pt x="1593729" y="240569"/>
                </a:lnTo>
                <a:lnTo>
                  <a:pt x="1598030" y="239703"/>
                </a:lnTo>
                <a:lnTo>
                  <a:pt x="1603188" y="239703"/>
                </a:lnTo>
                <a:lnTo>
                  <a:pt x="1607479" y="238847"/>
                </a:lnTo>
                <a:lnTo>
                  <a:pt x="1612637" y="237992"/>
                </a:lnTo>
                <a:lnTo>
                  <a:pt x="1616939" y="237992"/>
                </a:lnTo>
                <a:lnTo>
                  <a:pt x="1622096" y="237126"/>
                </a:lnTo>
                <a:lnTo>
                  <a:pt x="1626398" y="237126"/>
                </a:lnTo>
                <a:lnTo>
                  <a:pt x="1631556" y="236270"/>
                </a:lnTo>
                <a:lnTo>
                  <a:pt x="1635847" y="235414"/>
                </a:lnTo>
                <a:lnTo>
                  <a:pt x="1641004" y="234548"/>
                </a:lnTo>
                <a:lnTo>
                  <a:pt x="1646162" y="234548"/>
                </a:lnTo>
                <a:lnTo>
                  <a:pt x="1650464" y="233692"/>
                </a:lnTo>
                <a:lnTo>
                  <a:pt x="1655621" y="232837"/>
                </a:lnTo>
                <a:lnTo>
                  <a:pt x="1659923" y="231971"/>
                </a:lnTo>
                <a:lnTo>
                  <a:pt x="1697739" y="225960"/>
                </a:lnTo>
                <a:lnTo>
                  <a:pt x="1726107" y="219949"/>
                </a:lnTo>
                <a:lnTo>
                  <a:pt x="1816366" y="197608"/>
                </a:lnTo>
                <a:lnTo>
                  <a:pt x="1906626" y="134893"/>
                </a:lnTo>
                <a:lnTo>
                  <a:pt x="1944453" y="107397"/>
                </a:lnTo>
                <a:lnTo>
                  <a:pt x="1982279" y="105675"/>
                </a:lnTo>
                <a:lnTo>
                  <a:pt x="2020095" y="155513"/>
                </a:lnTo>
                <a:lnTo>
                  <a:pt x="2030411" y="174411"/>
                </a:lnTo>
                <a:lnTo>
                  <a:pt x="2077697" y="268055"/>
                </a:lnTo>
                <a:lnTo>
                  <a:pt x="2124972" y="360844"/>
                </a:lnTo>
                <a:lnTo>
                  <a:pt x="2134431" y="378886"/>
                </a:lnTo>
                <a:lnTo>
                  <a:pt x="2172248" y="413259"/>
                </a:lnTo>
                <a:lnTo>
                  <a:pt x="2210074" y="373731"/>
                </a:lnTo>
                <a:lnTo>
                  <a:pt x="2219533" y="353977"/>
                </a:lnTo>
                <a:lnTo>
                  <a:pt x="2314951" y="155513"/>
                </a:lnTo>
                <a:lnTo>
                  <a:pt x="2324400" y="134893"/>
                </a:lnTo>
                <a:lnTo>
                  <a:pt x="2362226" y="85056"/>
                </a:lnTo>
                <a:lnTo>
                  <a:pt x="2400053" y="99665"/>
                </a:lnTo>
                <a:lnTo>
                  <a:pt x="2409502" y="111696"/>
                </a:lnTo>
                <a:lnTo>
                  <a:pt x="2741317" y="476829"/>
                </a:lnTo>
                <a:lnTo>
                  <a:pt x="2750777" y="486283"/>
                </a:lnTo>
                <a:lnTo>
                  <a:pt x="2789459" y="500892"/>
                </a:lnTo>
                <a:lnTo>
                  <a:pt x="2827276" y="474252"/>
                </a:lnTo>
                <a:lnTo>
                  <a:pt x="2865102" y="426146"/>
                </a:lnTo>
                <a:lnTo>
                  <a:pt x="2955362" y="305006"/>
                </a:lnTo>
                <a:lnTo>
                  <a:pt x="3045622" y="106541"/>
                </a:lnTo>
                <a:lnTo>
                  <a:pt x="3083448" y="20619"/>
                </a:lnTo>
                <a:lnTo>
                  <a:pt x="3121265" y="0"/>
                </a:lnTo>
                <a:lnTo>
                  <a:pt x="3159091" y="111696"/>
                </a:lnTo>
                <a:lnTo>
                  <a:pt x="3168550" y="155513"/>
                </a:lnTo>
                <a:lnTo>
                  <a:pt x="3215826" y="372019"/>
                </a:lnTo>
                <a:lnTo>
                  <a:pt x="3263101" y="585082"/>
                </a:lnTo>
                <a:lnTo>
                  <a:pt x="3272561" y="627188"/>
                </a:lnTo>
                <a:lnTo>
                  <a:pt x="3311243" y="743173"/>
                </a:lnTo>
                <a:lnTo>
                  <a:pt x="3349070" y="764649"/>
                </a:lnTo>
                <a:lnTo>
                  <a:pt x="3358519" y="758638"/>
                </a:lnTo>
                <a:lnTo>
                  <a:pt x="3453080" y="677871"/>
                </a:lnTo>
                <a:lnTo>
                  <a:pt x="3462539" y="667561"/>
                </a:lnTo>
                <a:lnTo>
                  <a:pt x="3500356" y="661550"/>
                </a:lnTo>
                <a:lnTo>
                  <a:pt x="3538182" y="725131"/>
                </a:lnTo>
                <a:lnTo>
                  <a:pt x="3548497" y="749184"/>
                </a:lnTo>
                <a:lnTo>
                  <a:pt x="3643059" y="956236"/>
                </a:lnTo>
                <a:lnTo>
                  <a:pt x="3666268" y="978578"/>
                </a:lnTo>
                <a:lnTo>
                  <a:pt x="3738476" y="867747"/>
                </a:lnTo>
                <a:lnTo>
                  <a:pt x="3796067" y="747462"/>
                </a:lnTo>
              </a:path>
            </a:pathLst>
          </a:custGeom>
          <a:ln w="15465">
            <a:solidFill>
              <a:srgbClr val="AD0059"/>
            </a:solidFill>
          </a:ln>
        </p:spPr>
        <p:txBody>
          <a:bodyPr wrap="square" lIns="0" tIns="0" rIns="0" bIns="0" rtlCol="0">
            <a:noAutofit/>
          </a:bodyPr>
          <a:lstStyle/>
          <a:p>
            <a:endParaRPr/>
          </a:p>
        </p:txBody>
      </p:sp>
      <p:sp>
        <p:nvSpPr>
          <p:cNvPr id="19" name="object 19"/>
          <p:cNvSpPr/>
          <p:nvPr/>
        </p:nvSpPr>
        <p:spPr>
          <a:xfrm>
            <a:off x="484576" y="4848152"/>
            <a:ext cx="3796067" cy="1254366"/>
          </a:xfrm>
          <a:custGeom>
            <a:avLst/>
            <a:gdLst/>
            <a:ahLst/>
            <a:cxnLst/>
            <a:rect l="l" t="t" r="r" b="b"/>
            <a:pathLst>
              <a:path w="3796067" h="1254366">
                <a:moveTo>
                  <a:pt x="0" y="1103152"/>
                </a:moveTo>
                <a:lnTo>
                  <a:pt x="141836" y="990609"/>
                </a:lnTo>
                <a:lnTo>
                  <a:pt x="151295" y="979434"/>
                </a:lnTo>
                <a:lnTo>
                  <a:pt x="189112" y="952803"/>
                </a:lnTo>
                <a:lnTo>
                  <a:pt x="226938" y="965691"/>
                </a:lnTo>
                <a:lnTo>
                  <a:pt x="236398" y="973423"/>
                </a:lnTo>
                <a:lnTo>
                  <a:pt x="331815" y="1040437"/>
                </a:lnTo>
                <a:lnTo>
                  <a:pt x="341264" y="1046447"/>
                </a:lnTo>
                <a:lnTo>
                  <a:pt x="379090" y="1043014"/>
                </a:lnTo>
                <a:lnTo>
                  <a:pt x="416917" y="992321"/>
                </a:lnTo>
                <a:lnTo>
                  <a:pt x="454733" y="915863"/>
                </a:lnTo>
                <a:lnTo>
                  <a:pt x="544993" y="722554"/>
                </a:lnTo>
                <a:lnTo>
                  <a:pt x="635253" y="471674"/>
                </a:lnTo>
                <a:lnTo>
                  <a:pt x="663620" y="390917"/>
                </a:lnTo>
                <a:lnTo>
                  <a:pt x="673079" y="364287"/>
                </a:lnTo>
                <a:lnTo>
                  <a:pt x="710906" y="299851"/>
                </a:lnTo>
                <a:lnTo>
                  <a:pt x="748722" y="328203"/>
                </a:lnTo>
                <a:lnTo>
                  <a:pt x="759038" y="346245"/>
                </a:lnTo>
                <a:lnTo>
                  <a:pt x="806323" y="437312"/>
                </a:lnTo>
                <a:lnTo>
                  <a:pt x="853599" y="525801"/>
                </a:lnTo>
                <a:lnTo>
                  <a:pt x="900874" y="611723"/>
                </a:lnTo>
                <a:lnTo>
                  <a:pt x="969647" y="731998"/>
                </a:lnTo>
                <a:lnTo>
                  <a:pt x="1212059" y="960536"/>
                </a:lnTo>
                <a:lnTo>
                  <a:pt x="1280832" y="971701"/>
                </a:lnTo>
                <a:lnTo>
                  <a:pt x="1328107" y="974279"/>
                </a:lnTo>
                <a:lnTo>
                  <a:pt x="1523244" y="938194"/>
                </a:lnTo>
                <a:lnTo>
                  <a:pt x="1561060" y="923595"/>
                </a:lnTo>
                <a:lnTo>
                  <a:pt x="1569663" y="920152"/>
                </a:lnTo>
                <a:lnTo>
                  <a:pt x="1574821" y="917575"/>
                </a:lnTo>
                <a:lnTo>
                  <a:pt x="1579112" y="915863"/>
                </a:lnTo>
                <a:lnTo>
                  <a:pt x="1584270" y="913286"/>
                </a:lnTo>
                <a:lnTo>
                  <a:pt x="1588571" y="910708"/>
                </a:lnTo>
                <a:lnTo>
                  <a:pt x="1593729" y="908986"/>
                </a:lnTo>
                <a:lnTo>
                  <a:pt x="1598030" y="906409"/>
                </a:lnTo>
                <a:lnTo>
                  <a:pt x="1603188" y="903832"/>
                </a:lnTo>
                <a:lnTo>
                  <a:pt x="1607479" y="902110"/>
                </a:lnTo>
                <a:lnTo>
                  <a:pt x="1612637" y="899532"/>
                </a:lnTo>
                <a:lnTo>
                  <a:pt x="1616939" y="896955"/>
                </a:lnTo>
                <a:lnTo>
                  <a:pt x="1622096" y="894377"/>
                </a:lnTo>
                <a:lnTo>
                  <a:pt x="1626398" y="891800"/>
                </a:lnTo>
                <a:lnTo>
                  <a:pt x="1631556" y="889223"/>
                </a:lnTo>
                <a:lnTo>
                  <a:pt x="1635847" y="886645"/>
                </a:lnTo>
                <a:lnTo>
                  <a:pt x="1646162" y="881490"/>
                </a:lnTo>
                <a:lnTo>
                  <a:pt x="1650464" y="878913"/>
                </a:lnTo>
                <a:lnTo>
                  <a:pt x="1655621" y="876335"/>
                </a:lnTo>
                <a:lnTo>
                  <a:pt x="1659923" y="872902"/>
                </a:lnTo>
                <a:lnTo>
                  <a:pt x="1697739" y="849705"/>
                </a:lnTo>
                <a:lnTo>
                  <a:pt x="1816366" y="765505"/>
                </a:lnTo>
                <a:lnTo>
                  <a:pt x="1906626" y="670139"/>
                </a:lnTo>
                <a:lnTo>
                  <a:pt x="1934993" y="638353"/>
                </a:lnTo>
                <a:lnTo>
                  <a:pt x="1982279" y="564463"/>
                </a:lnTo>
                <a:lnTo>
                  <a:pt x="2020095" y="457931"/>
                </a:lnTo>
                <a:lnTo>
                  <a:pt x="2077697" y="264622"/>
                </a:lnTo>
                <a:lnTo>
                  <a:pt x="2134431" y="68735"/>
                </a:lnTo>
                <a:lnTo>
                  <a:pt x="2172248" y="0"/>
                </a:lnTo>
                <a:lnTo>
                  <a:pt x="2210074" y="59281"/>
                </a:lnTo>
                <a:lnTo>
                  <a:pt x="2219533" y="90211"/>
                </a:lnTo>
                <a:lnTo>
                  <a:pt x="2314951" y="392639"/>
                </a:lnTo>
                <a:lnTo>
                  <a:pt x="2362226" y="513780"/>
                </a:lnTo>
                <a:lnTo>
                  <a:pt x="2400053" y="550720"/>
                </a:lnTo>
                <a:lnTo>
                  <a:pt x="2741317" y="607424"/>
                </a:lnTo>
                <a:lnTo>
                  <a:pt x="2750777" y="607424"/>
                </a:lnTo>
                <a:lnTo>
                  <a:pt x="2789459" y="629765"/>
                </a:lnTo>
                <a:lnTo>
                  <a:pt x="2827276" y="694202"/>
                </a:lnTo>
                <a:lnTo>
                  <a:pt x="2836735" y="715677"/>
                </a:lnTo>
                <a:lnTo>
                  <a:pt x="2865102" y="778392"/>
                </a:lnTo>
                <a:lnTo>
                  <a:pt x="2955362" y="970845"/>
                </a:lnTo>
                <a:lnTo>
                  <a:pt x="3045622" y="1116039"/>
                </a:lnTo>
                <a:lnTo>
                  <a:pt x="3073989" y="1156422"/>
                </a:lnTo>
                <a:lnTo>
                  <a:pt x="3121265" y="1197662"/>
                </a:lnTo>
                <a:lnTo>
                  <a:pt x="3159091" y="1183919"/>
                </a:lnTo>
                <a:lnTo>
                  <a:pt x="3168550" y="1175320"/>
                </a:lnTo>
                <a:lnTo>
                  <a:pt x="3215826" y="1121194"/>
                </a:lnTo>
                <a:lnTo>
                  <a:pt x="3263101" y="1055046"/>
                </a:lnTo>
                <a:lnTo>
                  <a:pt x="3272561" y="1040437"/>
                </a:lnTo>
                <a:lnTo>
                  <a:pt x="3311243" y="1016384"/>
                </a:lnTo>
                <a:lnTo>
                  <a:pt x="3349070" y="1061056"/>
                </a:lnTo>
                <a:lnTo>
                  <a:pt x="3358519" y="1079954"/>
                </a:lnTo>
                <a:lnTo>
                  <a:pt x="3453080" y="1236324"/>
                </a:lnTo>
                <a:lnTo>
                  <a:pt x="3462539" y="1246633"/>
                </a:lnTo>
                <a:lnTo>
                  <a:pt x="3500356" y="1254366"/>
                </a:lnTo>
                <a:lnTo>
                  <a:pt x="3538182" y="1198517"/>
                </a:lnTo>
                <a:lnTo>
                  <a:pt x="3548497" y="1176186"/>
                </a:lnTo>
                <a:lnTo>
                  <a:pt x="3643059" y="920152"/>
                </a:lnTo>
                <a:lnTo>
                  <a:pt x="3666268" y="884068"/>
                </a:lnTo>
                <a:lnTo>
                  <a:pt x="3738476" y="1040437"/>
                </a:lnTo>
                <a:lnTo>
                  <a:pt x="3796067" y="1138380"/>
                </a:lnTo>
              </a:path>
            </a:pathLst>
          </a:custGeom>
          <a:ln w="15465">
            <a:solidFill>
              <a:srgbClr val="0060AD"/>
            </a:solidFill>
          </a:ln>
        </p:spPr>
        <p:txBody>
          <a:bodyPr wrap="square" lIns="0" tIns="0" rIns="0" bIns="0" rtlCol="0">
            <a:noAutofit/>
          </a:bodyPr>
          <a:lstStyle/>
          <a:p>
            <a:endParaRPr/>
          </a:p>
        </p:txBody>
      </p:sp>
      <p:sp>
        <p:nvSpPr>
          <p:cNvPr id="20" name="object 20"/>
          <p:cNvSpPr/>
          <p:nvPr/>
        </p:nvSpPr>
        <p:spPr>
          <a:xfrm>
            <a:off x="484576" y="4371323"/>
            <a:ext cx="3796067" cy="1549918"/>
          </a:xfrm>
          <a:custGeom>
            <a:avLst/>
            <a:gdLst/>
            <a:ahLst/>
            <a:cxnLst/>
            <a:rect l="l" t="t" r="r" b="b"/>
            <a:pathLst>
              <a:path w="3796067" h="1549918">
                <a:moveTo>
                  <a:pt x="0" y="1549918"/>
                </a:moveTo>
                <a:lnTo>
                  <a:pt x="141836" y="1312792"/>
                </a:lnTo>
                <a:lnTo>
                  <a:pt x="189112" y="1157278"/>
                </a:lnTo>
                <a:lnTo>
                  <a:pt x="226938" y="945927"/>
                </a:lnTo>
                <a:lnTo>
                  <a:pt x="236398" y="882356"/>
                </a:lnTo>
                <a:lnTo>
                  <a:pt x="331815" y="229393"/>
                </a:lnTo>
                <a:lnTo>
                  <a:pt x="341264" y="163245"/>
                </a:lnTo>
                <a:lnTo>
                  <a:pt x="379090" y="0"/>
                </a:lnTo>
                <a:lnTo>
                  <a:pt x="416917" y="47260"/>
                </a:lnTo>
                <a:lnTo>
                  <a:pt x="426366" y="85056"/>
                </a:lnTo>
                <a:lnTo>
                  <a:pt x="454733" y="199330"/>
                </a:lnTo>
                <a:lnTo>
                  <a:pt x="544993" y="553297"/>
                </a:lnTo>
                <a:lnTo>
                  <a:pt x="635253" y="805032"/>
                </a:lnTo>
                <a:lnTo>
                  <a:pt x="663620" y="882356"/>
                </a:lnTo>
                <a:lnTo>
                  <a:pt x="673079" y="907265"/>
                </a:lnTo>
                <a:lnTo>
                  <a:pt x="710906" y="967412"/>
                </a:lnTo>
                <a:lnTo>
                  <a:pt x="748722" y="946793"/>
                </a:lnTo>
                <a:lnTo>
                  <a:pt x="806323" y="854004"/>
                </a:lnTo>
                <a:lnTo>
                  <a:pt x="853599" y="773237"/>
                </a:lnTo>
                <a:lnTo>
                  <a:pt x="900874" y="689047"/>
                </a:lnTo>
                <a:lnTo>
                  <a:pt x="969647" y="562751"/>
                </a:lnTo>
                <a:lnTo>
                  <a:pt x="1212059" y="420125"/>
                </a:lnTo>
                <a:lnTo>
                  <a:pt x="1280832" y="468241"/>
                </a:lnTo>
                <a:lnTo>
                  <a:pt x="1328107" y="497449"/>
                </a:lnTo>
                <a:lnTo>
                  <a:pt x="1523244" y="586804"/>
                </a:lnTo>
                <a:lnTo>
                  <a:pt x="1561060" y="598836"/>
                </a:lnTo>
                <a:lnTo>
                  <a:pt x="1565362" y="599691"/>
                </a:lnTo>
                <a:lnTo>
                  <a:pt x="1569663" y="600547"/>
                </a:lnTo>
                <a:lnTo>
                  <a:pt x="1574821" y="602269"/>
                </a:lnTo>
                <a:lnTo>
                  <a:pt x="1579112" y="603125"/>
                </a:lnTo>
                <a:lnTo>
                  <a:pt x="1584270" y="604846"/>
                </a:lnTo>
                <a:lnTo>
                  <a:pt x="1588571" y="605702"/>
                </a:lnTo>
                <a:lnTo>
                  <a:pt x="1593729" y="607424"/>
                </a:lnTo>
                <a:lnTo>
                  <a:pt x="1598030" y="608280"/>
                </a:lnTo>
                <a:lnTo>
                  <a:pt x="1603188" y="610001"/>
                </a:lnTo>
                <a:lnTo>
                  <a:pt x="1607479" y="610857"/>
                </a:lnTo>
                <a:lnTo>
                  <a:pt x="1612637" y="611723"/>
                </a:lnTo>
                <a:lnTo>
                  <a:pt x="1616939" y="612579"/>
                </a:lnTo>
                <a:lnTo>
                  <a:pt x="1622096" y="614301"/>
                </a:lnTo>
                <a:lnTo>
                  <a:pt x="1626398" y="615156"/>
                </a:lnTo>
                <a:lnTo>
                  <a:pt x="1631556" y="616012"/>
                </a:lnTo>
                <a:lnTo>
                  <a:pt x="1635847" y="616878"/>
                </a:lnTo>
                <a:lnTo>
                  <a:pt x="1641004" y="617734"/>
                </a:lnTo>
                <a:lnTo>
                  <a:pt x="1646162" y="618589"/>
                </a:lnTo>
                <a:lnTo>
                  <a:pt x="1650464" y="619455"/>
                </a:lnTo>
                <a:lnTo>
                  <a:pt x="1655621" y="620311"/>
                </a:lnTo>
                <a:lnTo>
                  <a:pt x="1659923" y="621167"/>
                </a:lnTo>
                <a:lnTo>
                  <a:pt x="1697739" y="627188"/>
                </a:lnTo>
                <a:lnTo>
                  <a:pt x="1726107" y="630621"/>
                </a:lnTo>
                <a:lnTo>
                  <a:pt x="1816366" y="634054"/>
                </a:lnTo>
                <a:lnTo>
                  <a:pt x="1906626" y="586804"/>
                </a:lnTo>
                <a:lnTo>
                  <a:pt x="1934993" y="569618"/>
                </a:lnTo>
                <a:lnTo>
                  <a:pt x="1944453" y="564463"/>
                </a:lnTo>
                <a:lnTo>
                  <a:pt x="1982279" y="572195"/>
                </a:lnTo>
                <a:lnTo>
                  <a:pt x="2020095" y="643508"/>
                </a:lnTo>
                <a:lnTo>
                  <a:pt x="2030411" y="668427"/>
                </a:lnTo>
                <a:lnTo>
                  <a:pt x="2077697" y="793857"/>
                </a:lnTo>
                <a:lnTo>
                  <a:pt x="2124972" y="915863"/>
                </a:lnTo>
                <a:lnTo>
                  <a:pt x="2134431" y="939916"/>
                </a:lnTo>
                <a:lnTo>
                  <a:pt x="2172248" y="991465"/>
                </a:lnTo>
                <a:lnTo>
                  <a:pt x="2210074" y="957102"/>
                </a:lnTo>
                <a:lnTo>
                  <a:pt x="2219533" y="938194"/>
                </a:lnTo>
                <a:lnTo>
                  <a:pt x="2314951" y="738019"/>
                </a:lnTo>
                <a:lnTo>
                  <a:pt x="2324400" y="717399"/>
                </a:lnTo>
                <a:lnTo>
                  <a:pt x="2362226" y="669283"/>
                </a:lnTo>
                <a:lnTo>
                  <a:pt x="2400053" y="690758"/>
                </a:lnTo>
                <a:lnTo>
                  <a:pt x="2409502" y="704512"/>
                </a:lnTo>
                <a:lnTo>
                  <a:pt x="2741317" y="1116905"/>
                </a:lnTo>
                <a:lnTo>
                  <a:pt x="2750777" y="1125493"/>
                </a:lnTo>
                <a:lnTo>
                  <a:pt x="2789459" y="1137525"/>
                </a:lnTo>
                <a:lnTo>
                  <a:pt x="2827276" y="1104018"/>
                </a:lnTo>
                <a:lnTo>
                  <a:pt x="2865102" y="1044736"/>
                </a:lnTo>
                <a:lnTo>
                  <a:pt x="2955362" y="895243"/>
                </a:lnTo>
                <a:lnTo>
                  <a:pt x="3045622" y="654674"/>
                </a:lnTo>
                <a:lnTo>
                  <a:pt x="3073989" y="576494"/>
                </a:lnTo>
                <a:lnTo>
                  <a:pt x="3083448" y="550720"/>
                </a:lnTo>
                <a:lnTo>
                  <a:pt x="3121265" y="520646"/>
                </a:lnTo>
                <a:lnTo>
                  <a:pt x="3159091" y="640075"/>
                </a:lnTo>
                <a:lnTo>
                  <a:pt x="3168550" y="688181"/>
                </a:lnTo>
                <a:lnTo>
                  <a:pt x="3215826" y="924451"/>
                </a:lnTo>
                <a:lnTo>
                  <a:pt x="3263101" y="1156422"/>
                </a:lnTo>
                <a:lnTo>
                  <a:pt x="3272561" y="1201095"/>
                </a:lnTo>
                <a:lnTo>
                  <a:pt x="3311243" y="1317947"/>
                </a:lnTo>
                <a:lnTo>
                  <a:pt x="3349070" y="1317081"/>
                </a:lnTo>
                <a:lnTo>
                  <a:pt x="3358519" y="1302482"/>
                </a:lnTo>
                <a:lnTo>
                  <a:pt x="3453080" y="1122915"/>
                </a:lnTo>
                <a:lnTo>
                  <a:pt x="3462539" y="1101440"/>
                </a:lnTo>
                <a:lnTo>
                  <a:pt x="3500356" y="1070511"/>
                </a:lnTo>
                <a:lnTo>
                  <a:pt x="3538182" y="1144391"/>
                </a:lnTo>
                <a:lnTo>
                  <a:pt x="3548497" y="1175320"/>
                </a:lnTo>
                <a:lnTo>
                  <a:pt x="3643059" y="1445953"/>
                </a:lnTo>
                <a:lnTo>
                  <a:pt x="3666268" y="1467439"/>
                </a:lnTo>
                <a:lnTo>
                  <a:pt x="3738476" y="1220859"/>
                </a:lnTo>
                <a:lnTo>
                  <a:pt x="3796067" y="987166"/>
                </a:lnTo>
              </a:path>
            </a:pathLst>
          </a:custGeom>
          <a:ln w="15465">
            <a:solidFill>
              <a:srgbClr val="AD0059"/>
            </a:solidFill>
            <a:prstDash val="lgDash"/>
          </a:ln>
        </p:spPr>
        <p:txBody>
          <a:bodyPr wrap="square" lIns="0" tIns="0" rIns="0" bIns="0" rtlCol="0">
            <a:noAutofit/>
          </a:bodyPr>
          <a:lstStyle/>
          <a:p>
            <a:endParaRPr/>
          </a:p>
        </p:txBody>
      </p:sp>
      <p:sp>
        <p:nvSpPr>
          <p:cNvPr id="21" name="object 21"/>
          <p:cNvSpPr/>
          <p:nvPr/>
        </p:nvSpPr>
        <p:spPr>
          <a:xfrm>
            <a:off x="484576" y="3260438"/>
            <a:ext cx="3796067" cy="2656503"/>
          </a:xfrm>
          <a:custGeom>
            <a:avLst/>
            <a:gdLst/>
            <a:ahLst/>
            <a:cxnLst/>
            <a:rect l="l" t="t" r="r" b="b"/>
            <a:pathLst>
              <a:path w="3796067" h="2656503">
                <a:moveTo>
                  <a:pt x="0" y="2385870"/>
                </a:moveTo>
                <a:lnTo>
                  <a:pt x="141836" y="2198571"/>
                </a:lnTo>
                <a:lnTo>
                  <a:pt x="151295" y="2181395"/>
                </a:lnTo>
                <a:lnTo>
                  <a:pt x="189112" y="2150466"/>
                </a:lnTo>
                <a:lnTo>
                  <a:pt x="226938" y="2195138"/>
                </a:lnTo>
                <a:lnTo>
                  <a:pt x="236398" y="2214902"/>
                </a:lnTo>
                <a:lnTo>
                  <a:pt x="331815" y="2398757"/>
                </a:lnTo>
                <a:lnTo>
                  <a:pt x="341264" y="2414222"/>
                </a:lnTo>
                <a:lnTo>
                  <a:pt x="379090" y="2434842"/>
                </a:lnTo>
                <a:lnTo>
                  <a:pt x="416917" y="2372983"/>
                </a:lnTo>
                <a:lnTo>
                  <a:pt x="454733" y="2268163"/>
                </a:lnTo>
                <a:lnTo>
                  <a:pt x="544993" y="1990663"/>
                </a:lnTo>
                <a:lnTo>
                  <a:pt x="635253" y="1622942"/>
                </a:lnTo>
                <a:lnTo>
                  <a:pt x="663620" y="1503524"/>
                </a:lnTo>
                <a:lnTo>
                  <a:pt x="673079" y="1463140"/>
                </a:lnTo>
                <a:lnTo>
                  <a:pt x="710906" y="1368630"/>
                </a:lnTo>
                <a:lnTo>
                  <a:pt x="748722" y="1408158"/>
                </a:lnTo>
                <a:lnTo>
                  <a:pt x="759038" y="1434788"/>
                </a:lnTo>
                <a:lnTo>
                  <a:pt x="806323" y="1564517"/>
                </a:lnTo>
                <a:lnTo>
                  <a:pt x="853599" y="1691678"/>
                </a:lnTo>
                <a:lnTo>
                  <a:pt x="900874" y="1815396"/>
                </a:lnTo>
                <a:lnTo>
                  <a:pt x="969647" y="1987220"/>
                </a:lnTo>
                <a:lnTo>
                  <a:pt x="1212059" y="2271606"/>
                </a:lnTo>
                <a:lnTo>
                  <a:pt x="1280832" y="2263008"/>
                </a:lnTo>
                <a:lnTo>
                  <a:pt x="1328107" y="2251842"/>
                </a:lnTo>
                <a:lnTo>
                  <a:pt x="1523244" y="2140156"/>
                </a:lnTo>
                <a:lnTo>
                  <a:pt x="1561060" y="2103205"/>
                </a:lnTo>
                <a:lnTo>
                  <a:pt x="1569663" y="2093761"/>
                </a:lnTo>
                <a:lnTo>
                  <a:pt x="1574821" y="2088607"/>
                </a:lnTo>
                <a:lnTo>
                  <a:pt x="1579112" y="2082586"/>
                </a:lnTo>
                <a:lnTo>
                  <a:pt x="1584270" y="2077431"/>
                </a:lnTo>
                <a:lnTo>
                  <a:pt x="1588571" y="2071420"/>
                </a:lnTo>
                <a:lnTo>
                  <a:pt x="1593729" y="2066265"/>
                </a:lnTo>
                <a:lnTo>
                  <a:pt x="1598030" y="2060254"/>
                </a:lnTo>
                <a:lnTo>
                  <a:pt x="1603188" y="2054234"/>
                </a:lnTo>
                <a:lnTo>
                  <a:pt x="1607479" y="2048223"/>
                </a:lnTo>
                <a:lnTo>
                  <a:pt x="1612637" y="2042212"/>
                </a:lnTo>
                <a:lnTo>
                  <a:pt x="1616939" y="2036191"/>
                </a:lnTo>
                <a:lnTo>
                  <a:pt x="1622096" y="2029325"/>
                </a:lnTo>
                <a:lnTo>
                  <a:pt x="1626398" y="2023304"/>
                </a:lnTo>
                <a:lnTo>
                  <a:pt x="1631556" y="2016438"/>
                </a:lnTo>
                <a:lnTo>
                  <a:pt x="1635847" y="2010417"/>
                </a:lnTo>
                <a:lnTo>
                  <a:pt x="1646162" y="1996674"/>
                </a:lnTo>
                <a:lnTo>
                  <a:pt x="1650464" y="1989797"/>
                </a:lnTo>
                <a:lnTo>
                  <a:pt x="1655621" y="1982931"/>
                </a:lnTo>
                <a:lnTo>
                  <a:pt x="1659923" y="1975198"/>
                </a:lnTo>
                <a:lnTo>
                  <a:pt x="1697739" y="1914195"/>
                </a:lnTo>
                <a:lnTo>
                  <a:pt x="1726107" y="1864368"/>
                </a:lnTo>
                <a:lnTo>
                  <a:pt x="1816366" y="1690812"/>
                </a:lnTo>
                <a:lnTo>
                  <a:pt x="1906626" y="1458841"/>
                </a:lnTo>
                <a:lnTo>
                  <a:pt x="1934993" y="1383239"/>
                </a:lnTo>
                <a:lnTo>
                  <a:pt x="1944453" y="1358320"/>
                </a:lnTo>
                <a:lnTo>
                  <a:pt x="1982279" y="1215704"/>
                </a:lnTo>
                <a:lnTo>
                  <a:pt x="2020095" y="984588"/>
                </a:lnTo>
                <a:lnTo>
                  <a:pt x="2030411" y="915863"/>
                </a:lnTo>
                <a:lnTo>
                  <a:pt x="2134431" y="147781"/>
                </a:lnTo>
                <a:lnTo>
                  <a:pt x="2172248" y="0"/>
                </a:lnTo>
                <a:lnTo>
                  <a:pt x="2210074" y="122006"/>
                </a:lnTo>
                <a:lnTo>
                  <a:pt x="2219533" y="185576"/>
                </a:lnTo>
                <a:lnTo>
                  <a:pt x="2314951" y="821353"/>
                </a:lnTo>
                <a:lnTo>
                  <a:pt x="2324400" y="884934"/>
                </a:lnTo>
                <a:lnTo>
                  <a:pt x="2362226" y="1078243"/>
                </a:lnTo>
                <a:lnTo>
                  <a:pt x="2400053" y="1158144"/>
                </a:lnTo>
                <a:lnTo>
                  <a:pt x="2741317" y="1325679"/>
                </a:lnTo>
                <a:lnTo>
                  <a:pt x="2750777" y="1329112"/>
                </a:lnTo>
                <a:lnTo>
                  <a:pt x="2789459" y="1384960"/>
                </a:lnTo>
                <a:lnTo>
                  <a:pt x="2827276" y="1528432"/>
                </a:lnTo>
                <a:lnTo>
                  <a:pt x="2836735" y="1574826"/>
                </a:lnTo>
                <a:lnTo>
                  <a:pt x="2865102" y="1712298"/>
                </a:lnTo>
                <a:lnTo>
                  <a:pt x="2955362" y="2139290"/>
                </a:lnTo>
                <a:lnTo>
                  <a:pt x="3045622" y="2477803"/>
                </a:lnTo>
                <a:lnTo>
                  <a:pt x="3073989" y="2562859"/>
                </a:lnTo>
                <a:lnTo>
                  <a:pt x="3121265" y="2583478"/>
                </a:lnTo>
                <a:lnTo>
                  <a:pt x="3159091" y="2488113"/>
                </a:lnTo>
                <a:lnTo>
                  <a:pt x="3168550" y="2451162"/>
                </a:lnTo>
                <a:lnTo>
                  <a:pt x="3215826" y="2248409"/>
                </a:lnTo>
                <a:lnTo>
                  <a:pt x="3263101" y="2028459"/>
                </a:lnTo>
                <a:lnTo>
                  <a:pt x="3272561" y="1983786"/>
                </a:lnTo>
                <a:lnTo>
                  <a:pt x="3311243" y="1897875"/>
                </a:lnTo>
                <a:lnTo>
                  <a:pt x="3349070" y="2007839"/>
                </a:lnTo>
                <a:lnTo>
                  <a:pt x="3358519" y="2058533"/>
                </a:lnTo>
                <a:lnTo>
                  <a:pt x="3453080" y="2532785"/>
                </a:lnTo>
                <a:lnTo>
                  <a:pt x="3462539" y="2575746"/>
                </a:lnTo>
                <a:lnTo>
                  <a:pt x="3500356" y="2656503"/>
                </a:lnTo>
                <a:lnTo>
                  <a:pt x="3538182" y="2555126"/>
                </a:lnTo>
                <a:lnTo>
                  <a:pt x="3548497" y="2519042"/>
                </a:lnTo>
                <a:lnTo>
                  <a:pt x="3643059" y="2099772"/>
                </a:lnTo>
                <a:lnTo>
                  <a:pt x="3666268" y="2045645"/>
                </a:lnTo>
                <a:lnTo>
                  <a:pt x="3738476" y="2358374"/>
                </a:lnTo>
                <a:lnTo>
                  <a:pt x="3796067" y="2541373"/>
                </a:lnTo>
              </a:path>
            </a:pathLst>
          </a:custGeom>
          <a:ln w="15467">
            <a:solidFill>
              <a:srgbClr val="0060AD"/>
            </a:solidFill>
            <a:prstDash val="lgDash"/>
          </a:ln>
        </p:spPr>
        <p:txBody>
          <a:bodyPr wrap="square" lIns="0" tIns="0" rIns="0" bIns="0" rtlCol="0">
            <a:noAutofit/>
          </a:bodyPr>
          <a:lstStyle/>
          <a:p>
            <a:endParaRPr/>
          </a:p>
        </p:txBody>
      </p:sp>
      <p:sp>
        <p:nvSpPr>
          <p:cNvPr id="22" name="object 22"/>
          <p:cNvSpPr txBox="1"/>
          <p:nvPr/>
        </p:nvSpPr>
        <p:spPr>
          <a:xfrm>
            <a:off x="1581641" y="6144960"/>
            <a:ext cx="1598930" cy="339090"/>
          </a:xfrm>
          <a:prstGeom prst="rect">
            <a:avLst/>
          </a:prstGeom>
        </p:spPr>
        <p:txBody>
          <a:bodyPr vert="horz" wrap="square" lIns="0" tIns="0" rIns="0" bIns="0" rtlCol="0">
            <a:noAutofit/>
          </a:bodyPr>
          <a:lstStyle/>
          <a:p>
            <a:pPr marL="2540" algn="ctr">
              <a:lnSpc>
                <a:spcPct val="100000"/>
              </a:lnSpc>
            </a:pPr>
            <a:r>
              <a:rPr sz="1100" spc="15" dirty="0" smtClean="0">
                <a:latin typeface="Arial"/>
                <a:cs typeface="Arial"/>
              </a:rPr>
              <a:t>2</a:t>
            </a:r>
            <a:endParaRPr sz="1100">
              <a:latin typeface="Arial"/>
              <a:cs typeface="Arial"/>
            </a:endParaRPr>
          </a:p>
          <a:p>
            <a:pPr algn="ctr">
              <a:lnSpc>
                <a:spcPts val="1205"/>
              </a:lnSpc>
            </a:pPr>
            <a:r>
              <a:rPr sz="1100" spc="10" dirty="0" smtClean="0">
                <a:latin typeface="Arial"/>
                <a:cs typeface="Arial"/>
              </a:rPr>
              <a:t>Longitudinal</a:t>
            </a:r>
            <a:r>
              <a:rPr sz="1100" spc="5" dirty="0" smtClean="0">
                <a:latin typeface="Arial"/>
                <a:cs typeface="Arial"/>
              </a:rPr>
              <a:t> </a:t>
            </a:r>
            <a:r>
              <a:rPr sz="1100" spc="10" dirty="0" smtClean="0">
                <a:latin typeface="Arial"/>
                <a:cs typeface="Arial"/>
              </a:rPr>
              <a:t>position </a:t>
            </a:r>
            <a:r>
              <a:rPr sz="1100" spc="15" dirty="0" smtClean="0">
                <a:latin typeface="Arial"/>
                <a:cs typeface="Arial"/>
              </a:rPr>
              <a:t>(m)</a:t>
            </a:r>
            <a:endParaRPr sz="1100">
              <a:latin typeface="Arial"/>
              <a:cs typeface="Arial"/>
            </a:endParaRPr>
          </a:p>
        </p:txBody>
      </p:sp>
      <p:sp>
        <p:nvSpPr>
          <p:cNvPr id="23" name="object 23"/>
          <p:cNvSpPr txBox="1"/>
          <p:nvPr/>
        </p:nvSpPr>
        <p:spPr>
          <a:xfrm>
            <a:off x="3278524" y="6144960"/>
            <a:ext cx="10604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3</a:t>
            </a:r>
            <a:endParaRPr sz="1100">
              <a:latin typeface="Arial"/>
              <a:cs typeface="Arial"/>
            </a:endParaRPr>
          </a:p>
        </p:txBody>
      </p:sp>
      <p:sp>
        <p:nvSpPr>
          <p:cNvPr id="24" name="object 24"/>
          <p:cNvSpPr txBox="1"/>
          <p:nvPr/>
        </p:nvSpPr>
        <p:spPr>
          <a:xfrm>
            <a:off x="4227542" y="6144960"/>
            <a:ext cx="10604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4</a:t>
            </a:r>
            <a:endParaRPr sz="1100">
              <a:latin typeface="Arial"/>
              <a:cs typeface="Arial"/>
            </a:endParaRPr>
          </a:p>
        </p:txBody>
      </p:sp>
      <p:sp>
        <p:nvSpPr>
          <p:cNvPr id="25" name="object 25"/>
          <p:cNvSpPr txBox="1"/>
          <p:nvPr/>
        </p:nvSpPr>
        <p:spPr>
          <a:xfrm>
            <a:off x="361845" y="5798720"/>
            <a:ext cx="10604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1</a:t>
            </a:r>
            <a:endParaRPr sz="1100">
              <a:latin typeface="Arial"/>
              <a:cs typeface="Arial"/>
            </a:endParaRPr>
          </a:p>
        </p:txBody>
      </p:sp>
      <p:sp>
        <p:nvSpPr>
          <p:cNvPr id="26" name="object 26"/>
          <p:cNvSpPr txBox="1"/>
          <p:nvPr/>
        </p:nvSpPr>
        <p:spPr>
          <a:xfrm>
            <a:off x="361845" y="5405229"/>
            <a:ext cx="10604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2</a:t>
            </a:r>
            <a:endParaRPr sz="1100">
              <a:latin typeface="Arial"/>
              <a:cs typeface="Arial"/>
            </a:endParaRPr>
          </a:p>
        </p:txBody>
      </p:sp>
      <p:sp>
        <p:nvSpPr>
          <p:cNvPr id="27" name="object 27"/>
          <p:cNvSpPr txBox="1"/>
          <p:nvPr/>
        </p:nvSpPr>
        <p:spPr>
          <a:xfrm>
            <a:off x="361845" y="5011737"/>
            <a:ext cx="10604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3</a:t>
            </a:r>
            <a:endParaRPr sz="1100">
              <a:latin typeface="Arial"/>
              <a:cs typeface="Arial"/>
            </a:endParaRPr>
          </a:p>
        </p:txBody>
      </p:sp>
      <p:sp>
        <p:nvSpPr>
          <p:cNvPr id="28" name="object 28"/>
          <p:cNvSpPr/>
          <p:nvPr/>
        </p:nvSpPr>
        <p:spPr>
          <a:xfrm>
            <a:off x="1261363" y="5194819"/>
            <a:ext cx="59895" cy="61106"/>
          </a:xfrm>
          <a:custGeom>
            <a:avLst/>
            <a:gdLst/>
            <a:ahLst/>
            <a:cxnLst/>
            <a:rect l="l" t="t" r="r" b="b"/>
            <a:pathLst>
              <a:path w="59895" h="61106">
                <a:moveTo>
                  <a:pt x="26720" y="0"/>
                </a:moveTo>
                <a:lnTo>
                  <a:pt x="15509" y="3249"/>
                </a:lnTo>
                <a:lnTo>
                  <a:pt x="6628" y="11260"/>
                </a:lnTo>
                <a:lnTo>
                  <a:pt x="1113" y="24041"/>
                </a:lnTo>
                <a:lnTo>
                  <a:pt x="0" y="41604"/>
                </a:lnTo>
                <a:lnTo>
                  <a:pt x="7160" y="51997"/>
                </a:lnTo>
                <a:lnTo>
                  <a:pt x="19102" y="58893"/>
                </a:lnTo>
                <a:lnTo>
                  <a:pt x="35385" y="61106"/>
                </a:lnTo>
                <a:lnTo>
                  <a:pt x="47960" y="55249"/>
                </a:lnTo>
                <a:lnTo>
                  <a:pt x="56651" y="44642"/>
                </a:lnTo>
                <a:lnTo>
                  <a:pt x="59895" y="30848"/>
                </a:lnTo>
                <a:lnTo>
                  <a:pt x="58852" y="22898"/>
                </a:lnTo>
                <a:lnTo>
                  <a:pt x="52538" y="11070"/>
                </a:lnTo>
                <a:lnTo>
                  <a:pt x="41459" y="2968"/>
                </a:lnTo>
                <a:lnTo>
                  <a:pt x="26720" y="0"/>
                </a:lnTo>
                <a:close/>
              </a:path>
            </a:pathLst>
          </a:custGeom>
          <a:solidFill>
            <a:srgbClr val="AD0059"/>
          </a:solidFill>
        </p:spPr>
        <p:txBody>
          <a:bodyPr wrap="square" lIns="0" tIns="0" rIns="0" bIns="0" rtlCol="0">
            <a:noAutofit/>
          </a:bodyPr>
          <a:lstStyle/>
          <a:p>
            <a:endParaRPr/>
          </a:p>
        </p:txBody>
      </p:sp>
      <p:sp>
        <p:nvSpPr>
          <p:cNvPr id="29" name="object 29"/>
          <p:cNvSpPr/>
          <p:nvPr/>
        </p:nvSpPr>
        <p:spPr>
          <a:xfrm>
            <a:off x="2533870" y="5134197"/>
            <a:ext cx="59894" cy="61108"/>
          </a:xfrm>
          <a:custGeom>
            <a:avLst/>
            <a:gdLst/>
            <a:ahLst/>
            <a:cxnLst/>
            <a:rect l="l" t="t" r="r" b="b"/>
            <a:pathLst>
              <a:path w="59894" h="61108">
                <a:moveTo>
                  <a:pt x="26719" y="0"/>
                </a:moveTo>
                <a:lnTo>
                  <a:pt x="15509" y="3249"/>
                </a:lnTo>
                <a:lnTo>
                  <a:pt x="6629" y="11260"/>
                </a:lnTo>
                <a:lnTo>
                  <a:pt x="1113" y="24042"/>
                </a:lnTo>
                <a:lnTo>
                  <a:pt x="0" y="41604"/>
                </a:lnTo>
                <a:lnTo>
                  <a:pt x="7160" y="51997"/>
                </a:lnTo>
                <a:lnTo>
                  <a:pt x="19102" y="58894"/>
                </a:lnTo>
                <a:lnTo>
                  <a:pt x="35385" y="61108"/>
                </a:lnTo>
                <a:lnTo>
                  <a:pt x="47960" y="55250"/>
                </a:lnTo>
                <a:lnTo>
                  <a:pt x="56650" y="44643"/>
                </a:lnTo>
                <a:lnTo>
                  <a:pt x="59894" y="30849"/>
                </a:lnTo>
                <a:lnTo>
                  <a:pt x="58851" y="22897"/>
                </a:lnTo>
                <a:lnTo>
                  <a:pt x="52538" y="11069"/>
                </a:lnTo>
                <a:lnTo>
                  <a:pt x="41459" y="2968"/>
                </a:lnTo>
                <a:lnTo>
                  <a:pt x="26719" y="0"/>
                </a:lnTo>
                <a:close/>
              </a:path>
            </a:pathLst>
          </a:custGeom>
          <a:solidFill>
            <a:srgbClr val="AD0059"/>
          </a:solidFill>
        </p:spPr>
        <p:txBody>
          <a:bodyPr wrap="square" lIns="0" tIns="0" rIns="0" bIns="0" rtlCol="0">
            <a:noAutofit/>
          </a:bodyPr>
          <a:lstStyle/>
          <a:p>
            <a:endParaRPr/>
          </a:p>
        </p:txBody>
      </p:sp>
      <p:sp>
        <p:nvSpPr>
          <p:cNvPr id="30" name="object 30"/>
          <p:cNvSpPr/>
          <p:nvPr/>
        </p:nvSpPr>
        <p:spPr>
          <a:xfrm>
            <a:off x="3671453" y="5265337"/>
            <a:ext cx="59895" cy="61108"/>
          </a:xfrm>
          <a:custGeom>
            <a:avLst/>
            <a:gdLst/>
            <a:ahLst/>
            <a:cxnLst/>
            <a:rect l="l" t="t" r="r" b="b"/>
            <a:pathLst>
              <a:path w="59895" h="61108">
                <a:moveTo>
                  <a:pt x="26719" y="0"/>
                </a:moveTo>
                <a:lnTo>
                  <a:pt x="15509" y="3250"/>
                </a:lnTo>
                <a:lnTo>
                  <a:pt x="6628" y="11261"/>
                </a:lnTo>
                <a:lnTo>
                  <a:pt x="1113" y="24043"/>
                </a:lnTo>
                <a:lnTo>
                  <a:pt x="0" y="41605"/>
                </a:lnTo>
                <a:lnTo>
                  <a:pt x="7160" y="51998"/>
                </a:lnTo>
                <a:lnTo>
                  <a:pt x="19103" y="58894"/>
                </a:lnTo>
                <a:lnTo>
                  <a:pt x="35386" y="61108"/>
                </a:lnTo>
                <a:lnTo>
                  <a:pt x="47960" y="55250"/>
                </a:lnTo>
                <a:lnTo>
                  <a:pt x="56651" y="44643"/>
                </a:lnTo>
                <a:lnTo>
                  <a:pt x="59895" y="30849"/>
                </a:lnTo>
                <a:lnTo>
                  <a:pt x="58852" y="22897"/>
                </a:lnTo>
                <a:lnTo>
                  <a:pt x="52538" y="11069"/>
                </a:lnTo>
                <a:lnTo>
                  <a:pt x="41459" y="2968"/>
                </a:lnTo>
                <a:lnTo>
                  <a:pt x="26719" y="0"/>
                </a:lnTo>
                <a:close/>
              </a:path>
            </a:pathLst>
          </a:custGeom>
          <a:solidFill>
            <a:srgbClr val="AD0059"/>
          </a:solidFill>
        </p:spPr>
        <p:txBody>
          <a:bodyPr wrap="square" lIns="0" tIns="0" rIns="0" bIns="0" rtlCol="0">
            <a:noAutofit/>
          </a:bodyPr>
          <a:lstStyle/>
          <a:p>
            <a:endParaRPr/>
          </a:p>
        </p:txBody>
      </p:sp>
      <p:sp>
        <p:nvSpPr>
          <p:cNvPr id="31" name="object 31"/>
          <p:cNvSpPr/>
          <p:nvPr/>
        </p:nvSpPr>
        <p:spPr>
          <a:xfrm>
            <a:off x="1261363" y="5194818"/>
            <a:ext cx="59894" cy="61108"/>
          </a:xfrm>
          <a:custGeom>
            <a:avLst/>
            <a:gdLst/>
            <a:ahLst/>
            <a:cxnLst/>
            <a:rect l="l" t="t" r="r" b="b"/>
            <a:pathLst>
              <a:path w="59894" h="61108">
                <a:moveTo>
                  <a:pt x="59894" y="30849"/>
                </a:moveTo>
                <a:lnTo>
                  <a:pt x="56650" y="44643"/>
                </a:lnTo>
                <a:lnTo>
                  <a:pt x="47960" y="55250"/>
                </a:lnTo>
                <a:lnTo>
                  <a:pt x="35385" y="61108"/>
                </a:lnTo>
                <a:lnTo>
                  <a:pt x="19102" y="58894"/>
                </a:lnTo>
                <a:lnTo>
                  <a:pt x="7160" y="51998"/>
                </a:lnTo>
                <a:lnTo>
                  <a:pt x="0" y="41604"/>
                </a:lnTo>
                <a:lnTo>
                  <a:pt x="1113" y="24042"/>
                </a:lnTo>
                <a:lnTo>
                  <a:pt x="6628" y="11260"/>
                </a:lnTo>
                <a:lnTo>
                  <a:pt x="15509" y="3249"/>
                </a:lnTo>
                <a:lnTo>
                  <a:pt x="26719" y="0"/>
                </a:lnTo>
                <a:lnTo>
                  <a:pt x="41459" y="2968"/>
                </a:lnTo>
                <a:lnTo>
                  <a:pt x="52538" y="11070"/>
                </a:lnTo>
                <a:lnTo>
                  <a:pt x="58851" y="22898"/>
                </a:lnTo>
              </a:path>
            </a:pathLst>
          </a:custGeom>
          <a:ln w="15469">
            <a:solidFill>
              <a:srgbClr val="AD0059"/>
            </a:solidFill>
          </a:ln>
        </p:spPr>
        <p:txBody>
          <a:bodyPr wrap="square" lIns="0" tIns="0" rIns="0" bIns="0" rtlCol="0">
            <a:noAutofit/>
          </a:bodyPr>
          <a:lstStyle/>
          <a:p>
            <a:endParaRPr/>
          </a:p>
        </p:txBody>
      </p:sp>
      <p:sp>
        <p:nvSpPr>
          <p:cNvPr id="32" name="object 32"/>
          <p:cNvSpPr/>
          <p:nvPr/>
        </p:nvSpPr>
        <p:spPr>
          <a:xfrm>
            <a:off x="2533871" y="5134197"/>
            <a:ext cx="59894" cy="61108"/>
          </a:xfrm>
          <a:custGeom>
            <a:avLst/>
            <a:gdLst/>
            <a:ahLst/>
            <a:cxnLst/>
            <a:rect l="l" t="t" r="r" b="b"/>
            <a:pathLst>
              <a:path w="59894" h="61108">
                <a:moveTo>
                  <a:pt x="59894" y="30849"/>
                </a:moveTo>
                <a:lnTo>
                  <a:pt x="56650" y="44643"/>
                </a:lnTo>
                <a:lnTo>
                  <a:pt x="47960" y="55250"/>
                </a:lnTo>
                <a:lnTo>
                  <a:pt x="35385" y="61108"/>
                </a:lnTo>
                <a:lnTo>
                  <a:pt x="19102" y="58894"/>
                </a:lnTo>
                <a:lnTo>
                  <a:pt x="7160" y="51998"/>
                </a:lnTo>
                <a:lnTo>
                  <a:pt x="0" y="41604"/>
                </a:lnTo>
                <a:lnTo>
                  <a:pt x="1113" y="24042"/>
                </a:lnTo>
                <a:lnTo>
                  <a:pt x="6628" y="11260"/>
                </a:lnTo>
                <a:lnTo>
                  <a:pt x="15509" y="3249"/>
                </a:lnTo>
                <a:lnTo>
                  <a:pt x="26719" y="0"/>
                </a:lnTo>
                <a:lnTo>
                  <a:pt x="41459" y="2968"/>
                </a:lnTo>
                <a:lnTo>
                  <a:pt x="52538" y="11070"/>
                </a:lnTo>
                <a:lnTo>
                  <a:pt x="58851" y="22898"/>
                </a:lnTo>
              </a:path>
            </a:pathLst>
          </a:custGeom>
          <a:ln w="15469">
            <a:solidFill>
              <a:srgbClr val="AD0059"/>
            </a:solidFill>
          </a:ln>
        </p:spPr>
        <p:txBody>
          <a:bodyPr wrap="square" lIns="0" tIns="0" rIns="0" bIns="0" rtlCol="0">
            <a:noAutofit/>
          </a:bodyPr>
          <a:lstStyle/>
          <a:p>
            <a:endParaRPr/>
          </a:p>
        </p:txBody>
      </p:sp>
      <p:sp>
        <p:nvSpPr>
          <p:cNvPr id="33" name="object 33"/>
          <p:cNvSpPr/>
          <p:nvPr/>
        </p:nvSpPr>
        <p:spPr>
          <a:xfrm>
            <a:off x="3671453" y="5265337"/>
            <a:ext cx="59894" cy="61108"/>
          </a:xfrm>
          <a:custGeom>
            <a:avLst/>
            <a:gdLst/>
            <a:ahLst/>
            <a:cxnLst/>
            <a:rect l="l" t="t" r="r" b="b"/>
            <a:pathLst>
              <a:path w="59894" h="61108">
                <a:moveTo>
                  <a:pt x="59894" y="30849"/>
                </a:moveTo>
                <a:lnTo>
                  <a:pt x="56650" y="44643"/>
                </a:lnTo>
                <a:lnTo>
                  <a:pt x="47960" y="55250"/>
                </a:lnTo>
                <a:lnTo>
                  <a:pt x="35385" y="61108"/>
                </a:lnTo>
                <a:lnTo>
                  <a:pt x="19102" y="58894"/>
                </a:lnTo>
                <a:lnTo>
                  <a:pt x="7160" y="51998"/>
                </a:lnTo>
                <a:lnTo>
                  <a:pt x="0" y="41604"/>
                </a:lnTo>
                <a:lnTo>
                  <a:pt x="1113" y="24042"/>
                </a:lnTo>
                <a:lnTo>
                  <a:pt x="6628" y="11260"/>
                </a:lnTo>
                <a:lnTo>
                  <a:pt x="15509" y="3249"/>
                </a:lnTo>
                <a:lnTo>
                  <a:pt x="26719" y="0"/>
                </a:lnTo>
                <a:lnTo>
                  <a:pt x="41459" y="2968"/>
                </a:lnTo>
                <a:lnTo>
                  <a:pt x="52538" y="11070"/>
                </a:lnTo>
                <a:lnTo>
                  <a:pt x="58851" y="22898"/>
                </a:lnTo>
              </a:path>
            </a:pathLst>
          </a:custGeom>
          <a:ln w="15469">
            <a:solidFill>
              <a:srgbClr val="AD0059"/>
            </a:solidFill>
          </a:ln>
        </p:spPr>
        <p:txBody>
          <a:bodyPr wrap="square" lIns="0" tIns="0" rIns="0" bIns="0" rtlCol="0">
            <a:noAutofit/>
          </a:bodyPr>
          <a:lstStyle/>
          <a:p>
            <a:endParaRPr/>
          </a:p>
        </p:txBody>
      </p:sp>
      <p:sp>
        <p:nvSpPr>
          <p:cNvPr id="34" name="object 34"/>
          <p:cNvSpPr/>
          <p:nvPr/>
        </p:nvSpPr>
        <p:spPr>
          <a:xfrm>
            <a:off x="1261363" y="4793973"/>
            <a:ext cx="59895" cy="61106"/>
          </a:xfrm>
          <a:custGeom>
            <a:avLst/>
            <a:gdLst/>
            <a:ahLst/>
            <a:cxnLst/>
            <a:rect l="l" t="t" r="r" b="b"/>
            <a:pathLst>
              <a:path w="59895" h="61106">
                <a:moveTo>
                  <a:pt x="26720" y="0"/>
                </a:moveTo>
                <a:lnTo>
                  <a:pt x="15509" y="3249"/>
                </a:lnTo>
                <a:lnTo>
                  <a:pt x="6628" y="11260"/>
                </a:lnTo>
                <a:lnTo>
                  <a:pt x="1113" y="24041"/>
                </a:lnTo>
                <a:lnTo>
                  <a:pt x="0" y="41604"/>
                </a:lnTo>
                <a:lnTo>
                  <a:pt x="7160" y="51997"/>
                </a:lnTo>
                <a:lnTo>
                  <a:pt x="19102" y="58893"/>
                </a:lnTo>
                <a:lnTo>
                  <a:pt x="35385" y="61106"/>
                </a:lnTo>
                <a:lnTo>
                  <a:pt x="47960" y="55249"/>
                </a:lnTo>
                <a:lnTo>
                  <a:pt x="56651" y="44642"/>
                </a:lnTo>
                <a:lnTo>
                  <a:pt x="59895" y="30848"/>
                </a:lnTo>
                <a:lnTo>
                  <a:pt x="58852" y="22898"/>
                </a:lnTo>
                <a:lnTo>
                  <a:pt x="52538" y="11070"/>
                </a:lnTo>
                <a:lnTo>
                  <a:pt x="41459" y="2968"/>
                </a:lnTo>
                <a:lnTo>
                  <a:pt x="26720" y="0"/>
                </a:lnTo>
                <a:close/>
              </a:path>
            </a:pathLst>
          </a:custGeom>
          <a:solidFill>
            <a:srgbClr val="0060AD"/>
          </a:solidFill>
        </p:spPr>
        <p:txBody>
          <a:bodyPr wrap="square" lIns="0" tIns="0" rIns="0" bIns="0" rtlCol="0">
            <a:noAutofit/>
          </a:bodyPr>
          <a:lstStyle/>
          <a:p>
            <a:endParaRPr/>
          </a:p>
        </p:txBody>
      </p:sp>
      <p:sp>
        <p:nvSpPr>
          <p:cNvPr id="35" name="object 35"/>
          <p:cNvSpPr/>
          <p:nvPr/>
        </p:nvSpPr>
        <p:spPr>
          <a:xfrm>
            <a:off x="2533870" y="3796805"/>
            <a:ext cx="59894" cy="61108"/>
          </a:xfrm>
          <a:custGeom>
            <a:avLst/>
            <a:gdLst/>
            <a:ahLst/>
            <a:cxnLst/>
            <a:rect l="l" t="t" r="r" b="b"/>
            <a:pathLst>
              <a:path w="59894" h="61108">
                <a:moveTo>
                  <a:pt x="26719" y="0"/>
                </a:moveTo>
                <a:lnTo>
                  <a:pt x="15509" y="3249"/>
                </a:lnTo>
                <a:lnTo>
                  <a:pt x="6629" y="11260"/>
                </a:lnTo>
                <a:lnTo>
                  <a:pt x="1113" y="24042"/>
                </a:lnTo>
                <a:lnTo>
                  <a:pt x="0" y="41604"/>
                </a:lnTo>
                <a:lnTo>
                  <a:pt x="7160" y="51997"/>
                </a:lnTo>
                <a:lnTo>
                  <a:pt x="19102" y="58894"/>
                </a:lnTo>
                <a:lnTo>
                  <a:pt x="35385" y="61108"/>
                </a:lnTo>
                <a:lnTo>
                  <a:pt x="47960" y="55250"/>
                </a:lnTo>
                <a:lnTo>
                  <a:pt x="56650" y="44643"/>
                </a:lnTo>
                <a:lnTo>
                  <a:pt x="59894" y="30849"/>
                </a:lnTo>
                <a:lnTo>
                  <a:pt x="58851" y="22897"/>
                </a:lnTo>
                <a:lnTo>
                  <a:pt x="52538" y="11069"/>
                </a:lnTo>
                <a:lnTo>
                  <a:pt x="41459" y="2968"/>
                </a:lnTo>
                <a:lnTo>
                  <a:pt x="26719" y="0"/>
                </a:lnTo>
                <a:close/>
              </a:path>
            </a:pathLst>
          </a:custGeom>
          <a:solidFill>
            <a:srgbClr val="0060AD"/>
          </a:solidFill>
        </p:spPr>
        <p:txBody>
          <a:bodyPr wrap="square" lIns="0" tIns="0" rIns="0" bIns="0" rtlCol="0">
            <a:noAutofit/>
          </a:bodyPr>
          <a:lstStyle/>
          <a:p>
            <a:endParaRPr/>
          </a:p>
        </p:txBody>
      </p:sp>
      <p:sp>
        <p:nvSpPr>
          <p:cNvPr id="36" name="object 36"/>
          <p:cNvSpPr/>
          <p:nvPr/>
        </p:nvSpPr>
        <p:spPr>
          <a:xfrm>
            <a:off x="3671453" y="5478133"/>
            <a:ext cx="59895" cy="61106"/>
          </a:xfrm>
          <a:custGeom>
            <a:avLst/>
            <a:gdLst/>
            <a:ahLst/>
            <a:cxnLst/>
            <a:rect l="l" t="t" r="r" b="b"/>
            <a:pathLst>
              <a:path w="59895" h="61106">
                <a:moveTo>
                  <a:pt x="26719" y="0"/>
                </a:moveTo>
                <a:lnTo>
                  <a:pt x="15509" y="3249"/>
                </a:lnTo>
                <a:lnTo>
                  <a:pt x="6628" y="11260"/>
                </a:lnTo>
                <a:lnTo>
                  <a:pt x="1113" y="24042"/>
                </a:lnTo>
                <a:lnTo>
                  <a:pt x="0" y="41604"/>
                </a:lnTo>
                <a:lnTo>
                  <a:pt x="7160" y="51997"/>
                </a:lnTo>
                <a:lnTo>
                  <a:pt x="19103" y="58893"/>
                </a:lnTo>
                <a:lnTo>
                  <a:pt x="35386" y="61106"/>
                </a:lnTo>
                <a:lnTo>
                  <a:pt x="47960" y="55249"/>
                </a:lnTo>
                <a:lnTo>
                  <a:pt x="56651" y="44642"/>
                </a:lnTo>
                <a:lnTo>
                  <a:pt x="59895" y="30848"/>
                </a:lnTo>
                <a:lnTo>
                  <a:pt x="58852" y="22897"/>
                </a:lnTo>
                <a:lnTo>
                  <a:pt x="52539" y="11069"/>
                </a:lnTo>
                <a:lnTo>
                  <a:pt x="41459" y="2968"/>
                </a:lnTo>
                <a:lnTo>
                  <a:pt x="26719" y="0"/>
                </a:lnTo>
                <a:close/>
              </a:path>
            </a:pathLst>
          </a:custGeom>
          <a:solidFill>
            <a:srgbClr val="0060AD"/>
          </a:solidFill>
        </p:spPr>
        <p:txBody>
          <a:bodyPr wrap="square" lIns="0" tIns="0" rIns="0" bIns="0" rtlCol="0">
            <a:noAutofit/>
          </a:bodyPr>
          <a:lstStyle/>
          <a:p>
            <a:endParaRPr/>
          </a:p>
        </p:txBody>
      </p:sp>
      <p:sp>
        <p:nvSpPr>
          <p:cNvPr id="37" name="object 37"/>
          <p:cNvSpPr/>
          <p:nvPr/>
        </p:nvSpPr>
        <p:spPr>
          <a:xfrm>
            <a:off x="1261363" y="4793972"/>
            <a:ext cx="59894" cy="61108"/>
          </a:xfrm>
          <a:custGeom>
            <a:avLst/>
            <a:gdLst/>
            <a:ahLst/>
            <a:cxnLst/>
            <a:rect l="l" t="t" r="r" b="b"/>
            <a:pathLst>
              <a:path w="59894" h="61108">
                <a:moveTo>
                  <a:pt x="59894" y="30849"/>
                </a:moveTo>
                <a:lnTo>
                  <a:pt x="56650" y="44643"/>
                </a:lnTo>
                <a:lnTo>
                  <a:pt x="47960" y="55250"/>
                </a:lnTo>
                <a:lnTo>
                  <a:pt x="35385" y="61108"/>
                </a:lnTo>
                <a:lnTo>
                  <a:pt x="19102" y="58894"/>
                </a:lnTo>
                <a:lnTo>
                  <a:pt x="7160" y="51998"/>
                </a:lnTo>
                <a:lnTo>
                  <a:pt x="0" y="41604"/>
                </a:lnTo>
                <a:lnTo>
                  <a:pt x="1113" y="24042"/>
                </a:lnTo>
                <a:lnTo>
                  <a:pt x="6628" y="11260"/>
                </a:lnTo>
                <a:lnTo>
                  <a:pt x="15509" y="3249"/>
                </a:lnTo>
                <a:lnTo>
                  <a:pt x="26719" y="0"/>
                </a:lnTo>
                <a:lnTo>
                  <a:pt x="41459" y="2968"/>
                </a:lnTo>
                <a:lnTo>
                  <a:pt x="52538" y="11070"/>
                </a:lnTo>
                <a:lnTo>
                  <a:pt x="58851" y="22898"/>
                </a:lnTo>
              </a:path>
            </a:pathLst>
          </a:custGeom>
          <a:ln w="15469">
            <a:solidFill>
              <a:srgbClr val="0060AD"/>
            </a:solidFill>
          </a:ln>
        </p:spPr>
        <p:txBody>
          <a:bodyPr wrap="square" lIns="0" tIns="0" rIns="0" bIns="0" rtlCol="0">
            <a:noAutofit/>
          </a:bodyPr>
          <a:lstStyle/>
          <a:p>
            <a:endParaRPr/>
          </a:p>
        </p:txBody>
      </p:sp>
      <p:sp>
        <p:nvSpPr>
          <p:cNvPr id="38" name="object 38"/>
          <p:cNvSpPr/>
          <p:nvPr/>
        </p:nvSpPr>
        <p:spPr>
          <a:xfrm>
            <a:off x="2533871" y="3796805"/>
            <a:ext cx="59894" cy="61108"/>
          </a:xfrm>
          <a:custGeom>
            <a:avLst/>
            <a:gdLst/>
            <a:ahLst/>
            <a:cxnLst/>
            <a:rect l="l" t="t" r="r" b="b"/>
            <a:pathLst>
              <a:path w="59894" h="61108">
                <a:moveTo>
                  <a:pt x="59894" y="30849"/>
                </a:moveTo>
                <a:lnTo>
                  <a:pt x="56650" y="44643"/>
                </a:lnTo>
                <a:lnTo>
                  <a:pt x="47960" y="55250"/>
                </a:lnTo>
                <a:lnTo>
                  <a:pt x="35385" y="61108"/>
                </a:lnTo>
                <a:lnTo>
                  <a:pt x="19102" y="58894"/>
                </a:lnTo>
                <a:lnTo>
                  <a:pt x="7160" y="51998"/>
                </a:lnTo>
                <a:lnTo>
                  <a:pt x="0" y="41604"/>
                </a:lnTo>
                <a:lnTo>
                  <a:pt x="1113" y="24042"/>
                </a:lnTo>
                <a:lnTo>
                  <a:pt x="6628" y="11260"/>
                </a:lnTo>
                <a:lnTo>
                  <a:pt x="15509" y="3249"/>
                </a:lnTo>
                <a:lnTo>
                  <a:pt x="26719" y="0"/>
                </a:lnTo>
                <a:lnTo>
                  <a:pt x="41459" y="2968"/>
                </a:lnTo>
                <a:lnTo>
                  <a:pt x="52538" y="11070"/>
                </a:lnTo>
                <a:lnTo>
                  <a:pt x="58851" y="22898"/>
                </a:lnTo>
              </a:path>
            </a:pathLst>
          </a:custGeom>
          <a:ln w="15469">
            <a:solidFill>
              <a:srgbClr val="0060AD"/>
            </a:solidFill>
          </a:ln>
        </p:spPr>
        <p:txBody>
          <a:bodyPr wrap="square" lIns="0" tIns="0" rIns="0" bIns="0" rtlCol="0">
            <a:noAutofit/>
          </a:bodyPr>
          <a:lstStyle/>
          <a:p>
            <a:endParaRPr/>
          </a:p>
        </p:txBody>
      </p:sp>
      <p:sp>
        <p:nvSpPr>
          <p:cNvPr id="39" name="object 39"/>
          <p:cNvSpPr/>
          <p:nvPr/>
        </p:nvSpPr>
        <p:spPr>
          <a:xfrm>
            <a:off x="3671453" y="5478133"/>
            <a:ext cx="59894" cy="61108"/>
          </a:xfrm>
          <a:custGeom>
            <a:avLst/>
            <a:gdLst/>
            <a:ahLst/>
            <a:cxnLst/>
            <a:rect l="l" t="t" r="r" b="b"/>
            <a:pathLst>
              <a:path w="59894" h="61108">
                <a:moveTo>
                  <a:pt x="59894" y="30849"/>
                </a:moveTo>
                <a:lnTo>
                  <a:pt x="56650" y="44643"/>
                </a:lnTo>
                <a:lnTo>
                  <a:pt x="47960" y="55250"/>
                </a:lnTo>
                <a:lnTo>
                  <a:pt x="35385" y="61108"/>
                </a:lnTo>
                <a:lnTo>
                  <a:pt x="19102" y="58894"/>
                </a:lnTo>
                <a:lnTo>
                  <a:pt x="7160" y="51998"/>
                </a:lnTo>
                <a:lnTo>
                  <a:pt x="0" y="41604"/>
                </a:lnTo>
                <a:lnTo>
                  <a:pt x="1113" y="24042"/>
                </a:lnTo>
                <a:lnTo>
                  <a:pt x="6628" y="11260"/>
                </a:lnTo>
                <a:lnTo>
                  <a:pt x="15509" y="3249"/>
                </a:lnTo>
                <a:lnTo>
                  <a:pt x="26719" y="0"/>
                </a:lnTo>
                <a:lnTo>
                  <a:pt x="41459" y="2968"/>
                </a:lnTo>
                <a:lnTo>
                  <a:pt x="52538" y="11070"/>
                </a:lnTo>
                <a:lnTo>
                  <a:pt x="58851" y="22898"/>
                </a:lnTo>
              </a:path>
            </a:pathLst>
          </a:custGeom>
          <a:ln w="15469">
            <a:solidFill>
              <a:srgbClr val="0060AD"/>
            </a:solidFill>
          </a:ln>
        </p:spPr>
        <p:txBody>
          <a:bodyPr wrap="square" lIns="0" tIns="0" rIns="0" bIns="0" rtlCol="0">
            <a:noAutofit/>
          </a:bodyPr>
          <a:lstStyle/>
          <a:p>
            <a:endParaRPr/>
          </a:p>
        </p:txBody>
      </p:sp>
      <p:sp>
        <p:nvSpPr>
          <p:cNvPr id="40" name="object 40"/>
          <p:cNvSpPr/>
          <p:nvPr/>
        </p:nvSpPr>
        <p:spPr>
          <a:xfrm>
            <a:off x="648766" y="6076744"/>
            <a:ext cx="49854" cy="49827"/>
          </a:xfrm>
          <a:custGeom>
            <a:avLst/>
            <a:gdLst/>
            <a:ahLst/>
            <a:cxnLst/>
            <a:rect l="l" t="t" r="r" b="b"/>
            <a:pathLst>
              <a:path w="49854" h="49827">
                <a:moveTo>
                  <a:pt x="0" y="24913"/>
                </a:moveTo>
                <a:lnTo>
                  <a:pt x="49854" y="24913"/>
                </a:lnTo>
              </a:path>
            </a:pathLst>
          </a:custGeom>
          <a:ln w="51097">
            <a:solidFill>
              <a:srgbClr val="000000"/>
            </a:solidFill>
          </a:ln>
        </p:spPr>
        <p:txBody>
          <a:bodyPr wrap="square" lIns="0" tIns="0" rIns="0" bIns="0" rtlCol="0">
            <a:noAutofit/>
          </a:bodyPr>
          <a:lstStyle/>
          <a:p>
            <a:endParaRPr/>
          </a:p>
        </p:txBody>
      </p:sp>
      <p:sp>
        <p:nvSpPr>
          <p:cNvPr id="41" name="object 41"/>
          <p:cNvSpPr/>
          <p:nvPr/>
        </p:nvSpPr>
        <p:spPr>
          <a:xfrm>
            <a:off x="648766" y="6076744"/>
            <a:ext cx="49854" cy="49827"/>
          </a:xfrm>
          <a:custGeom>
            <a:avLst/>
            <a:gdLst/>
            <a:ahLst/>
            <a:cxnLst/>
            <a:rect l="l" t="t" r="r" b="b"/>
            <a:pathLst>
              <a:path w="49854" h="49827">
                <a:moveTo>
                  <a:pt x="0" y="0"/>
                </a:moveTo>
                <a:lnTo>
                  <a:pt x="49854" y="0"/>
                </a:lnTo>
                <a:lnTo>
                  <a:pt x="49854" y="49827"/>
                </a:lnTo>
                <a:lnTo>
                  <a:pt x="0" y="49827"/>
                </a:lnTo>
                <a:lnTo>
                  <a:pt x="0" y="0"/>
                </a:lnTo>
                <a:close/>
              </a:path>
            </a:pathLst>
          </a:custGeom>
          <a:ln w="15468">
            <a:solidFill>
              <a:srgbClr val="000000"/>
            </a:solidFill>
          </a:ln>
        </p:spPr>
        <p:txBody>
          <a:bodyPr wrap="square" lIns="0" tIns="0" rIns="0" bIns="0" rtlCol="0">
            <a:noAutofit/>
          </a:bodyPr>
          <a:lstStyle/>
          <a:p>
            <a:endParaRPr/>
          </a:p>
        </p:txBody>
      </p:sp>
      <p:sp>
        <p:nvSpPr>
          <p:cNvPr id="42" name="object 42"/>
          <p:cNvSpPr/>
          <p:nvPr/>
        </p:nvSpPr>
        <p:spPr>
          <a:xfrm>
            <a:off x="838734" y="6076744"/>
            <a:ext cx="49854" cy="49827"/>
          </a:xfrm>
          <a:custGeom>
            <a:avLst/>
            <a:gdLst/>
            <a:ahLst/>
            <a:cxnLst/>
            <a:rect l="l" t="t" r="r" b="b"/>
            <a:pathLst>
              <a:path w="49854" h="49827">
                <a:moveTo>
                  <a:pt x="0" y="24913"/>
                </a:moveTo>
                <a:lnTo>
                  <a:pt x="49854" y="24913"/>
                </a:lnTo>
              </a:path>
            </a:pathLst>
          </a:custGeom>
          <a:ln w="51097">
            <a:solidFill>
              <a:srgbClr val="000000"/>
            </a:solidFill>
          </a:ln>
        </p:spPr>
        <p:txBody>
          <a:bodyPr wrap="square" lIns="0" tIns="0" rIns="0" bIns="0" rtlCol="0">
            <a:noAutofit/>
          </a:bodyPr>
          <a:lstStyle/>
          <a:p>
            <a:endParaRPr/>
          </a:p>
        </p:txBody>
      </p:sp>
      <p:sp>
        <p:nvSpPr>
          <p:cNvPr id="43" name="object 43"/>
          <p:cNvSpPr/>
          <p:nvPr/>
        </p:nvSpPr>
        <p:spPr>
          <a:xfrm>
            <a:off x="838734" y="6076744"/>
            <a:ext cx="49854" cy="49827"/>
          </a:xfrm>
          <a:custGeom>
            <a:avLst/>
            <a:gdLst/>
            <a:ahLst/>
            <a:cxnLst/>
            <a:rect l="l" t="t" r="r" b="b"/>
            <a:pathLst>
              <a:path w="49854" h="49827">
                <a:moveTo>
                  <a:pt x="0" y="0"/>
                </a:moveTo>
                <a:lnTo>
                  <a:pt x="49854" y="0"/>
                </a:lnTo>
                <a:lnTo>
                  <a:pt x="49854" y="49827"/>
                </a:lnTo>
                <a:lnTo>
                  <a:pt x="0" y="49827"/>
                </a:lnTo>
                <a:lnTo>
                  <a:pt x="0" y="0"/>
                </a:lnTo>
                <a:close/>
              </a:path>
            </a:pathLst>
          </a:custGeom>
          <a:ln w="15468">
            <a:solidFill>
              <a:srgbClr val="000000"/>
            </a:solidFill>
          </a:ln>
        </p:spPr>
        <p:txBody>
          <a:bodyPr wrap="square" lIns="0" tIns="0" rIns="0" bIns="0" rtlCol="0">
            <a:noAutofit/>
          </a:bodyPr>
          <a:lstStyle/>
          <a:p>
            <a:endParaRPr/>
          </a:p>
        </p:txBody>
      </p:sp>
      <p:sp>
        <p:nvSpPr>
          <p:cNvPr id="44" name="object 44"/>
          <p:cNvSpPr/>
          <p:nvPr/>
        </p:nvSpPr>
        <p:spPr>
          <a:xfrm>
            <a:off x="1170550" y="6076744"/>
            <a:ext cx="49854" cy="49827"/>
          </a:xfrm>
          <a:custGeom>
            <a:avLst/>
            <a:gdLst/>
            <a:ahLst/>
            <a:cxnLst/>
            <a:rect l="l" t="t" r="r" b="b"/>
            <a:pathLst>
              <a:path w="49854" h="49827">
                <a:moveTo>
                  <a:pt x="0" y="24913"/>
                </a:moveTo>
                <a:lnTo>
                  <a:pt x="49854" y="24913"/>
                </a:lnTo>
              </a:path>
            </a:pathLst>
          </a:custGeom>
          <a:ln w="51097">
            <a:solidFill>
              <a:srgbClr val="000000"/>
            </a:solidFill>
          </a:ln>
        </p:spPr>
        <p:txBody>
          <a:bodyPr wrap="square" lIns="0" tIns="0" rIns="0" bIns="0" rtlCol="0">
            <a:noAutofit/>
          </a:bodyPr>
          <a:lstStyle/>
          <a:p>
            <a:endParaRPr/>
          </a:p>
        </p:txBody>
      </p:sp>
      <p:sp>
        <p:nvSpPr>
          <p:cNvPr id="45" name="object 45"/>
          <p:cNvSpPr/>
          <p:nvPr/>
        </p:nvSpPr>
        <p:spPr>
          <a:xfrm>
            <a:off x="1170550" y="6076744"/>
            <a:ext cx="49854" cy="49827"/>
          </a:xfrm>
          <a:custGeom>
            <a:avLst/>
            <a:gdLst/>
            <a:ahLst/>
            <a:cxnLst/>
            <a:rect l="l" t="t" r="r" b="b"/>
            <a:pathLst>
              <a:path w="49854" h="49827">
                <a:moveTo>
                  <a:pt x="0" y="0"/>
                </a:moveTo>
                <a:lnTo>
                  <a:pt x="49854" y="0"/>
                </a:lnTo>
                <a:lnTo>
                  <a:pt x="49854" y="49827"/>
                </a:lnTo>
                <a:lnTo>
                  <a:pt x="0" y="49827"/>
                </a:lnTo>
                <a:lnTo>
                  <a:pt x="0" y="0"/>
                </a:lnTo>
                <a:close/>
              </a:path>
            </a:pathLst>
          </a:custGeom>
          <a:ln w="15468">
            <a:solidFill>
              <a:srgbClr val="000000"/>
            </a:solidFill>
          </a:ln>
        </p:spPr>
        <p:txBody>
          <a:bodyPr wrap="square" lIns="0" tIns="0" rIns="0" bIns="0" rtlCol="0">
            <a:noAutofit/>
          </a:bodyPr>
          <a:lstStyle/>
          <a:p>
            <a:endParaRPr/>
          </a:p>
        </p:txBody>
      </p:sp>
      <p:sp>
        <p:nvSpPr>
          <p:cNvPr id="46" name="object 46"/>
          <p:cNvSpPr/>
          <p:nvPr/>
        </p:nvSpPr>
        <p:spPr>
          <a:xfrm>
            <a:off x="2441923" y="6076744"/>
            <a:ext cx="49855" cy="49827"/>
          </a:xfrm>
          <a:custGeom>
            <a:avLst/>
            <a:gdLst/>
            <a:ahLst/>
            <a:cxnLst/>
            <a:rect l="l" t="t" r="r" b="b"/>
            <a:pathLst>
              <a:path w="49855" h="49827">
                <a:moveTo>
                  <a:pt x="0" y="24913"/>
                </a:moveTo>
                <a:lnTo>
                  <a:pt x="49855" y="24913"/>
                </a:lnTo>
              </a:path>
            </a:pathLst>
          </a:custGeom>
          <a:ln w="51097">
            <a:solidFill>
              <a:srgbClr val="000000"/>
            </a:solidFill>
          </a:ln>
        </p:spPr>
        <p:txBody>
          <a:bodyPr wrap="square" lIns="0" tIns="0" rIns="0" bIns="0" rtlCol="0">
            <a:noAutofit/>
          </a:bodyPr>
          <a:lstStyle/>
          <a:p>
            <a:endParaRPr/>
          </a:p>
        </p:txBody>
      </p:sp>
      <p:sp>
        <p:nvSpPr>
          <p:cNvPr id="47" name="object 47"/>
          <p:cNvSpPr/>
          <p:nvPr/>
        </p:nvSpPr>
        <p:spPr>
          <a:xfrm>
            <a:off x="2441923" y="6076744"/>
            <a:ext cx="49854" cy="49827"/>
          </a:xfrm>
          <a:custGeom>
            <a:avLst/>
            <a:gdLst/>
            <a:ahLst/>
            <a:cxnLst/>
            <a:rect l="l" t="t" r="r" b="b"/>
            <a:pathLst>
              <a:path w="49854" h="49827">
                <a:moveTo>
                  <a:pt x="0" y="0"/>
                </a:moveTo>
                <a:lnTo>
                  <a:pt x="49854" y="0"/>
                </a:lnTo>
                <a:lnTo>
                  <a:pt x="49854" y="49827"/>
                </a:lnTo>
                <a:lnTo>
                  <a:pt x="0" y="49827"/>
                </a:lnTo>
                <a:lnTo>
                  <a:pt x="0" y="0"/>
                </a:lnTo>
                <a:close/>
              </a:path>
            </a:pathLst>
          </a:custGeom>
          <a:ln w="15468">
            <a:solidFill>
              <a:srgbClr val="000000"/>
            </a:solidFill>
          </a:ln>
        </p:spPr>
        <p:txBody>
          <a:bodyPr wrap="square" lIns="0" tIns="0" rIns="0" bIns="0" rtlCol="0">
            <a:noAutofit/>
          </a:bodyPr>
          <a:lstStyle/>
          <a:p>
            <a:endParaRPr/>
          </a:p>
        </p:txBody>
      </p:sp>
      <p:sp>
        <p:nvSpPr>
          <p:cNvPr id="48" name="object 48"/>
          <p:cNvSpPr/>
          <p:nvPr/>
        </p:nvSpPr>
        <p:spPr>
          <a:xfrm>
            <a:off x="2631902" y="6076744"/>
            <a:ext cx="49853" cy="49827"/>
          </a:xfrm>
          <a:custGeom>
            <a:avLst/>
            <a:gdLst/>
            <a:ahLst/>
            <a:cxnLst/>
            <a:rect l="l" t="t" r="r" b="b"/>
            <a:pathLst>
              <a:path w="49853" h="49827">
                <a:moveTo>
                  <a:pt x="0" y="24913"/>
                </a:moveTo>
                <a:lnTo>
                  <a:pt x="49853" y="24913"/>
                </a:lnTo>
              </a:path>
            </a:pathLst>
          </a:custGeom>
          <a:ln w="51097">
            <a:solidFill>
              <a:srgbClr val="000000"/>
            </a:solidFill>
          </a:ln>
        </p:spPr>
        <p:txBody>
          <a:bodyPr wrap="square" lIns="0" tIns="0" rIns="0" bIns="0" rtlCol="0">
            <a:noAutofit/>
          </a:bodyPr>
          <a:lstStyle/>
          <a:p>
            <a:endParaRPr/>
          </a:p>
        </p:txBody>
      </p:sp>
      <p:sp>
        <p:nvSpPr>
          <p:cNvPr id="49" name="object 49"/>
          <p:cNvSpPr/>
          <p:nvPr/>
        </p:nvSpPr>
        <p:spPr>
          <a:xfrm>
            <a:off x="2631902" y="6076744"/>
            <a:ext cx="49854" cy="49827"/>
          </a:xfrm>
          <a:custGeom>
            <a:avLst/>
            <a:gdLst/>
            <a:ahLst/>
            <a:cxnLst/>
            <a:rect l="l" t="t" r="r" b="b"/>
            <a:pathLst>
              <a:path w="49854" h="49827">
                <a:moveTo>
                  <a:pt x="0" y="0"/>
                </a:moveTo>
                <a:lnTo>
                  <a:pt x="49854" y="0"/>
                </a:lnTo>
                <a:lnTo>
                  <a:pt x="49854" y="49827"/>
                </a:lnTo>
                <a:lnTo>
                  <a:pt x="0" y="49827"/>
                </a:lnTo>
                <a:lnTo>
                  <a:pt x="0" y="0"/>
                </a:lnTo>
                <a:close/>
              </a:path>
            </a:pathLst>
          </a:custGeom>
          <a:ln w="15468">
            <a:solidFill>
              <a:srgbClr val="000000"/>
            </a:solidFill>
          </a:ln>
        </p:spPr>
        <p:txBody>
          <a:bodyPr wrap="square" lIns="0" tIns="0" rIns="0" bIns="0" rtlCol="0">
            <a:noAutofit/>
          </a:bodyPr>
          <a:lstStyle/>
          <a:p>
            <a:endParaRPr/>
          </a:p>
        </p:txBody>
      </p:sp>
      <p:sp>
        <p:nvSpPr>
          <p:cNvPr id="50" name="object 50"/>
          <p:cNvSpPr/>
          <p:nvPr/>
        </p:nvSpPr>
        <p:spPr>
          <a:xfrm>
            <a:off x="2821870" y="6076744"/>
            <a:ext cx="49855" cy="49827"/>
          </a:xfrm>
          <a:custGeom>
            <a:avLst/>
            <a:gdLst/>
            <a:ahLst/>
            <a:cxnLst/>
            <a:rect l="l" t="t" r="r" b="b"/>
            <a:pathLst>
              <a:path w="49855" h="49827">
                <a:moveTo>
                  <a:pt x="0" y="24913"/>
                </a:moveTo>
                <a:lnTo>
                  <a:pt x="49855" y="24913"/>
                </a:lnTo>
              </a:path>
            </a:pathLst>
          </a:custGeom>
          <a:ln w="51097">
            <a:solidFill>
              <a:srgbClr val="000000"/>
            </a:solidFill>
          </a:ln>
        </p:spPr>
        <p:txBody>
          <a:bodyPr wrap="square" lIns="0" tIns="0" rIns="0" bIns="0" rtlCol="0">
            <a:noAutofit/>
          </a:bodyPr>
          <a:lstStyle/>
          <a:p>
            <a:endParaRPr/>
          </a:p>
        </p:txBody>
      </p:sp>
      <p:sp>
        <p:nvSpPr>
          <p:cNvPr id="51" name="object 51"/>
          <p:cNvSpPr/>
          <p:nvPr/>
        </p:nvSpPr>
        <p:spPr>
          <a:xfrm>
            <a:off x="2821870" y="6076744"/>
            <a:ext cx="49854" cy="49827"/>
          </a:xfrm>
          <a:custGeom>
            <a:avLst/>
            <a:gdLst/>
            <a:ahLst/>
            <a:cxnLst/>
            <a:rect l="l" t="t" r="r" b="b"/>
            <a:pathLst>
              <a:path w="49854" h="49827">
                <a:moveTo>
                  <a:pt x="0" y="0"/>
                </a:moveTo>
                <a:lnTo>
                  <a:pt x="49854" y="0"/>
                </a:lnTo>
                <a:lnTo>
                  <a:pt x="49854" y="49827"/>
                </a:lnTo>
                <a:lnTo>
                  <a:pt x="0" y="49827"/>
                </a:lnTo>
                <a:lnTo>
                  <a:pt x="0" y="0"/>
                </a:lnTo>
                <a:close/>
              </a:path>
            </a:pathLst>
          </a:custGeom>
          <a:ln w="15468">
            <a:solidFill>
              <a:srgbClr val="000000"/>
            </a:solidFill>
          </a:ln>
        </p:spPr>
        <p:txBody>
          <a:bodyPr wrap="square" lIns="0" tIns="0" rIns="0" bIns="0" rtlCol="0">
            <a:noAutofit/>
          </a:bodyPr>
          <a:lstStyle/>
          <a:p>
            <a:endParaRPr/>
          </a:p>
        </p:txBody>
      </p:sp>
      <p:sp>
        <p:nvSpPr>
          <p:cNvPr id="52" name="object 52"/>
          <p:cNvSpPr/>
          <p:nvPr/>
        </p:nvSpPr>
        <p:spPr>
          <a:xfrm>
            <a:off x="3249103" y="6076744"/>
            <a:ext cx="49855" cy="49827"/>
          </a:xfrm>
          <a:custGeom>
            <a:avLst/>
            <a:gdLst/>
            <a:ahLst/>
            <a:cxnLst/>
            <a:rect l="l" t="t" r="r" b="b"/>
            <a:pathLst>
              <a:path w="49855" h="49827">
                <a:moveTo>
                  <a:pt x="0" y="24913"/>
                </a:moveTo>
                <a:lnTo>
                  <a:pt x="49855" y="24913"/>
                </a:lnTo>
              </a:path>
            </a:pathLst>
          </a:custGeom>
          <a:ln w="51097">
            <a:solidFill>
              <a:srgbClr val="000000"/>
            </a:solidFill>
          </a:ln>
        </p:spPr>
        <p:txBody>
          <a:bodyPr wrap="square" lIns="0" tIns="0" rIns="0" bIns="0" rtlCol="0">
            <a:noAutofit/>
          </a:bodyPr>
          <a:lstStyle/>
          <a:p>
            <a:endParaRPr/>
          </a:p>
        </p:txBody>
      </p:sp>
      <p:sp>
        <p:nvSpPr>
          <p:cNvPr id="53" name="object 53"/>
          <p:cNvSpPr/>
          <p:nvPr/>
        </p:nvSpPr>
        <p:spPr>
          <a:xfrm>
            <a:off x="3249103" y="6076744"/>
            <a:ext cx="49854" cy="49827"/>
          </a:xfrm>
          <a:custGeom>
            <a:avLst/>
            <a:gdLst/>
            <a:ahLst/>
            <a:cxnLst/>
            <a:rect l="l" t="t" r="r" b="b"/>
            <a:pathLst>
              <a:path w="49854" h="49827">
                <a:moveTo>
                  <a:pt x="0" y="0"/>
                </a:moveTo>
                <a:lnTo>
                  <a:pt x="49854" y="0"/>
                </a:lnTo>
                <a:lnTo>
                  <a:pt x="49854" y="49827"/>
                </a:lnTo>
                <a:lnTo>
                  <a:pt x="0" y="49827"/>
                </a:lnTo>
                <a:lnTo>
                  <a:pt x="0" y="0"/>
                </a:lnTo>
                <a:close/>
              </a:path>
            </a:pathLst>
          </a:custGeom>
          <a:ln w="15468">
            <a:solidFill>
              <a:srgbClr val="000000"/>
            </a:solidFill>
          </a:ln>
        </p:spPr>
        <p:txBody>
          <a:bodyPr wrap="square" lIns="0" tIns="0" rIns="0" bIns="0" rtlCol="0">
            <a:noAutofit/>
          </a:bodyPr>
          <a:lstStyle/>
          <a:p>
            <a:endParaRPr/>
          </a:p>
        </p:txBody>
      </p:sp>
      <p:sp>
        <p:nvSpPr>
          <p:cNvPr id="54" name="object 54"/>
          <p:cNvSpPr/>
          <p:nvPr/>
        </p:nvSpPr>
        <p:spPr>
          <a:xfrm>
            <a:off x="3580918" y="6076744"/>
            <a:ext cx="49855" cy="49827"/>
          </a:xfrm>
          <a:custGeom>
            <a:avLst/>
            <a:gdLst/>
            <a:ahLst/>
            <a:cxnLst/>
            <a:rect l="l" t="t" r="r" b="b"/>
            <a:pathLst>
              <a:path w="49855" h="49827">
                <a:moveTo>
                  <a:pt x="0" y="24913"/>
                </a:moveTo>
                <a:lnTo>
                  <a:pt x="49855" y="24913"/>
                </a:lnTo>
              </a:path>
            </a:pathLst>
          </a:custGeom>
          <a:ln w="51097">
            <a:solidFill>
              <a:srgbClr val="000000"/>
            </a:solidFill>
          </a:ln>
        </p:spPr>
        <p:txBody>
          <a:bodyPr wrap="square" lIns="0" tIns="0" rIns="0" bIns="0" rtlCol="0">
            <a:noAutofit/>
          </a:bodyPr>
          <a:lstStyle/>
          <a:p>
            <a:endParaRPr/>
          </a:p>
        </p:txBody>
      </p:sp>
      <p:sp>
        <p:nvSpPr>
          <p:cNvPr id="55" name="object 55"/>
          <p:cNvSpPr/>
          <p:nvPr/>
        </p:nvSpPr>
        <p:spPr>
          <a:xfrm>
            <a:off x="3580919" y="6076744"/>
            <a:ext cx="49854" cy="49827"/>
          </a:xfrm>
          <a:custGeom>
            <a:avLst/>
            <a:gdLst/>
            <a:ahLst/>
            <a:cxnLst/>
            <a:rect l="l" t="t" r="r" b="b"/>
            <a:pathLst>
              <a:path w="49854" h="49827">
                <a:moveTo>
                  <a:pt x="0" y="0"/>
                </a:moveTo>
                <a:lnTo>
                  <a:pt x="49854" y="0"/>
                </a:lnTo>
                <a:lnTo>
                  <a:pt x="49854" y="49827"/>
                </a:lnTo>
                <a:lnTo>
                  <a:pt x="0" y="49827"/>
                </a:lnTo>
                <a:lnTo>
                  <a:pt x="0" y="0"/>
                </a:lnTo>
                <a:close/>
              </a:path>
            </a:pathLst>
          </a:custGeom>
          <a:ln w="15468">
            <a:solidFill>
              <a:srgbClr val="000000"/>
            </a:solidFill>
          </a:ln>
        </p:spPr>
        <p:txBody>
          <a:bodyPr wrap="square" lIns="0" tIns="0" rIns="0" bIns="0" rtlCol="0">
            <a:noAutofit/>
          </a:bodyPr>
          <a:lstStyle/>
          <a:p>
            <a:endParaRPr/>
          </a:p>
        </p:txBody>
      </p:sp>
      <p:sp>
        <p:nvSpPr>
          <p:cNvPr id="56" name="object 56"/>
          <p:cNvSpPr/>
          <p:nvPr/>
        </p:nvSpPr>
        <p:spPr>
          <a:xfrm>
            <a:off x="3770887" y="6076744"/>
            <a:ext cx="49853" cy="49827"/>
          </a:xfrm>
          <a:custGeom>
            <a:avLst/>
            <a:gdLst/>
            <a:ahLst/>
            <a:cxnLst/>
            <a:rect l="l" t="t" r="r" b="b"/>
            <a:pathLst>
              <a:path w="49853" h="49827">
                <a:moveTo>
                  <a:pt x="0" y="24913"/>
                </a:moveTo>
                <a:lnTo>
                  <a:pt x="49853" y="24913"/>
                </a:lnTo>
              </a:path>
            </a:pathLst>
          </a:custGeom>
          <a:ln w="51097">
            <a:solidFill>
              <a:srgbClr val="000000"/>
            </a:solidFill>
          </a:ln>
        </p:spPr>
        <p:txBody>
          <a:bodyPr wrap="square" lIns="0" tIns="0" rIns="0" bIns="0" rtlCol="0">
            <a:noAutofit/>
          </a:bodyPr>
          <a:lstStyle/>
          <a:p>
            <a:endParaRPr/>
          </a:p>
        </p:txBody>
      </p:sp>
      <p:sp>
        <p:nvSpPr>
          <p:cNvPr id="57" name="object 57"/>
          <p:cNvSpPr/>
          <p:nvPr/>
        </p:nvSpPr>
        <p:spPr>
          <a:xfrm>
            <a:off x="3770887" y="6076744"/>
            <a:ext cx="49854" cy="49827"/>
          </a:xfrm>
          <a:custGeom>
            <a:avLst/>
            <a:gdLst/>
            <a:ahLst/>
            <a:cxnLst/>
            <a:rect l="l" t="t" r="r" b="b"/>
            <a:pathLst>
              <a:path w="49854" h="49827">
                <a:moveTo>
                  <a:pt x="0" y="0"/>
                </a:moveTo>
                <a:lnTo>
                  <a:pt x="49854" y="0"/>
                </a:lnTo>
                <a:lnTo>
                  <a:pt x="49854" y="49827"/>
                </a:lnTo>
                <a:lnTo>
                  <a:pt x="0" y="49827"/>
                </a:lnTo>
                <a:lnTo>
                  <a:pt x="0" y="0"/>
                </a:lnTo>
                <a:close/>
              </a:path>
            </a:pathLst>
          </a:custGeom>
          <a:ln w="15468">
            <a:solidFill>
              <a:srgbClr val="000000"/>
            </a:solidFill>
          </a:ln>
        </p:spPr>
        <p:txBody>
          <a:bodyPr wrap="square" lIns="0" tIns="0" rIns="0" bIns="0" rtlCol="0">
            <a:noAutofit/>
          </a:bodyPr>
          <a:lstStyle/>
          <a:p>
            <a:endParaRPr/>
          </a:p>
        </p:txBody>
      </p:sp>
      <p:sp>
        <p:nvSpPr>
          <p:cNvPr id="58" name="object 58"/>
          <p:cNvSpPr/>
          <p:nvPr/>
        </p:nvSpPr>
        <p:spPr>
          <a:xfrm>
            <a:off x="3960009" y="6076744"/>
            <a:ext cx="49853" cy="49827"/>
          </a:xfrm>
          <a:custGeom>
            <a:avLst/>
            <a:gdLst/>
            <a:ahLst/>
            <a:cxnLst/>
            <a:rect l="l" t="t" r="r" b="b"/>
            <a:pathLst>
              <a:path w="49853" h="49827">
                <a:moveTo>
                  <a:pt x="0" y="24913"/>
                </a:moveTo>
                <a:lnTo>
                  <a:pt x="49853" y="24913"/>
                </a:lnTo>
              </a:path>
            </a:pathLst>
          </a:custGeom>
          <a:ln w="51097">
            <a:solidFill>
              <a:srgbClr val="000000"/>
            </a:solidFill>
          </a:ln>
        </p:spPr>
        <p:txBody>
          <a:bodyPr wrap="square" lIns="0" tIns="0" rIns="0" bIns="0" rtlCol="0">
            <a:noAutofit/>
          </a:bodyPr>
          <a:lstStyle/>
          <a:p>
            <a:endParaRPr/>
          </a:p>
        </p:txBody>
      </p:sp>
      <p:sp>
        <p:nvSpPr>
          <p:cNvPr id="59" name="object 59"/>
          <p:cNvSpPr/>
          <p:nvPr/>
        </p:nvSpPr>
        <p:spPr>
          <a:xfrm>
            <a:off x="3960009" y="6076744"/>
            <a:ext cx="49854" cy="49827"/>
          </a:xfrm>
          <a:custGeom>
            <a:avLst/>
            <a:gdLst/>
            <a:ahLst/>
            <a:cxnLst/>
            <a:rect l="l" t="t" r="r" b="b"/>
            <a:pathLst>
              <a:path w="49854" h="49827">
                <a:moveTo>
                  <a:pt x="0" y="0"/>
                </a:moveTo>
                <a:lnTo>
                  <a:pt x="49854" y="0"/>
                </a:lnTo>
                <a:lnTo>
                  <a:pt x="49854" y="49827"/>
                </a:lnTo>
                <a:lnTo>
                  <a:pt x="0" y="49827"/>
                </a:lnTo>
                <a:lnTo>
                  <a:pt x="0" y="0"/>
                </a:lnTo>
                <a:close/>
              </a:path>
            </a:pathLst>
          </a:custGeom>
          <a:ln w="15468">
            <a:solidFill>
              <a:srgbClr val="000000"/>
            </a:solidFill>
          </a:ln>
        </p:spPr>
        <p:txBody>
          <a:bodyPr wrap="square" lIns="0" tIns="0" rIns="0" bIns="0" rtlCol="0">
            <a:noAutofit/>
          </a:bodyPr>
          <a:lstStyle/>
          <a:p>
            <a:endParaRPr/>
          </a:p>
        </p:txBody>
      </p:sp>
      <p:sp>
        <p:nvSpPr>
          <p:cNvPr id="60" name="object 60"/>
          <p:cNvSpPr/>
          <p:nvPr/>
        </p:nvSpPr>
        <p:spPr>
          <a:xfrm>
            <a:off x="994332" y="6061280"/>
            <a:ext cx="70485" cy="61003"/>
          </a:xfrm>
          <a:custGeom>
            <a:avLst/>
            <a:gdLst/>
            <a:ahLst/>
            <a:cxnLst/>
            <a:rect l="l" t="t" r="r" b="b"/>
            <a:pathLst>
              <a:path w="70485" h="61003">
                <a:moveTo>
                  <a:pt x="35237" y="0"/>
                </a:moveTo>
                <a:lnTo>
                  <a:pt x="0" y="61003"/>
                </a:lnTo>
                <a:lnTo>
                  <a:pt x="70485" y="61003"/>
                </a:lnTo>
                <a:lnTo>
                  <a:pt x="35237" y="0"/>
                </a:lnTo>
                <a:close/>
              </a:path>
            </a:pathLst>
          </a:custGeom>
          <a:solidFill>
            <a:srgbClr val="000000"/>
          </a:solidFill>
        </p:spPr>
        <p:txBody>
          <a:bodyPr wrap="square" lIns="0" tIns="0" rIns="0" bIns="0" rtlCol="0">
            <a:noAutofit/>
          </a:bodyPr>
          <a:lstStyle/>
          <a:p>
            <a:endParaRPr/>
          </a:p>
        </p:txBody>
      </p:sp>
      <p:sp>
        <p:nvSpPr>
          <p:cNvPr id="61" name="object 61"/>
          <p:cNvSpPr/>
          <p:nvPr/>
        </p:nvSpPr>
        <p:spPr>
          <a:xfrm>
            <a:off x="994332" y="6061280"/>
            <a:ext cx="70485" cy="61003"/>
          </a:xfrm>
          <a:custGeom>
            <a:avLst/>
            <a:gdLst/>
            <a:ahLst/>
            <a:cxnLst/>
            <a:rect l="l" t="t" r="r" b="b"/>
            <a:pathLst>
              <a:path w="70485" h="61003">
                <a:moveTo>
                  <a:pt x="0" y="61003"/>
                </a:moveTo>
                <a:lnTo>
                  <a:pt x="70485" y="61003"/>
                </a:lnTo>
                <a:lnTo>
                  <a:pt x="35237" y="0"/>
                </a:lnTo>
                <a:lnTo>
                  <a:pt x="0" y="61003"/>
                </a:lnTo>
                <a:close/>
              </a:path>
            </a:pathLst>
          </a:custGeom>
          <a:ln w="15468">
            <a:solidFill>
              <a:srgbClr val="000000"/>
            </a:solidFill>
          </a:ln>
        </p:spPr>
        <p:txBody>
          <a:bodyPr wrap="square" lIns="0" tIns="0" rIns="0" bIns="0" rtlCol="0">
            <a:noAutofit/>
          </a:bodyPr>
          <a:lstStyle/>
          <a:p>
            <a:endParaRPr/>
          </a:p>
        </p:txBody>
      </p:sp>
      <p:sp>
        <p:nvSpPr>
          <p:cNvPr id="62" name="object 62"/>
          <p:cNvSpPr/>
          <p:nvPr/>
        </p:nvSpPr>
        <p:spPr>
          <a:xfrm>
            <a:off x="2265705" y="6061280"/>
            <a:ext cx="70485" cy="61003"/>
          </a:xfrm>
          <a:custGeom>
            <a:avLst/>
            <a:gdLst/>
            <a:ahLst/>
            <a:cxnLst/>
            <a:rect l="l" t="t" r="r" b="b"/>
            <a:pathLst>
              <a:path w="70485" h="61003">
                <a:moveTo>
                  <a:pt x="35237" y="0"/>
                </a:moveTo>
                <a:lnTo>
                  <a:pt x="0" y="61003"/>
                </a:lnTo>
                <a:lnTo>
                  <a:pt x="70485" y="61003"/>
                </a:lnTo>
                <a:lnTo>
                  <a:pt x="35237" y="0"/>
                </a:lnTo>
                <a:close/>
              </a:path>
            </a:pathLst>
          </a:custGeom>
          <a:solidFill>
            <a:srgbClr val="000000"/>
          </a:solidFill>
        </p:spPr>
        <p:txBody>
          <a:bodyPr wrap="square" lIns="0" tIns="0" rIns="0" bIns="0" rtlCol="0">
            <a:noAutofit/>
          </a:bodyPr>
          <a:lstStyle/>
          <a:p>
            <a:endParaRPr/>
          </a:p>
        </p:txBody>
      </p:sp>
      <p:sp>
        <p:nvSpPr>
          <p:cNvPr id="63" name="object 63"/>
          <p:cNvSpPr/>
          <p:nvPr/>
        </p:nvSpPr>
        <p:spPr>
          <a:xfrm>
            <a:off x="2265705" y="6061280"/>
            <a:ext cx="70485" cy="61003"/>
          </a:xfrm>
          <a:custGeom>
            <a:avLst/>
            <a:gdLst/>
            <a:ahLst/>
            <a:cxnLst/>
            <a:rect l="l" t="t" r="r" b="b"/>
            <a:pathLst>
              <a:path w="70485" h="61003">
                <a:moveTo>
                  <a:pt x="0" y="61003"/>
                </a:moveTo>
                <a:lnTo>
                  <a:pt x="70485" y="61003"/>
                </a:lnTo>
                <a:lnTo>
                  <a:pt x="35237" y="0"/>
                </a:lnTo>
                <a:lnTo>
                  <a:pt x="0" y="61003"/>
                </a:lnTo>
                <a:close/>
              </a:path>
            </a:pathLst>
          </a:custGeom>
          <a:ln w="15468">
            <a:solidFill>
              <a:srgbClr val="000000"/>
            </a:solidFill>
          </a:ln>
        </p:spPr>
        <p:txBody>
          <a:bodyPr wrap="square" lIns="0" tIns="0" rIns="0" bIns="0" rtlCol="0">
            <a:noAutofit/>
          </a:bodyPr>
          <a:lstStyle/>
          <a:p>
            <a:endParaRPr/>
          </a:p>
        </p:txBody>
      </p:sp>
      <p:sp>
        <p:nvSpPr>
          <p:cNvPr id="64" name="object 64"/>
          <p:cNvSpPr/>
          <p:nvPr/>
        </p:nvSpPr>
        <p:spPr>
          <a:xfrm>
            <a:off x="3404691" y="6061280"/>
            <a:ext cx="70495" cy="61003"/>
          </a:xfrm>
          <a:custGeom>
            <a:avLst/>
            <a:gdLst/>
            <a:ahLst/>
            <a:cxnLst/>
            <a:rect l="l" t="t" r="r" b="b"/>
            <a:pathLst>
              <a:path w="70495" h="61003">
                <a:moveTo>
                  <a:pt x="35247" y="0"/>
                </a:moveTo>
                <a:lnTo>
                  <a:pt x="0" y="61003"/>
                </a:lnTo>
                <a:lnTo>
                  <a:pt x="70495" y="61003"/>
                </a:lnTo>
                <a:lnTo>
                  <a:pt x="35247" y="0"/>
                </a:lnTo>
                <a:close/>
              </a:path>
            </a:pathLst>
          </a:custGeom>
          <a:solidFill>
            <a:srgbClr val="000000"/>
          </a:solidFill>
        </p:spPr>
        <p:txBody>
          <a:bodyPr wrap="square" lIns="0" tIns="0" rIns="0" bIns="0" rtlCol="0">
            <a:noAutofit/>
          </a:bodyPr>
          <a:lstStyle/>
          <a:p>
            <a:endParaRPr/>
          </a:p>
        </p:txBody>
      </p:sp>
      <p:sp>
        <p:nvSpPr>
          <p:cNvPr id="65" name="object 65"/>
          <p:cNvSpPr/>
          <p:nvPr/>
        </p:nvSpPr>
        <p:spPr>
          <a:xfrm>
            <a:off x="3404690" y="6061280"/>
            <a:ext cx="70495" cy="61003"/>
          </a:xfrm>
          <a:custGeom>
            <a:avLst/>
            <a:gdLst/>
            <a:ahLst/>
            <a:cxnLst/>
            <a:rect l="l" t="t" r="r" b="b"/>
            <a:pathLst>
              <a:path w="70495" h="61003">
                <a:moveTo>
                  <a:pt x="0" y="61003"/>
                </a:moveTo>
                <a:lnTo>
                  <a:pt x="70495" y="61003"/>
                </a:lnTo>
                <a:lnTo>
                  <a:pt x="35247" y="0"/>
                </a:lnTo>
                <a:lnTo>
                  <a:pt x="0" y="61003"/>
                </a:lnTo>
                <a:close/>
              </a:path>
            </a:pathLst>
          </a:custGeom>
          <a:ln w="15468">
            <a:solidFill>
              <a:srgbClr val="000000"/>
            </a:solidFill>
          </a:ln>
        </p:spPr>
        <p:txBody>
          <a:bodyPr wrap="square" lIns="0" tIns="0" rIns="0" bIns="0" rtlCol="0">
            <a:noAutofit/>
          </a:bodyPr>
          <a:lstStyle/>
          <a:p>
            <a:endParaRPr/>
          </a:p>
        </p:txBody>
      </p:sp>
      <p:sp>
        <p:nvSpPr>
          <p:cNvPr id="66" name="object 66"/>
          <p:cNvSpPr/>
          <p:nvPr/>
        </p:nvSpPr>
        <p:spPr>
          <a:xfrm>
            <a:off x="3457990" y="3184837"/>
            <a:ext cx="771076" cy="512057"/>
          </a:xfrm>
          <a:custGeom>
            <a:avLst/>
            <a:gdLst/>
            <a:ahLst/>
            <a:cxnLst/>
            <a:rect l="l" t="t" r="r" b="b"/>
            <a:pathLst>
              <a:path w="771076" h="512057">
                <a:moveTo>
                  <a:pt x="0" y="0"/>
                </a:moveTo>
                <a:lnTo>
                  <a:pt x="771076" y="0"/>
                </a:lnTo>
                <a:lnTo>
                  <a:pt x="771076" y="512057"/>
                </a:lnTo>
                <a:lnTo>
                  <a:pt x="0" y="512057"/>
                </a:lnTo>
                <a:lnTo>
                  <a:pt x="0" y="0"/>
                </a:lnTo>
                <a:close/>
              </a:path>
            </a:pathLst>
          </a:custGeom>
          <a:solidFill>
            <a:srgbClr val="FFFFFF"/>
          </a:solidFill>
        </p:spPr>
        <p:txBody>
          <a:bodyPr wrap="square" lIns="0" tIns="0" rIns="0" bIns="0" rtlCol="0">
            <a:noAutofit/>
          </a:bodyPr>
          <a:lstStyle/>
          <a:p>
            <a:endParaRPr/>
          </a:p>
        </p:txBody>
      </p:sp>
      <p:sp>
        <p:nvSpPr>
          <p:cNvPr id="67" name="object 67"/>
          <p:cNvSpPr/>
          <p:nvPr/>
        </p:nvSpPr>
        <p:spPr>
          <a:xfrm>
            <a:off x="3457990" y="3184836"/>
            <a:ext cx="771076" cy="512058"/>
          </a:xfrm>
          <a:custGeom>
            <a:avLst/>
            <a:gdLst/>
            <a:ahLst/>
            <a:cxnLst/>
            <a:rect l="l" t="t" r="r" b="b"/>
            <a:pathLst>
              <a:path w="771076" h="512058">
                <a:moveTo>
                  <a:pt x="0" y="512058"/>
                </a:moveTo>
                <a:lnTo>
                  <a:pt x="0" y="0"/>
                </a:lnTo>
                <a:lnTo>
                  <a:pt x="771076" y="0"/>
                </a:lnTo>
                <a:lnTo>
                  <a:pt x="771076" y="512058"/>
                </a:lnTo>
                <a:lnTo>
                  <a:pt x="0" y="512058"/>
                </a:lnTo>
              </a:path>
            </a:pathLst>
          </a:custGeom>
          <a:ln w="15467">
            <a:solidFill>
              <a:srgbClr val="FFFFFF"/>
            </a:solidFill>
          </a:ln>
        </p:spPr>
        <p:txBody>
          <a:bodyPr wrap="square" lIns="0" tIns="0" rIns="0" bIns="0" rtlCol="0">
            <a:noAutofit/>
          </a:bodyPr>
          <a:lstStyle/>
          <a:p>
            <a:endParaRPr/>
          </a:p>
        </p:txBody>
      </p:sp>
      <p:sp>
        <p:nvSpPr>
          <p:cNvPr id="68" name="object 68"/>
          <p:cNvSpPr/>
          <p:nvPr/>
        </p:nvSpPr>
        <p:spPr>
          <a:xfrm>
            <a:off x="3457990" y="3696895"/>
            <a:ext cx="771076" cy="0"/>
          </a:xfrm>
          <a:custGeom>
            <a:avLst/>
            <a:gdLst/>
            <a:ahLst/>
            <a:cxnLst/>
            <a:rect l="l" t="t" r="r" b="b"/>
            <a:pathLst>
              <a:path w="771076">
                <a:moveTo>
                  <a:pt x="0" y="0"/>
                </a:moveTo>
                <a:lnTo>
                  <a:pt x="771076" y="0"/>
                </a:lnTo>
              </a:path>
            </a:pathLst>
          </a:custGeom>
          <a:ln w="15464">
            <a:solidFill>
              <a:srgbClr val="000000"/>
            </a:solidFill>
          </a:ln>
        </p:spPr>
        <p:txBody>
          <a:bodyPr wrap="square" lIns="0" tIns="0" rIns="0" bIns="0" rtlCol="0">
            <a:noAutofit/>
          </a:bodyPr>
          <a:lstStyle/>
          <a:p>
            <a:endParaRPr/>
          </a:p>
        </p:txBody>
      </p:sp>
      <p:sp>
        <p:nvSpPr>
          <p:cNvPr id="69" name="object 69"/>
          <p:cNvSpPr/>
          <p:nvPr/>
        </p:nvSpPr>
        <p:spPr>
          <a:xfrm>
            <a:off x="3457990" y="3184837"/>
            <a:ext cx="771076" cy="0"/>
          </a:xfrm>
          <a:custGeom>
            <a:avLst/>
            <a:gdLst/>
            <a:ahLst/>
            <a:cxnLst/>
            <a:rect l="l" t="t" r="r" b="b"/>
            <a:pathLst>
              <a:path w="771076">
                <a:moveTo>
                  <a:pt x="0" y="0"/>
                </a:moveTo>
                <a:lnTo>
                  <a:pt x="771076" y="0"/>
                </a:lnTo>
              </a:path>
            </a:pathLst>
          </a:custGeom>
          <a:ln w="15464">
            <a:solidFill>
              <a:srgbClr val="000000"/>
            </a:solidFill>
          </a:ln>
        </p:spPr>
        <p:txBody>
          <a:bodyPr wrap="square" lIns="0" tIns="0" rIns="0" bIns="0" rtlCol="0">
            <a:noAutofit/>
          </a:bodyPr>
          <a:lstStyle/>
          <a:p>
            <a:endParaRPr/>
          </a:p>
        </p:txBody>
      </p:sp>
      <p:sp>
        <p:nvSpPr>
          <p:cNvPr id="70" name="object 70"/>
          <p:cNvSpPr/>
          <p:nvPr/>
        </p:nvSpPr>
        <p:spPr>
          <a:xfrm>
            <a:off x="3457990" y="3184837"/>
            <a:ext cx="0" cy="512058"/>
          </a:xfrm>
          <a:custGeom>
            <a:avLst/>
            <a:gdLst/>
            <a:ahLst/>
            <a:cxnLst/>
            <a:rect l="l" t="t" r="r" b="b"/>
            <a:pathLst>
              <a:path h="512058">
                <a:moveTo>
                  <a:pt x="0" y="0"/>
                </a:moveTo>
                <a:lnTo>
                  <a:pt x="0" y="512058"/>
                </a:lnTo>
              </a:path>
            </a:pathLst>
          </a:custGeom>
          <a:ln w="15473">
            <a:solidFill>
              <a:srgbClr val="000000"/>
            </a:solidFill>
          </a:ln>
        </p:spPr>
        <p:txBody>
          <a:bodyPr wrap="square" lIns="0" tIns="0" rIns="0" bIns="0" rtlCol="0">
            <a:noAutofit/>
          </a:bodyPr>
          <a:lstStyle/>
          <a:p>
            <a:endParaRPr/>
          </a:p>
        </p:txBody>
      </p:sp>
      <p:sp>
        <p:nvSpPr>
          <p:cNvPr id="71" name="object 71"/>
          <p:cNvSpPr/>
          <p:nvPr/>
        </p:nvSpPr>
        <p:spPr>
          <a:xfrm>
            <a:off x="4229066" y="3184837"/>
            <a:ext cx="0" cy="512058"/>
          </a:xfrm>
          <a:custGeom>
            <a:avLst/>
            <a:gdLst/>
            <a:ahLst/>
            <a:cxnLst/>
            <a:rect l="l" t="t" r="r" b="b"/>
            <a:pathLst>
              <a:path h="512058">
                <a:moveTo>
                  <a:pt x="0" y="0"/>
                </a:moveTo>
                <a:lnTo>
                  <a:pt x="0" y="512058"/>
                </a:lnTo>
              </a:path>
            </a:pathLst>
          </a:custGeom>
          <a:ln w="15473">
            <a:solidFill>
              <a:srgbClr val="000000"/>
            </a:solidFill>
          </a:ln>
        </p:spPr>
        <p:txBody>
          <a:bodyPr wrap="square" lIns="0" tIns="0" rIns="0" bIns="0" rtlCol="0">
            <a:noAutofit/>
          </a:bodyPr>
          <a:lstStyle/>
          <a:p>
            <a:endParaRPr/>
          </a:p>
        </p:txBody>
      </p:sp>
      <p:sp>
        <p:nvSpPr>
          <p:cNvPr id="72" name="object 72"/>
          <p:cNvSpPr/>
          <p:nvPr/>
        </p:nvSpPr>
        <p:spPr>
          <a:xfrm>
            <a:off x="5031175" y="6159517"/>
            <a:ext cx="3795211" cy="0"/>
          </a:xfrm>
          <a:custGeom>
            <a:avLst/>
            <a:gdLst/>
            <a:ahLst/>
            <a:cxnLst/>
            <a:rect l="l" t="t" r="r" b="b"/>
            <a:pathLst>
              <a:path w="3795211">
                <a:moveTo>
                  <a:pt x="0" y="0"/>
                </a:moveTo>
                <a:lnTo>
                  <a:pt x="3795211" y="0"/>
                </a:lnTo>
              </a:path>
            </a:pathLst>
          </a:custGeom>
          <a:ln w="15464">
            <a:solidFill>
              <a:srgbClr val="000000"/>
            </a:solidFill>
          </a:ln>
        </p:spPr>
        <p:txBody>
          <a:bodyPr wrap="square" lIns="0" tIns="0" rIns="0" bIns="0" rtlCol="0">
            <a:noAutofit/>
          </a:bodyPr>
          <a:lstStyle/>
          <a:p>
            <a:endParaRPr/>
          </a:p>
        </p:txBody>
      </p:sp>
      <p:sp>
        <p:nvSpPr>
          <p:cNvPr id="73" name="object 73"/>
          <p:cNvSpPr/>
          <p:nvPr/>
        </p:nvSpPr>
        <p:spPr>
          <a:xfrm>
            <a:off x="5031175" y="3170532"/>
            <a:ext cx="0" cy="2988985"/>
          </a:xfrm>
          <a:custGeom>
            <a:avLst/>
            <a:gdLst/>
            <a:ahLst/>
            <a:cxnLst/>
            <a:rect l="l" t="t" r="r" b="b"/>
            <a:pathLst>
              <a:path h="2988985">
                <a:moveTo>
                  <a:pt x="0" y="0"/>
                </a:moveTo>
                <a:lnTo>
                  <a:pt x="0" y="2988985"/>
                </a:lnTo>
              </a:path>
            </a:pathLst>
          </a:custGeom>
          <a:ln w="15473">
            <a:solidFill>
              <a:srgbClr val="000000"/>
            </a:solidFill>
          </a:ln>
        </p:spPr>
        <p:txBody>
          <a:bodyPr wrap="square" lIns="0" tIns="0" rIns="0" bIns="0" rtlCol="0">
            <a:noAutofit/>
          </a:bodyPr>
          <a:lstStyle/>
          <a:p>
            <a:endParaRPr/>
          </a:p>
        </p:txBody>
      </p:sp>
      <p:sp>
        <p:nvSpPr>
          <p:cNvPr id="74" name="object 74"/>
          <p:cNvSpPr/>
          <p:nvPr/>
        </p:nvSpPr>
        <p:spPr>
          <a:xfrm>
            <a:off x="5979336" y="6120855"/>
            <a:ext cx="0" cy="38661"/>
          </a:xfrm>
          <a:custGeom>
            <a:avLst/>
            <a:gdLst/>
            <a:ahLst/>
            <a:cxnLst/>
            <a:rect l="l" t="t" r="r" b="b"/>
            <a:pathLst>
              <a:path h="38661">
                <a:moveTo>
                  <a:pt x="0" y="38661"/>
                </a:moveTo>
                <a:lnTo>
                  <a:pt x="0" y="0"/>
                </a:lnTo>
              </a:path>
            </a:pathLst>
          </a:custGeom>
          <a:ln w="15473">
            <a:solidFill>
              <a:srgbClr val="000000"/>
            </a:solidFill>
          </a:ln>
        </p:spPr>
        <p:txBody>
          <a:bodyPr wrap="square" lIns="0" tIns="0" rIns="0" bIns="0" rtlCol="0">
            <a:noAutofit/>
          </a:bodyPr>
          <a:lstStyle/>
          <a:p>
            <a:endParaRPr/>
          </a:p>
        </p:txBody>
      </p:sp>
      <p:sp>
        <p:nvSpPr>
          <p:cNvPr id="75" name="object 75"/>
          <p:cNvSpPr/>
          <p:nvPr/>
        </p:nvSpPr>
        <p:spPr>
          <a:xfrm>
            <a:off x="6928353" y="6120855"/>
            <a:ext cx="0" cy="38661"/>
          </a:xfrm>
          <a:custGeom>
            <a:avLst/>
            <a:gdLst/>
            <a:ahLst/>
            <a:cxnLst/>
            <a:rect l="l" t="t" r="r" b="b"/>
            <a:pathLst>
              <a:path h="38661">
                <a:moveTo>
                  <a:pt x="0" y="38661"/>
                </a:moveTo>
                <a:lnTo>
                  <a:pt x="0" y="0"/>
                </a:lnTo>
              </a:path>
            </a:pathLst>
          </a:custGeom>
          <a:ln w="15473">
            <a:solidFill>
              <a:srgbClr val="000000"/>
            </a:solidFill>
          </a:ln>
        </p:spPr>
        <p:txBody>
          <a:bodyPr wrap="square" lIns="0" tIns="0" rIns="0" bIns="0" rtlCol="0">
            <a:noAutofit/>
          </a:bodyPr>
          <a:lstStyle/>
          <a:p>
            <a:endParaRPr/>
          </a:p>
        </p:txBody>
      </p:sp>
      <p:sp>
        <p:nvSpPr>
          <p:cNvPr id="76" name="object 76"/>
          <p:cNvSpPr/>
          <p:nvPr/>
        </p:nvSpPr>
        <p:spPr>
          <a:xfrm>
            <a:off x="7877370" y="6120855"/>
            <a:ext cx="0" cy="38661"/>
          </a:xfrm>
          <a:custGeom>
            <a:avLst/>
            <a:gdLst/>
            <a:ahLst/>
            <a:cxnLst/>
            <a:rect l="l" t="t" r="r" b="b"/>
            <a:pathLst>
              <a:path h="38661">
                <a:moveTo>
                  <a:pt x="0" y="38661"/>
                </a:moveTo>
                <a:lnTo>
                  <a:pt x="0" y="0"/>
                </a:lnTo>
              </a:path>
            </a:pathLst>
          </a:custGeom>
          <a:ln w="15473">
            <a:solidFill>
              <a:srgbClr val="000000"/>
            </a:solidFill>
          </a:ln>
        </p:spPr>
        <p:txBody>
          <a:bodyPr wrap="square" lIns="0" tIns="0" rIns="0" bIns="0" rtlCol="0">
            <a:noAutofit/>
          </a:bodyPr>
          <a:lstStyle/>
          <a:p>
            <a:endParaRPr/>
          </a:p>
        </p:txBody>
      </p:sp>
      <p:sp>
        <p:nvSpPr>
          <p:cNvPr id="77" name="object 77"/>
          <p:cNvSpPr/>
          <p:nvPr/>
        </p:nvSpPr>
        <p:spPr>
          <a:xfrm>
            <a:off x="8826387" y="6120855"/>
            <a:ext cx="0" cy="38661"/>
          </a:xfrm>
          <a:custGeom>
            <a:avLst/>
            <a:gdLst/>
            <a:ahLst/>
            <a:cxnLst/>
            <a:rect l="l" t="t" r="r" b="b"/>
            <a:pathLst>
              <a:path h="38661">
                <a:moveTo>
                  <a:pt x="0" y="38661"/>
                </a:moveTo>
                <a:lnTo>
                  <a:pt x="0" y="0"/>
                </a:lnTo>
              </a:path>
            </a:pathLst>
          </a:custGeom>
          <a:ln w="15473">
            <a:solidFill>
              <a:srgbClr val="000000"/>
            </a:solidFill>
          </a:ln>
        </p:spPr>
        <p:txBody>
          <a:bodyPr wrap="square" lIns="0" tIns="0" rIns="0" bIns="0" rtlCol="0">
            <a:noAutofit/>
          </a:bodyPr>
          <a:lstStyle/>
          <a:p>
            <a:endParaRPr/>
          </a:p>
        </p:txBody>
      </p:sp>
      <p:sp>
        <p:nvSpPr>
          <p:cNvPr id="78" name="object 78"/>
          <p:cNvSpPr/>
          <p:nvPr/>
        </p:nvSpPr>
        <p:spPr>
          <a:xfrm>
            <a:off x="5031175" y="5857099"/>
            <a:ext cx="37826" cy="0"/>
          </a:xfrm>
          <a:custGeom>
            <a:avLst/>
            <a:gdLst/>
            <a:ahLst/>
            <a:cxnLst/>
            <a:rect l="l" t="t" r="r" b="b"/>
            <a:pathLst>
              <a:path w="37826">
                <a:moveTo>
                  <a:pt x="0" y="0"/>
                </a:moveTo>
                <a:lnTo>
                  <a:pt x="37826" y="0"/>
                </a:lnTo>
              </a:path>
            </a:pathLst>
          </a:custGeom>
          <a:ln w="15464">
            <a:solidFill>
              <a:srgbClr val="000000"/>
            </a:solidFill>
          </a:ln>
        </p:spPr>
        <p:txBody>
          <a:bodyPr wrap="square" lIns="0" tIns="0" rIns="0" bIns="0" rtlCol="0">
            <a:noAutofit/>
          </a:bodyPr>
          <a:lstStyle/>
          <a:p>
            <a:endParaRPr/>
          </a:p>
        </p:txBody>
      </p:sp>
      <p:sp>
        <p:nvSpPr>
          <p:cNvPr id="79" name="object 79"/>
          <p:cNvSpPr/>
          <p:nvPr/>
        </p:nvSpPr>
        <p:spPr>
          <a:xfrm>
            <a:off x="5031175" y="5521173"/>
            <a:ext cx="37826" cy="0"/>
          </a:xfrm>
          <a:custGeom>
            <a:avLst/>
            <a:gdLst/>
            <a:ahLst/>
            <a:cxnLst/>
            <a:rect l="l" t="t" r="r" b="b"/>
            <a:pathLst>
              <a:path w="37826">
                <a:moveTo>
                  <a:pt x="0" y="0"/>
                </a:moveTo>
                <a:lnTo>
                  <a:pt x="37826" y="0"/>
                </a:lnTo>
              </a:path>
            </a:pathLst>
          </a:custGeom>
          <a:ln w="15464">
            <a:solidFill>
              <a:srgbClr val="000000"/>
            </a:solidFill>
          </a:ln>
        </p:spPr>
        <p:txBody>
          <a:bodyPr wrap="square" lIns="0" tIns="0" rIns="0" bIns="0" rtlCol="0">
            <a:noAutofit/>
          </a:bodyPr>
          <a:lstStyle/>
          <a:p>
            <a:endParaRPr/>
          </a:p>
        </p:txBody>
      </p:sp>
      <p:sp>
        <p:nvSpPr>
          <p:cNvPr id="80" name="object 80"/>
          <p:cNvSpPr/>
          <p:nvPr/>
        </p:nvSpPr>
        <p:spPr>
          <a:xfrm>
            <a:off x="5031175" y="5185238"/>
            <a:ext cx="37826" cy="0"/>
          </a:xfrm>
          <a:custGeom>
            <a:avLst/>
            <a:gdLst/>
            <a:ahLst/>
            <a:cxnLst/>
            <a:rect l="l" t="t" r="r" b="b"/>
            <a:pathLst>
              <a:path w="37826">
                <a:moveTo>
                  <a:pt x="0" y="0"/>
                </a:moveTo>
                <a:lnTo>
                  <a:pt x="37826" y="0"/>
                </a:lnTo>
              </a:path>
            </a:pathLst>
          </a:custGeom>
          <a:ln w="15464">
            <a:solidFill>
              <a:srgbClr val="000000"/>
            </a:solidFill>
          </a:ln>
        </p:spPr>
        <p:txBody>
          <a:bodyPr wrap="square" lIns="0" tIns="0" rIns="0" bIns="0" rtlCol="0">
            <a:noAutofit/>
          </a:bodyPr>
          <a:lstStyle/>
          <a:p>
            <a:endParaRPr/>
          </a:p>
        </p:txBody>
      </p:sp>
      <p:sp>
        <p:nvSpPr>
          <p:cNvPr id="81" name="object 81"/>
          <p:cNvSpPr/>
          <p:nvPr/>
        </p:nvSpPr>
        <p:spPr>
          <a:xfrm>
            <a:off x="5031175" y="4849312"/>
            <a:ext cx="37826" cy="0"/>
          </a:xfrm>
          <a:custGeom>
            <a:avLst/>
            <a:gdLst/>
            <a:ahLst/>
            <a:cxnLst/>
            <a:rect l="l" t="t" r="r" b="b"/>
            <a:pathLst>
              <a:path w="37826">
                <a:moveTo>
                  <a:pt x="0" y="0"/>
                </a:moveTo>
                <a:lnTo>
                  <a:pt x="37826" y="0"/>
                </a:lnTo>
              </a:path>
            </a:pathLst>
          </a:custGeom>
          <a:ln w="15464">
            <a:solidFill>
              <a:srgbClr val="000000"/>
            </a:solidFill>
          </a:ln>
        </p:spPr>
        <p:txBody>
          <a:bodyPr wrap="square" lIns="0" tIns="0" rIns="0" bIns="0" rtlCol="0">
            <a:noAutofit/>
          </a:bodyPr>
          <a:lstStyle/>
          <a:p>
            <a:endParaRPr/>
          </a:p>
        </p:txBody>
      </p:sp>
      <p:sp>
        <p:nvSpPr>
          <p:cNvPr id="82" name="object 82"/>
          <p:cNvSpPr/>
          <p:nvPr/>
        </p:nvSpPr>
        <p:spPr>
          <a:xfrm>
            <a:off x="5031175" y="4513387"/>
            <a:ext cx="37826" cy="0"/>
          </a:xfrm>
          <a:custGeom>
            <a:avLst/>
            <a:gdLst/>
            <a:ahLst/>
            <a:cxnLst/>
            <a:rect l="l" t="t" r="r" b="b"/>
            <a:pathLst>
              <a:path w="37826">
                <a:moveTo>
                  <a:pt x="0" y="0"/>
                </a:moveTo>
                <a:lnTo>
                  <a:pt x="37826" y="0"/>
                </a:lnTo>
              </a:path>
            </a:pathLst>
          </a:custGeom>
          <a:ln w="15464">
            <a:solidFill>
              <a:srgbClr val="000000"/>
            </a:solidFill>
          </a:ln>
        </p:spPr>
        <p:txBody>
          <a:bodyPr wrap="square" lIns="0" tIns="0" rIns="0" bIns="0" rtlCol="0">
            <a:noAutofit/>
          </a:bodyPr>
          <a:lstStyle/>
          <a:p>
            <a:endParaRPr/>
          </a:p>
        </p:txBody>
      </p:sp>
      <p:sp>
        <p:nvSpPr>
          <p:cNvPr id="83" name="object 83"/>
          <p:cNvSpPr/>
          <p:nvPr/>
        </p:nvSpPr>
        <p:spPr>
          <a:xfrm>
            <a:off x="5031175" y="4177451"/>
            <a:ext cx="37826" cy="0"/>
          </a:xfrm>
          <a:custGeom>
            <a:avLst/>
            <a:gdLst/>
            <a:ahLst/>
            <a:cxnLst/>
            <a:rect l="l" t="t" r="r" b="b"/>
            <a:pathLst>
              <a:path w="37826">
                <a:moveTo>
                  <a:pt x="0" y="0"/>
                </a:moveTo>
                <a:lnTo>
                  <a:pt x="37826" y="0"/>
                </a:lnTo>
              </a:path>
            </a:pathLst>
          </a:custGeom>
          <a:ln w="15464">
            <a:solidFill>
              <a:srgbClr val="000000"/>
            </a:solidFill>
          </a:ln>
        </p:spPr>
        <p:txBody>
          <a:bodyPr wrap="square" lIns="0" tIns="0" rIns="0" bIns="0" rtlCol="0">
            <a:noAutofit/>
          </a:bodyPr>
          <a:lstStyle/>
          <a:p>
            <a:endParaRPr/>
          </a:p>
        </p:txBody>
      </p:sp>
      <p:sp>
        <p:nvSpPr>
          <p:cNvPr id="84" name="object 84"/>
          <p:cNvSpPr/>
          <p:nvPr/>
        </p:nvSpPr>
        <p:spPr>
          <a:xfrm>
            <a:off x="5031175" y="3841526"/>
            <a:ext cx="37826" cy="0"/>
          </a:xfrm>
          <a:custGeom>
            <a:avLst/>
            <a:gdLst/>
            <a:ahLst/>
            <a:cxnLst/>
            <a:rect l="l" t="t" r="r" b="b"/>
            <a:pathLst>
              <a:path w="37826">
                <a:moveTo>
                  <a:pt x="0" y="0"/>
                </a:moveTo>
                <a:lnTo>
                  <a:pt x="37826" y="0"/>
                </a:lnTo>
              </a:path>
            </a:pathLst>
          </a:custGeom>
          <a:ln w="15464">
            <a:solidFill>
              <a:srgbClr val="000000"/>
            </a:solidFill>
          </a:ln>
        </p:spPr>
        <p:txBody>
          <a:bodyPr wrap="square" lIns="0" tIns="0" rIns="0" bIns="0" rtlCol="0">
            <a:noAutofit/>
          </a:bodyPr>
          <a:lstStyle/>
          <a:p>
            <a:endParaRPr/>
          </a:p>
        </p:txBody>
      </p:sp>
      <p:sp>
        <p:nvSpPr>
          <p:cNvPr id="85" name="object 85"/>
          <p:cNvSpPr/>
          <p:nvPr/>
        </p:nvSpPr>
        <p:spPr>
          <a:xfrm>
            <a:off x="5031175" y="3505601"/>
            <a:ext cx="37826" cy="0"/>
          </a:xfrm>
          <a:custGeom>
            <a:avLst/>
            <a:gdLst/>
            <a:ahLst/>
            <a:cxnLst/>
            <a:rect l="l" t="t" r="r" b="b"/>
            <a:pathLst>
              <a:path w="37826">
                <a:moveTo>
                  <a:pt x="0" y="0"/>
                </a:moveTo>
                <a:lnTo>
                  <a:pt x="37826" y="0"/>
                </a:lnTo>
              </a:path>
            </a:pathLst>
          </a:custGeom>
          <a:ln w="15464">
            <a:solidFill>
              <a:srgbClr val="000000"/>
            </a:solidFill>
          </a:ln>
        </p:spPr>
        <p:txBody>
          <a:bodyPr wrap="square" lIns="0" tIns="0" rIns="0" bIns="0" rtlCol="0">
            <a:noAutofit/>
          </a:bodyPr>
          <a:lstStyle/>
          <a:p>
            <a:endParaRPr/>
          </a:p>
        </p:txBody>
      </p:sp>
      <p:sp>
        <p:nvSpPr>
          <p:cNvPr id="86" name="object 86"/>
          <p:cNvSpPr/>
          <p:nvPr/>
        </p:nvSpPr>
        <p:spPr>
          <a:xfrm>
            <a:off x="5031176" y="4627651"/>
            <a:ext cx="3796067" cy="1468295"/>
          </a:xfrm>
          <a:custGeom>
            <a:avLst/>
            <a:gdLst/>
            <a:ahLst/>
            <a:cxnLst/>
            <a:rect l="l" t="t" r="r" b="b"/>
            <a:pathLst>
              <a:path w="3796067" h="1468295">
                <a:moveTo>
                  <a:pt x="0" y="829085"/>
                </a:moveTo>
                <a:lnTo>
                  <a:pt x="141836" y="426136"/>
                </a:lnTo>
                <a:lnTo>
                  <a:pt x="189112" y="362565"/>
                </a:lnTo>
                <a:lnTo>
                  <a:pt x="226938" y="335925"/>
                </a:lnTo>
                <a:lnTo>
                  <a:pt x="331815" y="316171"/>
                </a:lnTo>
                <a:lnTo>
                  <a:pt x="341264" y="315305"/>
                </a:lnTo>
                <a:lnTo>
                  <a:pt x="379090" y="316171"/>
                </a:lnTo>
                <a:lnTo>
                  <a:pt x="426366" y="319604"/>
                </a:lnTo>
                <a:lnTo>
                  <a:pt x="544993" y="344523"/>
                </a:lnTo>
                <a:lnTo>
                  <a:pt x="635253" y="388340"/>
                </a:lnTo>
                <a:lnTo>
                  <a:pt x="673079" y="416692"/>
                </a:lnTo>
                <a:lnTo>
                  <a:pt x="710906" y="451910"/>
                </a:lnTo>
                <a:lnTo>
                  <a:pt x="748722" y="490572"/>
                </a:lnTo>
                <a:lnTo>
                  <a:pt x="759038" y="500026"/>
                </a:lnTo>
                <a:lnTo>
                  <a:pt x="806323" y="545565"/>
                </a:lnTo>
                <a:lnTo>
                  <a:pt x="853599" y="585938"/>
                </a:lnTo>
                <a:lnTo>
                  <a:pt x="900874" y="622023"/>
                </a:lnTo>
                <a:lnTo>
                  <a:pt x="969647" y="668417"/>
                </a:lnTo>
                <a:lnTo>
                  <a:pt x="1212059" y="798156"/>
                </a:lnTo>
                <a:lnTo>
                  <a:pt x="1280832" y="835096"/>
                </a:lnTo>
                <a:lnTo>
                  <a:pt x="1328107" y="862592"/>
                </a:lnTo>
                <a:lnTo>
                  <a:pt x="1523244" y="980289"/>
                </a:lnTo>
                <a:lnTo>
                  <a:pt x="1561060" y="1004352"/>
                </a:lnTo>
                <a:lnTo>
                  <a:pt x="1565362" y="1006930"/>
                </a:lnTo>
                <a:lnTo>
                  <a:pt x="1569663" y="1010363"/>
                </a:lnTo>
                <a:lnTo>
                  <a:pt x="1574821" y="1012940"/>
                </a:lnTo>
                <a:lnTo>
                  <a:pt x="1579112" y="1016374"/>
                </a:lnTo>
                <a:lnTo>
                  <a:pt x="1584270" y="1018951"/>
                </a:lnTo>
                <a:lnTo>
                  <a:pt x="1588571" y="1022395"/>
                </a:lnTo>
                <a:lnTo>
                  <a:pt x="1593729" y="1024972"/>
                </a:lnTo>
                <a:lnTo>
                  <a:pt x="1598030" y="1028405"/>
                </a:lnTo>
                <a:lnTo>
                  <a:pt x="1603188" y="1030983"/>
                </a:lnTo>
                <a:lnTo>
                  <a:pt x="1607479" y="1034416"/>
                </a:lnTo>
                <a:lnTo>
                  <a:pt x="1612637" y="1037859"/>
                </a:lnTo>
                <a:lnTo>
                  <a:pt x="1616939" y="1040437"/>
                </a:lnTo>
                <a:lnTo>
                  <a:pt x="1622096" y="1043870"/>
                </a:lnTo>
                <a:lnTo>
                  <a:pt x="1626398" y="1046447"/>
                </a:lnTo>
                <a:lnTo>
                  <a:pt x="1631556" y="1049881"/>
                </a:lnTo>
                <a:lnTo>
                  <a:pt x="1635847" y="1052458"/>
                </a:lnTo>
                <a:lnTo>
                  <a:pt x="1641004" y="1055902"/>
                </a:lnTo>
                <a:lnTo>
                  <a:pt x="1646162" y="1058479"/>
                </a:lnTo>
                <a:lnTo>
                  <a:pt x="1650464" y="1061912"/>
                </a:lnTo>
                <a:lnTo>
                  <a:pt x="1655621" y="1064490"/>
                </a:lnTo>
                <a:lnTo>
                  <a:pt x="1659923" y="1067923"/>
                </a:lnTo>
                <a:lnTo>
                  <a:pt x="1697739" y="1091986"/>
                </a:lnTo>
                <a:lnTo>
                  <a:pt x="1816366" y="1161577"/>
                </a:lnTo>
                <a:lnTo>
                  <a:pt x="1906626" y="1207106"/>
                </a:lnTo>
                <a:lnTo>
                  <a:pt x="1944453" y="1225148"/>
                </a:lnTo>
                <a:lnTo>
                  <a:pt x="1982279" y="1240613"/>
                </a:lnTo>
                <a:lnTo>
                  <a:pt x="2020095" y="1257799"/>
                </a:lnTo>
                <a:lnTo>
                  <a:pt x="2030411" y="1262098"/>
                </a:lnTo>
                <a:lnTo>
                  <a:pt x="2077697" y="1287873"/>
                </a:lnTo>
                <a:lnTo>
                  <a:pt x="2124972" y="1316225"/>
                </a:lnTo>
                <a:lnTo>
                  <a:pt x="2172248" y="1346288"/>
                </a:lnTo>
                <a:lnTo>
                  <a:pt x="2210074" y="1368630"/>
                </a:lnTo>
                <a:lnTo>
                  <a:pt x="2314951" y="1408147"/>
                </a:lnTo>
                <a:lnTo>
                  <a:pt x="2362226" y="1419323"/>
                </a:lnTo>
                <a:lnTo>
                  <a:pt x="2400053" y="1427056"/>
                </a:lnTo>
                <a:lnTo>
                  <a:pt x="2741317" y="1468295"/>
                </a:lnTo>
                <a:lnTo>
                  <a:pt x="2750777" y="1466573"/>
                </a:lnTo>
                <a:lnTo>
                  <a:pt x="2789459" y="1457119"/>
                </a:lnTo>
                <a:lnTo>
                  <a:pt x="2827276" y="1445098"/>
                </a:lnTo>
                <a:lnTo>
                  <a:pt x="2836735" y="1440799"/>
                </a:lnTo>
                <a:lnTo>
                  <a:pt x="2865102" y="1430489"/>
                </a:lnTo>
                <a:lnTo>
                  <a:pt x="2955362" y="1394404"/>
                </a:lnTo>
                <a:lnTo>
                  <a:pt x="3045622" y="1362619"/>
                </a:lnTo>
                <a:lnTo>
                  <a:pt x="3159091" y="1331690"/>
                </a:lnTo>
                <a:lnTo>
                  <a:pt x="3168550" y="1328246"/>
                </a:lnTo>
                <a:lnTo>
                  <a:pt x="3215826" y="1307626"/>
                </a:lnTo>
                <a:lnTo>
                  <a:pt x="3263101" y="1269831"/>
                </a:lnTo>
                <a:lnTo>
                  <a:pt x="3311243" y="1189929"/>
                </a:lnTo>
                <a:lnTo>
                  <a:pt x="3349070" y="1089409"/>
                </a:lnTo>
                <a:lnTo>
                  <a:pt x="3358519" y="1062768"/>
                </a:lnTo>
                <a:lnTo>
                  <a:pt x="3453080" y="832518"/>
                </a:lnTo>
                <a:lnTo>
                  <a:pt x="3462539" y="814476"/>
                </a:lnTo>
                <a:lnTo>
                  <a:pt x="3500356" y="747462"/>
                </a:lnTo>
                <a:lnTo>
                  <a:pt x="3538182" y="677015"/>
                </a:lnTo>
                <a:lnTo>
                  <a:pt x="3548497" y="656396"/>
                </a:lnTo>
                <a:lnTo>
                  <a:pt x="3643059" y="349678"/>
                </a:lnTo>
                <a:lnTo>
                  <a:pt x="3666268" y="238847"/>
                </a:lnTo>
                <a:lnTo>
                  <a:pt x="3738476" y="8588"/>
                </a:lnTo>
                <a:lnTo>
                  <a:pt x="3796067" y="0"/>
                </a:lnTo>
              </a:path>
            </a:pathLst>
          </a:custGeom>
          <a:ln w="15465">
            <a:solidFill>
              <a:srgbClr val="AD0059"/>
            </a:solidFill>
          </a:ln>
        </p:spPr>
        <p:txBody>
          <a:bodyPr wrap="square" lIns="0" tIns="0" rIns="0" bIns="0" rtlCol="0">
            <a:noAutofit/>
          </a:bodyPr>
          <a:lstStyle/>
          <a:p>
            <a:endParaRPr/>
          </a:p>
        </p:txBody>
      </p:sp>
      <p:sp>
        <p:nvSpPr>
          <p:cNvPr id="87" name="object 87"/>
          <p:cNvSpPr/>
          <p:nvPr/>
        </p:nvSpPr>
        <p:spPr>
          <a:xfrm>
            <a:off x="5031176" y="3271053"/>
            <a:ext cx="3796067" cy="2163342"/>
          </a:xfrm>
          <a:custGeom>
            <a:avLst/>
            <a:gdLst/>
            <a:ahLst/>
            <a:cxnLst/>
            <a:rect l="l" t="t" r="r" b="b"/>
            <a:pathLst>
              <a:path w="3796067" h="2163342">
                <a:moveTo>
                  <a:pt x="0" y="1358320"/>
                </a:moveTo>
                <a:lnTo>
                  <a:pt x="141836" y="1469151"/>
                </a:lnTo>
                <a:lnTo>
                  <a:pt x="189112" y="1550763"/>
                </a:lnTo>
                <a:lnTo>
                  <a:pt x="226938" y="1626376"/>
                </a:lnTo>
                <a:lnTo>
                  <a:pt x="331815" y="1931371"/>
                </a:lnTo>
                <a:lnTo>
                  <a:pt x="341264" y="1963156"/>
                </a:lnTo>
                <a:lnTo>
                  <a:pt x="379090" y="2069698"/>
                </a:lnTo>
                <a:lnTo>
                  <a:pt x="416917" y="2126402"/>
                </a:lnTo>
                <a:lnTo>
                  <a:pt x="426366" y="2134990"/>
                </a:lnTo>
                <a:lnTo>
                  <a:pt x="454733" y="2153888"/>
                </a:lnTo>
                <a:lnTo>
                  <a:pt x="544993" y="2163342"/>
                </a:lnTo>
                <a:lnTo>
                  <a:pt x="635253" y="2155610"/>
                </a:lnTo>
                <a:lnTo>
                  <a:pt x="663620" y="2153033"/>
                </a:lnTo>
                <a:lnTo>
                  <a:pt x="673079" y="2152177"/>
                </a:lnTo>
                <a:lnTo>
                  <a:pt x="710906" y="2150455"/>
                </a:lnTo>
                <a:lnTo>
                  <a:pt x="748722" y="2147878"/>
                </a:lnTo>
                <a:lnTo>
                  <a:pt x="759038" y="2147022"/>
                </a:lnTo>
                <a:lnTo>
                  <a:pt x="806323" y="2143579"/>
                </a:lnTo>
                <a:lnTo>
                  <a:pt x="853599" y="2139290"/>
                </a:lnTo>
                <a:lnTo>
                  <a:pt x="900874" y="2133269"/>
                </a:lnTo>
                <a:lnTo>
                  <a:pt x="969647" y="2120381"/>
                </a:lnTo>
                <a:lnTo>
                  <a:pt x="1212059" y="1930516"/>
                </a:lnTo>
                <a:lnTo>
                  <a:pt x="1280832" y="1835150"/>
                </a:lnTo>
                <a:lnTo>
                  <a:pt x="1328107" y="1777579"/>
                </a:lnTo>
                <a:lnTo>
                  <a:pt x="1523244" y="1604034"/>
                </a:lnTo>
                <a:lnTo>
                  <a:pt x="1561060" y="1568805"/>
                </a:lnTo>
                <a:lnTo>
                  <a:pt x="1574821" y="1555062"/>
                </a:lnTo>
                <a:lnTo>
                  <a:pt x="1579112" y="1549907"/>
                </a:lnTo>
                <a:lnTo>
                  <a:pt x="1584270" y="1545608"/>
                </a:lnTo>
                <a:lnTo>
                  <a:pt x="1588571" y="1540453"/>
                </a:lnTo>
                <a:lnTo>
                  <a:pt x="1593729" y="1535298"/>
                </a:lnTo>
                <a:lnTo>
                  <a:pt x="1598030" y="1530144"/>
                </a:lnTo>
                <a:lnTo>
                  <a:pt x="1603188" y="1524989"/>
                </a:lnTo>
                <a:lnTo>
                  <a:pt x="1607479" y="1519834"/>
                </a:lnTo>
                <a:lnTo>
                  <a:pt x="1612637" y="1513823"/>
                </a:lnTo>
                <a:lnTo>
                  <a:pt x="1616939" y="1508668"/>
                </a:lnTo>
                <a:lnTo>
                  <a:pt x="1622096" y="1503513"/>
                </a:lnTo>
                <a:lnTo>
                  <a:pt x="1626398" y="1497503"/>
                </a:lnTo>
                <a:lnTo>
                  <a:pt x="1631556" y="1492348"/>
                </a:lnTo>
                <a:lnTo>
                  <a:pt x="1635847" y="1486327"/>
                </a:lnTo>
                <a:lnTo>
                  <a:pt x="1641004" y="1481172"/>
                </a:lnTo>
                <a:lnTo>
                  <a:pt x="1646162" y="1475161"/>
                </a:lnTo>
                <a:lnTo>
                  <a:pt x="1650464" y="1470006"/>
                </a:lnTo>
                <a:lnTo>
                  <a:pt x="1655621" y="1463996"/>
                </a:lnTo>
                <a:lnTo>
                  <a:pt x="1659923" y="1457975"/>
                </a:lnTo>
                <a:lnTo>
                  <a:pt x="1697739" y="1407292"/>
                </a:lnTo>
                <a:lnTo>
                  <a:pt x="1726107" y="1367764"/>
                </a:lnTo>
                <a:lnTo>
                  <a:pt x="1816366" y="1249201"/>
                </a:lnTo>
                <a:lnTo>
                  <a:pt x="1906626" y="1157278"/>
                </a:lnTo>
                <a:lnTo>
                  <a:pt x="1944453" y="1128926"/>
                </a:lnTo>
                <a:lnTo>
                  <a:pt x="1982279" y="1105729"/>
                </a:lnTo>
                <a:lnTo>
                  <a:pt x="2020095" y="1088542"/>
                </a:lnTo>
                <a:lnTo>
                  <a:pt x="2077697" y="1071356"/>
                </a:lnTo>
                <a:lnTo>
                  <a:pt x="2124972" y="1061912"/>
                </a:lnTo>
                <a:lnTo>
                  <a:pt x="2134431" y="1061046"/>
                </a:lnTo>
                <a:lnTo>
                  <a:pt x="2172248" y="1056757"/>
                </a:lnTo>
                <a:lnTo>
                  <a:pt x="2210074" y="1053314"/>
                </a:lnTo>
                <a:lnTo>
                  <a:pt x="2219533" y="1052458"/>
                </a:lnTo>
                <a:lnTo>
                  <a:pt x="2314951" y="1047303"/>
                </a:lnTo>
                <a:lnTo>
                  <a:pt x="2362226" y="1047303"/>
                </a:lnTo>
                <a:lnTo>
                  <a:pt x="2409502" y="1049881"/>
                </a:lnTo>
                <a:lnTo>
                  <a:pt x="2741317" y="1149546"/>
                </a:lnTo>
                <a:lnTo>
                  <a:pt x="2789459" y="1176176"/>
                </a:lnTo>
                <a:lnTo>
                  <a:pt x="2827276" y="1202806"/>
                </a:lnTo>
                <a:lnTo>
                  <a:pt x="2865102" y="1237179"/>
                </a:lnTo>
                <a:lnTo>
                  <a:pt x="2955362" y="1384950"/>
                </a:lnTo>
                <a:lnTo>
                  <a:pt x="3045622" y="1710566"/>
                </a:lnTo>
                <a:lnTo>
                  <a:pt x="3073989" y="1803354"/>
                </a:lnTo>
                <a:lnTo>
                  <a:pt x="3083448" y="1787889"/>
                </a:lnTo>
                <a:lnTo>
                  <a:pt x="3121265" y="1467429"/>
                </a:lnTo>
                <a:lnTo>
                  <a:pt x="3168550" y="863448"/>
                </a:lnTo>
                <a:lnTo>
                  <a:pt x="3215826" y="422703"/>
                </a:lnTo>
                <a:lnTo>
                  <a:pt x="3263101" y="174401"/>
                </a:lnTo>
                <a:lnTo>
                  <a:pt x="3311243" y="54126"/>
                </a:lnTo>
                <a:lnTo>
                  <a:pt x="3349070" y="6010"/>
                </a:lnTo>
                <a:lnTo>
                  <a:pt x="3358519" y="0"/>
                </a:lnTo>
                <a:lnTo>
                  <a:pt x="3453080" y="406372"/>
                </a:lnTo>
                <a:lnTo>
                  <a:pt x="3462539" y="559308"/>
                </a:lnTo>
                <a:lnTo>
                  <a:pt x="3500356" y="1142669"/>
                </a:lnTo>
                <a:lnTo>
                  <a:pt x="3538182" y="1254356"/>
                </a:lnTo>
                <a:lnTo>
                  <a:pt x="3548497" y="1295595"/>
                </a:lnTo>
                <a:lnTo>
                  <a:pt x="3643059" y="1575682"/>
                </a:lnTo>
                <a:lnTo>
                  <a:pt x="3666268" y="1612622"/>
                </a:lnTo>
                <a:lnTo>
                  <a:pt x="3738476" y="1762115"/>
                </a:lnTo>
                <a:lnTo>
                  <a:pt x="3796067" y="1865213"/>
                </a:lnTo>
              </a:path>
            </a:pathLst>
          </a:custGeom>
          <a:ln w="15466">
            <a:solidFill>
              <a:srgbClr val="0060AD"/>
            </a:solidFill>
          </a:ln>
        </p:spPr>
        <p:txBody>
          <a:bodyPr wrap="square" lIns="0" tIns="0" rIns="0" bIns="0" rtlCol="0">
            <a:noAutofit/>
          </a:bodyPr>
          <a:lstStyle/>
          <a:p>
            <a:endParaRPr/>
          </a:p>
        </p:txBody>
      </p:sp>
      <p:sp>
        <p:nvSpPr>
          <p:cNvPr id="88" name="object 88"/>
          <p:cNvSpPr/>
          <p:nvPr/>
        </p:nvSpPr>
        <p:spPr>
          <a:xfrm>
            <a:off x="5807963" y="5142604"/>
            <a:ext cx="59894" cy="61108"/>
          </a:xfrm>
          <a:custGeom>
            <a:avLst/>
            <a:gdLst/>
            <a:ahLst/>
            <a:cxnLst/>
            <a:rect l="l" t="t" r="r" b="b"/>
            <a:pathLst>
              <a:path w="59894" h="61108">
                <a:moveTo>
                  <a:pt x="26720" y="0"/>
                </a:moveTo>
                <a:lnTo>
                  <a:pt x="15509" y="3249"/>
                </a:lnTo>
                <a:lnTo>
                  <a:pt x="6628" y="11260"/>
                </a:lnTo>
                <a:lnTo>
                  <a:pt x="1113" y="24042"/>
                </a:lnTo>
                <a:lnTo>
                  <a:pt x="0" y="41604"/>
                </a:lnTo>
                <a:lnTo>
                  <a:pt x="7160" y="51997"/>
                </a:lnTo>
                <a:lnTo>
                  <a:pt x="19102" y="58894"/>
                </a:lnTo>
                <a:lnTo>
                  <a:pt x="35385" y="61108"/>
                </a:lnTo>
                <a:lnTo>
                  <a:pt x="47960" y="55250"/>
                </a:lnTo>
                <a:lnTo>
                  <a:pt x="56650" y="44643"/>
                </a:lnTo>
                <a:lnTo>
                  <a:pt x="59894" y="30849"/>
                </a:lnTo>
                <a:lnTo>
                  <a:pt x="58851" y="22898"/>
                </a:lnTo>
                <a:lnTo>
                  <a:pt x="52538" y="11070"/>
                </a:lnTo>
                <a:lnTo>
                  <a:pt x="41459" y="2968"/>
                </a:lnTo>
                <a:lnTo>
                  <a:pt x="26720" y="0"/>
                </a:lnTo>
                <a:close/>
              </a:path>
            </a:pathLst>
          </a:custGeom>
          <a:solidFill>
            <a:srgbClr val="AD0059"/>
          </a:solidFill>
        </p:spPr>
        <p:txBody>
          <a:bodyPr wrap="square" lIns="0" tIns="0" rIns="0" bIns="0" rtlCol="0">
            <a:noAutofit/>
          </a:bodyPr>
          <a:lstStyle/>
          <a:p>
            <a:endParaRPr/>
          </a:p>
        </p:txBody>
      </p:sp>
      <p:sp>
        <p:nvSpPr>
          <p:cNvPr id="89" name="object 89"/>
          <p:cNvSpPr/>
          <p:nvPr/>
        </p:nvSpPr>
        <p:spPr>
          <a:xfrm>
            <a:off x="7080470" y="5884912"/>
            <a:ext cx="59894" cy="61108"/>
          </a:xfrm>
          <a:custGeom>
            <a:avLst/>
            <a:gdLst/>
            <a:ahLst/>
            <a:cxnLst/>
            <a:rect l="l" t="t" r="r" b="b"/>
            <a:pathLst>
              <a:path w="59894" h="61108">
                <a:moveTo>
                  <a:pt x="26719" y="0"/>
                </a:moveTo>
                <a:lnTo>
                  <a:pt x="15509" y="3249"/>
                </a:lnTo>
                <a:lnTo>
                  <a:pt x="6629" y="11260"/>
                </a:lnTo>
                <a:lnTo>
                  <a:pt x="1113" y="24042"/>
                </a:lnTo>
                <a:lnTo>
                  <a:pt x="0" y="41604"/>
                </a:lnTo>
                <a:lnTo>
                  <a:pt x="7160" y="51998"/>
                </a:lnTo>
                <a:lnTo>
                  <a:pt x="19102" y="58894"/>
                </a:lnTo>
                <a:lnTo>
                  <a:pt x="35385" y="61108"/>
                </a:lnTo>
                <a:lnTo>
                  <a:pt x="47960" y="55250"/>
                </a:lnTo>
                <a:lnTo>
                  <a:pt x="56650" y="44643"/>
                </a:lnTo>
                <a:lnTo>
                  <a:pt x="59894" y="30849"/>
                </a:lnTo>
                <a:lnTo>
                  <a:pt x="58851" y="22898"/>
                </a:lnTo>
                <a:lnTo>
                  <a:pt x="52538" y="11070"/>
                </a:lnTo>
                <a:lnTo>
                  <a:pt x="41459" y="2968"/>
                </a:lnTo>
                <a:lnTo>
                  <a:pt x="26719" y="0"/>
                </a:lnTo>
                <a:close/>
              </a:path>
            </a:pathLst>
          </a:custGeom>
          <a:solidFill>
            <a:srgbClr val="AD0059"/>
          </a:solidFill>
        </p:spPr>
        <p:txBody>
          <a:bodyPr wrap="square" lIns="0" tIns="0" rIns="0" bIns="0" rtlCol="0">
            <a:noAutofit/>
          </a:bodyPr>
          <a:lstStyle/>
          <a:p>
            <a:endParaRPr/>
          </a:p>
        </p:txBody>
      </p:sp>
      <p:sp>
        <p:nvSpPr>
          <p:cNvPr id="90" name="object 90"/>
          <p:cNvSpPr/>
          <p:nvPr/>
        </p:nvSpPr>
        <p:spPr>
          <a:xfrm>
            <a:off x="8218053" y="5904707"/>
            <a:ext cx="59895" cy="61108"/>
          </a:xfrm>
          <a:custGeom>
            <a:avLst/>
            <a:gdLst/>
            <a:ahLst/>
            <a:cxnLst/>
            <a:rect l="l" t="t" r="r" b="b"/>
            <a:pathLst>
              <a:path w="59895" h="61108">
                <a:moveTo>
                  <a:pt x="26719" y="0"/>
                </a:moveTo>
                <a:lnTo>
                  <a:pt x="15509" y="3249"/>
                </a:lnTo>
                <a:lnTo>
                  <a:pt x="6628" y="11261"/>
                </a:lnTo>
                <a:lnTo>
                  <a:pt x="1113" y="24043"/>
                </a:lnTo>
                <a:lnTo>
                  <a:pt x="0" y="41605"/>
                </a:lnTo>
                <a:lnTo>
                  <a:pt x="7160" y="51998"/>
                </a:lnTo>
                <a:lnTo>
                  <a:pt x="19103" y="58894"/>
                </a:lnTo>
                <a:lnTo>
                  <a:pt x="35386" y="61108"/>
                </a:lnTo>
                <a:lnTo>
                  <a:pt x="47960" y="55250"/>
                </a:lnTo>
                <a:lnTo>
                  <a:pt x="56651" y="44643"/>
                </a:lnTo>
                <a:lnTo>
                  <a:pt x="59895" y="30849"/>
                </a:lnTo>
                <a:lnTo>
                  <a:pt x="58852" y="22897"/>
                </a:lnTo>
                <a:lnTo>
                  <a:pt x="52538" y="11069"/>
                </a:lnTo>
                <a:lnTo>
                  <a:pt x="41459" y="2968"/>
                </a:lnTo>
                <a:lnTo>
                  <a:pt x="26719" y="0"/>
                </a:lnTo>
                <a:close/>
              </a:path>
            </a:pathLst>
          </a:custGeom>
          <a:solidFill>
            <a:srgbClr val="AD0059"/>
          </a:solidFill>
        </p:spPr>
        <p:txBody>
          <a:bodyPr wrap="square" lIns="0" tIns="0" rIns="0" bIns="0" rtlCol="0">
            <a:noAutofit/>
          </a:bodyPr>
          <a:lstStyle/>
          <a:p>
            <a:endParaRPr/>
          </a:p>
        </p:txBody>
      </p:sp>
      <p:sp>
        <p:nvSpPr>
          <p:cNvPr id="91" name="object 91"/>
          <p:cNvSpPr/>
          <p:nvPr/>
        </p:nvSpPr>
        <p:spPr>
          <a:xfrm>
            <a:off x="5807963" y="5142604"/>
            <a:ext cx="59894" cy="61108"/>
          </a:xfrm>
          <a:custGeom>
            <a:avLst/>
            <a:gdLst/>
            <a:ahLst/>
            <a:cxnLst/>
            <a:rect l="l" t="t" r="r" b="b"/>
            <a:pathLst>
              <a:path w="59894" h="61108">
                <a:moveTo>
                  <a:pt x="59894" y="30849"/>
                </a:moveTo>
                <a:lnTo>
                  <a:pt x="56650" y="44643"/>
                </a:lnTo>
                <a:lnTo>
                  <a:pt x="47960" y="55250"/>
                </a:lnTo>
                <a:lnTo>
                  <a:pt x="35385" y="61108"/>
                </a:lnTo>
                <a:lnTo>
                  <a:pt x="19102" y="58894"/>
                </a:lnTo>
                <a:lnTo>
                  <a:pt x="7160" y="51998"/>
                </a:lnTo>
                <a:lnTo>
                  <a:pt x="0" y="41604"/>
                </a:lnTo>
                <a:lnTo>
                  <a:pt x="1113" y="24042"/>
                </a:lnTo>
                <a:lnTo>
                  <a:pt x="6628" y="11260"/>
                </a:lnTo>
                <a:lnTo>
                  <a:pt x="15509" y="3249"/>
                </a:lnTo>
                <a:lnTo>
                  <a:pt x="26719" y="0"/>
                </a:lnTo>
                <a:lnTo>
                  <a:pt x="41459" y="2968"/>
                </a:lnTo>
                <a:lnTo>
                  <a:pt x="52538" y="11070"/>
                </a:lnTo>
                <a:lnTo>
                  <a:pt x="58851" y="22898"/>
                </a:lnTo>
              </a:path>
            </a:pathLst>
          </a:custGeom>
          <a:ln w="15469">
            <a:solidFill>
              <a:srgbClr val="AD0059"/>
            </a:solidFill>
          </a:ln>
        </p:spPr>
        <p:txBody>
          <a:bodyPr wrap="square" lIns="0" tIns="0" rIns="0" bIns="0" rtlCol="0">
            <a:noAutofit/>
          </a:bodyPr>
          <a:lstStyle/>
          <a:p>
            <a:endParaRPr/>
          </a:p>
        </p:txBody>
      </p:sp>
      <p:sp>
        <p:nvSpPr>
          <p:cNvPr id="92" name="object 92"/>
          <p:cNvSpPr/>
          <p:nvPr/>
        </p:nvSpPr>
        <p:spPr>
          <a:xfrm>
            <a:off x="7080470" y="5884912"/>
            <a:ext cx="59894" cy="61108"/>
          </a:xfrm>
          <a:custGeom>
            <a:avLst/>
            <a:gdLst/>
            <a:ahLst/>
            <a:cxnLst/>
            <a:rect l="l" t="t" r="r" b="b"/>
            <a:pathLst>
              <a:path w="59894" h="61108">
                <a:moveTo>
                  <a:pt x="59894" y="30849"/>
                </a:moveTo>
                <a:lnTo>
                  <a:pt x="56650" y="44643"/>
                </a:lnTo>
                <a:lnTo>
                  <a:pt x="47960" y="55250"/>
                </a:lnTo>
                <a:lnTo>
                  <a:pt x="35385" y="61108"/>
                </a:lnTo>
                <a:lnTo>
                  <a:pt x="19102" y="58894"/>
                </a:lnTo>
                <a:lnTo>
                  <a:pt x="7160" y="51998"/>
                </a:lnTo>
                <a:lnTo>
                  <a:pt x="0" y="41604"/>
                </a:lnTo>
                <a:lnTo>
                  <a:pt x="1113" y="24042"/>
                </a:lnTo>
                <a:lnTo>
                  <a:pt x="6628" y="11260"/>
                </a:lnTo>
                <a:lnTo>
                  <a:pt x="15509" y="3249"/>
                </a:lnTo>
                <a:lnTo>
                  <a:pt x="26719" y="0"/>
                </a:lnTo>
                <a:lnTo>
                  <a:pt x="41459" y="2968"/>
                </a:lnTo>
                <a:lnTo>
                  <a:pt x="52538" y="11070"/>
                </a:lnTo>
                <a:lnTo>
                  <a:pt x="58851" y="22898"/>
                </a:lnTo>
              </a:path>
            </a:pathLst>
          </a:custGeom>
          <a:ln w="15469">
            <a:solidFill>
              <a:srgbClr val="AD0059"/>
            </a:solidFill>
          </a:ln>
        </p:spPr>
        <p:txBody>
          <a:bodyPr wrap="square" lIns="0" tIns="0" rIns="0" bIns="0" rtlCol="0">
            <a:noAutofit/>
          </a:bodyPr>
          <a:lstStyle/>
          <a:p>
            <a:endParaRPr/>
          </a:p>
        </p:txBody>
      </p:sp>
      <p:sp>
        <p:nvSpPr>
          <p:cNvPr id="93" name="object 93"/>
          <p:cNvSpPr/>
          <p:nvPr/>
        </p:nvSpPr>
        <p:spPr>
          <a:xfrm>
            <a:off x="8218053" y="5904707"/>
            <a:ext cx="59894" cy="61108"/>
          </a:xfrm>
          <a:custGeom>
            <a:avLst/>
            <a:gdLst/>
            <a:ahLst/>
            <a:cxnLst/>
            <a:rect l="l" t="t" r="r" b="b"/>
            <a:pathLst>
              <a:path w="59894" h="61108">
                <a:moveTo>
                  <a:pt x="59894" y="30849"/>
                </a:moveTo>
                <a:lnTo>
                  <a:pt x="56650" y="44643"/>
                </a:lnTo>
                <a:lnTo>
                  <a:pt x="47960" y="55250"/>
                </a:lnTo>
                <a:lnTo>
                  <a:pt x="35385" y="61108"/>
                </a:lnTo>
                <a:lnTo>
                  <a:pt x="19102" y="58894"/>
                </a:lnTo>
                <a:lnTo>
                  <a:pt x="7160" y="51998"/>
                </a:lnTo>
                <a:lnTo>
                  <a:pt x="0" y="41604"/>
                </a:lnTo>
                <a:lnTo>
                  <a:pt x="1113" y="24042"/>
                </a:lnTo>
                <a:lnTo>
                  <a:pt x="6628" y="11260"/>
                </a:lnTo>
                <a:lnTo>
                  <a:pt x="15509" y="3249"/>
                </a:lnTo>
                <a:lnTo>
                  <a:pt x="26719" y="0"/>
                </a:lnTo>
                <a:lnTo>
                  <a:pt x="41459" y="2968"/>
                </a:lnTo>
                <a:lnTo>
                  <a:pt x="52538" y="11070"/>
                </a:lnTo>
                <a:lnTo>
                  <a:pt x="58851" y="22898"/>
                </a:lnTo>
              </a:path>
            </a:pathLst>
          </a:custGeom>
          <a:ln w="15469">
            <a:solidFill>
              <a:srgbClr val="AD0059"/>
            </a:solidFill>
          </a:ln>
        </p:spPr>
        <p:txBody>
          <a:bodyPr wrap="square" lIns="0" tIns="0" rIns="0" bIns="0" rtlCol="0">
            <a:noAutofit/>
          </a:bodyPr>
          <a:lstStyle/>
          <a:p>
            <a:endParaRPr/>
          </a:p>
        </p:txBody>
      </p:sp>
      <p:sp>
        <p:nvSpPr>
          <p:cNvPr id="94" name="object 94"/>
          <p:cNvSpPr/>
          <p:nvPr/>
        </p:nvSpPr>
        <p:spPr>
          <a:xfrm>
            <a:off x="5807963" y="5383855"/>
            <a:ext cx="59894" cy="61108"/>
          </a:xfrm>
          <a:custGeom>
            <a:avLst/>
            <a:gdLst/>
            <a:ahLst/>
            <a:cxnLst/>
            <a:rect l="l" t="t" r="r" b="b"/>
            <a:pathLst>
              <a:path w="59894" h="61108">
                <a:moveTo>
                  <a:pt x="26720" y="0"/>
                </a:moveTo>
                <a:lnTo>
                  <a:pt x="15509" y="3249"/>
                </a:lnTo>
                <a:lnTo>
                  <a:pt x="6628" y="11260"/>
                </a:lnTo>
                <a:lnTo>
                  <a:pt x="1113" y="24042"/>
                </a:lnTo>
                <a:lnTo>
                  <a:pt x="0" y="41604"/>
                </a:lnTo>
                <a:lnTo>
                  <a:pt x="7160" y="51997"/>
                </a:lnTo>
                <a:lnTo>
                  <a:pt x="19102" y="58894"/>
                </a:lnTo>
                <a:lnTo>
                  <a:pt x="35385" y="61108"/>
                </a:lnTo>
                <a:lnTo>
                  <a:pt x="47960" y="55250"/>
                </a:lnTo>
                <a:lnTo>
                  <a:pt x="56650" y="44643"/>
                </a:lnTo>
                <a:lnTo>
                  <a:pt x="59894" y="30849"/>
                </a:lnTo>
                <a:lnTo>
                  <a:pt x="58851" y="22898"/>
                </a:lnTo>
                <a:lnTo>
                  <a:pt x="52538" y="11069"/>
                </a:lnTo>
                <a:lnTo>
                  <a:pt x="41459" y="2968"/>
                </a:lnTo>
                <a:lnTo>
                  <a:pt x="26720" y="0"/>
                </a:lnTo>
                <a:close/>
              </a:path>
            </a:pathLst>
          </a:custGeom>
          <a:solidFill>
            <a:srgbClr val="0060AD"/>
          </a:solidFill>
        </p:spPr>
        <p:txBody>
          <a:bodyPr wrap="square" lIns="0" tIns="0" rIns="0" bIns="0" rtlCol="0">
            <a:noAutofit/>
          </a:bodyPr>
          <a:lstStyle/>
          <a:p>
            <a:endParaRPr/>
          </a:p>
        </p:txBody>
      </p:sp>
      <p:sp>
        <p:nvSpPr>
          <p:cNvPr id="95" name="object 95"/>
          <p:cNvSpPr/>
          <p:nvPr/>
        </p:nvSpPr>
        <p:spPr>
          <a:xfrm>
            <a:off x="7080470" y="4311219"/>
            <a:ext cx="59894" cy="61108"/>
          </a:xfrm>
          <a:custGeom>
            <a:avLst/>
            <a:gdLst/>
            <a:ahLst/>
            <a:cxnLst/>
            <a:rect l="l" t="t" r="r" b="b"/>
            <a:pathLst>
              <a:path w="59894" h="61108">
                <a:moveTo>
                  <a:pt x="26719" y="0"/>
                </a:moveTo>
                <a:lnTo>
                  <a:pt x="15509" y="3249"/>
                </a:lnTo>
                <a:lnTo>
                  <a:pt x="6628" y="11261"/>
                </a:lnTo>
                <a:lnTo>
                  <a:pt x="1113" y="24043"/>
                </a:lnTo>
                <a:lnTo>
                  <a:pt x="0" y="41605"/>
                </a:lnTo>
                <a:lnTo>
                  <a:pt x="7160" y="51998"/>
                </a:lnTo>
                <a:lnTo>
                  <a:pt x="19102" y="58894"/>
                </a:lnTo>
                <a:lnTo>
                  <a:pt x="35385" y="61108"/>
                </a:lnTo>
                <a:lnTo>
                  <a:pt x="47960" y="55250"/>
                </a:lnTo>
                <a:lnTo>
                  <a:pt x="56650" y="44643"/>
                </a:lnTo>
                <a:lnTo>
                  <a:pt x="59894" y="30849"/>
                </a:lnTo>
                <a:lnTo>
                  <a:pt x="58851" y="22898"/>
                </a:lnTo>
                <a:lnTo>
                  <a:pt x="52538" y="11070"/>
                </a:lnTo>
                <a:lnTo>
                  <a:pt x="41459" y="2968"/>
                </a:lnTo>
                <a:lnTo>
                  <a:pt x="26719" y="0"/>
                </a:lnTo>
                <a:close/>
              </a:path>
            </a:pathLst>
          </a:custGeom>
          <a:solidFill>
            <a:srgbClr val="0060AD"/>
          </a:solidFill>
        </p:spPr>
        <p:txBody>
          <a:bodyPr wrap="square" lIns="0" tIns="0" rIns="0" bIns="0" rtlCol="0">
            <a:noAutofit/>
          </a:bodyPr>
          <a:lstStyle/>
          <a:p>
            <a:endParaRPr/>
          </a:p>
        </p:txBody>
      </p:sp>
      <p:sp>
        <p:nvSpPr>
          <p:cNvPr id="96" name="object 96"/>
          <p:cNvSpPr/>
          <p:nvPr/>
        </p:nvSpPr>
        <p:spPr>
          <a:xfrm>
            <a:off x="8218053" y="3662938"/>
            <a:ext cx="59895" cy="61108"/>
          </a:xfrm>
          <a:custGeom>
            <a:avLst/>
            <a:gdLst/>
            <a:ahLst/>
            <a:cxnLst/>
            <a:rect l="l" t="t" r="r" b="b"/>
            <a:pathLst>
              <a:path w="59895" h="61108">
                <a:moveTo>
                  <a:pt x="26719" y="0"/>
                </a:moveTo>
                <a:lnTo>
                  <a:pt x="15509" y="3249"/>
                </a:lnTo>
                <a:lnTo>
                  <a:pt x="6628" y="11260"/>
                </a:lnTo>
                <a:lnTo>
                  <a:pt x="1113" y="24042"/>
                </a:lnTo>
                <a:lnTo>
                  <a:pt x="0" y="41605"/>
                </a:lnTo>
                <a:lnTo>
                  <a:pt x="7160" y="51998"/>
                </a:lnTo>
                <a:lnTo>
                  <a:pt x="19103" y="58894"/>
                </a:lnTo>
                <a:lnTo>
                  <a:pt x="35386" y="61108"/>
                </a:lnTo>
                <a:lnTo>
                  <a:pt x="47960" y="55250"/>
                </a:lnTo>
                <a:lnTo>
                  <a:pt x="56651" y="44643"/>
                </a:lnTo>
                <a:lnTo>
                  <a:pt x="59895" y="30849"/>
                </a:lnTo>
                <a:lnTo>
                  <a:pt x="58852" y="22896"/>
                </a:lnTo>
                <a:lnTo>
                  <a:pt x="52538" y="11069"/>
                </a:lnTo>
                <a:lnTo>
                  <a:pt x="41459" y="2968"/>
                </a:lnTo>
                <a:lnTo>
                  <a:pt x="26719" y="0"/>
                </a:lnTo>
                <a:close/>
              </a:path>
            </a:pathLst>
          </a:custGeom>
          <a:solidFill>
            <a:srgbClr val="0060AD"/>
          </a:solidFill>
        </p:spPr>
        <p:txBody>
          <a:bodyPr wrap="square" lIns="0" tIns="0" rIns="0" bIns="0" rtlCol="0">
            <a:noAutofit/>
          </a:bodyPr>
          <a:lstStyle/>
          <a:p>
            <a:endParaRPr/>
          </a:p>
        </p:txBody>
      </p:sp>
      <p:sp>
        <p:nvSpPr>
          <p:cNvPr id="97" name="object 97"/>
          <p:cNvSpPr/>
          <p:nvPr/>
        </p:nvSpPr>
        <p:spPr>
          <a:xfrm>
            <a:off x="5807963" y="5383854"/>
            <a:ext cx="59894" cy="61108"/>
          </a:xfrm>
          <a:custGeom>
            <a:avLst/>
            <a:gdLst/>
            <a:ahLst/>
            <a:cxnLst/>
            <a:rect l="l" t="t" r="r" b="b"/>
            <a:pathLst>
              <a:path w="59894" h="61108">
                <a:moveTo>
                  <a:pt x="59894" y="30849"/>
                </a:moveTo>
                <a:lnTo>
                  <a:pt x="56650" y="44643"/>
                </a:lnTo>
                <a:lnTo>
                  <a:pt x="47960" y="55250"/>
                </a:lnTo>
                <a:lnTo>
                  <a:pt x="35385" y="61108"/>
                </a:lnTo>
                <a:lnTo>
                  <a:pt x="19102" y="58894"/>
                </a:lnTo>
                <a:lnTo>
                  <a:pt x="7160" y="51998"/>
                </a:lnTo>
                <a:lnTo>
                  <a:pt x="0" y="41604"/>
                </a:lnTo>
                <a:lnTo>
                  <a:pt x="1113" y="24042"/>
                </a:lnTo>
                <a:lnTo>
                  <a:pt x="6628" y="11260"/>
                </a:lnTo>
                <a:lnTo>
                  <a:pt x="15509" y="3249"/>
                </a:lnTo>
                <a:lnTo>
                  <a:pt x="26719" y="0"/>
                </a:lnTo>
                <a:lnTo>
                  <a:pt x="41459" y="2968"/>
                </a:lnTo>
                <a:lnTo>
                  <a:pt x="52538" y="11070"/>
                </a:lnTo>
                <a:lnTo>
                  <a:pt x="58851" y="22898"/>
                </a:lnTo>
              </a:path>
            </a:pathLst>
          </a:custGeom>
          <a:ln w="15469">
            <a:solidFill>
              <a:srgbClr val="0060AD"/>
            </a:solidFill>
          </a:ln>
        </p:spPr>
        <p:txBody>
          <a:bodyPr wrap="square" lIns="0" tIns="0" rIns="0" bIns="0" rtlCol="0">
            <a:noAutofit/>
          </a:bodyPr>
          <a:lstStyle/>
          <a:p>
            <a:endParaRPr/>
          </a:p>
        </p:txBody>
      </p:sp>
      <p:sp>
        <p:nvSpPr>
          <p:cNvPr id="98" name="object 98"/>
          <p:cNvSpPr/>
          <p:nvPr/>
        </p:nvSpPr>
        <p:spPr>
          <a:xfrm>
            <a:off x="7080470" y="4311219"/>
            <a:ext cx="59894" cy="61108"/>
          </a:xfrm>
          <a:custGeom>
            <a:avLst/>
            <a:gdLst/>
            <a:ahLst/>
            <a:cxnLst/>
            <a:rect l="l" t="t" r="r" b="b"/>
            <a:pathLst>
              <a:path w="59894" h="61108">
                <a:moveTo>
                  <a:pt x="59894" y="30849"/>
                </a:moveTo>
                <a:lnTo>
                  <a:pt x="56650" y="44643"/>
                </a:lnTo>
                <a:lnTo>
                  <a:pt x="47960" y="55250"/>
                </a:lnTo>
                <a:lnTo>
                  <a:pt x="35385" y="61108"/>
                </a:lnTo>
                <a:lnTo>
                  <a:pt x="19102" y="58894"/>
                </a:lnTo>
                <a:lnTo>
                  <a:pt x="7160" y="51998"/>
                </a:lnTo>
                <a:lnTo>
                  <a:pt x="0" y="41604"/>
                </a:lnTo>
                <a:lnTo>
                  <a:pt x="1113" y="24042"/>
                </a:lnTo>
                <a:lnTo>
                  <a:pt x="6628" y="11260"/>
                </a:lnTo>
                <a:lnTo>
                  <a:pt x="15509" y="3249"/>
                </a:lnTo>
                <a:lnTo>
                  <a:pt x="26719" y="0"/>
                </a:lnTo>
                <a:lnTo>
                  <a:pt x="41459" y="2968"/>
                </a:lnTo>
                <a:lnTo>
                  <a:pt x="52538" y="11070"/>
                </a:lnTo>
                <a:lnTo>
                  <a:pt x="58851" y="22898"/>
                </a:lnTo>
              </a:path>
            </a:pathLst>
          </a:custGeom>
          <a:ln w="15469">
            <a:solidFill>
              <a:srgbClr val="0060AD"/>
            </a:solidFill>
          </a:ln>
        </p:spPr>
        <p:txBody>
          <a:bodyPr wrap="square" lIns="0" tIns="0" rIns="0" bIns="0" rtlCol="0">
            <a:noAutofit/>
          </a:bodyPr>
          <a:lstStyle/>
          <a:p>
            <a:endParaRPr/>
          </a:p>
        </p:txBody>
      </p:sp>
      <p:sp>
        <p:nvSpPr>
          <p:cNvPr id="99" name="object 99"/>
          <p:cNvSpPr/>
          <p:nvPr/>
        </p:nvSpPr>
        <p:spPr>
          <a:xfrm>
            <a:off x="8218053" y="3662937"/>
            <a:ext cx="59894" cy="61108"/>
          </a:xfrm>
          <a:custGeom>
            <a:avLst/>
            <a:gdLst/>
            <a:ahLst/>
            <a:cxnLst/>
            <a:rect l="l" t="t" r="r" b="b"/>
            <a:pathLst>
              <a:path w="59894" h="61108">
                <a:moveTo>
                  <a:pt x="59894" y="30849"/>
                </a:moveTo>
                <a:lnTo>
                  <a:pt x="56650" y="44643"/>
                </a:lnTo>
                <a:lnTo>
                  <a:pt x="47960" y="55250"/>
                </a:lnTo>
                <a:lnTo>
                  <a:pt x="35385" y="61108"/>
                </a:lnTo>
                <a:lnTo>
                  <a:pt x="19102" y="58894"/>
                </a:lnTo>
                <a:lnTo>
                  <a:pt x="7160" y="51998"/>
                </a:lnTo>
                <a:lnTo>
                  <a:pt x="0" y="41604"/>
                </a:lnTo>
                <a:lnTo>
                  <a:pt x="1113" y="24042"/>
                </a:lnTo>
                <a:lnTo>
                  <a:pt x="6628" y="11260"/>
                </a:lnTo>
                <a:lnTo>
                  <a:pt x="15509" y="3249"/>
                </a:lnTo>
                <a:lnTo>
                  <a:pt x="26719" y="0"/>
                </a:lnTo>
                <a:lnTo>
                  <a:pt x="41459" y="2968"/>
                </a:lnTo>
                <a:lnTo>
                  <a:pt x="52538" y="11070"/>
                </a:lnTo>
                <a:lnTo>
                  <a:pt x="58851" y="22898"/>
                </a:lnTo>
              </a:path>
            </a:pathLst>
          </a:custGeom>
          <a:ln w="15469">
            <a:solidFill>
              <a:srgbClr val="0060AD"/>
            </a:solidFill>
          </a:ln>
        </p:spPr>
        <p:txBody>
          <a:bodyPr wrap="square" lIns="0" tIns="0" rIns="0" bIns="0" rtlCol="0">
            <a:noAutofit/>
          </a:bodyPr>
          <a:lstStyle/>
          <a:p>
            <a:endParaRPr/>
          </a:p>
        </p:txBody>
      </p:sp>
      <p:sp>
        <p:nvSpPr>
          <p:cNvPr id="100" name="object 100"/>
          <p:cNvSpPr/>
          <p:nvPr/>
        </p:nvSpPr>
        <p:spPr>
          <a:xfrm>
            <a:off x="5195366" y="6083915"/>
            <a:ext cx="49853" cy="49827"/>
          </a:xfrm>
          <a:custGeom>
            <a:avLst/>
            <a:gdLst/>
            <a:ahLst/>
            <a:cxnLst/>
            <a:rect l="l" t="t" r="r" b="b"/>
            <a:pathLst>
              <a:path w="49853" h="49827">
                <a:moveTo>
                  <a:pt x="0" y="24913"/>
                </a:moveTo>
                <a:lnTo>
                  <a:pt x="49853" y="24913"/>
                </a:lnTo>
              </a:path>
            </a:pathLst>
          </a:custGeom>
          <a:ln w="51097">
            <a:solidFill>
              <a:srgbClr val="000000"/>
            </a:solidFill>
          </a:ln>
        </p:spPr>
        <p:txBody>
          <a:bodyPr wrap="square" lIns="0" tIns="0" rIns="0" bIns="0" rtlCol="0">
            <a:noAutofit/>
          </a:bodyPr>
          <a:lstStyle/>
          <a:p>
            <a:endParaRPr/>
          </a:p>
        </p:txBody>
      </p:sp>
      <p:sp>
        <p:nvSpPr>
          <p:cNvPr id="101" name="object 101"/>
          <p:cNvSpPr/>
          <p:nvPr/>
        </p:nvSpPr>
        <p:spPr>
          <a:xfrm>
            <a:off x="5195366" y="6083915"/>
            <a:ext cx="49854" cy="49827"/>
          </a:xfrm>
          <a:custGeom>
            <a:avLst/>
            <a:gdLst/>
            <a:ahLst/>
            <a:cxnLst/>
            <a:rect l="l" t="t" r="r" b="b"/>
            <a:pathLst>
              <a:path w="49854" h="49827">
                <a:moveTo>
                  <a:pt x="0" y="0"/>
                </a:moveTo>
                <a:lnTo>
                  <a:pt x="49854" y="0"/>
                </a:lnTo>
                <a:lnTo>
                  <a:pt x="49854" y="49827"/>
                </a:lnTo>
                <a:lnTo>
                  <a:pt x="0" y="49827"/>
                </a:lnTo>
                <a:lnTo>
                  <a:pt x="0" y="0"/>
                </a:lnTo>
                <a:close/>
              </a:path>
            </a:pathLst>
          </a:custGeom>
          <a:ln w="15468">
            <a:solidFill>
              <a:srgbClr val="000000"/>
            </a:solidFill>
          </a:ln>
        </p:spPr>
        <p:txBody>
          <a:bodyPr wrap="square" lIns="0" tIns="0" rIns="0" bIns="0" rtlCol="0">
            <a:noAutofit/>
          </a:bodyPr>
          <a:lstStyle/>
          <a:p>
            <a:endParaRPr/>
          </a:p>
        </p:txBody>
      </p:sp>
      <p:sp>
        <p:nvSpPr>
          <p:cNvPr id="102" name="object 102"/>
          <p:cNvSpPr/>
          <p:nvPr/>
        </p:nvSpPr>
        <p:spPr>
          <a:xfrm>
            <a:off x="5385334" y="6083915"/>
            <a:ext cx="49853" cy="49827"/>
          </a:xfrm>
          <a:custGeom>
            <a:avLst/>
            <a:gdLst/>
            <a:ahLst/>
            <a:cxnLst/>
            <a:rect l="l" t="t" r="r" b="b"/>
            <a:pathLst>
              <a:path w="49853" h="49827">
                <a:moveTo>
                  <a:pt x="0" y="24913"/>
                </a:moveTo>
                <a:lnTo>
                  <a:pt x="49853" y="24913"/>
                </a:lnTo>
              </a:path>
            </a:pathLst>
          </a:custGeom>
          <a:ln w="51097">
            <a:solidFill>
              <a:srgbClr val="000000"/>
            </a:solidFill>
          </a:ln>
        </p:spPr>
        <p:txBody>
          <a:bodyPr wrap="square" lIns="0" tIns="0" rIns="0" bIns="0" rtlCol="0">
            <a:noAutofit/>
          </a:bodyPr>
          <a:lstStyle/>
          <a:p>
            <a:endParaRPr/>
          </a:p>
        </p:txBody>
      </p:sp>
      <p:sp>
        <p:nvSpPr>
          <p:cNvPr id="103" name="object 103"/>
          <p:cNvSpPr/>
          <p:nvPr/>
        </p:nvSpPr>
        <p:spPr>
          <a:xfrm>
            <a:off x="5385334" y="6083915"/>
            <a:ext cx="49854" cy="49827"/>
          </a:xfrm>
          <a:custGeom>
            <a:avLst/>
            <a:gdLst/>
            <a:ahLst/>
            <a:cxnLst/>
            <a:rect l="l" t="t" r="r" b="b"/>
            <a:pathLst>
              <a:path w="49854" h="49827">
                <a:moveTo>
                  <a:pt x="0" y="0"/>
                </a:moveTo>
                <a:lnTo>
                  <a:pt x="49854" y="0"/>
                </a:lnTo>
                <a:lnTo>
                  <a:pt x="49854" y="49827"/>
                </a:lnTo>
                <a:lnTo>
                  <a:pt x="0" y="49827"/>
                </a:lnTo>
                <a:lnTo>
                  <a:pt x="0" y="0"/>
                </a:lnTo>
                <a:close/>
              </a:path>
            </a:pathLst>
          </a:custGeom>
          <a:ln w="15468">
            <a:solidFill>
              <a:srgbClr val="000000"/>
            </a:solidFill>
          </a:ln>
        </p:spPr>
        <p:txBody>
          <a:bodyPr wrap="square" lIns="0" tIns="0" rIns="0" bIns="0" rtlCol="0">
            <a:noAutofit/>
          </a:bodyPr>
          <a:lstStyle/>
          <a:p>
            <a:endParaRPr/>
          </a:p>
        </p:txBody>
      </p:sp>
      <p:sp>
        <p:nvSpPr>
          <p:cNvPr id="104" name="object 104"/>
          <p:cNvSpPr/>
          <p:nvPr/>
        </p:nvSpPr>
        <p:spPr>
          <a:xfrm>
            <a:off x="5717150" y="6083915"/>
            <a:ext cx="49853" cy="49827"/>
          </a:xfrm>
          <a:custGeom>
            <a:avLst/>
            <a:gdLst/>
            <a:ahLst/>
            <a:cxnLst/>
            <a:rect l="l" t="t" r="r" b="b"/>
            <a:pathLst>
              <a:path w="49853" h="49827">
                <a:moveTo>
                  <a:pt x="0" y="24913"/>
                </a:moveTo>
                <a:lnTo>
                  <a:pt x="49853" y="24913"/>
                </a:lnTo>
              </a:path>
            </a:pathLst>
          </a:custGeom>
          <a:ln w="51097">
            <a:solidFill>
              <a:srgbClr val="000000"/>
            </a:solidFill>
          </a:ln>
        </p:spPr>
        <p:txBody>
          <a:bodyPr wrap="square" lIns="0" tIns="0" rIns="0" bIns="0" rtlCol="0">
            <a:noAutofit/>
          </a:bodyPr>
          <a:lstStyle/>
          <a:p>
            <a:endParaRPr/>
          </a:p>
        </p:txBody>
      </p:sp>
      <p:sp>
        <p:nvSpPr>
          <p:cNvPr id="105" name="object 105"/>
          <p:cNvSpPr/>
          <p:nvPr/>
        </p:nvSpPr>
        <p:spPr>
          <a:xfrm>
            <a:off x="5717150" y="6083915"/>
            <a:ext cx="49854" cy="49827"/>
          </a:xfrm>
          <a:custGeom>
            <a:avLst/>
            <a:gdLst/>
            <a:ahLst/>
            <a:cxnLst/>
            <a:rect l="l" t="t" r="r" b="b"/>
            <a:pathLst>
              <a:path w="49854" h="49827">
                <a:moveTo>
                  <a:pt x="0" y="0"/>
                </a:moveTo>
                <a:lnTo>
                  <a:pt x="49854" y="0"/>
                </a:lnTo>
                <a:lnTo>
                  <a:pt x="49854" y="49827"/>
                </a:lnTo>
                <a:lnTo>
                  <a:pt x="0" y="49827"/>
                </a:lnTo>
                <a:lnTo>
                  <a:pt x="0" y="0"/>
                </a:lnTo>
                <a:close/>
              </a:path>
            </a:pathLst>
          </a:custGeom>
          <a:ln w="15468">
            <a:solidFill>
              <a:srgbClr val="000000"/>
            </a:solidFill>
          </a:ln>
        </p:spPr>
        <p:txBody>
          <a:bodyPr wrap="square" lIns="0" tIns="0" rIns="0" bIns="0" rtlCol="0">
            <a:noAutofit/>
          </a:bodyPr>
          <a:lstStyle/>
          <a:p>
            <a:endParaRPr/>
          </a:p>
        </p:txBody>
      </p:sp>
      <p:sp>
        <p:nvSpPr>
          <p:cNvPr id="106" name="object 106"/>
          <p:cNvSpPr/>
          <p:nvPr/>
        </p:nvSpPr>
        <p:spPr>
          <a:xfrm>
            <a:off x="6988523" y="6083915"/>
            <a:ext cx="49855" cy="49827"/>
          </a:xfrm>
          <a:custGeom>
            <a:avLst/>
            <a:gdLst/>
            <a:ahLst/>
            <a:cxnLst/>
            <a:rect l="l" t="t" r="r" b="b"/>
            <a:pathLst>
              <a:path w="49855" h="49827">
                <a:moveTo>
                  <a:pt x="0" y="24913"/>
                </a:moveTo>
                <a:lnTo>
                  <a:pt x="49855" y="24913"/>
                </a:lnTo>
              </a:path>
            </a:pathLst>
          </a:custGeom>
          <a:ln w="51097">
            <a:solidFill>
              <a:srgbClr val="000000"/>
            </a:solidFill>
          </a:ln>
        </p:spPr>
        <p:txBody>
          <a:bodyPr wrap="square" lIns="0" tIns="0" rIns="0" bIns="0" rtlCol="0">
            <a:noAutofit/>
          </a:bodyPr>
          <a:lstStyle/>
          <a:p>
            <a:endParaRPr/>
          </a:p>
        </p:txBody>
      </p:sp>
      <p:sp>
        <p:nvSpPr>
          <p:cNvPr id="107" name="object 107"/>
          <p:cNvSpPr/>
          <p:nvPr/>
        </p:nvSpPr>
        <p:spPr>
          <a:xfrm>
            <a:off x="6988523" y="6083915"/>
            <a:ext cx="49854" cy="49827"/>
          </a:xfrm>
          <a:custGeom>
            <a:avLst/>
            <a:gdLst/>
            <a:ahLst/>
            <a:cxnLst/>
            <a:rect l="l" t="t" r="r" b="b"/>
            <a:pathLst>
              <a:path w="49854" h="49827">
                <a:moveTo>
                  <a:pt x="0" y="0"/>
                </a:moveTo>
                <a:lnTo>
                  <a:pt x="49854" y="0"/>
                </a:lnTo>
                <a:lnTo>
                  <a:pt x="49854" y="49827"/>
                </a:lnTo>
                <a:lnTo>
                  <a:pt x="0" y="49827"/>
                </a:lnTo>
                <a:lnTo>
                  <a:pt x="0" y="0"/>
                </a:lnTo>
                <a:close/>
              </a:path>
            </a:pathLst>
          </a:custGeom>
          <a:ln w="15468">
            <a:solidFill>
              <a:srgbClr val="000000"/>
            </a:solidFill>
          </a:ln>
        </p:spPr>
        <p:txBody>
          <a:bodyPr wrap="square" lIns="0" tIns="0" rIns="0" bIns="0" rtlCol="0">
            <a:noAutofit/>
          </a:bodyPr>
          <a:lstStyle/>
          <a:p>
            <a:endParaRPr/>
          </a:p>
        </p:txBody>
      </p:sp>
      <p:sp>
        <p:nvSpPr>
          <p:cNvPr id="108" name="object 108"/>
          <p:cNvSpPr/>
          <p:nvPr/>
        </p:nvSpPr>
        <p:spPr>
          <a:xfrm>
            <a:off x="7178502" y="6083915"/>
            <a:ext cx="49853" cy="49827"/>
          </a:xfrm>
          <a:custGeom>
            <a:avLst/>
            <a:gdLst/>
            <a:ahLst/>
            <a:cxnLst/>
            <a:rect l="l" t="t" r="r" b="b"/>
            <a:pathLst>
              <a:path w="49853" h="49827">
                <a:moveTo>
                  <a:pt x="0" y="24913"/>
                </a:moveTo>
                <a:lnTo>
                  <a:pt x="49853" y="24913"/>
                </a:lnTo>
              </a:path>
            </a:pathLst>
          </a:custGeom>
          <a:ln w="51097">
            <a:solidFill>
              <a:srgbClr val="000000"/>
            </a:solidFill>
          </a:ln>
        </p:spPr>
        <p:txBody>
          <a:bodyPr wrap="square" lIns="0" tIns="0" rIns="0" bIns="0" rtlCol="0">
            <a:noAutofit/>
          </a:bodyPr>
          <a:lstStyle/>
          <a:p>
            <a:endParaRPr/>
          </a:p>
        </p:txBody>
      </p:sp>
      <p:sp>
        <p:nvSpPr>
          <p:cNvPr id="109" name="object 109"/>
          <p:cNvSpPr/>
          <p:nvPr/>
        </p:nvSpPr>
        <p:spPr>
          <a:xfrm>
            <a:off x="7178502" y="6083915"/>
            <a:ext cx="49854" cy="49827"/>
          </a:xfrm>
          <a:custGeom>
            <a:avLst/>
            <a:gdLst/>
            <a:ahLst/>
            <a:cxnLst/>
            <a:rect l="l" t="t" r="r" b="b"/>
            <a:pathLst>
              <a:path w="49854" h="49827">
                <a:moveTo>
                  <a:pt x="0" y="0"/>
                </a:moveTo>
                <a:lnTo>
                  <a:pt x="49854" y="0"/>
                </a:lnTo>
                <a:lnTo>
                  <a:pt x="49854" y="49827"/>
                </a:lnTo>
                <a:lnTo>
                  <a:pt x="0" y="49827"/>
                </a:lnTo>
                <a:lnTo>
                  <a:pt x="0" y="0"/>
                </a:lnTo>
                <a:close/>
              </a:path>
            </a:pathLst>
          </a:custGeom>
          <a:ln w="15468">
            <a:solidFill>
              <a:srgbClr val="000000"/>
            </a:solidFill>
          </a:ln>
        </p:spPr>
        <p:txBody>
          <a:bodyPr wrap="square" lIns="0" tIns="0" rIns="0" bIns="0" rtlCol="0">
            <a:noAutofit/>
          </a:bodyPr>
          <a:lstStyle/>
          <a:p>
            <a:endParaRPr/>
          </a:p>
        </p:txBody>
      </p:sp>
      <p:sp>
        <p:nvSpPr>
          <p:cNvPr id="110" name="object 110"/>
          <p:cNvSpPr/>
          <p:nvPr/>
        </p:nvSpPr>
        <p:spPr>
          <a:xfrm>
            <a:off x="7368470" y="6083915"/>
            <a:ext cx="49855" cy="49827"/>
          </a:xfrm>
          <a:custGeom>
            <a:avLst/>
            <a:gdLst/>
            <a:ahLst/>
            <a:cxnLst/>
            <a:rect l="l" t="t" r="r" b="b"/>
            <a:pathLst>
              <a:path w="49855" h="49827">
                <a:moveTo>
                  <a:pt x="0" y="24913"/>
                </a:moveTo>
                <a:lnTo>
                  <a:pt x="49855" y="24913"/>
                </a:lnTo>
              </a:path>
            </a:pathLst>
          </a:custGeom>
          <a:ln w="51097">
            <a:solidFill>
              <a:srgbClr val="000000"/>
            </a:solidFill>
          </a:ln>
        </p:spPr>
        <p:txBody>
          <a:bodyPr wrap="square" lIns="0" tIns="0" rIns="0" bIns="0" rtlCol="0">
            <a:noAutofit/>
          </a:bodyPr>
          <a:lstStyle/>
          <a:p>
            <a:endParaRPr/>
          </a:p>
        </p:txBody>
      </p:sp>
      <p:sp>
        <p:nvSpPr>
          <p:cNvPr id="111" name="object 111"/>
          <p:cNvSpPr/>
          <p:nvPr/>
        </p:nvSpPr>
        <p:spPr>
          <a:xfrm>
            <a:off x="7368470" y="6083915"/>
            <a:ext cx="49854" cy="49827"/>
          </a:xfrm>
          <a:custGeom>
            <a:avLst/>
            <a:gdLst/>
            <a:ahLst/>
            <a:cxnLst/>
            <a:rect l="l" t="t" r="r" b="b"/>
            <a:pathLst>
              <a:path w="49854" h="49827">
                <a:moveTo>
                  <a:pt x="0" y="0"/>
                </a:moveTo>
                <a:lnTo>
                  <a:pt x="49854" y="0"/>
                </a:lnTo>
                <a:lnTo>
                  <a:pt x="49854" y="49827"/>
                </a:lnTo>
                <a:lnTo>
                  <a:pt x="0" y="49827"/>
                </a:lnTo>
                <a:lnTo>
                  <a:pt x="0" y="0"/>
                </a:lnTo>
                <a:close/>
              </a:path>
            </a:pathLst>
          </a:custGeom>
          <a:ln w="15468">
            <a:solidFill>
              <a:srgbClr val="000000"/>
            </a:solidFill>
          </a:ln>
        </p:spPr>
        <p:txBody>
          <a:bodyPr wrap="square" lIns="0" tIns="0" rIns="0" bIns="0" rtlCol="0">
            <a:noAutofit/>
          </a:bodyPr>
          <a:lstStyle/>
          <a:p>
            <a:endParaRPr/>
          </a:p>
        </p:txBody>
      </p:sp>
      <p:sp>
        <p:nvSpPr>
          <p:cNvPr id="112" name="object 112"/>
          <p:cNvSpPr/>
          <p:nvPr/>
        </p:nvSpPr>
        <p:spPr>
          <a:xfrm>
            <a:off x="7795703" y="6083915"/>
            <a:ext cx="49855" cy="49827"/>
          </a:xfrm>
          <a:custGeom>
            <a:avLst/>
            <a:gdLst/>
            <a:ahLst/>
            <a:cxnLst/>
            <a:rect l="l" t="t" r="r" b="b"/>
            <a:pathLst>
              <a:path w="49855" h="49827">
                <a:moveTo>
                  <a:pt x="0" y="24913"/>
                </a:moveTo>
                <a:lnTo>
                  <a:pt x="49855" y="24913"/>
                </a:lnTo>
              </a:path>
            </a:pathLst>
          </a:custGeom>
          <a:ln w="51097">
            <a:solidFill>
              <a:srgbClr val="000000"/>
            </a:solidFill>
          </a:ln>
        </p:spPr>
        <p:txBody>
          <a:bodyPr wrap="square" lIns="0" tIns="0" rIns="0" bIns="0" rtlCol="0">
            <a:noAutofit/>
          </a:bodyPr>
          <a:lstStyle/>
          <a:p>
            <a:endParaRPr/>
          </a:p>
        </p:txBody>
      </p:sp>
      <p:sp>
        <p:nvSpPr>
          <p:cNvPr id="113" name="object 113"/>
          <p:cNvSpPr/>
          <p:nvPr/>
        </p:nvSpPr>
        <p:spPr>
          <a:xfrm>
            <a:off x="7795703" y="6083915"/>
            <a:ext cx="49854" cy="49827"/>
          </a:xfrm>
          <a:custGeom>
            <a:avLst/>
            <a:gdLst/>
            <a:ahLst/>
            <a:cxnLst/>
            <a:rect l="l" t="t" r="r" b="b"/>
            <a:pathLst>
              <a:path w="49854" h="49827">
                <a:moveTo>
                  <a:pt x="0" y="0"/>
                </a:moveTo>
                <a:lnTo>
                  <a:pt x="49854" y="0"/>
                </a:lnTo>
                <a:lnTo>
                  <a:pt x="49854" y="49827"/>
                </a:lnTo>
                <a:lnTo>
                  <a:pt x="0" y="49827"/>
                </a:lnTo>
                <a:lnTo>
                  <a:pt x="0" y="0"/>
                </a:lnTo>
                <a:close/>
              </a:path>
            </a:pathLst>
          </a:custGeom>
          <a:ln w="15468">
            <a:solidFill>
              <a:srgbClr val="000000"/>
            </a:solidFill>
          </a:ln>
        </p:spPr>
        <p:txBody>
          <a:bodyPr wrap="square" lIns="0" tIns="0" rIns="0" bIns="0" rtlCol="0">
            <a:noAutofit/>
          </a:bodyPr>
          <a:lstStyle/>
          <a:p>
            <a:endParaRPr/>
          </a:p>
        </p:txBody>
      </p:sp>
      <p:sp>
        <p:nvSpPr>
          <p:cNvPr id="114" name="object 114"/>
          <p:cNvSpPr/>
          <p:nvPr/>
        </p:nvSpPr>
        <p:spPr>
          <a:xfrm>
            <a:off x="8127518" y="6083915"/>
            <a:ext cx="49855" cy="49827"/>
          </a:xfrm>
          <a:custGeom>
            <a:avLst/>
            <a:gdLst/>
            <a:ahLst/>
            <a:cxnLst/>
            <a:rect l="l" t="t" r="r" b="b"/>
            <a:pathLst>
              <a:path w="49855" h="49827">
                <a:moveTo>
                  <a:pt x="0" y="24913"/>
                </a:moveTo>
                <a:lnTo>
                  <a:pt x="49855" y="24913"/>
                </a:lnTo>
              </a:path>
            </a:pathLst>
          </a:custGeom>
          <a:ln w="51097">
            <a:solidFill>
              <a:srgbClr val="000000"/>
            </a:solidFill>
          </a:ln>
        </p:spPr>
        <p:txBody>
          <a:bodyPr wrap="square" lIns="0" tIns="0" rIns="0" bIns="0" rtlCol="0">
            <a:noAutofit/>
          </a:bodyPr>
          <a:lstStyle/>
          <a:p>
            <a:endParaRPr/>
          </a:p>
        </p:txBody>
      </p:sp>
      <p:sp>
        <p:nvSpPr>
          <p:cNvPr id="115" name="object 115"/>
          <p:cNvSpPr/>
          <p:nvPr/>
        </p:nvSpPr>
        <p:spPr>
          <a:xfrm>
            <a:off x="8127519" y="6083915"/>
            <a:ext cx="49854" cy="49827"/>
          </a:xfrm>
          <a:custGeom>
            <a:avLst/>
            <a:gdLst/>
            <a:ahLst/>
            <a:cxnLst/>
            <a:rect l="l" t="t" r="r" b="b"/>
            <a:pathLst>
              <a:path w="49854" h="49827">
                <a:moveTo>
                  <a:pt x="0" y="0"/>
                </a:moveTo>
                <a:lnTo>
                  <a:pt x="49854" y="0"/>
                </a:lnTo>
                <a:lnTo>
                  <a:pt x="49854" y="49827"/>
                </a:lnTo>
                <a:lnTo>
                  <a:pt x="0" y="49827"/>
                </a:lnTo>
                <a:lnTo>
                  <a:pt x="0" y="0"/>
                </a:lnTo>
                <a:close/>
              </a:path>
            </a:pathLst>
          </a:custGeom>
          <a:ln w="15468">
            <a:solidFill>
              <a:srgbClr val="000000"/>
            </a:solidFill>
          </a:ln>
        </p:spPr>
        <p:txBody>
          <a:bodyPr wrap="square" lIns="0" tIns="0" rIns="0" bIns="0" rtlCol="0">
            <a:noAutofit/>
          </a:bodyPr>
          <a:lstStyle/>
          <a:p>
            <a:endParaRPr/>
          </a:p>
        </p:txBody>
      </p:sp>
      <p:sp>
        <p:nvSpPr>
          <p:cNvPr id="116" name="object 116"/>
          <p:cNvSpPr/>
          <p:nvPr/>
        </p:nvSpPr>
        <p:spPr>
          <a:xfrm>
            <a:off x="8317487" y="6083915"/>
            <a:ext cx="49853" cy="49827"/>
          </a:xfrm>
          <a:custGeom>
            <a:avLst/>
            <a:gdLst/>
            <a:ahLst/>
            <a:cxnLst/>
            <a:rect l="l" t="t" r="r" b="b"/>
            <a:pathLst>
              <a:path w="49853" h="49827">
                <a:moveTo>
                  <a:pt x="0" y="24913"/>
                </a:moveTo>
                <a:lnTo>
                  <a:pt x="49853" y="24913"/>
                </a:lnTo>
              </a:path>
            </a:pathLst>
          </a:custGeom>
          <a:ln w="51097">
            <a:solidFill>
              <a:srgbClr val="000000"/>
            </a:solidFill>
          </a:ln>
        </p:spPr>
        <p:txBody>
          <a:bodyPr wrap="square" lIns="0" tIns="0" rIns="0" bIns="0" rtlCol="0">
            <a:noAutofit/>
          </a:bodyPr>
          <a:lstStyle/>
          <a:p>
            <a:endParaRPr/>
          </a:p>
        </p:txBody>
      </p:sp>
      <p:sp>
        <p:nvSpPr>
          <p:cNvPr id="117" name="object 117"/>
          <p:cNvSpPr/>
          <p:nvPr/>
        </p:nvSpPr>
        <p:spPr>
          <a:xfrm>
            <a:off x="8317487" y="6083915"/>
            <a:ext cx="49854" cy="49827"/>
          </a:xfrm>
          <a:custGeom>
            <a:avLst/>
            <a:gdLst/>
            <a:ahLst/>
            <a:cxnLst/>
            <a:rect l="l" t="t" r="r" b="b"/>
            <a:pathLst>
              <a:path w="49854" h="49827">
                <a:moveTo>
                  <a:pt x="0" y="0"/>
                </a:moveTo>
                <a:lnTo>
                  <a:pt x="49854" y="0"/>
                </a:lnTo>
                <a:lnTo>
                  <a:pt x="49854" y="49827"/>
                </a:lnTo>
                <a:lnTo>
                  <a:pt x="0" y="49827"/>
                </a:lnTo>
                <a:lnTo>
                  <a:pt x="0" y="0"/>
                </a:lnTo>
                <a:close/>
              </a:path>
            </a:pathLst>
          </a:custGeom>
          <a:ln w="15468">
            <a:solidFill>
              <a:srgbClr val="000000"/>
            </a:solidFill>
          </a:ln>
        </p:spPr>
        <p:txBody>
          <a:bodyPr wrap="square" lIns="0" tIns="0" rIns="0" bIns="0" rtlCol="0">
            <a:noAutofit/>
          </a:bodyPr>
          <a:lstStyle/>
          <a:p>
            <a:endParaRPr/>
          </a:p>
        </p:txBody>
      </p:sp>
      <p:sp>
        <p:nvSpPr>
          <p:cNvPr id="118" name="object 118"/>
          <p:cNvSpPr/>
          <p:nvPr/>
        </p:nvSpPr>
        <p:spPr>
          <a:xfrm>
            <a:off x="8506610" y="6083915"/>
            <a:ext cx="49853" cy="49827"/>
          </a:xfrm>
          <a:custGeom>
            <a:avLst/>
            <a:gdLst/>
            <a:ahLst/>
            <a:cxnLst/>
            <a:rect l="l" t="t" r="r" b="b"/>
            <a:pathLst>
              <a:path w="49853" h="49827">
                <a:moveTo>
                  <a:pt x="0" y="24913"/>
                </a:moveTo>
                <a:lnTo>
                  <a:pt x="49853" y="24913"/>
                </a:lnTo>
              </a:path>
            </a:pathLst>
          </a:custGeom>
          <a:ln w="51097">
            <a:solidFill>
              <a:srgbClr val="000000"/>
            </a:solidFill>
          </a:ln>
        </p:spPr>
        <p:txBody>
          <a:bodyPr wrap="square" lIns="0" tIns="0" rIns="0" bIns="0" rtlCol="0">
            <a:noAutofit/>
          </a:bodyPr>
          <a:lstStyle/>
          <a:p>
            <a:endParaRPr/>
          </a:p>
        </p:txBody>
      </p:sp>
      <p:sp>
        <p:nvSpPr>
          <p:cNvPr id="119" name="object 119"/>
          <p:cNvSpPr/>
          <p:nvPr/>
        </p:nvSpPr>
        <p:spPr>
          <a:xfrm>
            <a:off x="8506610" y="6083915"/>
            <a:ext cx="49854" cy="49827"/>
          </a:xfrm>
          <a:custGeom>
            <a:avLst/>
            <a:gdLst/>
            <a:ahLst/>
            <a:cxnLst/>
            <a:rect l="l" t="t" r="r" b="b"/>
            <a:pathLst>
              <a:path w="49854" h="49827">
                <a:moveTo>
                  <a:pt x="0" y="0"/>
                </a:moveTo>
                <a:lnTo>
                  <a:pt x="49854" y="0"/>
                </a:lnTo>
                <a:lnTo>
                  <a:pt x="49854" y="49827"/>
                </a:lnTo>
                <a:lnTo>
                  <a:pt x="0" y="49827"/>
                </a:lnTo>
                <a:lnTo>
                  <a:pt x="0" y="0"/>
                </a:lnTo>
                <a:close/>
              </a:path>
            </a:pathLst>
          </a:custGeom>
          <a:ln w="15468">
            <a:solidFill>
              <a:srgbClr val="000000"/>
            </a:solidFill>
          </a:ln>
        </p:spPr>
        <p:txBody>
          <a:bodyPr wrap="square" lIns="0" tIns="0" rIns="0" bIns="0" rtlCol="0">
            <a:noAutofit/>
          </a:bodyPr>
          <a:lstStyle/>
          <a:p>
            <a:endParaRPr/>
          </a:p>
        </p:txBody>
      </p:sp>
      <p:sp>
        <p:nvSpPr>
          <p:cNvPr id="120" name="object 120"/>
          <p:cNvSpPr/>
          <p:nvPr/>
        </p:nvSpPr>
        <p:spPr>
          <a:xfrm>
            <a:off x="5540932" y="6068450"/>
            <a:ext cx="70485" cy="61003"/>
          </a:xfrm>
          <a:custGeom>
            <a:avLst/>
            <a:gdLst/>
            <a:ahLst/>
            <a:cxnLst/>
            <a:rect l="l" t="t" r="r" b="b"/>
            <a:pathLst>
              <a:path w="70485" h="61003">
                <a:moveTo>
                  <a:pt x="35237" y="0"/>
                </a:moveTo>
                <a:lnTo>
                  <a:pt x="0" y="61003"/>
                </a:lnTo>
                <a:lnTo>
                  <a:pt x="70485" y="61003"/>
                </a:lnTo>
                <a:lnTo>
                  <a:pt x="35237" y="0"/>
                </a:lnTo>
                <a:close/>
              </a:path>
            </a:pathLst>
          </a:custGeom>
          <a:solidFill>
            <a:srgbClr val="000000"/>
          </a:solidFill>
        </p:spPr>
        <p:txBody>
          <a:bodyPr wrap="square" lIns="0" tIns="0" rIns="0" bIns="0" rtlCol="0">
            <a:noAutofit/>
          </a:bodyPr>
          <a:lstStyle/>
          <a:p>
            <a:endParaRPr/>
          </a:p>
        </p:txBody>
      </p:sp>
      <p:sp>
        <p:nvSpPr>
          <p:cNvPr id="121" name="object 121"/>
          <p:cNvSpPr/>
          <p:nvPr/>
        </p:nvSpPr>
        <p:spPr>
          <a:xfrm>
            <a:off x="5540932" y="6068450"/>
            <a:ext cx="70485" cy="61003"/>
          </a:xfrm>
          <a:custGeom>
            <a:avLst/>
            <a:gdLst/>
            <a:ahLst/>
            <a:cxnLst/>
            <a:rect l="l" t="t" r="r" b="b"/>
            <a:pathLst>
              <a:path w="70485" h="61003">
                <a:moveTo>
                  <a:pt x="0" y="61003"/>
                </a:moveTo>
                <a:lnTo>
                  <a:pt x="70485" y="61003"/>
                </a:lnTo>
                <a:lnTo>
                  <a:pt x="35237" y="0"/>
                </a:lnTo>
                <a:lnTo>
                  <a:pt x="0" y="61003"/>
                </a:lnTo>
                <a:close/>
              </a:path>
            </a:pathLst>
          </a:custGeom>
          <a:ln w="15468">
            <a:solidFill>
              <a:srgbClr val="000000"/>
            </a:solidFill>
          </a:ln>
        </p:spPr>
        <p:txBody>
          <a:bodyPr wrap="square" lIns="0" tIns="0" rIns="0" bIns="0" rtlCol="0">
            <a:noAutofit/>
          </a:bodyPr>
          <a:lstStyle/>
          <a:p>
            <a:endParaRPr/>
          </a:p>
        </p:txBody>
      </p:sp>
      <p:sp>
        <p:nvSpPr>
          <p:cNvPr id="122" name="object 122"/>
          <p:cNvSpPr/>
          <p:nvPr/>
        </p:nvSpPr>
        <p:spPr>
          <a:xfrm>
            <a:off x="6812305" y="6068450"/>
            <a:ext cx="70484" cy="61003"/>
          </a:xfrm>
          <a:custGeom>
            <a:avLst/>
            <a:gdLst/>
            <a:ahLst/>
            <a:cxnLst/>
            <a:rect l="l" t="t" r="r" b="b"/>
            <a:pathLst>
              <a:path w="70484" h="61003">
                <a:moveTo>
                  <a:pt x="35237" y="0"/>
                </a:moveTo>
                <a:lnTo>
                  <a:pt x="0" y="61003"/>
                </a:lnTo>
                <a:lnTo>
                  <a:pt x="70484" y="61003"/>
                </a:lnTo>
                <a:lnTo>
                  <a:pt x="35237" y="0"/>
                </a:lnTo>
                <a:close/>
              </a:path>
            </a:pathLst>
          </a:custGeom>
          <a:solidFill>
            <a:srgbClr val="000000"/>
          </a:solidFill>
        </p:spPr>
        <p:txBody>
          <a:bodyPr wrap="square" lIns="0" tIns="0" rIns="0" bIns="0" rtlCol="0">
            <a:noAutofit/>
          </a:bodyPr>
          <a:lstStyle/>
          <a:p>
            <a:endParaRPr/>
          </a:p>
        </p:txBody>
      </p:sp>
      <p:sp>
        <p:nvSpPr>
          <p:cNvPr id="123" name="object 123"/>
          <p:cNvSpPr/>
          <p:nvPr/>
        </p:nvSpPr>
        <p:spPr>
          <a:xfrm>
            <a:off x="6812305" y="6068450"/>
            <a:ext cx="70485" cy="61003"/>
          </a:xfrm>
          <a:custGeom>
            <a:avLst/>
            <a:gdLst/>
            <a:ahLst/>
            <a:cxnLst/>
            <a:rect l="l" t="t" r="r" b="b"/>
            <a:pathLst>
              <a:path w="70485" h="61003">
                <a:moveTo>
                  <a:pt x="0" y="61003"/>
                </a:moveTo>
                <a:lnTo>
                  <a:pt x="70485" y="61003"/>
                </a:lnTo>
                <a:lnTo>
                  <a:pt x="35237" y="0"/>
                </a:lnTo>
                <a:lnTo>
                  <a:pt x="0" y="61003"/>
                </a:lnTo>
                <a:close/>
              </a:path>
            </a:pathLst>
          </a:custGeom>
          <a:ln w="15468">
            <a:solidFill>
              <a:srgbClr val="000000"/>
            </a:solidFill>
          </a:ln>
        </p:spPr>
        <p:txBody>
          <a:bodyPr wrap="square" lIns="0" tIns="0" rIns="0" bIns="0" rtlCol="0">
            <a:noAutofit/>
          </a:bodyPr>
          <a:lstStyle/>
          <a:p>
            <a:endParaRPr/>
          </a:p>
        </p:txBody>
      </p:sp>
      <p:sp>
        <p:nvSpPr>
          <p:cNvPr id="124" name="object 124"/>
          <p:cNvSpPr/>
          <p:nvPr/>
        </p:nvSpPr>
        <p:spPr>
          <a:xfrm>
            <a:off x="7951290" y="6068450"/>
            <a:ext cx="70495" cy="61003"/>
          </a:xfrm>
          <a:custGeom>
            <a:avLst/>
            <a:gdLst/>
            <a:ahLst/>
            <a:cxnLst/>
            <a:rect l="l" t="t" r="r" b="b"/>
            <a:pathLst>
              <a:path w="70495" h="61003">
                <a:moveTo>
                  <a:pt x="35247" y="0"/>
                </a:moveTo>
                <a:lnTo>
                  <a:pt x="0" y="61003"/>
                </a:lnTo>
                <a:lnTo>
                  <a:pt x="70495" y="61003"/>
                </a:lnTo>
                <a:lnTo>
                  <a:pt x="35247" y="0"/>
                </a:lnTo>
                <a:close/>
              </a:path>
            </a:pathLst>
          </a:custGeom>
          <a:solidFill>
            <a:srgbClr val="000000"/>
          </a:solidFill>
        </p:spPr>
        <p:txBody>
          <a:bodyPr wrap="square" lIns="0" tIns="0" rIns="0" bIns="0" rtlCol="0">
            <a:noAutofit/>
          </a:bodyPr>
          <a:lstStyle/>
          <a:p>
            <a:endParaRPr/>
          </a:p>
        </p:txBody>
      </p:sp>
      <p:sp>
        <p:nvSpPr>
          <p:cNvPr id="125" name="object 125"/>
          <p:cNvSpPr/>
          <p:nvPr/>
        </p:nvSpPr>
        <p:spPr>
          <a:xfrm>
            <a:off x="7951290" y="6068450"/>
            <a:ext cx="70495" cy="61003"/>
          </a:xfrm>
          <a:custGeom>
            <a:avLst/>
            <a:gdLst/>
            <a:ahLst/>
            <a:cxnLst/>
            <a:rect l="l" t="t" r="r" b="b"/>
            <a:pathLst>
              <a:path w="70495" h="61003">
                <a:moveTo>
                  <a:pt x="0" y="61003"/>
                </a:moveTo>
                <a:lnTo>
                  <a:pt x="70495" y="61003"/>
                </a:lnTo>
                <a:lnTo>
                  <a:pt x="35247" y="0"/>
                </a:lnTo>
                <a:lnTo>
                  <a:pt x="0" y="61003"/>
                </a:lnTo>
                <a:close/>
              </a:path>
            </a:pathLst>
          </a:custGeom>
          <a:ln w="15468">
            <a:solidFill>
              <a:srgbClr val="000000"/>
            </a:solidFill>
          </a:ln>
        </p:spPr>
        <p:txBody>
          <a:bodyPr wrap="square" lIns="0" tIns="0" rIns="0" bIns="0" rtlCol="0">
            <a:noAutofit/>
          </a:bodyPr>
          <a:lstStyle/>
          <a:p>
            <a:endParaRPr/>
          </a:p>
        </p:txBody>
      </p:sp>
      <p:sp>
        <p:nvSpPr>
          <p:cNvPr id="126" name="object 126"/>
          <p:cNvSpPr/>
          <p:nvPr/>
        </p:nvSpPr>
        <p:spPr>
          <a:xfrm>
            <a:off x="5082753" y="3222937"/>
            <a:ext cx="1209480" cy="512057"/>
          </a:xfrm>
          <a:custGeom>
            <a:avLst/>
            <a:gdLst/>
            <a:ahLst/>
            <a:cxnLst/>
            <a:rect l="l" t="t" r="r" b="b"/>
            <a:pathLst>
              <a:path w="1209480" h="512057">
                <a:moveTo>
                  <a:pt x="0" y="0"/>
                </a:moveTo>
                <a:lnTo>
                  <a:pt x="1209480" y="0"/>
                </a:lnTo>
                <a:lnTo>
                  <a:pt x="1209480" y="512057"/>
                </a:lnTo>
                <a:lnTo>
                  <a:pt x="0" y="512057"/>
                </a:lnTo>
                <a:lnTo>
                  <a:pt x="0" y="0"/>
                </a:lnTo>
                <a:close/>
              </a:path>
            </a:pathLst>
          </a:custGeom>
          <a:solidFill>
            <a:srgbClr val="FFFFFF"/>
          </a:solidFill>
        </p:spPr>
        <p:txBody>
          <a:bodyPr wrap="square" lIns="0" tIns="0" rIns="0" bIns="0" rtlCol="0">
            <a:noAutofit/>
          </a:bodyPr>
          <a:lstStyle/>
          <a:p>
            <a:endParaRPr/>
          </a:p>
        </p:txBody>
      </p:sp>
      <p:sp>
        <p:nvSpPr>
          <p:cNvPr id="127" name="object 127"/>
          <p:cNvSpPr/>
          <p:nvPr/>
        </p:nvSpPr>
        <p:spPr>
          <a:xfrm>
            <a:off x="5082752" y="3222936"/>
            <a:ext cx="1209480" cy="512058"/>
          </a:xfrm>
          <a:custGeom>
            <a:avLst/>
            <a:gdLst/>
            <a:ahLst/>
            <a:cxnLst/>
            <a:rect l="l" t="t" r="r" b="b"/>
            <a:pathLst>
              <a:path w="1209480" h="512058">
                <a:moveTo>
                  <a:pt x="0" y="512058"/>
                </a:moveTo>
                <a:lnTo>
                  <a:pt x="0" y="0"/>
                </a:lnTo>
                <a:lnTo>
                  <a:pt x="1209480" y="0"/>
                </a:lnTo>
                <a:lnTo>
                  <a:pt x="1209480" y="512058"/>
                </a:lnTo>
                <a:lnTo>
                  <a:pt x="0" y="512058"/>
                </a:lnTo>
              </a:path>
            </a:pathLst>
          </a:custGeom>
          <a:ln w="15466">
            <a:solidFill>
              <a:srgbClr val="FFFFFF"/>
            </a:solidFill>
          </a:ln>
        </p:spPr>
        <p:txBody>
          <a:bodyPr wrap="square" lIns="0" tIns="0" rIns="0" bIns="0" rtlCol="0">
            <a:noAutofit/>
          </a:bodyPr>
          <a:lstStyle/>
          <a:p>
            <a:endParaRPr/>
          </a:p>
        </p:txBody>
      </p:sp>
      <p:sp>
        <p:nvSpPr>
          <p:cNvPr id="128" name="object 128"/>
          <p:cNvSpPr/>
          <p:nvPr/>
        </p:nvSpPr>
        <p:spPr>
          <a:xfrm>
            <a:off x="5082752" y="3734995"/>
            <a:ext cx="1209480" cy="0"/>
          </a:xfrm>
          <a:custGeom>
            <a:avLst/>
            <a:gdLst/>
            <a:ahLst/>
            <a:cxnLst/>
            <a:rect l="l" t="t" r="r" b="b"/>
            <a:pathLst>
              <a:path w="1209480">
                <a:moveTo>
                  <a:pt x="0" y="0"/>
                </a:moveTo>
                <a:lnTo>
                  <a:pt x="1209480" y="0"/>
                </a:lnTo>
              </a:path>
            </a:pathLst>
          </a:custGeom>
          <a:ln w="15464">
            <a:solidFill>
              <a:srgbClr val="000000"/>
            </a:solidFill>
          </a:ln>
        </p:spPr>
        <p:txBody>
          <a:bodyPr wrap="square" lIns="0" tIns="0" rIns="0" bIns="0" rtlCol="0">
            <a:noAutofit/>
          </a:bodyPr>
          <a:lstStyle/>
          <a:p>
            <a:endParaRPr/>
          </a:p>
        </p:txBody>
      </p:sp>
      <p:sp>
        <p:nvSpPr>
          <p:cNvPr id="129" name="object 129"/>
          <p:cNvSpPr/>
          <p:nvPr/>
        </p:nvSpPr>
        <p:spPr>
          <a:xfrm>
            <a:off x="5082752" y="3222937"/>
            <a:ext cx="1209480" cy="0"/>
          </a:xfrm>
          <a:custGeom>
            <a:avLst/>
            <a:gdLst/>
            <a:ahLst/>
            <a:cxnLst/>
            <a:rect l="l" t="t" r="r" b="b"/>
            <a:pathLst>
              <a:path w="1209480">
                <a:moveTo>
                  <a:pt x="0" y="0"/>
                </a:moveTo>
                <a:lnTo>
                  <a:pt x="1209480" y="0"/>
                </a:lnTo>
              </a:path>
            </a:pathLst>
          </a:custGeom>
          <a:ln w="15464">
            <a:solidFill>
              <a:srgbClr val="000000"/>
            </a:solidFill>
          </a:ln>
        </p:spPr>
        <p:txBody>
          <a:bodyPr wrap="square" lIns="0" tIns="0" rIns="0" bIns="0" rtlCol="0">
            <a:noAutofit/>
          </a:bodyPr>
          <a:lstStyle/>
          <a:p>
            <a:endParaRPr/>
          </a:p>
        </p:txBody>
      </p:sp>
      <p:sp>
        <p:nvSpPr>
          <p:cNvPr id="130" name="object 130"/>
          <p:cNvSpPr/>
          <p:nvPr/>
        </p:nvSpPr>
        <p:spPr>
          <a:xfrm>
            <a:off x="5082752" y="3222937"/>
            <a:ext cx="0" cy="512058"/>
          </a:xfrm>
          <a:custGeom>
            <a:avLst/>
            <a:gdLst/>
            <a:ahLst/>
            <a:cxnLst/>
            <a:rect l="l" t="t" r="r" b="b"/>
            <a:pathLst>
              <a:path h="512058">
                <a:moveTo>
                  <a:pt x="0" y="0"/>
                </a:moveTo>
                <a:lnTo>
                  <a:pt x="0" y="512058"/>
                </a:lnTo>
              </a:path>
            </a:pathLst>
          </a:custGeom>
          <a:ln w="15473">
            <a:solidFill>
              <a:srgbClr val="000000"/>
            </a:solidFill>
          </a:ln>
        </p:spPr>
        <p:txBody>
          <a:bodyPr wrap="square" lIns="0" tIns="0" rIns="0" bIns="0" rtlCol="0">
            <a:noAutofit/>
          </a:bodyPr>
          <a:lstStyle/>
          <a:p>
            <a:endParaRPr/>
          </a:p>
        </p:txBody>
      </p:sp>
      <p:sp>
        <p:nvSpPr>
          <p:cNvPr id="131" name="object 131"/>
          <p:cNvSpPr/>
          <p:nvPr/>
        </p:nvSpPr>
        <p:spPr>
          <a:xfrm>
            <a:off x="6292233" y="3222937"/>
            <a:ext cx="0" cy="512058"/>
          </a:xfrm>
          <a:custGeom>
            <a:avLst/>
            <a:gdLst/>
            <a:ahLst/>
            <a:cxnLst/>
            <a:rect l="l" t="t" r="r" b="b"/>
            <a:pathLst>
              <a:path h="512058">
                <a:moveTo>
                  <a:pt x="0" y="0"/>
                </a:moveTo>
                <a:lnTo>
                  <a:pt x="0" y="512058"/>
                </a:lnTo>
              </a:path>
            </a:pathLst>
          </a:custGeom>
          <a:ln w="15473">
            <a:solidFill>
              <a:srgbClr val="000000"/>
            </a:solidFill>
          </a:ln>
        </p:spPr>
        <p:txBody>
          <a:bodyPr wrap="square" lIns="0" tIns="0" rIns="0" bIns="0" rtlCol="0">
            <a:noAutofit/>
          </a:bodyPr>
          <a:lstStyle/>
          <a:p>
            <a:endParaRPr/>
          </a:p>
        </p:txBody>
      </p:sp>
      <p:sp>
        <p:nvSpPr>
          <p:cNvPr id="132" name="object 132"/>
          <p:cNvSpPr/>
          <p:nvPr/>
        </p:nvSpPr>
        <p:spPr>
          <a:xfrm>
            <a:off x="590550" y="3486149"/>
            <a:ext cx="1485900" cy="355599"/>
          </a:xfrm>
          <a:custGeom>
            <a:avLst/>
            <a:gdLst/>
            <a:ahLst/>
            <a:cxnLst/>
            <a:rect l="l" t="t" r="r" b="b"/>
            <a:pathLst>
              <a:path w="1485900" h="355599">
                <a:moveTo>
                  <a:pt x="0" y="0"/>
                </a:moveTo>
                <a:lnTo>
                  <a:pt x="1485900" y="0"/>
                </a:lnTo>
                <a:lnTo>
                  <a:pt x="1485900" y="355599"/>
                </a:lnTo>
                <a:lnTo>
                  <a:pt x="0" y="355599"/>
                </a:lnTo>
                <a:lnTo>
                  <a:pt x="0" y="0"/>
                </a:lnTo>
                <a:close/>
              </a:path>
            </a:pathLst>
          </a:custGeom>
          <a:ln w="12700">
            <a:solidFill>
              <a:srgbClr val="000000"/>
            </a:solidFill>
          </a:ln>
        </p:spPr>
        <p:txBody>
          <a:bodyPr wrap="square" lIns="0" tIns="0" rIns="0" bIns="0" rtlCol="0">
            <a:noAutofit/>
          </a:bodyPr>
          <a:lstStyle/>
          <a:p>
            <a:endParaRPr/>
          </a:p>
        </p:txBody>
      </p:sp>
      <p:sp>
        <p:nvSpPr>
          <p:cNvPr id="133" name="object 133"/>
          <p:cNvSpPr/>
          <p:nvPr/>
        </p:nvSpPr>
        <p:spPr>
          <a:xfrm>
            <a:off x="2020472" y="3810053"/>
            <a:ext cx="427160" cy="427160"/>
          </a:xfrm>
          <a:custGeom>
            <a:avLst/>
            <a:gdLst/>
            <a:ahLst/>
            <a:cxnLst/>
            <a:rect l="l" t="t" r="r" b="b"/>
            <a:pathLst>
              <a:path w="427160" h="427160">
                <a:moveTo>
                  <a:pt x="427160" y="427160"/>
                </a:moveTo>
                <a:lnTo>
                  <a:pt x="422670" y="422669"/>
                </a:lnTo>
                <a:lnTo>
                  <a:pt x="0" y="0"/>
                </a:lnTo>
              </a:path>
            </a:pathLst>
          </a:custGeom>
          <a:ln w="12700">
            <a:solidFill>
              <a:srgbClr val="000000"/>
            </a:solidFill>
          </a:ln>
        </p:spPr>
        <p:txBody>
          <a:bodyPr wrap="square" lIns="0" tIns="0" rIns="0" bIns="0" rtlCol="0">
            <a:noAutofit/>
          </a:bodyPr>
          <a:lstStyle/>
          <a:p>
            <a:endParaRPr/>
          </a:p>
        </p:txBody>
      </p:sp>
      <p:sp>
        <p:nvSpPr>
          <p:cNvPr id="134" name="object 134"/>
          <p:cNvSpPr/>
          <p:nvPr/>
        </p:nvSpPr>
        <p:spPr>
          <a:xfrm>
            <a:off x="2402730" y="4192311"/>
            <a:ext cx="80822" cy="80822"/>
          </a:xfrm>
          <a:custGeom>
            <a:avLst/>
            <a:gdLst/>
            <a:ahLst/>
            <a:cxnLst/>
            <a:rect l="l" t="t" r="r" b="b"/>
            <a:pathLst>
              <a:path w="80822" h="80822">
                <a:moveTo>
                  <a:pt x="53882" y="0"/>
                </a:moveTo>
                <a:lnTo>
                  <a:pt x="40411" y="40411"/>
                </a:lnTo>
                <a:lnTo>
                  <a:pt x="0" y="53882"/>
                </a:lnTo>
                <a:lnTo>
                  <a:pt x="80822" y="80822"/>
                </a:lnTo>
                <a:lnTo>
                  <a:pt x="53882" y="0"/>
                </a:lnTo>
                <a:close/>
              </a:path>
            </a:pathLst>
          </a:custGeom>
          <a:solidFill>
            <a:srgbClr val="000000"/>
          </a:solidFill>
        </p:spPr>
        <p:txBody>
          <a:bodyPr wrap="square" lIns="0" tIns="0" rIns="0" bIns="0" rtlCol="0">
            <a:noAutofit/>
          </a:bodyPr>
          <a:lstStyle/>
          <a:p>
            <a:endParaRPr/>
          </a:p>
        </p:txBody>
      </p:sp>
      <p:sp>
        <p:nvSpPr>
          <p:cNvPr id="135" name="object 135"/>
          <p:cNvSpPr/>
          <p:nvPr/>
        </p:nvSpPr>
        <p:spPr>
          <a:xfrm>
            <a:off x="1812435" y="4812819"/>
            <a:ext cx="427160" cy="427160"/>
          </a:xfrm>
          <a:custGeom>
            <a:avLst/>
            <a:gdLst/>
            <a:ahLst/>
            <a:cxnLst/>
            <a:rect l="l" t="t" r="r" b="b"/>
            <a:pathLst>
              <a:path w="427160" h="427160">
                <a:moveTo>
                  <a:pt x="427160" y="427160"/>
                </a:moveTo>
                <a:lnTo>
                  <a:pt x="422670" y="422669"/>
                </a:lnTo>
                <a:lnTo>
                  <a:pt x="0" y="0"/>
                </a:lnTo>
              </a:path>
            </a:pathLst>
          </a:custGeom>
          <a:ln w="12700">
            <a:solidFill>
              <a:srgbClr val="000000"/>
            </a:solidFill>
          </a:ln>
        </p:spPr>
        <p:txBody>
          <a:bodyPr wrap="square" lIns="0" tIns="0" rIns="0" bIns="0" rtlCol="0">
            <a:noAutofit/>
          </a:bodyPr>
          <a:lstStyle/>
          <a:p>
            <a:endParaRPr/>
          </a:p>
        </p:txBody>
      </p:sp>
      <p:sp>
        <p:nvSpPr>
          <p:cNvPr id="136" name="object 136"/>
          <p:cNvSpPr/>
          <p:nvPr/>
        </p:nvSpPr>
        <p:spPr>
          <a:xfrm>
            <a:off x="2194694" y="5195078"/>
            <a:ext cx="80822" cy="80821"/>
          </a:xfrm>
          <a:custGeom>
            <a:avLst/>
            <a:gdLst/>
            <a:ahLst/>
            <a:cxnLst/>
            <a:rect l="l" t="t" r="r" b="b"/>
            <a:pathLst>
              <a:path w="80822" h="80821">
                <a:moveTo>
                  <a:pt x="53882" y="0"/>
                </a:moveTo>
                <a:lnTo>
                  <a:pt x="40411" y="40410"/>
                </a:lnTo>
                <a:lnTo>
                  <a:pt x="0" y="53881"/>
                </a:lnTo>
                <a:lnTo>
                  <a:pt x="80822" y="80821"/>
                </a:lnTo>
                <a:lnTo>
                  <a:pt x="53882" y="0"/>
                </a:lnTo>
                <a:close/>
              </a:path>
            </a:pathLst>
          </a:custGeom>
          <a:solidFill>
            <a:srgbClr val="000000"/>
          </a:solidFill>
        </p:spPr>
        <p:txBody>
          <a:bodyPr wrap="square" lIns="0" tIns="0" rIns="0" bIns="0" rtlCol="0">
            <a:noAutofit/>
          </a:bodyPr>
          <a:lstStyle/>
          <a:p>
            <a:endParaRPr/>
          </a:p>
        </p:txBody>
      </p:sp>
      <p:sp>
        <p:nvSpPr>
          <p:cNvPr id="137" name="object 137"/>
          <p:cNvSpPr/>
          <p:nvPr/>
        </p:nvSpPr>
        <p:spPr>
          <a:xfrm>
            <a:off x="590550" y="4514850"/>
            <a:ext cx="1485900" cy="355600"/>
          </a:xfrm>
          <a:custGeom>
            <a:avLst/>
            <a:gdLst/>
            <a:ahLst/>
            <a:cxnLst/>
            <a:rect l="l" t="t" r="r" b="b"/>
            <a:pathLst>
              <a:path w="1485900" h="355600">
                <a:moveTo>
                  <a:pt x="0" y="0"/>
                </a:moveTo>
                <a:lnTo>
                  <a:pt x="1485900" y="0"/>
                </a:lnTo>
                <a:lnTo>
                  <a:pt x="1485900" y="355600"/>
                </a:lnTo>
                <a:lnTo>
                  <a:pt x="0" y="355600"/>
                </a:lnTo>
                <a:lnTo>
                  <a:pt x="0" y="0"/>
                </a:lnTo>
                <a:close/>
              </a:path>
            </a:pathLst>
          </a:custGeom>
          <a:solidFill>
            <a:srgbClr val="FFFFFF"/>
          </a:solidFill>
        </p:spPr>
        <p:txBody>
          <a:bodyPr wrap="square" lIns="0" tIns="0" rIns="0" bIns="0" rtlCol="0">
            <a:noAutofit/>
          </a:bodyPr>
          <a:lstStyle/>
          <a:p>
            <a:endParaRPr/>
          </a:p>
        </p:txBody>
      </p:sp>
      <p:sp>
        <p:nvSpPr>
          <p:cNvPr id="138" name="object 138"/>
          <p:cNvSpPr txBox="1"/>
          <p:nvPr/>
        </p:nvSpPr>
        <p:spPr>
          <a:xfrm>
            <a:off x="361845" y="4426951"/>
            <a:ext cx="4652645" cy="386080"/>
          </a:xfrm>
          <a:prstGeom prst="rect">
            <a:avLst/>
          </a:prstGeom>
        </p:spPr>
        <p:txBody>
          <a:bodyPr vert="horz" wrap="square" lIns="0" tIns="0" rIns="0" bIns="0" rtlCol="0">
            <a:noAutofit/>
          </a:bodyPr>
          <a:lstStyle/>
          <a:p>
            <a:pPr marR="12700" algn="r">
              <a:lnSpc>
                <a:spcPct val="100000"/>
              </a:lnSpc>
            </a:pPr>
            <a:r>
              <a:rPr sz="1100" spc="15" dirty="0" smtClean="0">
                <a:latin typeface="Arial"/>
                <a:cs typeface="Arial"/>
              </a:rPr>
              <a:t>2</a:t>
            </a:r>
            <a:endParaRPr sz="1100">
              <a:latin typeface="Arial"/>
              <a:cs typeface="Arial"/>
            </a:endParaRPr>
          </a:p>
          <a:p>
            <a:pPr marL="12700">
              <a:lnSpc>
                <a:spcPts val="1614"/>
              </a:lnSpc>
              <a:tabLst>
                <a:tab pos="310515" algn="l"/>
              </a:tabLst>
            </a:pPr>
            <a:r>
              <a:rPr sz="1100" spc="15" dirty="0" smtClean="0">
                <a:latin typeface="Arial"/>
                <a:cs typeface="Arial"/>
              </a:rPr>
              <a:t>4	</a:t>
            </a:r>
            <a:r>
              <a:rPr sz="1600" spc="15" dirty="0" smtClean="0">
                <a:latin typeface="Gill Sans Light"/>
                <a:cs typeface="Gill Sans Light"/>
              </a:rPr>
              <a:t>Core </a:t>
            </a:r>
            <a:r>
              <a:rPr sz="1600" spc="-80" dirty="0" smtClean="0">
                <a:latin typeface="Gill Sans Light"/>
                <a:cs typeface="Gill Sans Light"/>
              </a:rPr>
              <a:t>P</a:t>
            </a:r>
            <a:r>
              <a:rPr sz="1600" spc="0" dirty="0" smtClean="0">
                <a:latin typeface="Gill Sans Light"/>
                <a:cs typeface="Gill Sans Light"/>
              </a:rPr>
              <a:t>opulation</a:t>
            </a:r>
            <a:endParaRPr sz="1600">
              <a:latin typeface="Gill Sans Light"/>
              <a:cs typeface="Gill Sans Light"/>
            </a:endParaRPr>
          </a:p>
        </p:txBody>
      </p:sp>
      <p:sp>
        <p:nvSpPr>
          <p:cNvPr id="139" name="object 139"/>
          <p:cNvSpPr txBox="1"/>
          <p:nvPr/>
        </p:nvSpPr>
        <p:spPr>
          <a:xfrm>
            <a:off x="361845" y="4225612"/>
            <a:ext cx="10604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5</a:t>
            </a:r>
            <a:endParaRPr sz="1100">
              <a:latin typeface="Arial"/>
              <a:cs typeface="Arial"/>
            </a:endParaRPr>
          </a:p>
        </p:txBody>
      </p:sp>
      <p:sp>
        <p:nvSpPr>
          <p:cNvPr id="140" name="object 140"/>
          <p:cNvSpPr txBox="1"/>
          <p:nvPr/>
        </p:nvSpPr>
        <p:spPr>
          <a:xfrm>
            <a:off x="361845" y="3832120"/>
            <a:ext cx="10604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6</a:t>
            </a:r>
            <a:endParaRPr sz="1100">
              <a:latin typeface="Arial"/>
              <a:cs typeface="Arial"/>
            </a:endParaRPr>
          </a:p>
        </p:txBody>
      </p:sp>
      <p:sp>
        <p:nvSpPr>
          <p:cNvPr id="141" name="object 141"/>
          <p:cNvSpPr txBox="1"/>
          <p:nvPr/>
        </p:nvSpPr>
        <p:spPr>
          <a:xfrm>
            <a:off x="361845" y="3438629"/>
            <a:ext cx="10604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7</a:t>
            </a:r>
            <a:endParaRPr sz="1100">
              <a:latin typeface="Arial"/>
              <a:cs typeface="Arial"/>
            </a:endParaRPr>
          </a:p>
        </p:txBody>
      </p:sp>
      <p:sp>
        <p:nvSpPr>
          <p:cNvPr id="142" name="object 142"/>
          <p:cNvSpPr txBox="1"/>
          <p:nvPr/>
        </p:nvSpPr>
        <p:spPr>
          <a:xfrm>
            <a:off x="361845" y="3045996"/>
            <a:ext cx="10604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8</a:t>
            </a:r>
            <a:endParaRPr sz="1100">
              <a:latin typeface="Arial"/>
              <a:cs typeface="Arial"/>
            </a:endParaRPr>
          </a:p>
        </p:txBody>
      </p:sp>
      <p:sp>
        <p:nvSpPr>
          <p:cNvPr id="143" name="object 143"/>
          <p:cNvSpPr txBox="1"/>
          <p:nvPr/>
        </p:nvSpPr>
        <p:spPr>
          <a:xfrm>
            <a:off x="3505460" y="3171432"/>
            <a:ext cx="638175" cy="186055"/>
          </a:xfrm>
          <a:prstGeom prst="rect">
            <a:avLst/>
          </a:prstGeom>
        </p:spPr>
        <p:txBody>
          <a:bodyPr vert="horz" wrap="square" lIns="0" tIns="0" rIns="0" bIns="0" rtlCol="0">
            <a:noAutofit/>
          </a:bodyPr>
          <a:lstStyle/>
          <a:p>
            <a:pPr marL="12700">
              <a:lnSpc>
                <a:spcPct val="100000"/>
              </a:lnSpc>
              <a:tabLst>
                <a:tab pos="313055" algn="l"/>
              </a:tabLst>
            </a:pPr>
            <a:r>
              <a:rPr sz="1100" u="heavy" spc="5" dirty="0" smtClean="0">
                <a:latin typeface="Arial"/>
                <a:cs typeface="Arial"/>
              </a:rPr>
              <a:t> 	</a:t>
            </a:r>
            <a:r>
              <a:rPr sz="1100" spc="20" dirty="0" smtClean="0">
                <a:latin typeface="Arial"/>
                <a:cs typeface="Arial"/>
              </a:rPr>
              <a:t>mad</a:t>
            </a:r>
            <a:endParaRPr sz="1100">
              <a:latin typeface="Arial"/>
              <a:cs typeface="Arial"/>
            </a:endParaRPr>
          </a:p>
        </p:txBody>
      </p:sp>
      <p:sp>
        <p:nvSpPr>
          <p:cNvPr id="144" name="object 144"/>
          <p:cNvSpPr txBox="1"/>
          <p:nvPr/>
        </p:nvSpPr>
        <p:spPr>
          <a:xfrm>
            <a:off x="4117511" y="3269001"/>
            <a:ext cx="82550" cy="153670"/>
          </a:xfrm>
          <a:prstGeom prst="rect">
            <a:avLst/>
          </a:prstGeom>
        </p:spPr>
        <p:txBody>
          <a:bodyPr vert="horz" wrap="square" lIns="0" tIns="0" rIns="0" bIns="0" rtlCol="0">
            <a:noAutofit/>
          </a:bodyPr>
          <a:lstStyle/>
          <a:p>
            <a:pPr marL="12700">
              <a:lnSpc>
                <a:spcPct val="100000"/>
              </a:lnSpc>
            </a:pPr>
            <a:r>
              <a:rPr sz="900" spc="-5" dirty="0" smtClean="0">
                <a:latin typeface="Arial"/>
                <a:cs typeface="Arial"/>
              </a:rPr>
              <a:t>x</a:t>
            </a:r>
            <a:endParaRPr sz="900">
              <a:latin typeface="Arial"/>
              <a:cs typeface="Arial"/>
            </a:endParaRPr>
          </a:p>
        </p:txBody>
      </p:sp>
      <p:sp>
        <p:nvSpPr>
          <p:cNvPr id="145" name="object 145"/>
          <p:cNvSpPr txBox="1"/>
          <p:nvPr/>
        </p:nvSpPr>
        <p:spPr>
          <a:xfrm>
            <a:off x="3505460" y="3411135"/>
            <a:ext cx="638175" cy="186055"/>
          </a:xfrm>
          <a:prstGeom prst="rect">
            <a:avLst/>
          </a:prstGeom>
        </p:spPr>
        <p:txBody>
          <a:bodyPr vert="horz" wrap="square" lIns="0" tIns="0" rIns="0" bIns="0" rtlCol="0">
            <a:noAutofit/>
          </a:bodyPr>
          <a:lstStyle/>
          <a:p>
            <a:pPr marL="12700">
              <a:lnSpc>
                <a:spcPct val="100000"/>
              </a:lnSpc>
              <a:tabLst>
                <a:tab pos="313055" algn="l"/>
              </a:tabLst>
            </a:pPr>
            <a:r>
              <a:rPr sz="1100" u="heavy" spc="5" dirty="0" smtClean="0">
                <a:latin typeface="Arial"/>
                <a:cs typeface="Arial"/>
              </a:rPr>
              <a:t> 	</a:t>
            </a:r>
            <a:r>
              <a:rPr sz="1100" spc="20" dirty="0" smtClean="0">
                <a:latin typeface="Arial"/>
                <a:cs typeface="Arial"/>
              </a:rPr>
              <a:t>mad</a:t>
            </a:r>
            <a:endParaRPr sz="1100">
              <a:latin typeface="Arial"/>
              <a:cs typeface="Arial"/>
            </a:endParaRPr>
          </a:p>
        </p:txBody>
      </p:sp>
      <p:sp>
        <p:nvSpPr>
          <p:cNvPr id="146" name="object 146"/>
          <p:cNvSpPr txBox="1"/>
          <p:nvPr/>
        </p:nvSpPr>
        <p:spPr>
          <a:xfrm>
            <a:off x="4117511" y="3508704"/>
            <a:ext cx="82550" cy="153670"/>
          </a:xfrm>
          <a:prstGeom prst="rect">
            <a:avLst/>
          </a:prstGeom>
        </p:spPr>
        <p:txBody>
          <a:bodyPr vert="horz" wrap="square" lIns="0" tIns="0" rIns="0" bIns="0" rtlCol="0">
            <a:noAutofit/>
          </a:bodyPr>
          <a:lstStyle/>
          <a:p>
            <a:pPr marL="12700">
              <a:lnSpc>
                <a:spcPct val="100000"/>
              </a:lnSpc>
            </a:pPr>
            <a:r>
              <a:rPr sz="900" spc="-5" dirty="0" smtClean="0">
                <a:latin typeface="Arial"/>
                <a:cs typeface="Arial"/>
              </a:rPr>
              <a:t>y</a:t>
            </a:r>
            <a:endParaRPr sz="900">
              <a:latin typeface="Arial"/>
              <a:cs typeface="Arial"/>
            </a:endParaRPr>
          </a:p>
        </p:txBody>
      </p:sp>
      <p:sp>
        <p:nvSpPr>
          <p:cNvPr id="147" name="object 147"/>
          <p:cNvSpPr txBox="1"/>
          <p:nvPr/>
        </p:nvSpPr>
        <p:spPr>
          <a:xfrm>
            <a:off x="4978934" y="6183060"/>
            <a:ext cx="10604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0</a:t>
            </a:r>
            <a:endParaRPr sz="1100">
              <a:latin typeface="Arial"/>
              <a:cs typeface="Arial"/>
            </a:endParaRPr>
          </a:p>
        </p:txBody>
      </p:sp>
      <p:sp>
        <p:nvSpPr>
          <p:cNvPr id="148" name="object 148"/>
          <p:cNvSpPr txBox="1"/>
          <p:nvPr/>
        </p:nvSpPr>
        <p:spPr>
          <a:xfrm>
            <a:off x="5927091" y="6183060"/>
            <a:ext cx="10604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1</a:t>
            </a:r>
            <a:endParaRPr sz="1100">
              <a:latin typeface="Arial"/>
              <a:cs typeface="Arial"/>
            </a:endParaRPr>
          </a:p>
        </p:txBody>
      </p:sp>
      <p:sp>
        <p:nvSpPr>
          <p:cNvPr id="149" name="object 149"/>
          <p:cNvSpPr txBox="1"/>
          <p:nvPr/>
        </p:nvSpPr>
        <p:spPr>
          <a:xfrm>
            <a:off x="6128241" y="6183060"/>
            <a:ext cx="1598930" cy="339090"/>
          </a:xfrm>
          <a:prstGeom prst="rect">
            <a:avLst/>
          </a:prstGeom>
        </p:spPr>
        <p:txBody>
          <a:bodyPr vert="horz" wrap="square" lIns="0" tIns="0" rIns="0" bIns="0" rtlCol="0">
            <a:noAutofit/>
          </a:bodyPr>
          <a:lstStyle/>
          <a:p>
            <a:pPr marL="2540" algn="ctr">
              <a:lnSpc>
                <a:spcPct val="100000"/>
              </a:lnSpc>
            </a:pPr>
            <a:r>
              <a:rPr sz="1100" spc="15" dirty="0" smtClean="0">
                <a:latin typeface="Arial"/>
                <a:cs typeface="Arial"/>
              </a:rPr>
              <a:t>2</a:t>
            </a:r>
            <a:endParaRPr sz="1100">
              <a:latin typeface="Arial"/>
              <a:cs typeface="Arial"/>
            </a:endParaRPr>
          </a:p>
          <a:p>
            <a:pPr marR="0" algn="ctr">
              <a:lnSpc>
                <a:spcPts val="1205"/>
              </a:lnSpc>
            </a:pPr>
            <a:r>
              <a:rPr sz="1100" spc="10" dirty="0" smtClean="0">
                <a:latin typeface="Arial"/>
                <a:cs typeface="Arial"/>
              </a:rPr>
              <a:t>Longitudinal</a:t>
            </a:r>
            <a:r>
              <a:rPr sz="1100" spc="5" dirty="0" smtClean="0">
                <a:latin typeface="Arial"/>
                <a:cs typeface="Arial"/>
              </a:rPr>
              <a:t> </a:t>
            </a:r>
            <a:r>
              <a:rPr sz="1100" spc="10" dirty="0" smtClean="0">
                <a:latin typeface="Arial"/>
                <a:cs typeface="Arial"/>
              </a:rPr>
              <a:t>position </a:t>
            </a:r>
            <a:r>
              <a:rPr sz="1100" spc="15" dirty="0" smtClean="0">
                <a:latin typeface="Arial"/>
                <a:cs typeface="Arial"/>
              </a:rPr>
              <a:t>(m)</a:t>
            </a:r>
            <a:endParaRPr sz="1100">
              <a:latin typeface="Arial"/>
              <a:cs typeface="Arial"/>
            </a:endParaRPr>
          </a:p>
        </p:txBody>
      </p:sp>
      <p:sp>
        <p:nvSpPr>
          <p:cNvPr id="150" name="object 150"/>
          <p:cNvSpPr txBox="1"/>
          <p:nvPr/>
        </p:nvSpPr>
        <p:spPr>
          <a:xfrm>
            <a:off x="7825124" y="6183060"/>
            <a:ext cx="10604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3</a:t>
            </a:r>
            <a:endParaRPr sz="1100">
              <a:latin typeface="Arial"/>
              <a:cs typeface="Arial"/>
            </a:endParaRPr>
          </a:p>
        </p:txBody>
      </p:sp>
      <p:sp>
        <p:nvSpPr>
          <p:cNvPr id="151" name="object 151"/>
          <p:cNvSpPr txBox="1"/>
          <p:nvPr/>
        </p:nvSpPr>
        <p:spPr>
          <a:xfrm>
            <a:off x="8774141" y="6183060"/>
            <a:ext cx="10604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4</a:t>
            </a:r>
            <a:endParaRPr sz="1100">
              <a:latin typeface="Arial"/>
              <a:cs typeface="Arial"/>
            </a:endParaRPr>
          </a:p>
        </p:txBody>
      </p:sp>
      <p:sp>
        <p:nvSpPr>
          <p:cNvPr id="152" name="object 152"/>
          <p:cNvSpPr txBox="1"/>
          <p:nvPr/>
        </p:nvSpPr>
        <p:spPr>
          <a:xfrm>
            <a:off x="4788099" y="5770666"/>
            <a:ext cx="22669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1.2</a:t>
            </a:r>
            <a:endParaRPr sz="1100">
              <a:latin typeface="Arial"/>
              <a:cs typeface="Arial"/>
            </a:endParaRPr>
          </a:p>
        </p:txBody>
      </p:sp>
      <p:sp>
        <p:nvSpPr>
          <p:cNvPr id="153" name="object 153"/>
          <p:cNvSpPr txBox="1"/>
          <p:nvPr/>
        </p:nvSpPr>
        <p:spPr>
          <a:xfrm>
            <a:off x="4788099" y="5434737"/>
            <a:ext cx="22669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1.4</a:t>
            </a:r>
            <a:endParaRPr sz="1100">
              <a:latin typeface="Arial"/>
              <a:cs typeface="Arial"/>
            </a:endParaRPr>
          </a:p>
        </p:txBody>
      </p:sp>
      <p:sp>
        <p:nvSpPr>
          <p:cNvPr id="154" name="object 154"/>
          <p:cNvSpPr txBox="1"/>
          <p:nvPr/>
        </p:nvSpPr>
        <p:spPr>
          <a:xfrm>
            <a:off x="4788099" y="5098808"/>
            <a:ext cx="22669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1.6</a:t>
            </a:r>
            <a:endParaRPr sz="1100">
              <a:latin typeface="Arial"/>
              <a:cs typeface="Arial"/>
            </a:endParaRPr>
          </a:p>
        </p:txBody>
      </p:sp>
      <p:sp>
        <p:nvSpPr>
          <p:cNvPr id="155" name="object 155"/>
          <p:cNvSpPr txBox="1"/>
          <p:nvPr/>
        </p:nvSpPr>
        <p:spPr>
          <a:xfrm>
            <a:off x="4788099" y="4762880"/>
            <a:ext cx="22669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1.8</a:t>
            </a:r>
            <a:endParaRPr sz="1100">
              <a:latin typeface="Arial"/>
              <a:cs typeface="Arial"/>
            </a:endParaRPr>
          </a:p>
        </p:txBody>
      </p:sp>
      <p:sp>
        <p:nvSpPr>
          <p:cNvPr id="156" name="object 156"/>
          <p:cNvSpPr txBox="1"/>
          <p:nvPr/>
        </p:nvSpPr>
        <p:spPr>
          <a:xfrm>
            <a:off x="4788099" y="4091023"/>
            <a:ext cx="22669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2.2</a:t>
            </a:r>
            <a:endParaRPr sz="1100">
              <a:latin typeface="Arial"/>
              <a:cs typeface="Arial"/>
            </a:endParaRPr>
          </a:p>
        </p:txBody>
      </p:sp>
      <p:sp>
        <p:nvSpPr>
          <p:cNvPr id="157" name="object 157"/>
          <p:cNvSpPr txBox="1"/>
          <p:nvPr/>
        </p:nvSpPr>
        <p:spPr>
          <a:xfrm>
            <a:off x="4788099" y="3755094"/>
            <a:ext cx="22669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2.4</a:t>
            </a:r>
            <a:endParaRPr sz="1100">
              <a:latin typeface="Arial"/>
              <a:cs typeface="Arial"/>
            </a:endParaRPr>
          </a:p>
        </p:txBody>
      </p:sp>
      <p:sp>
        <p:nvSpPr>
          <p:cNvPr id="158" name="object 158"/>
          <p:cNvSpPr txBox="1"/>
          <p:nvPr/>
        </p:nvSpPr>
        <p:spPr>
          <a:xfrm>
            <a:off x="4788099" y="3419165"/>
            <a:ext cx="226695" cy="186055"/>
          </a:xfrm>
          <a:prstGeom prst="rect">
            <a:avLst/>
          </a:prstGeom>
        </p:spPr>
        <p:txBody>
          <a:bodyPr vert="horz" wrap="square" lIns="0" tIns="0" rIns="0" bIns="0" rtlCol="0">
            <a:noAutofit/>
          </a:bodyPr>
          <a:lstStyle/>
          <a:p>
            <a:pPr marL="12700">
              <a:lnSpc>
                <a:spcPct val="100000"/>
              </a:lnSpc>
            </a:pPr>
            <a:r>
              <a:rPr sz="1100" spc="15" dirty="0" smtClean="0">
                <a:latin typeface="Arial"/>
                <a:cs typeface="Arial"/>
              </a:rPr>
              <a:t>2.6</a:t>
            </a:r>
            <a:endParaRPr sz="1100">
              <a:latin typeface="Arial"/>
              <a:cs typeface="Arial"/>
            </a:endParaRPr>
          </a:p>
        </p:txBody>
      </p:sp>
      <p:sp>
        <p:nvSpPr>
          <p:cNvPr id="159" name="object 159"/>
          <p:cNvSpPr txBox="1"/>
          <p:nvPr/>
        </p:nvSpPr>
        <p:spPr>
          <a:xfrm>
            <a:off x="5130222" y="3449235"/>
            <a:ext cx="1076325" cy="186055"/>
          </a:xfrm>
          <a:prstGeom prst="rect">
            <a:avLst/>
          </a:prstGeom>
        </p:spPr>
        <p:txBody>
          <a:bodyPr vert="horz" wrap="square" lIns="0" tIns="0" rIns="0" bIns="0" rtlCol="0">
            <a:noAutofit/>
          </a:bodyPr>
          <a:lstStyle/>
          <a:p>
            <a:pPr marL="12700">
              <a:lnSpc>
                <a:spcPct val="100000"/>
              </a:lnSpc>
              <a:tabLst>
                <a:tab pos="314960" algn="l"/>
              </a:tabLst>
            </a:pPr>
            <a:r>
              <a:rPr sz="1650" u="heavy" spc="7" baseline="12626" dirty="0" smtClean="0">
                <a:latin typeface="Arial"/>
                <a:cs typeface="Arial"/>
              </a:rPr>
              <a:t> 	</a:t>
            </a:r>
            <a:r>
              <a:rPr sz="1100" spc="20" dirty="0" smtClean="0">
                <a:latin typeface="Arial"/>
                <a:cs typeface="Arial"/>
              </a:rPr>
              <a:t>mad  </a:t>
            </a:r>
            <a:r>
              <a:rPr sz="1100" spc="-10" dirty="0" smtClean="0">
                <a:latin typeface="Arial"/>
                <a:cs typeface="Arial"/>
              </a:rPr>
              <a:t> </a:t>
            </a:r>
            <a:r>
              <a:rPr sz="1100" spc="15" dirty="0" smtClean="0">
                <a:latin typeface="Arial"/>
                <a:cs typeface="Arial"/>
              </a:rPr>
              <a:t>/mad</a:t>
            </a:r>
            <a:endParaRPr sz="1100">
              <a:latin typeface="Arial"/>
              <a:cs typeface="Arial"/>
            </a:endParaRPr>
          </a:p>
        </p:txBody>
      </p:sp>
      <p:sp>
        <p:nvSpPr>
          <p:cNvPr id="160" name="object 160"/>
          <p:cNvSpPr txBox="1"/>
          <p:nvPr/>
        </p:nvSpPr>
        <p:spPr>
          <a:xfrm>
            <a:off x="5130222" y="3209532"/>
            <a:ext cx="1080135" cy="186055"/>
          </a:xfrm>
          <a:prstGeom prst="rect">
            <a:avLst/>
          </a:prstGeom>
        </p:spPr>
        <p:txBody>
          <a:bodyPr vert="horz" wrap="square" lIns="0" tIns="0" rIns="0" bIns="0" rtlCol="0">
            <a:noAutofit/>
          </a:bodyPr>
          <a:lstStyle/>
          <a:p>
            <a:pPr marL="12700">
              <a:lnSpc>
                <a:spcPct val="100000"/>
              </a:lnSpc>
              <a:tabLst>
                <a:tab pos="314960" algn="l"/>
              </a:tabLst>
            </a:pPr>
            <a:r>
              <a:rPr sz="1100" u="heavy" spc="5" dirty="0" smtClean="0">
                <a:latin typeface="Arial"/>
                <a:cs typeface="Arial"/>
              </a:rPr>
              <a:t> 	</a:t>
            </a:r>
            <a:r>
              <a:rPr sz="1100" spc="20" dirty="0" smtClean="0">
                <a:latin typeface="Arial"/>
                <a:cs typeface="Arial"/>
              </a:rPr>
              <a:t>mad   </a:t>
            </a:r>
            <a:r>
              <a:rPr sz="1100" spc="15" dirty="0" smtClean="0">
                <a:latin typeface="Arial"/>
                <a:cs typeface="Arial"/>
              </a:rPr>
              <a:t>/mad</a:t>
            </a:r>
            <a:endParaRPr sz="1100">
              <a:latin typeface="Arial"/>
              <a:cs typeface="Arial"/>
            </a:endParaRPr>
          </a:p>
        </p:txBody>
      </p:sp>
      <p:sp>
        <p:nvSpPr>
          <p:cNvPr id="161" name="object 161"/>
          <p:cNvSpPr txBox="1"/>
          <p:nvPr/>
        </p:nvSpPr>
        <p:spPr>
          <a:xfrm>
            <a:off x="5743993" y="3307101"/>
            <a:ext cx="522605" cy="153670"/>
          </a:xfrm>
          <a:prstGeom prst="rect">
            <a:avLst/>
          </a:prstGeom>
        </p:spPr>
        <p:txBody>
          <a:bodyPr vert="horz" wrap="square" lIns="0" tIns="0" rIns="0" bIns="0" rtlCol="0">
            <a:noAutofit/>
          </a:bodyPr>
          <a:lstStyle/>
          <a:p>
            <a:pPr marL="12700">
              <a:lnSpc>
                <a:spcPct val="100000"/>
              </a:lnSpc>
              <a:tabLst>
                <a:tab pos="452755" algn="l"/>
              </a:tabLst>
            </a:pPr>
            <a:r>
              <a:rPr sz="900" spc="-5" dirty="0" smtClean="0">
                <a:latin typeface="Arial"/>
                <a:cs typeface="Arial"/>
              </a:rPr>
              <a:t>hx	x</a:t>
            </a:r>
            <a:endParaRPr sz="900">
              <a:latin typeface="Arial"/>
              <a:cs typeface="Arial"/>
            </a:endParaRPr>
          </a:p>
        </p:txBody>
      </p:sp>
      <p:sp>
        <p:nvSpPr>
          <p:cNvPr id="162" name="object 162"/>
          <p:cNvSpPr txBox="1"/>
          <p:nvPr/>
        </p:nvSpPr>
        <p:spPr>
          <a:xfrm>
            <a:off x="5743993" y="3546804"/>
            <a:ext cx="519430" cy="153670"/>
          </a:xfrm>
          <a:prstGeom prst="rect">
            <a:avLst/>
          </a:prstGeom>
        </p:spPr>
        <p:txBody>
          <a:bodyPr vert="horz" wrap="square" lIns="0" tIns="0" rIns="0" bIns="0" rtlCol="0">
            <a:noAutofit/>
          </a:bodyPr>
          <a:lstStyle/>
          <a:p>
            <a:pPr marL="12700">
              <a:lnSpc>
                <a:spcPct val="100000"/>
              </a:lnSpc>
              <a:tabLst>
                <a:tab pos="448945" algn="l"/>
              </a:tabLst>
            </a:pPr>
            <a:r>
              <a:rPr sz="900" spc="-5" dirty="0" smtClean="0">
                <a:latin typeface="Arial"/>
                <a:cs typeface="Arial"/>
              </a:rPr>
              <a:t>hy	y</a:t>
            </a:r>
            <a:endParaRPr sz="900">
              <a:latin typeface="Arial"/>
              <a:cs typeface="Arial"/>
            </a:endParaRPr>
          </a:p>
        </p:txBody>
      </p:sp>
      <p:sp>
        <p:nvSpPr>
          <p:cNvPr id="163" name="object 163"/>
          <p:cNvSpPr txBox="1"/>
          <p:nvPr/>
        </p:nvSpPr>
        <p:spPr>
          <a:xfrm>
            <a:off x="687106" y="3524083"/>
            <a:ext cx="1304290" cy="259079"/>
          </a:xfrm>
          <a:prstGeom prst="rect">
            <a:avLst/>
          </a:prstGeom>
        </p:spPr>
        <p:txBody>
          <a:bodyPr vert="horz" wrap="square" lIns="0" tIns="0" rIns="0" bIns="0" rtlCol="0">
            <a:noAutofit/>
          </a:bodyPr>
          <a:lstStyle/>
          <a:p>
            <a:pPr marL="12700">
              <a:lnSpc>
                <a:spcPct val="100000"/>
              </a:lnSpc>
            </a:pPr>
            <a:r>
              <a:rPr sz="1600" dirty="0" smtClean="0">
                <a:latin typeface="Gill Sans Light"/>
                <a:cs typeface="Gill Sans Light"/>
              </a:rPr>
              <a:t>Halo </a:t>
            </a:r>
            <a:r>
              <a:rPr sz="1600" spc="-80" dirty="0" smtClean="0">
                <a:latin typeface="Gill Sans Light"/>
                <a:cs typeface="Gill Sans Light"/>
              </a:rPr>
              <a:t>P</a:t>
            </a:r>
            <a:r>
              <a:rPr sz="1600" spc="0" dirty="0" smtClean="0">
                <a:latin typeface="Gill Sans Light"/>
                <a:cs typeface="Gill Sans Light"/>
              </a:rPr>
              <a:t>opulation</a:t>
            </a:r>
            <a:endParaRPr sz="1600">
              <a:latin typeface="Gill Sans Light"/>
              <a:cs typeface="Gill Sans Light"/>
            </a:endParaRPr>
          </a:p>
        </p:txBody>
      </p:sp>
      <p:sp>
        <p:nvSpPr>
          <p:cNvPr id="164" name="object 164"/>
          <p:cNvSpPr/>
          <p:nvPr/>
        </p:nvSpPr>
        <p:spPr>
          <a:xfrm>
            <a:off x="590550" y="4514850"/>
            <a:ext cx="1485900" cy="355599"/>
          </a:xfrm>
          <a:custGeom>
            <a:avLst/>
            <a:gdLst/>
            <a:ahLst/>
            <a:cxnLst/>
            <a:rect l="l" t="t" r="r" b="b"/>
            <a:pathLst>
              <a:path w="1485900" h="355599">
                <a:moveTo>
                  <a:pt x="0" y="0"/>
                </a:moveTo>
                <a:lnTo>
                  <a:pt x="1485900" y="0"/>
                </a:lnTo>
                <a:lnTo>
                  <a:pt x="1485900" y="355599"/>
                </a:lnTo>
                <a:lnTo>
                  <a:pt x="0" y="355599"/>
                </a:lnTo>
                <a:lnTo>
                  <a:pt x="0" y="0"/>
                </a:lnTo>
                <a:close/>
              </a:path>
            </a:pathLst>
          </a:custGeom>
          <a:ln w="12699">
            <a:solidFill>
              <a:srgbClr val="000000"/>
            </a:solidFill>
          </a:ln>
        </p:spPr>
        <p:txBody>
          <a:bodyPr wrap="square" lIns="0" tIns="0" rIns="0" bIns="0" rtlCol="0">
            <a:noAutofit/>
          </a:bodyPr>
          <a:lstStyle/>
          <a:p>
            <a:endParaRPr/>
          </a:p>
        </p:txBody>
      </p:sp>
      <p:sp>
        <p:nvSpPr>
          <p:cNvPr id="165" name="object 165"/>
          <p:cNvSpPr/>
          <p:nvPr/>
        </p:nvSpPr>
        <p:spPr>
          <a:xfrm>
            <a:off x="7888058" y="5163769"/>
            <a:ext cx="427160" cy="427160"/>
          </a:xfrm>
          <a:custGeom>
            <a:avLst/>
            <a:gdLst/>
            <a:ahLst/>
            <a:cxnLst/>
            <a:rect l="l" t="t" r="r" b="b"/>
            <a:pathLst>
              <a:path w="427160" h="427160">
                <a:moveTo>
                  <a:pt x="427160" y="427160"/>
                </a:moveTo>
                <a:lnTo>
                  <a:pt x="422670" y="422669"/>
                </a:lnTo>
                <a:lnTo>
                  <a:pt x="0" y="0"/>
                </a:lnTo>
              </a:path>
            </a:pathLst>
          </a:custGeom>
          <a:ln w="12700">
            <a:solidFill>
              <a:srgbClr val="000000"/>
            </a:solidFill>
          </a:ln>
        </p:spPr>
        <p:txBody>
          <a:bodyPr wrap="square" lIns="0" tIns="0" rIns="0" bIns="0" rtlCol="0">
            <a:noAutofit/>
          </a:bodyPr>
          <a:lstStyle/>
          <a:p>
            <a:endParaRPr/>
          </a:p>
        </p:txBody>
      </p:sp>
      <p:sp>
        <p:nvSpPr>
          <p:cNvPr id="166" name="object 166"/>
          <p:cNvSpPr/>
          <p:nvPr/>
        </p:nvSpPr>
        <p:spPr>
          <a:xfrm>
            <a:off x="8270318" y="5546028"/>
            <a:ext cx="80821" cy="80821"/>
          </a:xfrm>
          <a:custGeom>
            <a:avLst/>
            <a:gdLst/>
            <a:ahLst/>
            <a:cxnLst/>
            <a:rect l="l" t="t" r="r" b="b"/>
            <a:pathLst>
              <a:path w="80821" h="80821">
                <a:moveTo>
                  <a:pt x="53881" y="0"/>
                </a:moveTo>
                <a:lnTo>
                  <a:pt x="40411" y="40410"/>
                </a:lnTo>
                <a:lnTo>
                  <a:pt x="0" y="53880"/>
                </a:lnTo>
                <a:lnTo>
                  <a:pt x="80821" y="80821"/>
                </a:lnTo>
                <a:lnTo>
                  <a:pt x="53881" y="0"/>
                </a:lnTo>
                <a:close/>
              </a:path>
            </a:pathLst>
          </a:custGeom>
          <a:solidFill>
            <a:srgbClr val="000000"/>
          </a:solidFill>
        </p:spPr>
        <p:txBody>
          <a:bodyPr wrap="square" lIns="0" tIns="0" rIns="0" bIns="0" rtlCol="0">
            <a:noAutofit/>
          </a:bodyPr>
          <a:lstStyle/>
          <a:p>
            <a:endParaRPr/>
          </a:p>
        </p:txBody>
      </p:sp>
      <p:sp>
        <p:nvSpPr>
          <p:cNvPr id="167" name="object 167"/>
          <p:cNvSpPr/>
          <p:nvPr/>
        </p:nvSpPr>
        <p:spPr>
          <a:xfrm>
            <a:off x="6140450" y="4845050"/>
            <a:ext cx="1790700" cy="342900"/>
          </a:xfrm>
          <a:custGeom>
            <a:avLst/>
            <a:gdLst/>
            <a:ahLst/>
            <a:cxnLst/>
            <a:rect l="l" t="t" r="r" b="b"/>
            <a:pathLst>
              <a:path w="1790700" h="342900">
                <a:moveTo>
                  <a:pt x="0" y="0"/>
                </a:moveTo>
                <a:lnTo>
                  <a:pt x="1790700" y="0"/>
                </a:lnTo>
                <a:lnTo>
                  <a:pt x="1790700" y="342900"/>
                </a:lnTo>
                <a:lnTo>
                  <a:pt x="0" y="342900"/>
                </a:lnTo>
                <a:lnTo>
                  <a:pt x="0" y="0"/>
                </a:lnTo>
                <a:close/>
              </a:path>
            </a:pathLst>
          </a:custGeom>
          <a:solidFill>
            <a:srgbClr val="FFFFFF"/>
          </a:solidFill>
        </p:spPr>
        <p:txBody>
          <a:bodyPr wrap="square" lIns="0" tIns="0" rIns="0" bIns="0" rtlCol="0">
            <a:noAutofit/>
          </a:bodyPr>
          <a:lstStyle/>
          <a:p>
            <a:endParaRPr/>
          </a:p>
        </p:txBody>
      </p:sp>
      <p:sp>
        <p:nvSpPr>
          <p:cNvPr id="168" name="object 168"/>
          <p:cNvSpPr/>
          <p:nvPr/>
        </p:nvSpPr>
        <p:spPr>
          <a:xfrm>
            <a:off x="6140450" y="4845049"/>
            <a:ext cx="1790700" cy="342899"/>
          </a:xfrm>
          <a:custGeom>
            <a:avLst/>
            <a:gdLst/>
            <a:ahLst/>
            <a:cxnLst/>
            <a:rect l="l" t="t" r="r" b="b"/>
            <a:pathLst>
              <a:path w="1790700" h="342899">
                <a:moveTo>
                  <a:pt x="0" y="0"/>
                </a:moveTo>
                <a:lnTo>
                  <a:pt x="1790700" y="0"/>
                </a:lnTo>
                <a:lnTo>
                  <a:pt x="1790700" y="342899"/>
                </a:lnTo>
                <a:lnTo>
                  <a:pt x="0" y="342899"/>
                </a:lnTo>
                <a:lnTo>
                  <a:pt x="0" y="0"/>
                </a:lnTo>
                <a:close/>
              </a:path>
            </a:pathLst>
          </a:custGeom>
          <a:ln w="12700">
            <a:solidFill>
              <a:srgbClr val="000000"/>
            </a:solidFill>
          </a:ln>
        </p:spPr>
        <p:txBody>
          <a:bodyPr wrap="square" lIns="0" tIns="0" rIns="0" bIns="0" rtlCol="0">
            <a:noAutofit/>
          </a:bodyPr>
          <a:lstStyle/>
          <a:p>
            <a:endParaRPr/>
          </a:p>
        </p:txBody>
      </p:sp>
      <p:sp>
        <p:nvSpPr>
          <p:cNvPr id="169" name="object 169"/>
          <p:cNvSpPr txBox="1"/>
          <p:nvPr/>
        </p:nvSpPr>
        <p:spPr>
          <a:xfrm>
            <a:off x="6229720" y="4880867"/>
            <a:ext cx="1623060" cy="259079"/>
          </a:xfrm>
          <a:prstGeom prst="rect">
            <a:avLst/>
          </a:prstGeom>
        </p:spPr>
        <p:txBody>
          <a:bodyPr vert="horz" wrap="square" lIns="0" tIns="0" rIns="0" bIns="0" rtlCol="0">
            <a:noAutofit/>
          </a:bodyPr>
          <a:lstStyle/>
          <a:p>
            <a:pPr marL="12700">
              <a:lnSpc>
                <a:spcPct val="100000"/>
              </a:lnSpc>
            </a:pPr>
            <a:r>
              <a:rPr sz="1600" dirty="0" smtClean="0">
                <a:latin typeface="Gill Sans Light"/>
                <a:cs typeface="Gill Sans Light"/>
              </a:rPr>
              <a:t>Ratio of </a:t>
            </a:r>
            <a:r>
              <a:rPr sz="1600" spc="-80" dirty="0" smtClean="0">
                <a:latin typeface="Gill Sans Light"/>
                <a:cs typeface="Gill Sans Light"/>
              </a:rPr>
              <a:t>P</a:t>
            </a:r>
            <a:r>
              <a:rPr sz="1600" spc="0" dirty="0" smtClean="0">
                <a:latin typeface="Gill Sans Light"/>
                <a:cs typeface="Gill Sans Light"/>
              </a:rPr>
              <a:t>opulations</a:t>
            </a:r>
            <a:endParaRPr sz="1600">
              <a:latin typeface="Gill Sans Light"/>
              <a:cs typeface="Gill Sans Light"/>
            </a:endParaRPr>
          </a:p>
        </p:txBody>
      </p:sp>
      <p:sp>
        <p:nvSpPr>
          <p:cNvPr id="172" name="object 172"/>
          <p:cNvSpPr/>
          <p:nvPr/>
        </p:nvSpPr>
        <p:spPr>
          <a:xfrm>
            <a:off x="81602" y="152400"/>
            <a:ext cx="1295400" cy="520700"/>
          </a:xfrm>
          <a:prstGeom prst="rect">
            <a:avLst/>
          </a:prstGeom>
          <a:blipFill>
            <a:blip r:embed="rId2" cstate="print"/>
            <a:stretch>
              <a:fillRect/>
            </a:stretch>
          </a:blipFill>
        </p:spPr>
        <p:txBody>
          <a:bodyPr wrap="square" lIns="0" tIns="0" rIns="0" bIns="0" rtlCol="0">
            <a:noAutofit/>
          </a:bodyPr>
          <a:lstStyle/>
          <a:p>
            <a:endParaRPr/>
          </a:p>
        </p:txBody>
      </p:sp>
      <p:sp>
        <p:nvSpPr>
          <p:cNvPr id="173" name="object 173"/>
          <p:cNvSpPr txBox="1">
            <a:spLocks noGrp="1"/>
          </p:cNvSpPr>
          <p:nvPr>
            <p:ph type="title"/>
          </p:nvPr>
        </p:nvSpPr>
        <p:spPr>
          <a:xfrm>
            <a:off x="2202892" y="1"/>
            <a:ext cx="6067426" cy="1441531"/>
          </a:xfrm>
          <a:prstGeom prst="rect">
            <a:avLst/>
          </a:prstGeom>
        </p:spPr>
        <p:txBody>
          <a:bodyPr vert="horz" wrap="square" lIns="0" tIns="0" rIns="0" bIns="0" rtlCol="0">
            <a:noAutofit/>
          </a:bodyPr>
          <a:lstStyle/>
          <a:p>
            <a:pPr marL="1150620">
              <a:lnSpc>
                <a:spcPct val="100000"/>
              </a:lnSpc>
            </a:pPr>
            <a:r>
              <a:rPr sz="4400" b="1" dirty="0" smtClean="0">
                <a:solidFill>
                  <a:srgbClr val="000090"/>
                </a:solidFill>
                <a:latin typeface="Arial"/>
                <a:cs typeface="Arial"/>
              </a:rPr>
              <a:t>Scra</a:t>
            </a:r>
            <a:r>
              <a:rPr sz="4400" b="1" spc="-5" dirty="0" smtClean="0">
                <a:solidFill>
                  <a:srgbClr val="000090"/>
                </a:solidFill>
                <a:latin typeface="Arial"/>
                <a:cs typeface="Arial"/>
              </a:rPr>
              <a:t>pp</a:t>
            </a:r>
            <a:r>
              <a:rPr sz="4400" b="1" spc="0" dirty="0" smtClean="0">
                <a:solidFill>
                  <a:srgbClr val="000090"/>
                </a:solidFill>
                <a:latin typeface="Arial"/>
                <a:cs typeface="Arial"/>
              </a:rPr>
              <a:t>ers</a:t>
            </a:r>
            <a:endParaRPr sz="4400" dirty="0">
              <a:solidFill>
                <a:srgbClr val="000090"/>
              </a:solidFill>
              <a:latin typeface="Arial"/>
              <a:cs typeface="Arial"/>
            </a:endParaRPr>
          </a:p>
        </p:txBody>
      </p:sp>
      <p:sp>
        <p:nvSpPr>
          <p:cNvPr id="174" name="object 174"/>
          <p:cNvSpPr/>
          <p:nvPr/>
        </p:nvSpPr>
        <p:spPr>
          <a:xfrm>
            <a:off x="5786380" y="4145472"/>
            <a:ext cx="95559" cy="0"/>
          </a:xfrm>
          <a:custGeom>
            <a:avLst/>
            <a:gdLst/>
            <a:ahLst/>
            <a:cxnLst/>
            <a:rect l="l" t="t" r="r" b="b"/>
            <a:pathLst>
              <a:path w="95559">
                <a:moveTo>
                  <a:pt x="0" y="0"/>
                </a:moveTo>
                <a:lnTo>
                  <a:pt x="95559" y="0"/>
                </a:lnTo>
              </a:path>
            </a:pathLst>
          </a:custGeom>
          <a:ln w="6441">
            <a:solidFill>
              <a:srgbClr val="000000"/>
            </a:solidFill>
          </a:ln>
        </p:spPr>
        <p:txBody>
          <a:bodyPr wrap="square" lIns="0" tIns="0" rIns="0" bIns="0" rtlCol="0">
            <a:noAutofit/>
          </a:bodyPr>
          <a:lstStyle/>
          <a:p>
            <a:endParaRPr/>
          </a:p>
        </p:txBody>
      </p:sp>
      <p:sp>
        <p:nvSpPr>
          <p:cNvPr id="175" name="object 175"/>
          <p:cNvSpPr txBox="1"/>
          <p:nvPr/>
        </p:nvSpPr>
        <p:spPr>
          <a:xfrm>
            <a:off x="5170887" y="4106861"/>
            <a:ext cx="1588770" cy="242570"/>
          </a:xfrm>
          <a:prstGeom prst="rect">
            <a:avLst/>
          </a:prstGeom>
        </p:spPr>
        <p:txBody>
          <a:bodyPr vert="horz" wrap="square" lIns="0" tIns="0" rIns="0" bIns="0" rtlCol="0">
            <a:noAutofit/>
          </a:bodyPr>
          <a:lstStyle/>
          <a:p>
            <a:pPr marL="615315" marR="12700" indent="-603250">
              <a:lnSpc>
                <a:spcPct val="58099"/>
              </a:lnSpc>
              <a:tabLst>
                <a:tab pos="1012825" algn="l"/>
              </a:tabLst>
            </a:pPr>
            <a:r>
              <a:rPr sz="1250" dirty="0" smtClean="0">
                <a:latin typeface="Times New Roman"/>
                <a:cs typeface="Times New Roman"/>
              </a:rPr>
              <a:t>MAD</a:t>
            </a:r>
            <a:r>
              <a:rPr sz="1250" spc="35" dirty="0" smtClean="0">
                <a:latin typeface="Times New Roman"/>
                <a:cs typeface="Times New Roman"/>
              </a:rPr>
              <a:t> </a:t>
            </a:r>
            <a:r>
              <a:rPr sz="1250" spc="265" dirty="0" smtClean="0">
                <a:latin typeface="Times New Roman"/>
                <a:cs typeface="Times New Roman"/>
              </a:rPr>
              <a:t>=		</a:t>
            </a:r>
            <a:r>
              <a:rPr sz="1250" spc="90" dirty="0" smtClean="0">
                <a:latin typeface="Symbol"/>
                <a:cs typeface="Symbol"/>
              </a:rPr>
              <a:t>|</a:t>
            </a:r>
            <a:r>
              <a:rPr sz="1250" i="1" spc="155" dirty="0" smtClean="0">
                <a:latin typeface="Times New Roman"/>
                <a:cs typeface="Times New Roman"/>
              </a:rPr>
              <a:t>x</a:t>
            </a:r>
            <a:r>
              <a:rPr sz="1275" i="1" spc="172" baseline="-13071" dirty="0" smtClean="0">
                <a:latin typeface="Times New Roman"/>
                <a:cs typeface="Times New Roman"/>
              </a:rPr>
              <a:t>i </a:t>
            </a:r>
            <a:r>
              <a:rPr sz="1275" i="1" spc="-127" baseline="-13071" dirty="0" smtClean="0">
                <a:latin typeface="Times New Roman"/>
                <a:cs typeface="Times New Roman"/>
              </a:rPr>
              <a:t> </a:t>
            </a:r>
            <a:r>
              <a:rPr sz="1250" spc="660" dirty="0" smtClean="0">
                <a:latin typeface="Symbol"/>
                <a:cs typeface="Symbol"/>
              </a:rPr>
              <a:t> </a:t>
            </a:r>
            <a:r>
              <a:rPr sz="1250" spc="-35" dirty="0" smtClean="0">
                <a:latin typeface="Symbol"/>
                <a:cs typeface="Symbol"/>
              </a:rPr>
              <a:t> </a:t>
            </a:r>
            <a:r>
              <a:rPr sz="1250" i="1" spc="-480" dirty="0" smtClean="0">
                <a:latin typeface="Times New Roman"/>
                <a:cs typeface="Times New Roman"/>
              </a:rPr>
              <a:t>x</a:t>
            </a:r>
            <a:r>
              <a:rPr sz="1250" spc="10" dirty="0" smtClean="0">
                <a:latin typeface="Times New Roman"/>
                <a:cs typeface="Times New Roman"/>
              </a:rPr>
              <a:t>¯</a:t>
            </a:r>
            <a:r>
              <a:rPr sz="1250" spc="90" dirty="0" smtClean="0">
                <a:latin typeface="Symbol"/>
                <a:cs typeface="Symbol"/>
              </a:rPr>
              <a:t>|</a:t>
            </a:r>
            <a:r>
              <a:rPr sz="1250" i="1" spc="30" dirty="0" smtClean="0">
                <a:latin typeface="Times New Roman"/>
                <a:cs typeface="Times New Roman"/>
              </a:rPr>
              <a:t>, </a:t>
            </a:r>
            <a:r>
              <a:rPr sz="1250" i="1" spc="125" dirty="0" smtClean="0">
                <a:latin typeface="Times New Roman"/>
                <a:cs typeface="Times New Roman"/>
              </a:rPr>
              <a:t>n</a:t>
            </a:r>
            <a:endParaRPr sz="1250">
              <a:latin typeface="Times New Roman"/>
              <a:cs typeface="Times New Roman"/>
            </a:endParaRPr>
          </a:p>
        </p:txBody>
      </p:sp>
      <p:sp>
        <p:nvSpPr>
          <p:cNvPr id="176" name="object 176"/>
          <p:cNvSpPr txBox="1"/>
          <p:nvPr/>
        </p:nvSpPr>
        <p:spPr>
          <a:xfrm>
            <a:off x="5781671" y="3873848"/>
            <a:ext cx="388620" cy="299720"/>
          </a:xfrm>
          <a:prstGeom prst="rect">
            <a:avLst/>
          </a:prstGeom>
        </p:spPr>
        <p:txBody>
          <a:bodyPr vert="horz" wrap="square" lIns="0" tIns="0" rIns="0" bIns="0" rtlCol="0">
            <a:noAutofit/>
          </a:bodyPr>
          <a:lstStyle/>
          <a:p>
            <a:pPr marL="12700">
              <a:lnSpc>
                <a:spcPct val="100000"/>
              </a:lnSpc>
            </a:pPr>
            <a:r>
              <a:rPr sz="1875" baseline="-15555" dirty="0" smtClean="0">
                <a:latin typeface="Times New Roman"/>
                <a:cs typeface="Times New Roman"/>
              </a:rPr>
              <a:t>1</a:t>
            </a:r>
            <a:r>
              <a:rPr sz="1875" spc="157" baseline="-15555" dirty="0" smtClean="0">
                <a:latin typeface="Times New Roman"/>
                <a:cs typeface="Times New Roman"/>
              </a:rPr>
              <a:t> </a:t>
            </a:r>
            <a:r>
              <a:rPr sz="1250" spc="1180" dirty="0" smtClean="0">
                <a:latin typeface="Times New Roman"/>
                <a:cs typeface="Times New Roman"/>
              </a:rPr>
              <a:t>ÿ</a:t>
            </a:r>
            <a:endParaRPr sz="1250">
              <a:latin typeface="Times New Roman"/>
              <a:cs typeface="Times New Roman"/>
            </a:endParaRPr>
          </a:p>
        </p:txBody>
      </p:sp>
      <p:sp>
        <p:nvSpPr>
          <p:cNvPr id="177" name="object 177"/>
          <p:cNvSpPr txBox="1"/>
          <p:nvPr/>
        </p:nvSpPr>
        <p:spPr>
          <a:xfrm>
            <a:off x="5990512" y="3876287"/>
            <a:ext cx="104139" cy="149225"/>
          </a:xfrm>
          <a:prstGeom prst="rect">
            <a:avLst/>
          </a:prstGeom>
        </p:spPr>
        <p:txBody>
          <a:bodyPr vert="horz" wrap="square" lIns="0" tIns="0" rIns="0" bIns="0" rtlCol="0">
            <a:noAutofit/>
          </a:bodyPr>
          <a:lstStyle/>
          <a:p>
            <a:pPr marL="12700">
              <a:lnSpc>
                <a:spcPct val="100000"/>
              </a:lnSpc>
            </a:pPr>
            <a:r>
              <a:rPr sz="850" i="1" spc="190" dirty="0" smtClean="0">
                <a:latin typeface="Times New Roman"/>
                <a:cs typeface="Times New Roman"/>
              </a:rPr>
              <a:t>n</a:t>
            </a:r>
            <a:endParaRPr sz="850">
              <a:latin typeface="Times New Roman"/>
              <a:cs typeface="Times New Roman"/>
            </a:endParaRPr>
          </a:p>
        </p:txBody>
      </p:sp>
      <p:sp>
        <p:nvSpPr>
          <p:cNvPr id="178" name="object 178"/>
          <p:cNvSpPr txBox="1"/>
          <p:nvPr/>
        </p:nvSpPr>
        <p:spPr>
          <a:xfrm>
            <a:off x="5926752" y="4268098"/>
            <a:ext cx="231775" cy="149225"/>
          </a:xfrm>
          <a:prstGeom prst="rect">
            <a:avLst/>
          </a:prstGeom>
        </p:spPr>
        <p:txBody>
          <a:bodyPr vert="horz" wrap="square" lIns="0" tIns="0" rIns="0" bIns="0" rtlCol="0">
            <a:noAutofit/>
          </a:bodyPr>
          <a:lstStyle/>
          <a:p>
            <a:pPr marL="12700">
              <a:lnSpc>
                <a:spcPct val="100000"/>
              </a:lnSpc>
            </a:pPr>
            <a:r>
              <a:rPr sz="850" i="1" spc="114" dirty="0" smtClean="0">
                <a:latin typeface="Times New Roman"/>
                <a:cs typeface="Times New Roman"/>
              </a:rPr>
              <a:t>i</a:t>
            </a:r>
            <a:r>
              <a:rPr sz="850" spc="180" dirty="0" smtClean="0">
                <a:latin typeface="Times New Roman"/>
                <a:cs typeface="Times New Roman"/>
              </a:rPr>
              <a:t>=1</a:t>
            </a:r>
            <a:endParaRPr sz="850">
              <a:latin typeface="Times New Roman"/>
              <a:cs typeface="Times New Roman"/>
            </a:endParaRPr>
          </a:p>
        </p:txBody>
      </p:sp>
      <p:sp>
        <p:nvSpPr>
          <p:cNvPr id="179" name="object 179"/>
          <p:cNvSpPr txBox="1"/>
          <p:nvPr/>
        </p:nvSpPr>
        <p:spPr>
          <a:xfrm>
            <a:off x="431800" y="1591263"/>
            <a:ext cx="8059420" cy="1341120"/>
          </a:xfrm>
          <a:prstGeom prst="rect">
            <a:avLst/>
          </a:prstGeom>
        </p:spPr>
        <p:txBody>
          <a:bodyPr vert="horz" wrap="square" lIns="0" tIns="0" rIns="0" bIns="0" rtlCol="0">
            <a:noAutofit/>
          </a:bodyPr>
          <a:lstStyle/>
          <a:p>
            <a:pPr marL="156210" marR="12700" indent="-144145">
              <a:lnSpc>
                <a:spcPts val="1600"/>
              </a:lnSpc>
              <a:buFont typeface="Arial"/>
              <a:buChar char="–"/>
              <a:tabLst>
                <a:tab pos="156210" algn="l"/>
              </a:tabLst>
            </a:pPr>
            <a:r>
              <a:rPr sz="1350" spc="-35" dirty="0" smtClean="0">
                <a:latin typeface="Arial"/>
                <a:cs typeface="Arial"/>
              </a:rPr>
              <a:t>The</a:t>
            </a:r>
            <a:r>
              <a:rPr sz="1350" spc="-5" dirty="0" smtClean="0">
                <a:latin typeface="Arial"/>
                <a:cs typeface="Arial"/>
              </a:rPr>
              <a:t> </a:t>
            </a:r>
            <a:r>
              <a:rPr sz="1350" spc="-10" dirty="0" smtClean="0">
                <a:latin typeface="Arial"/>
                <a:cs typeface="Arial"/>
              </a:rPr>
              <a:t>use</a:t>
            </a:r>
            <a:r>
              <a:rPr sz="1350" spc="-5" dirty="0" smtClean="0">
                <a:latin typeface="Arial"/>
                <a:cs typeface="Arial"/>
              </a:rPr>
              <a:t> </a:t>
            </a:r>
            <a:r>
              <a:rPr sz="1350" spc="-10" dirty="0" smtClean="0">
                <a:latin typeface="Arial"/>
                <a:cs typeface="Arial"/>
              </a:rPr>
              <a:t>of</a:t>
            </a:r>
            <a:r>
              <a:rPr sz="1350" spc="-5" dirty="0" smtClean="0">
                <a:latin typeface="Arial"/>
                <a:cs typeface="Arial"/>
              </a:rPr>
              <a:t> </a:t>
            </a:r>
            <a:r>
              <a:rPr sz="1350" spc="10" dirty="0" smtClean="0">
                <a:latin typeface="Arial"/>
                <a:cs typeface="Arial"/>
              </a:rPr>
              <a:t>scrapers</a:t>
            </a:r>
            <a:r>
              <a:rPr sz="1350" spc="-5" dirty="0" smtClean="0">
                <a:latin typeface="Arial"/>
                <a:cs typeface="Arial"/>
              </a:rPr>
              <a:t> </a:t>
            </a:r>
            <a:r>
              <a:rPr sz="1350" spc="10" dirty="0" smtClean="0">
                <a:latin typeface="Arial"/>
                <a:cs typeface="Arial"/>
              </a:rPr>
              <a:t>befo</a:t>
            </a:r>
            <a:r>
              <a:rPr sz="1350" spc="-20" dirty="0" smtClean="0">
                <a:latin typeface="Arial"/>
                <a:cs typeface="Arial"/>
              </a:rPr>
              <a:t>r</a:t>
            </a:r>
            <a:r>
              <a:rPr sz="1350" spc="-10" dirty="0" smtClean="0">
                <a:latin typeface="Arial"/>
                <a:cs typeface="Arial"/>
              </a:rPr>
              <a:t>e</a:t>
            </a:r>
            <a:r>
              <a:rPr sz="1350" spc="-5" dirty="0" smtClean="0">
                <a:latin typeface="Arial"/>
                <a:cs typeface="Arial"/>
              </a:rPr>
              <a:t> </a:t>
            </a:r>
            <a:r>
              <a:rPr sz="1350" spc="5" dirty="0" smtClean="0">
                <a:latin typeface="Arial"/>
                <a:cs typeface="Arial"/>
              </a:rPr>
              <a:t>entering</a:t>
            </a:r>
            <a:r>
              <a:rPr sz="1350" spc="-5" dirty="0" smtClean="0">
                <a:latin typeface="Arial"/>
                <a:cs typeface="Arial"/>
              </a:rPr>
              <a:t> </a:t>
            </a:r>
            <a:r>
              <a:rPr sz="1350" spc="-35" dirty="0" smtClean="0">
                <a:latin typeface="Arial"/>
                <a:cs typeface="Arial"/>
              </a:rPr>
              <a:t>DTL</a:t>
            </a:r>
            <a:r>
              <a:rPr sz="1350" spc="-5" dirty="0" smtClean="0">
                <a:latin typeface="Arial"/>
                <a:cs typeface="Arial"/>
              </a:rPr>
              <a:t> </a:t>
            </a:r>
            <a:r>
              <a:rPr sz="1350" spc="-10" dirty="0" smtClean="0">
                <a:latin typeface="Arial"/>
                <a:cs typeface="Arial"/>
              </a:rPr>
              <a:t>tanks</a:t>
            </a:r>
            <a:r>
              <a:rPr sz="1350" spc="-5" dirty="0" smtClean="0">
                <a:latin typeface="Arial"/>
                <a:cs typeface="Arial"/>
              </a:rPr>
              <a:t> is </a:t>
            </a:r>
            <a:r>
              <a:rPr sz="1350" spc="-10" dirty="0" smtClean="0">
                <a:latin typeface="Arial"/>
                <a:cs typeface="Arial"/>
              </a:rPr>
              <a:t>st</a:t>
            </a:r>
            <a:r>
              <a:rPr sz="1350" spc="-30" dirty="0" smtClean="0">
                <a:latin typeface="Arial"/>
                <a:cs typeface="Arial"/>
              </a:rPr>
              <a:t>r</a:t>
            </a:r>
            <a:r>
              <a:rPr sz="1350" spc="5" dirty="0" smtClean="0">
                <a:latin typeface="Arial"/>
                <a:cs typeface="Arial"/>
              </a:rPr>
              <a:t>ongly</a:t>
            </a:r>
            <a:r>
              <a:rPr sz="1350" spc="-5" dirty="0" smtClean="0">
                <a:latin typeface="Arial"/>
                <a:cs typeface="Arial"/>
              </a:rPr>
              <a:t> </a:t>
            </a:r>
            <a:r>
              <a:rPr sz="1350" spc="-30" dirty="0" smtClean="0">
                <a:latin typeface="Arial"/>
                <a:cs typeface="Arial"/>
              </a:rPr>
              <a:t>r</a:t>
            </a:r>
            <a:r>
              <a:rPr sz="1350" spc="15" dirty="0" smtClean="0">
                <a:latin typeface="Arial"/>
                <a:cs typeface="Arial"/>
              </a:rPr>
              <a:t>ecommended</a:t>
            </a:r>
            <a:r>
              <a:rPr sz="1350" spc="-5" dirty="0" smtClean="0">
                <a:latin typeface="Arial"/>
                <a:cs typeface="Arial"/>
              </a:rPr>
              <a:t> </a:t>
            </a:r>
            <a:r>
              <a:rPr sz="1350" spc="-10" dirty="0" smtClean="0">
                <a:latin typeface="Arial"/>
                <a:cs typeface="Arial"/>
              </a:rPr>
              <a:t>to</a:t>
            </a:r>
            <a:r>
              <a:rPr sz="1350" spc="-5" dirty="0" smtClean="0">
                <a:latin typeface="Arial"/>
                <a:cs typeface="Arial"/>
              </a:rPr>
              <a:t> </a:t>
            </a:r>
            <a:r>
              <a:rPr sz="1350" spc="5" dirty="0" smtClean="0">
                <a:latin typeface="Arial"/>
                <a:cs typeface="Arial"/>
              </a:rPr>
              <a:t>avoid</a:t>
            </a:r>
            <a:r>
              <a:rPr sz="1350" spc="-5" dirty="0" smtClean="0">
                <a:latin typeface="Arial"/>
                <a:cs typeface="Arial"/>
              </a:rPr>
              <a:t> </a:t>
            </a:r>
            <a:r>
              <a:rPr sz="1350" spc="0" dirty="0" smtClean="0">
                <a:latin typeface="Arial"/>
                <a:cs typeface="Arial"/>
              </a:rPr>
              <a:t>emittance</a:t>
            </a:r>
            <a:r>
              <a:rPr sz="1350" spc="-5" dirty="0" smtClean="0">
                <a:latin typeface="Arial"/>
                <a:cs typeface="Arial"/>
              </a:rPr>
              <a:t> </a:t>
            </a:r>
            <a:r>
              <a:rPr sz="1350" spc="35" dirty="0" smtClean="0">
                <a:latin typeface="Arial"/>
                <a:cs typeface="Arial"/>
              </a:rPr>
              <a:t>g</a:t>
            </a:r>
            <a:r>
              <a:rPr sz="1350" spc="-5" dirty="0" smtClean="0">
                <a:latin typeface="Arial"/>
                <a:cs typeface="Arial"/>
              </a:rPr>
              <a:t>r</a:t>
            </a:r>
            <a:r>
              <a:rPr sz="1350" spc="-10" dirty="0" smtClean="0">
                <a:latin typeface="Arial"/>
                <a:cs typeface="Arial"/>
              </a:rPr>
              <a:t>owth</a:t>
            </a:r>
            <a:r>
              <a:rPr sz="1350" spc="-5" dirty="0" smtClean="0">
                <a:latin typeface="Arial"/>
                <a:cs typeface="Arial"/>
              </a:rPr>
              <a:t> </a:t>
            </a:r>
            <a:r>
              <a:rPr sz="1350" spc="15" dirty="0" smtClean="0">
                <a:latin typeface="Arial"/>
                <a:cs typeface="Arial"/>
              </a:rPr>
              <a:t>and</a:t>
            </a:r>
            <a:r>
              <a:rPr sz="1350" spc="5" dirty="0" smtClean="0">
                <a:latin typeface="Arial"/>
                <a:cs typeface="Arial"/>
              </a:rPr>
              <a:t> </a:t>
            </a:r>
            <a:r>
              <a:rPr sz="1350" spc="-10" dirty="0" smtClean="0">
                <a:latin typeface="Arial"/>
                <a:cs typeface="Arial"/>
              </a:rPr>
              <a:t>halo</a:t>
            </a:r>
            <a:r>
              <a:rPr sz="1350" spc="-5" dirty="0" smtClean="0">
                <a:latin typeface="Arial"/>
                <a:cs typeface="Arial"/>
              </a:rPr>
              <a:t> </a:t>
            </a:r>
            <a:r>
              <a:rPr sz="1350" spc="5" dirty="0" smtClean="0">
                <a:latin typeface="Arial"/>
                <a:cs typeface="Arial"/>
              </a:rPr>
              <a:t>development</a:t>
            </a:r>
            <a:r>
              <a:rPr sz="1350" spc="-5" dirty="0" smtClean="0">
                <a:latin typeface="Arial"/>
                <a:cs typeface="Arial"/>
              </a:rPr>
              <a:t> </a:t>
            </a:r>
            <a:r>
              <a:rPr sz="1350" spc="-10" dirty="0" smtClean="0">
                <a:latin typeface="Arial"/>
                <a:cs typeface="Arial"/>
              </a:rPr>
              <a:t>in</a:t>
            </a:r>
            <a:r>
              <a:rPr sz="1350" spc="-5" dirty="0" smtClean="0">
                <a:latin typeface="Arial"/>
                <a:cs typeface="Arial"/>
              </a:rPr>
              <a:t> </a:t>
            </a:r>
            <a:r>
              <a:rPr sz="1350" spc="0" dirty="0" smtClean="0">
                <a:latin typeface="Arial"/>
                <a:cs typeface="Arial"/>
              </a:rPr>
              <a:t>high-intensity</a:t>
            </a:r>
            <a:r>
              <a:rPr sz="1350" spc="-5" dirty="0" smtClean="0">
                <a:latin typeface="Arial"/>
                <a:cs typeface="Arial"/>
              </a:rPr>
              <a:t> </a:t>
            </a:r>
            <a:r>
              <a:rPr sz="1350" spc="5" dirty="0" smtClean="0">
                <a:latin typeface="Arial"/>
                <a:cs typeface="Arial"/>
              </a:rPr>
              <a:t>linacs</a:t>
            </a:r>
            <a:r>
              <a:rPr sz="1350" spc="-5" dirty="0" smtClean="0">
                <a:latin typeface="Arial"/>
                <a:cs typeface="Arial"/>
              </a:rPr>
              <a:t>.</a:t>
            </a:r>
            <a:endParaRPr sz="1350">
              <a:latin typeface="Arial"/>
              <a:cs typeface="Arial"/>
            </a:endParaRPr>
          </a:p>
          <a:p>
            <a:pPr marL="156210" indent="-144145">
              <a:lnSpc>
                <a:spcPct val="100000"/>
              </a:lnSpc>
              <a:spcBef>
                <a:spcPts val="250"/>
              </a:spcBef>
              <a:buFont typeface="Arial"/>
              <a:buChar char="–"/>
              <a:tabLst>
                <a:tab pos="156210" algn="l"/>
              </a:tabLst>
            </a:pPr>
            <a:r>
              <a:rPr sz="1350" spc="-10" dirty="0" smtClean="0">
                <a:latin typeface="Arial"/>
                <a:cs typeface="Arial"/>
              </a:rPr>
              <a:t>By</a:t>
            </a:r>
            <a:r>
              <a:rPr sz="1350" spc="-5" dirty="0" smtClean="0">
                <a:latin typeface="Arial"/>
                <a:cs typeface="Arial"/>
              </a:rPr>
              <a:t> </a:t>
            </a:r>
            <a:r>
              <a:rPr sz="1350" spc="5" dirty="0" smtClean="0">
                <a:latin typeface="Arial"/>
                <a:cs typeface="Arial"/>
              </a:rPr>
              <a:t>limiting</a:t>
            </a:r>
            <a:r>
              <a:rPr sz="1350" spc="-5" dirty="0" smtClean="0">
                <a:latin typeface="Arial"/>
                <a:cs typeface="Arial"/>
              </a:rPr>
              <a:t> </a:t>
            </a:r>
            <a:r>
              <a:rPr sz="1350" spc="-10" dirty="0" smtClean="0">
                <a:latin typeface="Arial"/>
                <a:cs typeface="Arial"/>
              </a:rPr>
              <a:t>the</a:t>
            </a:r>
            <a:r>
              <a:rPr sz="1350" spc="-5" dirty="0" smtClean="0">
                <a:latin typeface="Arial"/>
                <a:cs typeface="Arial"/>
              </a:rPr>
              <a:t> </a:t>
            </a:r>
            <a:r>
              <a:rPr sz="1350" spc="15" dirty="0" smtClean="0">
                <a:latin typeface="Arial"/>
                <a:cs typeface="Arial"/>
              </a:rPr>
              <a:t>acceptance,</a:t>
            </a:r>
            <a:r>
              <a:rPr sz="1350" spc="-5" dirty="0" smtClean="0">
                <a:latin typeface="Arial"/>
                <a:cs typeface="Arial"/>
              </a:rPr>
              <a:t> </a:t>
            </a:r>
            <a:r>
              <a:rPr sz="1350" spc="-10" dirty="0" smtClean="0">
                <a:latin typeface="Arial"/>
                <a:cs typeface="Arial"/>
              </a:rPr>
              <a:t>the</a:t>
            </a:r>
            <a:r>
              <a:rPr sz="1350" spc="-5" dirty="0" smtClean="0">
                <a:latin typeface="Arial"/>
                <a:cs typeface="Arial"/>
              </a:rPr>
              <a:t> </a:t>
            </a:r>
            <a:r>
              <a:rPr sz="1350" spc="10" dirty="0" smtClean="0">
                <a:latin typeface="Arial"/>
                <a:cs typeface="Arial"/>
              </a:rPr>
              <a:t>scrapers</a:t>
            </a:r>
            <a:r>
              <a:rPr sz="1350" spc="-5" dirty="0" smtClean="0">
                <a:latin typeface="Arial"/>
                <a:cs typeface="Arial"/>
              </a:rPr>
              <a:t> </a:t>
            </a:r>
            <a:r>
              <a:rPr sz="1350" spc="-10" dirty="0" smtClean="0">
                <a:latin typeface="Arial"/>
                <a:cs typeface="Arial"/>
              </a:rPr>
              <a:t>e</a:t>
            </a:r>
            <a:r>
              <a:rPr sz="1350" spc="-30" dirty="0" smtClean="0">
                <a:latin typeface="Arial"/>
                <a:cs typeface="Arial"/>
              </a:rPr>
              <a:t>f</a:t>
            </a:r>
            <a:r>
              <a:rPr sz="1350" spc="5" dirty="0" smtClean="0">
                <a:latin typeface="Arial"/>
                <a:cs typeface="Arial"/>
              </a:rPr>
              <a:t>fectively</a:t>
            </a:r>
            <a:r>
              <a:rPr sz="1350" spc="-5" dirty="0" smtClean="0">
                <a:latin typeface="Arial"/>
                <a:cs typeface="Arial"/>
              </a:rPr>
              <a:t> </a:t>
            </a:r>
            <a:r>
              <a:rPr sz="1350" spc="5" dirty="0" smtClean="0">
                <a:latin typeface="Arial"/>
                <a:cs typeface="Arial"/>
              </a:rPr>
              <a:t>clean</a:t>
            </a:r>
            <a:r>
              <a:rPr sz="1350" spc="-5" dirty="0" smtClean="0">
                <a:latin typeface="Arial"/>
                <a:cs typeface="Arial"/>
              </a:rPr>
              <a:t> </a:t>
            </a:r>
            <a:r>
              <a:rPr sz="1350" spc="-10" dirty="0" smtClean="0">
                <a:latin typeface="Arial"/>
                <a:cs typeface="Arial"/>
              </a:rPr>
              <a:t>the</a:t>
            </a:r>
            <a:r>
              <a:rPr sz="1350" spc="-5" dirty="0" smtClean="0">
                <a:latin typeface="Arial"/>
                <a:cs typeface="Arial"/>
              </a:rPr>
              <a:t> </a:t>
            </a:r>
            <a:r>
              <a:rPr sz="1350" spc="-10" dirty="0" smtClean="0">
                <a:latin typeface="Arial"/>
                <a:cs typeface="Arial"/>
              </a:rPr>
              <a:t>halos</a:t>
            </a:r>
            <a:r>
              <a:rPr sz="1350" spc="-5" dirty="0" smtClean="0">
                <a:latin typeface="Arial"/>
                <a:cs typeface="Arial"/>
              </a:rPr>
              <a:t> </a:t>
            </a:r>
            <a:r>
              <a:rPr sz="1350" spc="-10" dirty="0" smtClean="0">
                <a:latin typeface="Arial"/>
                <a:cs typeface="Arial"/>
              </a:rPr>
              <a:t>in</a:t>
            </a:r>
            <a:r>
              <a:rPr sz="1350" spc="-5" dirty="0" smtClean="0">
                <a:latin typeface="Arial"/>
                <a:cs typeface="Arial"/>
              </a:rPr>
              <a:t> </a:t>
            </a:r>
            <a:r>
              <a:rPr sz="1350" spc="-10" dirty="0" smtClean="0">
                <a:latin typeface="Arial"/>
                <a:cs typeface="Arial"/>
              </a:rPr>
              <a:t>the</a:t>
            </a:r>
            <a:r>
              <a:rPr sz="1350" spc="-5" dirty="0" smtClean="0">
                <a:latin typeface="Arial"/>
                <a:cs typeface="Arial"/>
              </a:rPr>
              <a:t> </a:t>
            </a:r>
            <a:r>
              <a:rPr sz="1350" spc="-60" dirty="0" smtClean="0">
                <a:latin typeface="Arial"/>
                <a:cs typeface="Arial"/>
              </a:rPr>
              <a:t>RFQ</a:t>
            </a:r>
            <a:r>
              <a:rPr sz="1350" spc="-5" dirty="0" smtClean="0">
                <a:latin typeface="Arial"/>
                <a:cs typeface="Arial"/>
              </a:rPr>
              <a:t> </a:t>
            </a:r>
            <a:r>
              <a:rPr sz="1350" spc="5" dirty="0" smtClean="0">
                <a:latin typeface="Arial"/>
                <a:cs typeface="Arial"/>
              </a:rPr>
              <a:t>output</a:t>
            </a:r>
            <a:endParaRPr sz="1350">
              <a:latin typeface="Arial"/>
              <a:cs typeface="Arial"/>
            </a:endParaRPr>
          </a:p>
          <a:p>
            <a:pPr marL="156210" marR="135890" indent="-144145">
              <a:lnSpc>
                <a:spcPts val="1600"/>
              </a:lnSpc>
              <a:spcBef>
                <a:spcPts val="370"/>
              </a:spcBef>
              <a:buFont typeface="Arial"/>
              <a:buChar char="–"/>
              <a:tabLst>
                <a:tab pos="156210" algn="l"/>
              </a:tabLst>
            </a:pPr>
            <a:r>
              <a:rPr sz="1350" spc="-35" dirty="0" smtClean="0">
                <a:latin typeface="Arial"/>
                <a:cs typeface="Arial"/>
              </a:rPr>
              <a:t>The</a:t>
            </a:r>
            <a:r>
              <a:rPr sz="1350" spc="-5" dirty="0" smtClean="0">
                <a:latin typeface="Arial"/>
                <a:cs typeface="Arial"/>
              </a:rPr>
              <a:t> </a:t>
            </a:r>
            <a:r>
              <a:rPr sz="1350" spc="15" dirty="0" smtClean="0">
                <a:latin typeface="Arial"/>
                <a:cs typeface="Arial"/>
              </a:rPr>
              <a:t>2nd</a:t>
            </a:r>
            <a:r>
              <a:rPr sz="1350" spc="-5" dirty="0" smtClean="0">
                <a:latin typeface="Arial"/>
                <a:cs typeface="Arial"/>
              </a:rPr>
              <a:t> </a:t>
            </a:r>
            <a:r>
              <a:rPr sz="1350" spc="15" dirty="0" smtClean="0">
                <a:latin typeface="Arial"/>
                <a:cs typeface="Arial"/>
              </a:rPr>
              <a:t>and</a:t>
            </a:r>
            <a:r>
              <a:rPr sz="1350" spc="-5" dirty="0" smtClean="0">
                <a:latin typeface="Arial"/>
                <a:cs typeface="Arial"/>
              </a:rPr>
              <a:t> </a:t>
            </a:r>
            <a:r>
              <a:rPr sz="1350" spc="-10" dirty="0" smtClean="0">
                <a:latin typeface="Arial"/>
                <a:cs typeface="Arial"/>
              </a:rPr>
              <a:t>3</a:t>
            </a:r>
            <a:r>
              <a:rPr sz="1350" spc="-30" dirty="0" smtClean="0">
                <a:latin typeface="Arial"/>
                <a:cs typeface="Arial"/>
              </a:rPr>
              <a:t>r</a:t>
            </a:r>
            <a:r>
              <a:rPr sz="1350" spc="65" dirty="0" smtClean="0">
                <a:latin typeface="Arial"/>
                <a:cs typeface="Arial"/>
              </a:rPr>
              <a:t>d</a:t>
            </a:r>
            <a:r>
              <a:rPr sz="1350" spc="-5" dirty="0" smtClean="0">
                <a:latin typeface="Arial"/>
                <a:cs typeface="Arial"/>
              </a:rPr>
              <a:t> </a:t>
            </a:r>
            <a:r>
              <a:rPr sz="1350" spc="10" dirty="0" smtClean="0">
                <a:latin typeface="Arial"/>
                <a:cs typeface="Arial"/>
              </a:rPr>
              <a:t>scrapers</a:t>
            </a:r>
            <a:r>
              <a:rPr sz="1350" spc="-5" dirty="0" smtClean="0">
                <a:latin typeface="Arial"/>
                <a:cs typeface="Arial"/>
              </a:rPr>
              <a:t> </a:t>
            </a:r>
            <a:r>
              <a:rPr sz="1350" spc="10" dirty="0" smtClean="0">
                <a:latin typeface="Arial"/>
                <a:cs typeface="Arial"/>
              </a:rPr>
              <a:t>drastically</a:t>
            </a:r>
            <a:r>
              <a:rPr sz="1350" spc="-5" dirty="0" smtClean="0">
                <a:latin typeface="Arial"/>
                <a:cs typeface="Arial"/>
              </a:rPr>
              <a:t> </a:t>
            </a:r>
            <a:r>
              <a:rPr sz="1350" spc="10" dirty="0" smtClean="0">
                <a:latin typeface="Arial"/>
                <a:cs typeface="Arial"/>
              </a:rPr>
              <a:t>imp</a:t>
            </a:r>
            <a:r>
              <a:rPr sz="1350" spc="-20" dirty="0" smtClean="0">
                <a:latin typeface="Arial"/>
                <a:cs typeface="Arial"/>
              </a:rPr>
              <a:t>r</a:t>
            </a:r>
            <a:r>
              <a:rPr sz="1350" spc="-10" dirty="0" smtClean="0">
                <a:latin typeface="Arial"/>
                <a:cs typeface="Arial"/>
              </a:rPr>
              <a:t>ove</a:t>
            </a:r>
            <a:r>
              <a:rPr sz="1350" spc="-5" dirty="0" smtClean="0">
                <a:latin typeface="Arial"/>
                <a:cs typeface="Arial"/>
              </a:rPr>
              <a:t> </a:t>
            </a:r>
            <a:r>
              <a:rPr sz="1350" spc="-10" dirty="0" smtClean="0">
                <a:latin typeface="Arial"/>
                <a:cs typeface="Arial"/>
              </a:rPr>
              <a:t>the</a:t>
            </a:r>
            <a:r>
              <a:rPr sz="1350" spc="-5" dirty="0" smtClean="0">
                <a:latin typeface="Arial"/>
                <a:cs typeface="Arial"/>
              </a:rPr>
              <a:t> </a:t>
            </a:r>
            <a:r>
              <a:rPr sz="1350" spc="-10" dirty="0" smtClean="0">
                <a:latin typeface="Arial"/>
                <a:cs typeface="Arial"/>
              </a:rPr>
              <a:t>situation</a:t>
            </a:r>
            <a:r>
              <a:rPr sz="1350" spc="-5" dirty="0" smtClean="0">
                <a:latin typeface="Arial"/>
                <a:cs typeface="Arial"/>
              </a:rPr>
              <a:t> </a:t>
            </a:r>
            <a:r>
              <a:rPr sz="1350" spc="-10" dirty="0" smtClean="0">
                <a:latin typeface="Arial"/>
                <a:cs typeface="Arial"/>
              </a:rPr>
              <a:t>of</a:t>
            </a:r>
            <a:r>
              <a:rPr sz="1350" spc="-5" dirty="0" smtClean="0">
                <a:latin typeface="Arial"/>
                <a:cs typeface="Arial"/>
              </a:rPr>
              <a:t> </a:t>
            </a:r>
            <a:r>
              <a:rPr sz="1350" spc="-10" dirty="0" smtClean="0">
                <a:latin typeface="Arial"/>
                <a:cs typeface="Arial"/>
              </a:rPr>
              <a:t>the</a:t>
            </a:r>
            <a:r>
              <a:rPr sz="1350" spc="-5" dirty="0" smtClean="0">
                <a:latin typeface="Arial"/>
                <a:cs typeface="Arial"/>
              </a:rPr>
              <a:t> </a:t>
            </a:r>
            <a:r>
              <a:rPr sz="1350" spc="20" dirty="0" smtClean="0">
                <a:latin typeface="Arial"/>
                <a:cs typeface="Arial"/>
              </a:rPr>
              <a:t>pa</a:t>
            </a:r>
            <a:r>
              <a:rPr sz="1350" spc="30" dirty="0" smtClean="0">
                <a:latin typeface="Arial"/>
                <a:cs typeface="Arial"/>
              </a:rPr>
              <a:t>r</a:t>
            </a:r>
            <a:r>
              <a:rPr sz="1350" spc="15" dirty="0" smtClean="0">
                <a:latin typeface="Arial"/>
                <a:cs typeface="Arial"/>
              </a:rPr>
              <a:t>tially-chopped</a:t>
            </a:r>
            <a:r>
              <a:rPr sz="1350" spc="-5" dirty="0" smtClean="0">
                <a:latin typeface="Arial"/>
                <a:cs typeface="Arial"/>
              </a:rPr>
              <a:t> </a:t>
            </a:r>
            <a:r>
              <a:rPr sz="1350" spc="10" dirty="0" smtClean="0">
                <a:latin typeface="Arial"/>
                <a:cs typeface="Arial"/>
              </a:rPr>
              <a:t>bunches</a:t>
            </a:r>
            <a:r>
              <a:rPr sz="1350" spc="-5" dirty="0" smtClean="0">
                <a:latin typeface="Arial"/>
                <a:cs typeface="Arial"/>
              </a:rPr>
              <a:t> </a:t>
            </a:r>
            <a:r>
              <a:rPr sz="1350" spc="-10" dirty="0" smtClean="0">
                <a:latin typeface="Arial"/>
                <a:cs typeface="Arial"/>
              </a:rPr>
              <a:t>(see</a:t>
            </a:r>
            <a:r>
              <a:rPr sz="1350" spc="-5" dirty="0" smtClean="0">
                <a:latin typeface="Arial"/>
                <a:cs typeface="Arial"/>
              </a:rPr>
              <a:t> </a:t>
            </a:r>
            <a:r>
              <a:rPr sz="1350" spc="-10" dirty="0" smtClean="0">
                <a:latin typeface="Arial"/>
                <a:cs typeface="Arial"/>
              </a:rPr>
              <a:t>also HB14</a:t>
            </a:r>
            <a:r>
              <a:rPr sz="1350" spc="-5" dirty="0" smtClean="0">
                <a:latin typeface="Arial"/>
                <a:cs typeface="Arial"/>
              </a:rPr>
              <a:t> </a:t>
            </a:r>
            <a:r>
              <a:rPr sz="1350" spc="-35" dirty="0" smtClean="0">
                <a:latin typeface="Arial"/>
                <a:cs typeface="Arial"/>
              </a:rPr>
              <a:t>MO</a:t>
            </a:r>
            <a:r>
              <a:rPr sz="1350" spc="-130" dirty="0" smtClean="0">
                <a:latin typeface="Arial"/>
                <a:cs typeface="Arial"/>
              </a:rPr>
              <a:t>P</a:t>
            </a:r>
            <a:r>
              <a:rPr sz="1350" spc="-10" dirty="0" smtClean="0">
                <a:latin typeface="Arial"/>
                <a:cs typeface="Arial"/>
              </a:rPr>
              <a:t>AB18)</a:t>
            </a:r>
            <a:endParaRPr sz="1350">
              <a:latin typeface="Arial"/>
              <a:cs typeface="Arial"/>
            </a:endParaRPr>
          </a:p>
          <a:p>
            <a:pPr marL="156210" indent="-144145">
              <a:lnSpc>
                <a:spcPct val="100000"/>
              </a:lnSpc>
              <a:spcBef>
                <a:spcPts val="250"/>
              </a:spcBef>
              <a:buFont typeface="Arial"/>
              <a:buChar char="–"/>
              <a:tabLst>
                <a:tab pos="156210" algn="l"/>
              </a:tabLst>
            </a:pPr>
            <a:r>
              <a:rPr sz="1350" spc="5" dirty="0" smtClean="0">
                <a:latin typeface="Arial"/>
                <a:cs typeface="Arial"/>
              </a:rPr>
              <a:t>Identify</a:t>
            </a:r>
            <a:r>
              <a:rPr sz="1350" spc="-5" dirty="0" smtClean="0">
                <a:latin typeface="Arial"/>
                <a:cs typeface="Arial"/>
              </a:rPr>
              <a:t> </a:t>
            </a:r>
            <a:r>
              <a:rPr sz="1350" spc="-10" dirty="0" smtClean="0">
                <a:latin typeface="Arial"/>
                <a:cs typeface="Arial"/>
              </a:rPr>
              <a:t>the</a:t>
            </a:r>
            <a:r>
              <a:rPr sz="1350" spc="-5" dirty="0" smtClean="0">
                <a:latin typeface="Arial"/>
                <a:cs typeface="Arial"/>
              </a:rPr>
              <a:t> </a:t>
            </a:r>
            <a:r>
              <a:rPr sz="1350" spc="10" dirty="0" smtClean="0">
                <a:latin typeface="Arial"/>
                <a:cs typeface="Arial"/>
              </a:rPr>
              <a:t>best</a:t>
            </a:r>
            <a:r>
              <a:rPr sz="1350" spc="-5" dirty="0" smtClean="0">
                <a:latin typeface="Arial"/>
                <a:cs typeface="Arial"/>
              </a:rPr>
              <a:t> </a:t>
            </a:r>
            <a:r>
              <a:rPr sz="1350" spc="10" dirty="0" smtClean="0">
                <a:latin typeface="Arial"/>
                <a:cs typeface="Arial"/>
              </a:rPr>
              <a:t>possible</a:t>
            </a:r>
            <a:r>
              <a:rPr sz="1350" spc="-5" dirty="0" smtClean="0">
                <a:latin typeface="Arial"/>
                <a:cs typeface="Arial"/>
              </a:rPr>
              <a:t> </a:t>
            </a:r>
            <a:r>
              <a:rPr sz="1350" spc="0" dirty="0" smtClean="0">
                <a:latin typeface="Arial"/>
                <a:cs typeface="Arial"/>
              </a:rPr>
              <a:t>locations</a:t>
            </a:r>
            <a:r>
              <a:rPr sz="1350" spc="-5" dirty="0" smtClean="0">
                <a:latin typeface="Arial"/>
                <a:cs typeface="Arial"/>
              </a:rPr>
              <a:t> </a:t>
            </a:r>
            <a:r>
              <a:rPr sz="1350" spc="-10" dirty="0" smtClean="0">
                <a:latin typeface="Arial"/>
                <a:cs typeface="Arial"/>
              </a:rPr>
              <a:t>to</a:t>
            </a:r>
            <a:r>
              <a:rPr sz="1350" spc="-5" dirty="0" smtClean="0">
                <a:latin typeface="Arial"/>
                <a:cs typeface="Arial"/>
              </a:rPr>
              <a:t> </a:t>
            </a:r>
            <a:r>
              <a:rPr sz="1350" spc="20" dirty="0" smtClean="0">
                <a:latin typeface="Arial"/>
                <a:cs typeface="Arial"/>
              </a:rPr>
              <a:t>scrape</a:t>
            </a:r>
            <a:r>
              <a:rPr sz="1350" spc="-5" dirty="0" smtClean="0">
                <a:latin typeface="Arial"/>
                <a:cs typeface="Arial"/>
              </a:rPr>
              <a:t> </a:t>
            </a:r>
            <a:r>
              <a:rPr sz="1350" spc="-10" dirty="0" smtClean="0">
                <a:latin typeface="Arial"/>
                <a:cs typeface="Arial"/>
              </a:rPr>
              <a:t>halo</a:t>
            </a:r>
            <a:r>
              <a:rPr sz="1350" spc="-5" dirty="0" smtClean="0">
                <a:latin typeface="Arial"/>
                <a:cs typeface="Arial"/>
              </a:rPr>
              <a:t> </a:t>
            </a:r>
            <a:r>
              <a:rPr sz="1350" spc="20" dirty="0" smtClean="0">
                <a:latin typeface="Arial"/>
                <a:cs typeface="Arial"/>
              </a:rPr>
              <a:t>pa</a:t>
            </a:r>
            <a:r>
              <a:rPr sz="1350" spc="30" dirty="0" smtClean="0">
                <a:latin typeface="Arial"/>
                <a:cs typeface="Arial"/>
              </a:rPr>
              <a:t>r</a:t>
            </a:r>
            <a:r>
              <a:rPr sz="1350" spc="10" dirty="0" smtClean="0">
                <a:latin typeface="Arial"/>
                <a:cs typeface="Arial"/>
              </a:rPr>
              <a:t>ticles</a:t>
            </a:r>
            <a:r>
              <a:rPr sz="1350" spc="-5" dirty="0" smtClean="0">
                <a:latin typeface="Arial"/>
                <a:cs typeface="Arial"/>
              </a:rPr>
              <a:t> </a:t>
            </a:r>
            <a:r>
              <a:rPr sz="1350" spc="0" dirty="0" smtClean="0">
                <a:latin typeface="Arial"/>
                <a:cs typeface="Arial"/>
              </a:rPr>
              <a:t>maximising</a:t>
            </a:r>
            <a:r>
              <a:rPr sz="1350" spc="-5" dirty="0" smtClean="0">
                <a:latin typeface="Arial"/>
                <a:cs typeface="Arial"/>
              </a:rPr>
              <a:t> </a:t>
            </a:r>
            <a:r>
              <a:rPr sz="1350" spc="20" dirty="0" smtClean="0">
                <a:latin typeface="Arial"/>
                <a:cs typeface="Arial"/>
              </a:rPr>
              <a:t>co</a:t>
            </a:r>
            <a:r>
              <a:rPr sz="1350" spc="-15" dirty="0" smtClean="0">
                <a:latin typeface="Arial"/>
                <a:cs typeface="Arial"/>
              </a:rPr>
              <a:t>r</a:t>
            </a:r>
            <a:r>
              <a:rPr sz="1350" spc="-10" dirty="0" smtClean="0">
                <a:latin typeface="Arial"/>
                <a:cs typeface="Arial"/>
              </a:rPr>
              <a:t>e</a:t>
            </a:r>
            <a:r>
              <a:rPr sz="1350" spc="-5" dirty="0" smtClean="0">
                <a:latin typeface="Arial"/>
                <a:cs typeface="Arial"/>
              </a:rPr>
              <a:t> </a:t>
            </a:r>
            <a:r>
              <a:rPr sz="1350" spc="20" dirty="0" smtClean="0">
                <a:latin typeface="Arial"/>
                <a:cs typeface="Arial"/>
              </a:rPr>
              <a:t>pa</a:t>
            </a:r>
            <a:r>
              <a:rPr sz="1350" spc="30" dirty="0" smtClean="0">
                <a:latin typeface="Arial"/>
                <a:cs typeface="Arial"/>
              </a:rPr>
              <a:t>r</a:t>
            </a:r>
            <a:r>
              <a:rPr sz="1350" spc="10" dirty="0" smtClean="0">
                <a:latin typeface="Arial"/>
                <a:cs typeface="Arial"/>
              </a:rPr>
              <a:t>ticles</a:t>
            </a:r>
            <a:r>
              <a:rPr sz="1350" spc="-5" dirty="0" smtClean="0">
                <a:latin typeface="Arial"/>
                <a:cs typeface="Arial"/>
              </a:rPr>
              <a:t> </a:t>
            </a:r>
            <a:r>
              <a:rPr sz="1350" spc="-10" dirty="0" smtClean="0">
                <a:latin typeface="Arial"/>
                <a:cs typeface="Arial"/>
              </a:rPr>
              <a:t>transmission.</a:t>
            </a:r>
            <a:endParaRPr sz="135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4" y="2322685"/>
            <a:ext cx="6452746" cy="4319293"/>
          </a:xfrm>
          <a:prstGeom prst="rect">
            <a:avLst/>
          </a:prstGeom>
        </p:spPr>
      </p:pic>
      <p:sp>
        <p:nvSpPr>
          <p:cNvPr id="2" name="Titolo 1"/>
          <p:cNvSpPr>
            <a:spLocks noGrp="1"/>
          </p:cNvSpPr>
          <p:nvPr>
            <p:ph type="title"/>
          </p:nvPr>
        </p:nvSpPr>
        <p:spPr>
          <a:xfrm>
            <a:off x="1483532" y="326074"/>
            <a:ext cx="6126306" cy="605824"/>
          </a:xfrm>
        </p:spPr>
        <p:txBody>
          <a:bodyPr/>
          <a:lstStyle/>
          <a:p>
            <a:pPr algn="ctr"/>
            <a:r>
              <a:rPr lang="en-US" dirty="0" smtClean="0"/>
              <a:t>The Proton Source for ESS (PS-ESS)</a:t>
            </a:r>
            <a:endParaRPr lang="en-US" dirty="0"/>
          </a:p>
        </p:txBody>
      </p:sp>
      <p:pic>
        <p:nvPicPr>
          <p:cNvPr id="4" name="Immagine 3" descr="INFN-logo.gif"/>
          <p:cNvPicPr>
            <a:picLocks noChangeAspect="1"/>
          </p:cNvPicPr>
          <p:nvPr/>
        </p:nvPicPr>
        <p:blipFill>
          <a:blip r:embed="rId3"/>
          <a:stretch>
            <a:fillRect/>
          </a:stretch>
        </p:blipFill>
        <p:spPr>
          <a:xfrm>
            <a:off x="445344" y="138010"/>
            <a:ext cx="810090" cy="793888"/>
          </a:xfrm>
          <a:prstGeom prst="rect">
            <a:avLst/>
          </a:prstGeom>
        </p:spPr>
      </p:pic>
      <p:sp>
        <p:nvSpPr>
          <p:cNvPr id="11" name="CasellaDiTesto 10"/>
          <p:cNvSpPr txBox="1"/>
          <p:nvPr/>
        </p:nvSpPr>
        <p:spPr>
          <a:xfrm>
            <a:off x="1085745" y="1557707"/>
            <a:ext cx="7688597" cy="757419"/>
          </a:xfrm>
          <a:prstGeom prst="rect">
            <a:avLst/>
          </a:prstGeom>
          <a:solidFill>
            <a:schemeClr val="bg1"/>
          </a:solidFill>
          <a:ln>
            <a:solidFill>
              <a:schemeClr val="tx1"/>
            </a:solidFill>
          </a:ln>
        </p:spPr>
        <p:txBody>
          <a:bodyPr wrap="square" lIns="64291" tIns="32146" rIns="64291" bIns="32146" rtlCol="0">
            <a:spAutoFit/>
          </a:bodyPr>
          <a:lstStyle/>
          <a:p>
            <a:r>
              <a:rPr lang="en-US" sz="2200" dirty="0"/>
              <a:t>Flexible magnetic system + </a:t>
            </a:r>
            <a:r>
              <a:rPr lang="en-US" sz="2200" dirty="0" smtClean="0"/>
              <a:t>improved RF injection-</a:t>
            </a:r>
            <a:r>
              <a:rPr lang="en-US" sz="2200" dirty="0"/>
              <a:t>Plasma coupling + increased reliability + easy assembly procedure</a:t>
            </a:r>
            <a:endParaRPr lang="en-GB" sz="2200" dirty="0"/>
          </a:p>
        </p:txBody>
      </p:sp>
      <p:sp>
        <p:nvSpPr>
          <p:cNvPr id="12" name="CasellaDiTesto 11"/>
          <p:cNvSpPr txBox="1"/>
          <p:nvPr/>
        </p:nvSpPr>
        <p:spPr>
          <a:xfrm>
            <a:off x="3117639" y="5956816"/>
            <a:ext cx="2419928" cy="403474"/>
          </a:xfrm>
          <a:prstGeom prst="rect">
            <a:avLst/>
          </a:prstGeom>
          <a:solidFill>
            <a:schemeClr val="bg1"/>
          </a:solidFill>
          <a:ln>
            <a:solidFill>
              <a:schemeClr val="tx1"/>
            </a:solidFill>
          </a:ln>
        </p:spPr>
        <p:txBody>
          <a:bodyPr wrap="none" lIns="64291" tIns="32146" rIns="64291" bIns="32146" rtlCol="0">
            <a:spAutoFit/>
          </a:bodyPr>
          <a:lstStyle/>
          <a:p>
            <a:r>
              <a:rPr lang="en-US" sz="2200" dirty="0"/>
              <a:t>Under procurement</a:t>
            </a:r>
            <a:endParaRPr lang="en-GB" sz="2200" dirty="0"/>
          </a:p>
        </p:txBody>
      </p:sp>
      <p:sp>
        <p:nvSpPr>
          <p:cNvPr id="5" name="CasellaDiTesto 4"/>
          <p:cNvSpPr txBox="1"/>
          <p:nvPr/>
        </p:nvSpPr>
        <p:spPr>
          <a:xfrm>
            <a:off x="7062351" y="2523111"/>
            <a:ext cx="2081650" cy="3170099"/>
          </a:xfrm>
          <a:prstGeom prst="rect">
            <a:avLst/>
          </a:prstGeom>
          <a:noFill/>
        </p:spPr>
        <p:txBody>
          <a:bodyPr wrap="square" rtlCol="0">
            <a:spAutoFit/>
          </a:bodyPr>
          <a:lstStyle/>
          <a:p>
            <a:r>
              <a:rPr lang="it-IT" sz="2000" dirty="0" smtClean="0"/>
              <a:t>CDR on Feb.10th </a:t>
            </a:r>
          </a:p>
          <a:p>
            <a:endParaRPr lang="it-IT" sz="2000" dirty="0" smtClean="0"/>
          </a:p>
          <a:p>
            <a:r>
              <a:rPr lang="it-IT" sz="2000" dirty="0" smtClean="0"/>
              <a:t>Positive </a:t>
            </a:r>
            <a:r>
              <a:rPr lang="it-IT" sz="2000" dirty="0" err="1" smtClean="0"/>
              <a:t>evaluation</a:t>
            </a:r>
            <a:endParaRPr lang="it-IT" sz="2000" dirty="0" smtClean="0"/>
          </a:p>
          <a:p>
            <a:endParaRPr lang="it-IT" sz="2000" dirty="0"/>
          </a:p>
          <a:p>
            <a:r>
              <a:rPr lang="it-IT" sz="2000" dirty="0" err="1" smtClean="0"/>
              <a:t>Needs</a:t>
            </a:r>
            <a:r>
              <a:rPr lang="it-IT" sz="2000" dirty="0" smtClean="0"/>
              <a:t> to </a:t>
            </a:r>
            <a:r>
              <a:rPr lang="it-IT" sz="2000" dirty="0" err="1" smtClean="0"/>
              <a:t>improve</a:t>
            </a:r>
            <a:r>
              <a:rPr lang="it-IT" sz="2000" dirty="0" smtClean="0"/>
              <a:t> the </a:t>
            </a:r>
            <a:r>
              <a:rPr lang="it-IT" sz="2000" dirty="0" err="1" smtClean="0"/>
              <a:t>interfacing</a:t>
            </a:r>
            <a:r>
              <a:rPr lang="it-IT" sz="2000" dirty="0" smtClean="0"/>
              <a:t> with </a:t>
            </a:r>
            <a:r>
              <a:rPr lang="it-IT" sz="2000" dirty="0" err="1" smtClean="0"/>
              <a:t>other</a:t>
            </a:r>
            <a:r>
              <a:rPr lang="it-IT" sz="2000" dirty="0" smtClean="0"/>
              <a:t> </a:t>
            </a:r>
            <a:r>
              <a:rPr lang="it-IT" sz="2000" dirty="0" err="1" smtClean="0"/>
              <a:t>WUs-WPs</a:t>
            </a:r>
            <a:r>
              <a:rPr lang="it-IT" sz="2000" dirty="0" smtClean="0"/>
              <a:t> (</a:t>
            </a:r>
            <a:r>
              <a:rPr lang="it-IT" sz="2000" dirty="0" err="1" smtClean="0"/>
              <a:t>solutions</a:t>
            </a:r>
            <a:r>
              <a:rPr lang="it-IT" sz="2000" dirty="0" smtClean="0"/>
              <a:t> </a:t>
            </a:r>
            <a:r>
              <a:rPr lang="it-IT" sz="2000" dirty="0" err="1" smtClean="0"/>
              <a:t>addressed</a:t>
            </a:r>
            <a:r>
              <a:rPr lang="it-IT" sz="2000" dirty="0" smtClean="0"/>
              <a:t>)</a:t>
            </a:r>
            <a:endParaRPr lang="it-IT" sz="2000" dirty="0"/>
          </a:p>
        </p:txBody>
      </p:sp>
    </p:spTree>
    <p:extLst>
      <p:ext uri="{BB962C8B-B14F-4D97-AF65-F5344CB8AC3E}">
        <p14:creationId xmlns:p14="http://schemas.microsoft.com/office/powerpoint/2010/main" val="3306322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114157" y="169333"/>
            <a:ext cx="1295400" cy="5207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p:nvPr/>
        </p:nvSpPr>
        <p:spPr>
          <a:xfrm>
            <a:off x="1157960" y="6459884"/>
            <a:ext cx="6815455" cy="347345"/>
          </a:xfrm>
          <a:prstGeom prst="rect">
            <a:avLst/>
          </a:prstGeom>
        </p:spPr>
        <p:txBody>
          <a:bodyPr vert="horz" wrap="square" lIns="0" tIns="0" rIns="0" bIns="0" rtlCol="0">
            <a:noAutofit/>
          </a:bodyPr>
          <a:lstStyle/>
          <a:p>
            <a:pPr marL="2466340">
              <a:lnSpc>
                <a:spcPct val="100000"/>
              </a:lnSpc>
              <a:tabLst>
                <a:tab pos="6637655" algn="r"/>
              </a:tabLst>
            </a:pPr>
            <a:r>
              <a:rPr sz="1200" dirty="0" smtClean="0">
                <a:solidFill>
                  <a:srgbClr val="9A9A9A"/>
                </a:solidFill>
                <a:latin typeface="Calibri"/>
                <a:cs typeface="Calibri"/>
                <a:hlinkClick r:id="rId3"/>
              </a:rPr>
              <a:t>ibon.bu</a:t>
            </a:r>
            <a:r>
              <a:rPr sz="1200" spc="-15" dirty="0" smtClean="0">
                <a:solidFill>
                  <a:srgbClr val="9A9A9A"/>
                </a:solidFill>
                <a:latin typeface="Calibri"/>
                <a:cs typeface="Calibri"/>
                <a:hlinkClick r:id="rId3"/>
              </a:rPr>
              <a:t>s</a:t>
            </a:r>
            <a:r>
              <a:rPr sz="1200" spc="300" dirty="0" smtClean="0">
                <a:solidFill>
                  <a:srgbClr val="9A9A9A"/>
                </a:solidFill>
                <a:latin typeface="Calibri"/>
                <a:cs typeface="Calibri"/>
                <a:hlinkClick r:id="rId3"/>
              </a:rPr>
              <a:t>(nduy@essbilbao.o</a:t>
            </a:r>
            <a:r>
              <a:rPr sz="1200" spc="-20" dirty="0" smtClean="0">
                <a:solidFill>
                  <a:srgbClr val="9A9A9A"/>
                </a:solidFill>
                <a:latin typeface="Calibri"/>
                <a:cs typeface="Calibri"/>
                <a:hlinkClick r:id="rId3"/>
              </a:rPr>
              <a:t>r</a:t>
            </a:r>
            <a:r>
              <a:rPr sz="1200" spc="0" dirty="0" smtClean="0">
                <a:solidFill>
                  <a:srgbClr val="9A9A9A"/>
                </a:solidFill>
                <a:latin typeface="Calibri"/>
                <a:cs typeface="Calibri"/>
                <a:hlinkClick r:id="rId3"/>
              </a:rPr>
              <a:t>g</a:t>
            </a:r>
            <a:r>
              <a:rPr sz="1800" spc="0" baseline="2314" dirty="0" smtClean="0">
                <a:solidFill>
                  <a:srgbClr val="9A9A9A"/>
                </a:solidFill>
                <a:latin typeface="Times New Roman"/>
                <a:cs typeface="Times New Roman"/>
              </a:rPr>
              <a:t> 	</a:t>
            </a:r>
            <a:r>
              <a:rPr sz="1800" spc="-7" baseline="2314" dirty="0" smtClean="0">
                <a:solidFill>
                  <a:srgbClr val="9A9A9A"/>
                </a:solidFill>
                <a:latin typeface="Calibri"/>
                <a:cs typeface="Calibri"/>
              </a:rPr>
              <a:t>12</a:t>
            </a:r>
            <a:endParaRPr sz="1800" baseline="2314">
              <a:latin typeface="Calibri"/>
              <a:cs typeface="Calibri"/>
            </a:endParaRPr>
          </a:p>
        </p:txBody>
      </p:sp>
      <p:sp>
        <p:nvSpPr>
          <p:cNvPr id="5" name="object 5"/>
          <p:cNvSpPr txBox="1">
            <a:spLocks noGrp="1"/>
          </p:cNvSpPr>
          <p:nvPr>
            <p:ph type="title"/>
          </p:nvPr>
        </p:nvSpPr>
        <p:spPr>
          <a:xfrm>
            <a:off x="2102681" y="-129566"/>
            <a:ext cx="6067426" cy="1441531"/>
          </a:xfrm>
          <a:prstGeom prst="rect">
            <a:avLst/>
          </a:prstGeom>
        </p:spPr>
        <p:txBody>
          <a:bodyPr vert="horz" wrap="square" lIns="0" tIns="0" rIns="0" bIns="0" rtlCol="0">
            <a:noAutofit/>
          </a:bodyPr>
          <a:lstStyle/>
          <a:p>
            <a:pPr marL="1150620">
              <a:lnSpc>
                <a:spcPct val="100000"/>
              </a:lnSpc>
            </a:pPr>
            <a:r>
              <a:rPr sz="4400" b="1" dirty="0" smtClean="0">
                <a:solidFill>
                  <a:srgbClr val="000090"/>
                </a:solidFill>
                <a:latin typeface="Arial"/>
                <a:cs typeface="Arial"/>
              </a:rPr>
              <a:t>Scra</a:t>
            </a:r>
            <a:r>
              <a:rPr sz="4400" b="1" spc="-5" dirty="0" smtClean="0">
                <a:solidFill>
                  <a:srgbClr val="000090"/>
                </a:solidFill>
                <a:latin typeface="Arial"/>
                <a:cs typeface="Arial"/>
              </a:rPr>
              <a:t>pp</a:t>
            </a:r>
            <a:r>
              <a:rPr sz="4400" b="1" spc="0" dirty="0" smtClean="0">
                <a:solidFill>
                  <a:srgbClr val="000090"/>
                </a:solidFill>
                <a:latin typeface="Arial"/>
                <a:cs typeface="Arial"/>
              </a:rPr>
              <a:t>ers</a:t>
            </a:r>
            <a:endParaRPr sz="4400" dirty="0">
              <a:solidFill>
                <a:srgbClr val="000090"/>
              </a:solidFill>
              <a:latin typeface="Arial"/>
              <a:cs typeface="Arial"/>
            </a:endParaRPr>
          </a:p>
        </p:txBody>
      </p:sp>
      <p:sp>
        <p:nvSpPr>
          <p:cNvPr id="6" name="object 6"/>
          <p:cNvSpPr txBox="1"/>
          <p:nvPr/>
        </p:nvSpPr>
        <p:spPr>
          <a:xfrm>
            <a:off x="482600" y="1565968"/>
            <a:ext cx="7006590" cy="1409700"/>
          </a:xfrm>
          <a:prstGeom prst="rect">
            <a:avLst/>
          </a:prstGeom>
        </p:spPr>
        <p:txBody>
          <a:bodyPr vert="horz" wrap="square" lIns="0" tIns="0" rIns="0" bIns="0" rtlCol="0">
            <a:noAutofit/>
          </a:bodyPr>
          <a:lstStyle/>
          <a:p>
            <a:pPr marL="238760" indent="-226695">
              <a:lnSpc>
                <a:spcPct val="100000"/>
              </a:lnSpc>
              <a:buFont typeface="Arial"/>
              <a:buChar char="•"/>
              <a:tabLst>
                <a:tab pos="238760" algn="l"/>
                <a:tab pos="2782570" algn="l"/>
              </a:tabLst>
            </a:pPr>
            <a:r>
              <a:rPr sz="2100" dirty="0" smtClean="0">
                <a:latin typeface="Arial"/>
                <a:cs typeface="Arial"/>
              </a:rPr>
              <a:t>100</a:t>
            </a:r>
            <a:r>
              <a:rPr sz="2100" spc="5" dirty="0" smtClean="0">
                <a:latin typeface="Arial"/>
                <a:cs typeface="Arial"/>
              </a:rPr>
              <a:t> </a:t>
            </a:r>
            <a:r>
              <a:rPr sz="2100" spc="-45" dirty="0" smtClean="0">
                <a:latin typeface="Arial"/>
                <a:cs typeface="Arial"/>
              </a:rPr>
              <a:t>MPa</a:t>
            </a:r>
            <a:r>
              <a:rPr sz="2100" spc="5" dirty="0" smtClean="0">
                <a:latin typeface="Arial"/>
                <a:cs typeface="Arial"/>
              </a:rPr>
              <a:t> </a:t>
            </a:r>
            <a:r>
              <a:rPr sz="2100" spc="0" dirty="0" smtClean="0">
                <a:latin typeface="Arial"/>
                <a:cs typeface="Arial"/>
              </a:rPr>
              <a:t>st</a:t>
            </a:r>
            <a:r>
              <a:rPr sz="2100" spc="-40" dirty="0" smtClean="0">
                <a:latin typeface="Arial"/>
                <a:cs typeface="Arial"/>
              </a:rPr>
              <a:t>r</a:t>
            </a:r>
            <a:r>
              <a:rPr sz="2100" spc="0" dirty="0" smtClean="0">
                <a:latin typeface="Arial"/>
                <a:cs typeface="Arial"/>
              </a:rPr>
              <a:t>ess</a:t>
            </a:r>
            <a:r>
              <a:rPr sz="2100" spc="5" dirty="0" smtClean="0">
                <a:latin typeface="Arial"/>
                <a:cs typeface="Arial"/>
              </a:rPr>
              <a:t> </a:t>
            </a:r>
            <a:r>
              <a:rPr sz="2100" spc="0" dirty="0" smtClean="0">
                <a:latin typeface="Arial"/>
                <a:cs typeface="Arial"/>
              </a:rPr>
              <a:t>limit	</a:t>
            </a:r>
            <a:r>
              <a:rPr sz="2100" spc="5" dirty="0" smtClean="0">
                <a:latin typeface="Arial"/>
                <a:cs typeface="Arial"/>
              </a:rPr>
              <a:t>(tungsten)</a:t>
            </a:r>
            <a:endParaRPr sz="2100">
              <a:latin typeface="Arial"/>
              <a:cs typeface="Arial"/>
            </a:endParaRPr>
          </a:p>
          <a:p>
            <a:pPr>
              <a:lnSpc>
                <a:spcPts val="550"/>
              </a:lnSpc>
              <a:spcBef>
                <a:spcPts val="36"/>
              </a:spcBef>
              <a:buFont typeface="Arial"/>
              <a:buChar char="•"/>
            </a:pPr>
            <a:endParaRPr sz="550"/>
          </a:p>
          <a:p>
            <a:pPr marL="238760" marR="12700" indent="-226695">
              <a:lnSpc>
                <a:spcPts val="2500"/>
              </a:lnSpc>
              <a:buFont typeface="Arial"/>
              <a:buChar char="•"/>
              <a:tabLst>
                <a:tab pos="238760" algn="l"/>
                <a:tab pos="3822700" algn="l"/>
              </a:tabLst>
            </a:pPr>
            <a:r>
              <a:rPr sz="2100" spc="-45" dirty="0" smtClean="0">
                <a:latin typeface="Arial"/>
                <a:cs typeface="Arial"/>
              </a:rPr>
              <a:t>For</a:t>
            </a:r>
            <a:r>
              <a:rPr sz="2100" spc="5" dirty="0" smtClean="0">
                <a:latin typeface="Arial"/>
                <a:cs typeface="Arial"/>
              </a:rPr>
              <a:t> </a:t>
            </a:r>
            <a:r>
              <a:rPr sz="2100" spc="-25" dirty="0" smtClean="0">
                <a:latin typeface="Arial"/>
                <a:cs typeface="Arial"/>
              </a:rPr>
              <a:t>σ≈1mm,</a:t>
            </a:r>
            <a:r>
              <a:rPr sz="2100" spc="5" dirty="0" smtClean="0">
                <a:latin typeface="Arial"/>
                <a:cs typeface="Arial"/>
              </a:rPr>
              <a:t> </a:t>
            </a:r>
            <a:r>
              <a:rPr sz="2100" spc="50" dirty="0" smtClean="0">
                <a:latin typeface="Arial"/>
                <a:cs typeface="Arial"/>
              </a:rPr>
              <a:t>scrapped</a:t>
            </a:r>
            <a:r>
              <a:rPr sz="2100" spc="5" dirty="0" smtClean="0">
                <a:latin typeface="Arial"/>
                <a:cs typeface="Arial"/>
              </a:rPr>
              <a:t> </a:t>
            </a:r>
            <a:r>
              <a:rPr sz="2100" spc="25" dirty="0" smtClean="0">
                <a:latin typeface="Arial"/>
                <a:cs typeface="Arial"/>
              </a:rPr>
              <a:t>beam	</a:t>
            </a:r>
            <a:r>
              <a:rPr sz="2100" spc="45" dirty="0" smtClean="0">
                <a:latin typeface="Arial"/>
                <a:cs typeface="Arial"/>
              </a:rPr>
              <a:t>≥</a:t>
            </a:r>
            <a:r>
              <a:rPr sz="2100" spc="5" dirty="0" smtClean="0">
                <a:latin typeface="Arial"/>
                <a:cs typeface="Arial"/>
              </a:rPr>
              <a:t> </a:t>
            </a:r>
            <a:r>
              <a:rPr sz="2100" spc="0" dirty="0" smtClean="0">
                <a:latin typeface="Arial"/>
                <a:cs typeface="Arial"/>
              </a:rPr>
              <a:t>2.8</a:t>
            </a:r>
            <a:r>
              <a:rPr sz="2100" spc="5" dirty="0" smtClean="0">
                <a:latin typeface="Arial"/>
                <a:cs typeface="Arial"/>
              </a:rPr>
              <a:t> </a:t>
            </a:r>
            <a:r>
              <a:rPr sz="2100" spc="0" dirty="0" smtClean="0">
                <a:latin typeface="Arial"/>
                <a:cs typeface="Arial"/>
              </a:rPr>
              <a:t>x</a:t>
            </a:r>
            <a:r>
              <a:rPr sz="2100" spc="5" dirty="0" smtClean="0">
                <a:latin typeface="Arial"/>
                <a:cs typeface="Arial"/>
              </a:rPr>
              <a:t> </a:t>
            </a:r>
            <a:r>
              <a:rPr sz="2100" spc="-105" dirty="0" smtClean="0">
                <a:latin typeface="Arial"/>
                <a:cs typeface="Arial"/>
              </a:rPr>
              <a:t>σ,</a:t>
            </a:r>
            <a:r>
              <a:rPr sz="2100" spc="5" dirty="0" smtClean="0">
                <a:latin typeface="Arial"/>
                <a:cs typeface="Arial"/>
              </a:rPr>
              <a:t> </a:t>
            </a:r>
            <a:r>
              <a:rPr sz="2100" spc="0" dirty="0" smtClean="0">
                <a:latin typeface="Arial"/>
                <a:cs typeface="Arial"/>
              </a:rPr>
              <a:t>or</a:t>
            </a:r>
            <a:r>
              <a:rPr sz="2100" spc="5" dirty="0" smtClean="0">
                <a:latin typeface="Arial"/>
                <a:cs typeface="Arial"/>
              </a:rPr>
              <a:t> </a:t>
            </a:r>
            <a:r>
              <a:rPr sz="2100" spc="45" dirty="0" smtClean="0">
                <a:latin typeface="Arial"/>
                <a:cs typeface="Arial"/>
              </a:rPr>
              <a:t>≥0.15%</a:t>
            </a:r>
            <a:r>
              <a:rPr sz="2100" spc="5" dirty="0" smtClean="0">
                <a:latin typeface="Arial"/>
                <a:cs typeface="Arial"/>
              </a:rPr>
              <a:t> </a:t>
            </a:r>
            <a:r>
              <a:rPr sz="2100" spc="25" dirty="0" smtClean="0">
                <a:latin typeface="Arial"/>
                <a:cs typeface="Arial"/>
              </a:rPr>
              <a:t>beam</a:t>
            </a:r>
            <a:r>
              <a:rPr sz="2100" spc="10" dirty="0" smtClean="0">
                <a:latin typeface="Arial"/>
                <a:cs typeface="Arial"/>
              </a:rPr>
              <a:t> </a:t>
            </a:r>
            <a:r>
              <a:rPr sz="2100" spc="50" dirty="0" smtClean="0">
                <a:latin typeface="Arial"/>
                <a:cs typeface="Arial"/>
              </a:rPr>
              <a:t>scrapped</a:t>
            </a:r>
            <a:r>
              <a:rPr sz="2100" spc="5" dirty="0" smtClean="0">
                <a:latin typeface="Arial"/>
                <a:cs typeface="Arial"/>
              </a:rPr>
              <a:t> </a:t>
            </a:r>
            <a:r>
              <a:rPr sz="2100" spc="40" dirty="0" smtClean="0">
                <a:latin typeface="Arial"/>
                <a:cs typeface="Arial"/>
              </a:rPr>
              <a:t>per</a:t>
            </a:r>
            <a:r>
              <a:rPr sz="2100" spc="5" dirty="0" smtClean="0">
                <a:latin typeface="Arial"/>
                <a:cs typeface="Arial"/>
              </a:rPr>
              <a:t> </a:t>
            </a:r>
            <a:r>
              <a:rPr sz="2100" spc="35" dirty="0" smtClean="0">
                <a:latin typeface="Arial"/>
                <a:cs typeface="Arial"/>
              </a:rPr>
              <a:t>blade.</a:t>
            </a:r>
            <a:endParaRPr sz="2100">
              <a:latin typeface="Arial"/>
              <a:cs typeface="Arial"/>
            </a:endParaRPr>
          </a:p>
          <a:p>
            <a:pPr marL="238760" indent="-226695">
              <a:lnSpc>
                <a:spcPct val="100000"/>
              </a:lnSpc>
              <a:spcBef>
                <a:spcPts val="405"/>
              </a:spcBef>
              <a:buFont typeface="Arial"/>
              <a:buChar char="•"/>
              <a:tabLst>
                <a:tab pos="238760" algn="l"/>
                <a:tab pos="4046220" algn="l"/>
              </a:tabLst>
            </a:pPr>
            <a:r>
              <a:rPr sz="2100" spc="-45" dirty="0" smtClean="0">
                <a:latin typeface="Arial"/>
                <a:cs typeface="Arial"/>
              </a:rPr>
              <a:t>For</a:t>
            </a:r>
            <a:r>
              <a:rPr sz="2100" spc="5" dirty="0" smtClean="0">
                <a:latin typeface="Arial"/>
                <a:cs typeface="Arial"/>
              </a:rPr>
              <a:t> </a:t>
            </a:r>
            <a:r>
              <a:rPr sz="2100" spc="-25" dirty="0" smtClean="0">
                <a:latin typeface="Arial"/>
                <a:cs typeface="Arial"/>
              </a:rPr>
              <a:t>σ≈3.5mm,</a:t>
            </a:r>
            <a:r>
              <a:rPr sz="2100" spc="5" dirty="0" smtClean="0">
                <a:latin typeface="Arial"/>
                <a:cs typeface="Arial"/>
              </a:rPr>
              <a:t> </a:t>
            </a:r>
            <a:r>
              <a:rPr sz="2100" spc="50" dirty="0" smtClean="0">
                <a:latin typeface="Arial"/>
                <a:cs typeface="Arial"/>
              </a:rPr>
              <a:t>scrapped</a:t>
            </a:r>
            <a:r>
              <a:rPr sz="2100" spc="5" dirty="0" smtClean="0">
                <a:latin typeface="Arial"/>
                <a:cs typeface="Arial"/>
              </a:rPr>
              <a:t> </a:t>
            </a:r>
            <a:r>
              <a:rPr sz="2100" spc="25" dirty="0" smtClean="0">
                <a:latin typeface="Arial"/>
                <a:cs typeface="Arial"/>
              </a:rPr>
              <a:t>beam	</a:t>
            </a:r>
            <a:r>
              <a:rPr sz="2100" spc="45" dirty="0" smtClean="0">
                <a:latin typeface="Arial"/>
                <a:cs typeface="Arial"/>
              </a:rPr>
              <a:t>≥</a:t>
            </a:r>
            <a:r>
              <a:rPr sz="2100" spc="5" dirty="0" smtClean="0">
                <a:latin typeface="Arial"/>
                <a:cs typeface="Arial"/>
              </a:rPr>
              <a:t> </a:t>
            </a:r>
            <a:r>
              <a:rPr sz="2100" spc="0" dirty="0" smtClean="0">
                <a:latin typeface="Arial"/>
                <a:cs typeface="Arial"/>
              </a:rPr>
              <a:t>2.1</a:t>
            </a:r>
            <a:r>
              <a:rPr sz="2100" spc="5" dirty="0" smtClean="0">
                <a:latin typeface="Arial"/>
                <a:cs typeface="Arial"/>
              </a:rPr>
              <a:t> </a:t>
            </a:r>
            <a:r>
              <a:rPr sz="2100" spc="0" dirty="0" smtClean="0">
                <a:latin typeface="Arial"/>
                <a:cs typeface="Arial"/>
              </a:rPr>
              <a:t>x</a:t>
            </a:r>
            <a:r>
              <a:rPr sz="2100" spc="5" dirty="0" smtClean="0">
                <a:latin typeface="Arial"/>
                <a:cs typeface="Arial"/>
              </a:rPr>
              <a:t> </a:t>
            </a:r>
            <a:r>
              <a:rPr sz="2100" spc="-105" dirty="0" smtClean="0">
                <a:latin typeface="Arial"/>
                <a:cs typeface="Arial"/>
              </a:rPr>
              <a:t>σ</a:t>
            </a:r>
            <a:endParaRPr sz="2100">
              <a:latin typeface="Arial"/>
              <a:cs typeface="Arial"/>
            </a:endParaRPr>
          </a:p>
        </p:txBody>
      </p:sp>
      <p:sp>
        <p:nvSpPr>
          <p:cNvPr id="7" name="object 7"/>
          <p:cNvSpPr/>
          <p:nvPr/>
        </p:nvSpPr>
        <p:spPr>
          <a:xfrm>
            <a:off x="1157960" y="3175247"/>
            <a:ext cx="6815378" cy="3631952"/>
          </a:xfrm>
          <a:custGeom>
            <a:avLst/>
            <a:gdLst/>
            <a:ahLst/>
            <a:cxnLst/>
            <a:rect l="l" t="t" r="r" b="b"/>
            <a:pathLst>
              <a:path w="6815378" h="3631952">
                <a:moveTo>
                  <a:pt x="0" y="3631952"/>
                </a:moveTo>
                <a:lnTo>
                  <a:pt x="6815378" y="3631952"/>
                </a:lnTo>
                <a:lnTo>
                  <a:pt x="6815378" y="0"/>
                </a:lnTo>
                <a:lnTo>
                  <a:pt x="0" y="0"/>
                </a:lnTo>
                <a:lnTo>
                  <a:pt x="0" y="3631952"/>
                </a:lnTo>
                <a:close/>
              </a:path>
            </a:pathLst>
          </a:custGeom>
          <a:solidFill>
            <a:srgbClr val="FFFFFF"/>
          </a:solidFill>
        </p:spPr>
        <p:txBody>
          <a:bodyPr wrap="square" lIns="0" tIns="0" rIns="0" bIns="0" rtlCol="0">
            <a:noAutofit/>
          </a:bodyPr>
          <a:lstStyle/>
          <a:p>
            <a:endParaRPr/>
          </a:p>
        </p:txBody>
      </p:sp>
      <p:sp>
        <p:nvSpPr>
          <p:cNvPr id="8" name="object 8"/>
          <p:cNvSpPr/>
          <p:nvPr/>
        </p:nvSpPr>
        <p:spPr>
          <a:xfrm>
            <a:off x="1816473" y="3245597"/>
            <a:ext cx="5730299" cy="3173023"/>
          </a:xfrm>
          <a:custGeom>
            <a:avLst/>
            <a:gdLst/>
            <a:ahLst/>
            <a:cxnLst/>
            <a:rect l="l" t="t" r="r" b="b"/>
            <a:pathLst>
              <a:path w="5730299" h="3173023">
                <a:moveTo>
                  <a:pt x="0" y="3173023"/>
                </a:moveTo>
                <a:lnTo>
                  <a:pt x="5730299" y="3173023"/>
                </a:lnTo>
                <a:lnTo>
                  <a:pt x="5730299" y="0"/>
                </a:lnTo>
                <a:lnTo>
                  <a:pt x="0" y="0"/>
                </a:lnTo>
                <a:lnTo>
                  <a:pt x="0" y="3173023"/>
                </a:lnTo>
                <a:close/>
              </a:path>
            </a:pathLst>
          </a:custGeom>
          <a:solidFill>
            <a:srgbClr val="FFFFFF"/>
          </a:solidFill>
        </p:spPr>
        <p:txBody>
          <a:bodyPr wrap="square" lIns="0" tIns="0" rIns="0" bIns="0" rtlCol="0">
            <a:noAutofit/>
          </a:bodyPr>
          <a:lstStyle/>
          <a:p>
            <a:endParaRPr/>
          </a:p>
        </p:txBody>
      </p:sp>
      <p:sp>
        <p:nvSpPr>
          <p:cNvPr id="9" name="object 9"/>
          <p:cNvSpPr/>
          <p:nvPr/>
        </p:nvSpPr>
        <p:spPr>
          <a:xfrm>
            <a:off x="1816474" y="3245597"/>
            <a:ext cx="5730300" cy="3173012"/>
          </a:xfrm>
          <a:custGeom>
            <a:avLst/>
            <a:gdLst/>
            <a:ahLst/>
            <a:cxnLst/>
            <a:rect l="l" t="t" r="r" b="b"/>
            <a:pathLst>
              <a:path w="5730300" h="3173012">
                <a:moveTo>
                  <a:pt x="0" y="3173012"/>
                </a:moveTo>
                <a:lnTo>
                  <a:pt x="0" y="0"/>
                </a:lnTo>
                <a:lnTo>
                  <a:pt x="5730300" y="0"/>
                </a:lnTo>
                <a:lnTo>
                  <a:pt x="5730300" y="3173012"/>
                </a:lnTo>
                <a:lnTo>
                  <a:pt x="0" y="3173012"/>
                </a:lnTo>
              </a:path>
            </a:pathLst>
          </a:custGeom>
          <a:ln w="16417">
            <a:solidFill>
              <a:srgbClr val="FFFFFF"/>
            </a:solidFill>
          </a:ln>
        </p:spPr>
        <p:txBody>
          <a:bodyPr wrap="square" lIns="0" tIns="0" rIns="0" bIns="0" rtlCol="0">
            <a:noAutofit/>
          </a:bodyPr>
          <a:lstStyle/>
          <a:p>
            <a:endParaRPr/>
          </a:p>
        </p:txBody>
      </p:sp>
      <p:sp>
        <p:nvSpPr>
          <p:cNvPr id="10" name="object 10"/>
          <p:cNvSpPr/>
          <p:nvPr/>
        </p:nvSpPr>
        <p:spPr>
          <a:xfrm>
            <a:off x="1816474" y="6418609"/>
            <a:ext cx="5731209" cy="0"/>
          </a:xfrm>
          <a:custGeom>
            <a:avLst/>
            <a:gdLst/>
            <a:ahLst/>
            <a:cxnLst/>
            <a:rect l="l" t="t" r="r" b="b"/>
            <a:pathLst>
              <a:path w="5731209">
                <a:moveTo>
                  <a:pt x="0" y="0"/>
                </a:moveTo>
                <a:lnTo>
                  <a:pt x="5731209" y="0"/>
                </a:lnTo>
              </a:path>
            </a:pathLst>
          </a:custGeom>
          <a:ln w="16416">
            <a:solidFill>
              <a:srgbClr val="000000"/>
            </a:solidFill>
          </a:ln>
        </p:spPr>
        <p:txBody>
          <a:bodyPr wrap="square" lIns="0" tIns="0" rIns="0" bIns="0" rtlCol="0">
            <a:noAutofit/>
          </a:bodyPr>
          <a:lstStyle/>
          <a:p>
            <a:endParaRPr/>
          </a:p>
        </p:txBody>
      </p:sp>
      <p:sp>
        <p:nvSpPr>
          <p:cNvPr id="11" name="object 11"/>
          <p:cNvSpPr/>
          <p:nvPr/>
        </p:nvSpPr>
        <p:spPr>
          <a:xfrm>
            <a:off x="1816474" y="3245597"/>
            <a:ext cx="0" cy="3173012"/>
          </a:xfrm>
          <a:custGeom>
            <a:avLst/>
            <a:gdLst/>
            <a:ahLst/>
            <a:cxnLst/>
            <a:rect l="l" t="t" r="r" b="b"/>
            <a:pathLst>
              <a:path h="3173012">
                <a:moveTo>
                  <a:pt x="0" y="0"/>
                </a:moveTo>
                <a:lnTo>
                  <a:pt x="0" y="3173012"/>
                </a:lnTo>
              </a:path>
            </a:pathLst>
          </a:custGeom>
          <a:ln w="16419">
            <a:solidFill>
              <a:srgbClr val="000000"/>
            </a:solidFill>
          </a:ln>
        </p:spPr>
        <p:txBody>
          <a:bodyPr wrap="square" lIns="0" tIns="0" rIns="0" bIns="0" rtlCol="0">
            <a:noAutofit/>
          </a:bodyPr>
          <a:lstStyle/>
          <a:p>
            <a:endParaRPr/>
          </a:p>
        </p:txBody>
      </p:sp>
      <p:sp>
        <p:nvSpPr>
          <p:cNvPr id="12" name="object 12"/>
          <p:cNvSpPr txBox="1"/>
          <p:nvPr/>
        </p:nvSpPr>
        <p:spPr>
          <a:xfrm>
            <a:off x="1697961" y="6439503"/>
            <a:ext cx="238760" cy="20066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1.8</a:t>
            </a:r>
            <a:endParaRPr sz="1200">
              <a:latin typeface="Arial"/>
              <a:cs typeface="Arial"/>
            </a:endParaRPr>
          </a:p>
        </p:txBody>
      </p:sp>
      <p:sp>
        <p:nvSpPr>
          <p:cNvPr id="13" name="object 13"/>
          <p:cNvSpPr/>
          <p:nvPr/>
        </p:nvSpPr>
        <p:spPr>
          <a:xfrm>
            <a:off x="2453177" y="6361150"/>
            <a:ext cx="0" cy="57459"/>
          </a:xfrm>
          <a:custGeom>
            <a:avLst/>
            <a:gdLst/>
            <a:ahLst/>
            <a:cxnLst/>
            <a:rect l="l" t="t" r="r" b="b"/>
            <a:pathLst>
              <a:path h="57459">
                <a:moveTo>
                  <a:pt x="0" y="57459"/>
                </a:moveTo>
                <a:lnTo>
                  <a:pt x="0" y="0"/>
                </a:lnTo>
              </a:path>
            </a:pathLst>
          </a:custGeom>
          <a:ln w="16419">
            <a:solidFill>
              <a:srgbClr val="000000"/>
            </a:solidFill>
          </a:ln>
        </p:spPr>
        <p:txBody>
          <a:bodyPr wrap="square" lIns="0" tIns="0" rIns="0" bIns="0" rtlCol="0">
            <a:noAutofit/>
          </a:bodyPr>
          <a:lstStyle/>
          <a:p>
            <a:endParaRPr/>
          </a:p>
        </p:txBody>
      </p:sp>
      <p:sp>
        <p:nvSpPr>
          <p:cNvPr id="14" name="object 14"/>
          <p:cNvSpPr txBox="1"/>
          <p:nvPr/>
        </p:nvSpPr>
        <p:spPr>
          <a:xfrm>
            <a:off x="2398513" y="6439503"/>
            <a:ext cx="111125" cy="20066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2</a:t>
            </a:r>
            <a:endParaRPr sz="1200">
              <a:latin typeface="Arial"/>
              <a:cs typeface="Arial"/>
            </a:endParaRPr>
          </a:p>
        </p:txBody>
      </p:sp>
      <p:sp>
        <p:nvSpPr>
          <p:cNvPr id="15" name="object 15"/>
          <p:cNvSpPr/>
          <p:nvPr/>
        </p:nvSpPr>
        <p:spPr>
          <a:xfrm>
            <a:off x="3089870" y="6361150"/>
            <a:ext cx="0" cy="57459"/>
          </a:xfrm>
          <a:custGeom>
            <a:avLst/>
            <a:gdLst/>
            <a:ahLst/>
            <a:cxnLst/>
            <a:rect l="l" t="t" r="r" b="b"/>
            <a:pathLst>
              <a:path h="57459">
                <a:moveTo>
                  <a:pt x="0" y="57459"/>
                </a:moveTo>
                <a:lnTo>
                  <a:pt x="0" y="0"/>
                </a:lnTo>
              </a:path>
            </a:pathLst>
          </a:custGeom>
          <a:ln w="16419">
            <a:solidFill>
              <a:srgbClr val="000000"/>
            </a:solidFill>
          </a:ln>
        </p:spPr>
        <p:txBody>
          <a:bodyPr wrap="square" lIns="0" tIns="0" rIns="0" bIns="0" rtlCol="0">
            <a:noAutofit/>
          </a:bodyPr>
          <a:lstStyle/>
          <a:p>
            <a:endParaRPr/>
          </a:p>
        </p:txBody>
      </p:sp>
      <p:sp>
        <p:nvSpPr>
          <p:cNvPr id="16" name="object 16"/>
          <p:cNvSpPr txBox="1"/>
          <p:nvPr/>
        </p:nvSpPr>
        <p:spPr>
          <a:xfrm>
            <a:off x="2971361" y="6439503"/>
            <a:ext cx="238760" cy="20066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2.2</a:t>
            </a:r>
            <a:endParaRPr sz="1200">
              <a:latin typeface="Arial"/>
              <a:cs typeface="Arial"/>
            </a:endParaRPr>
          </a:p>
        </p:txBody>
      </p:sp>
      <p:sp>
        <p:nvSpPr>
          <p:cNvPr id="17" name="object 17"/>
          <p:cNvSpPr/>
          <p:nvPr/>
        </p:nvSpPr>
        <p:spPr>
          <a:xfrm>
            <a:off x="3727482" y="6361150"/>
            <a:ext cx="0" cy="57459"/>
          </a:xfrm>
          <a:custGeom>
            <a:avLst/>
            <a:gdLst/>
            <a:ahLst/>
            <a:cxnLst/>
            <a:rect l="l" t="t" r="r" b="b"/>
            <a:pathLst>
              <a:path h="57459">
                <a:moveTo>
                  <a:pt x="0" y="57459"/>
                </a:moveTo>
                <a:lnTo>
                  <a:pt x="0" y="0"/>
                </a:lnTo>
              </a:path>
            </a:pathLst>
          </a:custGeom>
          <a:ln w="16419">
            <a:solidFill>
              <a:srgbClr val="000000"/>
            </a:solidFill>
          </a:ln>
        </p:spPr>
        <p:txBody>
          <a:bodyPr wrap="square" lIns="0" tIns="0" rIns="0" bIns="0" rtlCol="0">
            <a:noAutofit/>
          </a:bodyPr>
          <a:lstStyle/>
          <a:p>
            <a:endParaRPr/>
          </a:p>
        </p:txBody>
      </p:sp>
      <p:sp>
        <p:nvSpPr>
          <p:cNvPr id="18" name="object 18"/>
          <p:cNvSpPr txBox="1"/>
          <p:nvPr/>
        </p:nvSpPr>
        <p:spPr>
          <a:xfrm>
            <a:off x="3608974" y="6439503"/>
            <a:ext cx="238760" cy="20066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2.4</a:t>
            </a:r>
            <a:endParaRPr sz="1200">
              <a:latin typeface="Arial"/>
              <a:cs typeface="Arial"/>
            </a:endParaRPr>
          </a:p>
        </p:txBody>
      </p:sp>
      <p:sp>
        <p:nvSpPr>
          <p:cNvPr id="19" name="object 19"/>
          <p:cNvSpPr/>
          <p:nvPr/>
        </p:nvSpPr>
        <p:spPr>
          <a:xfrm>
            <a:off x="4363277" y="6361150"/>
            <a:ext cx="0" cy="57459"/>
          </a:xfrm>
          <a:custGeom>
            <a:avLst/>
            <a:gdLst/>
            <a:ahLst/>
            <a:cxnLst/>
            <a:rect l="l" t="t" r="r" b="b"/>
            <a:pathLst>
              <a:path h="57459">
                <a:moveTo>
                  <a:pt x="0" y="57459"/>
                </a:moveTo>
                <a:lnTo>
                  <a:pt x="0" y="0"/>
                </a:lnTo>
              </a:path>
            </a:pathLst>
          </a:custGeom>
          <a:ln w="16419">
            <a:solidFill>
              <a:srgbClr val="000000"/>
            </a:solidFill>
          </a:ln>
        </p:spPr>
        <p:txBody>
          <a:bodyPr wrap="square" lIns="0" tIns="0" rIns="0" bIns="0" rtlCol="0">
            <a:noAutofit/>
          </a:bodyPr>
          <a:lstStyle/>
          <a:p>
            <a:endParaRPr/>
          </a:p>
        </p:txBody>
      </p:sp>
      <p:sp>
        <p:nvSpPr>
          <p:cNvPr id="20" name="object 20"/>
          <p:cNvSpPr/>
          <p:nvPr/>
        </p:nvSpPr>
        <p:spPr>
          <a:xfrm>
            <a:off x="4999970" y="6361150"/>
            <a:ext cx="0" cy="57459"/>
          </a:xfrm>
          <a:custGeom>
            <a:avLst/>
            <a:gdLst/>
            <a:ahLst/>
            <a:cxnLst/>
            <a:rect l="l" t="t" r="r" b="b"/>
            <a:pathLst>
              <a:path h="57459">
                <a:moveTo>
                  <a:pt x="0" y="57459"/>
                </a:moveTo>
                <a:lnTo>
                  <a:pt x="0" y="0"/>
                </a:lnTo>
              </a:path>
            </a:pathLst>
          </a:custGeom>
          <a:ln w="16419">
            <a:solidFill>
              <a:srgbClr val="000000"/>
            </a:solidFill>
          </a:ln>
        </p:spPr>
        <p:txBody>
          <a:bodyPr wrap="square" lIns="0" tIns="0" rIns="0" bIns="0" rtlCol="0">
            <a:noAutofit/>
          </a:bodyPr>
          <a:lstStyle/>
          <a:p>
            <a:endParaRPr/>
          </a:p>
        </p:txBody>
      </p:sp>
      <p:sp>
        <p:nvSpPr>
          <p:cNvPr id="21" name="object 21"/>
          <p:cNvSpPr/>
          <p:nvPr/>
        </p:nvSpPr>
        <p:spPr>
          <a:xfrm>
            <a:off x="5636674" y="6361150"/>
            <a:ext cx="0" cy="57459"/>
          </a:xfrm>
          <a:custGeom>
            <a:avLst/>
            <a:gdLst/>
            <a:ahLst/>
            <a:cxnLst/>
            <a:rect l="l" t="t" r="r" b="b"/>
            <a:pathLst>
              <a:path h="57459">
                <a:moveTo>
                  <a:pt x="0" y="57459"/>
                </a:moveTo>
                <a:lnTo>
                  <a:pt x="0" y="0"/>
                </a:lnTo>
              </a:path>
            </a:pathLst>
          </a:custGeom>
          <a:ln w="16419">
            <a:solidFill>
              <a:srgbClr val="000000"/>
            </a:solidFill>
          </a:ln>
        </p:spPr>
        <p:txBody>
          <a:bodyPr wrap="square" lIns="0" tIns="0" rIns="0" bIns="0" rtlCol="0">
            <a:noAutofit/>
          </a:bodyPr>
          <a:lstStyle/>
          <a:p>
            <a:endParaRPr/>
          </a:p>
        </p:txBody>
      </p:sp>
      <p:sp>
        <p:nvSpPr>
          <p:cNvPr id="22" name="object 22"/>
          <p:cNvSpPr/>
          <p:nvPr/>
        </p:nvSpPr>
        <p:spPr>
          <a:xfrm>
            <a:off x="6273377" y="6361150"/>
            <a:ext cx="0" cy="57459"/>
          </a:xfrm>
          <a:custGeom>
            <a:avLst/>
            <a:gdLst/>
            <a:ahLst/>
            <a:cxnLst/>
            <a:rect l="l" t="t" r="r" b="b"/>
            <a:pathLst>
              <a:path h="57459">
                <a:moveTo>
                  <a:pt x="0" y="57459"/>
                </a:moveTo>
                <a:lnTo>
                  <a:pt x="0" y="0"/>
                </a:lnTo>
              </a:path>
            </a:pathLst>
          </a:custGeom>
          <a:ln w="16419">
            <a:solidFill>
              <a:srgbClr val="000000"/>
            </a:solidFill>
          </a:ln>
        </p:spPr>
        <p:txBody>
          <a:bodyPr wrap="square" lIns="0" tIns="0" rIns="0" bIns="0" rtlCol="0">
            <a:noAutofit/>
          </a:bodyPr>
          <a:lstStyle/>
          <a:p>
            <a:endParaRPr/>
          </a:p>
        </p:txBody>
      </p:sp>
      <p:sp>
        <p:nvSpPr>
          <p:cNvPr id="23" name="object 23"/>
          <p:cNvSpPr/>
          <p:nvPr/>
        </p:nvSpPr>
        <p:spPr>
          <a:xfrm>
            <a:off x="6910990" y="6361150"/>
            <a:ext cx="0" cy="57459"/>
          </a:xfrm>
          <a:custGeom>
            <a:avLst/>
            <a:gdLst/>
            <a:ahLst/>
            <a:cxnLst/>
            <a:rect l="l" t="t" r="r" b="b"/>
            <a:pathLst>
              <a:path h="57459">
                <a:moveTo>
                  <a:pt x="0" y="57459"/>
                </a:moveTo>
                <a:lnTo>
                  <a:pt x="0" y="0"/>
                </a:lnTo>
              </a:path>
            </a:pathLst>
          </a:custGeom>
          <a:ln w="16419">
            <a:solidFill>
              <a:srgbClr val="000000"/>
            </a:solidFill>
          </a:ln>
        </p:spPr>
        <p:txBody>
          <a:bodyPr wrap="square" lIns="0" tIns="0" rIns="0" bIns="0" rtlCol="0">
            <a:noAutofit/>
          </a:bodyPr>
          <a:lstStyle/>
          <a:p>
            <a:endParaRPr/>
          </a:p>
        </p:txBody>
      </p:sp>
      <p:sp>
        <p:nvSpPr>
          <p:cNvPr id="24" name="object 24"/>
          <p:cNvSpPr/>
          <p:nvPr/>
        </p:nvSpPr>
        <p:spPr>
          <a:xfrm>
            <a:off x="7547229" y="3245597"/>
            <a:ext cx="0" cy="3173012"/>
          </a:xfrm>
          <a:custGeom>
            <a:avLst/>
            <a:gdLst/>
            <a:ahLst/>
            <a:cxnLst/>
            <a:rect l="l" t="t" r="r" b="b"/>
            <a:pathLst>
              <a:path h="3173012">
                <a:moveTo>
                  <a:pt x="0" y="0"/>
                </a:moveTo>
                <a:lnTo>
                  <a:pt x="0" y="3173012"/>
                </a:lnTo>
              </a:path>
            </a:pathLst>
          </a:custGeom>
          <a:ln w="17327">
            <a:solidFill>
              <a:srgbClr val="000000"/>
            </a:solidFill>
          </a:ln>
        </p:spPr>
        <p:txBody>
          <a:bodyPr wrap="square" lIns="0" tIns="0" rIns="0" bIns="0" rtlCol="0">
            <a:noAutofit/>
          </a:bodyPr>
          <a:lstStyle/>
          <a:p>
            <a:endParaRPr/>
          </a:p>
        </p:txBody>
      </p:sp>
      <p:sp>
        <p:nvSpPr>
          <p:cNvPr id="25" name="object 25"/>
          <p:cNvSpPr/>
          <p:nvPr/>
        </p:nvSpPr>
        <p:spPr>
          <a:xfrm>
            <a:off x="1816474" y="5889625"/>
            <a:ext cx="57467" cy="0"/>
          </a:xfrm>
          <a:custGeom>
            <a:avLst/>
            <a:gdLst/>
            <a:ahLst/>
            <a:cxnLst/>
            <a:rect l="l" t="t" r="r" b="b"/>
            <a:pathLst>
              <a:path w="57467">
                <a:moveTo>
                  <a:pt x="0" y="0"/>
                </a:moveTo>
                <a:lnTo>
                  <a:pt x="57467" y="0"/>
                </a:lnTo>
              </a:path>
            </a:pathLst>
          </a:custGeom>
          <a:ln w="16416">
            <a:solidFill>
              <a:srgbClr val="000000"/>
            </a:solidFill>
          </a:ln>
        </p:spPr>
        <p:txBody>
          <a:bodyPr wrap="square" lIns="0" tIns="0" rIns="0" bIns="0" rtlCol="0">
            <a:noAutofit/>
          </a:bodyPr>
          <a:lstStyle/>
          <a:p>
            <a:endParaRPr/>
          </a:p>
        </p:txBody>
      </p:sp>
      <p:sp>
        <p:nvSpPr>
          <p:cNvPr id="26" name="object 26"/>
          <p:cNvSpPr/>
          <p:nvPr/>
        </p:nvSpPr>
        <p:spPr>
          <a:xfrm>
            <a:off x="1816474" y="5360639"/>
            <a:ext cx="57467" cy="0"/>
          </a:xfrm>
          <a:custGeom>
            <a:avLst/>
            <a:gdLst/>
            <a:ahLst/>
            <a:cxnLst/>
            <a:rect l="l" t="t" r="r" b="b"/>
            <a:pathLst>
              <a:path w="57467">
                <a:moveTo>
                  <a:pt x="0" y="0"/>
                </a:moveTo>
                <a:lnTo>
                  <a:pt x="57467" y="0"/>
                </a:lnTo>
              </a:path>
            </a:pathLst>
          </a:custGeom>
          <a:ln w="16416">
            <a:solidFill>
              <a:srgbClr val="000000"/>
            </a:solidFill>
          </a:ln>
        </p:spPr>
        <p:txBody>
          <a:bodyPr wrap="square" lIns="0" tIns="0" rIns="0" bIns="0" rtlCol="0">
            <a:noAutofit/>
          </a:bodyPr>
          <a:lstStyle/>
          <a:p>
            <a:endParaRPr/>
          </a:p>
        </p:txBody>
      </p:sp>
      <p:sp>
        <p:nvSpPr>
          <p:cNvPr id="27" name="object 27"/>
          <p:cNvSpPr/>
          <p:nvPr/>
        </p:nvSpPr>
        <p:spPr>
          <a:xfrm>
            <a:off x="1816474" y="4831643"/>
            <a:ext cx="57467" cy="0"/>
          </a:xfrm>
          <a:custGeom>
            <a:avLst/>
            <a:gdLst/>
            <a:ahLst/>
            <a:cxnLst/>
            <a:rect l="l" t="t" r="r" b="b"/>
            <a:pathLst>
              <a:path w="57467">
                <a:moveTo>
                  <a:pt x="0" y="0"/>
                </a:moveTo>
                <a:lnTo>
                  <a:pt x="57467" y="0"/>
                </a:lnTo>
              </a:path>
            </a:pathLst>
          </a:custGeom>
          <a:ln w="16416">
            <a:solidFill>
              <a:srgbClr val="000000"/>
            </a:solidFill>
          </a:ln>
        </p:spPr>
        <p:txBody>
          <a:bodyPr wrap="square" lIns="0" tIns="0" rIns="0" bIns="0" rtlCol="0">
            <a:noAutofit/>
          </a:bodyPr>
          <a:lstStyle/>
          <a:p>
            <a:endParaRPr/>
          </a:p>
        </p:txBody>
      </p:sp>
      <p:sp>
        <p:nvSpPr>
          <p:cNvPr id="28" name="object 28"/>
          <p:cNvSpPr/>
          <p:nvPr/>
        </p:nvSpPr>
        <p:spPr>
          <a:xfrm>
            <a:off x="1816474" y="4302659"/>
            <a:ext cx="57467" cy="0"/>
          </a:xfrm>
          <a:custGeom>
            <a:avLst/>
            <a:gdLst/>
            <a:ahLst/>
            <a:cxnLst/>
            <a:rect l="l" t="t" r="r" b="b"/>
            <a:pathLst>
              <a:path w="57467">
                <a:moveTo>
                  <a:pt x="0" y="0"/>
                </a:moveTo>
                <a:lnTo>
                  <a:pt x="57467" y="0"/>
                </a:lnTo>
              </a:path>
            </a:pathLst>
          </a:custGeom>
          <a:ln w="16416">
            <a:solidFill>
              <a:srgbClr val="000000"/>
            </a:solidFill>
          </a:ln>
        </p:spPr>
        <p:txBody>
          <a:bodyPr wrap="square" lIns="0" tIns="0" rIns="0" bIns="0" rtlCol="0">
            <a:noAutofit/>
          </a:bodyPr>
          <a:lstStyle/>
          <a:p>
            <a:endParaRPr/>
          </a:p>
        </p:txBody>
      </p:sp>
      <p:sp>
        <p:nvSpPr>
          <p:cNvPr id="29" name="object 29"/>
          <p:cNvSpPr/>
          <p:nvPr/>
        </p:nvSpPr>
        <p:spPr>
          <a:xfrm>
            <a:off x="1816474" y="3773673"/>
            <a:ext cx="57467" cy="0"/>
          </a:xfrm>
          <a:custGeom>
            <a:avLst/>
            <a:gdLst/>
            <a:ahLst/>
            <a:cxnLst/>
            <a:rect l="l" t="t" r="r" b="b"/>
            <a:pathLst>
              <a:path w="57467">
                <a:moveTo>
                  <a:pt x="0" y="0"/>
                </a:moveTo>
                <a:lnTo>
                  <a:pt x="57467" y="0"/>
                </a:lnTo>
              </a:path>
            </a:pathLst>
          </a:custGeom>
          <a:ln w="16416">
            <a:solidFill>
              <a:srgbClr val="000000"/>
            </a:solidFill>
          </a:ln>
        </p:spPr>
        <p:txBody>
          <a:bodyPr wrap="square" lIns="0" tIns="0" rIns="0" bIns="0" rtlCol="0">
            <a:noAutofit/>
          </a:bodyPr>
          <a:lstStyle/>
          <a:p>
            <a:endParaRPr/>
          </a:p>
        </p:txBody>
      </p:sp>
      <p:sp>
        <p:nvSpPr>
          <p:cNvPr id="30" name="object 30"/>
          <p:cNvSpPr/>
          <p:nvPr/>
        </p:nvSpPr>
        <p:spPr>
          <a:xfrm>
            <a:off x="1816474" y="3245597"/>
            <a:ext cx="57467" cy="0"/>
          </a:xfrm>
          <a:custGeom>
            <a:avLst/>
            <a:gdLst/>
            <a:ahLst/>
            <a:cxnLst/>
            <a:rect l="l" t="t" r="r" b="b"/>
            <a:pathLst>
              <a:path w="57467">
                <a:moveTo>
                  <a:pt x="0" y="0"/>
                </a:moveTo>
                <a:lnTo>
                  <a:pt x="57467" y="0"/>
                </a:lnTo>
              </a:path>
            </a:pathLst>
          </a:custGeom>
          <a:ln w="16416">
            <a:solidFill>
              <a:srgbClr val="000000"/>
            </a:solidFill>
          </a:ln>
        </p:spPr>
        <p:txBody>
          <a:bodyPr wrap="square" lIns="0" tIns="0" rIns="0" bIns="0" rtlCol="0">
            <a:noAutofit/>
          </a:bodyPr>
          <a:lstStyle/>
          <a:p>
            <a:endParaRPr/>
          </a:p>
        </p:txBody>
      </p:sp>
      <p:sp>
        <p:nvSpPr>
          <p:cNvPr id="31" name="object 31"/>
          <p:cNvSpPr/>
          <p:nvPr/>
        </p:nvSpPr>
        <p:spPr>
          <a:xfrm>
            <a:off x="5486165" y="3245597"/>
            <a:ext cx="1679322" cy="2802724"/>
          </a:xfrm>
          <a:custGeom>
            <a:avLst/>
            <a:gdLst/>
            <a:ahLst/>
            <a:cxnLst/>
            <a:rect l="l" t="t" r="r" b="b"/>
            <a:pathLst>
              <a:path w="1679322" h="2802724">
                <a:moveTo>
                  <a:pt x="1679322" y="2802724"/>
                </a:moveTo>
                <a:lnTo>
                  <a:pt x="1074549" y="1929892"/>
                </a:lnTo>
                <a:lnTo>
                  <a:pt x="468855" y="1157390"/>
                </a:lnTo>
                <a:lnTo>
                  <a:pt x="214358" y="766121"/>
                </a:lnTo>
                <a:lnTo>
                  <a:pt x="55639" y="136807"/>
                </a:lnTo>
                <a:lnTo>
                  <a:pt x="0" y="0"/>
                </a:lnTo>
              </a:path>
            </a:pathLst>
          </a:custGeom>
          <a:ln w="16418">
            <a:solidFill>
              <a:srgbClr val="AD0059"/>
            </a:solidFill>
          </a:ln>
        </p:spPr>
        <p:txBody>
          <a:bodyPr wrap="square" lIns="0" tIns="0" rIns="0" bIns="0" rtlCol="0">
            <a:noAutofit/>
          </a:bodyPr>
          <a:lstStyle/>
          <a:p>
            <a:endParaRPr/>
          </a:p>
        </p:txBody>
      </p:sp>
      <p:sp>
        <p:nvSpPr>
          <p:cNvPr id="32" name="object 32"/>
          <p:cNvSpPr/>
          <p:nvPr/>
        </p:nvSpPr>
        <p:spPr>
          <a:xfrm>
            <a:off x="7132209" y="6017498"/>
            <a:ext cx="65492" cy="62189"/>
          </a:xfrm>
          <a:custGeom>
            <a:avLst/>
            <a:gdLst/>
            <a:ahLst/>
            <a:cxnLst/>
            <a:rect l="l" t="t" r="r" b="b"/>
            <a:pathLst>
              <a:path w="65492" h="62189">
                <a:moveTo>
                  <a:pt x="21129" y="0"/>
                </a:moveTo>
                <a:lnTo>
                  <a:pt x="10091" y="7273"/>
                </a:lnTo>
                <a:lnTo>
                  <a:pt x="2650" y="18939"/>
                </a:lnTo>
                <a:lnTo>
                  <a:pt x="0" y="34187"/>
                </a:lnTo>
                <a:lnTo>
                  <a:pt x="3698" y="45696"/>
                </a:lnTo>
                <a:lnTo>
                  <a:pt x="12033" y="54847"/>
                </a:lnTo>
                <a:lnTo>
                  <a:pt x="24857" y="60668"/>
                </a:lnTo>
                <a:lnTo>
                  <a:pt x="42021" y="62189"/>
                </a:lnTo>
                <a:lnTo>
                  <a:pt x="54136" y="55540"/>
                </a:lnTo>
                <a:lnTo>
                  <a:pt x="62422" y="44585"/>
                </a:lnTo>
                <a:lnTo>
                  <a:pt x="65492" y="30712"/>
                </a:lnTo>
                <a:lnTo>
                  <a:pt x="65045" y="25363"/>
                </a:lnTo>
                <a:lnTo>
                  <a:pt x="60810" y="14566"/>
                </a:lnTo>
                <a:lnTo>
                  <a:pt x="52090" y="6130"/>
                </a:lnTo>
                <a:lnTo>
                  <a:pt x="38868" y="969"/>
                </a:lnTo>
                <a:lnTo>
                  <a:pt x="21129" y="0"/>
                </a:lnTo>
                <a:close/>
              </a:path>
            </a:pathLst>
          </a:custGeom>
          <a:solidFill>
            <a:srgbClr val="AD0059"/>
          </a:solidFill>
        </p:spPr>
        <p:txBody>
          <a:bodyPr wrap="square" lIns="0" tIns="0" rIns="0" bIns="0" rtlCol="0">
            <a:noAutofit/>
          </a:bodyPr>
          <a:lstStyle/>
          <a:p>
            <a:endParaRPr/>
          </a:p>
        </p:txBody>
      </p:sp>
      <p:sp>
        <p:nvSpPr>
          <p:cNvPr id="33" name="object 33"/>
          <p:cNvSpPr/>
          <p:nvPr/>
        </p:nvSpPr>
        <p:spPr>
          <a:xfrm>
            <a:off x="6527982" y="5145433"/>
            <a:ext cx="65492" cy="62189"/>
          </a:xfrm>
          <a:custGeom>
            <a:avLst/>
            <a:gdLst/>
            <a:ahLst/>
            <a:cxnLst/>
            <a:rect l="l" t="t" r="r" b="b"/>
            <a:pathLst>
              <a:path w="65492" h="62189">
                <a:moveTo>
                  <a:pt x="21130" y="0"/>
                </a:moveTo>
                <a:lnTo>
                  <a:pt x="10091" y="7272"/>
                </a:lnTo>
                <a:lnTo>
                  <a:pt x="2650" y="18939"/>
                </a:lnTo>
                <a:lnTo>
                  <a:pt x="0" y="34186"/>
                </a:lnTo>
                <a:lnTo>
                  <a:pt x="3698" y="45696"/>
                </a:lnTo>
                <a:lnTo>
                  <a:pt x="12033" y="54846"/>
                </a:lnTo>
                <a:lnTo>
                  <a:pt x="24856" y="60667"/>
                </a:lnTo>
                <a:lnTo>
                  <a:pt x="42021" y="62189"/>
                </a:lnTo>
                <a:lnTo>
                  <a:pt x="54136" y="55539"/>
                </a:lnTo>
                <a:lnTo>
                  <a:pt x="62422" y="44585"/>
                </a:lnTo>
                <a:lnTo>
                  <a:pt x="65492" y="30712"/>
                </a:lnTo>
                <a:lnTo>
                  <a:pt x="65046" y="25363"/>
                </a:lnTo>
                <a:lnTo>
                  <a:pt x="60811" y="14566"/>
                </a:lnTo>
                <a:lnTo>
                  <a:pt x="52090" y="6130"/>
                </a:lnTo>
                <a:lnTo>
                  <a:pt x="38868" y="969"/>
                </a:lnTo>
                <a:lnTo>
                  <a:pt x="21130" y="0"/>
                </a:lnTo>
                <a:close/>
              </a:path>
            </a:pathLst>
          </a:custGeom>
          <a:solidFill>
            <a:srgbClr val="AD0059"/>
          </a:solidFill>
        </p:spPr>
        <p:txBody>
          <a:bodyPr wrap="square" lIns="0" tIns="0" rIns="0" bIns="0" rtlCol="0">
            <a:noAutofit/>
          </a:bodyPr>
          <a:lstStyle/>
          <a:p>
            <a:endParaRPr/>
          </a:p>
        </p:txBody>
      </p:sp>
      <p:sp>
        <p:nvSpPr>
          <p:cNvPr id="34" name="object 34"/>
          <p:cNvSpPr/>
          <p:nvPr/>
        </p:nvSpPr>
        <p:spPr>
          <a:xfrm>
            <a:off x="5922443" y="4371869"/>
            <a:ext cx="65492" cy="62189"/>
          </a:xfrm>
          <a:custGeom>
            <a:avLst/>
            <a:gdLst/>
            <a:ahLst/>
            <a:cxnLst/>
            <a:rect l="l" t="t" r="r" b="b"/>
            <a:pathLst>
              <a:path w="65492" h="62189">
                <a:moveTo>
                  <a:pt x="21129" y="0"/>
                </a:moveTo>
                <a:lnTo>
                  <a:pt x="10091" y="7273"/>
                </a:lnTo>
                <a:lnTo>
                  <a:pt x="2650" y="18940"/>
                </a:lnTo>
                <a:lnTo>
                  <a:pt x="0" y="34187"/>
                </a:lnTo>
                <a:lnTo>
                  <a:pt x="3698" y="45696"/>
                </a:lnTo>
                <a:lnTo>
                  <a:pt x="12033" y="54847"/>
                </a:lnTo>
                <a:lnTo>
                  <a:pt x="24856" y="60668"/>
                </a:lnTo>
                <a:lnTo>
                  <a:pt x="42021" y="62189"/>
                </a:lnTo>
                <a:lnTo>
                  <a:pt x="54136" y="55540"/>
                </a:lnTo>
                <a:lnTo>
                  <a:pt x="62422" y="44586"/>
                </a:lnTo>
                <a:lnTo>
                  <a:pt x="65492" y="30713"/>
                </a:lnTo>
                <a:lnTo>
                  <a:pt x="65045" y="25363"/>
                </a:lnTo>
                <a:lnTo>
                  <a:pt x="60810" y="14566"/>
                </a:lnTo>
                <a:lnTo>
                  <a:pt x="52089" y="6130"/>
                </a:lnTo>
                <a:lnTo>
                  <a:pt x="38868" y="969"/>
                </a:lnTo>
                <a:lnTo>
                  <a:pt x="21129" y="0"/>
                </a:lnTo>
                <a:close/>
              </a:path>
            </a:pathLst>
          </a:custGeom>
          <a:solidFill>
            <a:srgbClr val="AD0059"/>
          </a:solidFill>
        </p:spPr>
        <p:txBody>
          <a:bodyPr wrap="square" lIns="0" tIns="0" rIns="0" bIns="0" rtlCol="0">
            <a:noAutofit/>
          </a:bodyPr>
          <a:lstStyle/>
          <a:p>
            <a:endParaRPr/>
          </a:p>
        </p:txBody>
      </p:sp>
      <p:sp>
        <p:nvSpPr>
          <p:cNvPr id="35" name="object 35"/>
          <p:cNvSpPr/>
          <p:nvPr/>
        </p:nvSpPr>
        <p:spPr>
          <a:xfrm>
            <a:off x="5667618" y="3980491"/>
            <a:ext cx="65492" cy="62189"/>
          </a:xfrm>
          <a:custGeom>
            <a:avLst/>
            <a:gdLst/>
            <a:ahLst/>
            <a:cxnLst/>
            <a:rect l="l" t="t" r="r" b="b"/>
            <a:pathLst>
              <a:path w="65492" h="62189">
                <a:moveTo>
                  <a:pt x="21128" y="0"/>
                </a:moveTo>
                <a:lnTo>
                  <a:pt x="10090" y="7273"/>
                </a:lnTo>
                <a:lnTo>
                  <a:pt x="2649" y="18939"/>
                </a:lnTo>
                <a:lnTo>
                  <a:pt x="0" y="34187"/>
                </a:lnTo>
                <a:lnTo>
                  <a:pt x="3698" y="45697"/>
                </a:lnTo>
                <a:lnTo>
                  <a:pt x="12033" y="54847"/>
                </a:lnTo>
                <a:lnTo>
                  <a:pt x="24856" y="60668"/>
                </a:lnTo>
                <a:lnTo>
                  <a:pt x="42021" y="62189"/>
                </a:lnTo>
                <a:lnTo>
                  <a:pt x="54136" y="55540"/>
                </a:lnTo>
                <a:lnTo>
                  <a:pt x="62422" y="44585"/>
                </a:lnTo>
                <a:lnTo>
                  <a:pt x="65492" y="30712"/>
                </a:lnTo>
                <a:lnTo>
                  <a:pt x="65045" y="25362"/>
                </a:lnTo>
                <a:lnTo>
                  <a:pt x="60810" y="14565"/>
                </a:lnTo>
                <a:lnTo>
                  <a:pt x="52089" y="6129"/>
                </a:lnTo>
                <a:lnTo>
                  <a:pt x="38867" y="969"/>
                </a:lnTo>
                <a:lnTo>
                  <a:pt x="21128" y="0"/>
                </a:lnTo>
                <a:close/>
              </a:path>
            </a:pathLst>
          </a:custGeom>
          <a:solidFill>
            <a:srgbClr val="AD0059"/>
          </a:solidFill>
        </p:spPr>
        <p:txBody>
          <a:bodyPr wrap="square" lIns="0" tIns="0" rIns="0" bIns="0" rtlCol="0">
            <a:noAutofit/>
          </a:bodyPr>
          <a:lstStyle/>
          <a:p>
            <a:endParaRPr/>
          </a:p>
        </p:txBody>
      </p:sp>
      <p:sp>
        <p:nvSpPr>
          <p:cNvPr id="36" name="object 36"/>
          <p:cNvSpPr/>
          <p:nvPr/>
        </p:nvSpPr>
        <p:spPr>
          <a:xfrm>
            <a:off x="5508680" y="3351396"/>
            <a:ext cx="65492" cy="62189"/>
          </a:xfrm>
          <a:custGeom>
            <a:avLst/>
            <a:gdLst/>
            <a:ahLst/>
            <a:cxnLst/>
            <a:rect l="l" t="t" r="r" b="b"/>
            <a:pathLst>
              <a:path w="65492" h="62189">
                <a:moveTo>
                  <a:pt x="21130" y="0"/>
                </a:moveTo>
                <a:lnTo>
                  <a:pt x="10091" y="7272"/>
                </a:lnTo>
                <a:lnTo>
                  <a:pt x="2650" y="18939"/>
                </a:lnTo>
                <a:lnTo>
                  <a:pt x="0" y="34186"/>
                </a:lnTo>
                <a:lnTo>
                  <a:pt x="3698" y="45696"/>
                </a:lnTo>
                <a:lnTo>
                  <a:pt x="12033" y="54846"/>
                </a:lnTo>
                <a:lnTo>
                  <a:pt x="24856" y="60667"/>
                </a:lnTo>
                <a:lnTo>
                  <a:pt x="42021" y="62189"/>
                </a:lnTo>
                <a:lnTo>
                  <a:pt x="54136" y="55539"/>
                </a:lnTo>
                <a:lnTo>
                  <a:pt x="62422" y="44585"/>
                </a:lnTo>
                <a:lnTo>
                  <a:pt x="65492" y="30712"/>
                </a:lnTo>
                <a:lnTo>
                  <a:pt x="65046" y="25363"/>
                </a:lnTo>
                <a:lnTo>
                  <a:pt x="60811" y="14566"/>
                </a:lnTo>
                <a:lnTo>
                  <a:pt x="52090" y="6130"/>
                </a:lnTo>
                <a:lnTo>
                  <a:pt x="38868" y="969"/>
                </a:lnTo>
                <a:lnTo>
                  <a:pt x="21130" y="0"/>
                </a:lnTo>
                <a:close/>
              </a:path>
            </a:pathLst>
          </a:custGeom>
          <a:solidFill>
            <a:srgbClr val="AD0059"/>
          </a:solidFill>
        </p:spPr>
        <p:txBody>
          <a:bodyPr wrap="square" lIns="0" tIns="0" rIns="0" bIns="0" rtlCol="0">
            <a:noAutofit/>
          </a:bodyPr>
          <a:lstStyle/>
          <a:p>
            <a:endParaRPr/>
          </a:p>
        </p:txBody>
      </p:sp>
      <p:sp>
        <p:nvSpPr>
          <p:cNvPr id="37" name="object 37"/>
          <p:cNvSpPr/>
          <p:nvPr/>
        </p:nvSpPr>
        <p:spPr>
          <a:xfrm>
            <a:off x="7132210" y="6017499"/>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AD0059"/>
            </a:solidFill>
          </a:ln>
        </p:spPr>
        <p:txBody>
          <a:bodyPr wrap="square" lIns="0" tIns="0" rIns="0" bIns="0" rtlCol="0">
            <a:noAutofit/>
          </a:bodyPr>
          <a:lstStyle/>
          <a:p>
            <a:endParaRPr/>
          </a:p>
        </p:txBody>
      </p:sp>
      <p:sp>
        <p:nvSpPr>
          <p:cNvPr id="38" name="object 38"/>
          <p:cNvSpPr/>
          <p:nvPr/>
        </p:nvSpPr>
        <p:spPr>
          <a:xfrm>
            <a:off x="6527983" y="5145433"/>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AD0059"/>
            </a:solidFill>
          </a:ln>
        </p:spPr>
        <p:txBody>
          <a:bodyPr wrap="square" lIns="0" tIns="0" rIns="0" bIns="0" rtlCol="0">
            <a:noAutofit/>
          </a:bodyPr>
          <a:lstStyle/>
          <a:p>
            <a:endParaRPr/>
          </a:p>
        </p:txBody>
      </p:sp>
      <p:sp>
        <p:nvSpPr>
          <p:cNvPr id="39" name="object 39"/>
          <p:cNvSpPr/>
          <p:nvPr/>
        </p:nvSpPr>
        <p:spPr>
          <a:xfrm>
            <a:off x="5922443" y="4371870"/>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AD0059"/>
            </a:solidFill>
          </a:ln>
        </p:spPr>
        <p:txBody>
          <a:bodyPr wrap="square" lIns="0" tIns="0" rIns="0" bIns="0" rtlCol="0">
            <a:noAutofit/>
          </a:bodyPr>
          <a:lstStyle/>
          <a:p>
            <a:endParaRPr/>
          </a:p>
        </p:txBody>
      </p:sp>
      <p:sp>
        <p:nvSpPr>
          <p:cNvPr id="40" name="object 40"/>
          <p:cNvSpPr/>
          <p:nvPr/>
        </p:nvSpPr>
        <p:spPr>
          <a:xfrm>
            <a:off x="5667617" y="3980491"/>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AD0059"/>
            </a:solidFill>
          </a:ln>
        </p:spPr>
        <p:txBody>
          <a:bodyPr wrap="square" lIns="0" tIns="0" rIns="0" bIns="0" rtlCol="0">
            <a:noAutofit/>
          </a:bodyPr>
          <a:lstStyle/>
          <a:p>
            <a:endParaRPr/>
          </a:p>
        </p:txBody>
      </p:sp>
      <p:sp>
        <p:nvSpPr>
          <p:cNvPr id="41" name="object 41"/>
          <p:cNvSpPr/>
          <p:nvPr/>
        </p:nvSpPr>
        <p:spPr>
          <a:xfrm>
            <a:off x="5508679" y="3351396"/>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AD0059"/>
            </a:solidFill>
          </a:ln>
        </p:spPr>
        <p:txBody>
          <a:bodyPr wrap="square" lIns="0" tIns="0" rIns="0" bIns="0" rtlCol="0">
            <a:noAutofit/>
          </a:bodyPr>
          <a:lstStyle/>
          <a:p>
            <a:endParaRPr/>
          </a:p>
        </p:txBody>
      </p:sp>
      <p:sp>
        <p:nvSpPr>
          <p:cNvPr id="42" name="object 42"/>
          <p:cNvSpPr/>
          <p:nvPr/>
        </p:nvSpPr>
        <p:spPr>
          <a:xfrm>
            <a:off x="2735040" y="3245597"/>
            <a:ext cx="1309879" cy="3148387"/>
          </a:xfrm>
          <a:custGeom>
            <a:avLst/>
            <a:gdLst/>
            <a:ahLst/>
            <a:cxnLst/>
            <a:rect l="l" t="t" r="r" b="b"/>
            <a:pathLst>
              <a:path w="1309879" h="3148387">
                <a:moveTo>
                  <a:pt x="1309879" y="3148387"/>
                </a:moveTo>
                <a:lnTo>
                  <a:pt x="991533" y="2799079"/>
                </a:lnTo>
                <a:lnTo>
                  <a:pt x="673187" y="2252758"/>
                </a:lnTo>
                <a:lnTo>
                  <a:pt x="354829" y="1415497"/>
                </a:lnTo>
                <a:lnTo>
                  <a:pt x="36483" y="210683"/>
                </a:lnTo>
                <a:lnTo>
                  <a:pt x="0" y="0"/>
                </a:lnTo>
              </a:path>
            </a:pathLst>
          </a:custGeom>
          <a:ln w="16418">
            <a:solidFill>
              <a:srgbClr val="0060AD"/>
            </a:solidFill>
          </a:ln>
        </p:spPr>
        <p:txBody>
          <a:bodyPr wrap="square" lIns="0" tIns="0" rIns="0" bIns="0" rtlCol="0">
            <a:noAutofit/>
          </a:bodyPr>
          <a:lstStyle/>
          <a:p>
            <a:endParaRPr/>
          </a:p>
        </p:txBody>
      </p:sp>
      <p:sp>
        <p:nvSpPr>
          <p:cNvPr id="43" name="object 43"/>
          <p:cNvSpPr/>
          <p:nvPr/>
        </p:nvSpPr>
        <p:spPr>
          <a:xfrm>
            <a:off x="4012561" y="6362910"/>
            <a:ext cx="65492" cy="62189"/>
          </a:xfrm>
          <a:custGeom>
            <a:avLst/>
            <a:gdLst/>
            <a:ahLst/>
            <a:cxnLst/>
            <a:rect l="l" t="t" r="r" b="b"/>
            <a:pathLst>
              <a:path w="65492" h="62189">
                <a:moveTo>
                  <a:pt x="21129" y="0"/>
                </a:moveTo>
                <a:lnTo>
                  <a:pt x="10091" y="7273"/>
                </a:lnTo>
                <a:lnTo>
                  <a:pt x="2650" y="18939"/>
                </a:lnTo>
                <a:lnTo>
                  <a:pt x="0" y="34187"/>
                </a:lnTo>
                <a:lnTo>
                  <a:pt x="3698" y="45696"/>
                </a:lnTo>
                <a:lnTo>
                  <a:pt x="12033" y="54847"/>
                </a:lnTo>
                <a:lnTo>
                  <a:pt x="24857" y="60668"/>
                </a:lnTo>
                <a:lnTo>
                  <a:pt x="42021" y="62189"/>
                </a:lnTo>
                <a:lnTo>
                  <a:pt x="54136" y="55540"/>
                </a:lnTo>
                <a:lnTo>
                  <a:pt x="62422" y="44585"/>
                </a:lnTo>
                <a:lnTo>
                  <a:pt x="65492" y="30712"/>
                </a:lnTo>
                <a:lnTo>
                  <a:pt x="65045" y="25362"/>
                </a:lnTo>
                <a:lnTo>
                  <a:pt x="60811" y="14566"/>
                </a:lnTo>
                <a:lnTo>
                  <a:pt x="52090" y="6130"/>
                </a:lnTo>
                <a:lnTo>
                  <a:pt x="38868" y="969"/>
                </a:lnTo>
                <a:lnTo>
                  <a:pt x="21129" y="0"/>
                </a:lnTo>
                <a:close/>
              </a:path>
            </a:pathLst>
          </a:custGeom>
          <a:solidFill>
            <a:srgbClr val="0060AD"/>
          </a:solidFill>
        </p:spPr>
        <p:txBody>
          <a:bodyPr wrap="square" lIns="0" tIns="0" rIns="0" bIns="0" rtlCol="0">
            <a:noAutofit/>
          </a:bodyPr>
          <a:lstStyle/>
          <a:p>
            <a:endParaRPr/>
          </a:p>
        </p:txBody>
      </p:sp>
      <p:sp>
        <p:nvSpPr>
          <p:cNvPr id="44" name="object 44"/>
          <p:cNvSpPr/>
          <p:nvPr/>
        </p:nvSpPr>
        <p:spPr>
          <a:xfrm>
            <a:off x="3693372" y="6013558"/>
            <a:ext cx="65492" cy="62189"/>
          </a:xfrm>
          <a:custGeom>
            <a:avLst/>
            <a:gdLst/>
            <a:ahLst/>
            <a:cxnLst/>
            <a:rect l="l" t="t" r="r" b="b"/>
            <a:pathLst>
              <a:path w="65492" h="62189">
                <a:moveTo>
                  <a:pt x="21129" y="0"/>
                </a:moveTo>
                <a:lnTo>
                  <a:pt x="10091" y="7273"/>
                </a:lnTo>
                <a:lnTo>
                  <a:pt x="2650" y="18939"/>
                </a:lnTo>
                <a:lnTo>
                  <a:pt x="0" y="34187"/>
                </a:lnTo>
                <a:lnTo>
                  <a:pt x="3698" y="45696"/>
                </a:lnTo>
                <a:lnTo>
                  <a:pt x="12033" y="54847"/>
                </a:lnTo>
                <a:lnTo>
                  <a:pt x="24857" y="60668"/>
                </a:lnTo>
                <a:lnTo>
                  <a:pt x="42021" y="62189"/>
                </a:lnTo>
                <a:lnTo>
                  <a:pt x="54136" y="55540"/>
                </a:lnTo>
                <a:lnTo>
                  <a:pt x="62422" y="44585"/>
                </a:lnTo>
                <a:lnTo>
                  <a:pt x="65492" y="30712"/>
                </a:lnTo>
                <a:lnTo>
                  <a:pt x="65045" y="25363"/>
                </a:lnTo>
                <a:lnTo>
                  <a:pt x="60810" y="14566"/>
                </a:lnTo>
                <a:lnTo>
                  <a:pt x="52090" y="6130"/>
                </a:lnTo>
                <a:lnTo>
                  <a:pt x="38868" y="969"/>
                </a:lnTo>
                <a:lnTo>
                  <a:pt x="21129" y="0"/>
                </a:lnTo>
                <a:close/>
              </a:path>
            </a:pathLst>
          </a:custGeom>
          <a:solidFill>
            <a:srgbClr val="0060AD"/>
          </a:solidFill>
        </p:spPr>
        <p:txBody>
          <a:bodyPr wrap="square" lIns="0" tIns="0" rIns="0" bIns="0" rtlCol="0">
            <a:noAutofit/>
          </a:bodyPr>
          <a:lstStyle/>
          <a:p>
            <a:endParaRPr/>
          </a:p>
        </p:txBody>
      </p:sp>
      <p:sp>
        <p:nvSpPr>
          <p:cNvPr id="45" name="object 45"/>
          <p:cNvSpPr/>
          <p:nvPr/>
        </p:nvSpPr>
        <p:spPr>
          <a:xfrm>
            <a:off x="3375497" y="5467205"/>
            <a:ext cx="65492" cy="62189"/>
          </a:xfrm>
          <a:custGeom>
            <a:avLst/>
            <a:gdLst/>
            <a:ahLst/>
            <a:cxnLst/>
            <a:rect l="l" t="t" r="r" b="b"/>
            <a:pathLst>
              <a:path w="65492" h="62189">
                <a:moveTo>
                  <a:pt x="21128" y="0"/>
                </a:moveTo>
                <a:lnTo>
                  <a:pt x="10090" y="7273"/>
                </a:lnTo>
                <a:lnTo>
                  <a:pt x="2649" y="18939"/>
                </a:lnTo>
                <a:lnTo>
                  <a:pt x="0" y="34187"/>
                </a:lnTo>
                <a:lnTo>
                  <a:pt x="3698" y="45696"/>
                </a:lnTo>
                <a:lnTo>
                  <a:pt x="12033" y="54847"/>
                </a:lnTo>
                <a:lnTo>
                  <a:pt x="24856" y="60668"/>
                </a:lnTo>
                <a:lnTo>
                  <a:pt x="42021" y="62189"/>
                </a:lnTo>
                <a:lnTo>
                  <a:pt x="54136" y="55539"/>
                </a:lnTo>
                <a:lnTo>
                  <a:pt x="62422" y="44585"/>
                </a:lnTo>
                <a:lnTo>
                  <a:pt x="65492" y="30712"/>
                </a:lnTo>
                <a:lnTo>
                  <a:pt x="65045" y="25362"/>
                </a:lnTo>
                <a:lnTo>
                  <a:pt x="60810" y="14565"/>
                </a:lnTo>
                <a:lnTo>
                  <a:pt x="52089" y="6129"/>
                </a:lnTo>
                <a:lnTo>
                  <a:pt x="38867" y="969"/>
                </a:lnTo>
                <a:lnTo>
                  <a:pt x="21128" y="0"/>
                </a:lnTo>
                <a:close/>
              </a:path>
            </a:pathLst>
          </a:custGeom>
          <a:solidFill>
            <a:srgbClr val="0060AD"/>
          </a:solidFill>
        </p:spPr>
        <p:txBody>
          <a:bodyPr wrap="square" lIns="0" tIns="0" rIns="0" bIns="0" rtlCol="0">
            <a:noAutofit/>
          </a:bodyPr>
          <a:lstStyle/>
          <a:p>
            <a:endParaRPr/>
          </a:p>
        </p:txBody>
      </p:sp>
      <p:sp>
        <p:nvSpPr>
          <p:cNvPr id="46" name="object 46"/>
          <p:cNvSpPr/>
          <p:nvPr/>
        </p:nvSpPr>
        <p:spPr>
          <a:xfrm>
            <a:off x="3057622" y="4630600"/>
            <a:ext cx="65492" cy="62189"/>
          </a:xfrm>
          <a:custGeom>
            <a:avLst/>
            <a:gdLst/>
            <a:ahLst/>
            <a:cxnLst/>
            <a:rect l="l" t="t" r="r" b="b"/>
            <a:pathLst>
              <a:path w="65492" h="62189">
                <a:moveTo>
                  <a:pt x="21129" y="0"/>
                </a:moveTo>
                <a:lnTo>
                  <a:pt x="10090" y="7273"/>
                </a:lnTo>
                <a:lnTo>
                  <a:pt x="2650" y="18939"/>
                </a:lnTo>
                <a:lnTo>
                  <a:pt x="0" y="34187"/>
                </a:lnTo>
                <a:lnTo>
                  <a:pt x="3698" y="45696"/>
                </a:lnTo>
                <a:lnTo>
                  <a:pt x="12033" y="54847"/>
                </a:lnTo>
                <a:lnTo>
                  <a:pt x="24857" y="60668"/>
                </a:lnTo>
                <a:lnTo>
                  <a:pt x="42021" y="62189"/>
                </a:lnTo>
                <a:lnTo>
                  <a:pt x="54136" y="55539"/>
                </a:lnTo>
                <a:lnTo>
                  <a:pt x="62422" y="44585"/>
                </a:lnTo>
                <a:lnTo>
                  <a:pt x="65492" y="30712"/>
                </a:lnTo>
                <a:lnTo>
                  <a:pt x="65045" y="25362"/>
                </a:lnTo>
                <a:lnTo>
                  <a:pt x="60810" y="14566"/>
                </a:lnTo>
                <a:lnTo>
                  <a:pt x="52090" y="6130"/>
                </a:lnTo>
                <a:lnTo>
                  <a:pt x="38868" y="969"/>
                </a:lnTo>
                <a:lnTo>
                  <a:pt x="21129" y="0"/>
                </a:lnTo>
                <a:close/>
              </a:path>
            </a:pathLst>
          </a:custGeom>
          <a:solidFill>
            <a:srgbClr val="0060AD"/>
          </a:solidFill>
        </p:spPr>
        <p:txBody>
          <a:bodyPr wrap="square" lIns="0" tIns="0" rIns="0" bIns="0" rtlCol="0">
            <a:noAutofit/>
          </a:bodyPr>
          <a:lstStyle/>
          <a:p>
            <a:endParaRPr/>
          </a:p>
        </p:txBody>
      </p:sp>
      <p:sp>
        <p:nvSpPr>
          <p:cNvPr id="47" name="object 47"/>
          <p:cNvSpPr/>
          <p:nvPr/>
        </p:nvSpPr>
        <p:spPr>
          <a:xfrm>
            <a:off x="2738432" y="3424943"/>
            <a:ext cx="65492" cy="62189"/>
          </a:xfrm>
          <a:custGeom>
            <a:avLst/>
            <a:gdLst/>
            <a:ahLst/>
            <a:cxnLst/>
            <a:rect l="l" t="t" r="r" b="b"/>
            <a:pathLst>
              <a:path w="65492" h="62189">
                <a:moveTo>
                  <a:pt x="21129" y="0"/>
                </a:moveTo>
                <a:lnTo>
                  <a:pt x="10090" y="7273"/>
                </a:lnTo>
                <a:lnTo>
                  <a:pt x="2649" y="18939"/>
                </a:lnTo>
                <a:lnTo>
                  <a:pt x="0" y="34187"/>
                </a:lnTo>
                <a:lnTo>
                  <a:pt x="3698" y="45697"/>
                </a:lnTo>
                <a:lnTo>
                  <a:pt x="12033" y="54847"/>
                </a:lnTo>
                <a:lnTo>
                  <a:pt x="24857" y="60668"/>
                </a:lnTo>
                <a:lnTo>
                  <a:pt x="42021" y="62189"/>
                </a:lnTo>
                <a:lnTo>
                  <a:pt x="54136" y="55540"/>
                </a:lnTo>
                <a:lnTo>
                  <a:pt x="62422" y="44585"/>
                </a:lnTo>
                <a:lnTo>
                  <a:pt x="65492" y="30712"/>
                </a:lnTo>
                <a:lnTo>
                  <a:pt x="65045" y="25362"/>
                </a:lnTo>
                <a:lnTo>
                  <a:pt x="60810" y="14565"/>
                </a:lnTo>
                <a:lnTo>
                  <a:pt x="52089" y="6130"/>
                </a:lnTo>
                <a:lnTo>
                  <a:pt x="38868" y="969"/>
                </a:lnTo>
                <a:lnTo>
                  <a:pt x="21129" y="0"/>
                </a:lnTo>
                <a:close/>
              </a:path>
            </a:pathLst>
          </a:custGeom>
          <a:solidFill>
            <a:srgbClr val="0060AD"/>
          </a:solidFill>
        </p:spPr>
        <p:txBody>
          <a:bodyPr wrap="square" lIns="0" tIns="0" rIns="0" bIns="0" rtlCol="0">
            <a:noAutofit/>
          </a:bodyPr>
          <a:lstStyle/>
          <a:p>
            <a:endParaRPr/>
          </a:p>
        </p:txBody>
      </p:sp>
      <p:sp>
        <p:nvSpPr>
          <p:cNvPr id="48" name="object 48"/>
          <p:cNvSpPr/>
          <p:nvPr/>
        </p:nvSpPr>
        <p:spPr>
          <a:xfrm>
            <a:off x="4012562" y="6362910"/>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0060AD"/>
            </a:solidFill>
          </a:ln>
        </p:spPr>
        <p:txBody>
          <a:bodyPr wrap="square" lIns="0" tIns="0" rIns="0" bIns="0" rtlCol="0">
            <a:noAutofit/>
          </a:bodyPr>
          <a:lstStyle/>
          <a:p>
            <a:endParaRPr/>
          </a:p>
        </p:txBody>
      </p:sp>
      <p:sp>
        <p:nvSpPr>
          <p:cNvPr id="49" name="object 49"/>
          <p:cNvSpPr/>
          <p:nvPr/>
        </p:nvSpPr>
        <p:spPr>
          <a:xfrm>
            <a:off x="3693373" y="6013559"/>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0060AD"/>
            </a:solidFill>
          </a:ln>
        </p:spPr>
        <p:txBody>
          <a:bodyPr wrap="square" lIns="0" tIns="0" rIns="0" bIns="0" rtlCol="0">
            <a:noAutofit/>
          </a:bodyPr>
          <a:lstStyle/>
          <a:p>
            <a:endParaRPr/>
          </a:p>
        </p:txBody>
      </p:sp>
      <p:sp>
        <p:nvSpPr>
          <p:cNvPr id="50" name="object 50"/>
          <p:cNvSpPr/>
          <p:nvPr/>
        </p:nvSpPr>
        <p:spPr>
          <a:xfrm>
            <a:off x="3375497" y="5467205"/>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0060AD"/>
            </a:solidFill>
          </a:ln>
        </p:spPr>
        <p:txBody>
          <a:bodyPr wrap="square" lIns="0" tIns="0" rIns="0" bIns="0" rtlCol="0">
            <a:noAutofit/>
          </a:bodyPr>
          <a:lstStyle/>
          <a:p>
            <a:endParaRPr/>
          </a:p>
        </p:txBody>
      </p:sp>
      <p:sp>
        <p:nvSpPr>
          <p:cNvPr id="51" name="object 51"/>
          <p:cNvSpPr/>
          <p:nvPr/>
        </p:nvSpPr>
        <p:spPr>
          <a:xfrm>
            <a:off x="3057621" y="4630600"/>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0060AD"/>
            </a:solidFill>
          </a:ln>
        </p:spPr>
        <p:txBody>
          <a:bodyPr wrap="square" lIns="0" tIns="0" rIns="0" bIns="0" rtlCol="0">
            <a:noAutofit/>
          </a:bodyPr>
          <a:lstStyle/>
          <a:p>
            <a:endParaRPr/>
          </a:p>
        </p:txBody>
      </p:sp>
      <p:sp>
        <p:nvSpPr>
          <p:cNvPr id="52" name="object 52"/>
          <p:cNvSpPr/>
          <p:nvPr/>
        </p:nvSpPr>
        <p:spPr>
          <a:xfrm>
            <a:off x="2738432" y="3424944"/>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0060AD"/>
            </a:solidFill>
          </a:ln>
        </p:spPr>
        <p:txBody>
          <a:bodyPr wrap="square" lIns="0" tIns="0" rIns="0" bIns="0" rtlCol="0">
            <a:noAutofit/>
          </a:bodyPr>
          <a:lstStyle/>
          <a:p>
            <a:endParaRPr/>
          </a:p>
        </p:txBody>
      </p:sp>
      <p:sp>
        <p:nvSpPr>
          <p:cNvPr id="53" name="object 53"/>
          <p:cNvSpPr/>
          <p:nvPr/>
        </p:nvSpPr>
        <p:spPr>
          <a:xfrm>
            <a:off x="1816474" y="4001682"/>
            <a:ext cx="1363702" cy="2417846"/>
          </a:xfrm>
          <a:custGeom>
            <a:avLst/>
            <a:gdLst/>
            <a:ahLst/>
            <a:cxnLst/>
            <a:rect l="l" t="t" r="r" b="b"/>
            <a:pathLst>
              <a:path w="1363702" h="2417846">
                <a:moveTo>
                  <a:pt x="1363701" y="2417846"/>
                </a:moveTo>
                <a:lnTo>
                  <a:pt x="1273396" y="2356732"/>
                </a:lnTo>
                <a:lnTo>
                  <a:pt x="955050" y="2040258"/>
                </a:lnTo>
                <a:lnTo>
                  <a:pt x="636703" y="1564168"/>
                </a:lnTo>
                <a:lnTo>
                  <a:pt x="318346" y="913873"/>
                </a:lnTo>
                <a:lnTo>
                  <a:pt x="0" y="0"/>
                </a:lnTo>
              </a:path>
            </a:pathLst>
          </a:custGeom>
          <a:ln w="16418">
            <a:solidFill>
              <a:srgbClr val="ADA400"/>
            </a:solidFill>
          </a:ln>
        </p:spPr>
        <p:txBody>
          <a:bodyPr wrap="square" lIns="0" tIns="0" rIns="0" bIns="0" rtlCol="0">
            <a:noAutofit/>
          </a:bodyPr>
          <a:lstStyle/>
          <a:p>
            <a:endParaRPr/>
          </a:p>
        </p:txBody>
      </p:sp>
      <p:sp>
        <p:nvSpPr>
          <p:cNvPr id="54" name="object 54"/>
          <p:cNvSpPr/>
          <p:nvPr/>
        </p:nvSpPr>
        <p:spPr>
          <a:xfrm>
            <a:off x="3057621" y="6327450"/>
            <a:ext cx="65492" cy="62189"/>
          </a:xfrm>
          <a:custGeom>
            <a:avLst/>
            <a:gdLst/>
            <a:ahLst/>
            <a:cxnLst/>
            <a:rect l="l" t="t" r="r" b="b"/>
            <a:pathLst>
              <a:path w="65492" h="62189">
                <a:moveTo>
                  <a:pt x="21129" y="0"/>
                </a:moveTo>
                <a:lnTo>
                  <a:pt x="10091" y="7273"/>
                </a:lnTo>
                <a:lnTo>
                  <a:pt x="2650" y="18939"/>
                </a:lnTo>
                <a:lnTo>
                  <a:pt x="0" y="34187"/>
                </a:lnTo>
                <a:lnTo>
                  <a:pt x="3698" y="45696"/>
                </a:lnTo>
                <a:lnTo>
                  <a:pt x="12033" y="54847"/>
                </a:lnTo>
                <a:lnTo>
                  <a:pt x="24857" y="60668"/>
                </a:lnTo>
                <a:lnTo>
                  <a:pt x="42021" y="62189"/>
                </a:lnTo>
                <a:lnTo>
                  <a:pt x="54136" y="55540"/>
                </a:lnTo>
                <a:lnTo>
                  <a:pt x="62422" y="44585"/>
                </a:lnTo>
                <a:lnTo>
                  <a:pt x="65492" y="30712"/>
                </a:lnTo>
                <a:lnTo>
                  <a:pt x="65045" y="25362"/>
                </a:lnTo>
                <a:lnTo>
                  <a:pt x="60810" y="14566"/>
                </a:lnTo>
                <a:lnTo>
                  <a:pt x="52090" y="6130"/>
                </a:lnTo>
                <a:lnTo>
                  <a:pt x="38868" y="969"/>
                </a:lnTo>
                <a:lnTo>
                  <a:pt x="21129" y="0"/>
                </a:lnTo>
                <a:close/>
              </a:path>
            </a:pathLst>
          </a:custGeom>
          <a:solidFill>
            <a:srgbClr val="ADA400"/>
          </a:solidFill>
        </p:spPr>
        <p:txBody>
          <a:bodyPr wrap="square" lIns="0" tIns="0" rIns="0" bIns="0" rtlCol="0">
            <a:noAutofit/>
          </a:bodyPr>
          <a:lstStyle/>
          <a:p>
            <a:endParaRPr/>
          </a:p>
        </p:txBody>
      </p:sp>
      <p:sp>
        <p:nvSpPr>
          <p:cNvPr id="55" name="object 55"/>
          <p:cNvSpPr/>
          <p:nvPr/>
        </p:nvSpPr>
        <p:spPr>
          <a:xfrm>
            <a:off x="2738432" y="6010932"/>
            <a:ext cx="65492" cy="62189"/>
          </a:xfrm>
          <a:custGeom>
            <a:avLst/>
            <a:gdLst/>
            <a:ahLst/>
            <a:cxnLst/>
            <a:rect l="l" t="t" r="r" b="b"/>
            <a:pathLst>
              <a:path w="65492" h="62189">
                <a:moveTo>
                  <a:pt x="21129" y="0"/>
                </a:moveTo>
                <a:lnTo>
                  <a:pt x="10091" y="7273"/>
                </a:lnTo>
                <a:lnTo>
                  <a:pt x="2650" y="18939"/>
                </a:lnTo>
                <a:lnTo>
                  <a:pt x="0" y="34187"/>
                </a:lnTo>
                <a:lnTo>
                  <a:pt x="3698" y="45696"/>
                </a:lnTo>
                <a:lnTo>
                  <a:pt x="12033" y="54847"/>
                </a:lnTo>
                <a:lnTo>
                  <a:pt x="24857" y="60668"/>
                </a:lnTo>
                <a:lnTo>
                  <a:pt x="42021" y="62189"/>
                </a:lnTo>
                <a:lnTo>
                  <a:pt x="54136" y="55540"/>
                </a:lnTo>
                <a:lnTo>
                  <a:pt x="62422" y="44585"/>
                </a:lnTo>
                <a:lnTo>
                  <a:pt x="65492" y="30712"/>
                </a:lnTo>
                <a:lnTo>
                  <a:pt x="65045" y="25362"/>
                </a:lnTo>
                <a:lnTo>
                  <a:pt x="60810" y="14566"/>
                </a:lnTo>
                <a:lnTo>
                  <a:pt x="52090" y="6130"/>
                </a:lnTo>
                <a:lnTo>
                  <a:pt x="38868" y="969"/>
                </a:lnTo>
                <a:lnTo>
                  <a:pt x="21129" y="0"/>
                </a:lnTo>
                <a:close/>
              </a:path>
            </a:pathLst>
          </a:custGeom>
          <a:solidFill>
            <a:srgbClr val="ADA400"/>
          </a:solidFill>
        </p:spPr>
        <p:txBody>
          <a:bodyPr wrap="square" lIns="0" tIns="0" rIns="0" bIns="0" rtlCol="0">
            <a:noAutofit/>
          </a:bodyPr>
          <a:lstStyle/>
          <a:p>
            <a:endParaRPr/>
          </a:p>
        </p:txBody>
      </p:sp>
      <p:sp>
        <p:nvSpPr>
          <p:cNvPr id="56" name="object 56"/>
          <p:cNvSpPr/>
          <p:nvPr/>
        </p:nvSpPr>
        <p:spPr>
          <a:xfrm>
            <a:off x="2420556" y="5535499"/>
            <a:ext cx="65492" cy="62189"/>
          </a:xfrm>
          <a:custGeom>
            <a:avLst/>
            <a:gdLst/>
            <a:ahLst/>
            <a:cxnLst/>
            <a:rect l="l" t="t" r="r" b="b"/>
            <a:pathLst>
              <a:path w="65492" h="62189">
                <a:moveTo>
                  <a:pt x="21129" y="0"/>
                </a:moveTo>
                <a:lnTo>
                  <a:pt x="10091" y="7272"/>
                </a:lnTo>
                <a:lnTo>
                  <a:pt x="2650" y="18939"/>
                </a:lnTo>
                <a:lnTo>
                  <a:pt x="0" y="34187"/>
                </a:lnTo>
                <a:lnTo>
                  <a:pt x="3698" y="45696"/>
                </a:lnTo>
                <a:lnTo>
                  <a:pt x="12033" y="54846"/>
                </a:lnTo>
                <a:lnTo>
                  <a:pt x="24857" y="60667"/>
                </a:lnTo>
                <a:lnTo>
                  <a:pt x="42021" y="62189"/>
                </a:lnTo>
                <a:lnTo>
                  <a:pt x="54136" y="55539"/>
                </a:lnTo>
                <a:lnTo>
                  <a:pt x="62422" y="44585"/>
                </a:lnTo>
                <a:lnTo>
                  <a:pt x="65492" y="30712"/>
                </a:lnTo>
                <a:lnTo>
                  <a:pt x="65045" y="25363"/>
                </a:lnTo>
                <a:lnTo>
                  <a:pt x="60810" y="14566"/>
                </a:lnTo>
                <a:lnTo>
                  <a:pt x="52090" y="6130"/>
                </a:lnTo>
                <a:lnTo>
                  <a:pt x="38868" y="969"/>
                </a:lnTo>
                <a:lnTo>
                  <a:pt x="21129" y="0"/>
                </a:lnTo>
                <a:close/>
              </a:path>
            </a:pathLst>
          </a:custGeom>
          <a:solidFill>
            <a:srgbClr val="ADA400"/>
          </a:solidFill>
        </p:spPr>
        <p:txBody>
          <a:bodyPr wrap="square" lIns="0" tIns="0" rIns="0" bIns="0" rtlCol="0">
            <a:noAutofit/>
          </a:bodyPr>
          <a:lstStyle/>
          <a:p>
            <a:endParaRPr/>
          </a:p>
        </p:txBody>
      </p:sp>
      <p:sp>
        <p:nvSpPr>
          <p:cNvPr id="57" name="object 57"/>
          <p:cNvSpPr/>
          <p:nvPr/>
        </p:nvSpPr>
        <p:spPr>
          <a:xfrm>
            <a:off x="2102681" y="4885390"/>
            <a:ext cx="65492" cy="62189"/>
          </a:xfrm>
          <a:custGeom>
            <a:avLst/>
            <a:gdLst/>
            <a:ahLst/>
            <a:cxnLst/>
            <a:rect l="l" t="t" r="r" b="b"/>
            <a:pathLst>
              <a:path w="65492" h="62189">
                <a:moveTo>
                  <a:pt x="21129" y="0"/>
                </a:moveTo>
                <a:lnTo>
                  <a:pt x="10090" y="7273"/>
                </a:lnTo>
                <a:lnTo>
                  <a:pt x="2650" y="18939"/>
                </a:lnTo>
                <a:lnTo>
                  <a:pt x="0" y="34187"/>
                </a:lnTo>
                <a:lnTo>
                  <a:pt x="3698" y="45696"/>
                </a:lnTo>
                <a:lnTo>
                  <a:pt x="12033" y="54847"/>
                </a:lnTo>
                <a:lnTo>
                  <a:pt x="24857" y="60668"/>
                </a:lnTo>
                <a:lnTo>
                  <a:pt x="42021" y="62189"/>
                </a:lnTo>
                <a:lnTo>
                  <a:pt x="54136" y="55539"/>
                </a:lnTo>
                <a:lnTo>
                  <a:pt x="62422" y="44585"/>
                </a:lnTo>
                <a:lnTo>
                  <a:pt x="65492" y="30712"/>
                </a:lnTo>
                <a:lnTo>
                  <a:pt x="65045" y="25362"/>
                </a:lnTo>
                <a:lnTo>
                  <a:pt x="60810" y="14566"/>
                </a:lnTo>
                <a:lnTo>
                  <a:pt x="52090" y="6130"/>
                </a:lnTo>
                <a:lnTo>
                  <a:pt x="38868" y="969"/>
                </a:lnTo>
                <a:lnTo>
                  <a:pt x="21129" y="0"/>
                </a:lnTo>
                <a:close/>
              </a:path>
            </a:pathLst>
          </a:custGeom>
          <a:solidFill>
            <a:srgbClr val="ADA400"/>
          </a:solidFill>
        </p:spPr>
        <p:txBody>
          <a:bodyPr wrap="square" lIns="0" tIns="0" rIns="0" bIns="0" rtlCol="0">
            <a:noAutofit/>
          </a:bodyPr>
          <a:lstStyle/>
          <a:p>
            <a:endParaRPr/>
          </a:p>
        </p:txBody>
      </p:sp>
      <p:sp>
        <p:nvSpPr>
          <p:cNvPr id="58" name="object 58"/>
          <p:cNvSpPr/>
          <p:nvPr/>
        </p:nvSpPr>
        <p:spPr>
          <a:xfrm>
            <a:off x="1783491" y="3971297"/>
            <a:ext cx="65492" cy="62190"/>
          </a:xfrm>
          <a:custGeom>
            <a:avLst/>
            <a:gdLst/>
            <a:ahLst/>
            <a:cxnLst/>
            <a:rect l="l" t="t" r="r" b="b"/>
            <a:pathLst>
              <a:path w="65492" h="62190">
                <a:moveTo>
                  <a:pt x="21129" y="0"/>
                </a:moveTo>
                <a:lnTo>
                  <a:pt x="10091" y="7272"/>
                </a:lnTo>
                <a:lnTo>
                  <a:pt x="2650" y="18939"/>
                </a:lnTo>
                <a:lnTo>
                  <a:pt x="0" y="34187"/>
                </a:lnTo>
                <a:lnTo>
                  <a:pt x="3698" y="45697"/>
                </a:lnTo>
                <a:lnTo>
                  <a:pt x="12033" y="54847"/>
                </a:lnTo>
                <a:lnTo>
                  <a:pt x="24856" y="60668"/>
                </a:lnTo>
                <a:lnTo>
                  <a:pt x="42021" y="62190"/>
                </a:lnTo>
                <a:lnTo>
                  <a:pt x="54136" y="55540"/>
                </a:lnTo>
                <a:lnTo>
                  <a:pt x="62422" y="44586"/>
                </a:lnTo>
                <a:lnTo>
                  <a:pt x="65492" y="30713"/>
                </a:lnTo>
                <a:lnTo>
                  <a:pt x="65045" y="25363"/>
                </a:lnTo>
                <a:lnTo>
                  <a:pt x="60810" y="14566"/>
                </a:lnTo>
                <a:lnTo>
                  <a:pt x="52090" y="6130"/>
                </a:lnTo>
                <a:lnTo>
                  <a:pt x="38868" y="969"/>
                </a:lnTo>
                <a:lnTo>
                  <a:pt x="21129" y="0"/>
                </a:lnTo>
                <a:close/>
              </a:path>
            </a:pathLst>
          </a:custGeom>
          <a:solidFill>
            <a:srgbClr val="ADA400"/>
          </a:solidFill>
        </p:spPr>
        <p:txBody>
          <a:bodyPr wrap="square" lIns="0" tIns="0" rIns="0" bIns="0" rtlCol="0">
            <a:noAutofit/>
          </a:bodyPr>
          <a:lstStyle/>
          <a:p>
            <a:endParaRPr/>
          </a:p>
        </p:txBody>
      </p:sp>
      <p:sp>
        <p:nvSpPr>
          <p:cNvPr id="59" name="object 59"/>
          <p:cNvSpPr/>
          <p:nvPr/>
        </p:nvSpPr>
        <p:spPr>
          <a:xfrm>
            <a:off x="3057621" y="6327450"/>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ADA400"/>
            </a:solidFill>
          </a:ln>
        </p:spPr>
        <p:txBody>
          <a:bodyPr wrap="square" lIns="0" tIns="0" rIns="0" bIns="0" rtlCol="0">
            <a:noAutofit/>
          </a:bodyPr>
          <a:lstStyle/>
          <a:p>
            <a:endParaRPr/>
          </a:p>
        </p:txBody>
      </p:sp>
      <p:sp>
        <p:nvSpPr>
          <p:cNvPr id="60" name="object 60"/>
          <p:cNvSpPr/>
          <p:nvPr/>
        </p:nvSpPr>
        <p:spPr>
          <a:xfrm>
            <a:off x="2738432" y="6010932"/>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ADA400"/>
            </a:solidFill>
          </a:ln>
        </p:spPr>
        <p:txBody>
          <a:bodyPr wrap="square" lIns="0" tIns="0" rIns="0" bIns="0" rtlCol="0">
            <a:noAutofit/>
          </a:bodyPr>
          <a:lstStyle/>
          <a:p>
            <a:endParaRPr/>
          </a:p>
        </p:txBody>
      </p:sp>
      <p:sp>
        <p:nvSpPr>
          <p:cNvPr id="61" name="object 61"/>
          <p:cNvSpPr/>
          <p:nvPr/>
        </p:nvSpPr>
        <p:spPr>
          <a:xfrm>
            <a:off x="2420556" y="5535499"/>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ADA400"/>
            </a:solidFill>
          </a:ln>
        </p:spPr>
        <p:txBody>
          <a:bodyPr wrap="square" lIns="0" tIns="0" rIns="0" bIns="0" rtlCol="0">
            <a:noAutofit/>
          </a:bodyPr>
          <a:lstStyle/>
          <a:p>
            <a:endParaRPr/>
          </a:p>
        </p:txBody>
      </p:sp>
      <p:sp>
        <p:nvSpPr>
          <p:cNvPr id="62" name="object 62"/>
          <p:cNvSpPr/>
          <p:nvPr/>
        </p:nvSpPr>
        <p:spPr>
          <a:xfrm>
            <a:off x="2102680" y="4885390"/>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ADA400"/>
            </a:solidFill>
          </a:ln>
        </p:spPr>
        <p:txBody>
          <a:bodyPr wrap="square" lIns="0" tIns="0" rIns="0" bIns="0" rtlCol="0">
            <a:noAutofit/>
          </a:bodyPr>
          <a:lstStyle/>
          <a:p>
            <a:endParaRPr/>
          </a:p>
        </p:txBody>
      </p:sp>
      <p:sp>
        <p:nvSpPr>
          <p:cNvPr id="63" name="object 63"/>
          <p:cNvSpPr/>
          <p:nvPr/>
        </p:nvSpPr>
        <p:spPr>
          <a:xfrm>
            <a:off x="1783491" y="3971297"/>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ADA400"/>
            </a:solidFill>
          </a:ln>
        </p:spPr>
        <p:txBody>
          <a:bodyPr wrap="square" lIns="0" tIns="0" rIns="0" bIns="0" rtlCol="0">
            <a:noAutofit/>
          </a:bodyPr>
          <a:lstStyle/>
          <a:p>
            <a:endParaRPr/>
          </a:p>
        </p:txBody>
      </p:sp>
      <p:sp>
        <p:nvSpPr>
          <p:cNvPr id="64" name="object 64"/>
          <p:cNvSpPr txBox="1"/>
          <p:nvPr/>
        </p:nvSpPr>
        <p:spPr>
          <a:xfrm>
            <a:off x="3953777" y="6439503"/>
            <a:ext cx="1468755" cy="373380"/>
          </a:xfrm>
          <a:prstGeom prst="rect">
            <a:avLst/>
          </a:prstGeom>
        </p:spPr>
        <p:txBody>
          <a:bodyPr vert="horz" wrap="square" lIns="0" tIns="0" rIns="0" bIns="0" rtlCol="0">
            <a:noAutofit/>
          </a:bodyPr>
          <a:lstStyle/>
          <a:p>
            <a:pPr marR="10795" algn="ctr">
              <a:lnSpc>
                <a:spcPct val="100000"/>
              </a:lnSpc>
              <a:tabLst>
                <a:tab pos="636270" algn="l"/>
              </a:tabLst>
            </a:pPr>
            <a:r>
              <a:rPr sz="1200" dirty="0" smtClean="0">
                <a:latin typeface="Arial"/>
                <a:cs typeface="Arial"/>
              </a:rPr>
              <a:t>2.6	2.8</a:t>
            </a:r>
            <a:endParaRPr sz="1200">
              <a:latin typeface="Arial"/>
              <a:cs typeface="Arial"/>
            </a:endParaRPr>
          </a:p>
          <a:p>
            <a:pPr marR="0" algn="ctr">
              <a:lnSpc>
                <a:spcPts val="1280"/>
              </a:lnSpc>
            </a:pPr>
            <a:r>
              <a:rPr sz="1200" dirty="0" smtClean="0">
                <a:latin typeface="Arial"/>
                <a:cs typeface="Arial"/>
              </a:rPr>
              <a:t>Insertion distance </a:t>
            </a:r>
            <a:r>
              <a:rPr sz="1200" spc="40" dirty="0" smtClean="0">
                <a:latin typeface="Arial"/>
                <a:cs typeface="Arial"/>
              </a:rPr>
              <a:t>(</a:t>
            </a:r>
            <a:r>
              <a:rPr sz="1200" spc="185" dirty="0" smtClean="0">
                <a:latin typeface="Times New Roman"/>
                <a:cs typeface="Times New Roman"/>
              </a:rPr>
              <a:t>a</a:t>
            </a:r>
            <a:r>
              <a:rPr sz="1200" spc="0" dirty="0" smtClean="0">
                <a:latin typeface="Arial"/>
                <a:cs typeface="Arial"/>
              </a:rPr>
              <a:t>)</a:t>
            </a:r>
            <a:endParaRPr sz="1200">
              <a:latin typeface="Arial"/>
              <a:cs typeface="Arial"/>
            </a:endParaRPr>
          </a:p>
        </p:txBody>
      </p:sp>
      <p:sp>
        <p:nvSpPr>
          <p:cNvPr id="65" name="object 65"/>
          <p:cNvSpPr txBox="1"/>
          <p:nvPr/>
        </p:nvSpPr>
        <p:spPr>
          <a:xfrm>
            <a:off x="5582013" y="6439503"/>
            <a:ext cx="811530" cy="200660"/>
          </a:xfrm>
          <a:prstGeom prst="rect">
            <a:avLst/>
          </a:prstGeom>
        </p:spPr>
        <p:txBody>
          <a:bodyPr vert="horz" wrap="square" lIns="0" tIns="0" rIns="0" bIns="0" rtlCol="0">
            <a:noAutofit/>
          </a:bodyPr>
          <a:lstStyle/>
          <a:p>
            <a:pPr marL="12700">
              <a:lnSpc>
                <a:spcPct val="100000"/>
              </a:lnSpc>
              <a:tabLst>
                <a:tab pos="585470" algn="l"/>
              </a:tabLst>
            </a:pPr>
            <a:r>
              <a:rPr sz="1200" dirty="0" smtClean="0">
                <a:latin typeface="Arial"/>
                <a:cs typeface="Arial"/>
              </a:rPr>
              <a:t>3	3.2</a:t>
            </a:r>
            <a:endParaRPr sz="1200">
              <a:latin typeface="Arial"/>
              <a:cs typeface="Arial"/>
            </a:endParaRPr>
          </a:p>
        </p:txBody>
      </p:sp>
      <p:sp>
        <p:nvSpPr>
          <p:cNvPr id="66" name="object 66"/>
          <p:cNvSpPr txBox="1"/>
          <p:nvPr/>
        </p:nvSpPr>
        <p:spPr>
          <a:xfrm>
            <a:off x="6792473" y="6439503"/>
            <a:ext cx="238760" cy="20066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3.4</a:t>
            </a:r>
            <a:endParaRPr sz="1200">
              <a:latin typeface="Arial"/>
              <a:cs typeface="Arial"/>
            </a:endParaRPr>
          </a:p>
        </p:txBody>
      </p:sp>
      <p:sp>
        <p:nvSpPr>
          <p:cNvPr id="67" name="object 67"/>
          <p:cNvSpPr txBox="1"/>
          <p:nvPr/>
        </p:nvSpPr>
        <p:spPr>
          <a:xfrm>
            <a:off x="7428262" y="6439503"/>
            <a:ext cx="238760" cy="20066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3.6</a:t>
            </a:r>
            <a:endParaRPr sz="1200">
              <a:latin typeface="Arial"/>
              <a:cs typeface="Arial"/>
            </a:endParaRPr>
          </a:p>
        </p:txBody>
      </p:sp>
      <p:sp>
        <p:nvSpPr>
          <p:cNvPr id="68" name="object 68"/>
          <p:cNvSpPr txBox="1"/>
          <p:nvPr/>
        </p:nvSpPr>
        <p:spPr>
          <a:xfrm>
            <a:off x="1432517" y="6322760"/>
            <a:ext cx="366395" cy="20066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1000</a:t>
            </a:r>
            <a:endParaRPr sz="1200">
              <a:latin typeface="Arial"/>
              <a:cs typeface="Arial"/>
            </a:endParaRPr>
          </a:p>
        </p:txBody>
      </p:sp>
      <p:sp>
        <p:nvSpPr>
          <p:cNvPr id="69" name="object 69"/>
          <p:cNvSpPr txBox="1"/>
          <p:nvPr/>
        </p:nvSpPr>
        <p:spPr>
          <a:xfrm>
            <a:off x="1432517" y="5793772"/>
            <a:ext cx="366395" cy="20066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2000</a:t>
            </a:r>
            <a:endParaRPr sz="1200">
              <a:latin typeface="Arial"/>
              <a:cs typeface="Arial"/>
            </a:endParaRPr>
          </a:p>
        </p:txBody>
      </p:sp>
      <p:sp>
        <p:nvSpPr>
          <p:cNvPr id="70" name="object 70"/>
          <p:cNvSpPr txBox="1"/>
          <p:nvPr/>
        </p:nvSpPr>
        <p:spPr>
          <a:xfrm>
            <a:off x="1432517" y="5264782"/>
            <a:ext cx="366395" cy="20066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3000</a:t>
            </a:r>
            <a:endParaRPr sz="1200">
              <a:latin typeface="Arial"/>
              <a:cs typeface="Arial"/>
            </a:endParaRPr>
          </a:p>
        </p:txBody>
      </p:sp>
      <p:sp>
        <p:nvSpPr>
          <p:cNvPr id="71" name="object 71"/>
          <p:cNvSpPr txBox="1"/>
          <p:nvPr/>
        </p:nvSpPr>
        <p:spPr>
          <a:xfrm>
            <a:off x="1432517" y="4735794"/>
            <a:ext cx="366395" cy="20066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4000</a:t>
            </a:r>
            <a:endParaRPr sz="1200">
              <a:latin typeface="Arial"/>
              <a:cs typeface="Arial"/>
            </a:endParaRPr>
          </a:p>
        </p:txBody>
      </p:sp>
      <p:sp>
        <p:nvSpPr>
          <p:cNvPr id="72" name="object 72"/>
          <p:cNvSpPr txBox="1"/>
          <p:nvPr/>
        </p:nvSpPr>
        <p:spPr>
          <a:xfrm>
            <a:off x="1432517" y="4206806"/>
            <a:ext cx="366395" cy="20066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5000</a:t>
            </a:r>
            <a:endParaRPr sz="1200">
              <a:latin typeface="Arial"/>
              <a:cs typeface="Arial"/>
            </a:endParaRPr>
          </a:p>
        </p:txBody>
      </p:sp>
      <p:sp>
        <p:nvSpPr>
          <p:cNvPr id="73" name="object 73"/>
          <p:cNvSpPr txBox="1"/>
          <p:nvPr/>
        </p:nvSpPr>
        <p:spPr>
          <a:xfrm>
            <a:off x="1432517" y="3677816"/>
            <a:ext cx="366395" cy="20066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6000</a:t>
            </a:r>
            <a:endParaRPr sz="1200">
              <a:latin typeface="Arial"/>
              <a:cs typeface="Arial"/>
            </a:endParaRPr>
          </a:p>
        </p:txBody>
      </p:sp>
      <p:sp>
        <p:nvSpPr>
          <p:cNvPr id="74" name="object 74"/>
          <p:cNvSpPr txBox="1"/>
          <p:nvPr/>
        </p:nvSpPr>
        <p:spPr>
          <a:xfrm>
            <a:off x="1432517" y="3149741"/>
            <a:ext cx="366395" cy="20066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7000</a:t>
            </a:r>
            <a:endParaRPr sz="1200">
              <a:latin typeface="Arial"/>
              <a:cs typeface="Arial"/>
            </a:endParaRPr>
          </a:p>
        </p:txBody>
      </p:sp>
      <p:sp>
        <p:nvSpPr>
          <p:cNvPr id="75" name="object 75"/>
          <p:cNvSpPr txBox="1"/>
          <p:nvPr/>
        </p:nvSpPr>
        <p:spPr>
          <a:xfrm>
            <a:off x="1208897" y="4059259"/>
            <a:ext cx="200660" cy="1538605"/>
          </a:xfrm>
          <a:prstGeom prst="rect">
            <a:avLst/>
          </a:prstGeom>
        </p:spPr>
        <p:txBody>
          <a:bodyPr vert="vert270" wrap="square" lIns="0" tIns="0" rIns="0" bIns="0" rtlCol="0">
            <a:noAutofit/>
          </a:bodyPr>
          <a:lstStyle/>
          <a:p>
            <a:pPr marL="12700">
              <a:lnSpc>
                <a:spcPct val="100000"/>
              </a:lnSpc>
            </a:pPr>
            <a:r>
              <a:rPr sz="1200" dirty="0" smtClean="0">
                <a:latin typeface="Arial"/>
                <a:cs typeface="Arial"/>
              </a:rPr>
              <a:t>Max heat flux (W/c</a:t>
            </a:r>
            <a:r>
              <a:rPr sz="1200" spc="-10" dirty="0" smtClean="0">
                <a:latin typeface="Arial"/>
                <a:cs typeface="Arial"/>
              </a:rPr>
              <a:t>m</a:t>
            </a:r>
            <a:r>
              <a:rPr sz="1425" spc="-7" baseline="35087" dirty="0" smtClean="0">
                <a:latin typeface="Arial"/>
                <a:cs typeface="Arial"/>
              </a:rPr>
              <a:t>2</a:t>
            </a:r>
            <a:r>
              <a:rPr sz="1200" spc="0" dirty="0" smtClean="0">
                <a:latin typeface="Arial"/>
                <a:cs typeface="Arial"/>
              </a:rPr>
              <a:t>)</a:t>
            </a:r>
            <a:endParaRPr sz="1200">
              <a:latin typeface="Arial"/>
              <a:cs typeface="Arial"/>
            </a:endParaRPr>
          </a:p>
        </p:txBody>
      </p:sp>
      <p:sp>
        <p:nvSpPr>
          <p:cNvPr id="76" name="object 76"/>
          <p:cNvSpPr/>
          <p:nvPr/>
        </p:nvSpPr>
        <p:spPr>
          <a:xfrm>
            <a:off x="6112831" y="3245597"/>
            <a:ext cx="1052656" cy="2353087"/>
          </a:xfrm>
          <a:custGeom>
            <a:avLst/>
            <a:gdLst/>
            <a:ahLst/>
            <a:cxnLst/>
            <a:rect l="l" t="t" r="r" b="b"/>
            <a:pathLst>
              <a:path w="1052656" h="2353087">
                <a:moveTo>
                  <a:pt x="1052656" y="2353087"/>
                </a:moveTo>
                <a:lnTo>
                  <a:pt x="447882" y="888328"/>
                </a:lnTo>
                <a:lnTo>
                  <a:pt x="0" y="0"/>
                </a:lnTo>
              </a:path>
            </a:pathLst>
          </a:custGeom>
          <a:ln w="16418">
            <a:solidFill>
              <a:srgbClr val="AD0059"/>
            </a:solidFill>
            <a:prstDash val="lgDash"/>
          </a:ln>
        </p:spPr>
        <p:txBody>
          <a:bodyPr wrap="square" lIns="0" tIns="0" rIns="0" bIns="0" rtlCol="0">
            <a:noAutofit/>
          </a:bodyPr>
          <a:lstStyle/>
          <a:p>
            <a:endParaRPr/>
          </a:p>
        </p:txBody>
      </p:sp>
      <p:sp>
        <p:nvSpPr>
          <p:cNvPr id="77" name="object 77"/>
          <p:cNvSpPr/>
          <p:nvPr/>
        </p:nvSpPr>
        <p:spPr>
          <a:xfrm>
            <a:off x="7132209" y="5568332"/>
            <a:ext cx="65492" cy="62189"/>
          </a:xfrm>
          <a:custGeom>
            <a:avLst/>
            <a:gdLst/>
            <a:ahLst/>
            <a:cxnLst/>
            <a:rect l="l" t="t" r="r" b="b"/>
            <a:pathLst>
              <a:path w="65492" h="62189">
                <a:moveTo>
                  <a:pt x="21129" y="0"/>
                </a:moveTo>
                <a:lnTo>
                  <a:pt x="10091" y="7272"/>
                </a:lnTo>
                <a:lnTo>
                  <a:pt x="2650" y="18939"/>
                </a:lnTo>
                <a:lnTo>
                  <a:pt x="0" y="34187"/>
                </a:lnTo>
                <a:lnTo>
                  <a:pt x="3698" y="45697"/>
                </a:lnTo>
                <a:lnTo>
                  <a:pt x="12033" y="54847"/>
                </a:lnTo>
                <a:lnTo>
                  <a:pt x="24857" y="60668"/>
                </a:lnTo>
                <a:lnTo>
                  <a:pt x="42021" y="62189"/>
                </a:lnTo>
                <a:lnTo>
                  <a:pt x="54136" y="55540"/>
                </a:lnTo>
                <a:lnTo>
                  <a:pt x="62422" y="44586"/>
                </a:lnTo>
                <a:lnTo>
                  <a:pt x="65492" y="30713"/>
                </a:lnTo>
                <a:lnTo>
                  <a:pt x="65045" y="25362"/>
                </a:lnTo>
                <a:lnTo>
                  <a:pt x="60810" y="14566"/>
                </a:lnTo>
                <a:lnTo>
                  <a:pt x="52090" y="6130"/>
                </a:lnTo>
                <a:lnTo>
                  <a:pt x="38868" y="969"/>
                </a:lnTo>
                <a:lnTo>
                  <a:pt x="21129" y="0"/>
                </a:lnTo>
                <a:close/>
              </a:path>
            </a:pathLst>
          </a:custGeom>
          <a:solidFill>
            <a:srgbClr val="AD0059"/>
          </a:solidFill>
        </p:spPr>
        <p:txBody>
          <a:bodyPr wrap="square" lIns="0" tIns="0" rIns="0" bIns="0" rtlCol="0">
            <a:noAutofit/>
          </a:bodyPr>
          <a:lstStyle/>
          <a:p>
            <a:endParaRPr/>
          </a:p>
        </p:txBody>
      </p:sp>
      <p:sp>
        <p:nvSpPr>
          <p:cNvPr id="78" name="object 78"/>
          <p:cNvSpPr/>
          <p:nvPr/>
        </p:nvSpPr>
        <p:spPr>
          <a:xfrm>
            <a:off x="6527982" y="4102632"/>
            <a:ext cx="65492" cy="62189"/>
          </a:xfrm>
          <a:custGeom>
            <a:avLst/>
            <a:gdLst/>
            <a:ahLst/>
            <a:cxnLst/>
            <a:rect l="l" t="t" r="r" b="b"/>
            <a:pathLst>
              <a:path w="65492" h="62189">
                <a:moveTo>
                  <a:pt x="21130" y="0"/>
                </a:moveTo>
                <a:lnTo>
                  <a:pt x="10091" y="7272"/>
                </a:lnTo>
                <a:lnTo>
                  <a:pt x="2650" y="18939"/>
                </a:lnTo>
                <a:lnTo>
                  <a:pt x="0" y="34186"/>
                </a:lnTo>
                <a:lnTo>
                  <a:pt x="3698" y="45696"/>
                </a:lnTo>
                <a:lnTo>
                  <a:pt x="12033" y="54846"/>
                </a:lnTo>
                <a:lnTo>
                  <a:pt x="24856" y="60667"/>
                </a:lnTo>
                <a:lnTo>
                  <a:pt x="42021" y="62189"/>
                </a:lnTo>
                <a:lnTo>
                  <a:pt x="54136" y="55539"/>
                </a:lnTo>
                <a:lnTo>
                  <a:pt x="62422" y="44585"/>
                </a:lnTo>
                <a:lnTo>
                  <a:pt x="65492" y="30712"/>
                </a:lnTo>
                <a:lnTo>
                  <a:pt x="65046" y="25363"/>
                </a:lnTo>
                <a:lnTo>
                  <a:pt x="60811" y="14566"/>
                </a:lnTo>
                <a:lnTo>
                  <a:pt x="52090" y="6130"/>
                </a:lnTo>
                <a:lnTo>
                  <a:pt x="38868" y="969"/>
                </a:lnTo>
                <a:lnTo>
                  <a:pt x="21130" y="0"/>
                </a:lnTo>
                <a:close/>
              </a:path>
            </a:pathLst>
          </a:custGeom>
          <a:solidFill>
            <a:srgbClr val="AD0059"/>
          </a:solidFill>
        </p:spPr>
        <p:txBody>
          <a:bodyPr wrap="square" lIns="0" tIns="0" rIns="0" bIns="0" rtlCol="0">
            <a:noAutofit/>
          </a:bodyPr>
          <a:lstStyle/>
          <a:p>
            <a:endParaRPr/>
          </a:p>
        </p:txBody>
      </p:sp>
      <p:sp>
        <p:nvSpPr>
          <p:cNvPr id="79" name="object 79"/>
          <p:cNvSpPr/>
          <p:nvPr/>
        </p:nvSpPr>
        <p:spPr>
          <a:xfrm>
            <a:off x="7132210" y="5568332"/>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AD0059"/>
            </a:solidFill>
          </a:ln>
        </p:spPr>
        <p:txBody>
          <a:bodyPr wrap="square" lIns="0" tIns="0" rIns="0" bIns="0" rtlCol="0">
            <a:noAutofit/>
          </a:bodyPr>
          <a:lstStyle/>
          <a:p>
            <a:endParaRPr/>
          </a:p>
        </p:txBody>
      </p:sp>
      <p:sp>
        <p:nvSpPr>
          <p:cNvPr id="80" name="object 80"/>
          <p:cNvSpPr/>
          <p:nvPr/>
        </p:nvSpPr>
        <p:spPr>
          <a:xfrm>
            <a:off x="6527983" y="4102633"/>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AD0059"/>
            </a:solidFill>
          </a:ln>
        </p:spPr>
        <p:txBody>
          <a:bodyPr wrap="square" lIns="0" tIns="0" rIns="0" bIns="0" rtlCol="0">
            <a:noAutofit/>
          </a:bodyPr>
          <a:lstStyle/>
          <a:p>
            <a:endParaRPr/>
          </a:p>
        </p:txBody>
      </p:sp>
      <p:sp>
        <p:nvSpPr>
          <p:cNvPr id="81" name="object 81"/>
          <p:cNvSpPr/>
          <p:nvPr/>
        </p:nvSpPr>
        <p:spPr>
          <a:xfrm>
            <a:off x="2893759" y="3245597"/>
            <a:ext cx="1151160" cy="3135625"/>
          </a:xfrm>
          <a:custGeom>
            <a:avLst/>
            <a:gdLst/>
            <a:ahLst/>
            <a:cxnLst/>
            <a:rect l="l" t="t" r="r" b="b"/>
            <a:pathLst>
              <a:path w="1151160" h="3135625">
                <a:moveTo>
                  <a:pt x="1151160" y="3135625"/>
                </a:moveTo>
                <a:lnTo>
                  <a:pt x="832814" y="2712431"/>
                </a:lnTo>
                <a:lnTo>
                  <a:pt x="514468" y="2035694"/>
                </a:lnTo>
                <a:lnTo>
                  <a:pt x="196110" y="988657"/>
                </a:lnTo>
                <a:lnTo>
                  <a:pt x="0" y="0"/>
                </a:lnTo>
              </a:path>
            </a:pathLst>
          </a:custGeom>
          <a:ln w="16418">
            <a:solidFill>
              <a:srgbClr val="0060AD"/>
            </a:solidFill>
            <a:prstDash val="lgDash"/>
          </a:ln>
        </p:spPr>
        <p:txBody>
          <a:bodyPr wrap="square" lIns="0" tIns="0" rIns="0" bIns="0" rtlCol="0">
            <a:noAutofit/>
          </a:bodyPr>
          <a:lstStyle/>
          <a:p>
            <a:endParaRPr/>
          </a:p>
        </p:txBody>
      </p:sp>
      <p:sp>
        <p:nvSpPr>
          <p:cNvPr id="82" name="object 82"/>
          <p:cNvSpPr/>
          <p:nvPr/>
        </p:nvSpPr>
        <p:spPr>
          <a:xfrm>
            <a:off x="4012561" y="6351090"/>
            <a:ext cx="65492" cy="62189"/>
          </a:xfrm>
          <a:custGeom>
            <a:avLst/>
            <a:gdLst/>
            <a:ahLst/>
            <a:cxnLst/>
            <a:rect l="l" t="t" r="r" b="b"/>
            <a:pathLst>
              <a:path w="65492" h="62189">
                <a:moveTo>
                  <a:pt x="21129" y="0"/>
                </a:moveTo>
                <a:lnTo>
                  <a:pt x="10091" y="7273"/>
                </a:lnTo>
                <a:lnTo>
                  <a:pt x="2650" y="18939"/>
                </a:lnTo>
                <a:lnTo>
                  <a:pt x="0" y="34187"/>
                </a:lnTo>
                <a:lnTo>
                  <a:pt x="3698" y="45697"/>
                </a:lnTo>
                <a:lnTo>
                  <a:pt x="12033" y="54847"/>
                </a:lnTo>
                <a:lnTo>
                  <a:pt x="24857" y="60668"/>
                </a:lnTo>
                <a:lnTo>
                  <a:pt x="42021" y="62189"/>
                </a:lnTo>
                <a:lnTo>
                  <a:pt x="54136" y="55540"/>
                </a:lnTo>
                <a:lnTo>
                  <a:pt x="62422" y="44585"/>
                </a:lnTo>
                <a:lnTo>
                  <a:pt x="65492" y="30712"/>
                </a:lnTo>
                <a:lnTo>
                  <a:pt x="65045" y="25362"/>
                </a:lnTo>
                <a:lnTo>
                  <a:pt x="60810" y="14566"/>
                </a:lnTo>
                <a:lnTo>
                  <a:pt x="52090" y="6130"/>
                </a:lnTo>
                <a:lnTo>
                  <a:pt x="38868" y="969"/>
                </a:lnTo>
                <a:lnTo>
                  <a:pt x="21129" y="0"/>
                </a:lnTo>
                <a:close/>
              </a:path>
            </a:pathLst>
          </a:custGeom>
          <a:solidFill>
            <a:srgbClr val="0060AD"/>
          </a:solidFill>
        </p:spPr>
        <p:txBody>
          <a:bodyPr wrap="square" lIns="0" tIns="0" rIns="0" bIns="0" rtlCol="0">
            <a:noAutofit/>
          </a:bodyPr>
          <a:lstStyle/>
          <a:p>
            <a:endParaRPr/>
          </a:p>
        </p:txBody>
      </p:sp>
      <p:sp>
        <p:nvSpPr>
          <p:cNvPr id="83" name="object 83"/>
          <p:cNvSpPr/>
          <p:nvPr/>
        </p:nvSpPr>
        <p:spPr>
          <a:xfrm>
            <a:off x="3693372" y="5926877"/>
            <a:ext cx="65492" cy="62189"/>
          </a:xfrm>
          <a:custGeom>
            <a:avLst/>
            <a:gdLst/>
            <a:ahLst/>
            <a:cxnLst/>
            <a:rect l="l" t="t" r="r" b="b"/>
            <a:pathLst>
              <a:path w="65492" h="62189">
                <a:moveTo>
                  <a:pt x="21129" y="0"/>
                </a:moveTo>
                <a:lnTo>
                  <a:pt x="10091" y="7273"/>
                </a:lnTo>
                <a:lnTo>
                  <a:pt x="2650" y="18939"/>
                </a:lnTo>
                <a:lnTo>
                  <a:pt x="0" y="34187"/>
                </a:lnTo>
                <a:lnTo>
                  <a:pt x="3698" y="45696"/>
                </a:lnTo>
                <a:lnTo>
                  <a:pt x="12033" y="54847"/>
                </a:lnTo>
                <a:lnTo>
                  <a:pt x="24857" y="60668"/>
                </a:lnTo>
                <a:lnTo>
                  <a:pt x="42021" y="62189"/>
                </a:lnTo>
                <a:lnTo>
                  <a:pt x="54136" y="55540"/>
                </a:lnTo>
                <a:lnTo>
                  <a:pt x="62422" y="44585"/>
                </a:lnTo>
                <a:lnTo>
                  <a:pt x="65492" y="30712"/>
                </a:lnTo>
                <a:lnTo>
                  <a:pt x="65045" y="25363"/>
                </a:lnTo>
                <a:lnTo>
                  <a:pt x="60810" y="14566"/>
                </a:lnTo>
                <a:lnTo>
                  <a:pt x="52090" y="6130"/>
                </a:lnTo>
                <a:lnTo>
                  <a:pt x="38868" y="969"/>
                </a:lnTo>
                <a:lnTo>
                  <a:pt x="21129" y="0"/>
                </a:lnTo>
                <a:close/>
              </a:path>
            </a:pathLst>
          </a:custGeom>
          <a:solidFill>
            <a:srgbClr val="0060AD"/>
          </a:solidFill>
        </p:spPr>
        <p:txBody>
          <a:bodyPr wrap="square" lIns="0" tIns="0" rIns="0" bIns="0" rtlCol="0">
            <a:noAutofit/>
          </a:bodyPr>
          <a:lstStyle/>
          <a:p>
            <a:endParaRPr/>
          </a:p>
        </p:txBody>
      </p:sp>
      <p:sp>
        <p:nvSpPr>
          <p:cNvPr id="84" name="object 84"/>
          <p:cNvSpPr/>
          <p:nvPr/>
        </p:nvSpPr>
        <p:spPr>
          <a:xfrm>
            <a:off x="3375497" y="5250502"/>
            <a:ext cx="65492" cy="62189"/>
          </a:xfrm>
          <a:custGeom>
            <a:avLst/>
            <a:gdLst/>
            <a:ahLst/>
            <a:cxnLst/>
            <a:rect l="l" t="t" r="r" b="b"/>
            <a:pathLst>
              <a:path w="65492" h="62189">
                <a:moveTo>
                  <a:pt x="21129" y="0"/>
                </a:moveTo>
                <a:lnTo>
                  <a:pt x="10091" y="7272"/>
                </a:lnTo>
                <a:lnTo>
                  <a:pt x="2650" y="18939"/>
                </a:lnTo>
                <a:lnTo>
                  <a:pt x="0" y="34186"/>
                </a:lnTo>
                <a:lnTo>
                  <a:pt x="3698" y="45696"/>
                </a:lnTo>
                <a:lnTo>
                  <a:pt x="12032" y="54846"/>
                </a:lnTo>
                <a:lnTo>
                  <a:pt x="24856" y="60667"/>
                </a:lnTo>
                <a:lnTo>
                  <a:pt x="42021" y="62189"/>
                </a:lnTo>
                <a:lnTo>
                  <a:pt x="54136" y="55539"/>
                </a:lnTo>
                <a:lnTo>
                  <a:pt x="62422" y="44585"/>
                </a:lnTo>
                <a:lnTo>
                  <a:pt x="65492" y="30712"/>
                </a:lnTo>
                <a:lnTo>
                  <a:pt x="65045" y="25363"/>
                </a:lnTo>
                <a:lnTo>
                  <a:pt x="60811" y="14566"/>
                </a:lnTo>
                <a:lnTo>
                  <a:pt x="52090" y="6130"/>
                </a:lnTo>
                <a:lnTo>
                  <a:pt x="38868" y="969"/>
                </a:lnTo>
                <a:lnTo>
                  <a:pt x="21129" y="0"/>
                </a:lnTo>
                <a:close/>
              </a:path>
            </a:pathLst>
          </a:custGeom>
          <a:solidFill>
            <a:srgbClr val="0060AD"/>
          </a:solidFill>
        </p:spPr>
        <p:txBody>
          <a:bodyPr wrap="square" lIns="0" tIns="0" rIns="0" bIns="0" rtlCol="0">
            <a:noAutofit/>
          </a:bodyPr>
          <a:lstStyle/>
          <a:p>
            <a:endParaRPr/>
          </a:p>
        </p:txBody>
      </p:sp>
      <p:sp>
        <p:nvSpPr>
          <p:cNvPr id="85" name="object 85"/>
          <p:cNvSpPr/>
          <p:nvPr/>
        </p:nvSpPr>
        <p:spPr>
          <a:xfrm>
            <a:off x="3057622" y="4203760"/>
            <a:ext cx="65492" cy="62189"/>
          </a:xfrm>
          <a:custGeom>
            <a:avLst/>
            <a:gdLst/>
            <a:ahLst/>
            <a:cxnLst/>
            <a:rect l="l" t="t" r="r" b="b"/>
            <a:pathLst>
              <a:path w="65492" h="62189">
                <a:moveTo>
                  <a:pt x="21129" y="0"/>
                </a:moveTo>
                <a:lnTo>
                  <a:pt x="10090" y="7273"/>
                </a:lnTo>
                <a:lnTo>
                  <a:pt x="2650" y="18939"/>
                </a:lnTo>
                <a:lnTo>
                  <a:pt x="0" y="34187"/>
                </a:lnTo>
                <a:lnTo>
                  <a:pt x="3698" y="45696"/>
                </a:lnTo>
                <a:lnTo>
                  <a:pt x="12033" y="54847"/>
                </a:lnTo>
                <a:lnTo>
                  <a:pt x="24857" y="60668"/>
                </a:lnTo>
                <a:lnTo>
                  <a:pt x="42021" y="62189"/>
                </a:lnTo>
                <a:lnTo>
                  <a:pt x="54136" y="55539"/>
                </a:lnTo>
                <a:lnTo>
                  <a:pt x="62422" y="44585"/>
                </a:lnTo>
                <a:lnTo>
                  <a:pt x="65492" y="30712"/>
                </a:lnTo>
                <a:lnTo>
                  <a:pt x="65045" y="25362"/>
                </a:lnTo>
                <a:lnTo>
                  <a:pt x="60810" y="14566"/>
                </a:lnTo>
                <a:lnTo>
                  <a:pt x="52090" y="6130"/>
                </a:lnTo>
                <a:lnTo>
                  <a:pt x="38868" y="969"/>
                </a:lnTo>
                <a:lnTo>
                  <a:pt x="21129" y="0"/>
                </a:lnTo>
                <a:close/>
              </a:path>
            </a:pathLst>
          </a:custGeom>
          <a:solidFill>
            <a:srgbClr val="0060AD"/>
          </a:solidFill>
        </p:spPr>
        <p:txBody>
          <a:bodyPr wrap="square" lIns="0" tIns="0" rIns="0" bIns="0" rtlCol="0">
            <a:noAutofit/>
          </a:bodyPr>
          <a:lstStyle/>
          <a:p>
            <a:endParaRPr/>
          </a:p>
        </p:txBody>
      </p:sp>
      <p:sp>
        <p:nvSpPr>
          <p:cNvPr id="86" name="object 86"/>
          <p:cNvSpPr/>
          <p:nvPr/>
        </p:nvSpPr>
        <p:spPr>
          <a:xfrm>
            <a:off x="4012562" y="6351090"/>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0060AD"/>
            </a:solidFill>
          </a:ln>
        </p:spPr>
        <p:txBody>
          <a:bodyPr wrap="square" lIns="0" tIns="0" rIns="0" bIns="0" rtlCol="0">
            <a:noAutofit/>
          </a:bodyPr>
          <a:lstStyle/>
          <a:p>
            <a:endParaRPr/>
          </a:p>
        </p:txBody>
      </p:sp>
      <p:sp>
        <p:nvSpPr>
          <p:cNvPr id="87" name="object 87"/>
          <p:cNvSpPr/>
          <p:nvPr/>
        </p:nvSpPr>
        <p:spPr>
          <a:xfrm>
            <a:off x="3693373" y="5926878"/>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0060AD"/>
            </a:solidFill>
          </a:ln>
        </p:spPr>
        <p:txBody>
          <a:bodyPr wrap="square" lIns="0" tIns="0" rIns="0" bIns="0" rtlCol="0">
            <a:noAutofit/>
          </a:bodyPr>
          <a:lstStyle/>
          <a:p>
            <a:endParaRPr/>
          </a:p>
        </p:txBody>
      </p:sp>
      <p:sp>
        <p:nvSpPr>
          <p:cNvPr id="88" name="object 88"/>
          <p:cNvSpPr/>
          <p:nvPr/>
        </p:nvSpPr>
        <p:spPr>
          <a:xfrm>
            <a:off x="3375497" y="5250501"/>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0060AD"/>
            </a:solidFill>
          </a:ln>
        </p:spPr>
        <p:txBody>
          <a:bodyPr wrap="square" lIns="0" tIns="0" rIns="0" bIns="0" rtlCol="0">
            <a:noAutofit/>
          </a:bodyPr>
          <a:lstStyle/>
          <a:p>
            <a:endParaRPr/>
          </a:p>
        </p:txBody>
      </p:sp>
      <p:sp>
        <p:nvSpPr>
          <p:cNvPr id="89" name="object 89"/>
          <p:cNvSpPr/>
          <p:nvPr/>
        </p:nvSpPr>
        <p:spPr>
          <a:xfrm>
            <a:off x="3057621" y="4203761"/>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0060AD"/>
            </a:solidFill>
          </a:ln>
        </p:spPr>
        <p:txBody>
          <a:bodyPr wrap="square" lIns="0" tIns="0" rIns="0" bIns="0" rtlCol="0">
            <a:noAutofit/>
          </a:bodyPr>
          <a:lstStyle/>
          <a:p>
            <a:endParaRPr/>
          </a:p>
        </p:txBody>
      </p:sp>
      <p:sp>
        <p:nvSpPr>
          <p:cNvPr id="90" name="object 90"/>
          <p:cNvSpPr/>
          <p:nvPr/>
        </p:nvSpPr>
        <p:spPr>
          <a:xfrm>
            <a:off x="2003466" y="3245597"/>
            <a:ext cx="1406578" cy="3173931"/>
          </a:xfrm>
          <a:custGeom>
            <a:avLst/>
            <a:gdLst/>
            <a:ahLst/>
            <a:cxnLst/>
            <a:rect l="l" t="t" r="r" b="b"/>
            <a:pathLst>
              <a:path w="1406578" h="3173931">
                <a:moveTo>
                  <a:pt x="1406577" y="3173931"/>
                </a:moveTo>
                <a:lnTo>
                  <a:pt x="1086403" y="2844674"/>
                </a:lnTo>
                <a:lnTo>
                  <a:pt x="768057" y="2353087"/>
                </a:lnTo>
                <a:lnTo>
                  <a:pt x="449710" y="1623444"/>
                </a:lnTo>
                <a:lnTo>
                  <a:pt x="131353" y="597388"/>
                </a:lnTo>
                <a:lnTo>
                  <a:pt x="0" y="0"/>
                </a:lnTo>
              </a:path>
            </a:pathLst>
          </a:custGeom>
          <a:ln w="16418">
            <a:solidFill>
              <a:srgbClr val="ADA400"/>
            </a:solidFill>
            <a:prstDash val="lgDash"/>
          </a:ln>
        </p:spPr>
        <p:txBody>
          <a:bodyPr wrap="square" lIns="0" tIns="0" rIns="0" bIns="0" rtlCol="0">
            <a:noAutofit/>
          </a:bodyPr>
          <a:lstStyle/>
          <a:p>
            <a:endParaRPr/>
          </a:p>
        </p:txBody>
      </p:sp>
      <p:sp>
        <p:nvSpPr>
          <p:cNvPr id="91" name="object 91"/>
          <p:cNvSpPr/>
          <p:nvPr/>
        </p:nvSpPr>
        <p:spPr>
          <a:xfrm>
            <a:off x="3375497" y="6387864"/>
            <a:ext cx="65492" cy="62189"/>
          </a:xfrm>
          <a:custGeom>
            <a:avLst/>
            <a:gdLst/>
            <a:ahLst/>
            <a:cxnLst/>
            <a:rect l="l" t="t" r="r" b="b"/>
            <a:pathLst>
              <a:path w="65492" h="62189">
                <a:moveTo>
                  <a:pt x="21129" y="0"/>
                </a:moveTo>
                <a:lnTo>
                  <a:pt x="10090" y="7273"/>
                </a:lnTo>
                <a:lnTo>
                  <a:pt x="2649" y="18939"/>
                </a:lnTo>
                <a:lnTo>
                  <a:pt x="0" y="34187"/>
                </a:lnTo>
                <a:lnTo>
                  <a:pt x="3698" y="45696"/>
                </a:lnTo>
                <a:lnTo>
                  <a:pt x="12032" y="54847"/>
                </a:lnTo>
                <a:lnTo>
                  <a:pt x="24856" y="60668"/>
                </a:lnTo>
                <a:lnTo>
                  <a:pt x="42021" y="62189"/>
                </a:lnTo>
                <a:lnTo>
                  <a:pt x="54136" y="55540"/>
                </a:lnTo>
                <a:lnTo>
                  <a:pt x="62422" y="44585"/>
                </a:lnTo>
                <a:lnTo>
                  <a:pt x="65492" y="30712"/>
                </a:lnTo>
                <a:lnTo>
                  <a:pt x="65045" y="25362"/>
                </a:lnTo>
                <a:lnTo>
                  <a:pt x="60810" y="14566"/>
                </a:lnTo>
                <a:lnTo>
                  <a:pt x="52089" y="6130"/>
                </a:lnTo>
                <a:lnTo>
                  <a:pt x="38867" y="969"/>
                </a:lnTo>
                <a:lnTo>
                  <a:pt x="21129" y="0"/>
                </a:lnTo>
                <a:close/>
              </a:path>
            </a:pathLst>
          </a:custGeom>
          <a:solidFill>
            <a:srgbClr val="ADA400"/>
          </a:solidFill>
        </p:spPr>
        <p:txBody>
          <a:bodyPr wrap="square" lIns="0" tIns="0" rIns="0" bIns="0" rtlCol="0">
            <a:noAutofit/>
          </a:bodyPr>
          <a:lstStyle/>
          <a:p>
            <a:endParaRPr/>
          </a:p>
        </p:txBody>
      </p:sp>
      <p:sp>
        <p:nvSpPr>
          <p:cNvPr id="92" name="object 92"/>
          <p:cNvSpPr/>
          <p:nvPr/>
        </p:nvSpPr>
        <p:spPr>
          <a:xfrm>
            <a:off x="3057621" y="6059526"/>
            <a:ext cx="65492" cy="62189"/>
          </a:xfrm>
          <a:custGeom>
            <a:avLst/>
            <a:gdLst/>
            <a:ahLst/>
            <a:cxnLst/>
            <a:rect l="l" t="t" r="r" b="b"/>
            <a:pathLst>
              <a:path w="65492" h="62189">
                <a:moveTo>
                  <a:pt x="21129" y="0"/>
                </a:moveTo>
                <a:lnTo>
                  <a:pt x="10091" y="7273"/>
                </a:lnTo>
                <a:lnTo>
                  <a:pt x="2650" y="18939"/>
                </a:lnTo>
                <a:lnTo>
                  <a:pt x="0" y="34187"/>
                </a:lnTo>
                <a:lnTo>
                  <a:pt x="3698" y="45696"/>
                </a:lnTo>
                <a:lnTo>
                  <a:pt x="12033" y="54847"/>
                </a:lnTo>
                <a:lnTo>
                  <a:pt x="24857" y="60668"/>
                </a:lnTo>
                <a:lnTo>
                  <a:pt x="42021" y="62189"/>
                </a:lnTo>
                <a:lnTo>
                  <a:pt x="54136" y="55540"/>
                </a:lnTo>
                <a:lnTo>
                  <a:pt x="62422" y="44585"/>
                </a:lnTo>
                <a:lnTo>
                  <a:pt x="65492" y="30712"/>
                </a:lnTo>
                <a:lnTo>
                  <a:pt x="65045" y="25363"/>
                </a:lnTo>
                <a:lnTo>
                  <a:pt x="60810" y="14566"/>
                </a:lnTo>
                <a:lnTo>
                  <a:pt x="52090" y="6130"/>
                </a:lnTo>
                <a:lnTo>
                  <a:pt x="38868" y="969"/>
                </a:lnTo>
                <a:lnTo>
                  <a:pt x="21129" y="0"/>
                </a:lnTo>
                <a:close/>
              </a:path>
            </a:pathLst>
          </a:custGeom>
          <a:solidFill>
            <a:srgbClr val="ADA400"/>
          </a:solidFill>
        </p:spPr>
        <p:txBody>
          <a:bodyPr wrap="square" lIns="0" tIns="0" rIns="0" bIns="0" rtlCol="0">
            <a:noAutofit/>
          </a:bodyPr>
          <a:lstStyle/>
          <a:p>
            <a:endParaRPr/>
          </a:p>
        </p:txBody>
      </p:sp>
      <p:sp>
        <p:nvSpPr>
          <p:cNvPr id="93" name="object 93"/>
          <p:cNvSpPr/>
          <p:nvPr/>
        </p:nvSpPr>
        <p:spPr>
          <a:xfrm>
            <a:off x="2738432" y="5568332"/>
            <a:ext cx="65492" cy="62189"/>
          </a:xfrm>
          <a:custGeom>
            <a:avLst/>
            <a:gdLst/>
            <a:ahLst/>
            <a:cxnLst/>
            <a:rect l="l" t="t" r="r" b="b"/>
            <a:pathLst>
              <a:path w="65492" h="62189">
                <a:moveTo>
                  <a:pt x="21129" y="0"/>
                </a:moveTo>
                <a:lnTo>
                  <a:pt x="10091" y="7272"/>
                </a:lnTo>
                <a:lnTo>
                  <a:pt x="2650" y="18939"/>
                </a:lnTo>
                <a:lnTo>
                  <a:pt x="0" y="34187"/>
                </a:lnTo>
                <a:lnTo>
                  <a:pt x="3698" y="45697"/>
                </a:lnTo>
                <a:lnTo>
                  <a:pt x="12033" y="54847"/>
                </a:lnTo>
                <a:lnTo>
                  <a:pt x="24857" y="60668"/>
                </a:lnTo>
                <a:lnTo>
                  <a:pt x="42021" y="62189"/>
                </a:lnTo>
                <a:lnTo>
                  <a:pt x="54136" y="55540"/>
                </a:lnTo>
                <a:lnTo>
                  <a:pt x="62422" y="44586"/>
                </a:lnTo>
                <a:lnTo>
                  <a:pt x="65492" y="30713"/>
                </a:lnTo>
                <a:lnTo>
                  <a:pt x="65045" y="25362"/>
                </a:lnTo>
                <a:lnTo>
                  <a:pt x="60810" y="14566"/>
                </a:lnTo>
                <a:lnTo>
                  <a:pt x="52090" y="6130"/>
                </a:lnTo>
                <a:lnTo>
                  <a:pt x="38868" y="969"/>
                </a:lnTo>
                <a:lnTo>
                  <a:pt x="21129" y="0"/>
                </a:lnTo>
                <a:close/>
              </a:path>
            </a:pathLst>
          </a:custGeom>
          <a:solidFill>
            <a:srgbClr val="ADA400"/>
          </a:solidFill>
        </p:spPr>
        <p:txBody>
          <a:bodyPr wrap="square" lIns="0" tIns="0" rIns="0" bIns="0" rtlCol="0">
            <a:noAutofit/>
          </a:bodyPr>
          <a:lstStyle/>
          <a:p>
            <a:endParaRPr/>
          </a:p>
        </p:txBody>
      </p:sp>
      <p:sp>
        <p:nvSpPr>
          <p:cNvPr id="94" name="object 94"/>
          <p:cNvSpPr/>
          <p:nvPr/>
        </p:nvSpPr>
        <p:spPr>
          <a:xfrm>
            <a:off x="2420556" y="4838109"/>
            <a:ext cx="65492" cy="62190"/>
          </a:xfrm>
          <a:custGeom>
            <a:avLst/>
            <a:gdLst/>
            <a:ahLst/>
            <a:cxnLst/>
            <a:rect l="l" t="t" r="r" b="b"/>
            <a:pathLst>
              <a:path w="65492" h="62190">
                <a:moveTo>
                  <a:pt x="21129" y="0"/>
                </a:moveTo>
                <a:lnTo>
                  <a:pt x="10091" y="7272"/>
                </a:lnTo>
                <a:lnTo>
                  <a:pt x="2650" y="18939"/>
                </a:lnTo>
                <a:lnTo>
                  <a:pt x="0" y="34187"/>
                </a:lnTo>
                <a:lnTo>
                  <a:pt x="3698" y="45697"/>
                </a:lnTo>
                <a:lnTo>
                  <a:pt x="12033" y="54847"/>
                </a:lnTo>
                <a:lnTo>
                  <a:pt x="24856" y="60668"/>
                </a:lnTo>
                <a:lnTo>
                  <a:pt x="42021" y="62190"/>
                </a:lnTo>
                <a:lnTo>
                  <a:pt x="54136" y="55540"/>
                </a:lnTo>
                <a:lnTo>
                  <a:pt x="62422" y="44586"/>
                </a:lnTo>
                <a:lnTo>
                  <a:pt x="65492" y="30713"/>
                </a:lnTo>
                <a:lnTo>
                  <a:pt x="65045" y="25363"/>
                </a:lnTo>
                <a:lnTo>
                  <a:pt x="60810" y="14566"/>
                </a:lnTo>
                <a:lnTo>
                  <a:pt x="52090" y="6130"/>
                </a:lnTo>
                <a:lnTo>
                  <a:pt x="38868" y="969"/>
                </a:lnTo>
                <a:lnTo>
                  <a:pt x="21129" y="0"/>
                </a:lnTo>
                <a:close/>
              </a:path>
            </a:pathLst>
          </a:custGeom>
          <a:solidFill>
            <a:srgbClr val="ADA400"/>
          </a:solidFill>
        </p:spPr>
        <p:txBody>
          <a:bodyPr wrap="square" lIns="0" tIns="0" rIns="0" bIns="0" rtlCol="0">
            <a:noAutofit/>
          </a:bodyPr>
          <a:lstStyle/>
          <a:p>
            <a:endParaRPr/>
          </a:p>
        </p:txBody>
      </p:sp>
      <p:sp>
        <p:nvSpPr>
          <p:cNvPr id="95" name="object 95"/>
          <p:cNvSpPr/>
          <p:nvPr/>
        </p:nvSpPr>
        <p:spPr>
          <a:xfrm>
            <a:off x="2102681" y="3812382"/>
            <a:ext cx="65492" cy="62189"/>
          </a:xfrm>
          <a:custGeom>
            <a:avLst/>
            <a:gdLst/>
            <a:ahLst/>
            <a:cxnLst/>
            <a:rect l="l" t="t" r="r" b="b"/>
            <a:pathLst>
              <a:path w="65492" h="62189">
                <a:moveTo>
                  <a:pt x="21129" y="0"/>
                </a:moveTo>
                <a:lnTo>
                  <a:pt x="10090" y="7273"/>
                </a:lnTo>
                <a:lnTo>
                  <a:pt x="2650" y="18939"/>
                </a:lnTo>
                <a:lnTo>
                  <a:pt x="0" y="34187"/>
                </a:lnTo>
                <a:lnTo>
                  <a:pt x="3698" y="45696"/>
                </a:lnTo>
                <a:lnTo>
                  <a:pt x="12033" y="54847"/>
                </a:lnTo>
                <a:lnTo>
                  <a:pt x="24857" y="60668"/>
                </a:lnTo>
                <a:lnTo>
                  <a:pt x="42021" y="62189"/>
                </a:lnTo>
                <a:lnTo>
                  <a:pt x="54136" y="55539"/>
                </a:lnTo>
                <a:lnTo>
                  <a:pt x="62422" y="44585"/>
                </a:lnTo>
                <a:lnTo>
                  <a:pt x="65492" y="30712"/>
                </a:lnTo>
                <a:lnTo>
                  <a:pt x="65045" y="25362"/>
                </a:lnTo>
                <a:lnTo>
                  <a:pt x="60810" y="14566"/>
                </a:lnTo>
                <a:lnTo>
                  <a:pt x="52090" y="6130"/>
                </a:lnTo>
                <a:lnTo>
                  <a:pt x="38868" y="969"/>
                </a:lnTo>
                <a:lnTo>
                  <a:pt x="21129" y="0"/>
                </a:lnTo>
                <a:close/>
              </a:path>
            </a:pathLst>
          </a:custGeom>
          <a:solidFill>
            <a:srgbClr val="ADA400"/>
          </a:solidFill>
        </p:spPr>
        <p:txBody>
          <a:bodyPr wrap="square" lIns="0" tIns="0" rIns="0" bIns="0" rtlCol="0">
            <a:noAutofit/>
          </a:bodyPr>
          <a:lstStyle/>
          <a:p>
            <a:endParaRPr/>
          </a:p>
        </p:txBody>
      </p:sp>
      <p:sp>
        <p:nvSpPr>
          <p:cNvPr id="96" name="object 96"/>
          <p:cNvSpPr/>
          <p:nvPr/>
        </p:nvSpPr>
        <p:spPr>
          <a:xfrm>
            <a:off x="3375497" y="6387864"/>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ADA400"/>
            </a:solidFill>
          </a:ln>
        </p:spPr>
        <p:txBody>
          <a:bodyPr wrap="square" lIns="0" tIns="0" rIns="0" bIns="0" rtlCol="0">
            <a:noAutofit/>
          </a:bodyPr>
          <a:lstStyle/>
          <a:p>
            <a:endParaRPr/>
          </a:p>
        </p:txBody>
      </p:sp>
      <p:sp>
        <p:nvSpPr>
          <p:cNvPr id="97" name="object 97"/>
          <p:cNvSpPr/>
          <p:nvPr/>
        </p:nvSpPr>
        <p:spPr>
          <a:xfrm>
            <a:off x="3057621" y="6059526"/>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ADA400"/>
            </a:solidFill>
          </a:ln>
        </p:spPr>
        <p:txBody>
          <a:bodyPr wrap="square" lIns="0" tIns="0" rIns="0" bIns="0" rtlCol="0">
            <a:noAutofit/>
          </a:bodyPr>
          <a:lstStyle/>
          <a:p>
            <a:endParaRPr/>
          </a:p>
        </p:txBody>
      </p:sp>
      <p:sp>
        <p:nvSpPr>
          <p:cNvPr id="98" name="object 98"/>
          <p:cNvSpPr/>
          <p:nvPr/>
        </p:nvSpPr>
        <p:spPr>
          <a:xfrm>
            <a:off x="2738432" y="5568332"/>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ADA400"/>
            </a:solidFill>
          </a:ln>
        </p:spPr>
        <p:txBody>
          <a:bodyPr wrap="square" lIns="0" tIns="0" rIns="0" bIns="0" rtlCol="0">
            <a:noAutofit/>
          </a:bodyPr>
          <a:lstStyle/>
          <a:p>
            <a:endParaRPr/>
          </a:p>
        </p:txBody>
      </p:sp>
      <p:sp>
        <p:nvSpPr>
          <p:cNvPr id="99" name="object 99"/>
          <p:cNvSpPr/>
          <p:nvPr/>
        </p:nvSpPr>
        <p:spPr>
          <a:xfrm>
            <a:off x="2420556" y="4838109"/>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ADA400"/>
            </a:solidFill>
          </a:ln>
        </p:spPr>
        <p:txBody>
          <a:bodyPr wrap="square" lIns="0" tIns="0" rIns="0" bIns="0" rtlCol="0">
            <a:noAutofit/>
          </a:bodyPr>
          <a:lstStyle/>
          <a:p>
            <a:endParaRPr/>
          </a:p>
        </p:txBody>
      </p:sp>
      <p:sp>
        <p:nvSpPr>
          <p:cNvPr id="100" name="object 100"/>
          <p:cNvSpPr/>
          <p:nvPr/>
        </p:nvSpPr>
        <p:spPr>
          <a:xfrm>
            <a:off x="2102680" y="3812382"/>
            <a:ext cx="65492" cy="62189"/>
          </a:xfrm>
          <a:custGeom>
            <a:avLst/>
            <a:gdLst/>
            <a:ahLst/>
            <a:cxnLst/>
            <a:rect l="l" t="t" r="r" b="b"/>
            <a:pathLst>
              <a:path w="65492" h="62189">
                <a:moveTo>
                  <a:pt x="65492" y="30712"/>
                </a:moveTo>
                <a:lnTo>
                  <a:pt x="62422" y="44585"/>
                </a:lnTo>
                <a:lnTo>
                  <a:pt x="54136" y="55540"/>
                </a:lnTo>
                <a:lnTo>
                  <a:pt x="42021" y="62189"/>
                </a:lnTo>
                <a:lnTo>
                  <a:pt x="24857" y="60668"/>
                </a:lnTo>
                <a:lnTo>
                  <a:pt x="12033" y="54847"/>
                </a:lnTo>
                <a:lnTo>
                  <a:pt x="3698" y="45696"/>
                </a:lnTo>
                <a:lnTo>
                  <a:pt x="0" y="34187"/>
                </a:lnTo>
                <a:lnTo>
                  <a:pt x="2650" y="18939"/>
                </a:lnTo>
                <a:lnTo>
                  <a:pt x="10091" y="7273"/>
                </a:lnTo>
                <a:lnTo>
                  <a:pt x="21129" y="0"/>
                </a:lnTo>
                <a:lnTo>
                  <a:pt x="38868" y="969"/>
                </a:lnTo>
                <a:lnTo>
                  <a:pt x="52090" y="6130"/>
                </a:lnTo>
                <a:lnTo>
                  <a:pt x="60810" y="14566"/>
                </a:lnTo>
                <a:lnTo>
                  <a:pt x="65045" y="25362"/>
                </a:lnTo>
              </a:path>
            </a:pathLst>
          </a:custGeom>
          <a:ln w="16417">
            <a:solidFill>
              <a:srgbClr val="ADA400"/>
            </a:solidFill>
          </a:ln>
        </p:spPr>
        <p:txBody>
          <a:bodyPr wrap="square" lIns="0" tIns="0" rIns="0" bIns="0" rtlCol="0">
            <a:noAutofit/>
          </a:bodyPr>
          <a:lstStyle/>
          <a:p>
            <a:endParaRPr/>
          </a:p>
        </p:txBody>
      </p:sp>
      <p:sp>
        <p:nvSpPr>
          <p:cNvPr id="101" name="object 101"/>
          <p:cNvSpPr txBox="1"/>
          <p:nvPr/>
        </p:nvSpPr>
        <p:spPr>
          <a:xfrm>
            <a:off x="7566000" y="6322760"/>
            <a:ext cx="196215" cy="20066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10</a:t>
            </a:r>
            <a:endParaRPr sz="1200">
              <a:latin typeface="Arial"/>
              <a:cs typeface="Arial"/>
            </a:endParaRPr>
          </a:p>
        </p:txBody>
      </p:sp>
      <p:sp>
        <p:nvSpPr>
          <p:cNvPr id="102" name="object 102"/>
          <p:cNvSpPr/>
          <p:nvPr/>
        </p:nvSpPr>
        <p:spPr>
          <a:xfrm>
            <a:off x="7490215" y="5889625"/>
            <a:ext cx="57467" cy="0"/>
          </a:xfrm>
          <a:custGeom>
            <a:avLst/>
            <a:gdLst/>
            <a:ahLst/>
            <a:cxnLst/>
            <a:rect l="l" t="t" r="r" b="b"/>
            <a:pathLst>
              <a:path w="57467">
                <a:moveTo>
                  <a:pt x="57467" y="0"/>
                </a:moveTo>
                <a:lnTo>
                  <a:pt x="0" y="0"/>
                </a:lnTo>
              </a:path>
            </a:pathLst>
          </a:custGeom>
          <a:ln w="16416">
            <a:solidFill>
              <a:srgbClr val="000000"/>
            </a:solidFill>
          </a:ln>
        </p:spPr>
        <p:txBody>
          <a:bodyPr wrap="square" lIns="0" tIns="0" rIns="0" bIns="0" rtlCol="0">
            <a:noAutofit/>
          </a:bodyPr>
          <a:lstStyle/>
          <a:p>
            <a:endParaRPr/>
          </a:p>
        </p:txBody>
      </p:sp>
      <p:sp>
        <p:nvSpPr>
          <p:cNvPr id="103" name="object 103"/>
          <p:cNvSpPr txBox="1"/>
          <p:nvPr/>
        </p:nvSpPr>
        <p:spPr>
          <a:xfrm>
            <a:off x="7566000" y="5793772"/>
            <a:ext cx="196215" cy="20066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20</a:t>
            </a:r>
            <a:endParaRPr sz="1200">
              <a:latin typeface="Arial"/>
              <a:cs typeface="Arial"/>
            </a:endParaRPr>
          </a:p>
        </p:txBody>
      </p:sp>
      <p:sp>
        <p:nvSpPr>
          <p:cNvPr id="104" name="object 104"/>
          <p:cNvSpPr/>
          <p:nvPr/>
        </p:nvSpPr>
        <p:spPr>
          <a:xfrm>
            <a:off x="7490215" y="5360639"/>
            <a:ext cx="57467" cy="0"/>
          </a:xfrm>
          <a:custGeom>
            <a:avLst/>
            <a:gdLst/>
            <a:ahLst/>
            <a:cxnLst/>
            <a:rect l="l" t="t" r="r" b="b"/>
            <a:pathLst>
              <a:path w="57467">
                <a:moveTo>
                  <a:pt x="57467" y="0"/>
                </a:moveTo>
                <a:lnTo>
                  <a:pt x="0" y="0"/>
                </a:lnTo>
              </a:path>
            </a:pathLst>
          </a:custGeom>
          <a:ln w="16416">
            <a:solidFill>
              <a:srgbClr val="000000"/>
            </a:solidFill>
          </a:ln>
        </p:spPr>
        <p:txBody>
          <a:bodyPr wrap="square" lIns="0" tIns="0" rIns="0" bIns="0" rtlCol="0">
            <a:noAutofit/>
          </a:bodyPr>
          <a:lstStyle/>
          <a:p>
            <a:endParaRPr/>
          </a:p>
        </p:txBody>
      </p:sp>
      <p:sp>
        <p:nvSpPr>
          <p:cNvPr id="105" name="object 105"/>
          <p:cNvSpPr txBox="1"/>
          <p:nvPr/>
        </p:nvSpPr>
        <p:spPr>
          <a:xfrm>
            <a:off x="7566000" y="5264782"/>
            <a:ext cx="196215" cy="20066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30</a:t>
            </a:r>
            <a:endParaRPr sz="1200">
              <a:latin typeface="Arial"/>
              <a:cs typeface="Arial"/>
            </a:endParaRPr>
          </a:p>
        </p:txBody>
      </p:sp>
      <p:sp>
        <p:nvSpPr>
          <p:cNvPr id="106" name="object 106"/>
          <p:cNvSpPr/>
          <p:nvPr/>
        </p:nvSpPr>
        <p:spPr>
          <a:xfrm>
            <a:off x="7490215" y="4831643"/>
            <a:ext cx="57467" cy="0"/>
          </a:xfrm>
          <a:custGeom>
            <a:avLst/>
            <a:gdLst/>
            <a:ahLst/>
            <a:cxnLst/>
            <a:rect l="l" t="t" r="r" b="b"/>
            <a:pathLst>
              <a:path w="57467">
                <a:moveTo>
                  <a:pt x="57467" y="0"/>
                </a:moveTo>
                <a:lnTo>
                  <a:pt x="0" y="0"/>
                </a:lnTo>
              </a:path>
            </a:pathLst>
          </a:custGeom>
          <a:ln w="16416">
            <a:solidFill>
              <a:srgbClr val="000000"/>
            </a:solidFill>
          </a:ln>
        </p:spPr>
        <p:txBody>
          <a:bodyPr wrap="square" lIns="0" tIns="0" rIns="0" bIns="0" rtlCol="0">
            <a:noAutofit/>
          </a:bodyPr>
          <a:lstStyle/>
          <a:p>
            <a:endParaRPr/>
          </a:p>
        </p:txBody>
      </p:sp>
      <p:sp>
        <p:nvSpPr>
          <p:cNvPr id="107" name="object 107"/>
          <p:cNvSpPr txBox="1"/>
          <p:nvPr/>
        </p:nvSpPr>
        <p:spPr>
          <a:xfrm>
            <a:off x="7566000" y="4735794"/>
            <a:ext cx="196215" cy="20066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40</a:t>
            </a:r>
            <a:endParaRPr sz="1200">
              <a:latin typeface="Arial"/>
              <a:cs typeface="Arial"/>
            </a:endParaRPr>
          </a:p>
        </p:txBody>
      </p:sp>
      <p:sp>
        <p:nvSpPr>
          <p:cNvPr id="108" name="object 108"/>
          <p:cNvSpPr/>
          <p:nvPr/>
        </p:nvSpPr>
        <p:spPr>
          <a:xfrm>
            <a:off x="7490215" y="4302659"/>
            <a:ext cx="57467" cy="0"/>
          </a:xfrm>
          <a:custGeom>
            <a:avLst/>
            <a:gdLst/>
            <a:ahLst/>
            <a:cxnLst/>
            <a:rect l="l" t="t" r="r" b="b"/>
            <a:pathLst>
              <a:path w="57467">
                <a:moveTo>
                  <a:pt x="57467" y="0"/>
                </a:moveTo>
                <a:lnTo>
                  <a:pt x="0" y="0"/>
                </a:lnTo>
              </a:path>
            </a:pathLst>
          </a:custGeom>
          <a:ln w="16416">
            <a:solidFill>
              <a:srgbClr val="000000"/>
            </a:solidFill>
          </a:ln>
        </p:spPr>
        <p:txBody>
          <a:bodyPr wrap="square" lIns="0" tIns="0" rIns="0" bIns="0" rtlCol="0">
            <a:noAutofit/>
          </a:bodyPr>
          <a:lstStyle/>
          <a:p>
            <a:endParaRPr/>
          </a:p>
        </p:txBody>
      </p:sp>
      <p:sp>
        <p:nvSpPr>
          <p:cNvPr id="109" name="object 109"/>
          <p:cNvSpPr txBox="1"/>
          <p:nvPr/>
        </p:nvSpPr>
        <p:spPr>
          <a:xfrm>
            <a:off x="7566000" y="4206806"/>
            <a:ext cx="196215" cy="20066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50</a:t>
            </a:r>
            <a:endParaRPr sz="1200">
              <a:latin typeface="Arial"/>
              <a:cs typeface="Arial"/>
            </a:endParaRPr>
          </a:p>
        </p:txBody>
      </p:sp>
      <p:sp>
        <p:nvSpPr>
          <p:cNvPr id="110" name="object 110"/>
          <p:cNvSpPr/>
          <p:nvPr/>
        </p:nvSpPr>
        <p:spPr>
          <a:xfrm>
            <a:off x="7490215" y="3773673"/>
            <a:ext cx="57467" cy="0"/>
          </a:xfrm>
          <a:custGeom>
            <a:avLst/>
            <a:gdLst/>
            <a:ahLst/>
            <a:cxnLst/>
            <a:rect l="l" t="t" r="r" b="b"/>
            <a:pathLst>
              <a:path w="57467">
                <a:moveTo>
                  <a:pt x="57467" y="0"/>
                </a:moveTo>
                <a:lnTo>
                  <a:pt x="0" y="0"/>
                </a:lnTo>
              </a:path>
            </a:pathLst>
          </a:custGeom>
          <a:ln w="16416">
            <a:solidFill>
              <a:srgbClr val="000000"/>
            </a:solidFill>
          </a:ln>
        </p:spPr>
        <p:txBody>
          <a:bodyPr wrap="square" lIns="0" tIns="0" rIns="0" bIns="0" rtlCol="0">
            <a:noAutofit/>
          </a:bodyPr>
          <a:lstStyle/>
          <a:p>
            <a:endParaRPr/>
          </a:p>
        </p:txBody>
      </p:sp>
      <p:sp>
        <p:nvSpPr>
          <p:cNvPr id="111" name="object 111"/>
          <p:cNvSpPr txBox="1"/>
          <p:nvPr/>
        </p:nvSpPr>
        <p:spPr>
          <a:xfrm>
            <a:off x="7566000" y="3677816"/>
            <a:ext cx="196215" cy="20066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60</a:t>
            </a:r>
            <a:endParaRPr sz="1200">
              <a:latin typeface="Arial"/>
              <a:cs typeface="Arial"/>
            </a:endParaRPr>
          </a:p>
        </p:txBody>
      </p:sp>
      <p:sp>
        <p:nvSpPr>
          <p:cNvPr id="112" name="object 112"/>
          <p:cNvSpPr/>
          <p:nvPr/>
        </p:nvSpPr>
        <p:spPr>
          <a:xfrm>
            <a:off x="7490215" y="3245597"/>
            <a:ext cx="57467" cy="0"/>
          </a:xfrm>
          <a:custGeom>
            <a:avLst/>
            <a:gdLst/>
            <a:ahLst/>
            <a:cxnLst/>
            <a:rect l="l" t="t" r="r" b="b"/>
            <a:pathLst>
              <a:path w="57467">
                <a:moveTo>
                  <a:pt x="57467" y="0"/>
                </a:moveTo>
                <a:lnTo>
                  <a:pt x="0" y="0"/>
                </a:lnTo>
              </a:path>
            </a:pathLst>
          </a:custGeom>
          <a:ln w="16416">
            <a:solidFill>
              <a:srgbClr val="000000"/>
            </a:solidFill>
          </a:ln>
        </p:spPr>
        <p:txBody>
          <a:bodyPr wrap="square" lIns="0" tIns="0" rIns="0" bIns="0" rtlCol="0">
            <a:noAutofit/>
          </a:bodyPr>
          <a:lstStyle/>
          <a:p>
            <a:endParaRPr/>
          </a:p>
        </p:txBody>
      </p:sp>
      <p:sp>
        <p:nvSpPr>
          <p:cNvPr id="113" name="object 113"/>
          <p:cNvSpPr txBox="1"/>
          <p:nvPr/>
        </p:nvSpPr>
        <p:spPr>
          <a:xfrm>
            <a:off x="7566000" y="3149741"/>
            <a:ext cx="196215" cy="200660"/>
          </a:xfrm>
          <a:prstGeom prst="rect">
            <a:avLst/>
          </a:prstGeom>
        </p:spPr>
        <p:txBody>
          <a:bodyPr vert="horz" wrap="square" lIns="0" tIns="0" rIns="0" bIns="0" rtlCol="0">
            <a:noAutofit/>
          </a:bodyPr>
          <a:lstStyle/>
          <a:p>
            <a:pPr marL="12700">
              <a:lnSpc>
                <a:spcPct val="100000"/>
              </a:lnSpc>
            </a:pPr>
            <a:r>
              <a:rPr sz="1200" dirty="0" smtClean="0">
                <a:latin typeface="Arial"/>
                <a:cs typeface="Arial"/>
              </a:rPr>
              <a:t>70</a:t>
            </a:r>
            <a:endParaRPr sz="1200">
              <a:latin typeface="Arial"/>
              <a:cs typeface="Arial"/>
            </a:endParaRPr>
          </a:p>
        </p:txBody>
      </p:sp>
      <p:sp>
        <p:nvSpPr>
          <p:cNvPr id="114" name="object 114"/>
          <p:cNvSpPr txBox="1"/>
          <p:nvPr/>
        </p:nvSpPr>
        <p:spPr>
          <a:xfrm>
            <a:off x="7756509" y="4216867"/>
            <a:ext cx="200660" cy="1226185"/>
          </a:xfrm>
          <a:prstGeom prst="rect">
            <a:avLst/>
          </a:prstGeom>
        </p:spPr>
        <p:txBody>
          <a:bodyPr vert="vert270" wrap="square" lIns="0" tIns="0" rIns="0" bIns="0" rtlCol="0">
            <a:noAutofit/>
          </a:bodyPr>
          <a:lstStyle/>
          <a:p>
            <a:pPr marL="12700">
              <a:lnSpc>
                <a:spcPct val="100000"/>
              </a:lnSpc>
            </a:pPr>
            <a:r>
              <a:rPr sz="1200" dirty="0" smtClean="0">
                <a:latin typeface="Arial"/>
                <a:cs typeface="Arial"/>
              </a:rPr>
              <a:t>Max stress (MPa)</a:t>
            </a:r>
            <a:endParaRPr sz="1200">
              <a:latin typeface="Arial"/>
              <a:cs typeface="Arial"/>
            </a:endParaRPr>
          </a:p>
        </p:txBody>
      </p:sp>
      <p:sp>
        <p:nvSpPr>
          <p:cNvPr id="115" name="object 115"/>
          <p:cNvSpPr txBox="1"/>
          <p:nvPr/>
        </p:nvSpPr>
        <p:spPr>
          <a:xfrm>
            <a:off x="5359400" y="5866639"/>
            <a:ext cx="963930" cy="356870"/>
          </a:xfrm>
          <a:prstGeom prst="rect">
            <a:avLst/>
          </a:prstGeom>
        </p:spPr>
        <p:txBody>
          <a:bodyPr vert="horz" wrap="square" lIns="0" tIns="0" rIns="0" bIns="0" rtlCol="0">
            <a:noAutofit/>
          </a:bodyPr>
          <a:lstStyle/>
          <a:p>
            <a:pPr marL="12700">
              <a:lnSpc>
                <a:spcPct val="100000"/>
              </a:lnSpc>
            </a:pPr>
            <a:r>
              <a:rPr sz="2200" spc="-40" dirty="0" smtClean="0">
                <a:solidFill>
                  <a:srgbClr val="B80058"/>
                </a:solidFill>
                <a:latin typeface="Arial"/>
                <a:cs typeface="Arial"/>
              </a:rPr>
              <a:t>σ≈1mm</a:t>
            </a:r>
            <a:endParaRPr sz="2200">
              <a:latin typeface="Arial"/>
              <a:cs typeface="Arial"/>
            </a:endParaRPr>
          </a:p>
        </p:txBody>
      </p:sp>
      <p:sp>
        <p:nvSpPr>
          <p:cNvPr id="116" name="object 116"/>
          <p:cNvSpPr txBox="1"/>
          <p:nvPr/>
        </p:nvSpPr>
        <p:spPr>
          <a:xfrm>
            <a:off x="3683000" y="3682239"/>
            <a:ext cx="1196975" cy="356870"/>
          </a:xfrm>
          <a:prstGeom prst="rect">
            <a:avLst/>
          </a:prstGeom>
        </p:spPr>
        <p:txBody>
          <a:bodyPr vert="horz" wrap="square" lIns="0" tIns="0" rIns="0" bIns="0" rtlCol="0">
            <a:noAutofit/>
          </a:bodyPr>
          <a:lstStyle/>
          <a:p>
            <a:pPr marL="12700">
              <a:lnSpc>
                <a:spcPct val="100000"/>
              </a:lnSpc>
            </a:pPr>
            <a:r>
              <a:rPr sz="2200" spc="-40" dirty="0" smtClean="0">
                <a:solidFill>
                  <a:srgbClr val="0061A9"/>
                </a:solidFill>
                <a:latin typeface="Arial"/>
                <a:cs typeface="Arial"/>
              </a:rPr>
              <a:t>σ≈3.5mm</a:t>
            </a:r>
            <a:endParaRPr sz="2200">
              <a:latin typeface="Arial"/>
              <a:cs typeface="Arial"/>
            </a:endParaRPr>
          </a:p>
        </p:txBody>
      </p:sp>
      <p:sp>
        <p:nvSpPr>
          <p:cNvPr id="117" name="object 117"/>
          <p:cNvSpPr txBox="1"/>
          <p:nvPr/>
        </p:nvSpPr>
        <p:spPr>
          <a:xfrm>
            <a:off x="3797300" y="4279139"/>
            <a:ext cx="963930" cy="356870"/>
          </a:xfrm>
          <a:prstGeom prst="rect">
            <a:avLst/>
          </a:prstGeom>
        </p:spPr>
        <p:txBody>
          <a:bodyPr vert="horz" wrap="square" lIns="0" tIns="0" rIns="0" bIns="0" rtlCol="0">
            <a:noAutofit/>
          </a:bodyPr>
          <a:lstStyle/>
          <a:p>
            <a:pPr marL="12700">
              <a:lnSpc>
                <a:spcPct val="100000"/>
              </a:lnSpc>
            </a:pPr>
            <a:r>
              <a:rPr sz="2200" spc="-40" dirty="0" smtClean="0">
                <a:solidFill>
                  <a:srgbClr val="ACA42A"/>
                </a:solidFill>
                <a:latin typeface="Arial"/>
                <a:cs typeface="Arial"/>
              </a:rPr>
              <a:t>σ≈7mm</a:t>
            </a:r>
            <a:endParaRPr sz="2200">
              <a:latin typeface="Arial"/>
              <a:cs typeface="Arial"/>
            </a:endParaRPr>
          </a:p>
        </p:txBody>
      </p:sp>
      <p:sp>
        <p:nvSpPr>
          <p:cNvPr id="118" name="object 118"/>
          <p:cNvSpPr/>
          <p:nvPr/>
        </p:nvSpPr>
        <p:spPr>
          <a:xfrm>
            <a:off x="5912694" y="5445469"/>
            <a:ext cx="322678" cy="510696"/>
          </a:xfrm>
          <a:custGeom>
            <a:avLst/>
            <a:gdLst/>
            <a:ahLst/>
            <a:cxnLst/>
            <a:rect l="l" t="t" r="r" b="b"/>
            <a:pathLst>
              <a:path w="322678" h="510696">
                <a:moveTo>
                  <a:pt x="322678" y="0"/>
                </a:moveTo>
                <a:lnTo>
                  <a:pt x="319286" y="5368"/>
                </a:lnTo>
                <a:lnTo>
                  <a:pt x="0" y="510696"/>
                </a:lnTo>
              </a:path>
            </a:pathLst>
          </a:custGeom>
          <a:ln w="12700">
            <a:solidFill>
              <a:srgbClr val="B80058"/>
            </a:solidFill>
          </a:ln>
        </p:spPr>
        <p:txBody>
          <a:bodyPr wrap="square" lIns="0" tIns="0" rIns="0" bIns="0" rtlCol="0">
            <a:noAutofit/>
          </a:bodyPr>
          <a:lstStyle/>
          <a:p>
            <a:endParaRPr/>
          </a:p>
        </p:txBody>
      </p:sp>
      <p:sp>
        <p:nvSpPr>
          <p:cNvPr id="119" name="object 119"/>
          <p:cNvSpPr/>
          <p:nvPr/>
        </p:nvSpPr>
        <p:spPr>
          <a:xfrm>
            <a:off x="6189595" y="5402524"/>
            <a:ext cx="72911" cy="84769"/>
          </a:xfrm>
          <a:custGeom>
            <a:avLst/>
            <a:gdLst/>
            <a:ahLst/>
            <a:cxnLst/>
            <a:rect l="l" t="t" r="r" b="b"/>
            <a:pathLst>
              <a:path w="72911" h="84769">
                <a:moveTo>
                  <a:pt x="72911" y="0"/>
                </a:moveTo>
                <a:lnTo>
                  <a:pt x="0" y="44067"/>
                </a:lnTo>
                <a:lnTo>
                  <a:pt x="42384" y="48314"/>
                </a:lnTo>
                <a:lnTo>
                  <a:pt x="64419" y="84769"/>
                </a:lnTo>
                <a:lnTo>
                  <a:pt x="72911" y="0"/>
                </a:lnTo>
                <a:close/>
              </a:path>
            </a:pathLst>
          </a:custGeom>
          <a:solidFill>
            <a:srgbClr val="B80058"/>
          </a:solidFill>
        </p:spPr>
        <p:txBody>
          <a:bodyPr wrap="square" lIns="0" tIns="0" rIns="0" bIns="0" rtlCol="0">
            <a:noAutofit/>
          </a:bodyPr>
          <a:lstStyle/>
          <a:p>
            <a:endParaRPr/>
          </a:p>
        </p:txBody>
      </p:sp>
      <p:sp>
        <p:nvSpPr>
          <p:cNvPr id="120" name="object 120"/>
          <p:cNvSpPr/>
          <p:nvPr/>
        </p:nvSpPr>
        <p:spPr>
          <a:xfrm>
            <a:off x="3334968" y="3962400"/>
            <a:ext cx="322678" cy="510696"/>
          </a:xfrm>
          <a:custGeom>
            <a:avLst/>
            <a:gdLst/>
            <a:ahLst/>
            <a:cxnLst/>
            <a:rect l="l" t="t" r="r" b="b"/>
            <a:pathLst>
              <a:path w="322678" h="510696">
                <a:moveTo>
                  <a:pt x="322678" y="0"/>
                </a:moveTo>
                <a:lnTo>
                  <a:pt x="3394" y="505323"/>
                </a:lnTo>
                <a:lnTo>
                  <a:pt x="0" y="510696"/>
                </a:lnTo>
              </a:path>
            </a:pathLst>
          </a:custGeom>
          <a:ln w="12700">
            <a:solidFill>
              <a:srgbClr val="0061A9"/>
            </a:solidFill>
          </a:ln>
        </p:spPr>
        <p:txBody>
          <a:bodyPr wrap="square" lIns="0" tIns="0" rIns="0" bIns="0" rtlCol="0">
            <a:noAutofit/>
          </a:bodyPr>
          <a:lstStyle/>
          <a:p>
            <a:endParaRPr/>
          </a:p>
        </p:txBody>
      </p:sp>
      <p:sp>
        <p:nvSpPr>
          <p:cNvPr id="121" name="object 121"/>
          <p:cNvSpPr/>
          <p:nvPr/>
        </p:nvSpPr>
        <p:spPr>
          <a:xfrm>
            <a:off x="3307834" y="4431272"/>
            <a:ext cx="72911" cy="84769"/>
          </a:xfrm>
          <a:custGeom>
            <a:avLst/>
            <a:gdLst/>
            <a:ahLst/>
            <a:cxnLst/>
            <a:rect l="l" t="t" r="r" b="b"/>
            <a:pathLst>
              <a:path w="72911" h="84769">
                <a:moveTo>
                  <a:pt x="8492" y="0"/>
                </a:moveTo>
                <a:lnTo>
                  <a:pt x="0" y="84769"/>
                </a:lnTo>
                <a:lnTo>
                  <a:pt x="72911" y="40702"/>
                </a:lnTo>
                <a:lnTo>
                  <a:pt x="30526" y="36455"/>
                </a:lnTo>
                <a:lnTo>
                  <a:pt x="8492" y="0"/>
                </a:lnTo>
                <a:close/>
              </a:path>
            </a:pathLst>
          </a:custGeom>
          <a:solidFill>
            <a:srgbClr val="0061A9"/>
          </a:solidFill>
        </p:spPr>
        <p:txBody>
          <a:bodyPr wrap="square" lIns="0" tIns="0" rIns="0" bIns="0" rtlCol="0">
            <a:noAutofit/>
          </a:bodyPr>
          <a:lstStyle/>
          <a:p>
            <a:endParaRPr/>
          </a:p>
        </p:txBody>
      </p:sp>
      <p:sp>
        <p:nvSpPr>
          <p:cNvPr id="122" name="object 122"/>
          <p:cNvSpPr/>
          <p:nvPr/>
        </p:nvSpPr>
        <p:spPr>
          <a:xfrm>
            <a:off x="3042222" y="4582895"/>
            <a:ext cx="758104" cy="1062007"/>
          </a:xfrm>
          <a:custGeom>
            <a:avLst/>
            <a:gdLst/>
            <a:ahLst/>
            <a:cxnLst/>
            <a:rect l="l" t="t" r="r" b="b"/>
            <a:pathLst>
              <a:path w="758104" h="1062007">
                <a:moveTo>
                  <a:pt x="758104" y="0"/>
                </a:moveTo>
                <a:lnTo>
                  <a:pt x="3691" y="1056836"/>
                </a:lnTo>
                <a:lnTo>
                  <a:pt x="0" y="1062007"/>
                </a:lnTo>
              </a:path>
            </a:pathLst>
          </a:custGeom>
          <a:ln w="12699">
            <a:solidFill>
              <a:srgbClr val="ACA42A"/>
            </a:solidFill>
          </a:ln>
        </p:spPr>
        <p:txBody>
          <a:bodyPr wrap="square" lIns="0" tIns="0" rIns="0" bIns="0" rtlCol="0">
            <a:noAutofit/>
          </a:bodyPr>
          <a:lstStyle/>
          <a:p>
            <a:endParaRPr/>
          </a:p>
        </p:txBody>
      </p:sp>
      <p:sp>
        <p:nvSpPr>
          <p:cNvPr id="123" name="object 123"/>
          <p:cNvSpPr/>
          <p:nvPr/>
        </p:nvSpPr>
        <p:spPr>
          <a:xfrm>
            <a:off x="3012707" y="5602092"/>
            <a:ext cx="75281" cy="84155"/>
          </a:xfrm>
          <a:custGeom>
            <a:avLst/>
            <a:gdLst/>
            <a:ahLst/>
            <a:cxnLst/>
            <a:rect l="l" t="t" r="r" b="b"/>
            <a:pathLst>
              <a:path w="75281" h="84155">
                <a:moveTo>
                  <a:pt x="13261" y="0"/>
                </a:moveTo>
                <a:lnTo>
                  <a:pt x="0" y="84155"/>
                </a:lnTo>
                <a:lnTo>
                  <a:pt x="75281" y="44272"/>
                </a:lnTo>
                <a:lnTo>
                  <a:pt x="33202" y="37640"/>
                </a:lnTo>
                <a:lnTo>
                  <a:pt x="13261" y="0"/>
                </a:lnTo>
                <a:close/>
              </a:path>
            </a:pathLst>
          </a:custGeom>
          <a:solidFill>
            <a:srgbClr val="ACA42A"/>
          </a:solidFill>
        </p:spPr>
        <p:txBody>
          <a:bodyPr wrap="square" lIns="0" tIns="0" rIns="0" bIns="0" rtlCol="0">
            <a:noAutofit/>
          </a:bodyPr>
          <a:lstStyle/>
          <a:p>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89358" y="4443324"/>
            <a:ext cx="8465300" cy="1984376"/>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3" name="object 3"/>
          <p:cNvSpPr txBox="1"/>
          <p:nvPr/>
        </p:nvSpPr>
        <p:spPr>
          <a:xfrm>
            <a:off x="25400" y="6309898"/>
            <a:ext cx="1295400" cy="535940"/>
          </a:xfrm>
          <a:prstGeom prst="rect">
            <a:avLst/>
          </a:prstGeom>
        </p:spPr>
        <p:txBody>
          <a:bodyPr vert="horz" wrap="square" lIns="0" tIns="0" rIns="0" bIns="0" rtlCol="0">
            <a:noAutofit/>
          </a:bodyPr>
          <a:lstStyle/>
          <a:p>
            <a:pPr marL="302895">
              <a:lnSpc>
                <a:spcPct val="100000"/>
              </a:lnSpc>
              <a:tabLst>
                <a:tab pos="696595" algn="l"/>
                <a:tab pos="1086485" algn="l"/>
              </a:tabLst>
            </a:pPr>
            <a:r>
              <a:rPr sz="550" spc="5" dirty="0" smtClean="0">
                <a:solidFill>
                  <a:srgbClr val="808080"/>
                </a:solidFill>
                <a:latin typeface="Century Gothic"/>
                <a:cs typeface="Century Gothic"/>
              </a:rPr>
              <a:t>172,750	372,750	486</a:t>
            </a:r>
            <a:endParaRPr sz="550">
              <a:latin typeface="Century Gothic"/>
              <a:cs typeface="Century Gothic"/>
            </a:endParaRPr>
          </a:p>
        </p:txBody>
      </p:sp>
      <p:sp>
        <p:nvSpPr>
          <p:cNvPr id="4" name="object 4"/>
          <p:cNvSpPr txBox="1"/>
          <p:nvPr/>
        </p:nvSpPr>
        <p:spPr>
          <a:xfrm>
            <a:off x="1435389" y="6309898"/>
            <a:ext cx="729615" cy="95885"/>
          </a:xfrm>
          <a:prstGeom prst="rect">
            <a:avLst/>
          </a:prstGeom>
        </p:spPr>
        <p:txBody>
          <a:bodyPr vert="horz" wrap="square" lIns="0" tIns="0" rIns="0" bIns="0" rtlCol="0">
            <a:noAutofit/>
          </a:bodyPr>
          <a:lstStyle/>
          <a:p>
            <a:pPr marL="12700">
              <a:lnSpc>
                <a:spcPct val="100000"/>
              </a:lnSpc>
              <a:tabLst>
                <a:tab pos="406400" algn="l"/>
              </a:tabLst>
            </a:pPr>
            <a:r>
              <a:rPr sz="550" spc="5" dirty="0" smtClean="0">
                <a:solidFill>
                  <a:srgbClr val="808080"/>
                </a:solidFill>
                <a:latin typeface="Century Gothic"/>
                <a:cs typeface="Century Gothic"/>
              </a:rPr>
              <a:t>722,750	810   </a:t>
            </a:r>
            <a:r>
              <a:rPr sz="550" spc="-50" dirty="0" smtClean="0">
                <a:solidFill>
                  <a:srgbClr val="808080"/>
                </a:solidFill>
                <a:latin typeface="Century Gothic"/>
                <a:cs typeface="Century Gothic"/>
              </a:rPr>
              <a:t> </a:t>
            </a:r>
            <a:r>
              <a:rPr sz="550" spc="5" dirty="0" smtClean="0">
                <a:solidFill>
                  <a:srgbClr val="808080"/>
                </a:solidFill>
                <a:latin typeface="Century Gothic"/>
                <a:cs typeface="Century Gothic"/>
              </a:rPr>
              <a:t>890</a:t>
            </a:r>
            <a:endParaRPr sz="550">
              <a:latin typeface="Century Gothic"/>
              <a:cs typeface="Century Gothic"/>
            </a:endParaRPr>
          </a:p>
        </p:txBody>
      </p:sp>
      <p:sp>
        <p:nvSpPr>
          <p:cNvPr id="5" name="object 5"/>
          <p:cNvSpPr txBox="1"/>
          <p:nvPr/>
        </p:nvSpPr>
        <p:spPr>
          <a:xfrm>
            <a:off x="2655963" y="6309898"/>
            <a:ext cx="324485" cy="95885"/>
          </a:xfrm>
          <a:prstGeom prst="rect">
            <a:avLst/>
          </a:prstGeom>
        </p:spPr>
        <p:txBody>
          <a:bodyPr vert="horz" wrap="square" lIns="0" tIns="0" rIns="0" bIns="0" rtlCol="0">
            <a:noAutofit/>
          </a:bodyPr>
          <a:lstStyle/>
          <a:p>
            <a:pPr marL="12700">
              <a:lnSpc>
                <a:spcPct val="100000"/>
              </a:lnSpc>
            </a:pPr>
            <a:r>
              <a:rPr sz="550" spc="5" dirty="0" smtClean="0">
                <a:solidFill>
                  <a:srgbClr val="808080"/>
                </a:solidFill>
                <a:latin typeface="Century Gothic"/>
                <a:cs typeface="Century Gothic"/>
              </a:rPr>
              <a:t>1426,024</a:t>
            </a:r>
            <a:endParaRPr sz="550">
              <a:latin typeface="Century Gothic"/>
              <a:cs typeface="Century Gothic"/>
            </a:endParaRPr>
          </a:p>
        </p:txBody>
      </p:sp>
      <p:sp>
        <p:nvSpPr>
          <p:cNvPr id="6" name="object 6"/>
          <p:cNvSpPr/>
          <p:nvPr/>
        </p:nvSpPr>
        <p:spPr>
          <a:xfrm>
            <a:off x="8528266" y="6390162"/>
            <a:ext cx="35728" cy="10615"/>
          </a:xfrm>
          <a:custGeom>
            <a:avLst/>
            <a:gdLst/>
            <a:ahLst/>
            <a:cxnLst/>
            <a:rect l="l" t="t" r="r" b="b"/>
            <a:pathLst>
              <a:path w="35728" h="10615">
                <a:moveTo>
                  <a:pt x="35728" y="5307"/>
                </a:moveTo>
                <a:lnTo>
                  <a:pt x="0" y="10615"/>
                </a:lnTo>
                <a:lnTo>
                  <a:pt x="0" y="0"/>
                </a:lnTo>
                <a:lnTo>
                  <a:pt x="35728" y="5307"/>
                </a:lnTo>
              </a:path>
            </a:pathLst>
          </a:custGeom>
          <a:ln w="3175">
            <a:solidFill>
              <a:srgbClr val="808080"/>
            </a:solidFill>
          </a:ln>
        </p:spPr>
        <p:txBody>
          <a:bodyPr wrap="square" lIns="0" tIns="0" rIns="0" bIns="0" rtlCol="0">
            <a:noAutofit/>
          </a:bodyPr>
          <a:lstStyle/>
          <a:p>
            <a:endParaRPr/>
          </a:p>
        </p:txBody>
      </p:sp>
      <p:sp>
        <p:nvSpPr>
          <p:cNvPr id="7" name="object 7"/>
          <p:cNvSpPr/>
          <p:nvPr/>
        </p:nvSpPr>
        <p:spPr>
          <a:xfrm>
            <a:off x="238097" y="6390162"/>
            <a:ext cx="35348" cy="10615"/>
          </a:xfrm>
          <a:custGeom>
            <a:avLst/>
            <a:gdLst/>
            <a:ahLst/>
            <a:cxnLst/>
            <a:rect l="l" t="t" r="r" b="b"/>
            <a:pathLst>
              <a:path w="35348" h="10615">
                <a:moveTo>
                  <a:pt x="0" y="5307"/>
                </a:moveTo>
                <a:lnTo>
                  <a:pt x="35348" y="0"/>
                </a:lnTo>
                <a:lnTo>
                  <a:pt x="35348" y="10615"/>
                </a:lnTo>
                <a:lnTo>
                  <a:pt x="0" y="5307"/>
                </a:lnTo>
              </a:path>
            </a:pathLst>
          </a:custGeom>
          <a:ln w="3175">
            <a:solidFill>
              <a:srgbClr val="808080"/>
            </a:solidFill>
          </a:ln>
        </p:spPr>
        <p:txBody>
          <a:bodyPr wrap="square" lIns="0" tIns="0" rIns="0" bIns="0" rtlCol="0">
            <a:noAutofit/>
          </a:bodyPr>
          <a:lstStyle/>
          <a:p>
            <a:endParaRPr/>
          </a:p>
        </p:txBody>
      </p:sp>
      <p:sp>
        <p:nvSpPr>
          <p:cNvPr id="8" name="object 8"/>
          <p:cNvSpPr/>
          <p:nvPr/>
        </p:nvSpPr>
        <p:spPr>
          <a:xfrm>
            <a:off x="202368" y="6390162"/>
            <a:ext cx="35728" cy="10615"/>
          </a:xfrm>
          <a:custGeom>
            <a:avLst/>
            <a:gdLst/>
            <a:ahLst/>
            <a:cxnLst/>
            <a:rect l="l" t="t" r="r" b="b"/>
            <a:pathLst>
              <a:path w="35728" h="10615">
                <a:moveTo>
                  <a:pt x="35728" y="5307"/>
                </a:moveTo>
                <a:lnTo>
                  <a:pt x="0" y="10615"/>
                </a:lnTo>
                <a:lnTo>
                  <a:pt x="0" y="0"/>
                </a:lnTo>
                <a:lnTo>
                  <a:pt x="35728" y="5307"/>
                </a:lnTo>
              </a:path>
            </a:pathLst>
          </a:custGeom>
          <a:ln w="3175">
            <a:solidFill>
              <a:srgbClr val="808080"/>
            </a:solidFill>
          </a:ln>
        </p:spPr>
        <p:txBody>
          <a:bodyPr wrap="square" lIns="0" tIns="0" rIns="0" bIns="0" rtlCol="0">
            <a:noAutofit/>
          </a:bodyPr>
          <a:lstStyle/>
          <a:p>
            <a:endParaRPr/>
          </a:p>
        </p:txBody>
      </p:sp>
      <p:sp>
        <p:nvSpPr>
          <p:cNvPr id="9" name="object 9"/>
          <p:cNvSpPr/>
          <p:nvPr/>
        </p:nvSpPr>
        <p:spPr>
          <a:xfrm>
            <a:off x="610206" y="6390162"/>
            <a:ext cx="35728" cy="10615"/>
          </a:xfrm>
          <a:custGeom>
            <a:avLst/>
            <a:gdLst/>
            <a:ahLst/>
            <a:cxnLst/>
            <a:rect l="l" t="t" r="r" b="b"/>
            <a:pathLst>
              <a:path w="35728" h="10615">
                <a:moveTo>
                  <a:pt x="0" y="5307"/>
                </a:moveTo>
                <a:lnTo>
                  <a:pt x="35728" y="0"/>
                </a:lnTo>
                <a:lnTo>
                  <a:pt x="35728" y="10615"/>
                </a:lnTo>
                <a:lnTo>
                  <a:pt x="0" y="5307"/>
                </a:lnTo>
              </a:path>
            </a:pathLst>
          </a:custGeom>
          <a:ln w="3175">
            <a:solidFill>
              <a:srgbClr val="808080"/>
            </a:solidFill>
          </a:ln>
        </p:spPr>
        <p:txBody>
          <a:bodyPr wrap="square" lIns="0" tIns="0" rIns="0" bIns="0" rtlCol="0">
            <a:noAutofit/>
          </a:bodyPr>
          <a:lstStyle/>
          <a:p>
            <a:endParaRPr/>
          </a:p>
        </p:txBody>
      </p:sp>
      <p:sp>
        <p:nvSpPr>
          <p:cNvPr id="10" name="object 10"/>
          <p:cNvSpPr/>
          <p:nvPr/>
        </p:nvSpPr>
        <p:spPr>
          <a:xfrm>
            <a:off x="238097" y="6390162"/>
            <a:ext cx="35348" cy="10615"/>
          </a:xfrm>
          <a:custGeom>
            <a:avLst/>
            <a:gdLst/>
            <a:ahLst/>
            <a:cxnLst/>
            <a:rect l="l" t="t" r="r" b="b"/>
            <a:pathLst>
              <a:path w="35348" h="10615">
                <a:moveTo>
                  <a:pt x="0" y="5307"/>
                </a:moveTo>
                <a:lnTo>
                  <a:pt x="35348" y="0"/>
                </a:lnTo>
                <a:lnTo>
                  <a:pt x="35348" y="10615"/>
                </a:lnTo>
                <a:lnTo>
                  <a:pt x="0" y="5307"/>
                </a:lnTo>
              </a:path>
            </a:pathLst>
          </a:custGeom>
          <a:ln w="3175">
            <a:solidFill>
              <a:srgbClr val="808080"/>
            </a:solidFill>
          </a:ln>
        </p:spPr>
        <p:txBody>
          <a:bodyPr wrap="square" lIns="0" tIns="0" rIns="0" bIns="0" rtlCol="0">
            <a:noAutofit/>
          </a:bodyPr>
          <a:lstStyle/>
          <a:p>
            <a:endParaRPr/>
          </a:p>
        </p:txBody>
      </p:sp>
      <p:sp>
        <p:nvSpPr>
          <p:cNvPr id="11" name="object 11"/>
          <p:cNvSpPr/>
          <p:nvPr/>
        </p:nvSpPr>
        <p:spPr>
          <a:xfrm>
            <a:off x="1005501" y="6390162"/>
            <a:ext cx="35728" cy="10615"/>
          </a:xfrm>
          <a:custGeom>
            <a:avLst/>
            <a:gdLst/>
            <a:ahLst/>
            <a:cxnLst/>
            <a:rect l="l" t="t" r="r" b="b"/>
            <a:pathLst>
              <a:path w="35728" h="10615">
                <a:moveTo>
                  <a:pt x="35728" y="5307"/>
                </a:moveTo>
                <a:lnTo>
                  <a:pt x="0" y="10615"/>
                </a:lnTo>
                <a:lnTo>
                  <a:pt x="0" y="0"/>
                </a:lnTo>
                <a:lnTo>
                  <a:pt x="35728" y="5307"/>
                </a:lnTo>
              </a:path>
            </a:pathLst>
          </a:custGeom>
          <a:ln w="3175">
            <a:solidFill>
              <a:srgbClr val="808080"/>
            </a:solidFill>
          </a:ln>
        </p:spPr>
        <p:txBody>
          <a:bodyPr wrap="square" lIns="0" tIns="0" rIns="0" bIns="0" rtlCol="0">
            <a:noAutofit/>
          </a:bodyPr>
          <a:lstStyle/>
          <a:p>
            <a:endParaRPr/>
          </a:p>
        </p:txBody>
      </p:sp>
      <p:sp>
        <p:nvSpPr>
          <p:cNvPr id="12" name="object 12"/>
          <p:cNvSpPr/>
          <p:nvPr/>
        </p:nvSpPr>
        <p:spPr>
          <a:xfrm>
            <a:off x="238097" y="6390162"/>
            <a:ext cx="35348" cy="10615"/>
          </a:xfrm>
          <a:custGeom>
            <a:avLst/>
            <a:gdLst/>
            <a:ahLst/>
            <a:cxnLst/>
            <a:rect l="l" t="t" r="r" b="b"/>
            <a:pathLst>
              <a:path w="35348" h="10615">
                <a:moveTo>
                  <a:pt x="0" y="5307"/>
                </a:moveTo>
                <a:lnTo>
                  <a:pt x="35348" y="0"/>
                </a:lnTo>
                <a:lnTo>
                  <a:pt x="35348" y="10615"/>
                </a:lnTo>
                <a:lnTo>
                  <a:pt x="0" y="5307"/>
                </a:lnTo>
              </a:path>
            </a:pathLst>
          </a:custGeom>
          <a:ln w="3175">
            <a:solidFill>
              <a:srgbClr val="808080"/>
            </a:solidFill>
          </a:ln>
        </p:spPr>
        <p:txBody>
          <a:bodyPr wrap="square" lIns="0" tIns="0" rIns="0" bIns="0" rtlCol="0">
            <a:noAutofit/>
          </a:bodyPr>
          <a:lstStyle/>
          <a:p>
            <a:endParaRPr/>
          </a:p>
        </p:txBody>
      </p:sp>
      <p:sp>
        <p:nvSpPr>
          <p:cNvPr id="13" name="object 13"/>
          <p:cNvSpPr/>
          <p:nvPr/>
        </p:nvSpPr>
        <p:spPr>
          <a:xfrm>
            <a:off x="1249520" y="6390162"/>
            <a:ext cx="35728" cy="10615"/>
          </a:xfrm>
          <a:custGeom>
            <a:avLst/>
            <a:gdLst/>
            <a:ahLst/>
            <a:cxnLst/>
            <a:rect l="l" t="t" r="r" b="b"/>
            <a:pathLst>
              <a:path w="35728" h="10615">
                <a:moveTo>
                  <a:pt x="35728" y="5307"/>
                </a:moveTo>
                <a:lnTo>
                  <a:pt x="0" y="10615"/>
                </a:lnTo>
                <a:lnTo>
                  <a:pt x="0" y="0"/>
                </a:lnTo>
                <a:lnTo>
                  <a:pt x="35728" y="5307"/>
                </a:lnTo>
              </a:path>
            </a:pathLst>
          </a:custGeom>
          <a:ln w="3175">
            <a:solidFill>
              <a:srgbClr val="808080"/>
            </a:solidFill>
          </a:ln>
        </p:spPr>
        <p:txBody>
          <a:bodyPr wrap="square" lIns="0" tIns="0" rIns="0" bIns="0" rtlCol="0">
            <a:noAutofit/>
          </a:bodyPr>
          <a:lstStyle/>
          <a:p>
            <a:endParaRPr/>
          </a:p>
        </p:txBody>
      </p:sp>
      <p:sp>
        <p:nvSpPr>
          <p:cNvPr id="14" name="object 14"/>
          <p:cNvSpPr/>
          <p:nvPr/>
        </p:nvSpPr>
        <p:spPr>
          <a:xfrm>
            <a:off x="238097" y="6390162"/>
            <a:ext cx="35348" cy="10615"/>
          </a:xfrm>
          <a:custGeom>
            <a:avLst/>
            <a:gdLst/>
            <a:ahLst/>
            <a:cxnLst/>
            <a:rect l="l" t="t" r="r" b="b"/>
            <a:pathLst>
              <a:path w="35348" h="10615">
                <a:moveTo>
                  <a:pt x="0" y="5307"/>
                </a:moveTo>
                <a:lnTo>
                  <a:pt x="35348" y="0"/>
                </a:lnTo>
                <a:lnTo>
                  <a:pt x="35348" y="10615"/>
                </a:lnTo>
                <a:lnTo>
                  <a:pt x="0" y="5307"/>
                </a:lnTo>
              </a:path>
            </a:pathLst>
          </a:custGeom>
          <a:ln w="3175">
            <a:solidFill>
              <a:srgbClr val="808080"/>
            </a:solidFill>
          </a:ln>
        </p:spPr>
        <p:txBody>
          <a:bodyPr wrap="square" lIns="0" tIns="0" rIns="0" bIns="0" rtlCol="0">
            <a:noAutofit/>
          </a:bodyPr>
          <a:lstStyle/>
          <a:p>
            <a:endParaRPr/>
          </a:p>
        </p:txBody>
      </p:sp>
      <p:sp>
        <p:nvSpPr>
          <p:cNvPr id="15" name="object 15"/>
          <p:cNvSpPr/>
          <p:nvPr/>
        </p:nvSpPr>
        <p:spPr>
          <a:xfrm>
            <a:off x="1759982" y="6390162"/>
            <a:ext cx="35348" cy="10615"/>
          </a:xfrm>
          <a:custGeom>
            <a:avLst/>
            <a:gdLst/>
            <a:ahLst/>
            <a:cxnLst/>
            <a:rect l="l" t="t" r="r" b="b"/>
            <a:pathLst>
              <a:path w="35348" h="10615">
                <a:moveTo>
                  <a:pt x="35348" y="5307"/>
                </a:moveTo>
                <a:lnTo>
                  <a:pt x="0" y="10615"/>
                </a:lnTo>
                <a:lnTo>
                  <a:pt x="0" y="0"/>
                </a:lnTo>
                <a:lnTo>
                  <a:pt x="35348" y="5307"/>
                </a:lnTo>
              </a:path>
            </a:pathLst>
          </a:custGeom>
          <a:ln w="3175">
            <a:solidFill>
              <a:srgbClr val="808080"/>
            </a:solidFill>
          </a:ln>
        </p:spPr>
        <p:txBody>
          <a:bodyPr wrap="square" lIns="0" tIns="0" rIns="0" bIns="0" rtlCol="0">
            <a:noAutofit/>
          </a:bodyPr>
          <a:lstStyle/>
          <a:p>
            <a:endParaRPr/>
          </a:p>
        </p:txBody>
      </p:sp>
      <p:sp>
        <p:nvSpPr>
          <p:cNvPr id="16" name="object 16"/>
          <p:cNvSpPr/>
          <p:nvPr/>
        </p:nvSpPr>
        <p:spPr>
          <a:xfrm>
            <a:off x="238097" y="6390162"/>
            <a:ext cx="35348" cy="10615"/>
          </a:xfrm>
          <a:custGeom>
            <a:avLst/>
            <a:gdLst/>
            <a:ahLst/>
            <a:cxnLst/>
            <a:rect l="l" t="t" r="r" b="b"/>
            <a:pathLst>
              <a:path w="35348" h="10615">
                <a:moveTo>
                  <a:pt x="0" y="5307"/>
                </a:moveTo>
                <a:lnTo>
                  <a:pt x="35348" y="0"/>
                </a:lnTo>
                <a:lnTo>
                  <a:pt x="35348" y="10615"/>
                </a:lnTo>
                <a:lnTo>
                  <a:pt x="0" y="5307"/>
                </a:lnTo>
              </a:path>
            </a:pathLst>
          </a:custGeom>
          <a:ln w="3175">
            <a:solidFill>
              <a:srgbClr val="808080"/>
            </a:solidFill>
          </a:ln>
        </p:spPr>
        <p:txBody>
          <a:bodyPr wrap="square" lIns="0" tIns="0" rIns="0" bIns="0" rtlCol="0">
            <a:noAutofit/>
          </a:bodyPr>
          <a:lstStyle/>
          <a:p>
            <a:endParaRPr/>
          </a:p>
        </p:txBody>
      </p:sp>
      <p:sp>
        <p:nvSpPr>
          <p:cNvPr id="17" name="object 17"/>
          <p:cNvSpPr/>
          <p:nvPr/>
        </p:nvSpPr>
        <p:spPr>
          <a:xfrm>
            <a:off x="1947747" y="6390162"/>
            <a:ext cx="35728" cy="10615"/>
          </a:xfrm>
          <a:custGeom>
            <a:avLst/>
            <a:gdLst/>
            <a:ahLst/>
            <a:cxnLst/>
            <a:rect l="l" t="t" r="r" b="b"/>
            <a:pathLst>
              <a:path w="35728" h="10615">
                <a:moveTo>
                  <a:pt x="35728" y="5307"/>
                </a:moveTo>
                <a:lnTo>
                  <a:pt x="0" y="10615"/>
                </a:lnTo>
                <a:lnTo>
                  <a:pt x="0" y="0"/>
                </a:lnTo>
                <a:lnTo>
                  <a:pt x="35728" y="5307"/>
                </a:lnTo>
              </a:path>
            </a:pathLst>
          </a:custGeom>
          <a:ln w="3175">
            <a:solidFill>
              <a:srgbClr val="808080"/>
            </a:solidFill>
          </a:ln>
        </p:spPr>
        <p:txBody>
          <a:bodyPr wrap="square" lIns="0" tIns="0" rIns="0" bIns="0" rtlCol="0">
            <a:noAutofit/>
          </a:bodyPr>
          <a:lstStyle/>
          <a:p>
            <a:endParaRPr/>
          </a:p>
        </p:txBody>
      </p:sp>
      <p:sp>
        <p:nvSpPr>
          <p:cNvPr id="18" name="object 18"/>
          <p:cNvSpPr/>
          <p:nvPr/>
        </p:nvSpPr>
        <p:spPr>
          <a:xfrm>
            <a:off x="238097" y="6390162"/>
            <a:ext cx="35348" cy="10615"/>
          </a:xfrm>
          <a:custGeom>
            <a:avLst/>
            <a:gdLst/>
            <a:ahLst/>
            <a:cxnLst/>
            <a:rect l="l" t="t" r="r" b="b"/>
            <a:pathLst>
              <a:path w="35348" h="10615">
                <a:moveTo>
                  <a:pt x="0" y="5307"/>
                </a:moveTo>
                <a:lnTo>
                  <a:pt x="35348" y="0"/>
                </a:lnTo>
                <a:lnTo>
                  <a:pt x="35348" y="10615"/>
                </a:lnTo>
                <a:lnTo>
                  <a:pt x="0" y="5307"/>
                </a:lnTo>
              </a:path>
            </a:pathLst>
          </a:custGeom>
          <a:ln w="3175">
            <a:solidFill>
              <a:srgbClr val="808080"/>
            </a:solidFill>
          </a:ln>
        </p:spPr>
        <p:txBody>
          <a:bodyPr wrap="square" lIns="0" tIns="0" rIns="0" bIns="0" rtlCol="0">
            <a:noAutofit/>
          </a:bodyPr>
          <a:lstStyle/>
          <a:p>
            <a:endParaRPr/>
          </a:p>
        </p:txBody>
      </p:sp>
      <p:sp>
        <p:nvSpPr>
          <p:cNvPr id="19" name="object 19"/>
          <p:cNvSpPr/>
          <p:nvPr/>
        </p:nvSpPr>
        <p:spPr>
          <a:xfrm>
            <a:off x="2120308" y="6390162"/>
            <a:ext cx="35348" cy="10615"/>
          </a:xfrm>
          <a:custGeom>
            <a:avLst/>
            <a:gdLst/>
            <a:ahLst/>
            <a:cxnLst/>
            <a:rect l="l" t="t" r="r" b="b"/>
            <a:pathLst>
              <a:path w="35348" h="10615">
                <a:moveTo>
                  <a:pt x="35348" y="5307"/>
                </a:moveTo>
                <a:lnTo>
                  <a:pt x="0" y="10615"/>
                </a:lnTo>
                <a:lnTo>
                  <a:pt x="0" y="0"/>
                </a:lnTo>
                <a:lnTo>
                  <a:pt x="35348" y="5307"/>
                </a:lnTo>
              </a:path>
            </a:pathLst>
          </a:custGeom>
          <a:ln w="3175">
            <a:solidFill>
              <a:srgbClr val="808080"/>
            </a:solidFill>
          </a:ln>
        </p:spPr>
        <p:txBody>
          <a:bodyPr wrap="square" lIns="0" tIns="0" rIns="0" bIns="0" rtlCol="0">
            <a:noAutofit/>
          </a:bodyPr>
          <a:lstStyle/>
          <a:p>
            <a:endParaRPr/>
          </a:p>
        </p:txBody>
      </p:sp>
      <p:sp>
        <p:nvSpPr>
          <p:cNvPr id="20" name="object 20"/>
          <p:cNvSpPr/>
          <p:nvPr/>
        </p:nvSpPr>
        <p:spPr>
          <a:xfrm>
            <a:off x="238097" y="6390162"/>
            <a:ext cx="35348" cy="10615"/>
          </a:xfrm>
          <a:custGeom>
            <a:avLst/>
            <a:gdLst/>
            <a:ahLst/>
            <a:cxnLst/>
            <a:rect l="l" t="t" r="r" b="b"/>
            <a:pathLst>
              <a:path w="35348" h="10615">
                <a:moveTo>
                  <a:pt x="0" y="5307"/>
                </a:moveTo>
                <a:lnTo>
                  <a:pt x="35348" y="0"/>
                </a:lnTo>
                <a:lnTo>
                  <a:pt x="35348" y="10615"/>
                </a:lnTo>
                <a:lnTo>
                  <a:pt x="0" y="5307"/>
                </a:lnTo>
              </a:path>
            </a:pathLst>
          </a:custGeom>
          <a:ln w="3175">
            <a:solidFill>
              <a:srgbClr val="808080"/>
            </a:solidFill>
          </a:ln>
        </p:spPr>
        <p:txBody>
          <a:bodyPr wrap="square" lIns="0" tIns="0" rIns="0" bIns="0" rtlCol="0">
            <a:noAutofit/>
          </a:bodyPr>
          <a:lstStyle/>
          <a:p>
            <a:endParaRPr/>
          </a:p>
        </p:txBody>
      </p:sp>
      <p:sp>
        <p:nvSpPr>
          <p:cNvPr id="21" name="object 21"/>
          <p:cNvSpPr/>
          <p:nvPr/>
        </p:nvSpPr>
        <p:spPr>
          <a:xfrm>
            <a:off x="3275406" y="6390162"/>
            <a:ext cx="35348" cy="10615"/>
          </a:xfrm>
          <a:custGeom>
            <a:avLst/>
            <a:gdLst/>
            <a:ahLst/>
            <a:cxnLst/>
            <a:rect l="l" t="t" r="r" b="b"/>
            <a:pathLst>
              <a:path w="35348" h="10615">
                <a:moveTo>
                  <a:pt x="35348" y="5307"/>
                </a:moveTo>
                <a:lnTo>
                  <a:pt x="0" y="10615"/>
                </a:lnTo>
                <a:lnTo>
                  <a:pt x="0" y="0"/>
                </a:lnTo>
                <a:lnTo>
                  <a:pt x="35348" y="5307"/>
                </a:lnTo>
              </a:path>
            </a:pathLst>
          </a:custGeom>
          <a:ln w="3175">
            <a:solidFill>
              <a:srgbClr val="808080"/>
            </a:solidFill>
          </a:ln>
        </p:spPr>
        <p:txBody>
          <a:bodyPr wrap="square" lIns="0" tIns="0" rIns="0" bIns="0" rtlCol="0">
            <a:noAutofit/>
          </a:bodyPr>
          <a:lstStyle/>
          <a:p>
            <a:endParaRPr/>
          </a:p>
        </p:txBody>
      </p:sp>
      <p:sp>
        <p:nvSpPr>
          <p:cNvPr id="22" name="object 22"/>
          <p:cNvSpPr/>
          <p:nvPr/>
        </p:nvSpPr>
        <p:spPr>
          <a:xfrm>
            <a:off x="238097" y="6390162"/>
            <a:ext cx="35348" cy="10615"/>
          </a:xfrm>
          <a:custGeom>
            <a:avLst/>
            <a:gdLst/>
            <a:ahLst/>
            <a:cxnLst/>
            <a:rect l="l" t="t" r="r" b="b"/>
            <a:pathLst>
              <a:path w="35348" h="10615">
                <a:moveTo>
                  <a:pt x="0" y="5307"/>
                </a:moveTo>
                <a:lnTo>
                  <a:pt x="35348" y="0"/>
                </a:lnTo>
                <a:lnTo>
                  <a:pt x="35348" y="10615"/>
                </a:lnTo>
                <a:lnTo>
                  <a:pt x="0" y="5307"/>
                </a:lnTo>
              </a:path>
            </a:pathLst>
          </a:custGeom>
          <a:ln w="3175">
            <a:solidFill>
              <a:srgbClr val="808080"/>
            </a:solidFill>
          </a:ln>
        </p:spPr>
        <p:txBody>
          <a:bodyPr wrap="square" lIns="0" tIns="0" rIns="0" bIns="0" rtlCol="0">
            <a:noAutofit/>
          </a:bodyPr>
          <a:lstStyle/>
          <a:p>
            <a:endParaRPr/>
          </a:p>
        </p:txBody>
      </p:sp>
      <p:sp>
        <p:nvSpPr>
          <p:cNvPr id="23" name="object 23"/>
          <p:cNvSpPr/>
          <p:nvPr/>
        </p:nvSpPr>
        <p:spPr>
          <a:xfrm>
            <a:off x="3618248" y="6390162"/>
            <a:ext cx="35728" cy="10615"/>
          </a:xfrm>
          <a:custGeom>
            <a:avLst/>
            <a:gdLst/>
            <a:ahLst/>
            <a:cxnLst/>
            <a:rect l="l" t="t" r="r" b="b"/>
            <a:pathLst>
              <a:path w="35728" h="10615">
                <a:moveTo>
                  <a:pt x="35728" y="5307"/>
                </a:moveTo>
                <a:lnTo>
                  <a:pt x="0" y="10615"/>
                </a:lnTo>
                <a:lnTo>
                  <a:pt x="0" y="0"/>
                </a:lnTo>
                <a:lnTo>
                  <a:pt x="35728" y="5307"/>
                </a:lnTo>
              </a:path>
            </a:pathLst>
          </a:custGeom>
          <a:ln w="3175">
            <a:solidFill>
              <a:srgbClr val="808080"/>
            </a:solidFill>
          </a:ln>
        </p:spPr>
        <p:txBody>
          <a:bodyPr wrap="square" lIns="0" tIns="0" rIns="0" bIns="0" rtlCol="0">
            <a:noAutofit/>
          </a:bodyPr>
          <a:lstStyle/>
          <a:p>
            <a:endParaRPr/>
          </a:p>
        </p:txBody>
      </p:sp>
      <p:sp>
        <p:nvSpPr>
          <p:cNvPr id="24" name="object 24"/>
          <p:cNvSpPr/>
          <p:nvPr/>
        </p:nvSpPr>
        <p:spPr>
          <a:xfrm>
            <a:off x="238097" y="6390162"/>
            <a:ext cx="35348" cy="10615"/>
          </a:xfrm>
          <a:custGeom>
            <a:avLst/>
            <a:gdLst/>
            <a:ahLst/>
            <a:cxnLst/>
            <a:rect l="l" t="t" r="r" b="b"/>
            <a:pathLst>
              <a:path w="35348" h="10615">
                <a:moveTo>
                  <a:pt x="0" y="5307"/>
                </a:moveTo>
                <a:lnTo>
                  <a:pt x="35348" y="0"/>
                </a:lnTo>
                <a:lnTo>
                  <a:pt x="35348" y="10615"/>
                </a:lnTo>
                <a:lnTo>
                  <a:pt x="0" y="5307"/>
                </a:lnTo>
              </a:path>
            </a:pathLst>
          </a:custGeom>
          <a:ln w="3175">
            <a:solidFill>
              <a:srgbClr val="808080"/>
            </a:solidFill>
          </a:ln>
        </p:spPr>
        <p:txBody>
          <a:bodyPr wrap="square" lIns="0" tIns="0" rIns="0" bIns="0" rtlCol="0">
            <a:noAutofit/>
          </a:bodyPr>
          <a:lstStyle/>
          <a:p>
            <a:endParaRPr/>
          </a:p>
        </p:txBody>
      </p:sp>
      <p:sp>
        <p:nvSpPr>
          <p:cNvPr id="25" name="object 25"/>
          <p:cNvSpPr/>
          <p:nvPr/>
        </p:nvSpPr>
        <p:spPr>
          <a:xfrm>
            <a:off x="4137072" y="6390162"/>
            <a:ext cx="35728" cy="10615"/>
          </a:xfrm>
          <a:custGeom>
            <a:avLst/>
            <a:gdLst/>
            <a:ahLst/>
            <a:cxnLst/>
            <a:rect l="l" t="t" r="r" b="b"/>
            <a:pathLst>
              <a:path w="35728" h="10615">
                <a:moveTo>
                  <a:pt x="35728" y="5307"/>
                </a:moveTo>
                <a:lnTo>
                  <a:pt x="0" y="10615"/>
                </a:lnTo>
                <a:lnTo>
                  <a:pt x="0" y="0"/>
                </a:lnTo>
                <a:lnTo>
                  <a:pt x="35728" y="5307"/>
                </a:lnTo>
              </a:path>
            </a:pathLst>
          </a:custGeom>
          <a:ln w="3175">
            <a:solidFill>
              <a:srgbClr val="808080"/>
            </a:solidFill>
          </a:ln>
        </p:spPr>
        <p:txBody>
          <a:bodyPr wrap="square" lIns="0" tIns="0" rIns="0" bIns="0" rtlCol="0">
            <a:noAutofit/>
          </a:bodyPr>
          <a:lstStyle/>
          <a:p>
            <a:endParaRPr/>
          </a:p>
        </p:txBody>
      </p:sp>
      <p:sp>
        <p:nvSpPr>
          <p:cNvPr id="26" name="object 26"/>
          <p:cNvSpPr/>
          <p:nvPr/>
        </p:nvSpPr>
        <p:spPr>
          <a:xfrm>
            <a:off x="238097" y="6390162"/>
            <a:ext cx="35348" cy="10615"/>
          </a:xfrm>
          <a:custGeom>
            <a:avLst/>
            <a:gdLst/>
            <a:ahLst/>
            <a:cxnLst/>
            <a:rect l="l" t="t" r="r" b="b"/>
            <a:pathLst>
              <a:path w="35348" h="10615">
                <a:moveTo>
                  <a:pt x="0" y="5307"/>
                </a:moveTo>
                <a:lnTo>
                  <a:pt x="35348" y="0"/>
                </a:lnTo>
                <a:lnTo>
                  <a:pt x="35348" y="10615"/>
                </a:lnTo>
                <a:lnTo>
                  <a:pt x="0" y="5307"/>
                </a:lnTo>
              </a:path>
            </a:pathLst>
          </a:custGeom>
          <a:ln w="3175">
            <a:solidFill>
              <a:srgbClr val="808080"/>
            </a:solidFill>
          </a:ln>
        </p:spPr>
        <p:txBody>
          <a:bodyPr wrap="square" lIns="0" tIns="0" rIns="0" bIns="0" rtlCol="0">
            <a:noAutofit/>
          </a:bodyPr>
          <a:lstStyle/>
          <a:p>
            <a:endParaRPr/>
          </a:p>
        </p:txBody>
      </p:sp>
      <p:sp>
        <p:nvSpPr>
          <p:cNvPr id="27" name="object 27"/>
          <p:cNvSpPr/>
          <p:nvPr/>
        </p:nvSpPr>
        <p:spPr>
          <a:xfrm>
            <a:off x="4647155" y="6390162"/>
            <a:ext cx="35728" cy="10615"/>
          </a:xfrm>
          <a:custGeom>
            <a:avLst/>
            <a:gdLst/>
            <a:ahLst/>
            <a:cxnLst/>
            <a:rect l="l" t="t" r="r" b="b"/>
            <a:pathLst>
              <a:path w="35728" h="10615">
                <a:moveTo>
                  <a:pt x="35728" y="5307"/>
                </a:moveTo>
                <a:lnTo>
                  <a:pt x="0" y="10615"/>
                </a:lnTo>
                <a:lnTo>
                  <a:pt x="0" y="0"/>
                </a:lnTo>
                <a:lnTo>
                  <a:pt x="35728" y="5307"/>
                </a:lnTo>
              </a:path>
            </a:pathLst>
          </a:custGeom>
          <a:ln w="3175">
            <a:solidFill>
              <a:srgbClr val="808080"/>
            </a:solidFill>
          </a:ln>
        </p:spPr>
        <p:txBody>
          <a:bodyPr wrap="square" lIns="0" tIns="0" rIns="0" bIns="0" rtlCol="0">
            <a:noAutofit/>
          </a:bodyPr>
          <a:lstStyle/>
          <a:p>
            <a:endParaRPr/>
          </a:p>
        </p:txBody>
      </p:sp>
      <p:sp>
        <p:nvSpPr>
          <p:cNvPr id="28" name="object 28"/>
          <p:cNvSpPr/>
          <p:nvPr/>
        </p:nvSpPr>
        <p:spPr>
          <a:xfrm>
            <a:off x="238097" y="6390162"/>
            <a:ext cx="35348" cy="10615"/>
          </a:xfrm>
          <a:custGeom>
            <a:avLst/>
            <a:gdLst/>
            <a:ahLst/>
            <a:cxnLst/>
            <a:rect l="l" t="t" r="r" b="b"/>
            <a:pathLst>
              <a:path w="35348" h="10615">
                <a:moveTo>
                  <a:pt x="0" y="5307"/>
                </a:moveTo>
                <a:lnTo>
                  <a:pt x="35348" y="0"/>
                </a:lnTo>
                <a:lnTo>
                  <a:pt x="35348" y="10615"/>
                </a:lnTo>
                <a:lnTo>
                  <a:pt x="0" y="5307"/>
                </a:lnTo>
              </a:path>
            </a:pathLst>
          </a:custGeom>
          <a:ln w="3175">
            <a:solidFill>
              <a:srgbClr val="808080"/>
            </a:solidFill>
          </a:ln>
        </p:spPr>
        <p:txBody>
          <a:bodyPr wrap="square" lIns="0" tIns="0" rIns="0" bIns="0" rtlCol="0">
            <a:noAutofit/>
          </a:bodyPr>
          <a:lstStyle/>
          <a:p>
            <a:endParaRPr/>
          </a:p>
        </p:txBody>
      </p:sp>
      <p:sp>
        <p:nvSpPr>
          <p:cNvPr id="29" name="object 29"/>
          <p:cNvSpPr/>
          <p:nvPr/>
        </p:nvSpPr>
        <p:spPr>
          <a:xfrm>
            <a:off x="5509202" y="6390162"/>
            <a:ext cx="35728" cy="10615"/>
          </a:xfrm>
          <a:custGeom>
            <a:avLst/>
            <a:gdLst/>
            <a:ahLst/>
            <a:cxnLst/>
            <a:rect l="l" t="t" r="r" b="b"/>
            <a:pathLst>
              <a:path w="35728" h="10615">
                <a:moveTo>
                  <a:pt x="35728" y="5307"/>
                </a:moveTo>
                <a:lnTo>
                  <a:pt x="0" y="10615"/>
                </a:lnTo>
                <a:lnTo>
                  <a:pt x="0" y="0"/>
                </a:lnTo>
                <a:lnTo>
                  <a:pt x="35728" y="5307"/>
                </a:lnTo>
              </a:path>
            </a:pathLst>
          </a:custGeom>
          <a:ln w="3175">
            <a:solidFill>
              <a:srgbClr val="808080"/>
            </a:solidFill>
          </a:ln>
        </p:spPr>
        <p:txBody>
          <a:bodyPr wrap="square" lIns="0" tIns="0" rIns="0" bIns="0" rtlCol="0">
            <a:noAutofit/>
          </a:bodyPr>
          <a:lstStyle/>
          <a:p>
            <a:endParaRPr/>
          </a:p>
        </p:txBody>
      </p:sp>
      <p:sp>
        <p:nvSpPr>
          <p:cNvPr id="30" name="object 30"/>
          <p:cNvSpPr/>
          <p:nvPr/>
        </p:nvSpPr>
        <p:spPr>
          <a:xfrm>
            <a:off x="238097" y="6390162"/>
            <a:ext cx="35348" cy="10615"/>
          </a:xfrm>
          <a:custGeom>
            <a:avLst/>
            <a:gdLst/>
            <a:ahLst/>
            <a:cxnLst/>
            <a:rect l="l" t="t" r="r" b="b"/>
            <a:pathLst>
              <a:path w="35348" h="10615">
                <a:moveTo>
                  <a:pt x="0" y="5307"/>
                </a:moveTo>
                <a:lnTo>
                  <a:pt x="35348" y="0"/>
                </a:lnTo>
                <a:lnTo>
                  <a:pt x="35348" y="10615"/>
                </a:lnTo>
                <a:lnTo>
                  <a:pt x="0" y="5307"/>
                </a:lnTo>
              </a:path>
            </a:pathLst>
          </a:custGeom>
          <a:ln w="3175">
            <a:solidFill>
              <a:srgbClr val="808080"/>
            </a:solidFill>
          </a:ln>
        </p:spPr>
        <p:txBody>
          <a:bodyPr wrap="square" lIns="0" tIns="0" rIns="0" bIns="0" rtlCol="0">
            <a:noAutofit/>
          </a:bodyPr>
          <a:lstStyle/>
          <a:p>
            <a:endParaRPr/>
          </a:p>
        </p:txBody>
      </p:sp>
      <p:sp>
        <p:nvSpPr>
          <p:cNvPr id="31" name="object 31"/>
          <p:cNvSpPr/>
          <p:nvPr/>
        </p:nvSpPr>
        <p:spPr>
          <a:xfrm>
            <a:off x="6599303" y="6390162"/>
            <a:ext cx="35348" cy="10615"/>
          </a:xfrm>
          <a:custGeom>
            <a:avLst/>
            <a:gdLst/>
            <a:ahLst/>
            <a:cxnLst/>
            <a:rect l="l" t="t" r="r" b="b"/>
            <a:pathLst>
              <a:path w="35348" h="10615">
                <a:moveTo>
                  <a:pt x="35348" y="5307"/>
                </a:moveTo>
                <a:lnTo>
                  <a:pt x="0" y="10615"/>
                </a:lnTo>
                <a:lnTo>
                  <a:pt x="0" y="0"/>
                </a:lnTo>
                <a:lnTo>
                  <a:pt x="35348" y="5307"/>
                </a:lnTo>
              </a:path>
            </a:pathLst>
          </a:custGeom>
          <a:ln w="3175">
            <a:solidFill>
              <a:srgbClr val="808080"/>
            </a:solidFill>
          </a:ln>
        </p:spPr>
        <p:txBody>
          <a:bodyPr wrap="square" lIns="0" tIns="0" rIns="0" bIns="0" rtlCol="0">
            <a:noAutofit/>
          </a:bodyPr>
          <a:lstStyle/>
          <a:p>
            <a:endParaRPr/>
          </a:p>
        </p:txBody>
      </p:sp>
      <p:sp>
        <p:nvSpPr>
          <p:cNvPr id="32" name="object 32"/>
          <p:cNvSpPr/>
          <p:nvPr/>
        </p:nvSpPr>
        <p:spPr>
          <a:xfrm>
            <a:off x="238097" y="6390162"/>
            <a:ext cx="35348" cy="10615"/>
          </a:xfrm>
          <a:custGeom>
            <a:avLst/>
            <a:gdLst/>
            <a:ahLst/>
            <a:cxnLst/>
            <a:rect l="l" t="t" r="r" b="b"/>
            <a:pathLst>
              <a:path w="35348" h="10615">
                <a:moveTo>
                  <a:pt x="0" y="5307"/>
                </a:moveTo>
                <a:lnTo>
                  <a:pt x="35348" y="0"/>
                </a:lnTo>
                <a:lnTo>
                  <a:pt x="35348" y="10615"/>
                </a:lnTo>
                <a:lnTo>
                  <a:pt x="0" y="5307"/>
                </a:lnTo>
              </a:path>
            </a:pathLst>
          </a:custGeom>
          <a:ln w="3175">
            <a:solidFill>
              <a:srgbClr val="808080"/>
            </a:solidFill>
          </a:ln>
        </p:spPr>
        <p:txBody>
          <a:bodyPr wrap="square" lIns="0" tIns="0" rIns="0" bIns="0" rtlCol="0">
            <a:noAutofit/>
          </a:bodyPr>
          <a:lstStyle/>
          <a:p>
            <a:endParaRPr/>
          </a:p>
        </p:txBody>
      </p:sp>
      <p:sp>
        <p:nvSpPr>
          <p:cNvPr id="33" name="object 33"/>
          <p:cNvSpPr/>
          <p:nvPr/>
        </p:nvSpPr>
        <p:spPr>
          <a:xfrm>
            <a:off x="7362526" y="6390162"/>
            <a:ext cx="35728" cy="10615"/>
          </a:xfrm>
          <a:custGeom>
            <a:avLst/>
            <a:gdLst/>
            <a:ahLst/>
            <a:cxnLst/>
            <a:rect l="l" t="t" r="r" b="b"/>
            <a:pathLst>
              <a:path w="35728" h="10615">
                <a:moveTo>
                  <a:pt x="35728" y="5307"/>
                </a:moveTo>
                <a:lnTo>
                  <a:pt x="0" y="10615"/>
                </a:lnTo>
                <a:lnTo>
                  <a:pt x="0" y="0"/>
                </a:lnTo>
                <a:lnTo>
                  <a:pt x="35728" y="5307"/>
                </a:lnTo>
              </a:path>
            </a:pathLst>
          </a:custGeom>
          <a:ln w="3175">
            <a:solidFill>
              <a:srgbClr val="808080"/>
            </a:solidFill>
          </a:ln>
        </p:spPr>
        <p:txBody>
          <a:bodyPr wrap="square" lIns="0" tIns="0" rIns="0" bIns="0" rtlCol="0">
            <a:noAutofit/>
          </a:bodyPr>
          <a:lstStyle/>
          <a:p>
            <a:endParaRPr/>
          </a:p>
        </p:txBody>
      </p:sp>
      <p:sp>
        <p:nvSpPr>
          <p:cNvPr id="34" name="object 34"/>
          <p:cNvSpPr/>
          <p:nvPr/>
        </p:nvSpPr>
        <p:spPr>
          <a:xfrm>
            <a:off x="238097" y="6390162"/>
            <a:ext cx="35348" cy="10615"/>
          </a:xfrm>
          <a:custGeom>
            <a:avLst/>
            <a:gdLst/>
            <a:ahLst/>
            <a:cxnLst/>
            <a:rect l="l" t="t" r="r" b="b"/>
            <a:pathLst>
              <a:path w="35348" h="10615">
                <a:moveTo>
                  <a:pt x="0" y="5307"/>
                </a:moveTo>
                <a:lnTo>
                  <a:pt x="35348" y="0"/>
                </a:lnTo>
                <a:lnTo>
                  <a:pt x="35348" y="10615"/>
                </a:lnTo>
                <a:lnTo>
                  <a:pt x="0" y="5307"/>
                </a:lnTo>
              </a:path>
            </a:pathLst>
          </a:custGeom>
          <a:ln w="3175">
            <a:solidFill>
              <a:srgbClr val="808080"/>
            </a:solidFill>
          </a:ln>
        </p:spPr>
        <p:txBody>
          <a:bodyPr wrap="square" lIns="0" tIns="0" rIns="0" bIns="0" rtlCol="0">
            <a:noAutofit/>
          </a:bodyPr>
          <a:lstStyle/>
          <a:p>
            <a:endParaRPr/>
          </a:p>
        </p:txBody>
      </p:sp>
      <p:sp>
        <p:nvSpPr>
          <p:cNvPr id="35" name="object 35"/>
          <p:cNvSpPr/>
          <p:nvPr/>
        </p:nvSpPr>
        <p:spPr>
          <a:xfrm>
            <a:off x="7814454" y="6390162"/>
            <a:ext cx="35728" cy="10615"/>
          </a:xfrm>
          <a:custGeom>
            <a:avLst/>
            <a:gdLst/>
            <a:ahLst/>
            <a:cxnLst/>
            <a:rect l="l" t="t" r="r" b="b"/>
            <a:pathLst>
              <a:path w="35728" h="10615">
                <a:moveTo>
                  <a:pt x="35728" y="5307"/>
                </a:moveTo>
                <a:lnTo>
                  <a:pt x="0" y="10615"/>
                </a:lnTo>
                <a:lnTo>
                  <a:pt x="0" y="0"/>
                </a:lnTo>
                <a:lnTo>
                  <a:pt x="35728" y="5307"/>
                </a:lnTo>
              </a:path>
            </a:pathLst>
          </a:custGeom>
          <a:ln w="3175">
            <a:solidFill>
              <a:srgbClr val="808080"/>
            </a:solidFill>
          </a:ln>
        </p:spPr>
        <p:txBody>
          <a:bodyPr wrap="square" lIns="0" tIns="0" rIns="0" bIns="0" rtlCol="0">
            <a:noAutofit/>
          </a:bodyPr>
          <a:lstStyle/>
          <a:p>
            <a:endParaRPr/>
          </a:p>
        </p:txBody>
      </p:sp>
      <p:sp>
        <p:nvSpPr>
          <p:cNvPr id="36" name="object 36"/>
          <p:cNvSpPr/>
          <p:nvPr/>
        </p:nvSpPr>
        <p:spPr>
          <a:xfrm>
            <a:off x="238097" y="4443324"/>
            <a:ext cx="0" cy="846569"/>
          </a:xfrm>
          <a:custGeom>
            <a:avLst/>
            <a:gdLst/>
            <a:ahLst/>
            <a:cxnLst/>
            <a:rect l="l" t="t" r="r" b="b"/>
            <a:pathLst>
              <a:path h="846569">
                <a:moveTo>
                  <a:pt x="0" y="846569"/>
                </a:moveTo>
                <a:lnTo>
                  <a:pt x="0" y="0"/>
                </a:lnTo>
              </a:path>
            </a:pathLst>
          </a:custGeom>
          <a:ln w="3175">
            <a:solidFill>
              <a:srgbClr val="808080"/>
            </a:solidFill>
          </a:ln>
        </p:spPr>
        <p:txBody>
          <a:bodyPr wrap="square" lIns="0" tIns="0" rIns="0" bIns="0" rtlCol="0">
            <a:noAutofit/>
          </a:bodyPr>
          <a:lstStyle/>
          <a:p>
            <a:endParaRPr/>
          </a:p>
        </p:txBody>
      </p:sp>
      <p:sp>
        <p:nvSpPr>
          <p:cNvPr id="37" name="object 37"/>
          <p:cNvSpPr/>
          <p:nvPr/>
        </p:nvSpPr>
        <p:spPr>
          <a:xfrm>
            <a:off x="8640393" y="4443324"/>
            <a:ext cx="0" cy="892824"/>
          </a:xfrm>
          <a:custGeom>
            <a:avLst/>
            <a:gdLst/>
            <a:ahLst/>
            <a:cxnLst/>
            <a:rect l="l" t="t" r="r" b="b"/>
            <a:pathLst>
              <a:path h="892824">
                <a:moveTo>
                  <a:pt x="0" y="892824"/>
                </a:moveTo>
                <a:lnTo>
                  <a:pt x="0" y="0"/>
                </a:lnTo>
              </a:path>
            </a:pathLst>
          </a:custGeom>
          <a:ln w="3175">
            <a:solidFill>
              <a:srgbClr val="808080"/>
            </a:solidFill>
          </a:ln>
        </p:spPr>
        <p:txBody>
          <a:bodyPr wrap="square" lIns="0" tIns="0" rIns="0" bIns="0" rtlCol="0">
            <a:noAutofit/>
          </a:bodyPr>
          <a:lstStyle/>
          <a:p>
            <a:endParaRPr/>
          </a:p>
        </p:txBody>
      </p:sp>
      <p:sp>
        <p:nvSpPr>
          <p:cNvPr id="38" name="object 38"/>
          <p:cNvSpPr/>
          <p:nvPr/>
        </p:nvSpPr>
        <p:spPr>
          <a:xfrm>
            <a:off x="5749419" y="5367238"/>
            <a:ext cx="0" cy="1060462"/>
          </a:xfrm>
          <a:custGeom>
            <a:avLst/>
            <a:gdLst/>
            <a:ahLst/>
            <a:cxnLst/>
            <a:rect l="l" t="t" r="r" b="b"/>
            <a:pathLst>
              <a:path h="1060462">
                <a:moveTo>
                  <a:pt x="0" y="0"/>
                </a:moveTo>
                <a:lnTo>
                  <a:pt x="0" y="1060462"/>
                </a:lnTo>
              </a:path>
            </a:pathLst>
          </a:custGeom>
          <a:ln w="3175">
            <a:solidFill>
              <a:srgbClr val="808080"/>
            </a:solidFill>
          </a:ln>
        </p:spPr>
        <p:txBody>
          <a:bodyPr wrap="square" lIns="0" tIns="0" rIns="0" bIns="0" rtlCol="0">
            <a:noAutofit/>
          </a:bodyPr>
          <a:lstStyle/>
          <a:p>
            <a:endParaRPr/>
          </a:p>
        </p:txBody>
      </p:sp>
      <p:sp>
        <p:nvSpPr>
          <p:cNvPr id="39" name="object 39"/>
          <p:cNvSpPr/>
          <p:nvPr/>
        </p:nvSpPr>
        <p:spPr>
          <a:xfrm>
            <a:off x="238094" y="5937845"/>
            <a:ext cx="0" cy="489855"/>
          </a:xfrm>
          <a:custGeom>
            <a:avLst/>
            <a:gdLst/>
            <a:ahLst/>
            <a:cxnLst/>
            <a:rect l="l" t="t" r="r" b="b"/>
            <a:pathLst>
              <a:path h="489855">
                <a:moveTo>
                  <a:pt x="0" y="0"/>
                </a:moveTo>
                <a:lnTo>
                  <a:pt x="0" y="489855"/>
                </a:lnTo>
              </a:path>
            </a:pathLst>
          </a:custGeom>
          <a:ln w="3175">
            <a:solidFill>
              <a:srgbClr val="808080"/>
            </a:solidFill>
          </a:ln>
        </p:spPr>
        <p:txBody>
          <a:bodyPr wrap="square" lIns="0" tIns="0" rIns="0" bIns="0" rtlCol="0">
            <a:noAutofit/>
          </a:bodyPr>
          <a:lstStyle/>
          <a:p>
            <a:endParaRPr/>
          </a:p>
        </p:txBody>
      </p:sp>
      <p:sp>
        <p:nvSpPr>
          <p:cNvPr id="40" name="object 40"/>
          <p:cNvSpPr/>
          <p:nvPr/>
        </p:nvSpPr>
        <p:spPr>
          <a:xfrm>
            <a:off x="8212030" y="5566666"/>
            <a:ext cx="0" cy="861033"/>
          </a:xfrm>
          <a:custGeom>
            <a:avLst/>
            <a:gdLst/>
            <a:ahLst/>
            <a:cxnLst/>
            <a:rect l="l" t="t" r="r" b="b"/>
            <a:pathLst>
              <a:path h="861033">
                <a:moveTo>
                  <a:pt x="0" y="0"/>
                </a:moveTo>
                <a:lnTo>
                  <a:pt x="0" y="861033"/>
                </a:lnTo>
              </a:path>
            </a:pathLst>
          </a:custGeom>
          <a:ln w="3175">
            <a:solidFill>
              <a:srgbClr val="808080"/>
            </a:solidFill>
          </a:ln>
        </p:spPr>
        <p:txBody>
          <a:bodyPr wrap="square" lIns="0" tIns="0" rIns="0" bIns="0" rtlCol="0">
            <a:noAutofit/>
          </a:bodyPr>
          <a:lstStyle/>
          <a:p>
            <a:endParaRPr/>
          </a:p>
        </p:txBody>
      </p:sp>
      <p:sp>
        <p:nvSpPr>
          <p:cNvPr id="41" name="object 41"/>
          <p:cNvSpPr/>
          <p:nvPr/>
        </p:nvSpPr>
        <p:spPr>
          <a:xfrm>
            <a:off x="8563995" y="5366859"/>
            <a:ext cx="0" cy="1039225"/>
          </a:xfrm>
          <a:custGeom>
            <a:avLst/>
            <a:gdLst/>
            <a:ahLst/>
            <a:cxnLst/>
            <a:rect l="l" t="t" r="r" b="b"/>
            <a:pathLst>
              <a:path h="1039225">
                <a:moveTo>
                  <a:pt x="0" y="0"/>
                </a:moveTo>
                <a:lnTo>
                  <a:pt x="0" y="1039225"/>
                </a:lnTo>
              </a:path>
            </a:pathLst>
          </a:custGeom>
          <a:ln w="3175">
            <a:solidFill>
              <a:srgbClr val="808080"/>
            </a:solidFill>
          </a:ln>
        </p:spPr>
        <p:txBody>
          <a:bodyPr wrap="square" lIns="0" tIns="0" rIns="0" bIns="0" rtlCol="0">
            <a:noAutofit/>
          </a:bodyPr>
          <a:lstStyle/>
          <a:p>
            <a:endParaRPr/>
          </a:p>
        </p:txBody>
      </p:sp>
      <p:sp>
        <p:nvSpPr>
          <p:cNvPr id="42" name="object 42"/>
          <p:cNvSpPr/>
          <p:nvPr/>
        </p:nvSpPr>
        <p:spPr>
          <a:xfrm>
            <a:off x="189353" y="6395468"/>
            <a:ext cx="8374641" cy="0"/>
          </a:xfrm>
          <a:custGeom>
            <a:avLst/>
            <a:gdLst/>
            <a:ahLst/>
            <a:cxnLst/>
            <a:rect l="l" t="t" r="r" b="b"/>
            <a:pathLst>
              <a:path w="8374641">
                <a:moveTo>
                  <a:pt x="0" y="0"/>
                </a:moveTo>
                <a:lnTo>
                  <a:pt x="8374641" y="0"/>
                </a:lnTo>
              </a:path>
            </a:pathLst>
          </a:custGeom>
          <a:ln w="3175">
            <a:solidFill>
              <a:srgbClr val="808080"/>
            </a:solidFill>
          </a:ln>
        </p:spPr>
        <p:txBody>
          <a:bodyPr wrap="square" lIns="0" tIns="0" rIns="0" bIns="0" rtlCol="0">
            <a:noAutofit/>
          </a:bodyPr>
          <a:lstStyle/>
          <a:p>
            <a:endParaRPr/>
          </a:p>
        </p:txBody>
      </p:sp>
      <p:sp>
        <p:nvSpPr>
          <p:cNvPr id="43" name="object 43"/>
          <p:cNvSpPr/>
          <p:nvPr/>
        </p:nvSpPr>
        <p:spPr>
          <a:xfrm>
            <a:off x="184792" y="4518893"/>
            <a:ext cx="2019724" cy="188816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44" name="object 44"/>
          <p:cNvSpPr/>
          <p:nvPr/>
        </p:nvSpPr>
        <p:spPr>
          <a:xfrm>
            <a:off x="3184357" y="4518893"/>
            <a:ext cx="5469939" cy="1909776"/>
          </a:xfrm>
          <a:prstGeom prst="rect">
            <a:avLst/>
          </a:prstGeom>
          <a:blipFill>
            <a:blip r:embed="rId4" cstate="screen">
              <a:extLst>
                <a:ext uri="{28A0092B-C50C-407E-A947-70E740481C1C}">
                  <a14:useLocalDpi xmlns:a14="http://schemas.microsoft.com/office/drawing/2010/main"/>
                </a:ext>
              </a:extLst>
            </a:blip>
            <a:stretch>
              <a:fillRect/>
            </a:stretch>
          </a:blipFill>
        </p:spPr>
        <p:txBody>
          <a:bodyPr wrap="square" lIns="0" tIns="0" rIns="0" bIns="0" rtlCol="0">
            <a:noAutofit/>
          </a:bodyPr>
          <a:lstStyle/>
          <a:p>
            <a:endParaRPr/>
          </a:p>
        </p:txBody>
      </p:sp>
      <p:sp>
        <p:nvSpPr>
          <p:cNvPr id="45" name="object 45"/>
          <p:cNvSpPr/>
          <p:nvPr/>
        </p:nvSpPr>
        <p:spPr>
          <a:xfrm>
            <a:off x="862207" y="5589035"/>
            <a:ext cx="0" cy="21231"/>
          </a:xfrm>
          <a:custGeom>
            <a:avLst/>
            <a:gdLst/>
            <a:ahLst/>
            <a:cxnLst/>
            <a:rect l="l" t="t" r="r" b="b"/>
            <a:pathLst>
              <a:path h="21231">
                <a:moveTo>
                  <a:pt x="0" y="0"/>
                </a:moveTo>
                <a:lnTo>
                  <a:pt x="0" y="21231"/>
                </a:lnTo>
              </a:path>
            </a:pathLst>
          </a:custGeom>
          <a:ln w="3175">
            <a:solidFill>
              <a:srgbClr val="000000"/>
            </a:solidFill>
          </a:ln>
        </p:spPr>
        <p:txBody>
          <a:bodyPr wrap="square" lIns="0" tIns="0" rIns="0" bIns="0" rtlCol="0">
            <a:noAutofit/>
          </a:bodyPr>
          <a:lstStyle/>
          <a:p>
            <a:endParaRPr/>
          </a:p>
        </p:txBody>
      </p:sp>
      <p:sp>
        <p:nvSpPr>
          <p:cNvPr id="46" name="object 46"/>
          <p:cNvSpPr/>
          <p:nvPr/>
        </p:nvSpPr>
        <p:spPr>
          <a:xfrm>
            <a:off x="858026" y="5589035"/>
            <a:ext cx="86281" cy="0"/>
          </a:xfrm>
          <a:custGeom>
            <a:avLst/>
            <a:gdLst/>
            <a:ahLst/>
            <a:cxnLst/>
            <a:rect l="l" t="t" r="r" b="b"/>
            <a:pathLst>
              <a:path w="86281">
                <a:moveTo>
                  <a:pt x="0" y="0"/>
                </a:moveTo>
                <a:lnTo>
                  <a:pt x="86281" y="0"/>
                </a:lnTo>
              </a:path>
            </a:pathLst>
          </a:custGeom>
          <a:ln w="3175">
            <a:solidFill>
              <a:srgbClr val="000000"/>
            </a:solidFill>
          </a:ln>
        </p:spPr>
        <p:txBody>
          <a:bodyPr wrap="square" lIns="0" tIns="0" rIns="0" bIns="0" rtlCol="0">
            <a:noAutofit/>
          </a:bodyPr>
          <a:lstStyle/>
          <a:p>
            <a:endParaRPr/>
          </a:p>
        </p:txBody>
      </p:sp>
      <p:sp>
        <p:nvSpPr>
          <p:cNvPr id="47" name="object 47"/>
          <p:cNvSpPr/>
          <p:nvPr/>
        </p:nvSpPr>
        <p:spPr>
          <a:xfrm>
            <a:off x="940125" y="5589035"/>
            <a:ext cx="0" cy="21231"/>
          </a:xfrm>
          <a:custGeom>
            <a:avLst/>
            <a:gdLst/>
            <a:ahLst/>
            <a:cxnLst/>
            <a:rect l="l" t="t" r="r" b="b"/>
            <a:pathLst>
              <a:path h="21231">
                <a:moveTo>
                  <a:pt x="0" y="21231"/>
                </a:moveTo>
                <a:lnTo>
                  <a:pt x="0" y="0"/>
                </a:lnTo>
              </a:path>
            </a:pathLst>
          </a:custGeom>
          <a:ln w="3175">
            <a:solidFill>
              <a:srgbClr val="000000"/>
            </a:solidFill>
          </a:ln>
        </p:spPr>
        <p:txBody>
          <a:bodyPr wrap="square" lIns="0" tIns="0" rIns="0" bIns="0" rtlCol="0">
            <a:noAutofit/>
          </a:bodyPr>
          <a:lstStyle/>
          <a:p>
            <a:endParaRPr/>
          </a:p>
        </p:txBody>
      </p:sp>
      <p:sp>
        <p:nvSpPr>
          <p:cNvPr id="48" name="object 48"/>
          <p:cNvSpPr/>
          <p:nvPr/>
        </p:nvSpPr>
        <p:spPr>
          <a:xfrm>
            <a:off x="858026" y="5610267"/>
            <a:ext cx="86281" cy="0"/>
          </a:xfrm>
          <a:custGeom>
            <a:avLst/>
            <a:gdLst/>
            <a:ahLst/>
            <a:cxnLst/>
            <a:rect l="l" t="t" r="r" b="b"/>
            <a:pathLst>
              <a:path w="86281">
                <a:moveTo>
                  <a:pt x="0" y="0"/>
                </a:moveTo>
                <a:lnTo>
                  <a:pt x="86281" y="0"/>
                </a:lnTo>
              </a:path>
            </a:pathLst>
          </a:custGeom>
          <a:ln w="3175">
            <a:solidFill>
              <a:srgbClr val="000000"/>
            </a:solidFill>
          </a:ln>
        </p:spPr>
        <p:txBody>
          <a:bodyPr wrap="square" lIns="0" tIns="0" rIns="0" bIns="0" rtlCol="0">
            <a:noAutofit/>
          </a:bodyPr>
          <a:lstStyle/>
          <a:p>
            <a:endParaRPr/>
          </a:p>
        </p:txBody>
      </p:sp>
      <p:sp>
        <p:nvSpPr>
          <p:cNvPr id="49" name="object 49"/>
          <p:cNvSpPr/>
          <p:nvPr/>
        </p:nvSpPr>
        <p:spPr>
          <a:xfrm>
            <a:off x="944306" y="5589035"/>
            <a:ext cx="0" cy="21231"/>
          </a:xfrm>
          <a:custGeom>
            <a:avLst/>
            <a:gdLst/>
            <a:ahLst/>
            <a:cxnLst/>
            <a:rect l="l" t="t" r="r" b="b"/>
            <a:pathLst>
              <a:path h="21231">
                <a:moveTo>
                  <a:pt x="0" y="21231"/>
                </a:moveTo>
                <a:lnTo>
                  <a:pt x="0" y="0"/>
                </a:lnTo>
              </a:path>
            </a:pathLst>
          </a:custGeom>
          <a:ln w="3175">
            <a:solidFill>
              <a:srgbClr val="000000"/>
            </a:solidFill>
          </a:ln>
        </p:spPr>
        <p:txBody>
          <a:bodyPr wrap="square" lIns="0" tIns="0" rIns="0" bIns="0" rtlCol="0">
            <a:noAutofit/>
          </a:bodyPr>
          <a:lstStyle/>
          <a:p>
            <a:endParaRPr/>
          </a:p>
        </p:txBody>
      </p:sp>
      <p:sp>
        <p:nvSpPr>
          <p:cNvPr id="50" name="object 50"/>
          <p:cNvSpPr/>
          <p:nvPr/>
        </p:nvSpPr>
        <p:spPr>
          <a:xfrm>
            <a:off x="858026" y="5589035"/>
            <a:ext cx="0" cy="21231"/>
          </a:xfrm>
          <a:custGeom>
            <a:avLst/>
            <a:gdLst/>
            <a:ahLst/>
            <a:cxnLst/>
            <a:rect l="l" t="t" r="r" b="b"/>
            <a:pathLst>
              <a:path h="21231">
                <a:moveTo>
                  <a:pt x="0" y="0"/>
                </a:moveTo>
                <a:lnTo>
                  <a:pt x="0" y="21231"/>
                </a:lnTo>
              </a:path>
            </a:pathLst>
          </a:custGeom>
          <a:ln w="3175">
            <a:solidFill>
              <a:srgbClr val="000000"/>
            </a:solidFill>
          </a:ln>
        </p:spPr>
        <p:txBody>
          <a:bodyPr wrap="square" lIns="0" tIns="0" rIns="0" bIns="0" rtlCol="0">
            <a:noAutofit/>
          </a:bodyPr>
          <a:lstStyle/>
          <a:p>
            <a:endParaRPr/>
          </a:p>
        </p:txBody>
      </p:sp>
      <p:sp>
        <p:nvSpPr>
          <p:cNvPr id="51" name="object 51"/>
          <p:cNvSpPr/>
          <p:nvPr/>
        </p:nvSpPr>
        <p:spPr>
          <a:xfrm>
            <a:off x="3539189" y="5589035"/>
            <a:ext cx="0" cy="21231"/>
          </a:xfrm>
          <a:custGeom>
            <a:avLst/>
            <a:gdLst/>
            <a:ahLst/>
            <a:cxnLst/>
            <a:rect l="l" t="t" r="r" b="b"/>
            <a:pathLst>
              <a:path h="21231">
                <a:moveTo>
                  <a:pt x="0" y="0"/>
                </a:moveTo>
                <a:lnTo>
                  <a:pt x="0" y="21231"/>
                </a:lnTo>
              </a:path>
            </a:pathLst>
          </a:custGeom>
          <a:ln w="3175">
            <a:solidFill>
              <a:srgbClr val="000000"/>
            </a:solidFill>
          </a:ln>
        </p:spPr>
        <p:txBody>
          <a:bodyPr wrap="square" lIns="0" tIns="0" rIns="0" bIns="0" rtlCol="0">
            <a:noAutofit/>
          </a:bodyPr>
          <a:lstStyle/>
          <a:p>
            <a:endParaRPr/>
          </a:p>
        </p:txBody>
      </p:sp>
      <p:sp>
        <p:nvSpPr>
          <p:cNvPr id="52" name="object 52"/>
          <p:cNvSpPr/>
          <p:nvPr/>
        </p:nvSpPr>
        <p:spPr>
          <a:xfrm>
            <a:off x="3539189" y="5589035"/>
            <a:ext cx="86280" cy="0"/>
          </a:xfrm>
          <a:custGeom>
            <a:avLst/>
            <a:gdLst/>
            <a:ahLst/>
            <a:cxnLst/>
            <a:rect l="l" t="t" r="r" b="b"/>
            <a:pathLst>
              <a:path w="86280">
                <a:moveTo>
                  <a:pt x="0" y="0"/>
                </a:moveTo>
                <a:lnTo>
                  <a:pt x="86280" y="0"/>
                </a:lnTo>
              </a:path>
            </a:pathLst>
          </a:custGeom>
          <a:ln w="3175">
            <a:solidFill>
              <a:srgbClr val="000000"/>
            </a:solidFill>
          </a:ln>
        </p:spPr>
        <p:txBody>
          <a:bodyPr wrap="square" lIns="0" tIns="0" rIns="0" bIns="0" rtlCol="0">
            <a:noAutofit/>
          </a:bodyPr>
          <a:lstStyle/>
          <a:p>
            <a:endParaRPr/>
          </a:p>
        </p:txBody>
      </p:sp>
      <p:sp>
        <p:nvSpPr>
          <p:cNvPr id="53" name="object 53"/>
          <p:cNvSpPr/>
          <p:nvPr/>
        </p:nvSpPr>
        <p:spPr>
          <a:xfrm>
            <a:off x="3543750" y="5589035"/>
            <a:ext cx="0" cy="21231"/>
          </a:xfrm>
          <a:custGeom>
            <a:avLst/>
            <a:gdLst/>
            <a:ahLst/>
            <a:cxnLst/>
            <a:rect l="l" t="t" r="r" b="b"/>
            <a:pathLst>
              <a:path h="21231">
                <a:moveTo>
                  <a:pt x="0" y="0"/>
                </a:moveTo>
                <a:lnTo>
                  <a:pt x="0" y="21231"/>
                </a:lnTo>
              </a:path>
            </a:pathLst>
          </a:custGeom>
          <a:ln w="3175">
            <a:solidFill>
              <a:srgbClr val="000000"/>
            </a:solidFill>
          </a:ln>
        </p:spPr>
        <p:txBody>
          <a:bodyPr wrap="square" lIns="0" tIns="0" rIns="0" bIns="0" rtlCol="0">
            <a:noAutofit/>
          </a:bodyPr>
          <a:lstStyle/>
          <a:p>
            <a:endParaRPr/>
          </a:p>
        </p:txBody>
      </p:sp>
      <p:sp>
        <p:nvSpPr>
          <p:cNvPr id="54" name="object 54"/>
          <p:cNvSpPr/>
          <p:nvPr/>
        </p:nvSpPr>
        <p:spPr>
          <a:xfrm>
            <a:off x="3539189" y="5610267"/>
            <a:ext cx="86280" cy="0"/>
          </a:xfrm>
          <a:custGeom>
            <a:avLst/>
            <a:gdLst/>
            <a:ahLst/>
            <a:cxnLst/>
            <a:rect l="l" t="t" r="r" b="b"/>
            <a:pathLst>
              <a:path w="86280">
                <a:moveTo>
                  <a:pt x="0" y="0"/>
                </a:moveTo>
                <a:lnTo>
                  <a:pt x="86280" y="0"/>
                </a:lnTo>
              </a:path>
            </a:pathLst>
          </a:custGeom>
          <a:ln w="3175">
            <a:solidFill>
              <a:srgbClr val="000000"/>
            </a:solidFill>
          </a:ln>
        </p:spPr>
        <p:txBody>
          <a:bodyPr wrap="square" lIns="0" tIns="0" rIns="0" bIns="0" rtlCol="0">
            <a:noAutofit/>
          </a:bodyPr>
          <a:lstStyle/>
          <a:p>
            <a:endParaRPr/>
          </a:p>
        </p:txBody>
      </p:sp>
      <p:sp>
        <p:nvSpPr>
          <p:cNvPr id="55" name="object 55"/>
          <p:cNvSpPr/>
          <p:nvPr/>
        </p:nvSpPr>
        <p:spPr>
          <a:xfrm>
            <a:off x="3621289" y="5589035"/>
            <a:ext cx="0" cy="21231"/>
          </a:xfrm>
          <a:custGeom>
            <a:avLst/>
            <a:gdLst/>
            <a:ahLst/>
            <a:cxnLst/>
            <a:rect l="l" t="t" r="r" b="b"/>
            <a:pathLst>
              <a:path h="21231">
                <a:moveTo>
                  <a:pt x="0" y="21231"/>
                </a:moveTo>
                <a:lnTo>
                  <a:pt x="0" y="0"/>
                </a:lnTo>
              </a:path>
            </a:pathLst>
          </a:custGeom>
          <a:ln w="3175">
            <a:solidFill>
              <a:srgbClr val="000000"/>
            </a:solidFill>
          </a:ln>
        </p:spPr>
        <p:txBody>
          <a:bodyPr wrap="square" lIns="0" tIns="0" rIns="0" bIns="0" rtlCol="0">
            <a:noAutofit/>
          </a:bodyPr>
          <a:lstStyle/>
          <a:p>
            <a:endParaRPr/>
          </a:p>
        </p:txBody>
      </p:sp>
      <p:sp>
        <p:nvSpPr>
          <p:cNvPr id="56" name="object 56"/>
          <p:cNvSpPr/>
          <p:nvPr/>
        </p:nvSpPr>
        <p:spPr>
          <a:xfrm>
            <a:off x="3625470" y="5589035"/>
            <a:ext cx="0" cy="21231"/>
          </a:xfrm>
          <a:custGeom>
            <a:avLst/>
            <a:gdLst/>
            <a:ahLst/>
            <a:cxnLst/>
            <a:rect l="l" t="t" r="r" b="b"/>
            <a:pathLst>
              <a:path h="21231">
                <a:moveTo>
                  <a:pt x="0" y="21231"/>
                </a:moveTo>
                <a:lnTo>
                  <a:pt x="0" y="0"/>
                </a:lnTo>
              </a:path>
            </a:pathLst>
          </a:custGeom>
          <a:ln w="3175">
            <a:solidFill>
              <a:srgbClr val="000000"/>
            </a:solidFill>
          </a:ln>
        </p:spPr>
        <p:txBody>
          <a:bodyPr wrap="square" lIns="0" tIns="0" rIns="0" bIns="0" rtlCol="0">
            <a:noAutofit/>
          </a:bodyPr>
          <a:lstStyle/>
          <a:p>
            <a:endParaRPr/>
          </a:p>
        </p:txBody>
      </p:sp>
      <p:sp>
        <p:nvSpPr>
          <p:cNvPr id="57" name="object 57"/>
          <p:cNvSpPr txBox="1"/>
          <p:nvPr/>
        </p:nvSpPr>
        <p:spPr>
          <a:xfrm>
            <a:off x="3333088" y="5847302"/>
            <a:ext cx="401955" cy="558165"/>
          </a:xfrm>
          <a:prstGeom prst="rect">
            <a:avLst/>
          </a:prstGeom>
        </p:spPr>
        <p:txBody>
          <a:bodyPr vert="horz" wrap="square" lIns="0" tIns="0" rIns="0" bIns="0" rtlCol="0">
            <a:noAutofit/>
          </a:bodyPr>
          <a:lstStyle/>
          <a:p>
            <a:pPr marL="81915" marR="12700" indent="46990">
              <a:lnSpc>
                <a:spcPct val="102099"/>
              </a:lnSpc>
            </a:pPr>
            <a:r>
              <a:rPr sz="1100" spc="-55" dirty="0" smtClean="0">
                <a:latin typeface="Arial"/>
                <a:cs typeface="Arial"/>
              </a:rPr>
              <a:t>WS</a:t>
            </a:r>
            <a:r>
              <a:rPr sz="1100" spc="-20" dirty="0" smtClean="0">
                <a:latin typeface="Arial"/>
                <a:cs typeface="Arial"/>
              </a:rPr>
              <a:t> NPM</a:t>
            </a:r>
            <a:endParaRPr sz="1100">
              <a:latin typeface="Arial"/>
              <a:cs typeface="Arial"/>
            </a:endParaRPr>
          </a:p>
          <a:p>
            <a:pPr>
              <a:lnSpc>
                <a:spcPts val="900"/>
              </a:lnSpc>
              <a:spcBef>
                <a:spcPts val="46"/>
              </a:spcBef>
            </a:pPr>
            <a:endParaRPr sz="900"/>
          </a:p>
          <a:p>
            <a:pPr marL="12700">
              <a:lnSpc>
                <a:spcPct val="100000"/>
              </a:lnSpc>
            </a:pPr>
            <a:r>
              <a:rPr sz="550" spc="5" dirty="0" smtClean="0">
                <a:solidFill>
                  <a:srgbClr val="808080"/>
                </a:solidFill>
                <a:latin typeface="Century Gothic"/>
                <a:cs typeface="Century Gothic"/>
              </a:rPr>
              <a:t>1585,205</a:t>
            </a:r>
            <a:endParaRPr sz="550">
              <a:latin typeface="Century Gothic"/>
              <a:cs typeface="Century Gothic"/>
            </a:endParaRPr>
          </a:p>
        </p:txBody>
      </p:sp>
      <p:sp>
        <p:nvSpPr>
          <p:cNvPr id="58" name="object 58"/>
          <p:cNvSpPr txBox="1"/>
          <p:nvPr/>
        </p:nvSpPr>
        <p:spPr>
          <a:xfrm>
            <a:off x="3852835" y="6309898"/>
            <a:ext cx="184785" cy="95885"/>
          </a:xfrm>
          <a:prstGeom prst="rect">
            <a:avLst/>
          </a:prstGeom>
        </p:spPr>
        <p:txBody>
          <a:bodyPr vert="horz" wrap="square" lIns="0" tIns="0" rIns="0" bIns="0" rtlCol="0">
            <a:noAutofit/>
          </a:bodyPr>
          <a:lstStyle/>
          <a:p>
            <a:pPr marL="12700">
              <a:lnSpc>
                <a:spcPct val="100000"/>
              </a:lnSpc>
            </a:pPr>
            <a:r>
              <a:rPr sz="550" spc="5" dirty="0" smtClean="0">
                <a:solidFill>
                  <a:srgbClr val="808080"/>
                </a:solidFill>
                <a:latin typeface="Century Gothic"/>
                <a:cs typeface="Century Gothic"/>
              </a:rPr>
              <a:t>1826</a:t>
            </a:r>
            <a:endParaRPr sz="550">
              <a:latin typeface="Century Gothic"/>
              <a:cs typeface="Century Gothic"/>
            </a:endParaRPr>
          </a:p>
        </p:txBody>
      </p:sp>
      <p:sp>
        <p:nvSpPr>
          <p:cNvPr id="59" name="object 59"/>
          <p:cNvSpPr txBox="1"/>
          <p:nvPr/>
        </p:nvSpPr>
        <p:spPr>
          <a:xfrm>
            <a:off x="4310309" y="6309898"/>
            <a:ext cx="324485" cy="95885"/>
          </a:xfrm>
          <a:prstGeom prst="rect">
            <a:avLst/>
          </a:prstGeom>
        </p:spPr>
        <p:txBody>
          <a:bodyPr vert="horz" wrap="square" lIns="0" tIns="0" rIns="0" bIns="0" rtlCol="0">
            <a:noAutofit/>
          </a:bodyPr>
          <a:lstStyle/>
          <a:p>
            <a:pPr marL="12700">
              <a:lnSpc>
                <a:spcPct val="100000"/>
              </a:lnSpc>
            </a:pPr>
            <a:r>
              <a:rPr sz="550" spc="5" dirty="0" smtClean="0">
                <a:solidFill>
                  <a:srgbClr val="808080"/>
                </a:solidFill>
                <a:latin typeface="Century Gothic"/>
                <a:cs typeface="Century Gothic"/>
              </a:rPr>
              <a:t>2062,750</a:t>
            </a:r>
            <a:endParaRPr sz="550">
              <a:latin typeface="Century Gothic"/>
              <a:cs typeface="Century Gothic"/>
            </a:endParaRPr>
          </a:p>
        </p:txBody>
      </p:sp>
      <p:sp>
        <p:nvSpPr>
          <p:cNvPr id="60" name="object 60"/>
          <p:cNvSpPr txBox="1"/>
          <p:nvPr/>
        </p:nvSpPr>
        <p:spPr>
          <a:xfrm>
            <a:off x="5227553" y="6309898"/>
            <a:ext cx="324485" cy="95885"/>
          </a:xfrm>
          <a:prstGeom prst="rect">
            <a:avLst/>
          </a:prstGeom>
        </p:spPr>
        <p:txBody>
          <a:bodyPr vert="horz" wrap="square" lIns="0" tIns="0" rIns="0" bIns="0" rtlCol="0">
            <a:noAutofit/>
          </a:bodyPr>
          <a:lstStyle/>
          <a:p>
            <a:pPr marL="12700">
              <a:lnSpc>
                <a:spcPct val="100000"/>
              </a:lnSpc>
            </a:pPr>
            <a:r>
              <a:rPr sz="550" spc="5" dirty="0" smtClean="0">
                <a:solidFill>
                  <a:srgbClr val="808080"/>
                </a:solidFill>
                <a:latin typeface="Century Gothic"/>
                <a:cs typeface="Century Gothic"/>
              </a:rPr>
              <a:t>2462,750</a:t>
            </a:r>
            <a:endParaRPr sz="550">
              <a:latin typeface="Century Gothic"/>
              <a:cs typeface="Century Gothic"/>
            </a:endParaRPr>
          </a:p>
        </p:txBody>
      </p:sp>
      <p:sp>
        <p:nvSpPr>
          <p:cNvPr id="61" name="object 61"/>
          <p:cNvSpPr txBox="1"/>
          <p:nvPr/>
        </p:nvSpPr>
        <p:spPr>
          <a:xfrm>
            <a:off x="5985520" y="5731462"/>
            <a:ext cx="592455" cy="674370"/>
          </a:xfrm>
          <a:prstGeom prst="rect">
            <a:avLst/>
          </a:prstGeom>
        </p:spPr>
        <p:txBody>
          <a:bodyPr vert="horz" wrap="square" lIns="0" tIns="0" rIns="0" bIns="0" rtlCol="0">
            <a:noAutofit/>
          </a:bodyPr>
          <a:lstStyle/>
          <a:p>
            <a:pPr marL="12700" marR="272415" indent="0" algn="ctr">
              <a:lnSpc>
                <a:spcPct val="102099"/>
              </a:lnSpc>
            </a:pPr>
            <a:r>
              <a:rPr sz="1100" spc="-55" dirty="0" smtClean="0">
                <a:latin typeface="Arial"/>
                <a:cs typeface="Arial"/>
              </a:rPr>
              <a:t>WS</a:t>
            </a:r>
            <a:r>
              <a:rPr sz="1100" spc="-20" dirty="0" smtClean="0">
                <a:latin typeface="Arial"/>
                <a:cs typeface="Arial"/>
              </a:rPr>
              <a:t> </a:t>
            </a:r>
            <a:r>
              <a:rPr sz="1100" spc="-25" dirty="0" smtClean="0">
                <a:latin typeface="Arial"/>
                <a:cs typeface="Arial"/>
              </a:rPr>
              <a:t>FC</a:t>
            </a:r>
            <a:r>
              <a:rPr sz="1100" spc="-10" dirty="0" smtClean="0">
                <a:latin typeface="Arial"/>
                <a:cs typeface="Arial"/>
              </a:rPr>
              <a:t> </a:t>
            </a:r>
            <a:r>
              <a:rPr sz="1100" spc="-20" dirty="0" smtClean="0">
                <a:latin typeface="Arial"/>
                <a:cs typeface="Arial"/>
              </a:rPr>
              <a:t>NPM</a:t>
            </a:r>
            <a:endParaRPr sz="1100">
              <a:latin typeface="Arial"/>
              <a:cs typeface="Arial"/>
            </a:endParaRPr>
          </a:p>
          <a:p>
            <a:pPr>
              <a:lnSpc>
                <a:spcPts val="500"/>
              </a:lnSpc>
              <a:spcBef>
                <a:spcPts val="10"/>
              </a:spcBef>
            </a:pPr>
            <a:endParaRPr sz="500"/>
          </a:p>
          <a:p>
            <a:pPr marL="280035">
              <a:lnSpc>
                <a:spcPct val="100000"/>
              </a:lnSpc>
            </a:pPr>
            <a:r>
              <a:rPr sz="550" spc="5" dirty="0" smtClean="0">
                <a:solidFill>
                  <a:srgbClr val="808080"/>
                </a:solidFill>
                <a:latin typeface="Century Gothic"/>
                <a:cs typeface="Century Gothic"/>
              </a:rPr>
              <a:t>2968,574</a:t>
            </a:r>
            <a:endParaRPr sz="550">
              <a:latin typeface="Century Gothic"/>
              <a:cs typeface="Century Gothic"/>
            </a:endParaRPr>
          </a:p>
        </p:txBody>
      </p:sp>
      <p:sp>
        <p:nvSpPr>
          <p:cNvPr id="62" name="object 62"/>
          <p:cNvSpPr txBox="1"/>
          <p:nvPr/>
        </p:nvSpPr>
        <p:spPr>
          <a:xfrm>
            <a:off x="7042074" y="6309898"/>
            <a:ext cx="324485" cy="95885"/>
          </a:xfrm>
          <a:prstGeom prst="rect">
            <a:avLst/>
          </a:prstGeom>
        </p:spPr>
        <p:txBody>
          <a:bodyPr vert="horz" wrap="square" lIns="0" tIns="0" rIns="0" bIns="0" rtlCol="0">
            <a:noAutofit/>
          </a:bodyPr>
          <a:lstStyle/>
          <a:p>
            <a:pPr marL="12700">
              <a:lnSpc>
                <a:spcPct val="100000"/>
              </a:lnSpc>
            </a:pPr>
            <a:r>
              <a:rPr sz="550" spc="5" dirty="0" smtClean="0">
                <a:solidFill>
                  <a:srgbClr val="808080"/>
                </a:solidFill>
                <a:latin typeface="Century Gothic"/>
                <a:cs typeface="Century Gothic"/>
              </a:rPr>
              <a:t>3322,850</a:t>
            </a:r>
            <a:endParaRPr sz="550">
              <a:latin typeface="Century Gothic"/>
              <a:cs typeface="Century Gothic"/>
            </a:endParaRPr>
          </a:p>
        </p:txBody>
      </p:sp>
      <p:sp>
        <p:nvSpPr>
          <p:cNvPr id="63" name="object 63"/>
          <p:cNvSpPr txBox="1"/>
          <p:nvPr/>
        </p:nvSpPr>
        <p:spPr>
          <a:xfrm>
            <a:off x="7497253" y="6309898"/>
            <a:ext cx="324485" cy="95885"/>
          </a:xfrm>
          <a:prstGeom prst="rect">
            <a:avLst/>
          </a:prstGeom>
        </p:spPr>
        <p:txBody>
          <a:bodyPr vert="horz" wrap="square" lIns="0" tIns="0" rIns="0" bIns="0" rtlCol="0">
            <a:noAutofit/>
          </a:bodyPr>
          <a:lstStyle/>
          <a:p>
            <a:pPr marL="12700">
              <a:lnSpc>
                <a:spcPct val="100000"/>
              </a:lnSpc>
            </a:pPr>
            <a:r>
              <a:rPr sz="550" spc="5" dirty="0" smtClean="0">
                <a:solidFill>
                  <a:srgbClr val="808080"/>
                </a:solidFill>
                <a:latin typeface="Century Gothic"/>
                <a:cs typeface="Century Gothic"/>
              </a:rPr>
              <a:t>3532,527</a:t>
            </a:r>
            <a:endParaRPr sz="550">
              <a:latin typeface="Century Gothic"/>
              <a:cs typeface="Century Gothic"/>
            </a:endParaRPr>
          </a:p>
        </p:txBody>
      </p:sp>
      <p:sp>
        <p:nvSpPr>
          <p:cNvPr id="64" name="object 64"/>
          <p:cNvSpPr txBox="1"/>
          <p:nvPr/>
        </p:nvSpPr>
        <p:spPr>
          <a:xfrm>
            <a:off x="8238731" y="6309898"/>
            <a:ext cx="324485" cy="95885"/>
          </a:xfrm>
          <a:prstGeom prst="rect">
            <a:avLst/>
          </a:prstGeom>
        </p:spPr>
        <p:txBody>
          <a:bodyPr vert="horz" wrap="square" lIns="0" tIns="0" rIns="0" bIns="0" rtlCol="0">
            <a:noAutofit/>
          </a:bodyPr>
          <a:lstStyle/>
          <a:p>
            <a:pPr marL="12700">
              <a:lnSpc>
                <a:spcPct val="100000"/>
              </a:lnSpc>
            </a:pPr>
            <a:r>
              <a:rPr sz="550" spc="5" dirty="0" smtClean="0">
                <a:solidFill>
                  <a:srgbClr val="808080"/>
                </a:solidFill>
                <a:latin typeface="Century Gothic"/>
                <a:cs typeface="Century Gothic"/>
              </a:rPr>
              <a:t>3863,830</a:t>
            </a:r>
            <a:endParaRPr sz="550">
              <a:latin typeface="Century Gothic"/>
              <a:cs typeface="Century Gothic"/>
            </a:endParaRPr>
          </a:p>
        </p:txBody>
      </p:sp>
      <p:sp>
        <p:nvSpPr>
          <p:cNvPr id="65" name="object 65"/>
          <p:cNvSpPr txBox="1"/>
          <p:nvPr/>
        </p:nvSpPr>
        <p:spPr>
          <a:xfrm>
            <a:off x="4272319" y="4217716"/>
            <a:ext cx="963294" cy="185420"/>
          </a:xfrm>
          <a:prstGeom prst="rect">
            <a:avLst/>
          </a:prstGeom>
        </p:spPr>
        <p:txBody>
          <a:bodyPr vert="horz" wrap="square" lIns="0" tIns="0" rIns="0" bIns="0" rtlCol="0">
            <a:noAutofit/>
          </a:bodyPr>
          <a:lstStyle/>
          <a:p>
            <a:pPr marL="12700">
              <a:lnSpc>
                <a:spcPct val="100000"/>
              </a:lnSpc>
              <a:tabLst>
                <a:tab pos="378460" algn="l"/>
                <a:tab pos="760730" algn="l"/>
              </a:tabLst>
            </a:pPr>
            <a:r>
              <a:rPr sz="1100" spc="5" dirty="0" smtClean="0">
                <a:latin typeface="Arial"/>
                <a:cs typeface="Arial"/>
              </a:rPr>
              <a:t>B2	Q5	Q6</a:t>
            </a:r>
            <a:endParaRPr sz="1100">
              <a:latin typeface="Arial"/>
              <a:cs typeface="Arial"/>
            </a:endParaRPr>
          </a:p>
        </p:txBody>
      </p:sp>
      <p:sp>
        <p:nvSpPr>
          <p:cNvPr id="66" name="object 66"/>
          <p:cNvSpPr txBox="1"/>
          <p:nvPr/>
        </p:nvSpPr>
        <p:spPr>
          <a:xfrm>
            <a:off x="6583955" y="4217716"/>
            <a:ext cx="1853564" cy="185420"/>
          </a:xfrm>
          <a:prstGeom prst="rect">
            <a:avLst/>
          </a:prstGeom>
        </p:spPr>
        <p:txBody>
          <a:bodyPr vert="horz" wrap="square" lIns="0" tIns="0" rIns="0" bIns="0" rtlCol="0">
            <a:noAutofit/>
          </a:bodyPr>
          <a:lstStyle/>
          <a:p>
            <a:pPr marL="12700">
              <a:lnSpc>
                <a:spcPct val="100000"/>
              </a:lnSpc>
              <a:tabLst>
                <a:tab pos="414655" algn="l"/>
                <a:tab pos="773430" algn="l"/>
                <a:tab pos="1180465" algn="l"/>
              </a:tabLst>
            </a:pPr>
            <a:r>
              <a:rPr sz="1100" spc="5" dirty="0" smtClean="0">
                <a:latin typeface="Arial"/>
                <a:cs typeface="Arial"/>
              </a:rPr>
              <a:t>Q8	B3	Q9	Q10  </a:t>
            </a:r>
            <a:r>
              <a:rPr sz="1100" spc="70" dirty="0" smtClean="0">
                <a:latin typeface="Arial"/>
                <a:cs typeface="Arial"/>
              </a:rPr>
              <a:t> </a:t>
            </a:r>
            <a:r>
              <a:rPr sz="1100" spc="5" dirty="0" smtClean="0">
                <a:latin typeface="Arial"/>
                <a:cs typeface="Arial"/>
              </a:rPr>
              <a:t>Q11</a:t>
            </a:r>
            <a:endParaRPr sz="1100">
              <a:latin typeface="Arial"/>
              <a:cs typeface="Arial"/>
            </a:endParaRPr>
          </a:p>
        </p:txBody>
      </p:sp>
      <p:sp>
        <p:nvSpPr>
          <p:cNvPr id="67" name="object 67"/>
          <p:cNvSpPr txBox="1"/>
          <p:nvPr/>
        </p:nvSpPr>
        <p:spPr>
          <a:xfrm>
            <a:off x="577852" y="4217716"/>
            <a:ext cx="1379855" cy="185420"/>
          </a:xfrm>
          <a:prstGeom prst="rect">
            <a:avLst/>
          </a:prstGeom>
        </p:spPr>
        <p:txBody>
          <a:bodyPr vert="horz" wrap="square" lIns="0" tIns="0" rIns="0" bIns="0" rtlCol="0">
            <a:noAutofit/>
          </a:bodyPr>
          <a:lstStyle/>
          <a:p>
            <a:pPr marL="12700">
              <a:lnSpc>
                <a:spcPct val="100000"/>
              </a:lnSpc>
              <a:tabLst>
                <a:tab pos="417195" algn="l"/>
                <a:tab pos="789305" algn="l"/>
                <a:tab pos="1177925" algn="l"/>
              </a:tabLst>
            </a:pPr>
            <a:r>
              <a:rPr sz="1100" spc="5" dirty="0" smtClean="0">
                <a:latin typeface="Arial"/>
                <a:cs typeface="Arial"/>
              </a:rPr>
              <a:t>Q1	Q2	B1	Q3</a:t>
            </a:r>
            <a:endParaRPr sz="1100">
              <a:latin typeface="Arial"/>
              <a:cs typeface="Arial"/>
            </a:endParaRPr>
          </a:p>
        </p:txBody>
      </p:sp>
      <p:sp>
        <p:nvSpPr>
          <p:cNvPr id="68" name="object 68"/>
          <p:cNvSpPr txBox="1"/>
          <p:nvPr/>
        </p:nvSpPr>
        <p:spPr>
          <a:xfrm>
            <a:off x="3259719" y="4217716"/>
            <a:ext cx="214629" cy="185420"/>
          </a:xfrm>
          <a:prstGeom prst="rect">
            <a:avLst/>
          </a:prstGeom>
        </p:spPr>
        <p:txBody>
          <a:bodyPr vert="horz" wrap="square" lIns="0" tIns="0" rIns="0" bIns="0" rtlCol="0">
            <a:noAutofit/>
          </a:bodyPr>
          <a:lstStyle/>
          <a:p>
            <a:pPr marL="12700">
              <a:lnSpc>
                <a:spcPct val="100000"/>
              </a:lnSpc>
            </a:pPr>
            <a:r>
              <a:rPr sz="1100" spc="5" dirty="0" smtClean="0">
                <a:latin typeface="Arial"/>
                <a:cs typeface="Arial"/>
              </a:rPr>
              <a:t>Q4</a:t>
            </a:r>
            <a:endParaRPr sz="1100">
              <a:latin typeface="Arial"/>
              <a:cs typeface="Arial"/>
            </a:endParaRPr>
          </a:p>
        </p:txBody>
      </p:sp>
      <p:sp>
        <p:nvSpPr>
          <p:cNvPr id="69" name="object 69"/>
          <p:cNvSpPr txBox="1"/>
          <p:nvPr/>
        </p:nvSpPr>
        <p:spPr>
          <a:xfrm>
            <a:off x="5520411" y="4217716"/>
            <a:ext cx="214629" cy="185420"/>
          </a:xfrm>
          <a:prstGeom prst="rect">
            <a:avLst/>
          </a:prstGeom>
        </p:spPr>
        <p:txBody>
          <a:bodyPr vert="horz" wrap="square" lIns="0" tIns="0" rIns="0" bIns="0" rtlCol="0">
            <a:noAutofit/>
          </a:bodyPr>
          <a:lstStyle/>
          <a:p>
            <a:pPr marL="12700">
              <a:lnSpc>
                <a:spcPct val="100000"/>
              </a:lnSpc>
            </a:pPr>
            <a:r>
              <a:rPr sz="1100" spc="5" dirty="0" smtClean="0">
                <a:latin typeface="Arial"/>
                <a:cs typeface="Arial"/>
              </a:rPr>
              <a:t>Q7</a:t>
            </a:r>
            <a:endParaRPr sz="1100">
              <a:latin typeface="Arial"/>
              <a:cs typeface="Arial"/>
            </a:endParaRPr>
          </a:p>
        </p:txBody>
      </p:sp>
      <p:sp>
        <p:nvSpPr>
          <p:cNvPr id="70" name="object 70"/>
          <p:cNvSpPr txBox="1"/>
          <p:nvPr/>
        </p:nvSpPr>
        <p:spPr>
          <a:xfrm>
            <a:off x="750648" y="5936442"/>
            <a:ext cx="238125" cy="185420"/>
          </a:xfrm>
          <a:prstGeom prst="rect">
            <a:avLst/>
          </a:prstGeom>
        </p:spPr>
        <p:txBody>
          <a:bodyPr vert="horz" wrap="square" lIns="0" tIns="0" rIns="0" bIns="0" rtlCol="0">
            <a:noAutofit/>
          </a:bodyPr>
          <a:lstStyle/>
          <a:p>
            <a:pPr marL="12700">
              <a:lnSpc>
                <a:spcPct val="100000"/>
              </a:lnSpc>
            </a:pPr>
            <a:r>
              <a:rPr sz="1100" spc="-55" dirty="0" smtClean="0">
                <a:latin typeface="Arial"/>
                <a:cs typeface="Arial"/>
              </a:rPr>
              <a:t>WS</a:t>
            </a:r>
            <a:endParaRPr sz="1100">
              <a:latin typeface="Arial"/>
              <a:cs typeface="Arial"/>
            </a:endParaRPr>
          </a:p>
        </p:txBody>
      </p:sp>
      <p:sp>
        <p:nvSpPr>
          <p:cNvPr id="71" name="object 71"/>
          <p:cNvSpPr txBox="1"/>
          <p:nvPr/>
        </p:nvSpPr>
        <p:spPr>
          <a:xfrm>
            <a:off x="1951154" y="5936442"/>
            <a:ext cx="238125" cy="185420"/>
          </a:xfrm>
          <a:prstGeom prst="rect">
            <a:avLst/>
          </a:prstGeom>
        </p:spPr>
        <p:txBody>
          <a:bodyPr vert="horz" wrap="square" lIns="0" tIns="0" rIns="0" bIns="0" rtlCol="0">
            <a:noAutofit/>
          </a:bodyPr>
          <a:lstStyle/>
          <a:p>
            <a:pPr marL="12700">
              <a:lnSpc>
                <a:spcPct val="100000"/>
              </a:lnSpc>
            </a:pPr>
            <a:r>
              <a:rPr sz="1100" spc="5" dirty="0" smtClean="0">
                <a:latin typeface="Arial"/>
                <a:cs typeface="Arial"/>
              </a:rPr>
              <a:t>CO</a:t>
            </a:r>
            <a:endParaRPr sz="1100">
              <a:latin typeface="Arial"/>
              <a:cs typeface="Arial"/>
            </a:endParaRPr>
          </a:p>
        </p:txBody>
      </p:sp>
      <p:sp>
        <p:nvSpPr>
          <p:cNvPr id="72" name="object 72"/>
          <p:cNvSpPr txBox="1"/>
          <p:nvPr/>
        </p:nvSpPr>
        <p:spPr>
          <a:xfrm>
            <a:off x="4851958" y="5936442"/>
            <a:ext cx="727710" cy="185420"/>
          </a:xfrm>
          <a:prstGeom prst="rect">
            <a:avLst/>
          </a:prstGeom>
        </p:spPr>
        <p:txBody>
          <a:bodyPr vert="horz" wrap="square" lIns="0" tIns="0" rIns="0" bIns="0" rtlCol="0">
            <a:noAutofit/>
          </a:bodyPr>
          <a:lstStyle/>
          <a:p>
            <a:pPr marL="12700">
              <a:lnSpc>
                <a:spcPct val="100000"/>
              </a:lnSpc>
              <a:tabLst>
                <a:tab pos="415925" algn="l"/>
              </a:tabLst>
            </a:pPr>
            <a:r>
              <a:rPr sz="1100" spc="5" dirty="0" smtClean="0">
                <a:latin typeface="Arial"/>
                <a:cs typeface="Arial"/>
              </a:rPr>
              <a:t>CO	</a:t>
            </a:r>
            <a:r>
              <a:rPr sz="1100" spc="-20" dirty="0" smtClean="0">
                <a:latin typeface="Arial"/>
                <a:cs typeface="Arial"/>
              </a:rPr>
              <a:t>BSM</a:t>
            </a:r>
            <a:endParaRPr sz="1100">
              <a:latin typeface="Arial"/>
              <a:cs typeface="Arial"/>
            </a:endParaRPr>
          </a:p>
        </p:txBody>
      </p:sp>
      <p:sp>
        <p:nvSpPr>
          <p:cNvPr id="73" name="object 73"/>
          <p:cNvSpPr txBox="1"/>
          <p:nvPr/>
        </p:nvSpPr>
        <p:spPr>
          <a:xfrm>
            <a:off x="7570930" y="5936442"/>
            <a:ext cx="688975" cy="185420"/>
          </a:xfrm>
          <a:prstGeom prst="rect">
            <a:avLst/>
          </a:prstGeom>
        </p:spPr>
        <p:txBody>
          <a:bodyPr vert="horz" wrap="square" lIns="0" tIns="0" rIns="0" bIns="0" rtlCol="0">
            <a:noAutofit/>
          </a:bodyPr>
          <a:lstStyle/>
          <a:p>
            <a:pPr marL="12700">
              <a:lnSpc>
                <a:spcPct val="100000"/>
              </a:lnSpc>
              <a:tabLst>
                <a:tab pos="400050" algn="l"/>
              </a:tabLst>
            </a:pPr>
            <a:r>
              <a:rPr sz="1100" spc="5" dirty="0" smtClean="0">
                <a:latin typeface="Arial"/>
                <a:cs typeface="Arial"/>
              </a:rPr>
              <a:t>CO	</a:t>
            </a:r>
            <a:r>
              <a:rPr sz="1100" spc="-15" dirty="0" smtClean="0">
                <a:latin typeface="Arial"/>
                <a:cs typeface="Arial"/>
              </a:rPr>
              <a:t>BCT</a:t>
            </a:r>
            <a:endParaRPr sz="1100">
              <a:latin typeface="Arial"/>
              <a:cs typeface="Arial"/>
            </a:endParaRPr>
          </a:p>
        </p:txBody>
      </p:sp>
      <p:sp>
        <p:nvSpPr>
          <p:cNvPr id="74" name="object 74"/>
          <p:cNvSpPr txBox="1"/>
          <p:nvPr/>
        </p:nvSpPr>
        <p:spPr>
          <a:xfrm>
            <a:off x="3761629" y="5668366"/>
            <a:ext cx="222250" cy="185420"/>
          </a:xfrm>
          <a:prstGeom prst="rect">
            <a:avLst/>
          </a:prstGeom>
        </p:spPr>
        <p:txBody>
          <a:bodyPr vert="horz" wrap="square" lIns="0" tIns="0" rIns="0" bIns="0" rtlCol="0">
            <a:noAutofit/>
          </a:bodyPr>
          <a:lstStyle/>
          <a:p>
            <a:pPr marL="12700">
              <a:lnSpc>
                <a:spcPct val="100000"/>
              </a:lnSpc>
            </a:pPr>
            <a:r>
              <a:rPr sz="1100" spc="5" dirty="0" smtClean="0">
                <a:latin typeface="Arial"/>
                <a:cs typeface="Arial"/>
              </a:rPr>
              <a:t>BD</a:t>
            </a:r>
            <a:endParaRPr sz="1100">
              <a:latin typeface="Arial"/>
              <a:cs typeface="Arial"/>
            </a:endParaRPr>
          </a:p>
        </p:txBody>
      </p:sp>
      <p:sp>
        <p:nvSpPr>
          <p:cNvPr id="75" name="object 75"/>
          <p:cNvSpPr/>
          <p:nvPr/>
        </p:nvSpPr>
        <p:spPr>
          <a:xfrm>
            <a:off x="2147707" y="5135973"/>
            <a:ext cx="1070789" cy="470683"/>
          </a:xfrm>
          <a:prstGeom prst="rect">
            <a:avLst/>
          </a:prstGeom>
          <a:blipFill>
            <a:blip r:embed="rId5" cstate="print"/>
            <a:stretch>
              <a:fillRect/>
            </a:stretch>
          </a:blipFill>
        </p:spPr>
        <p:txBody>
          <a:bodyPr wrap="square" lIns="0" tIns="0" rIns="0" bIns="0" rtlCol="0">
            <a:noAutofit/>
          </a:bodyPr>
          <a:lstStyle/>
          <a:p>
            <a:endParaRPr/>
          </a:p>
        </p:txBody>
      </p:sp>
      <p:sp>
        <p:nvSpPr>
          <p:cNvPr id="76" name="object 76"/>
          <p:cNvSpPr/>
          <p:nvPr/>
        </p:nvSpPr>
        <p:spPr>
          <a:xfrm>
            <a:off x="2179411" y="5148433"/>
            <a:ext cx="1010179" cy="412991"/>
          </a:xfrm>
          <a:custGeom>
            <a:avLst/>
            <a:gdLst/>
            <a:ahLst/>
            <a:cxnLst/>
            <a:rect l="l" t="t" r="r" b="b"/>
            <a:pathLst>
              <a:path w="1010179" h="412991">
                <a:moveTo>
                  <a:pt x="0" y="412991"/>
                </a:moveTo>
                <a:lnTo>
                  <a:pt x="1010179" y="412991"/>
                </a:lnTo>
                <a:lnTo>
                  <a:pt x="1010179" y="0"/>
                </a:lnTo>
                <a:lnTo>
                  <a:pt x="0" y="0"/>
                </a:lnTo>
                <a:lnTo>
                  <a:pt x="0" y="412991"/>
                </a:lnTo>
                <a:close/>
              </a:path>
            </a:pathLst>
          </a:custGeom>
          <a:solidFill>
            <a:srgbClr val="FFFB00"/>
          </a:solidFill>
        </p:spPr>
        <p:txBody>
          <a:bodyPr wrap="square" lIns="0" tIns="0" rIns="0" bIns="0" rtlCol="0">
            <a:noAutofit/>
          </a:bodyPr>
          <a:lstStyle/>
          <a:p>
            <a:endParaRPr/>
          </a:p>
        </p:txBody>
      </p:sp>
      <p:sp>
        <p:nvSpPr>
          <p:cNvPr id="77" name="object 77"/>
          <p:cNvSpPr txBox="1"/>
          <p:nvPr/>
        </p:nvSpPr>
        <p:spPr>
          <a:xfrm>
            <a:off x="2336499" y="4752292"/>
            <a:ext cx="3980815" cy="697230"/>
          </a:xfrm>
          <a:prstGeom prst="rect">
            <a:avLst/>
          </a:prstGeom>
        </p:spPr>
        <p:txBody>
          <a:bodyPr vert="horz" wrap="square" lIns="0" tIns="0" rIns="0" bIns="0" rtlCol="0">
            <a:noAutofit/>
          </a:bodyPr>
          <a:lstStyle/>
          <a:p>
            <a:pPr marR="12700" algn="r">
              <a:lnSpc>
                <a:spcPct val="100000"/>
              </a:lnSpc>
            </a:pPr>
            <a:r>
              <a:rPr sz="1100" spc="-20" dirty="0" smtClean="0">
                <a:latin typeface="Arial"/>
                <a:cs typeface="Arial"/>
              </a:rPr>
              <a:t>EMU</a:t>
            </a:r>
            <a:endParaRPr sz="1100">
              <a:latin typeface="Arial"/>
              <a:cs typeface="Arial"/>
            </a:endParaRPr>
          </a:p>
          <a:p>
            <a:pPr>
              <a:lnSpc>
                <a:spcPts val="700"/>
              </a:lnSpc>
              <a:spcBef>
                <a:spcPts val="14"/>
              </a:spcBef>
            </a:pPr>
            <a:endParaRPr sz="700"/>
          </a:p>
          <a:p>
            <a:pPr>
              <a:lnSpc>
                <a:spcPts val="1000"/>
              </a:lnSpc>
            </a:pPr>
            <a:endParaRPr sz="1000"/>
          </a:p>
          <a:p>
            <a:pPr>
              <a:lnSpc>
                <a:spcPts val="1000"/>
              </a:lnSpc>
            </a:pPr>
            <a:endParaRPr sz="1000"/>
          </a:p>
          <a:p>
            <a:pPr marL="12700">
              <a:lnSpc>
                <a:spcPct val="100000"/>
              </a:lnSpc>
            </a:pPr>
            <a:r>
              <a:rPr sz="1100" spc="-35" dirty="0" smtClean="0">
                <a:latin typeface="Arial"/>
                <a:cs typeface="Arial"/>
              </a:rPr>
              <a:t>CHOPPER</a:t>
            </a:r>
            <a:endParaRPr sz="1100">
              <a:latin typeface="Arial"/>
              <a:cs typeface="Arial"/>
            </a:endParaRPr>
          </a:p>
        </p:txBody>
      </p:sp>
      <p:sp>
        <p:nvSpPr>
          <p:cNvPr id="78" name="object 78"/>
          <p:cNvSpPr/>
          <p:nvPr/>
        </p:nvSpPr>
        <p:spPr>
          <a:xfrm>
            <a:off x="156506" y="177801"/>
            <a:ext cx="1295400" cy="520700"/>
          </a:xfrm>
          <a:prstGeom prst="rect">
            <a:avLst/>
          </a:prstGeom>
          <a:blipFill>
            <a:blip r:embed="rId6" cstate="print"/>
            <a:stretch>
              <a:fillRect/>
            </a:stretch>
          </a:blipFill>
        </p:spPr>
        <p:txBody>
          <a:bodyPr wrap="square" lIns="0" tIns="0" rIns="0" bIns="0" rtlCol="0">
            <a:noAutofit/>
          </a:bodyPr>
          <a:lstStyle/>
          <a:p>
            <a:endParaRPr/>
          </a:p>
        </p:txBody>
      </p:sp>
      <p:sp>
        <p:nvSpPr>
          <p:cNvPr id="80" name="object 80"/>
          <p:cNvSpPr txBox="1">
            <a:spLocks noGrp="1"/>
          </p:cNvSpPr>
          <p:nvPr>
            <p:ph type="title"/>
          </p:nvPr>
        </p:nvSpPr>
        <p:spPr>
          <a:xfrm>
            <a:off x="2204516" y="1"/>
            <a:ext cx="6067426" cy="1441531"/>
          </a:xfrm>
          <a:prstGeom prst="rect">
            <a:avLst/>
          </a:prstGeom>
        </p:spPr>
        <p:txBody>
          <a:bodyPr vert="horz" wrap="square" lIns="0" tIns="0" rIns="0" bIns="0" rtlCol="0">
            <a:noAutofit/>
          </a:bodyPr>
          <a:lstStyle/>
          <a:p>
            <a:pPr marL="1369060">
              <a:lnSpc>
                <a:spcPct val="100000"/>
              </a:lnSpc>
            </a:pPr>
            <a:r>
              <a:rPr sz="4400" b="1" dirty="0" smtClean="0">
                <a:solidFill>
                  <a:srgbClr val="000090"/>
                </a:solidFill>
                <a:latin typeface="Arial"/>
                <a:cs typeface="Arial"/>
              </a:rPr>
              <a:t>Chopper</a:t>
            </a:r>
            <a:endParaRPr sz="4400" dirty="0">
              <a:solidFill>
                <a:srgbClr val="000090"/>
              </a:solidFill>
              <a:latin typeface="Arial"/>
              <a:cs typeface="Arial"/>
            </a:endParaRPr>
          </a:p>
        </p:txBody>
      </p:sp>
      <p:sp>
        <p:nvSpPr>
          <p:cNvPr id="81" name="object 81"/>
          <p:cNvSpPr txBox="1"/>
          <p:nvPr/>
        </p:nvSpPr>
        <p:spPr>
          <a:xfrm>
            <a:off x="285926" y="1345659"/>
            <a:ext cx="8142605" cy="1336675"/>
          </a:xfrm>
          <a:prstGeom prst="rect">
            <a:avLst/>
          </a:prstGeom>
        </p:spPr>
        <p:txBody>
          <a:bodyPr vert="horz" wrap="square" lIns="0" tIns="0" rIns="0" bIns="0" rtlCol="0">
            <a:noAutofit/>
          </a:bodyPr>
          <a:lstStyle/>
          <a:p>
            <a:pPr marL="226695" marR="12700" indent="-214629">
              <a:lnSpc>
                <a:spcPct val="100000"/>
              </a:lnSpc>
              <a:buFont typeface="Arial"/>
              <a:buChar char="•"/>
              <a:tabLst>
                <a:tab pos="226695" algn="l"/>
              </a:tabLst>
            </a:pPr>
            <a:r>
              <a:rPr sz="2000" spc="20" dirty="0" smtClean="0">
                <a:latin typeface="Arial"/>
                <a:cs typeface="Arial"/>
              </a:rPr>
              <a:t>Chopper </a:t>
            </a:r>
            <a:r>
              <a:rPr sz="2000" spc="10" dirty="0" smtClean="0">
                <a:latin typeface="Arial"/>
                <a:cs typeface="Arial"/>
              </a:rPr>
              <a:t>workshop </a:t>
            </a:r>
            <a:r>
              <a:rPr sz="2000" spc="25" dirty="0" smtClean="0">
                <a:latin typeface="Arial"/>
                <a:cs typeface="Arial"/>
              </a:rPr>
              <a:t>held in </a:t>
            </a:r>
            <a:r>
              <a:rPr sz="2000" spc="15" dirty="0" smtClean="0">
                <a:latin typeface="Arial"/>
                <a:cs typeface="Arial"/>
              </a:rPr>
              <a:t>Bilbao Jan-2015 with a world-wide </a:t>
            </a:r>
            <a:r>
              <a:rPr sz="2000" spc="20" dirty="0" smtClean="0">
                <a:latin typeface="Arial"/>
                <a:cs typeface="Arial"/>
              </a:rPr>
              <a:t>expe</a:t>
            </a:r>
            <a:r>
              <a:rPr sz="2000" spc="45" dirty="0" smtClean="0">
                <a:latin typeface="Arial"/>
                <a:cs typeface="Arial"/>
              </a:rPr>
              <a:t>r</a:t>
            </a:r>
            <a:r>
              <a:rPr sz="2000" spc="0" dirty="0" smtClean="0">
                <a:latin typeface="Arial"/>
                <a:cs typeface="Arial"/>
              </a:rPr>
              <a:t>ts </a:t>
            </a:r>
            <a:r>
              <a:rPr sz="2000" spc="15" dirty="0" smtClean="0">
                <a:latin typeface="Arial"/>
                <a:cs typeface="Arial"/>
              </a:rPr>
              <a:t>panel </a:t>
            </a:r>
            <a:r>
              <a:rPr sz="2000" spc="5" dirty="0" smtClean="0">
                <a:latin typeface="Arial"/>
                <a:cs typeface="Arial"/>
              </a:rPr>
              <a:t>selection. (</a:t>
            </a:r>
            <a:r>
              <a:rPr sz="2000" u="heavy" spc="5" dirty="0" smtClean="0">
                <a:latin typeface="Arial"/>
                <a:cs typeface="Arial"/>
              </a:rPr>
              <a:t>https://indico03.esss.lu.se/indico/event/285/</a:t>
            </a:r>
            <a:r>
              <a:rPr sz="2000" spc="5" dirty="0" smtClean="0">
                <a:latin typeface="Arial"/>
                <a:cs typeface="Arial"/>
              </a:rPr>
              <a:t>)</a:t>
            </a:r>
            <a:endParaRPr sz="2000" dirty="0">
              <a:latin typeface="Arial"/>
              <a:cs typeface="Arial"/>
            </a:endParaRPr>
          </a:p>
          <a:p>
            <a:pPr>
              <a:lnSpc>
                <a:spcPts val="600"/>
              </a:lnSpc>
              <a:spcBef>
                <a:spcPts val="34"/>
              </a:spcBef>
              <a:buFont typeface="Arial"/>
              <a:buChar char="•"/>
            </a:pPr>
            <a:endParaRPr sz="600" dirty="0"/>
          </a:p>
          <a:p>
            <a:pPr marL="226695" marR="315595" indent="-214629">
              <a:lnSpc>
                <a:spcPct val="102699"/>
              </a:lnSpc>
              <a:buFont typeface="Arial"/>
              <a:buChar char="•"/>
              <a:tabLst>
                <a:tab pos="226695" algn="l"/>
              </a:tabLst>
            </a:pPr>
            <a:r>
              <a:rPr sz="2000" spc="0" dirty="0" smtClean="0">
                <a:latin typeface="Arial"/>
                <a:cs typeface="Arial"/>
              </a:rPr>
              <a:t>Strip-line </a:t>
            </a:r>
            <a:r>
              <a:rPr sz="2000" spc="55" dirty="0" smtClean="0">
                <a:latin typeface="Arial"/>
                <a:cs typeface="Arial"/>
              </a:rPr>
              <a:t>app</a:t>
            </a:r>
            <a:r>
              <a:rPr sz="2000" spc="-10" dirty="0" smtClean="0">
                <a:latin typeface="Arial"/>
                <a:cs typeface="Arial"/>
              </a:rPr>
              <a:t>r</a:t>
            </a:r>
            <a:r>
              <a:rPr sz="2000" spc="20" dirty="0" smtClean="0">
                <a:latin typeface="Arial"/>
                <a:cs typeface="Arial"/>
              </a:rPr>
              <a:t>oach </a:t>
            </a:r>
            <a:r>
              <a:rPr sz="3000" spc="30" baseline="2777" dirty="0" smtClean="0">
                <a:latin typeface="Arial"/>
                <a:cs typeface="Arial"/>
              </a:rPr>
              <a:t>∆V~ </a:t>
            </a:r>
            <a:r>
              <a:rPr sz="2000" spc="20" dirty="0" smtClean="0">
                <a:latin typeface="Arial"/>
                <a:cs typeface="Arial"/>
              </a:rPr>
              <a:t>5k</a:t>
            </a:r>
            <a:r>
              <a:rPr sz="2000" spc="-270" dirty="0" smtClean="0">
                <a:latin typeface="Arial"/>
                <a:cs typeface="Arial"/>
              </a:rPr>
              <a:t>V</a:t>
            </a:r>
            <a:r>
              <a:rPr sz="2000" spc="0" dirty="0" smtClean="0">
                <a:latin typeface="Arial"/>
                <a:cs typeface="Arial"/>
              </a:rPr>
              <a:t>; 450mm; </a:t>
            </a:r>
            <a:r>
              <a:rPr sz="2000" spc="-25" dirty="0" smtClean="0">
                <a:latin typeface="Arial"/>
                <a:cs typeface="Arial"/>
              </a:rPr>
              <a:t>ø20mm; 10ns rise-time; </a:t>
            </a:r>
            <a:r>
              <a:rPr sz="2000" spc="-15" dirty="0" smtClean="0">
                <a:latin typeface="Arial"/>
                <a:cs typeface="Arial"/>
              </a:rPr>
              <a:t>20µs</a:t>
            </a:r>
            <a:r>
              <a:rPr sz="2000" spc="-10" dirty="0" smtClean="0">
                <a:latin typeface="Arial"/>
                <a:cs typeface="Arial"/>
              </a:rPr>
              <a:t> </a:t>
            </a:r>
            <a:r>
              <a:rPr sz="2000" spc="15" dirty="0" smtClean="0">
                <a:latin typeface="Arial"/>
                <a:cs typeface="Arial"/>
              </a:rPr>
              <a:t>steady</a:t>
            </a:r>
            <a:endParaRPr lang="it-IT" sz="2000" spc="15" dirty="0" smtClean="0">
              <a:latin typeface="Arial"/>
              <a:cs typeface="Arial"/>
            </a:endParaRPr>
          </a:p>
          <a:p>
            <a:pPr marL="226695" marR="315595" indent="-214629">
              <a:lnSpc>
                <a:spcPct val="102699"/>
              </a:lnSpc>
              <a:buFont typeface="Arial"/>
              <a:buChar char="•"/>
              <a:tabLst>
                <a:tab pos="226695" algn="l"/>
              </a:tabLst>
            </a:pPr>
            <a:r>
              <a:rPr lang="it-IT" sz="2000" spc="10" dirty="0" err="1">
                <a:latin typeface="Arial"/>
                <a:cs typeface="Arial"/>
              </a:rPr>
              <a:t>Scrapers</a:t>
            </a:r>
            <a:r>
              <a:rPr lang="it-IT" sz="2000" spc="10" dirty="0">
                <a:latin typeface="Arial"/>
                <a:cs typeface="Arial"/>
              </a:rPr>
              <a:t> </a:t>
            </a:r>
            <a:r>
              <a:rPr lang="it-IT" sz="2000" spc="10" dirty="0" err="1">
                <a:latin typeface="Arial"/>
                <a:cs typeface="Arial"/>
              </a:rPr>
              <a:t>at</a:t>
            </a:r>
            <a:r>
              <a:rPr lang="it-IT" sz="2000" spc="10" dirty="0">
                <a:latin typeface="Arial"/>
                <a:cs typeface="Arial"/>
              </a:rPr>
              <a:t> the </a:t>
            </a:r>
            <a:r>
              <a:rPr lang="it-IT" sz="2000" spc="10" dirty="0" err="1" smtClean="0">
                <a:latin typeface="Arial"/>
                <a:cs typeface="Arial"/>
              </a:rPr>
              <a:t>entrance</a:t>
            </a:r>
            <a:endParaRPr lang="it-IT" sz="2000" spc="10" dirty="0" smtClean="0">
              <a:latin typeface="Arial"/>
              <a:cs typeface="Arial"/>
            </a:endParaRPr>
          </a:p>
          <a:p>
            <a:pPr marL="12066" marR="315595">
              <a:lnSpc>
                <a:spcPct val="102699"/>
              </a:lnSpc>
              <a:tabLst>
                <a:tab pos="226695" algn="l"/>
              </a:tabLst>
            </a:pPr>
            <a:r>
              <a:rPr lang="it-IT" sz="2000" spc="10" dirty="0" smtClean="0">
                <a:latin typeface="Arial"/>
                <a:cs typeface="Arial"/>
              </a:rPr>
              <a:t> </a:t>
            </a:r>
            <a:r>
              <a:rPr lang="it-IT" sz="2000" spc="10" dirty="0">
                <a:latin typeface="Arial"/>
                <a:cs typeface="Arial"/>
              </a:rPr>
              <a:t>of the </a:t>
            </a:r>
            <a:r>
              <a:rPr lang="it-IT" sz="2000" spc="50" dirty="0">
                <a:latin typeface="Arial"/>
                <a:cs typeface="Arial"/>
              </a:rPr>
              <a:t>chopper to </a:t>
            </a:r>
            <a:r>
              <a:rPr lang="it-IT" sz="2000" spc="85" dirty="0" err="1">
                <a:latin typeface="Arial"/>
                <a:cs typeface="Arial"/>
              </a:rPr>
              <a:t>p</a:t>
            </a:r>
            <a:r>
              <a:rPr lang="it-IT" sz="2000" dirty="0" err="1">
                <a:latin typeface="Arial"/>
                <a:cs typeface="Arial"/>
              </a:rPr>
              <a:t>r</a:t>
            </a:r>
            <a:r>
              <a:rPr lang="it-IT" sz="2000" spc="20" dirty="0" err="1">
                <a:latin typeface="Arial"/>
                <a:cs typeface="Arial"/>
              </a:rPr>
              <a:t>otect</a:t>
            </a:r>
            <a:r>
              <a:rPr lang="it-IT" sz="2000" spc="10" dirty="0">
                <a:latin typeface="Arial"/>
                <a:cs typeface="Arial"/>
              </a:rPr>
              <a:t> </a:t>
            </a:r>
            <a:endParaRPr lang="it-IT" sz="2000" spc="10" dirty="0" smtClean="0">
              <a:latin typeface="Arial"/>
              <a:cs typeface="Arial"/>
            </a:endParaRPr>
          </a:p>
          <a:p>
            <a:pPr marL="12066" marR="315595">
              <a:lnSpc>
                <a:spcPct val="102699"/>
              </a:lnSpc>
              <a:tabLst>
                <a:tab pos="226695" algn="l"/>
              </a:tabLst>
            </a:pPr>
            <a:r>
              <a:rPr lang="it-IT" sz="2000" spc="10" dirty="0" smtClean="0">
                <a:latin typeface="Arial"/>
                <a:cs typeface="Arial"/>
              </a:rPr>
              <a:t>the </a:t>
            </a:r>
            <a:r>
              <a:rPr lang="it-IT" sz="2000" spc="20" dirty="0" err="1">
                <a:latin typeface="Arial"/>
                <a:cs typeface="Arial"/>
              </a:rPr>
              <a:t>plates</a:t>
            </a:r>
            <a:r>
              <a:rPr lang="it-IT" sz="2000" spc="20" dirty="0">
                <a:latin typeface="Arial"/>
                <a:cs typeface="Arial"/>
              </a:rPr>
              <a:t> f</a:t>
            </a:r>
            <a:r>
              <a:rPr lang="it-IT" sz="2000" spc="-50" dirty="0">
                <a:latin typeface="Arial"/>
                <a:cs typeface="Arial"/>
              </a:rPr>
              <a:t>r</a:t>
            </a:r>
            <a:r>
              <a:rPr lang="it-IT" sz="2000" dirty="0">
                <a:latin typeface="Arial"/>
                <a:cs typeface="Arial"/>
              </a:rPr>
              <a:t>om the </a:t>
            </a:r>
            <a:r>
              <a:rPr lang="it-IT" sz="2000" spc="30" dirty="0" err="1">
                <a:latin typeface="Arial"/>
                <a:cs typeface="Arial"/>
              </a:rPr>
              <a:t>beam</a:t>
            </a:r>
            <a:r>
              <a:rPr lang="it-IT" sz="2000" spc="30" dirty="0">
                <a:latin typeface="Arial"/>
                <a:cs typeface="Arial"/>
              </a:rPr>
              <a:t> </a:t>
            </a:r>
            <a:endParaRPr lang="it-IT" sz="2000" spc="30" dirty="0" smtClean="0">
              <a:latin typeface="Arial"/>
              <a:cs typeface="Arial"/>
            </a:endParaRPr>
          </a:p>
          <a:p>
            <a:pPr marL="12066" marR="315595">
              <a:lnSpc>
                <a:spcPct val="102699"/>
              </a:lnSpc>
              <a:tabLst>
                <a:tab pos="226695" algn="l"/>
              </a:tabLst>
            </a:pPr>
            <a:r>
              <a:rPr lang="it-IT" sz="2000" spc="30" dirty="0" err="1" smtClean="0">
                <a:latin typeface="Arial"/>
                <a:cs typeface="Arial"/>
              </a:rPr>
              <a:t>losses</a:t>
            </a:r>
            <a:r>
              <a:rPr lang="it-IT" sz="2000" spc="30" dirty="0" smtClean="0">
                <a:latin typeface="Arial"/>
                <a:cs typeface="Arial"/>
              </a:rPr>
              <a:t> </a:t>
            </a:r>
            <a:r>
              <a:rPr lang="it-IT" sz="2000" spc="30" dirty="0">
                <a:latin typeface="Arial"/>
                <a:cs typeface="Arial"/>
              </a:rPr>
              <a:t>a</a:t>
            </a:r>
            <a:r>
              <a:rPr lang="it-IT" sz="2000" spc="-50" dirty="0">
                <a:latin typeface="Arial"/>
                <a:cs typeface="Arial"/>
              </a:rPr>
              <a:t>r</a:t>
            </a:r>
            <a:r>
              <a:rPr lang="it-IT" sz="2000" dirty="0">
                <a:latin typeface="Arial"/>
                <a:cs typeface="Arial"/>
              </a:rPr>
              <a:t>e </a:t>
            </a:r>
            <a:r>
              <a:rPr lang="it-IT" sz="2000" spc="-50" dirty="0" err="1">
                <a:latin typeface="Arial"/>
                <a:cs typeface="Arial"/>
              </a:rPr>
              <a:t>r</a:t>
            </a:r>
            <a:r>
              <a:rPr lang="it-IT" sz="2000" spc="30" dirty="0" err="1">
                <a:latin typeface="Arial"/>
                <a:cs typeface="Arial"/>
              </a:rPr>
              <a:t>ecommended</a:t>
            </a:r>
            <a:endParaRPr sz="2000" dirty="0">
              <a:latin typeface="Arial"/>
              <a:cs typeface="Arial"/>
            </a:endParaRPr>
          </a:p>
        </p:txBody>
      </p:sp>
      <p:pic>
        <p:nvPicPr>
          <p:cNvPr id="88" name="Immagine 87"/>
          <p:cNvPicPr>
            <a:picLocks noChangeAspect="1"/>
          </p:cNvPicPr>
          <p:nvPr/>
        </p:nvPicPr>
        <p:blipFill>
          <a:blip r:embed="rId7"/>
          <a:stretch>
            <a:fillRect/>
          </a:stretch>
        </p:blipFill>
        <p:spPr>
          <a:xfrm>
            <a:off x="3333088" y="2668316"/>
            <a:ext cx="5499100" cy="1587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43933" y="194734"/>
            <a:ext cx="1295400" cy="5207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xfrm>
            <a:off x="2430463" y="1"/>
            <a:ext cx="6067426" cy="1441531"/>
          </a:xfrm>
          <a:prstGeom prst="rect">
            <a:avLst/>
          </a:prstGeom>
        </p:spPr>
        <p:txBody>
          <a:bodyPr vert="horz" wrap="square" lIns="0" tIns="0" rIns="0" bIns="0" rtlCol="0">
            <a:noAutofit/>
          </a:bodyPr>
          <a:lstStyle/>
          <a:p>
            <a:pPr marL="887094">
              <a:lnSpc>
                <a:spcPct val="100000"/>
              </a:lnSpc>
            </a:pPr>
            <a:r>
              <a:rPr sz="4400" b="1" dirty="0" smtClean="0">
                <a:solidFill>
                  <a:srgbClr val="000090"/>
                </a:solidFill>
                <a:latin typeface="Arial"/>
                <a:cs typeface="Arial"/>
              </a:rPr>
              <a:t>Beam Dump</a:t>
            </a:r>
            <a:endParaRPr sz="4400" dirty="0">
              <a:solidFill>
                <a:srgbClr val="000090"/>
              </a:solidFill>
              <a:latin typeface="Arial"/>
              <a:cs typeface="Arial"/>
            </a:endParaRPr>
          </a:p>
        </p:txBody>
      </p:sp>
      <p:sp>
        <p:nvSpPr>
          <p:cNvPr id="5" name="object 5"/>
          <p:cNvSpPr txBox="1"/>
          <p:nvPr/>
        </p:nvSpPr>
        <p:spPr>
          <a:xfrm>
            <a:off x="482600" y="1639648"/>
            <a:ext cx="4834255" cy="557530"/>
          </a:xfrm>
          <a:prstGeom prst="rect">
            <a:avLst/>
          </a:prstGeom>
        </p:spPr>
        <p:txBody>
          <a:bodyPr vert="horz" wrap="square" lIns="0" tIns="0" rIns="0" bIns="0" rtlCol="0">
            <a:noAutofit/>
          </a:bodyPr>
          <a:lstStyle/>
          <a:p>
            <a:pPr marL="213995" marR="12700" indent="-201930">
              <a:lnSpc>
                <a:spcPts val="2200"/>
              </a:lnSpc>
              <a:buFont typeface="Arial"/>
              <a:buChar char="•"/>
              <a:tabLst>
                <a:tab pos="213995" algn="l"/>
              </a:tabLst>
            </a:pPr>
            <a:r>
              <a:rPr sz="1850" spc="5" dirty="0" smtClean="0">
                <a:latin typeface="Arial"/>
                <a:cs typeface="Arial"/>
              </a:rPr>
              <a:t>Nominal</a:t>
            </a:r>
            <a:r>
              <a:rPr sz="1850" spc="10" dirty="0" smtClean="0">
                <a:latin typeface="Arial"/>
                <a:cs typeface="Arial"/>
              </a:rPr>
              <a:t> </a:t>
            </a:r>
            <a:r>
              <a:rPr sz="1850" spc="30" dirty="0" smtClean="0">
                <a:latin typeface="Arial"/>
                <a:cs typeface="Arial"/>
              </a:rPr>
              <a:t>conditions</a:t>
            </a:r>
            <a:r>
              <a:rPr sz="1850" spc="10" dirty="0" smtClean="0">
                <a:latin typeface="Arial"/>
                <a:cs typeface="Arial"/>
              </a:rPr>
              <a:t> </a:t>
            </a:r>
            <a:r>
              <a:rPr sz="1850" spc="0" dirty="0" smtClean="0">
                <a:latin typeface="Arial"/>
                <a:cs typeface="Arial"/>
              </a:rPr>
              <a:t>(20µs</a:t>
            </a:r>
            <a:r>
              <a:rPr sz="1850" spc="10" dirty="0" smtClean="0">
                <a:latin typeface="Arial"/>
                <a:cs typeface="Arial"/>
              </a:rPr>
              <a:t> / 14Hz / </a:t>
            </a:r>
            <a:r>
              <a:rPr sz="1850" spc="0" dirty="0" smtClean="0">
                <a:latin typeface="Arial"/>
                <a:cs typeface="Arial"/>
              </a:rPr>
              <a:t>3.6MeV</a:t>
            </a:r>
            <a:r>
              <a:rPr sz="1850" spc="10" dirty="0" smtClean="0">
                <a:latin typeface="Arial"/>
                <a:cs typeface="Arial"/>
              </a:rPr>
              <a:t> / 62.5mA) </a:t>
            </a:r>
            <a:r>
              <a:rPr sz="1850" b="1" spc="10" dirty="0" smtClean="0">
                <a:latin typeface="Arial"/>
                <a:cs typeface="Arial"/>
              </a:rPr>
              <a:t>+ </a:t>
            </a:r>
            <a:r>
              <a:rPr sz="1850" b="1" spc="5" dirty="0" smtClean="0">
                <a:latin typeface="Arial"/>
                <a:cs typeface="Arial"/>
              </a:rPr>
              <a:t>(</a:t>
            </a:r>
            <a:r>
              <a:rPr sz="1850" b="1" spc="10" dirty="0" smtClean="0">
                <a:latin typeface="Arial"/>
                <a:cs typeface="Arial"/>
              </a:rPr>
              <a:t> 200µs </a:t>
            </a:r>
            <a:r>
              <a:rPr sz="1850" b="1" spc="5" dirty="0" smtClean="0">
                <a:latin typeface="Arial"/>
                <a:cs typeface="Arial"/>
              </a:rPr>
              <a:t>single</a:t>
            </a:r>
            <a:r>
              <a:rPr sz="1850" b="1" spc="10" dirty="0" smtClean="0">
                <a:latin typeface="Arial"/>
                <a:cs typeface="Arial"/>
              </a:rPr>
              <a:t> </a:t>
            </a:r>
            <a:r>
              <a:rPr sz="1850" b="1" spc="5" dirty="0" smtClean="0">
                <a:latin typeface="Arial"/>
                <a:cs typeface="Arial"/>
              </a:rPr>
              <a:t>pulse</a:t>
            </a:r>
            <a:r>
              <a:rPr sz="1850" b="1" spc="10" dirty="0" smtClean="0">
                <a:latin typeface="Arial"/>
                <a:cs typeface="Arial"/>
              </a:rPr>
              <a:t> </a:t>
            </a:r>
            <a:r>
              <a:rPr sz="1850" b="1" spc="5" dirty="0" smtClean="0">
                <a:latin typeface="Arial"/>
                <a:cs typeface="Arial"/>
              </a:rPr>
              <a:t>)</a:t>
            </a:r>
            <a:endParaRPr sz="1850">
              <a:latin typeface="Arial"/>
              <a:cs typeface="Arial"/>
            </a:endParaRPr>
          </a:p>
        </p:txBody>
      </p:sp>
      <p:sp>
        <p:nvSpPr>
          <p:cNvPr id="6" name="object 6"/>
          <p:cNvSpPr txBox="1"/>
          <p:nvPr/>
        </p:nvSpPr>
        <p:spPr>
          <a:xfrm>
            <a:off x="482600" y="2283583"/>
            <a:ext cx="4297045" cy="1309370"/>
          </a:xfrm>
          <a:prstGeom prst="rect">
            <a:avLst/>
          </a:prstGeom>
        </p:spPr>
        <p:txBody>
          <a:bodyPr vert="horz" wrap="square" lIns="0" tIns="0" rIns="0" bIns="0" rtlCol="0">
            <a:noAutofit/>
          </a:bodyPr>
          <a:lstStyle/>
          <a:p>
            <a:pPr marL="213995" indent="-201930">
              <a:lnSpc>
                <a:spcPct val="100000"/>
              </a:lnSpc>
              <a:buFont typeface="Arial"/>
              <a:buChar char="•"/>
              <a:tabLst>
                <a:tab pos="213995" algn="l"/>
              </a:tabLst>
            </a:pPr>
            <a:r>
              <a:rPr sz="1850" spc="5" dirty="0" smtClean="0">
                <a:latin typeface="Arial"/>
                <a:cs typeface="Arial"/>
              </a:rPr>
              <a:t>Di</a:t>
            </a:r>
            <a:r>
              <a:rPr sz="1850" spc="-30" dirty="0" smtClean="0">
                <a:latin typeface="Arial"/>
                <a:cs typeface="Arial"/>
              </a:rPr>
              <a:t>f</a:t>
            </a:r>
            <a:r>
              <a:rPr sz="1850" spc="5" dirty="0" smtClean="0">
                <a:latin typeface="Arial"/>
                <a:cs typeface="Arial"/>
              </a:rPr>
              <a:t>fe</a:t>
            </a:r>
            <a:r>
              <a:rPr sz="1850" spc="-30" dirty="0" smtClean="0">
                <a:latin typeface="Arial"/>
                <a:cs typeface="Arial"/>
              </a:rPr>
              <a:t>r</a:t>
            </a:r>
            <a:r>
              <a:rPr sz="1850" spc="5" dirty="0" smtClean="0">
                <a:latin typeface="Arial"/>
                <a:cs typeface="Arial"/>
              </a:rPr>
              <a:t>ent</a:t>
            </a:r>
            <a:r>
              <a:rPr sz="1850" spc="10" dirty="0" smtClean="0">
                <a:latin typeface="Arial"/>
                <a:cs typeface="Arial"/>
              </a:rPr>
              <a:t> </a:t>
            </a:r>
            <a:r>
              <a:rPr sz="1850" spc="5" dirty="0" smtClean="0">
                <a:latin typeface="Arial"/>
                <a:cs typeface="Arial"/>
              </a:rPr>
              <a:t>materials</a:t>
            </a:r>
            <a:r>
              <a:rPr sz="1850" spc="10" dirty="0" smtClean="0">
                <a:latin typeface="Arial"/>
                <a:cs typeface="Arial"/>
              </a:rPr>
              <a:t> a</a:t>
            </a:r>
            <a:r>
              <a:rPr sz="1850" spc="-30" dirty="0" smtClean="0">
                <a:latin typeface="Arial"/>
                <a:cs typeface="Arial"/>
              </a:rPr>
              <a:t>r</a:t>
            </a:r>
            <a:r>
              <a:rPr sz="1850" spc="10" dirty="0" smtClean="0">
                <a:latin typeface="Arial"/>
                <a:cs typeface="Arial"/>
              </a:rPr>
              <a:t>e </a:t>
            </a:r>
            <a:r>
              <a:rPr sz="1850" spc="25" dirty="0" smtClean="0">
                <a:latin typeface="Arial"/>
                <a:cs typeface="Arial"/>
              </a:rPr>
              <a:t>under</a:t>
            </a:r>
            <a:r>
              <a:rPr sz="1850" spc="10" dirty="0" smtClean="0">
                <a:latin typeface="Arial"/>
                <a:cs typeface="Arial"/>
              </a:rPr>
              <a:t> </a:t>
            </a:r>
            <a:r>
              <a:rPr sz="1850" spc="35" dirty="0" smtClean="0">
                <a:latin typeface="Arial"/>
                <a:cs typeface="Arial"/>
              </a:rPr>
              <a:t>study</a:t>
            </a:r>
            <a:endParaRPr sz="1850" dirty="0">
              <a:latin typeface="Arial"/>
              <a:cs typeface="Arial"/>
            </a:endParaRPr>
          </a:p>
          <a:p>
            <a:pPr>
              <a:lnSpc>
                <a:spcPts val="700"/>
              </a:lnSpc>
              <a:spcBef>
                <a:spcPts val="35"/>
              </a:spcBef>
              <a:buFont typeface="Arial"/>
              <a:buChar char="•"/>
            </a:pPr>
            <a:endParaRPr sz="700" dirty="0"/>
          </a:p>
          <a:p>
            <a:pPr marL="752475" marR="12700" lvl="1" indent="-283210">
              <a:lnSpc>
                <a:spcPts val="2200"/>
              </a:lnSpc>
              <a:buFont typeface="Arial"/>
              <a:buChar char="–"/>
              <a:tabLst>
                <a:tab pos="752475" algn="l"/>
              </a:tabLst>
            </a:pPr>
            <a:r>
              <a:rPr sz="1850" dirty="0" smtClean="0">
                <a:latin typeface="Arial"/>
                <a:cs typeface="Arial"/>
              </a:rPr>
              <a:t>GLIDCOP</a:t>
            </a:r>
            <a:r>
              <a:rPr sz="1850" spc="10" dirty="0" smtClean="0">
                <a:latin typeface="Arial"/>
                <a:cs typeface="Arial"/>
              </a:rPr>
              <a:t> </a:t>
            </a:r>
            <a:r>
              <a:rPr sz="1850" spc="0" dirty="0" smtClean="0">
                <a:latin typeface="Arial"/>
                <a:cs typeface="Arial"/>
              </a:rPr>
              <a:t>AL60-LOX</a:t>
            </a:r>
            <a:r>
              <a:rPr sz="1850" spc="10" dirty="0" smtClean="0">
                <a:latin typeface="Arial"/>
                <a:cs typeface="Arial"/>
              </a:rPr>
              <a:t> seems </a:t>
            </a:r>
            <a:r>
              <a:rPr sz="1850" spc="30" dirty="0" smtClean="0">
                <a:latin typeface="Arial"/>
                <a:cs typeface="Arial"/>
              </a:rPr>
              <a:t>best</a:t>
            </a:r>
            <a:r>
              <a:rPr sz="1850" spc="20" dirty="0" smtClean="0">
                <a:latin typeface="Arial"/>
                <a:cs typeface="Arial"/>
              </a:rPr>
              <a:t> </a:t>
            </a:r>
            <a:r>
              <a:rPr sz="1850" spc="40" dirty="0" smtClean="0">
                <a:latin typeface="Arial"/>
                <a:cs typeface="Arial"/>
              </a:rPr>
              <a:t>candidate.</a:t>
            </a:r>
            <a:endParaRPr sz="1850" dirty="0">
              <a:latin typeface="Arial"/>
              <a:cs typeface="Arial"/>
            </a:endParaRPr>
          </a:p>
          <a:p>
            <a:pPr lvl="1">
              <a:lnSpc>
                <a:spcPts val="550"/>
              </a:lnSpc>
              <a:spcBef>
                <a:spcPts val="28"/>
              </a:spcBef>
              <a:buFont typeface="Arial"/>
              <a:buChar char="–"/>
            </a:pPr>
            <a:endParaRPr sz="550" dirty="0"/>
          </a:p>
          <a:p>
            <a:pPr marL="752475" lvl="1" indent="-283210">
              <a:lnSpc>
                <a:spcPct val="100000"/>
              </a:lnSpc>
              <a:buFont typeface="Arial"/>
              <a:buChar char="–"/>
              <a:tabLst>
                <a:tab pos="752475" algn="l"/>
              </a:tabLst>
            </a:pPr>
            <a:r>
              <a:rPr sz="1850" spc="-20" dirty="0" smtClean="0">
                <a:latin typeface="Arial"/>
                <a:cs typeface="Arial"/>
              </a:rPr>
              <a:t>AISI</a:t>
            </a:r>
            <a:r>
              <a:rPr sz="1850" spc="10" dirty="0" smtClean="0">
                <a:latin typeface="Arial"/>
                <a:cs typeface="Arial"/>
              </a:rPr>
              <a:t> 304 </a:t>
            </a:r>
            <a:r>
              <a:rPr sz="1850" spc="20" dirty="0" smtClean="0">
                <a:latin typeface="Arial"/>
                <a:cs typeface="Arial"/>
              </a:rPr>
              <a:t>holders.</a:t>
            </a:r>
            <a:endParaRPr sz="1850" dirty="0">
              <a:latin typeface="Arial"/>
              <a:cs typeface="Arial"/>
            </a:endParaRPr>
          </a:p>
        </p:txBody>
      </p:sp>
      <p:sp>
        <p:nvSpPr>
          <p:cNvPr id="7" name="object 7"/>
          <p:cNvSpPr txBox="1"/>
          <p:nvPr/>
        </p:nvSpPr>
        <p:spPr>
          <a:xfrm>
            <a:off x="482600" y="3666725"/>
            <a:ext cx="4173220" cy="957580"/>
          </a:xfrm>
          <a:prstGeom prst="rect">
            <a:avLst/>
          </a:prstGeom>
        </p:spPr>
        <p:txBody>
          <a:bodyPr vert="horz" wrap="square" lIns="0" tIns="0" rIns="0" bIns="0" rtlCol="0">
            <a:noAutofit/>
          </a:bodyPr>
          <a:lstStyle/>
          <a:p>
            <a:pPr marL="351790" indent="-339725">
              <a:lnSpc>
                <a:spcPct val="100000"/>
              </a:lnSpc>
              <a:buFont typeface="Arial"/>
              <a:buChar char="•"/>
              <a:tabLst>
                <a:tab pos="351790" algn="l"/>
              </a:tabLst>
            </a:pPr>
            <a:r>
              <a:rPr sz="1850" spc="10" dirty="0" smtClean="0">
                <a:latin typeface="Arial"/>
                <a:cs typeface="Arial"/>
              </a:rPr>
              <a:t>Beam </a:t>
            </a:r>
            <a:r>
              <a:rPr sz="1850" spc="30" dirty="0" smtClean="0">
                <a:latin typeface="Arial"/>
                <a:cs typeface="Arial"/>
              </a:rPr>
              <a:t>deposition</a:t>
            </a:r>
            <a:r>
              <a:rPr sz="1850" spc="10" dirty="0" smtClean="0">
                <a:latin typeface="Arial"/>
                <a:cs typeface="Arial"/>
              </a:rPr>
              <a:t> </a:t>
            </a:r>
            <a:r>
              <a:rPr sz="1850" spc="5" dirty="0" smtClean="0">
                <a:latin typeface="Arial"/>
                <a:cs typeface="Arial"/>
              </a:rPr>
              <a:t>is</a:t>
            </a:r>
            <a:r>
              <a:rPr sz="1850" spc="10" dirty="0" smtClean="0">
                <a:latin typeface="Arial"/>
                <a:cs typeface="Arial"/>
              </a:rPr>
              <a:t> </a:t>
            </a:r>
            <a:r>
              <a:rPr sz="1850" spc="5" dirty="0" smtClean="0">
                <a:latin typeface="Arial"/>
                <a:cs typeface="Arial"/>
              </a:rPr>
              <a:t>ve</a:t>
            </a:r>
            <a:r>
              <a:rPr sz="1850" spc="35" dirty="0" smtClean="0">
                <a:latin typeface="Arial"/>
                <a:cs typeface="Arial"/>
              </a:rPr>
              <a:t>r</a:t>
            </a:r>
            <a:r>
              <a:rPr sz="1850" spc="5" dirty="0" smtClean="0">
                <a:latin typeface="Arial"/>
                <a:cs typeface="Arial"/>
              </a:rPr>
              <a:t>y</a:t>
            </a:r>
            <a:r>
              <a:rPr sz="1850" spc="10" dirty="0" smtClean="0">
                <a:latin typeface="Arial"/>
                <a:cs typeface="Arial"/>
              </a:rPr>
              <a:t> </a:t>
            </a:r>
            <a:r>
              <a:rPr sz="1850" spc="5" dirty="0" smtClean="0">
                <a:latin typeface="Arial"/>
                <a:cs typeface="Arial"/>
              </a:rPr>
              <a:t>shallo</a:t>
            </a:r>
            <a:r>
              <a:rPr sz="1850" spc="-95" dirty="0" smtClean="0">
                <a:latin typeface="Arial"/>
                <a:cs typeface="Arial"/>
              </a:rPr>
              <a:t>w</a:t>
            </a:r>
            <a:r>
              <a:rPr sz="1850" spc="10" dirty="0" smtClean="0">
                <a:latin typeface="Arial"/>
                <a:cs typeface="Arial"/>
              </a:rPr>
              <a:t>.</a:t>
            </a:r>
            <a:endParaRPr sz="1850">
              <a:latin typeface="Arial"/>
              <a:cs typeface="Arial"/>
            </a:endParaRPr>
          </a:p>
          <a:p>
            <a:pPr>
              <a:lnSpc>
                <a:spcPts val="800"/>
              </a:lnSpc>
              <a:spcBef>
                <a:spcPts val="30"/>
              </a:spcBef>
              <a:buFont typeface="Arial"/>
              <a:buChar char="•"/>
            </a:pPr>
            <a:endParaRPr sz="800"/>
          </a:p>
          <a:p>
            <a:pPr marL="351790" marR="12700" indent="-339725">
              <a:lnSpc>
                <a:spcPts val="2200"/>
              </a:lnSpc>
              <a:buFont typeface="Arial"/>
              <a:buChar char="•"/>
              <a:tabLst>
                <a:tab pos="351790" algn="l"/>
              </a:tabLst>
            </a:pPr>
            <a:r>
              <a:rPr sz="1850" spc="-10" dirty="0" smtClean="0">
                <a:latin typeface="Arial"/>
                <a:cs typeface="Arial"/>
              </a:rPr>
              <a:t>Small</a:t>
            </a:r>
            <a:r>
              <a:rPr sz="1850" spc="10" dirty="0" smtClean="0">
                <a:latin typeface="Arial"/>
                <a:cs typeface="Arial"/>
              </a:rPr>
              <a:t> </a:t>
            </a:r>
            <a:r>
              <a:rPr sz="1850" spc="20" dirty="0" smtClean="0">
                <a:latin typeface="Arial"/>
                <a:cs typeface="Arial"/>
              </a:rPr>
              <a:t>fraction</a:t>
            </a:r>
            <a:r>
              <a:rPr sz="1850" spc="10" dirty="0" smtClean="0">
                <a:latin typeface="Arial"/>
                <a:cs typeface="Arial"/>
              </a:rPr>
              <a:t> </a:t>
            </a:r>
            <a:r>
              <a:rPr sz="1850" spc="5" dirty="0" smtClean="0">
                <a:latin typeface="Arial"/>
                <a:cs typeface="Arial"/>
              </a:rPr>
              <a:t>(0.13%)</a:t>
            </a:r>
            <a:r>
              <a:rPr sz="1850" spc="10" dirty="0" smtClean="0">
                <a:latin typeface="Arial"/>
                <a:cs typeface="Arial"/>
              </a:rPr>
              <a:t> </a:t>
            </a:r>
            <a:r>
              <a:rPr sz="1850" spc="30" dirty="0" smtClean="0">
                <a:latin typeface="Arial"/>
                <a:cs typeface="Arial"/>
              </a:rPr>
              <a:t>beam</a:t>
            </a:r>
            <a:r>
              <a:rPr sz="1850" spc="10" dirty="0" smtClean="0">
                <a:latin typeface="Arial"/>
                <a:cs typeface="Arial"/>
              </a:rPr>
              <a:t> </a:t>
            </a:r>
            <a:r>
              <a:rPr sz="1850" spc="15" dirty="0" smtClean="0">
                <a:latin typeface="Arial"/>
                <a:cs typeface="Arial"/>
              </a:rPr>
              <a:t>(~keV)</a:t>
            </a:r>
            <a:r>
              <a:rPr sz="1850" spc="10" dirty="0" smtClean="0">
                <a:latin typeface="Arial"/>
                <a:cs typeface="Arial"/>
              </a:rPr>
              <a:t> </a:t>
            </a:r>
            <a:r>
              <a:rPr sz="1850" spc="20" dirty="0" smtClean="0">
                <a:latin typeface="Arial"/>
                <a:cs typeface="Arial"/>
              </a:rPr>
              <a:t>scatte</a:t>
            </a:r>
            <a:r>
              <a:rPr sz="1850" spc="-20" dirty="0" smtClean="0">
                <a:latin typeface="Arial"/>
                <a:cs typeface="Arial"/>
              </a:rPr>
              <a:t>r</a:t>
            </a:r>
            <a:r>
              <a:rPr sz="1850" spc="60" dirty="0" smtClean="0">
                <a:latin typeface="Arial"/>
                <a:cs typeface="Arial"/>
              </a:rPr>
              <a:t>ed</a:t>
            </a:r>
            <a:r>
              <a:rPr sz="1850" spc="10" dirty="0" smtClean="0">
                <a:latin typeface="Arial"/>
                <a:cs typeface="Arial"/>
              </a:rPr>
              <a:t> </a:t>
            </a:r>
            <a:r>
              <a:rPr sz="1850" spc="25" dirty="0" smtClean="0">
                <a:latin typeface="Arial"/>
                <a:cs typeface="Arial"/>
              </a:rPr>
              <a:t>downst</a:t>
            </a:r>
            <a:r>
              <a:rPr sz="1850" spc="-20" dirty="0" smtClean="0">
                <a:latin typeface="Arial"/>
                <a:cs typeface="Arial"/>
              </a:rPr>
              <a:t>r</a:t>
            </a:r>
            <a:r>
              <a:rPr sz="1850" spc="10" dirty="0" smtClean="0">
                <a:latin typeface="Arial"/>
                <a:cs typeface="Arial"/>
              </a:rPr>
              <a:t>eam</a:t>
            </a:r>
            <a:endParaRPr sz="1850">
              <a:latin typeface="Arial"/>
              <a:cs typeface="Arial"/>
            </a:endParaRPr>
          </a:p>
        </p:txBody>
      </p:sp>
      <p:sp>
        <p:nvSpPr>
          <p:cNvPr id="8" name="object 8"/>
          <p:cNvSpPr txBox="1"/>
          <p:nvPr/>
        </p:nvSpPr>
        <p:spPr>
          <a:xfrm>
            <a:off x="482600" y="4700585"/>
            <a:ext cx="4547870" cy="1137920"/>
          </a:xfrm>
          <a:prstGeom prst="rect">
            <a:avLst/>
          </a:prstGeom>
        </p:spPr>
        <p:txBody>
          <a:bodyPr vert="horz" wrap="square" lIns="0" tIns="0" rIns="0" bIns="0" rtlCol="0">
            <a:noAutofit/>
          </a:bodyPr>
          <a:lstStyle/>
          <a:p>
            <a:pPr marL="351790" marR="12700" indent="-339725">
              <a:lnSpc>
                <a:spcPct val="99100"/>
              </a:lnSpc>
              <a:buFont typeface="Arial"/>
              <a:buChar char="•"/>
              <a:tabLst>
                <a:tab pos="351790" algn="l"/>
              </a:tabLst>
            </a:pPr>
            <a:r>
              <a:rPr sz="1850" spc="-25" dirty="0" smtClean="0">
                <a:latin typeface="Arial"/>
                <a:cs typeface="Arial"/>
              </a:rPr>
              <a:t>The</a:t>
            </a:r>
            <a:r>
              <a:rPr sz="1850" spc="10" dirty="0" smtClean="0">
                <a:latin typeface="Arial"/>
                <a:cs typeface="Arial"/>
              </a:rPr>
              <a:t> </a:t>
            </a:r>
            <a:r>
              <a:rPr sz="1850" spc="25" dirty="0" smtClean="0">
                <a:latin typeface="Arial"/>
                <a:cs typeface="Arial"/>
              </a:rPr>
              <a:t>higher</a:t>
            </a:r>
            <a:r>
              <a:rPr sz="1850" spc="10" dirty="0" smtClean="0">
                <a:latin typeface="Arial"/>
                <a:cs typeface="Arial"/>
              </a:rPr>
              <a:t> </a:t>
            </a:r>
            <a:r>
              <a:rPr sz="1850" spc="5" dirty="0" smtClean="0">
                <a:latin typeface="Arial"/>
                <a:cs typeface="Arial"/>
              </a:rPr>
              <a:t>the</a:t>
            </a:r>
            <a:r>
              <a:rPr sz="1850" spc="10" dirty="0" smtClean="0">
                <a:latin typeface="Arial"/>
                <a:cs typeface="Arial"/>
              </a:rPr>
              <a:t> </a:t>
            </a:r>
            <a:r>
              <a:rPr sz="1850" b="1" spc="10" dirty="0" smtClean="0">
                <a:latin typeface="Arial"/>
                <a:cs typeface="Arial"/>
              </a:rPr>
              <a:t>cone </a:t>
            </a:r>
            <a:r>
              <a:rPr sz="1850" b="1" spc="5" dirty="0" smtClean="0">
                <a:latin typeface="Arial"/>
                <a:cs typeface="Arial"/>
              </a:rPr>
              <a:t>semi-angle</a:t>
            </a:r>
            <a:r>
              <a:rPr sz="1850" b="1" spc="10" dirty="0" smtClean="0">
                <a:latin typeface="Arial"/>
                <a:cs typeface="Arial"/>
              </a:rPr>
              <a:t> </a:t>
            </a:r>
            <a:r>
              <a:rPr sz="1850" spc="5" dirty="0" smtClean="0">
                <a:latin typeface="Arial"/>
                <a:cs typeface="Arial"/>
              </a:rPr>
              <a:t>is,</a:t>
            </a:r>
            <a:r>
              <a:rPr sz="1850" spc="10" dirty="0" smtClean="0">
                <a:latin typeface="Arial"/>
                <a:cs typeface="Arial"/>
              </a:rPr>
              <a:t> </a:t>
            </a:r>
            <a:r>
              <a:rPr sz="1850" spc="5" dirty="0" smtClean="0">
                <a:latin typeface="Arial"/>
                <a:cs typeface="Arial"/>
              </a:rPr>
              <a:t>the lower</a:t>
            </a:r>
            <a:r>
              <a:rPr sz="1850" spc="10" dirty="0" smtClean="0">
                <a:latin typeface="Arial"/>
                <a:cs typeface="Arial"/>
              </a:rPr>
              <a:t> a</a:t>
            </a:r>
            <a:r>
              <a:rPr sz="1850" spc="-30" dirty="0" smtClean="0">
                <a:latin typeface="Arial"/>
                <a:cs typeface="Arial"/>
              </a:rPr>
              <a:t>r</a:t>
            </a:r>
            <a:r>
              <a:rPr sz="1850" spc="10" dirty="0" smtClean="0">
                <a:latin typeface="Arial"/>
                <a:cs typeface="Arial"/>
              </a:rPr>
              <a:t>e </a:t>
            </a:r>
            <a:r>
              <a:rPr sz="1850" spc="5" dirty="0" smtClean="0">
                <a:latin typeface="Arial"/>
                <a:cs typeface="Arial"/>
              </a:rPr>
              <a:t>the</a:t>
            </a:r>
            <a:r>
              <a:rPr sz="1850" spc="10" dirty="0" smtClean="0">
                <a:latin typeface="Arial"/>
                <a:cs typeface="Arial"/>
              </a:rPr>
              <a:t> </a:t>
            </a:r>
            <a:r>
              <a:rPr sz="1850" b="1" spc="0" dirty="0" smtClean="0">
                <a:latin typeface="Arial"/>
                <a:cs typeface="Arial"/>
              </a:rPr>
              <a:t>leakage</a:t>
            </a:r>
            <a:r>
              <a:rPr sz="1850" b="1" spc="10" dirty="0" smtClean="0">
                <a:latin typeface="Arial"/>
                <a:cs typeface="Arial"/>
              </a:rPr>
              <a:t>s </a:t>
            </a:r>
            <a:r>
              <a:rPr sz="1850" spc="5" dirty="0" smtClean="0">
                <a:latin typeface="Arial"/>
                <a:cs typeface="Arial"/>
              </a:rPr>
              <a:t>of</a:t>
            </a:r>
            <a:r>
              <a:rPr sz="1850" spc="10" dirty="0" smtClean="0">
                <a:latin typeface="Arial"/>
                <a:cs typeface="Arial"/>
              </a:rPr>
              <a:t> </a:t>
            </a:r>
            <a:r>
              <a:rPr sz="1850" spc="70" dirty="0" smtClean="0">
                <a:latin typeface="Arial"/>
                <a:cs typeface="Arial"/>
              </a:rPr>
              <a:t>p</a:t>
            </a:r>
            <a:r>
              <a:rPr sz="1850" spc="5" dirty="0" smtClean="0">
                <a:latin typeface="Arial"/>
                <a:cs typeface="Arial"/>
              </a:rPr>
              <a:t>rotons</a:t>
            </a:r>
            <a:r>
              <a:rPr sz="1850" spc="10" dirty="0" smtClean="0">
                <a:latin typeface="Arial"/>
                <a:cs typeface="Arial"/>
              </a:rPr>
              <a:t> </a:t>
            </a:r>
            <a:r>
              <a:rPr sz="1850" spc="5" dirty="0" smtClean="0">
                <a:latin typeface="Arial"/>
                <a:cs typeface="Arial"/>
              </a:rPr>
              <a:t>f</a:t>
            </a:r>
            <a:r>
              <a:rPr sz="1850" spc="-30" dirty="0" smtClean="0">
                <a:latin typeface="Arial"/>
                <a:cs typeface="Arial"/>
              </a:rPr>
              <a:t>r</a:t>
            </a:r>
            <a:r>
              <a:rPr sz="1850" spc="10" dirty="0" smtClean="0">
                <a:latin typeface="Arial"/>
                <a:cs typeface="Arial"/>
              </a:rPr>
              <a:t>om</a:t>
            </a:r>
            <a:r>
              <a:rPr sz="1850" spc="5" dirty="0" smtClean="0">
                <a:latin typeface="Arial"/>
                <a:cs typeface="Arial"/>
              </a:rPr>
              <a:t> the</a:t>
            </a:r>
            <a:r>
              <a:rPr sz="1850" spc="10" dirty="0" smtClean="0">
                <a:latin typeface="Arial"/>
                <a:cs typeface="Arial"/>
              </a:rPr>
              <a:t> </a:t>
            </a:r>
            <a:r>
              <a:rPr sz="1850" spc="30" dirty="0" smtClean="0">
                <a:latin typeface="Arial"/>
                <a:cs typeface="Arial"/>
              </a:rPr>
              <a:t>beam</a:t>
            </a:r>
            <a:r>
              <a:rPr sz="1850" spc="10" dirty="0" smtClean="0">
                <a:latin typeface="Arial"/>
                <a:cs typeface="Arial"/>
              </a:rPr>
              <a:t> </a:t>
            </a:r>
            <a:r>
              <a:rPr sz="1850" spc="50" dirty="0" smtClean="0">
                <a:latin typeface="Arial"/>
                <a:cs typeface="Arial"/>
              </a:rPr>
              <a:t>dump.</a:t>
            </a:r>
            <a:r>
              <a:rPr sz="1850" spc="10" dirty="0" smtClean="0">
                <a:latin typeface="Arial"/>
                <a:cs typeface="Arial"/>
              </a:rPr>
              <a:t> Beam </a:t>
            </a:r>
            <a:r>
              <a:rPr sz="1850" spc="20" dirty="0" smtClean="0">
                <a:latin typeface="Arial"/>
                <a:cs typeface="Arial"/>
              </a:rPr>
              <a:t>footprint</a:t>
            </a:r>
            <a:r>
              <a:rPr sz="1850" spc="10" dirty="0" smtClean="0">
                <a:latin typeface="Arial"/>
                <a:cs typeface="Arial"/>
              </a:rPr>
              <a:t> </a:t>
            </a:r>
            <a:r>
              <a:rPr sz="1850" b="1" spc="10" dirty="0" smtClean="0">
                <a:latin typeface="Arial"/>
                <a:cs typeface="Arial"/>
              </a:rPr>
              <a:t>more</a:t>
            </a:r>
            <a:r>
              <a:rPr sz="1850" b="1" spc="5" dirty="0" smtClean="0">
                <a:latin typeface="Arial"/>
                <a:cs typeface="Arial"/>
              </a:rPr>
              <a:t> concentrated</a:t>
            </a:r>
            <a:r>
              <a:rPr sz="1850" spc="10" dirty="0" smtClean="0">
                <a:latin typeface="Arial"/>
                <a:cs typeface="Arial"/>
              </a:rPr>
              <a:t>.</a:t>
            </a:r>
            <a:endParaRPr sz="1850">
              <a:latin typeface="Arial"/>
              <a:cs typeface="Arial"/>
            </a:endParaRPr>
          </a:p>
        </p:txBody>
      </p:sp>
      <p:sp>
        <p:nvSpPr>
          <p:cNvPr id="9" name="object 9"/>
          <p:cNvSpPr/>
          <p:nvPr/>
        </p:nvSpPr>
        <p:spPr>
          <a:xfrm>
            <a:off x="4944375" y="1637439"/>
            <a:ext cx="4115041" cy="4267200"/>
          </a:xfrm>
          <a:prstGeom prst="rect">
            <a:avLst/>
          </a:prstGeom>
          <a:blipFill>
            <a:blip r:embed="rId3" cstate="print"/>
            <a:stretch>
              <a:fillRect/>
            </a:stretch>
          </a:blipFill>
        </p:spPr>
        <p:txBody>
          <a:bodyPr wrap="square" lIns="0" tIns="0" rIns="0" bIns="0" rtlCol="0">
            <a:noAutofit/>
          </a:bodyPr>
          <a:lstStyle/>
          <a:p>
            <a:endParaRPr/>
          </a:p>
        </p:txBody>
      </p:sp>
      <p:sp>
        <p:nvSpPr>
          <p:cNvPr id="10" name="object 10"/>
          <p:cNvSpPr/>
          <p:nvPr/>
        </p:nvSpPr>
        <p:spPr>
          <a:xfrm>
            <a:off x="5278438" y="4713068"/>
            <a:ext cx="1071561" cy="965199"/>
          </a:xfrm>
          <a:prstGeom prst="rect">
            <a:avLst/>
          </a:prstGeom>
          <a:blipFill>
            <a:blip r:embed="rId4" cstate="print"/>
            <a:stretch>
              <a:fillRect/>
            </a:stretch>
          </a:blipFill>
        </p:spPr>
        <p:txBody>
          <a:bodyPr wrap="square" lIns="0" tIns="0" rIns="0" bIns="0" rtlCol="0">
            <a:noAutofit/>
          </a:bodyPr>
          <a:lstStyle/>
          <a:p>
            <a:endParaRPr/>
          </a:p>
        </p:txBody>
      </p:sp>
      <p:sp>
        <p:nvSpPr>
          <p:cNvPr id="11" name="object 11"/>
          <p:cNvSpPr/>
          <p:nvPr/>
        </p:nvSpPr>
        <p:spPr>
          <a:xfrm>
            <a:off x="5109154" y="3163669"/>
            <a:ext cx="2603543" cy="1549400"/>
          </a:xfrm>
          <a:prstGeom prst="rect">
            <a:avLst/>
          </a:prstGeom>
          <a:blipFill>
            <a:blip r:embed="rId5" cstate="print"/>
            <a:stretch>
              <a:fillRect/>
            </a:stretch>
          </a:blipFill>
        </p:spPr>
        <p:txBody>
          <a:bodyPr wrap="square" lIns="0" tIns="0" rIns="0" bIns="0" rtlCol="0">
            <a:noAutofit/>
          </a:bodyPr>
          <a:lstStyle/>
          <a:p>
            <a:endParaRPr/>
          </a:p>
        </p:txBody>
      </p:sp>
      <p:sp>
        <p:nvSpPr>
          <p:cNvPr id="12" name="object 12"/>
          <p:cNvSpPr/>
          <p:nvPr/>
        </p:nvSpPr>
        <p:spPr>
          <a:xfrm>
            <a:off x="8404290" y="4281268"/>
            <a:ext cx="149024" cy="50800"/>
          </a:xfrm>
          <a:prstGeom prst="rect">
            <a:avLst/>
          </a:prstGeom>
          <a:blipFill>
            <a:blip r:embed="rId6" cstate="print"/>
            <a:stretch>
              <a:fillRect/>
            </a:stretch>
          </a:blipFill>
        </p:spPr>
        <p:txBody>
          <a:bodyPr wrap="square" lIns="0" tIns="0" rIns="0" bIns="0" rtlCol="0">
            <a:noAutofit/>
          </a:bodyPr>
          <a:lstStyle/>
          <a:p>
            <a:endParaRPr/>
          </a:p>
        </p:txBody>
      </p:sp>
      <p:sp>
        <p:nvSpPr>
          <p:cNvPr id="13" name="object 13"/>
          <p:cNvSpPr/>
          <p:nvPr/>
        </p:nvSpPr>
        <p:spPr>
          <a:xfrm>
            <a:off x="7983163" y="3887568"/>
            <a:ext cx="754435" cy="393700"/>
          </a:xfrm>
          <a:prstGeom prst="rect">
            <a:avLst/>
          </a:prstGeom>
          <a:blipFill>
            <a:blip r:embed="rId7" cstate="print"/>
            <a:stretch>
              <a:fillRect/>
            </a:stretch>
          </a:blipFill>
        </p:spPr>
        <p:txBody>
          <a:bodyPr wrap="square" lIns="0" tIns="0" rIns="0" bIns="0" rtlCol="0">
            <a:noAutofit/>
          </a:bodyPr>
          <a:lstStyle/>
          <a:p>
            <a:endParaRPr/>
          </a:p>
        </p:txBody>
      </p:sp>
      <p:sp>
        <p:nvSpPr>
          <p:cNvPr id="14" name="object 14"/>
          <p:cNvSpPr/>
          <p:nvPr/>
        </p:nvSpPr>
        <p:spPr>
          <a:xfrm>
            <a:off x="6376246" y="3125569"/>
            <a:ext cx="2361353" cy="889000"/>
          </a:xfrm>
          <a:prstGeom prst="rect">
            <a:avLst/>
          </a:prstGeom>
          <a:blipFill>
            <a:blip r:embed="rId8" cstate="print"/>
            <a:stretch>
              <a:fillRect/>
            </a:stretch>
          </a:blipFill>
        </p:spPr>
        <p:txBody>
          <a:bodyPr wrap="square" lIns="0" tIns="0" rIns="0" bIns="0" rtlCol="0">
            <a:noAutofit/>
          </a:bodyPr>
          <a:lstStyle/>
          <a:p>
            <a:endParaRPr/>
          </a:p>
        </p:txBody>
      </p:sp>
      <p:sp>
        <p:nvSpPr>
          <p:cNvPr id="15" name="object 15"/>
          <p:cNvSpPr/>
          <p:nvPr/>
        </p:nvSpPr>
        <p:spPr>
          <a:xfrm>
            <a:off x="5694827" y="3112869"/>
            <a:ext cx="466653" cy="50800"/>
          </a:xfrm>
          <a:prstGeom prst="rect">
            <a:avLst/>
          </a:prstGeom>
          <a:blipFill>
            <a:blip r:embed="rId9" cstate="print"/>
            <a:stretch>
              <a:fillRect/>
            </a:stretch>
          </a:blipFill>
        </p:spPr>
        <p:txBody>
          <a:bodyPr wrap="square" lIns="0" tIns="0" rIns="0" bIns="0" rtlCol="0">
            <a:noAutofit/>
          </a:bodyPr>
          <a:lstStyle/>
          <a:p>
            <a:endParaRPr/>
          </a:p>
        </p:txBody>
      </p:sp>
      <p:sp>
        <p:nvSpPr>
          <p:cNvPr id="16" name="object 16"/>
          <p:cNvSpPr/>
          <p:nvPr/>
        </p:nvSpPr>
        <p:spPr>
          <a:xfrm>
            <a:off x="7506004" y="2884269"/>
            <a:ext cx="1000346" cy="241300"/>
          </a:xfrm>
          <a:prstGeom prst="rect">
            <a:avLst/>
          </a:prstGeom>
          <a:blipFill>
            <a:blip r:embed="rId10" cstate="print"/>
            <a:stretch>
              <a:fillRect/>
            </a:stretch>
          </a:blipFill>
        </p:spPr>
        <p:txBody>
          <a:bodyPr wrap="square" lIns="0" tIns="0" rIns="0" bIns="0" rtlCol="0">
            <a:noAutofit/>
          </a:bodyPr>
          <a:lstStyle/>
          <a:p>
            <a:endParaRPr/>
          </a:p>
        </p:txBody>
      </p:sp>
      <p:sp>
        <p:nvSpPr>
          <p:cNvPr id="17" name="object 17"/>
          <p:cNvSpPr/>
          <p:nvPr/>
        </p:nvSpPr>
        <p:spPr>
          <a:xfrm>
            <a:off x="7486260" y="1893669"/>
            <a:ext cx="1262634" cy="990600"/>
          </a:xfrm>
          <a:prstGeom prst="rect">
            <a:avLst/>
          </a:prstGeom>
          <a:blipFill>
            <a:blip r:embed="rId11" cstate="print"/>
            <a:stretch>
              <a:fillRect/>
            </a:stretch>
          </a:blipFill>
        </p:spPr>
        <p:txBody>
          <a:bodyPr wrap="square" lIns="0" tIns="0" rIns="0" bIns="0" rtlCol="0">
            <a:noAutofit/>
          </a:bodyPr>
          <a:lstStyle/>
          <a:p>
            <a:endParaRPr/>
          </a:p>
        </p:txBody>
      </p:sp>
      <p:sp>
        <p:nvSpPr>
          <p:cNvPr id="18" name="object 18"/>
          <p:cNvSpPr/>
          <p:nvPr/>
        </p:nvSpPr>
        <p:spPr>
          <a:xfrm>
            <a:off x="7885946" y="1741269"/>
            <a:ext cx="862342" cy="152400"/>
          </a:xfrm>
          <a:prstGeom prst="rect">
            <a:avLst/>
          </a:prstGeom>
          <a:blipFill>
            <a:blip r:embed="rId12" cstate="print"/>
            <a:stretch>
              <a:fillRect/>
            </a:stretch>
          </a:blipFill>
        </p:spPr>
        <p:txBody>
          <a:bodyPr wrap="square" lIns="0" tIns="0" rIns="0" bIns="0" rtlCol="0">
            <a:noAutofit/>
          </a:bodyPr>
          <a:lstStyle/>
          <a:p>
            <a:endParaRPr/>
          </a:p>
        </p:txBody>
      </p:sp>
      <p:sp>
        <p:nvSpPr>
          <p:cNvPr id="19" name="object 19"/>
          <p:cNvSpPr/>
          <p:nvPr/>
        </p:nvSpPr>
        <p:spPr>
          <a:xfrm>
            <a:off x="5995865" y="2810316"/>
            <a:ext cx="143685" cy="0"/>
          </a:xfrm>
          <a:custGeom>
            <a:avLst/>
            <a:gdLst/>
            <a:ahLst/>
            <a:cxnLst/>
            <a:rect l="l" t="t" r="r" b="b"/>
            <a:pathLst>
              <a:path w="143685">
                <a:moveTo>
                  <a:pt x="151017" y="0"/>
                </a:moveTo>
                <a:lnTo>
                  <a:pt x="294702" y="0"/>
                </a:lnTo>
              </a:path>
            </a:pathLst>
          </a:custGeom>
          <a:ln w="445720">
            <a:solidFill>
              <a:srgbClr val="1A931F"/>
            </a:solidFill>
          </a:ln>
        </p:spPr>
        <p:txBody>
          <a:bodyPr wrap="square" lIns="0" tIns="0" rIns="0" bIns="0" rtlCol="0">
            <a:noAutofit/>
          </a:bodyPr>
          <a:lstStyle/>
          <a:p>
            <a:endParaRPr/>
          </a:p>
        </p:txBody>
      </p:sp>
      <p:sp>
        <p:nvSpPr>
          <p:cNvPr id="20" name="object 20"/>
          <p:cNvSpPr/>
          <p:nvPr/>
        </p:nvSpPr>
        <p:spPr>
          <a:xfrm>
            <a:off x="5795455" y="3001745"/>
            <a:ext cx="80822" cy="80822"/>
          </a:xfrm>
          <a:custGeom>
            <a:avLst/>
            <a:gdLst/>
            <a:ahLst/>
            <a:cxnLst/>
            <a:rect l="l" t="t" r="r" b="b"/>
            <a:pathLst>
              <a:path w="80822" h="80822">
                <a:moveTo>
                  <a:pt x="26941" y="0"/>
                </a:moveTo>
                <a:lnTo>
                  <a:pt x="0" y="80822"/>
                </a:lnTo>
                <a:lnTo>
                  <a:pt x="80822" y="53881"/>
                </a:lnTo>
                <a:lnTo>
                  <a:pt x="26941" y="0"/>
                </a:lnTo>
                <a:close/>
              </a:path>
            </a:pathLst>
          </a:custGeom>
          <a:solidFill>
            <a:srgbClr val="1A931F"/>
          </a:solidFill>
        </p:spPr>
        <p:txBody>
          <a:bodyPr wrap="square" lIns="0" tIns="0" rIns="0" bIns="0" rtlCol="0">
            <a:noAutofit/>
          </a:bodyPr>
          <a:lstStyle/>
          <a:p>
            <a:endParaRPr/>
          </a:p>
        </p:txBody>
      </p:sp>
      <p:sp>
        <p:nvSpPr>
          <p:cNvPr id="21" name="object 21"/>
          <p:cNvSpPr/>
          <p:nvPr/>
        </p:nvSpPr>
        <p:spPr>
          <a:xfrm>
            <a:off x="6261100" y="2413000"/>
            <a:ext cx="952500" cy="279400"/>
          </a:xfrm>
          <a:custGeom>
            <a:avLst/>
            <a:gdLst/>
            <a:ahLst/>
            <a:cxnLst/>
            <a:rect l="l" t="t" r="r" b="b"/>
            <a:pathLst>
              <a:path w="952500" h="279400">
                <a:moveTo>
                  <a:pt x="0" y="0"/>
                </a:moveTo>
                <a:lnTo>
                  <a:pt x="952500" y="0"/>
                </a:lnTo>
                <a:lnTo>
                  <a:pt x="952500" y="279400"/>
                </a:lnTo>
                <a:lnTo>
                  <a:pt x="0" y="279400"/>
                </a:lnTo>
                <a:lnTo>
                  <a:pt x="0" y="0"/>
                </a:lnTo>
                <a:close/>
              </a:path>
            </a:pathLst>
          </a:custGeom>
          <a:solidFill>
            <a:srgbClr val="FFFFFF"/>
          </a:solidFill>
        </p:spPr>
        <p:txBody>
          <a:bodyPr wrap="square" lIns="0" tIns="0" rIns="0" bIns="0" rtlCol="0">
            <a:noAutofit/>
          </a:bodyPr>
          <a:lstStyle/>
          <a:p>
            <a:endParaRPr/>
          </a:p>
        </p:txBody>
      </p:sp>
      <p:sp>
        <p:nvSpPr>
          <p:cNvPr id="22" name="object 22"/>
          <p:cNvSpPr txBox="1"/>
          <p:nvPr/>
        </p:nvSpPr>
        <p:spPr>
          <a:xfrm>
            <a:off x="6287368" y="2445168"/>
            <a:ext cx="649605" cy="215900"/>
          </a:xfrm>
          <a:prstGeom prst="rect">
            <a:avLst/>
          </a:prstGeom>
        </p:spPr>
        <p:txBody>
          <a:bodyPr vert="horz" wrap="square" lIns="0" tIns="0" rIns="0" bIns="0" rtlCol="0">
            <a:noAutofit/>
          </a:bodyPr>
          <a:lstStyle/>
          <a:p>
            <a:pPr marL="12700">
              <a:lnSpc>
                <a:spcPct val="100000"/>
              </a:lnSpc>
            </a:pPr>
            <a:r>
              <a:rPr sz="1300" spc="-20" dirty="0" smtClean="0">
                <a:solidFill>
                  <a:srgbClr val="054109"/>
                </a:solidFill>
                <a:latin typeface="Arial"/>
                <a:cs typeface="Arial"/>
              </a:rPr>
              <a:t>AISI 304</a:t>
            </a:r>
            <a:endParaRPr sz="1300">
              <a:latin typeface="Arial"/>
              <a:cs typeface="Arial"/>
            </a:endParaRPr>
          </a:p>
        </p:txBody>
      </p:sp>
      <p:sp>
        <p:nvSpPr>
          <p:cNvPr id="23" name="object 23"/>
          <p:cNvSpPr/>
          <p:nvPr/>
        </p:nvSpPr>
        <p:spPr>
          <a:xfrm>
            <a:off x="7056259" y="4753628"/>
            <a:ext cx="143683" cy="0"/>
          </a:xfrm>
          <a:custGeom>
            <a:avLst/>
            <a:gdLst/>
            <a:ahLst/>
            <a:cxnLst/>
            <a:rect l="l" t="t" r="r" b="b"/>
            <a:pathLst>
              <a:path w="143683">
                <a:moveTo>
                  <a:pt x="151018" y="0"/>
                </a:moveTo>
                <a:lnTo>
                  <a:pt x="294702" y="0"/>
                </a:lnTo>
              </a:path>
            </a:pathLst>
          </a:custGeom>
          <a:ln w="445720">
            <a:solidFill>
              <a:srgbClr val="1A931F"/>
            </a:solidFill>
          </a:ln>
        </p:spPr>
        <p:txBody>
          <a:bodyPr wrap="square" lIns="0" tIns="0" rIns="0" bIns="0" rtlCol="0">
            <a:noAutofit/>
          </a:bodyPr>
          <a:lstStyle/>
          <a:p>
            <a:endParaRPr/>
          </a:p>
        </p:txBody>
      </p:sp>
      <p:sp>
        <p:nvSpPr>
          <p:cNvPr id="24" name="object 24"/>
          <p:cNvSpPr/>
          <p:nvPr/>
        </p:nvSpPr>
        <p:spPr>
          <a:xfrm>
            <a:off x="6855848" y="4481376"/>
            <a:ext cx="80822" cy="80821"/>
          </a:xfrm>
          <a:custGeom>
            <a:avLst/>
            <a:gdLst/>
            <a:ahLst/>
            <a:cxnLst/>
            <a:rect l="l" t="t" r="r" b="b"/>
            <a:pathLst>
              <a:path w="80822" h="80821">
                <a:moveTo>
                  <a:pt x="0" y="0"/>
                </a:moveTo>
                <a:lnTo>
                  <a:pt x="26940" y="80821"/>
                </a:lnTo>
                <a:lnTo>
                  <a:pt x="80822" y="26940"/>
                </a:lnTo>
                <a:lnTo>
                  <a:pt x="0" y="0"/>
                </a:lnTo>
                <a:close/>
              </a:path>
            </a:pathLst>
          </a:custGeom>
          <a:solidFill>
            <a:srgbClr val="1A931F"/>
          </a:solidFill>
        </p:spPr>
        <p:txBody>
          <a:bodyPr wrap="square" lIns="0" tIns="0" rIns="0" bIns="0" rtlCol="0">
            <a:noAutofit/>
          </a:bodyPr>
          <a:lstStyle/>
          <a:p>
            <a:endParaRPr/>
          </a:p>
        </p:txBody>
      </p:sp>
      <p:sp>
        <p:nvSpPr>
          <p:cNvPr id="25" name="object 25"/>
          <p:cNvSpPr/>
          <p:nvPr/>
        </p:nvSpPr>
        <p:spPr>
          <a:xfrm>
            <a:off x="7277100" y="4838700"/>
            <a:ext cx="952500" cy="482600"/>
          </a:xfrm>
          <a:custGeom>
            <a:avLst/>
            <a:gdLst/>
            <a:ahLst/>
            <a:cxnLst/>
            <a:rect l="l" t="t" r="r" b="b"/>
            <a:pathLst>
              <a:path w="952500" h="482600">
                <a:moveTo>
                  <a:pt x="0" y="0"/>
                </a:moveTo>
                <a:lnTo>
                  <a:pt x="952500" y="0"/>
                </a:lnTo>
                <a:lnTo>
                  <a:pt x="952500" y="482600"/>
                </a:lnTo>
                <a:lnTo>
                  <a:pt x="0" y="482600"/>
                </a:lnTo>
                <a:lnTo>
                  <a:pt x="0" y="0"/>
                </a:lnTo>
                <a:close/>
              </a:path>
            </a:pathLst>
          </a:custGeom>
          <a:solidFill>
            <a:srgbClr val="FFFFFF"/>
          </a:solidFill>
        </p:spPr>
        <p:txBody>
          <a:bodyPr wrap="square" lIns="0" tIns="0" rIns="0" bIns="0" rtlCol="0">
            <a:noAutofit/>
          </a:bodyPr>
          <a:lstStyle/>
          <a:p>
            <a:endParaRPr/>
          </a:p>
        </p:txBody>
      </p:sp>
      <p:sp>
        <p:nvSpPr>
          <p:cNvPr id="26" name="object 26"/>
          <p:cNvSpPr txBox="1"/>
          <p:nvPr/>
        </p:nvSpPr>
        <p:spPr>
          <a:xfrm>
            <a:off x="7303368" y="4867338"/>
            <a:ext cx="787400" cy="424180"/>
          </a:xfrm>
          <a:prstGeom prst="rect">
            <a:avLst/>
          </a:prstGeom>
        </p:spPr>
        <p:txBody>
          <a:bodyPr vert="horz" wrap="square" lIns="0" tIns="0" rIns="0" bIns="0" rtlCol="0">
            <a:noAutofit/>
          </a:bodyPr>
          <a:lstStyle/>
          <a:p>
            <a:pPr marL="12700" marR="12700">
              <a:lnSpc>
                <a:spcPct val="102600"/>
              </a:lnSpc>
            </a:pPr>
            <a:r>
              <a:rPr sz="1300" spc="-20" dirty="0" smtClean="0">
                <a:solidFill>
                  <a:srgbClr val="054109"/>
                </a:solidFill>
                <a:latin typeface="Arial"/>
                <a:cs typeface="Arial"/>
              </a:rPr>
              <a:t>GLIDCOP</a:t>
            </a:r>
            <a:r>
              <a:rPr sz="1300" spc="-15" dirty="0" smtClean="0">
                <a:solidFill>
                  <a:srgbClr val="054109"/>
                </a:solidFill>
                <a:latin typeface="Arial"/>
                <a:cs typeface="Arial"/>
              </a:rPr>
              <a:t> AL60-LOX</a:t>
            </a:r>
            <a:endParaRPr sz="130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6246" y="1"/>
            <a:ext cx="6067426" cy="1441531"/>
          </a:xfrm>
        </p:spPr>
        <p:txBody>
          <a:bodyPr/>
          <a:lstStyle/>
          <a:p>
            <a:r>
              <a:rPr lang="it-IT" sz="4400" dirty="0" err="1" smtClean="0"/>
              <a:t>Drift</a:t>
            </a:r>
            <a:r>
              <a:rPr lang="it-IT" sz="4400" dirty="0" smtClean="0"/>
              <a:t> Tube </a:t>
            </a:r>
            <a:r>
              <a:rPr lang="it-IT" sz="4400" dirty="0" err="1" smtClean="0"/>
              <a:t>Linac</a:t>
            </a:r>
            <a:endParaRPr lang="it-IT" dirty="0"/>
          </a:p>
        </p:txBody>
      </p:sp>
      <p:sp>
        <p:nvSpPr>
          <p:cNvPr id="3" name="Content Placeholder 2"/>
          <p:cNvSpPr>
            <a:spLocks noGrp="1"/>
          </p:cNvSpPr>
          <p:nvPr>
            <p:ph idx="1"/>
          </p:nvPr>
        </p:nvSpPr>
        <p:spPr>
          <a:xfrm>
            <a:off x="491066" y="2195513"/>
            <a:ext cx="8652933" cy="4525963"/>
          </a:xfrm>
        </p:spPr>
        <p:txBody>
          <a:bodyPr/>
          <a:lstStyle/>
          <a:p>
            <a:pPr lvl="0"/>
            <a:r>
              <a:rPr lang="en-US" sz="2800" dirty="0">
                <a:solidFill>
                  <a:srgbClr val="000090"/>
                </a:solidFill>
              </a:rPr>
              <a:t>Inter-tank connections</a:t>
            </a:r>
          </a:p>
          <a:p>
            <a:pPr lvl="0"/>
            <a:r>
              <a:rPr lang="en-US" sz="2800" dirty="0">
                <a:solidFill>
                  <a:srgbClr val="000090"/>
                </a:solidFill>
              </a:rPr>
              <a:t>Interfaces between the RF system and the electromagnetic resonator </a:t>
            </a:r>
          </a:p>
          <a:p>
            <a:pPr lvl="0"/>
            <a:r>
              <a:rPr lang="en-US" sz="2800" dirty="0">
                <a:solidFill>
                  <a:srgbClr val="000090"/>
                </a:solidFill>
              </a:rPr>
              <a:t>Water-cooling skid, manifold and </a:t>
            </a:r>
            <a:r>
              <a:rPr lang="en-US" sz="2800" dirty="0" smtClean="0">
                <a:solidFill>
                  <a:srgbClr val="000090"/>
                </a:solidFill>
              </a:rPr>
              <a:t>interfaces </a:t>
            </a:r>
            <a:endParaRPr lang="en-US" sz="2800" dirty="0">
              <a:solidFill>
                <a:srgbClr val="000090"/>
              </a:solidFill>
            </a:endParaRPr>
          </a:p>
          <a:p>
            <a:pPr lvl="0"/>
            <a:r>
              <a:rPr lang="en-US" sz="2800" dirty="0">
                <a:solidFill>
                  <a:srgbClr val="000090"/>
                </a:solidFill>
              </a:rPr>
              <a:t>Requirements for reception, assembly and test space in </a:t>
            </a:r>
            <a:r>
              <a:rPr lang="en-US" sz="2800" dirty="0" smtClean="0">
                <a:solidFill>
                  <a:srgbClr val="000090"/>
                </a:solidFill>
              </a:rPr>
              <a:t>Lund</a:t>
            </a:r>
            <a:endParaRPr lang="en-US" sz="2800" dirty="0">
              <a:solidFill>
                <a:srgbClr val="000090"/>
              </a:solidFill>
            </a:endParaRPr>
          </a:p>
        </p:txBody>
      </p:sp>
      <p:pic>
        <p:nvPicPr>
          <p:cNvPr id="6" name="Immagine 5" descr="INFN-logo.gif"/>
          <p:cNvPicPr>
            <a:picLocks noChangeAspect="1"/>
          </p:cNvPicPr>
          <p:nvPr/>
        </p:nvPicPr>
        <p:blipFill>
          <a:blip r:embed="rId2"/>
          <a:stretch>
            <a:fillRect/>
          </a:stretch>
        </p:blipFill>
        <p:spPr>
          <a:xfrm>
            <a:off x="445344" y="138010"/>
            <a:ext cx="810090" cy="793888"/>
          </a:xfrm>
          <a:prstGeom prst="rect">
            <a:avLst/>
          </a:prstGeom>
        </p:spPr>
      </p:pic>
    </p:spTree>
    <p:extLst>
      <p:ext uri="{BB962C8B-B14F-4D97-AF65-F5344CB8AC3E}">
        <p14:creationId xmlns:p14="http://schemas.microsoft.com/office/powerpoint/2010/main" val="177283504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45733" y="0"/>
            <a:ext cx="8229600" cy="1143000"/>
          </a:xfrm>
          <a:prstGeom prst="rect">
            <a:avLst/>
          </a:prstGeom>
        </p:spPr>
        <p:txBody>
          <a:bodyPr/>
          <a:lstStyle/>
          <a:p>
            <a:pPr lvl="0"/>
            <a:r>
              <a:rPr lang="en-US" sz="4400" dirty="0"/>
              <a:t>Inter-tank connections</a:t>
            </a:r>
          </a:p>
        </p:txBody>
      </p:sp>
      <p:grpSp>
        <p:nvGrpSpPr>
          <p:cNvPr id="7" name="Gruppo 6"/>
          <p:cNvGrpSpPr>
            <a:grpSpLocks noChangeAspect="1"/>
          </p:cNvGrpSpPr>
          <p:nvPr/>
        </p:nvGrpSpPr>
        <p:grpSpPr>
          <a:xfrm>
            <a:off x="6139072" y="3933056"/>
            <a:ext cx="3123273" cy="2893202"/>
            <a:chOff x="5056014" y="3208002"/>
            <a:chExt cx="3902140" cy="3614697"/>
          </a:xfrm>
        </p:grpSpPr>
        <p:pic>
          <p:nvPicPr>
            <p:cNvPr id="8" name="Content Placeholder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56014" y="3208002"/>
              <a:ext cx="1326524" cy="3567448"/>
            </a:xfrm>
            <a:prstGeom prst="rect">
              <a:avLst/>
            </a:prstGeom>
          </p:spPr>
        </p:pic>
        <p:pic>
          <p:nvPicPr>
            <p:cNvPr id="9" name="Content Placeholder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25975" y="3474192"/>
              <a:ext cx="2532179" cy="3348507"/>
            </a:xfrm>
            <a:prstGeom prst="rect">
              <a:avLst/>
            </a:prstGeom>
          </p:spPr>
        </p:pic>
      </p:grpSp>
      <p:pic>
        <p:nvPicPr>
          <p:cNvPr id="10"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9999"/>
          <a:stretch/>
        </p:blipFill>
        <p:spPr bwMode="auto">
          <a:xfrm>
            <a:off x="6564902" y="1412776"/>
            <a:ext cx="2039546"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egnaposto contenuto 4"/>
          <p:cNvSpPr>
            <a:spLocks noGrp="1"/>
          </p:cNvSpPr>
          <p:nvPr>
            <p:ph sz="half" idx="1"/>
          </p:nvPr>
        </p:nvSpPr>
        <p:spPr>
          <a:xfrm>
            <a:off x="31390" y="1185334"/>
            <a:ext cx="5929143" cy="5236576"/>
          </a:xfrm>
          <a:solidFill>
            <a:srgbClr val="DBEEF4"/>
          </a:solidFill>
        </p:spPr>
        <p:txBody>
          <a:bodyPr/>
          <a:lstStyle/>
          <a:p>
            <a:pPr marL="285750" indent="-285750">
              <a:lnSpc>
                <a:spcPct val="70000"/>
              </a:lnSpc>
              <a:buFont typeface="Arial"/>
              <a:buChar char="•"/>
            </a:pPr>
            <a:r>
              <a:rPr lang="en-US" sz="1800" dirty="0" smtClean="0"/>
              <a:t>No valve between Tank1-Tank2</a:t>
            </a:r>
          </a:p>
          <a:p>
            <a:pPr marL="285750" indent="-285750">
              <a:lnSpc>
                <a:spcPct val="70000"/>
              </a:lnSpc>
              <a:buFont typeface="Arial"/>
              <a:buChar char="•"/>
            </a:pPr>
            <a:r>
              <a:rPr lang="en-US" sz="1800" dirty="0" smtClean="0"/>
              <a:t>wire </a:t>
            </a:r>
            <a:r>
              <a:rPr lang="en-US" sz="1800" dirty="0"/>
              <a:t>scanner (flange at 45 deg</a:t>
            </a:r>
            <a:r>
              <a:rPr lang="en-US" sz="1800" dirty="0" smtClean="0"/>
              <a:t>.) the </a:t>
            </a:r>
            <a:r>
              <a:rPr lang="en-US" sz="1800" dirty="0"/>
              <a:t>same flange for all inter </a:t>
            </a:r>
            <a:r>
              <a:rPr lang="en-US" sz="1800" dirty="0" smtClean="0"/>
              <a:t>tank</a:t>
            </a:r>
          </a:p>
          <a:p>
            <a:pPr marL="285750" indent="-285750">
              <a:lnSpc>
                <a:spcPct val="70000"/>
              </a:lnSpc>
              <a:buFont typeface="Arial"/>
              <a:buChar char="•"/>
            </a:pPr>
            <a:r>
              <a:rPr lang="en-US" sz="1800" dirty="0" smtClean="0"/>
              <a:t>Faraday </a:t>
            </a:r>
            <a:r>
              <a:rPr lang="en-US" sz="1800" dirty="0"/>
              <a:t>cup flange, the dimensions shall be as large as possible, the shape can be rectangular or </a:t>
            </a:r>
            <a:r>
              <a:rPr lang="en-US" sz="1800" dirty="0" smtClean="0"/>
              <a:t>round</a:t>
            </a:r>
          </a:p>
          <a:p>
            <a:pPr marL="285750" indent="-285750">
              <a:lnSpc>
                <a:spcPct val="70000"/>
              </a:lnSpc>
              <a:buFont typeface="Arial"/>
              <a:buChar char="•"/>
            </a:pPr>
            <a:r>
              <a:rPr lang="en-US" sz="1800" dirty="0"/>
              <a:t>two extra viewports for “camera” on all the inter tanks, these flanges shall be round and the diameter shall be as large as </a:t>
            </a:r>
            <a:r>
              <a:rPr lang="en-US" sz="1800" dirty="0" smtClean="0"/>
              <a:t>possible</a:t>
            </a:r>
          </a:p>
          <a:p>
            <a:pPr>
              <a:lnSpc>
                <a:spcPct val="70000"/>
              </a:lnSpc>
            </a:pPr>
            <a:r>
              <a:rPr lang="en-US" sz="1800" dirty="0" smtClean="0"/>
              <a:t>Presently:</a:t>
            </a:r>
          </a:p>
          <a:p>
            <a:pPr marL="285750" indent="-285750">
              <a:lnSpc>
                <a:spcPct val="70000"/>
              </a:lnSpc>
              <a:buFont typeface="Arial"/>
              <a:buChar char="•"/>
            </a:pPr>
            <a:r>
              <a:rPr lang="en-US" sz="1800" dirty="0" smtClean="0"/>
              <a:t>dimension </a:t>
            </a:r>
            <a:r>
              <a:rPr lang="en-US" sz="1800" dirty="0"/>
              <a:t>of the rectangular ports in the </a:t>
            </a:r>
            <a:r>
              <a:rPr lang="en-US" sz="1800" dirty="0" err="1" smtClean="0"/>
              <a:t>intertanks</a:t>
            </a:r>
            <a:r>
              <a:rPr lang="en-US" sz="1800" dirty="0" smtClean="0"/>
              <a:t> </a:t>
            </a:r>
            <a:r>
              <a:rPr lang="en-US" sz="1800" dirty="0"/>
              <a:t>is 110x36 mm; </a:t>
            </a:r>
            <a:endParaRPr lang="en-US" sz="1800" dirty="0" smtClean="0"/>
          </a:p>
          <a:p>
            <a:pPr marL="285750" indent="-285750">
              <a:lnSpc>
                <a:spcPct val="70000"/>
              </a:lnSpc>
              <a:buFont typeface="Arial"/>
              <a:buChar char="•"/>
            </a:pPr>
            <a:r>
              <a:rPr lang="en-US" sz="1800" dirty="0" smtClean="0"/>
              <a:t>beam </a:t>
            </a:r>
            <a:r>
              <a:rPr lang="en-US" sz="1800" dirty="0"/>
              <a:t>box (i.e. the cylinder that houses all the ports) has a constant width for all </a:t>
            </a:r>
            <a:r>
              <a:rPr lang="en-US" sz="1800" dirty="0" err="1"/>
              <a:t>intertanks</a:t>
            </a:r>
            <a:r>
              <a:rPr lang="en-US" sz="1800" dirty="0"/>
              <a:t>, 60 mm, driven by the </a:t>
            </a:r>
            <a:r>
              <a:rPr lang="en-US" sz="1800" dirty="0" err="1"/>
              <a:t>intertank</a:t>
            </a:r>
            <a:r>
              <a:rPr lang="en-US" sz="1800" dirty="0"/>
              <a:t> n.1, that width can be increased for </a:t>
            </a:r>
            <a:r>
              <a:rPr lang="en-US" sz="1800" dirty="0" err="1"/>
              <a:t>intertanks</a:t>
            </a:r>
            <a:r>
              <a:rPr lang="en-US" sz="1800" dirty="0"/>
              <a:t> 3 and </a:t>
            </a:r>
            <a:r>
              <a:rPr lang="en-US" sz="1800" dirty="0" smtClean="0"/>
              <a:t>4, if needed;</a:t>
            </a:r>
          </a:p>
          <a:p>
            <a:pPr marL="285750" indent="-285750">
              <a:lnSpc>
                <a:spcPct val="70000"/>
              </a:lnSpc>
              <a:buFont typeface="Arial"/>
              <a:buChar char="•"/>
            </a:pPr>
            <a:r>
              <a:rPr lang="en-US" sz="1800" dirty="0" smtClean="0"/>
              <a:t>the </a:t>
            </a:r>
            <a:r>
              <a:rPr lang="en-US" sz="1800" dirty="0"/>
              <a:t>circular port which is in the present design is a CF40, and, for IT1 and IT2, this dimension can not be increased (nor for IT3 and IT4 if the beam box remains the same</a:t>
            </a:r>
            <a:r>
              <a:rPr lang="en-US" sz="1800" dirty="0" smtClean="0"/>
              <a:t>...);</a:t>
            </a:r>
          </a:p>
          <a:p>
            <a:pPr marL="285750" indent="-285750">
              <a:lnSpc>
                <a:spcPct val="70000"/>
              </a:lnSpc>
              <a:buFont typeface="Arial"/>
              <a:buChar char="•"/>
            </a:pPr>
            <a:r>
              <a:rPr lang="en-US" sz="1800" dirty="0" smtClean="0"/>
              <a:t>there </a:t>
            </a:r>
            <a:r>
              <a:rPr lang="en-US" sz="1800" dirty="0"/>
              <a:t>is no problem for an additional circular port, if it is a CF40. </a:t>
            </a:r>
          </a:p>
        </p:txBody>
      </p:sp>
      <p:pic>
        <p:nvPicPr>
          <p:cNvPr id="12" name="Immagine 11" descr="INFN-logo.gif"/>
          <p:cNvPicPr>
            <a:picLocks noChangeAspect="1"/>
          </p:cNvPicPr>
          <p:nvPr/>
        </p:nvPicPr>
        <p:blipFill>
          <a:blip r:embed="rId5"/>
          <a:stretch>
            <a:fillRect/>
          </a:stretch>
        </p:blipFill>
        <p:spPr>
          <a:xfrm>
            <a:off x="445344" y="138010"/>
            <a:ext cx="810090" cy="793888"/>
          </a:xfrm>
          <a:prstGeom prst="rect">
            <a:avLst/>
          </a:prstGeom>
        </p:spPr>
      </p:pic>
    </p:spTree>
    <p:extLst>
      <p:ext uri="{BB962C8B-B14F-4D97-AF65-F5344CB8AC3E}">
        <p14:creationId xmlns:p14="http://schemas.microsoft.com/office/powerpoint/2010/main" val="312487597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90518" y="62972"/>
            <a:ext cx="6023080" cy="1143000"/>
          </a:xfrm>
          <a:prstGeom prst="rect">
            <a:avLst/>
          </a:prstGeom>
        </p:spPr>
        <p:txBody>
          <a:bodyPr/>
          <a:lstStyle/>
          <a:p>
            <a:pPr lvl="0"/>
            <a:r>
              <a:rPr lang="en-US" sz="2800" dirty="0"/>
              <a:t>Interfaces between the RF system and the electromagnetic resonator</a:t>
            </a:r>
          </a:p>
        </p:txBody>
      </p:sp>
      <p:sp>
        <p:nvSpPr>
          <p:cNvPr id="5" name="Segnaposto contenuto 4"/>
          <p:cNvSpPr>
            <a:spLocks noGrp="1"/>
          </p:cNvSpPr>
          <p:nvPr>
            <p:ph sz="half" idx="1"/>
          </p:nvPr>
        </p:nvSpPr>
        <p:spPr>
          <a:xfrm>
            <a:off x="457200" y="1484784"/>
            <a:ext cx="4114800" cy="4937125"/>
          </a:xfrm>
        </p:spPr>
        <p:txBody>
          <a:bodyPr/>
          <a:lstStyle/>
          <a:p>
            <a:r>
              <a:rPr lang="en-US" sz="1400" dirty="0" smtClean="0"/>
              <a:t>2 flanges at the RF windows point per each tank.  </a:t>
            </a:r>
          </a:p>
          <a:p>
            <a:r>
              <a:rPr lang="en-US" sz="1400" dirty="0" smtClean="0"/>
              <a:t>Balance in amplitude and phase provided by ESS RF Group </a:t>
            </a:r>
          </a:p>
          <a:p>
            <a:r>
              <a:rPr lang="en-US" sz="1400" dirty="0" smtClean="0"/>
              <a:t>Coupling Coefficient </a:t>
            </a:r>
            <a:r>
              <a:rPr lang="el-GR" sz="1400" dirty="0" smtClean="0"/>
              <a:t>β</a:t>
            </a:r>
            <a:r>
              <a:rPr lang="en-US" sz="1400" dirty="0" smtClean="0"/>
              <a:t> of RF couplers provided by INFN </a:t>
            </a:r>
          </a:p>
          <a:p>
            <a:r>
              <a:rPr lang="en-US" sz="1400" dirty="0" smtClean="0"/>
              <a:t>N° of pick-ups per tank to be confirmed by LLRF: combination of the signals necessary </a:t>
            </a:r>
            <a:r>
              <a:rPr lang="en-US" sz="1400" dirty="0"/>
              <a:t>to filter out the higher TM </a:t>
            </a:r>
            <a:r>
              <a:rPr lang="en-US" sz="1400" dirty="0" smtClean="0"/>
              <a:t>modes (CERN uses 9 pick-ups per tank)</a:t>
            </a:r>
          </a:p>
          <a:p>
            <a:r>
              <a:rPr lang="en-US" sz="1400" dirty="0" smtClean="0"/>
              <a:t>3 movable tuners per tank. Up to the motor controller in charge of INFN (TCP/IP protocol)</a:t>
            </a:r>
          </a:p>
          <a:p>
            <a:pPr marL="0" indent="0">
              <a:buNone/>
            </a:pPr>
            <a:endParaRPr lang="en-US" sz="1400" dirty="0" smtClean="0"/>
          </a:p>
        </p:txBody>
      </p:sp>
      <p:sp>
        <p:nvSpPr>
          <p:cNvPr id="3" name="Segnaposto data 2"/>
          <p:cNvSpPr>
            <a:spLocks noGrp="1"/>
          </p:cNvSpPr>
          <p:nvPr>
            <p:ph type="dt" sz="half" idx="11"/>
          </p:nvPr>
        </p:nvSpPr>
        <p:spPr/>
        <p:txBody>
          <a:bodyPr/>
          <a:lstStyle/>
          <a:p>
            <a:r>
              <a:rPr lang="en-US" smtClean="0"/>
              <a:t>LNL - 2015_03_16</a:t>
            </a:r>
            <a:endParaRPr lang="en-US" dirty="0"/>
          </a:p>
        </p:txBody>
      </p:sp>
      <p:grpSp>
        <p:nvGrpSpPr>
          <p:cNvPr id="11" name="Gruppo 10"/>
          <p:cNvGrpSpPr/>
          <p:nvPr/>
        </p:nvGrpSpPr>
        <p:grpSpPr>
          <a:xfrm>
            <a:off x="6140361" y="4522983"/>
            <a:ext cx="2824127" cy="2218385"/>
            <a:chOff x="2900001" y="4083465"/>
            <a:chExt cx="3472199" cy="2729911"/>
          </a:xfrm>
        </p:grpSpPr>
        <p:pic>
          <p:nvPicPr>
            <p:cNvPr id="12"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00001" y="4365104"/>
              <a:ext cx="3472199" cy="2448272"/>
            </a:xfrm>
            <a:prstGeom prst="rect">
              <a:avLst/>
            </a:prstGeom>
          </p:spPr>
        </p:pic>
        <p:sp>
          <p:nvSpPr>
            <p:cNvPr id="13" name="CasellaDiTesto 12"/>
            <p:cNvSpPr txBox="1"/>
            <p:nvPr/>
          </p:nvSpPr>
          <p:spPr>
            <a:xfrm>
              <a:off x="3131840" y="4083465"/>
              <a:ext cx="2759592" cy="378746"/>
            </a:xfrm>
            <a:prstGeom prst="rect">
              <a:avLst/>
            </a:prstGeom>
            <a:noFill/>
          </p:spPr>
          <p:txBody>
            <a:bodyPr wrap="none" rtlCol="0">
              <a:spAutoFit/>
            </a:bodyPr>
            <a:lstStyle/>
            <a:p>
              <a:r>
                <a:rPr lang="it-IT" sz="1400" dirty="0" smtClean="0"/>
                <a:t>RF </a:t>
              </a:r>
              <a:r>
                <a:rPr lang="it-IT" sz="1400" dirty="0" err="1" smtClean="0"/>
                <a:t>windows</a:t>
              </a:r>
              <a:r>
                <a:rPr lang="it-IT" sz="1400" dirty="0" smtClean="0"/>
                <a:t> and </a:t>
              </a:r>
              <a:r>
                <a:rPr lang="it-IT" sz="1400" dirty="0" err="1" smtClean="0"/>
                <a:t>supports</a:t>
              </a:r>
              <a:endParaRPr lang="en-US" sz="1400" dirty="0"/>
            </a:p>
          </p:txBody>
        </p:sp>
      </p:grpSp>
      <p:grpSp>
        <p:nvGrpSpPr>
          <p:cNvPr id="17" name="Gruppo 16"/>
          <p:cNvGrpSpPr/>
          <p:nvPr/>
        </p:nvGrpSpPr>
        <p:grpSpPr>
          <a:xfrm>
            <a:off x="3291368" y="4830823"/>
            <a:ext cx="2576776" cy="1910545"/>
            <a:chOff x="3059832" y="1551275"/>
            <a:chExt cx="2941574" cy="2211830"/>
          </a:xfrm>
        </p:grpSpPr>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3848" y="1916832"/>
              <a:ext cx="2797558" cy="1846273"/>
            </a:xfrm>
            <a:prstGeom prst="rect">
              <a:avLst/>
            </a:prstGeom>
          </p:spPr>
        </p:pic>
        <p:sp>
          <p:nvSpPr>
            <p:cNvPr id="19" name="CasellaDiTesto 18"/>
            <p:cNvSpPr txBox="1"/>
            <p:nvPr/>
          </p:nvSpPr>
          <p:spPr>
            <a:xfrm>
              <a:off x="3059832" y="1551275"/>
              <a:ext cx="2743449" cy="356312"/>
            </a:xfrm>
            <a:prstGeom prst="rect">
              <a:avLst/>
            </a:prstGeom>
            <a:noFill/>
          </p:spPr>
          <p:txBody>
            <a:bodyPr wrap="none" rtlCol="0">
              <a:spAutoFit/>
            </a:bodyPr>
            <a:lstStyle/>
            <a:p>
              <a:r>
                <a:rPr lang="it-IT" sz="1400" dirty="0" smtClean="0"/>
                <a:t>Pick-up and </a:t>
              </a:r>
              <a:r>
                <a:rPr lang="it-IT" sz="1400" dirty="0" err="1" smtClean="0"/>
                <a:t>movable</a:t>
              </a:r>
              <a:r>
                <a:rPr lang="it-IT" sz="1400" dirty="0" smtClean="0"/>
                <a:t> </a:t>
              </a:r>
              <a:r>
                <a:rPr lang="it-IT" sz="1400" dirty="0" err="1" smtClean="0"/>
                <a:t>tuners</a:t>
              </a:r>
              <a:endParaRPr lang="en-US" sz="1400" dirty="0"/>
            </a:p>
          </p:txBody>
        </p:sp>
      </p:grpSp>
      <p:pic>
        <p:nvPicPr>
          <p:cNvPr id="14" name="Picture 13"/>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48064" y="1628800"/>
            <a:ext cx="3274517" cy="2520280"/>
          </a:xfrm>
          <a:prstGeom prst="rect">
            <a:avLst/>
          </a:prstGeom>
          <a:noFill/>
          <a:ln>
            <a:noFill/>
          </a:ln>
        </p:spPr>
      </p:pic>
      <p:pic>
        <p:nvPicPr>
          <p:cNvPr id="15" name="Immagine 14" descr="INFN-logo.gif"/>
          <p:cNvPicPr>
            <a:picLocks noChangeAspect="1"/>
          </p:cNvPicPr>
          <p:nvPr/>
        </p:nvPicPr>
        <p:blipFill>
          <a:blip r:embed="rId5"/>
          <a:stretch>
            <a:fillRect/>
          </a:stretch>
        </p:blipFill>
        <p:spPr>
          <a:xfrm>
            <a:off x="52156" y="138010"/>
            <a:ext cx="810090" cy="793888"/>
          </a:xfrm>
          <a:prstGeom prst="rect">
            <a:avLst/>
          </a:prstGeom>
        </p:spPr>
      </p:pic>
    </p:spTree>
    <p:extLst>
      <p:ext uri="{BB962C8B-B14F-4D97-AF65-F5344CB8AC3E}">
        <p14:creationId xmlns:p14="http://schemas.microsoft.com/office/powerpoint/2010/main" val="337668781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cstate="screen">
            <a:extLst>
              <a:ext uri="{28A0092B-C50C-407E-A947-70E740481C1C}">
                <a14:useLocalDpi xmlns:a14="http://schemas.microsoft.com/office/drawing/2010/main"/>
              </a:ext>
            </a:extLst>
          </a:blip>
          <a:srcRect b="2005"/>
          <a:stretch/>
        </p:blipFill>
        <p:spPr>
          <a:xfrm>
            <a:off x="4355976" y="1556792"/>
            <a:ext cx="4752528" cy="3140367"/>
          </a:xfrm>
          <a:prstGeom prst="rect">
            <a:avLst/>
          </a:prstGeom>
        </p:spPr>
      </p:pic>
      <p:sp>
        <p:nvSpPr>
          <p:cNvPr id="2" name="Titolo 1"/>
          <p:cNvSpPr>
            <a:spLocks noGrp="1"/>
          </p:cNvSpPr>
          <p:nvPr>
            <p:ph type="title"/>
          </p:nvPr>
        </p:nvSpPr>
        <p:spPr>
          <a:xfrm>
            <a:off x="2135311" y="142878"/>
            <a:ext cx="4165601" cy="1143000"/>
          </a:xfrm>
        </p:spPr>
        <p:txBody>
          <a:bodyPr/>
          <a:lstStyle/>
          <a:p>
            <a:pPr lvl="0"/>
            <a:r>
              <a:rPr lang="en-US" dirty="0"/>
              <a:t>Water-cooling skid, manifold and interfaces </a:t>
            </a:r>
          </a:p>
        </p:txBody>
      </p:sp>
      <p:sp>
        <p:nvSpPr>
          <p:cNvPr id="5" name="Segnaposto contenuto 4"/>
          <p:cNvSpPr>
            <a:spLocks noGrp="1"/>
          </p:cNvSpPr>
          <p:nvPr>
            <p:ph sz="half" idx="1"/>
          </p:nvPr>
        </p:nvSpPr>
        <p:spPr>
          <a:xfrm>
            <a:off x="179512" y="1600200"/>
            <a:ext cx="4038600" cy="4525963"/>
          </a:xfrm>
        </p:spPr>
        <p:txBody>
          <a:bodyPr/>
          <a:lstStyle/>
          <a:p>
            <a:r>
              <a:rPr lang="en-US" sz="2000" dirty="0" smtClean="0"/>
              <a:t>1 cooling skid, 1 pump, 5 three-ways valves</a:t>
            </a:r>
          </a:p>
          <a:p>
            <a:pPr marL="0" indent="0">
              <a:buNone/>
            </a:pPr>
            <a:endParaRPr lang="en-US" sz="2000" dirty="0" smtClean="0"/>
          </a:p>
          <a:p>
            <a:pPr marL="0" indent="0">
              <a:buNone/>
            </a:pPr>
            <a:endParaRPr lang="en-US" sz="2000" dirty="0"/>
          </a:p>
          <a:p>
            <a:pPr marL="0" indent="0">
              <a:buNone/>
            </a:pPr>
            <a:r>
              <a:rPr lang="en-US" sz="2000" dirty="0" smtClean="0"/>
              <a:t>But:</a:t>
            </a:r>
          </a:p>
          <a:p>
            <a:r>
              <a:rPr lang="en-US" sz="2000" dirty="0" smtClean="0"/>
              <a:t>5 temperatures are not  independent</a:t>
            </a:r>
          </a:p>
          <a:p>
            <a:r>
              <a:rPr lang="en-US" sz="2000" dirty="0" smtClean="0"/>
              <a:t>Could be a solution 1 skid with 1 pump per tank?</a:t>
            </a:r>
          </a:p>
          <a:p>
            <a:r>
              <a:rPr lang="en-US" sz="2000" dirty="0"/>
              <a:t>For each tank at least 1 Flow meter in the return manifold and Flow regulators for the DTL channels</a:t>
            </a:r>
          </a:p>
        </p:txBody>
      </p:sp>
      <p:cxnSp>
        <p:nvCxnSpPr>
          <p:cNvPr id="7" name="Straight Arrow Connector 6"/>
          <p:cNvCxnSpPr/>
          <p:nvPr/>
        </p:nvCxnSpPr>
        <p:spPr bwMode="auto">
          <a:xfrm>
            <a:off x="3923928" y="2060848"/>
            <a:ext cx="72008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pic>
        <p:nvPicPr>
          <p:cNvPr id="8" name="Immagine 7" descr="INFN-logo.gif"/>
          <p:cNvPicPr>
            <a:picLocks noChangeAspect="1"/>
          </p:cNvPicPr>
          <p:nvPr/>
        </p:nvPicPr>
        <p:blipFill>
          <a:blip r:embed="rId3"/>
          <a:stretch>
            <a:fillRect/>
          </a:stretch>
        </p:blipFill>
        <p:spPr>
          <a:xfrm>
            <a:off x="445344" y="138010"/>
            <a:ext cx="810090" cy="793888"/>
          </a:xfrm>
          <a:prstGeom prst="rect">
            <a:avLst/>
          </a:prstGeom>
        </p:spPr>
      </p:pic>
    </p:spTree>
    <p:extLst>
      <p:ext uri="{BB962C8B-B14F-4D97-AF65-F5344CB8AC3E}">
        <p14:creationId xmlns:p14="http://schemas.microsoft.com/office/powerpoint/2010/main" val="50173685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50513" y="-135466"/>
            <a:ext cx="6067426" cy="1441531"/>
          </a:xfrm>
        </p:spPr>
        <p:txBody>
          <a:bodyPr/>
          <a:lstStyle/>
          <a:p>
            <a:pPr lvl="0"/>
            <a:r>
              <a:rPr lang="en-US" sz="3200" dirty="0"/>
              <a:t>Requirements for reception, assembly and test space in Lund</a:t>
            </a:r>
          </a:p>
        </p:txBody>
      </p:sp>
      <p:sp>
        <p:nvSpPr>
          <p:cNvPr id="3" name="Segnaposto contenuto 2"/>
          <p:cNvSpPr>
            <a:spLocks noGrp="1"/>
          </p:cNvSpPr>
          <p:nvPr>
            <p:ph idx="1"/>
          </p:nvPr>
        </p:nvSpPr>
        <p:spPr>
          <a:xfrm>
            <a:off x="186263" y="1429709"/>
            <a:ext cx="8957737" cy="4525963"/>
          </a:xfrm>
        </p:spPr>
        <p:txBody>
          <a:bodyPr/>
          <a:lstStyle/>
          <a:p>
            <a:pPr marL="0" indent="0">
              <a:lnSpc>
                <a:spcPct val="90000"/>
              </a:lnSpc>
              <a:buNone/>
            </a:pPr>
            <a:r>
              <a:rPr lang="en-US" sz="1600" dirty="0"/>
              <a:t>From a rough planning we discussed here (with </a:t>
            </a:r>
            <a:r>
              <a:rPr lang="en-US" sz="1600" dirty="0" err="1" smtClean="0"/>
              <a:t>Tzero</a:t>
            </a:r>
            <a:r>
              <a:rPr lang="en-US" sz="1600" dirty="0" smtClean="0"/>
              <a:t> </a:t>
            </a:r>
            <a:r>
              <a:rPr lang="en-US" sz="1600" dirty="0"/>
              <a:t>of the in-kind contribution decided and operational 1 Jan 15) the workshop should be ready for </a:t>
            </a:r>
            <a:r>
              <a:rPr lang="en-US" sz="1600" b="1" dirty="0"/>
              <a:t>June </a:t>
            </a:r>
            <a:r>
              <a:rPr lang="en-US" sz="1600" b="1" dirty="0" smtClean="0"/>
              <a:t>17</a:t>
            </a:r>
            <a:endParaRPr lang="en-US" sz="1600" dirty="0" smtClean="0"/>
          </a:p>
          <a:p>
            <a:pPr marL="457200" indent="-457200">
              <a:lnSpc>
                <a:spcPct val="90000"/>
              </a:lnSpc>
              <a:buFont typeface="+mj-lt"/>
              <a:buAutoNum type="arabicPeriod"/>
            </a:pPr>
            <a:r>
              <a:rPr lang="en-US" sz="1800" dirty="0" smtClean="0"/>
              <a:t>"Clean</a:t>
            </a:r>
            <a:r>
              <a:rPr lang="en-US" sz="1800" dirty="0"/>
              <a:t>" and quite environment, temperature controlled. </a:t>
            </a:r>
            <a:endParaRPr lang="en-US" sz="1800" dirty="0" smtClean="0"/>
          </a:p>
          <a:p>
            <a:pPr marL="457200" indent="-457200">
              <a:lnSpc>
                <a:spcPct val="90000"/>
              </a:lnSpc>
              <a:buFont typeface="+mj-lt"/>
              <a:buAutoNum type="arabicPeriod"/>
            </a:pPr>
            <a:r>
              <a:rPr lang="en-US" sz="1800" dirty="0" smtClean="0"/>
              <a:t>About </a:t>
            </a:r>
            <a:r>
              <a:rPr lang="en-US" sz="1800" dirty="0"/>
              <a:t>13x 10 m for the assembly of the tank, separate space for </a:t>
            </a:r>
            <a:r>
              <a:rPr lang="en-US" sz="1800" dirty="0" smtClean="0"/>
              <a:t>storing </a:t>
            </a:r>
            <a:r>
              <a:rPr lang="en-US" sz="1800" dirty="0"/>
              <a:t>the assembled tank. </a:t>
            </a:r>
            <a:endParaRPr lang="en-US" sz="1800" dirty="0" smtClean="0"/>
          </a:p>
          <a:p>
            <a:pPr marL="457200" indent="-457200">
              <a:lnSpc>
                <a:spcPct val="90000"/>
              </a:lnSpc>
              <a:buFont typeface="+mj-lt"/>
              <a:buAutoNum type="arabicPeriod"/>
            </a:pPr>
            <a:r>
              <a:rPr lang="en-US" sz="1800" dirty="0" smtClean="0"/>
              <a:t>It </a:t>
            </a:r>
            <a:r>
              <a:rPr lang="en-US" sz="1800" dirty="0"/>
              <a:t>should be a closed part of a larger </a:t>
            </a:r>
            <a:r>
              <a:rPr lang="en-US" sz="1800" dirty="0" smtClean="0"/>
              <a:t>building</a:t>
            </a:r>
            <a:r>
              <a:rPr lang="en-US" sz="1800" dirty="0"/>
              <a:t>, or in any case </a:t>
            </a:r>
            <a:r>
              <a:rPr lang="en-US" sz="1800" dirty="0" smtClean="0"/>
              <a:t>there should </a:t>
            </a:r>
            <a:r>
              <a:rPr lang="en-US" sz="1800" dirty="0"/>
              <a:t>be a </a:t>
            </a:r>
            <a:r>
              <a:rPr lang="en-US" sz="1800" dirty="0" smtClean="0"/>
              <a:t>convenient </a:t>
            </a:r>
            <a:r>
              <a:rPr lang="en-US" sz="1800" dirty="0"/>
              <a:t>entry space (for structures) before exiting </a:t>
            </a:r>
            <a:r>
              <a:rPr lang="en-US" sz="1800" dirty="0" smtClean="0"/>
              <a:t>outdoor (at </a:t>
            </a:r>
            <a:r>
              <a:rPr lang="en-US" sz="1800" dirty="0"/>
              <a:t>least </a:t>
            </a:r>
            <a:r>
              <a:rPr lang="en-US" sz="1800" dirty="0" smtClean="0"/>
              <a:t>10x8 m) can </a:t>
            </a:r>
            <a:r>
              <a:rPr lang="en-US" sz="1800" dirty="0"/>
              <a:t>be shared with other labs, it is </a:t>
            </a:r>
            <a:r>
              <a:rPr lang="en-US" sz="1800" dirty="0" smtClean="0"/>
              <a:t>useful sometimes </a:t>
            </a:r>
            <a:r>
              <a:rPr lang="en-US" sz="1800" dirty="0"/>
              <a:t>the possibility to enter with small vans or tracks. </a:t>
            </a:r>
            <a:br>
              <a:rPr lang="en-US" sz="1800" dirty="0"/>
            </a:br>
            <a:r>
              <a:rPr lang="en-US" sz="1800" dirty="0" smtClean="0"/>
              <a:t>a </a:t>
            </a:r>
            <a:r>
              <a:rPr lang="en-US" sz="1800" dirty="0"/>
              <a:t>small vestibule for people (about 2x2 m) </a:t>
            </a:r>
            <a:endParaRPr lang="en-US" sz="1800" dirty="0" smtClean="0"/>
          </a:p>
          <a:p>
            <a:pPr marL="457200" indent="-457200">
              <a:lnSpc>
                <a:spcPct val="90000"/>
              </a:lnSpc>
              <a:buFont typeface="+mj-lt"/>
              <a:buAutoNum type="arabicPeriod"/>
            </a:pPr>
            <a:r>
              <a:rPr lang="en-US" sz="1800" dirty="0" smtClean="0"/>
              <a:t>Slow </a:t>
            </a:r>
            <a:r>
              <a:rPr lang="en-US" sz="1800" dirty="0"/>
              <a:t>crane at least 3 tons inside the workshop for the assembly of </a:t>
            </a:r>
            <a:br>
              <a:rPr lang="en-US" sz="1800" dirty="0"/>
            </a:br>
            <a:r>
              <a:rPr lang="en-US" sz="1800" dirty="0"/>
              <a:t>the tank. </a:t>
            </a:r>
            <a:endParaRPr lang="en-US" sz="1800" dirty="0" smtClean="0"/>
          </a:p>
          <a:p>
            <a:pPr marL="457200" indent="-457200">
              <a:lnSpc>
                <a:spcPct val="90000"/>
              </a:lnSpc>
              <a:buFont typeface="+mj-lt"/>
              <a:buAutoNum type="arabicPeriod"/>
            </a:pPr>
            <a:r>
              <a:rPr lang="en-US" sz="1800" dirty="0" smtClean="0"/>
              <a:t>The </a:t>
            </a:r>
            <a:r>
              <a:rPr lang="en-US" sz="1800" dirty="0"/>
              <a:t>workshop should be not far from the tunnel, strategy to move the </a:t>
            </a:r>
            <a:br>
              <a:rPr lang="en-US" sz="1800" dirty="0"/>
            </a:br>
            <a:r>
              <a:rPr lang="en-US" sz="1800" dirty="0"/>
              <a:t>8 tons tank into the tunnel should be decided </a:t>
            </a:r>
            <a:r>
              <a:rPr lang="en-US" sz="1800" dirty="0" smtClean="0"/>
              <a:t>(CERN </a:t>
            </a:r>
            <a:r>
              <a:rPr lang="en-US" sz="1800" dirty="0"/>
              <a:t>has the </a:t>
            </a:r>
            <a:br>
              <a:rPr lang="en-US" sz="1800" dirty="0"/>
            </a:br>
            <a:r>
              <a:rPr lang="en-US" sz="1800" dirty="0"/>
              <a:t>possibility to open the roof and using a large building </a:t>
            </a:r>
            <a:r>
              <a:rPr lang="en-US" sz="1800" dirty="0" smtClean="0"/>
              <a:t>crane) </a:t>
            </a:r>
          </a:p>
          <a:p>
            <a:pPr marL="457200" indent="-457200">
              <a:lnSpc>
                <a:spcPct val="90000"/>
              </a:lnSpc>
              <a:buFont typeface="+mj-lt"/>
              <a:buAutoNum type="arabicPeriod"/>
            </a:pPr>
            <a:r>
              <a:rPr lang="en-US" sz="1800" dirty="0" smtClean="0"/>
              <a:t>mechanical </a:t>
            </a:r>
            <a:r>
              <a:rPr lang="en-US" sz="1800" dirty="0"/>
              <a:t>workshop for small interventions and adjustments </a:t>
            </a:r>
            <a:endParaRPr lang="en-US" sz="1800" dirty="0" smtClean="0"/>
          </a:p>
          <a:p>
            <a:pPr marL="457200" indent="-457200">
              <a:lnSpc>
                <a:spcPct val="90000"/>
              </a:lnSpc>
              <a:buFont typeface="+mj-lt"/>
              <a:buAutoNum type="arabicPeriod"/>
            </a:pPr>
            <a:r>
              <a:rPr lang="en-US" sz="1800" dirty="0" smtClean="0"/>
              <a:t>Electrical </a:t>
            </a:r>
            <a:r>
              <a:rPr lang="en-US" sz="1800" dirty="0"/>
              <a:t>supply for vacuum tests, compressed air, RF low power.... </a:t>
            </a:r>
            <a:endParaRPr lang="it-IT" sz="1800" dirty="0"/>
          </a:p>
        </p:txBody>
      </p:sp>
      <p:pic>
        <p:nvPicPr>
          <p:cNvPr id="6" name="Immagine 5" descr="INFN-logo.gif"/>
          <p:cNvPicPr>
            <a:picLocks noChangeAspect="1"/>
          </p:cNvPicPr>
          <p:nvPr/>
        </p:nvPicPr>
        <p:blipFill>
          <a:blip r:embed="rId2"/>
          <a:stretch>
            <a:fillRect/>
          </a:stretch>
        </p:blipFill>
        <p:spPr>
          <a:xfrm>
            <a:off x="242140" y="239611"/>
            <a:ext cx="810090" cy="793888"/>
          </a:xfrm>
          <a:prstGeom prst="rect">
            <a:avLst/>
          </a:prstGeom>
        </p:spPr>
      </p:pic>
    </p:spTree>
    <p:extLst>
      <p:ext uri="{BB962C8B-B14F-4D97-AF65-F5344CB8AC3E}">
        <p14:creationId xmlns:p14="http://schemas.microsoft.com/office/powerpoint/2010/main" val="159466860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30581" y="-246582"/>
            <a:ext cx="6067426" cy="1441531"/>
          </a:xfrm>
        </p:spPr>
        <p:txBody>
          <a:bodyPr/>
          <a:lstStyle/>
          <a:p>
            <a:r>
              <a:rPr lang="en-US" dirty="0" smtClean="0"/>
              <a:t>Prototyping</a:t>
            </a:r>
            <a:endParaRPr lang="en-US" dirty="0"/>
          </a:p>
        </p:txBody>
      </p:sp>
      <p:sp>
        <p:nvSpPr>
          <p:cNvPr id="4" name="Segnaposto data 3"/>
          <p:cNvSpPr>
            <a:spLocks noGrp="1"/>
          </p:cNvSpPr>
          <p:nvPr>
            <p:ph type="dt" sz="half" idx="11"/>
          </p:nvPr>
        </p:nvSpPr>
        <p:spPr/>
        <p:txBody>
          <a:bodyPr/>
          <a:lstStyle/>
          <a:p>
            <a:r>
              <a:rPr lang="en-US" smtClean="0"/>
              <a:t>LNL - 2015_03_16</a:t>
            </a:r>
            <a:endParaRPr lang="en-US"/>
          </a:p>
        </p:txBody>
      </p:sp>
      <p:grpSp>
        <p:nvGrpSpPr>
          <p:cNvPr id="21" name="Group 20"/>
          <p:cNvGrpSpPr/>
          <p:nvPr/>
        </p:nvGrpSpPr>
        <p:grpSpPr>
          <a:xfrm>
            <a:off x="104136" y="4273351"/>
            <a:ext cx="5453273" cy="2358114"/>
            <a:chOff x="355656" y="1607862"/>
            <a:chExt cx="5453273" cy="2358114"/>
          </a:xfrm>
        </p:grpSpPr>
        <p:grpSp>
          <p:nvGrpSpPr>
            <p:cNvPr id="19" name="Group 18"/>
            <p:cNvGrpSpPr/>
            <p:nvPr/>
          </p:nvGrpSpPr>
          <p:grpSpPr>
            <a:xfrm>
              <a:off x="355656" y="1902752"/>
              <a:ext cx="5453273" cy="2063224"/>
              <a:chOff x="4211390" y="1426550"/>
              <a:chExt cx="5453273" cy="2063224"/>
            </a:xfrm>
          </p:grpSpPr>
          <p:pic>
            <p:nvPicPr>
              <p:cNvPr id="1026" name="Picture 2" descr="comparison harmonics_flipping_dig_bucki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28030" y="1426550"/>
                <a:ext cx="3636633" cy="206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comunian\Desktop\grespan\ESS-DTL\Prototyping\PMQ\WP_20141112_003.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11390" y="1484784"/>
                <a:ext cx="2202657" cy="175485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p:cNvSpPr txBox="1"/>
            <p:nvPr/>
          </p:nvSpPr>
          <p:spPr>
            <a:xfrm>
              <a:off x="1991683" y="1607862"/>
              <a:ext cx="1229567" cy="276999"/>
            </a:xfrm>
            <a:prstGeom prst="rect">
              <a:avLst/>
            </a:prstGeom>
            <a:noFill/>
          </p:spPr>
          <p:txBody>
            <a:bodyPr wrap="none" rtlCol="0">
              <a:spAutoFit/>
            </a:bodyPr>
            <a:lstStyle/>
            <a:p>
              <a:r>
                <a:rPr lang="en-US" sz="1200" dirty="0">
                  <a:latin typeface="Calibri" panose="020F0502020204030204" pitchFamily="34" charset="0"/>
                </a:rPr>
                <a:t>PMQ fully </a:t>
              </a:r>
              <a:r>
                <a:rPr lang="en-US" sz="1200" dirty="0" smtClean="0">
                  <a:latin typeface="Calibri" panose="020F0502020204030204" pitchFamily="34" charset="0"/>
                </a:rPr>
                <a:t>tested</a:t>
              </a:r>
              <a:endParaRPr lang="en-US" sz="1200" dirty="0">
                <a:latin typeface="Calibri" panose="020F0502020204030204" pitchFamily="34" charset="0"/>
              </a:endParaRPr>
            </a:p>
          </p:txBody>
        </p:sp>
      </p:grpSp>
      <p:grpSp>
        <p:nvGrpSpPr>
          <p:cNvPr id="27" name="Group 26"/>
          <p:cNvGrpSpPr/>
          <p:nvPr/>
        </p:nvGrpSpPr>
        <p:grpSpPr>
          <a:xfrm>
            <a:off x="395536" y="1432016"/>
            <a:ext cx="3700039" cy="2466921"/>
            <a:chOff x="395536" y="1432016"/>
            <a:chExt cx="3700039" cy="2466921"/>
          </a:xfrm>
        </p:grpSpPr>
        <p:pic>
          <p:nvPicPr>
            <p:cNvPr id="8" name="Immagine 7" descr="\\CARLO-PC\Users\Carlo\ESS\Foto\Foto Componenti\P1040305.JPG"/>
            <p:cNvPicPr/>
            <p:nvPr/>
          </p:nvPicPr>
          <p:blipFill rotWithShape="1">
            <a:blip r:embed="rId4" cstate="screen">
              <a:extLst>
                <a:ext uri="{28A0092B-C50C-407E-A947-70E740481C1C}">
                  <a14:useLocalDpi xmlns:a14="http://schemas.microsoft.com/office/drawing/2010/main"/>
                </a:ext>
              </a:extLst>
            </a:blip>
            <a:srcRect/>
            <a:stretch/>
          </p:blipFill>
          <p:spPr bwMode="auto">
            <a:xfrm>
              <a:off x="395671" y="2427419"/>
              <a:ext cx="3699904" cy="1471518"/>
            </a:xfrm>
            <a:prstGeom prst="rect">
              <a:avLst/>
            </a:prstGeom>
            <a:noFill/>
            <a:ln>
              <a:noFill/>
            </a:ln>
            <a:extLst>
              <a:ext uri="{53640926-AAD7-44d8-BBD7-CCE9431645EC}">
                <a14:shadowObscured xmlns:a14="http://schemas.microsoft.com/office/drawing/2010/main"/>
              </a:ext>
            </a:extLst>
          </p:spPr>
        </p:pic>
        <p:sp>
          <p:nvSpPr>
            <p:cNvPr id="26" name="TextBox 25"/>
            <p:cNvSpPr txBox="1"/>
            <p:nvPr/>
          </p:nvSpPr>
          <p:spPr>
            <a:xfrm>
              <a:off x="395536" y="1432016"/>
              <a:ext cx="3456384" cy="830997"/>
            </a:xfrm>
            <a:prstGeom prst="rect">
              <a:avLst/>
            </a:prstGeom>
            <a:noFill/>
          </p:spPr>
          <p:txBody>
            <a:bodyPr wrap="square" rtlCol="0">
              <a:spAutoFit/>
            </a:bodyPr>
            <a:lstStyle/>
            <a:p>
              <a:r>
                <a:rPr lang="en-US" sz="1200" dirty="0">
                  <a:latin typeface="Calibri" panose="020F0502020204030204" pitchFamily="34" charset="0"/>
                </a:rPr>
                <a:t>Test of </a:t>
              </a:r>
              <a:r>
                <a:rPr lang="it-IT" sz="1200" dirty="0">
                  <a:latin typeface="Calibri" panose="020F0502020204030204" pitchFamily="34" charset="0"/>
                </a:rPr>
                <a:t>Cu-plating on </a:t>
              </a:r>
              <a:r>
                <a:rPr lang="en-US" sz="1200" dirty="0">
                  <a:latin typeface="Calibri" panose="020F0502020204030204" pitchFamily="34" charset="0"/>
                </a:rPr>
                <a:t>Stainless</a:t>
              </a:r>
              <a:r>
                <a:rPr lang="it-IT" sz="1200" dirty="0">
                  <a:latin typeface="Calibri" panose="020F0502020204030204" pitchFamily="34" charset="0"/>
                </a:rPr>
                <a:t> steel Stem order to be placed</a:t>
              </a:r>
              <a:r>
                <a:rPr lang="en-US" sz="1200" dirty="0">
                  <a:latin typeface="Calibri" panose="020F0502020204030204" pitchFamily="34" charset="0"/>
                </a:rPr>
                <a:t>. It will make them more rigid compared and will allow for a larger bore for the BPM and corrector cables. </a:t>
              </a:r>
            </a:p>
          </p:txBody>
        </p:sp>
      </p:grpSp>
      <p:grpSp>
        <p:nvGrpSpPr>
          <p:cNvPr id="5" name="Group 4"/>
          <p:cNvGrpSpPr/>
          <p:nvPr/>
        </p:nvGrpSpPr>
        <p:grpSpPr>
          <a:xfrm>
            <a:off x="4980449" y="1484784"/>
            <a:ext cx="3617761" cy="2163423"/>
            <a:chOff x="4980449" y="1484784"/>
            <a:chExt cx="3617761" cy="2163423"/>
          </a:xfrm>
        </p:grpSpPr>
        <p:sp>
          <p:nvSpPr>
            <p:cNvPr id="22" name="TextBox 21"/>
            <p:cNvSpPr txBox="1"/>
            <p:nvPr/>
          </p:nvSpPr>
          <p:spPr>
            <a:xfrm>
              <a:off x="4980449" y="1484784"/>
              <a:ext cx="3495188" cy="276999"/>
            </a:xfrm>
            <a:prstGeom prst="rect">
              <a:avLst/>
            </a:prstGeom>
            <a:noFill/>
          </p:spPr>
          <p:txBody>
            <a:bodyPr wrap="none" rtlCol="0">
              <a:spAutoFit/>
            </a:bodyPr>
            <a:lstStyle/>
            <a:p>
              <a:r>
                <a:rPr lang="en-US" sz="1200" dirty="0">
                  <a:latin typeface="Calibri" panose="020F0502020204030204" pitchFamily="34" charset="0"/>
                </a:rPr>
                <a:t>BPM: feedthrough to be welded on the BPM </a:t>
              </a:r>
              <a:r>
                <a:rPr lang="en-US" sz="1200" dirty="0" err="1" smtClean="0">
                  <a:latin typeface="Calibri" panose="020F0502020204030204" pitchFamily="34" charset="0"/>
                </a:rPr>
                <a:t>stripline</a:t>
              </a:r>
              <a:endParaRPr lang="en-US" sz="1200" dirty="0">
                <a:latin typeface="Calibri" panose="020F0502020204030204" pitchFamily="34" charset="0"/>
              </a:endParaRPr>
            </a:p>
          </p:txBody>
        </p:sp>
        <p:pic>
          <p:nvPicPr>
            <p:cNvPr id="3" name="Picture 2" descr="C:\Users\comunian\Desktop\grespan\ESS-DTL\Prototyping\EBW\WP_20150326_00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92080" y="1792561"/>
              <a:ext cx="3306130" cy="1855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5520583" y="3801814"/>
            <a:ext cx="3437667" cy="2911783"/>
            <a:chOff x="5520583" y="3801814"/>
            <a:chExt cx="3437667" cy="2911783"/>
          </a:xfrm>
        </p:grpSpPr>
        <p:grpSp>
          <p:nvGrpSpPr>
            <p:cNvPr id="25" name="Group 24"/>
            <p:cNvGrpSpPr/>
            <p:nvPr/>
          </p:nvGrpSpPr>
          <p:grpSpPr>
            <a:xfrm>
              <a:off x="5520583" y="3801814"/>
              <a:ext cx="3437667" cy="2829651"/>
              <a:chOff x="4966090" y="3801814"/>
              <a:chExt cx="3437667" cy="2829651"/>
            </a:xfrm>
          </p:grpSpPr>
          <p:pic>
            <p:nvPicPr>
              <p:cNvPr id="9" name="Immagine 8"/>
              <p:cNvPicPr>
                <a:picLocks noChangeAspect="1"/>
              </p:cNvPicPr>
              <p:nvPr/>
            </p:nvPicPr>
            <p:blipFill rotWithShape="1">
              <a:blip r:embed="rId6" cstate="screen">
                <a:extLst>
                  <a:ext uri="{28A0092B-C50C-407E-A947-70E740481C1C}">
                    <a14:useLocalDpi xmlns:a14="http://schemas.microsoft.com/office/drawing/2010/main"/>
                  </a:ext>
                </a:extLst>
              </a:blip>
              <a:srcRect l="7732" t="10860" r="4029" b="11483"/>
              <a:stretch/>
            </p:blipFill>
            <p:spPr bwMode="auto">
              <a:xfrm>
                <a:off x="4966090" y="4427238"/>
                <a:ext cx="1640794" cy="2204227"/>
              </a:xfrm>
              <a:prstGeom prst="rect">
                <a:avLst/>
              </a:prstGeom>
              <a:noFill/>
              <a:ln>
                <a:noFill/>
              </a:ln>
            </p:spPr>
          </p:pic>
          <p:sp>
            <p:nvSpPr>
              <p:cNvPr id="24" name="TextBox 23"/>
              <p:cNvSpPr txBox="1"/>
              <p:nvPr/>
            </p:nvSpPr>
            <p:spPr>
              <a:xfrm>
                <a:off x="5272852" y="3801814"/>
                <a:ext cx="3130905" cy="646331"/>
              </a:xfrm>
              <a:prstGeom prst="rect">
                <a:avLst/>
              </a:prstGeom>
              <a:noFill/>
            </p:spPr>
            <p:txBody>
              <a:bodyPr wrap="square" rtlCol="0">
                <a:spAutoFit/>
              </a:bodyPr>
              <a:lstStyle/>
              <a:p>
                <a:r>
                  <a:rPr lang="it-IT" sz="1200" dirty="0">
                    <a:latin typeface="Calibri" panose="020F0502020204030204" pitchFamily="34" charset="0"/>
                  </a:rPr>
                  <a:t>EBW on Brazing: DT brazed </a:t>
                </a:r>
                <a:r>
                  <a:rPr lang="it-IT" sz="1200" dirty="0" smtClean="0">
                    <a:latin typeface="Calibri" panose="020F0502020204030204" pitchFamily="34" charset="0"/>
                  </a:rPr>
                  <a:t>and EB-welded. </a:t>
                </a:r>
                <a:r>
                  <a:rPr lang="it-IT" sz="1200" b="1" dirty="0" smtClean="0">
                    <a:latin typeface="Calibri" panose="020F0502020204030204" pitchFamily="34" charset="0"/>
                  </a:rPr>
                  <a:t>Vacuum test ok</a:t>
                </a:r>
                <a:r>
                  <a:rPr lang="it-IT" sz="1200" dirty="0" smtClean="0">
                    <a:latin typeface="Calibri" panose="020F0502020204030204" pitchFamily="34" charset="0"/>
                  </a:rPr>
                  <a:t>. Next step: section and micrography</a:t>
                </a:r>
                <a:endParaRPr lang="it-IT" sz="1200" dirty="0">
                  <a:latin typeface="Calibri" panose="020F0502020204030204" pitchFamily="34" charset="0"/>
                </a:endParaRPr>
              </a:p>
            </p:txBody>
          </p:sp>
        </p:grpSp>
        <p:pic>
          <p:nvPicPr>
            <p:cNvPr id="7" name="Picture 3" descr="C:\Users\comunian\Desktop\grespan\ESS-DTL\Prototyping\EBW\WP_20150326_00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246465" y="4427238"/>
              <a:ext cx="1527945" cy="2286359"/>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Immagine 22" descr="INFN-logo.gif"/>
          <p:cNvPicPr>
            <a:picLocks noChangeAspect="1"/>
          </p:cNvPicPr>
          <p:nvPr/>
        </p:nvPicPr>
        <p:blipFill>
          <a:blip r:embed="rId8"/>
          <a:stretch>
            <a:fillRect/>
          </a:stretch>
        </p:blipFill>
        <p:spPr>
          <a:xfrm>
            <a:off x="395536" y="205742"/>
            <a:ext cx="810090" cy="793888"/>
          </a:xfrm>
          <a:prstGeom prst="rect">
            <a:avLst/>
          </a:prstGeom>
        </p:spPr>
      </p:pic>
    </p:spTree>
    <p:extLst>
      <p:ext uri="{BB962C8B-B14F-4D97-AF65-F5344CB8AC3E}">
        <p14:creationId xmlns:p14="http://schemas.microsoft.com/office/powerpoint/2010/main" val="272251101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WP03 Master Schedule</a:t>
            </a:r>
            <a:endParaRPr lang="en-US" dirty="0"/>
          </a:p>
        </p:txBody>
      </p:sp>
      <p:pic>
        <p:nvPicPr>
          <p:cNvPr id="4" name="Picture 3"/>
          <p:cNvPicPr>
            <a:picLocks noChangeAspect="1"/>
          </p:cNvPicPr>
          <p:nvPr/>
        </p:nvPicPr>
        <p:blipFill>
          <a:blip r:embed="rId2"/>
          <a:stretch>
            <a:fillRect/>
          </a:stretch>
        </p:blipFill>
        <p:spPr>
          <a:xfrm>
            <a:off x="-36512" y="1270873"/>
            <a:ext cx="9180512" cy="5611783"/>
          </a:xfrm>
          <a:prstGeom prst="rect">
            <a:avLst/>
          </a:prstGeom>
          <a:solidFill>
            <a:schemeClr val="bg1"/>
          </a:solidFill>
        </p:spPr>
      </p:pic>
    </p:spTree>
    <p:extLst>
      <p:ext uri="{BB962C8B-B14F-4D97-AF65-F5344CB8AC3E}">
        <p14:creationId xmlns:p14="http://schemas.microsoft.com/office/powerpoint/2010/main" val="331740394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NFN-logo.gif"/>
          <p:cNvPicPr>
            <a:picLocks noChangeAspect="1"/>
          </p:cNvPicPr>
          <p:nvPr/>
        </p:nvPicPr>
        <p:blipFill>
          <a:blip r:embed="rId2"/>
          <a:stretch>
            <a:fillRect/>
          </a:stretch>
        </p:blipFill>
        <p:spPr>
          <a:xfrm>
            <a:off x="445344" y="138010"/>
            <a:ext cx="810090" cy="793888"/>
          </a:xfrm>
          <a:prstGeom prst="rect">
            <a:avLst/>
          </a:prstGeom>
        </p:spPr>
      </p:pic>
      <p:pic>
        <p:nvPicPr>
          <p:cNvPr id="17" name="Picture 4" descr="Bfield_Efield"/>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2745" y="1229123"/>
            <a:ext cx="7370693" cy="416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olo 1"/>
          <p:cNvSpPr>
            <a:spLocks noGrp="1"/>
          </p:cNvSpPr>
          <p:nvPr>
            <p:ph type="title"/>
          </p:nvPr>
        </p:nvSpPr>
        <p:spPr>
          <a:xfrm>
            <a:off x="1560492" y="283772"/>
            <a:ext cx="6126306" cy="605824"/>
          </a:xfrm>
        </p:spPr>
        <p:txBody>
          <a:bodyPr lIns="64291" tIns="32146" rIns="64291" bIns="32146">
            <a:normAutofit fontScale="90000"/>
          </a:bodyPr>
          <a:lstStyle/>
          <a:p>
            <a:pPr algn="ctr"/>
            <a:r>
              <a:rPr lang="en-US" sz="3800" b="1" dirty="0">
                <a:solidFill>
                  <a:srgbClr val="0000FF"/>
                </a:solidFill>
              </a:rPr>
              <a:t>Flexible magnetic system</a:t>
            </a:r>
          </a:p>
        </p:txBody>
      </p:sp>
      <p:sp>
        <p:nvSpPr>
          <p:cNvPr id="19" name="CasellaDiTesto 18"/>
          <p:cNvSpPr txBox="1"/>
          <p:nvPr/>
        </p:nvSpPr>
        <p:spPr>
          <a:xfrm>
            <a:off x="6858159" y="2714816"/>
            <a:ext cx="1700493" cy="1296026"/>
          </a:xfrm>
          <a:prstGeom prst="rect">
            <a:avLst/>
          </a:prstGeom>
          <a:solidFill>
            <a:schemeClr val="accent6">
              <a:lumMod val="20000"/>
              <a:lumOff val="80000"/>
            </a:schemeClr>
          </a:solidFill>
          <a:ln>
            <a:solidFill>
              <a:srgbClr val="FF0000"/>
            </a:solidFill>
          </a:ln>
        </p:spPr>
        <p:txBody>
          <a:bodyPr wrap="square" lIns="64291" tIns="32146" rIns="64291" bIns="32146" rtlCol="0">
            <a:spAutoFit/>
          </a:bodyPr>
          <a:lstStyle/>
          <a:p>
            <a:r>
              <a:rPr lang="en-US" sz="1600" i="1" dirty="0"/>
              <a:t>Low magnetic field in the extraction region</a:t>
            </a:r>
          </a:p>
          <a:p>
            <a:r>
              <a:rPr lang="en-US" sz="1600" i="1" dirty="0"/>
              <a:t>to prevent emittance growth</a:t>
            </a:r>
          </a:p>
        </p:txBody>
      </p:sp>
      <p:sp>
        <p:nvSpPr>
          <p:cNvPr id="20" name="CasellaDiTesto 19"/>
          <p:cNvSpPr txBox="1"/>
          <p:nvPr/>
        </p:nvSpPr>
        <p:spPr>
          <a:xfrm>
            <a:off x="1830101" y="1298067"/>
            <a:ext cx="1569549" cy="1142138"/>
          </a:xfrm>
          <a:prstGeom prst="rect">
            <a:avLst/>
          </a:prstGeom>
          <a:solidFill>
            <a:srgbClr val="FDEADA"/>
          </a:solidFill>
          <a:ln>
            <a:solidFill>
              <a:srgbClr val="FF0000"/>
            </a:solidFill>
          </a:ln>
        </p:spPr>
        <p:txBody>
          <a:bodyPr wrap="square" lIns="64291" tIns="32146" rIns="64291" bIns="32146" rtlCol="0">
            <a:spAutoFit/>
          </a:bodyPr>
          <a:lstStyle/>
          <a:p>
            <a:r>
              <a:rPr lang="en-US" sz="1400" i="1" dirty="0"/>
              <a:t>Low magnetic field in the </a:t>
            </a:r>
            <a:r>
              <a:rPr lang="en-US" sz="1400" i="1" dirty="0" smtClean="0"/>
              <a:t>RF inj. </a:t>
            </a:r>
            <a:r>
              <a:rPr lang="en-US" sz="1400" i="1" dirty="0"/>
              <a:t>region</a:t>
            </a:r>
          </a:p>
          <a:p>
            <a:r>
              <a:rPr lang="en-US" sz="1400" i="1" dirty="0"/>
              <a:t>to </a:t>
            </a:r>
            <a:r>
              <a:rPr lang="en-US" sz="1400" i="1" dirty="0" smtClean="0"/>
              <a:t>prevent </a:t>
            </a:r>
            <a:r>
              <a:rPr lang="en-US" sz="1400" i="1" dirty="0"/>
              <a:t>plasma formation inside wave guide</a:t>
            </a:r>
          </a:p>
        </p:txBody>
      </p:sp>
      <p:sp>
        <p:nvSpPr>
          <p:cNvPr id="21" name="Segnaposto contenuto 3"/>
          <p:cNvSpPr txBox="1">
            <a:spLocks/>
          </p:cNvSpPr>
          <p:nvPr/>
        </p:nvSpPr>
        <p:spPr bwMode="auto">
          <a:xfrm>
            <a:off x="13744" y="5164628"/>
            <a:ext cx="9091776" cy="1862048"/>
          </a:xfrm>
          <a:prstGeom prst="rect">
            <a:avLst/>
          </a:prstGeom>
          <a:noFill/>
          <a:ln w="12700">
            <a:noFill/>
            <a:miter lim="800000"/>
            <a:headEnd/>
            <a:tailEnd/>
          </a:ln>
          <a:effectLst/>
        </p:spPr>
        <p:txBody>
          <a:bodyPr vert="horz" wrap="square" lIns="0" tIns="0" rIns="0" bIns="0" numCol="1" rtlCol="0" anchor="t" anchorCtr="0" compatLnSpc="1">
            <a:prstTxWarp prst="textNoShape">
              <a:avLst/>
            </a:prstTxWarp>
            <a:spAutoFit/>
          </a:bodyPr>
          <a:lstStyle>
            <a:lvl1pPr marL="365125" indent="-365125" algn="l" rtl="0" eaLnBrk="1" fontAlgn="base" hangingPunct="1">
              <a:spcBef>
                <a:spcPts val="1000"/>
              </a:spcBef>
              <a:spcAft>
                <a:spcPct val="0"/>
              </a:spcAft>
              <a:buClr>
                <a:srgbClr val="57ABE7"/>
              </a:buClr>
              <a:buSzPct val="125000"/>
              <a:buFont typeface="TitilliumText14L Bold" pitchFamily="-64" charset="0"/>
              <a:buChar char="&gt;"/>
              <a:defRPr sz="2800">
                <a:solidFill>
                  <a:schemeClr val="tx1"/>
                </a:solidFill>
                <a:latin typeface="+mn-lt"/>
                <a:ea typeface="+mn-ea"/>
                <a:cs typeface="+mn-cs"/>
                <a:sym typeface="TitilliumText14L Bold" pitchFamily="-64" charset="0"/>
              </a:defRPr>
            </a:lvl1pPr>
            <a:lvl2pPr marL="612000" indent="-274638" algn="l" rtl="0" eaLnBrk="1" fontAlgn="base" hangingPunct="1">
              <a:spcBef>
                <a:spcPts val="600"/>
              </a:spcBef>
              <a:spcAft>
                <a:spcPct val="0"/>
              </a:spcAft>
              <a:buClr>
                <a:srgbClr val="57ABE7"/>
              </a:buClr>
              <a:buSzPct val="125000"/>
              <a:buFont typeface="Arial" pitchFamily="34" charset="0"/>
              <a:buChar char="•"/>
              <a:defRPr sz="2400">
                <a:solidFill>
                  <a:schemeClr val="tx1"/>
                </a:solidFill>
                <a:latin typeface="+mn-lt"/>
                <a:ea typeface="+mn-ea"/>
                <a:cs typeface="+mn-cs"/>
                <a:sym typeface="TitilliumText14L Bold" pitchFamily="-64" charset="0"/>
              </a:defRPr>
            </a:lvl2pPr>
            <a:lvl3pPr marL="990600" indent="-274638" algn="l" defTabSz="715963" rtl="0" eaLnBrk="1" fontAlgn="base" hangingPunct="1">
              <a:spcBef>
                <a:spcPts val="600"/>
              </a:spcBef>
              <a:spcAft>
                <a:spcPct val="0"/>
              </a:spcAft>
              <a:buClr>
                <a:srgbClr val="57ABE7"/>
              </a:buClr>
              <a:buSzPct val="125000"/>
              <a:buFont typeface="Arial" pitchFamily="34" charset="0"/>
              <a:buChar char="•"/>
              <a:defRPr sz="2000">
                <a:solidFill>
                  <a:schemeClr val="tx1"/>
                </a:solidFill>
                <a:latin typeface="+mn-lt"/>
                <a:ea typeface="+mn-ea"/>
                <a:cs typeface="+mn-cs"/>
                <a:sym typeface="TitilliumText14L Bold" pitchFamily="-64" charset="0"/>
              </a:defRPr>
            </a:lvl3pPr>
            <a:lvl4pPr marL="1431925" indent="-349250" algn="l" rtl="0" eaLnBrk="1" fontAlgn="base" hangingPunct="1">
              <a:spcBef>
                <a:spcPts val="600"/>
              </a:spcBef>
              <a:spcAft>
                <a:spcPct val="0"/>
              </a:spcAft>
              <a:buClr>
                <a:srgbClr val="57ABE7"/>
              </a:buClr>
              <a:buSzPct val="125000"/>
              <a:buFont typeface="Arial" pitchFamily="34" charset="0"/>
              <a:buChar char="•"/>
              <a:defRPr>
                <a:solidFill>
                  <a:schemeClr val="tx1"/>
                </a:solidFill>
                <a:latin typeface="+mn-lt"/>
                <a:ea typeface="+mn-ea"/>
                <a:cs typeface="+mn-cs"/>
                <a:sym typeface="TitilliumText14L Bold" pitchFamily="-64" charset="0"/>
              </a:defRPr>
            </a:lvl4pPr>
            <a:lvl5pPr algn="l" rtl="0" eaLnBrk="1" fontAlgn="base" hangingPunct="1">
              <a:spcBef>
                <a:spcPts val="3500"/>
              </a:spcBef>
              <a:spcAft>
                <a:spcPct val="0"/>
              </a:spcAft>
              <a:buClr>
                <a:srgbClr val="57ABE7"/>
              </a:buClr>
              <a:buSzPct val="125000"/>
              <a:buFont typeface="TitilliumText14L Bold" pitchFamily="-64" charset="0"/>
              <a:defRPr>
                <a:solidFill>
                  <a:schemeClr val="tx1"/>
                </a:solidFill>
                <a:latin typeface="+mn-lt"/>
                <a:ea typeface="+mn-ea"/>
                <a:cs typeface="+mn-cs"/>
                <a:sym typeface="TitilliumText14L Bold" pitchFamily="-64" charset="0"/>
              </a:defRPr>
            </a:lvl5pPr>
            <a:lvl6pPr marL="457200" algn="l" rtl="0" eaLnBrk="1" fontAlgn="base" hangingPunct="1">
              <a:spcBef>
                <a:spcPts val="3500"/>
              </a:spcBef>
              <a:spcAft>
                <a:spcPct val="0"/>
              </a:spcAft>
              <a:buClr>
                <a:srgbClr val="57ABE7"/>
              </a:buClr>
              <a:buSzPct val="125000"/>
              <a:buFont typeface="TitilliumText14L Bold" pitchFamily="-64" charset="0"/>
              <a:defRPr>
                <a:solidFill>
                  <a:schemeClr val="tx1"/>
                </a:solidFill>
                <a:latin typeface="+mn-lt"/>
                <a:ea typeface="+mn-ea"/>
                <a:cs typeface="+mn-cs"/>
                <a:sym typeface="TitilliumText14L Bold" pitchFamily="-64" charset="0"/>
              </a:defRPr>
            </a:lvl6pPr>
            <a:lvl7pPr marL="914400" algn="l" rtl="0" eaLnBrk="1" fontAlgn="base" hangingPunct="1">
              <a:spcBef>
                <a:spcPts val="3500"/>
              </a:spcBef>
              <a:spcAft>
                <a:spcPct val="0"/>
              </a:spcAft>
              <a:buClr>
                <a:srgbClr val="57ABE7"/>
              </a:buClr>
              <a:buSzPct val="125000"/>
              <a:buFont typeface="TitilliumText14L Bold" pitchFamily="-64" charset="0"/>
              <a:defRPr>
                <a:solidFill>
                  <a:schemeClr val="tx1"/>
                </a:solidFill>
                <a:latin typeface="+mn-lt"/>
                <a:ea typeface="+mn-ea"/>
                <a:cs typeface="+mn-cs"/>
                <a:sym typeface="TitilliumText14L Bold" pitchFamily="-64" charset="0"/>
              </a:defRPr>
            </a:lvl7pPr>
            <a:lvl8pPr marL="1371600" algn="l" rtl="0" eaLnBrk="1" fontAlgn="base" hangingPunct="1">
              <a:spcBef>
                <a:spcPts val="3500"/>
              </a:spcBef>
              <a:spcAft>
                <a:spcPct val="0"/>
              </a:spcAft>
              <a:buClr>
                <a:srgbClr val="57ABE7"/>
              </a:buClr>
              <a:buSzPct val="125000"/>
              <a:buFont typeface="TitilliumText14L Bold" pitchFamily="-64" charset="0"/>
              <a:defRPr>
                <a:solidFill>
                  <a:schemeClr val="tx1"/>
                </a:solidFill>
                <a:latin typeface="+mn-lt"/>
                <a:ea typeface="+mn-ea"/>
                <a:cs typeface="+mn-cs"/>
                <a:sym typeface="TitilliumText14L Bold" pitchFamily="-64" charset="0"/>
              </a:defRPr>
            </a:lvl8pPr>
            <a:lvl9pPr marL="1828800" algn="l" rtl="0" eaLnBrk="1" fontAlgn="base" hangingPunct="1">
              <a:spcBef>
                <a:spcPts val="3500"/>
              </a:spcBef>
              <a:spcAft>
                <a:spcPct val="0"/>
              </a:spcAft>
              <a:buClr>
                <a:srgbClr val="57ABE7"/>
              </a:buClr>
              <a:buSzPct val="125000"/>
              <a:buFont typeface="TitilliumText14L Bold" pitchFamily="-64" charset="0"/>
              <a:defRPr>
                <a:solidFill>
                  <a:schemeClr val="tx1"/>
                </a:solidFill>
                <a:latin typeface="+mn-lt"/>
                <a:ea typeface="+mn-ea"/>
                <a:cs typeface="+mn-cs"/>
                <a:sym typeface="TitilliumText14L Bold" pitchFamily="-64" charset="0"/>
              </a:defRPr>
            </a:lvl9pPr>
          </a:lstStyle>
          <a:p>
            <a:pPr marL="457130" indent="-457130" algn="just">
              <a:buFont typeface="Wingdings" panose="05000000000000000000" pitchFamily="2" charset="2"/>
              <a:buChar char="ü"/>
            </a:pPr>
            <a:r>
              <a:rPr lang="en-US" sz="1600" u="sng" kern="0" dirty="0" smtClean="0"/>
              <a:t>Classical</a:t>
            </a:r>
            <a:r>
              <a:rPr lang="en-US" sz="1600" kern="0" dirty="0" smtClean="0"/>
              <a:t> MDIS flat profile (B-flat)</a:t>
            </a:r>
          </a:p>
          <a:p>
            <a:pPr marL="457130" indent="-457130" algn="just">
              <a:buFont typeface="Wingdings" panose="05000000000000000000" pitchFamily="2" charset="2"/>
              <a:buChar char="ü"/>
            </a:pPr>
            <a:r>
              <a:rPr lang="en-US" sz="1600" u="sng" kern="0" dirty="0" smtClean="0"/>
              <a:t>Simple-mirror</a:t>
            </a:r>
            <a:r>
              <a:rPr lang="en-US" sz="1600" kern="0" dirty="0" smtClean="0"/>
              <a:t> (B-min) for the prolongation of H</a:t>
            </a:r>
            <a:r>
              <a:rPr lang="en-US" sz="1600" kern="0" baseline="-25000" dirty="0" smtClean="0"/>
              <a:t>2</a:t>
            </a:r>
            <a:r>
              <a:rPr lang="en-US" sz="1600" kern="0" baseline="30000" dirty="0" smtClean="0"/>
              <a:t>+</a:t>
            </a:r>
            <a:r>
              <a:rPr lang="en-US" sz="1600" kern="0" dirty="0" smtClean="0"/>
              <a:t> molecule lifetime, thus increasing ionization efficiency and proton fraction </a:t>
            </a:r>
          </a:p>
          <a:p>
            <a:pPr marL="457130" indent="-457130" algn="just">
              <a:buFont typeface="Wingdings" panose="05000000000000000000" pitchFamily="2" charset="2"/>
              <a:buChar char="ü"/>
            </a:pPr>
            <a:r>
              <a:rPr lang="en-US" sz="1600" u="sng" kern="0" dirty="0" smtClean="0"/>
              <a:t>Magnetic beach</a:t>
            </a:r>
            <a:r>
              <a:rPr lang="en-US" sz="1600" kern="0" dirty="0" smtClean="0"/>
              <a:t> (B-asymmetric) making possible </a:t>
            </a:r>
            <a:r>
              <a:rPr lang="en-US" sz="1600" u="sng" kern="0" dirty="0" smtClean="0"/>
              <a:t>Bernstein Waves </a:t>
            </a:r>
            <a:r>
              <a:rPr lang="en-US" sz="1600" kern="0" dirty="0" smtClean="0"/>
              <a:t>(BWs) formation through inner-plasma conversion of the input electromagnetic waves. </a:t>
            </a:r>
          </a:p>
          <a:p>
            <a:pPr marL="457130" indent="-457130" algn="just">
              <a:buFont typeface="Wingdings" panose="05000000000000000000" pitchFamily="2" charset="2"/>
              <a:buChar char="ü"/>
            </a:pPr>
            <a:endParaRPr lang="en-US" sz="1600" kern="0" dirty="0"/>
          </a:p>
        </p:txBody>
      </p:sp>
      <p:cxnSp>
        <p:nvCxnSpPr>
          <p:cNvPr id="22" name="Connettore 1 21"/>
          <p:cNvCxnSpPr/>
          <p:nvPr/>
        </p:nvCxnSpPr>
        <p:spPr>
          <a:xfrm flipV="1">
            <a:off x="3399650" y="1257789"/>
            <a:ext cx="0" cy="3656772"/>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Connettore 1 22"/>
          <p:cNvCxnSpPr/>
          <p:nvPr/>
        </p:nvCxnSpPr>
        <p:spPr>
          <a:xfrm flipV="1">
            <a:off x="6554854" y="1257789"/>
            <a:ext cx="0" cy="3656772"/>
          </a:xfrm>
          <a:prstGeom prst="line">
            <a:avLst/>
          </a:prstGeom>
          <a:ln w="19050" cmpd="sng">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0447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WP03 </a:t>
            </a:r>
            <a:r>
              <a:rPr lang="en-US" dirty="0" err="1" smtClean="0"/>
              <a:t>Isrc</a:t>
            </a:r>
            <a:r>
              <a:rPr lang="en-US" dirty="0" smtClean="0"/>
              <a:t> &amp; LEBT P6 plan</a:t>
            </a:r>
            <a:endParaRPr lang="en-US" dirty="0"/>
          </a:p>
        </p:txBody>
      </p:sp>
      <p:pic>
        <p:nvPicPr>
          <p:cNvPr id="6" name="Picture 5"/>
          <p:cNvPicPr>
            <a:picLocks noChangeAspect="1"/>
          </p:cNvPicPr>
          <p:nvPr/>
        </p:nvPicPr>
        <p:blipFill>
          <a:blip r:embed="rId2"/>
          <a:stretch>
            <a:fillRect/>
          </a:stretch>
        </p:blipFill>
        <p:spPr>
          <a:xfrm>
            <a:off x="-563582" y="1625600"/>
            <a:ext cx="15136202" cy="2387600"/>
          </a:xfrm>
          <a:prstGeom prst="rect">
            <a:avLst/>
          </a:prstGeom>
        </p:spPr>
      </p:pic>
      <p:pic>
        <p:nvPicPr>
          <p:cNvPr id="4" name="Picture 5"/>
          <p:cNvPicPr>
            <a:picLocks noChangeAspect="1"/>
          </p:cNvPicPr>
          <p:nvPr/>
        </p:nvPicPr>
        <p:blipFill>
          <a:blip r:embed="rId2"/>
          <a:stretch>
            <a:fillRect/>
          </a:stretch>
        </p:blipFill>
        <p:spPr>
          <a:xfrm>
            <a:off x="-8496301" y="4267200"/>
            <a:ext cx="12398803" cy="1955800"/>
          </a:xfrm>
          <a:prstGeom prst="rect">
            <a:avLst/>
          </a:prstGeom>
        </p:spPr>
      </p:pic>
    </p:spTree>
    <p:extLst>
      <p:ext uri="{BB962C8B-B14F-4D97-AF65-F5344CB8AC3E}">
        <p14:creationId xmlns:p14="http://schemas.microsoft.com/office/powerpoint/2010/main" val="12022887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WP03 RFQ P6 plan</a:t>
            </a:r>
            <a:endParaRPr lang="en-US" dirty="0"/>
          </a:p>
        </p:txBody>
      </p:sp>
      <p:pic>
        <p:nvPicPr>
          <p:cNvPr id="4" name="Picture 2"/>
          <p:cNvPicPr>
            <a:picLocks noChangeAspect="1"/>
          </p:cNvPicPr>
          <p:nvPr/>
        </p:nvPicPr>
        <p:blipFill>
          <a:blip r:embed="rId2"/>
          <a:stretch>
            <a:fillRect/>
          </a:stretch>
        </p:blipFill>
        <p:spPr>
          <a:xfrm>
            <a:off x="-346324" y="1218580"/>
            <a:ext cx="11432730" cy="4585320"/>
          </a:xfrm>
          <a:prstGeom prst="rect">
            <a:avLst/>
          </a:prstGeom>
        </p:spPr>
      </p:pic>
    </p:spTree>
    <p:extLst>
      <p:ext uri="{BB962C8B-B14F-4D97-AF65-F5344CB8AC3E}">
        <p14:creationId xmlns:p14="http://schemas.microsoft.com/office/powerpoint/2010/main" val="4263231057"/>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WP03 MEBT P6 plan</a:t>
            </a:r>
            <a:endParaRPr lang="en-US" dirty="0"/>
          </a:p>
        </p:txBody>
      </p:sp>
      <p:pic>
        <p:nvPicPr>
          <p:cNvPr id="4" name="Picture 3"/>
          <p:cNvPicPr>
            <a:picLocks noChangeAspect="1"/>
          </p:cNvPicPr>
          <p:nvPr/>
        </p:nvPicPr>
        <p:blipFill>
          <a:blip r:embed="rId2"/>
          <a:stretch>
            <a:fillRect/>
          </a:stretch>
        </p:blipFill>
        <p:spPr>
          <a:xfrm>
            <a:off x="0" y="2946400"/>
            <a:ext cx="11852506" cy="1244600"/>
          </a:xfrm>
          <a:prstGeom prst="rect">
            <a:avLst/>
          </a:prstGeom>
        </p:spPr>
      </p:pic>
    </p:spTree>
    <p:extLst>
      <p:ext uri="{BB962C8B-B14F-4D97-AF65-F5344CB8AC3E}">
        <p14:creationId xmlns:p14="http://schemas.microsoft.com/office/powerpoint/2010/main" val="308465741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WP03 DTL P6 plan</a:t>
            </a:r>
            <a:endParaRPr lang="en-US" dirty="0"/>
          </a:p>
        </p:txBody>
      </p:sp>
      <p:pic>
        <p:nvPicPr>
          <p:cNvPr id="3" name="Picture 2"/>
          <p:cNvPicPr>
            <a:picLocks noChangeAspect="1"/>
          </p:cNvPicPr>
          <p:nvPr/>
        </p:nvPicPr>
        <p:blipFill>
          <a:blip r:embed="rId2"/>
          <a:stretch>
            <a:fillRect/>
          </a:stretch>
        </p:blipFill>
        <p:spPr>
          <a:xfrm>
            <a:off x="-1" y="2908300"/>
            <a:ext cx="11592475" cy="1308100"/>
          </a:xfrm>
          <a:prstGeom prst="rect">
            <a:avLst/>
          </a:prstGeom>
        </p:spPr>
      </p:pic>
    </p:spTree>
    <p:extLst>
      <p:ext uri="{BB962C8B-B14F-4D97-AF65-F5344CB8AC3E}">
        <p14:creationId xmlns:p14="http://schemas.microsoft.com/office/powerpoint/2010/main" val="23788913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857381" y="-128049"/>
            <a:ext cx="6067426" cy="1441531"/>
          </a:xfrm>
        </p:spPr>
        <p:txBody>
          <a:bodyPr/>
          <a:lstStyle/>
          <a:p>
            <a:r>
              <a:rPr lang="en-US" dirty="0" smtClean="0"/>
              <a:t>Comments to the schedule</a:t>
            </a:r>
            <a:endParaRPr lang="en-US" dirty="0"/>
          </a:p>
        </p:txBody>
      </p:sp>
      <p:sp>
        <p:nvSpPr>
          <p:cNvPr id="3" name="CasellaDiTesto 2"/>
          <p:cNvSpPr txBox="1"/>
          <p:nvPr/>
        </p:nvSpPr>
        <p:spPr>
          <a:xfrm>
            <a:off x="165100" y="1498600"/>
            <a:ext cx="8889999" cy="5262980"/>
          </a:xfrm>
          <a:prstGeom prst="rect">
            <a:avLst/>
          </a:prstGeom>
          <a:noFill/>
        </p:spPr>
        <p:txBody>
          <a:bodyPr wrap="square" rtlCol="0">
            <a:spAutoFit/>
          </a:bodyPr>
          <a:lstStyle/>
          <a:p>
            <a:r>
              <a:rPr lang="it-IT" sz="1600" dirty="0" smtClean="0"/>
              <a:t>The schedule </a:t>
            </a:r>
            <a:r>
              <a:rPr lang="it-IT" sz="1600" dirty="0" err="1" smtClean="0"/>
              <a:t>has</a:t>
            </a:r>
            <a:r>
              <a:rPr lang="it-IT" sz="1600" dirty="0" smtClean="0"/>
              <a:t> a </a:t>
            </a:r>
            <a:r>
              <a:rPr lang="it-IT" sz="1600" dirty="0" err="1" smtClean="0"/>
              <a:t>limited</a:t>
            </a:r>
            <a:r>
              <a:rPr lang="it-IT" sz="1600" dirty="0" smtClean="0"/>
              <a:t> </a:t>
            </a:r>
            <a:r>
              <a:rPr lang="it-IT" sz="1600" dirty="0" err="1" smtClean="0"/>
              <a:t>amount</a:t>
            </a:r>
            <a:r>
              <a:rPr lang="it-IT" sz="1600" dirty="0" smtClean="0"/>
              <a:t> of </a:t>
            </a:r>
            <a:r>
              <a:rPr lang="it-IT" sz="1600" dirty="0" err="1" smtClean="0"/>
              <a:t>contingency</a:t>
            </a:r>
            <a:r>
              <a:rPr lang="it-IT" sz="1600" dirty="0" smtClean="0"/>
              <a:t>, </a:t>
            </a:r>
            <a:r>
              <a:rPr lang="it-IT" sz="1600" dirty="0" err="1" smtClean="0"/>
              <a:t>unless</a:t>
            </a:r>
            <a:r>
              <a:rPr lang="it-IT" sz="1600" dirty="0" smtClean="0"/>
              <a:t> </a:t>
            </a:r>
            <a:r>
              <a:rPr lang="it-IT" sz="1600" dirty="0" err="1" smtClean="0"/>
              <a:t>it</a:t>
            </a:r>
            <a:r>
              <a:rPr lang="it-IT" sz="1600" dirty="0" smtClean="0"/>
              <a:t> </a:t>
            </a:r>
            <a:r>
              <a:rPr lang="it-IT" sz="1600" dirty="0" err="1" smtClean="0"/>
              <a:t>is</a:t>
            </a:r>
            <a:r>
              <a:rPr lang="it-IT" sz="1600" dirty="0" smtClean="0"/>
              <a:t> </a:t>
            </a:r>
            <a:r>
              <a:rPr lang="it-IT" sz="1600" dirty="0" err="1" smtClean="0"/>
              <a:t>not</a:t>
            </a:r>
            <a:r>
              <a:rPr lang="it-IT" sz="1600" dirty="0" smtClean="0"/>
              <a:t> to be </a:t>
            </a:r>
            <a:r>
              <a:rPr lang="it-IT" sz="1600" dirty="0" err="1" smtClean="0"/>
              <a:t>excluded</a:t>
            </a:r>
            <a:r>
              <a:rPr lang="it-IT" sz="1600" dirty="0" smtClean="0"/>
              <a:t> </a:t>
            </a:r>
            <a:r>
              <a:rPr lang="it-IT" sz="1600" dirty="0" err="1" smtClean="0"/>
              <a:t>that</a:t>
            </a:r>
            <a:r>
              <a:rPr lang="it-IT" sz="1600" dirty="0" smtClean="0"/>
              <a:t> some </a:t>
            </a:r>
            <a:r>
              <a:rPr lang="it-IT" sz="1600" dirty="0" err="1" smtClean="0"/>
              <a:t>phases</a:t>
            </a:r>
            <a:r>
              <a:rPr lang="it-IT" sz="1600" dirty="0" smtClean="0"/>
              <a:t> </a:t>
            </a:r>
            <a:r>
              <a:rPr lang="it-IT" sz="1600" dirty="0" err="1" smtClean="0"/>
              <a:t>may</a:t>
            </a:r>
            <a:r>
              <a:rPr lang="it-IT" sz="1600" dirty="0" smtClean="0"/>
              <a:t> </a:t>
            </a:r>
            <a:r>
              <a:rPr lang="it-IT" sz="1600" dirty="0" err="1" smtClean="0"/>
              <a:t>have</a:t>
            </a:r>
            <a:r>
              <a:rPr lang="it-IT" sz="1600" dirty="0" smtClean="0"/>
              <a:t> </a:t>
            </a:r>
            <a:r>
              <a:rPr lang="it-IT" sz="1600" dirty="0" err="1" smtClean="0"/>
              <a:t>been</a:t>
            </a:r>
            <a:r>
              <a:rPr lang="it-IT" sz="1600" dirty="0" smtClean="0"/>
              <a:t> </a:t>
            </a:r>
            <a:r>
              <a:rPr lang="it-IT" sz="1600" dirty="0" err="1" smtClean="0"/>
              <a:t>completed</a:t>
            </a:r>
            <a:r>
              <a:rPr lang="it-IT" sz="1600" dirty="0" smtClean="0"/>
              <a:t> in </a:t>
            </a:r>
            <a:r>
              <a:rPr lang="it-IT" sz="1600" dirty="0" err="1" smtClean="0"/>
              <a:t>shorter</a:t>
            </a:r>
            <a:r>
              <a:rPr lang="it-IT" sz="1600" dirty="0" smtClean="0"/>
              <a:t> time, e.g. the </a:t>
            </a:r>
            <a:r>
              <a:rPr lang="it-IT" sz="1600" dirty="0" err="1" smtClean="0"/>
              <a:t>construction</a:t>
            </a:r>
            <a:r>
              <a:rPr lang="it-IT" sz="1600" dirty="0" smtClean="0"/>
              <a:t> of a </a:t>
            </a:r>
            <a:r>
              <a:rPr lang="it-IT" sz="1600" dirty="0" err="1" smtClean="0"/>
              <a:t>second</a:t>
            </a:r>
            <a:r>
              <a:rPr lang="it-IT" sz="1600" dirty="0" smtClean="0"/>
              <a:t> source or </a:t>
            </a:r>
            <a:r>
              <a:rPr lang="it-IT" sz="1600" dirty="0" err="1" smtClean="0"/>
              <a:t>administrative</a:t>
            </a:r>
            <a:r>
              <a:rPr lang="it-IT" sz="1600" dirty="0" smtClean="0"/>
              <a:t> </a:t>
            </a:r>
            <a:r>
              <a:rPr lang="it-IT" sz="1600" dirty="0" err="1" smtClean="0"/>
              <a:t>times</a:t>
            </a:r>
            <a:r>
              <a:rPr lang="it-IT" sz="1600" dirty="0" smtClean="0"/>
              <a:t> for </a:t>
            </a:r>
            <a:r>
              <a:rPr lang="it-IT" sz="1600" dirty="0" err="1" smtClean="0"/>
              <a:t>procurements</a:t>
            </a:r>
            <a:endParaRPr lang="it-IT" sz="1600" dirty="0" smtClean="0"/>
          </a:p>
          <a:p>
            <a:endParaRPr lang="it-IT" sz="1600" dirty="0"/>
          </a:p>
          <a:p>
            <a:r>
              <a:rPr lang="it-IT" sz="1600" dirty="0" smtClean="0"/>
              <a:t>Up to </a:t>
            </a:r>
            <a:r>
              <a:rPr lang="it-IT" sz="1600" dirty="0" err="1" smtClean="0"/>
              <a:t>now</a:t>
            </a:r>
            <a:r>
              <a:rPr lang="it-IT" sz="1600" dirty="0" smtClean="0"/>
              <a:t> the delay to IK </a:t>
            </a:r>
            <a:r>
              <a:rPr lang="it-IT" sz="1600" dirty="0" err="1" smtClean="0"/>
              <a:t>contract</a:t>
            </a:r>
            <a:r>
              <a:rPr lang="it-IT" sz="1600" dirty="0" smtClean="0"/>
              <a:t> </a:t>
            </a:r>
            <a:r>
              <a:rPr lang="it-IT" sz="1600" dirty="0" err="1" smtClean="0"/>
              <a:t>signatures</a:t>
            </a:r>
            <a:r>
              <a:rPr lang="it-IT" sz="1600" dirty="0" smtClean="0"/>
              <a:t> </a:t>
            </a:r>
            <a:r>
              <a:rPr lang="it-IT" sz="1600" dirty="0" err="1" smtClean="0"/>
              <a:t>have</a:t>
            </a:r>
            <a:r>
              <a:rPr lang="it-IT" sz="1600" dirty="0" smtClean="0"/>
              <a:t> </a:t>
            </a:r>
            <a:r>
              <a:rPr lang="it-IT" sz="1600" dirty="0" err="1" smtClean="0"/>
              <a:t>been</a:t>
            </a:r>
            <a:r>
              <a:rPr lang="it-IT" sz="1600" dirty="0" smtClean="0"/>
              <a:t> </a:t>
            </a:r>
            <a:r>
              <a:rPr lang="it-IT" sz="1600" dirty="0" err="1" smtClean="0"/>
              <a:t>absorbed</a:t>
            </a:r>
            <a:r>
              <a:rPr lang="it-IT" sz="1600" dirty="0" smtClean="0"/>
              <a:t> and the </a:t>
            </a:r>
            <a:r>
              <a:rPr lang="it-IT" sz="1600" dirty="0" err="1" smtClean="0"/>
              <a:t>path</a:t>
            </a:r>
            <a:r>
              <a:rPr lang="it-IT" sz="1600" dirty="0" smtClean="0"/>
              <a:t> </a:t>
            </a:r>
            <a:r>
              <a:rPr lang="it-IT" sz="1600" dirty="0" err="1" smtClean="0"/>
              <a:t>toward</a:t>
            </a:r>
            <a:r>
              <a:rPr lang="it-IT" sz="1600" dirty="0" smtClean="0"/>
              <a:t> the </a:t>
            </a:r>
            <a:r>
              <a:rPr lang="it-IT" sz="1600" dirty="0" err="1" smtClean="0"/>
              <a:t>construction</a:t>
            </a:r>
            <a:r>
              <a:rPr lang="it-IT" sz="1600" dirty="0" smtClean="0"/>
              <a:t> </a:t>
            </a:r>
            <a:r>
              <a:rPr lang="it-IT" sz="1600" dirty="0" err="1" smtClean="0"/>
              <a:t>has</a:t>
            </a:r>
            <a:r>
              <a:rPr lang="it-IT" sz="1600" dirty="0" smtClean="0"/>
              <a:t> </a:t>
            </a:r>
            <a:r>
              <a:rPr lang="it-IT" sz="1600" dirty="0" err="1" smtClean="0"/>
              <a:t>been</a:t>
            </a:r>
            <a:r>
              <a:rPr lang="it-IT" sz="1600" dirty="0" smtClean="0"/>
              <a:t> </a:t>
            </a:r>
            <a:r>
              <a:rPr lang="it-IT" sz="1600" dirty="0" err="1" smtClean="0"/>
              <a:t>smoother</a:t>
            </a:r>
            <a:r>
              <a:rPr lang="it-IT" sz="1600" dirty="0" smtClean="0"/>
              <a:t> </a:t>
            </a:r>
            <a:r>
              <a:rPr lang="it-IT" sz="1600" dirty="0" err="1" smtClean="0"/>
              <a:t>than</a:t>
            </a:r>
            <a:r>
              <a:rPr lang="it-IT" sz="1600" dirty="0" smtClean="0"/>
              <a:t> I </a:t>
            </a:r>
            <a:r>
              <a:rPr lang="it-IT" sz="1600" dirty="0" err="1" smtClean="0"/>
              <a:t>expected</a:t>
            </a:r>
            <a:endParaRPr lang="it-IT" sz="1600" dirty="0"/>
          </a:p>
          <a:p>
            <a:endParaRPr lang="it-IT" sz="1600" dirty="0" smtClean="0"/>
          </a:p>
          <a:p>
            <a:r>
              <a:rPr lang="it-IT" sz="1600" dirty="0" err="1" smtClean="0"/>
              <a:t>There</a:t>
            </a:r>
            <a:r>
              <a:rPr lang="it-IT" sz="1600" dirty="0" smtClean="0"/>
              <a:t> are </a:t>
            </a:r>
            <a:r>
              <a:rPr lang="it-IT" sz="1600" dirty="0" err="1" smtClean="0"/>
              <a:t>still</a:t>
            </a:r>
            <a:r>
              <a:rPr lang="it-IT" sz="1600" dirty="0" smtClean="0"/>
              <a:t> some (</a:t>
            </a:r>
            <a:r>
              <a:rPr lang="it-IT" sz="1600" dirty="0" err="1" smtClean="0"/>
              <a:t>expected</a:t>
            </a:r>
            <a:r>
              <a:rPr lang="it-IT" sz="1600" dirty="0" smtClean="0"/>
              <a:t>) </a:t>
            </a:r>
            <a:r>
              <a:rPr lang="it-IT" sz="1600" dirty="0" err="1" smtClean="0"/>
              <a:t>debts</a:t>
            </a:r>
            <a:r>
              <a:rPr lang="it-IT" sz="1600" dirty="0" smtClean="0"/>
              <a:t> in </a:t>
            </a:r>
            <a:r>
              <a:rPr lang="it-IT" sz="1600" dirty="0" err="1" smtClean="0"/>
              <a:t>interfacing</a:t>
            </a:r>
            <a:r>
              <a:rPr lang="it-IT" sz="1600" dirty="0" smtClean="0"/>
              <a:t> of </a:t>
            </a:r>
            <a:r>
              <a:rPr lang="it-IT" sz="1600" dirty="0" err="1" smtClean="0"/>
              <a:t>different</a:t>
            </a:r>
            <a:r>
              <a:rPr lang="it-IT" sz="1600" dirty="0" smtClean="0"/>
              <a:t> WU </a:t>
            </a:r>
            <a:r>
              <a:rPr lang="it-IT" sz="1600" dirty="0" err="1" smtClean="0"/>
              <a:t>within</a:t>
            </a:r>
            <a:r>
              <a:rPr lang="it-IT" sz="1600" dirty="0" smtClean="0"/>
              <a:t> the WP and </a:t>
            </a:r>
            <a:r>
              <a:rPr lang="it-IT" sz="1600" dirty="0" err="1" smtClean="0"/>
              <a:t>w.r.t</a:t>
            </a:r>
            <a:r>
              <a:rPr lang="it-IT" sz="1600" dirty="0" smtClean="0"/>
              <a:t>. </a:t>
            </a:r>
            <a:r>
              <a:rPr lang="it-IT" sz="1600" dirty="0" err="1" smtClean="0"/>
              <a:t>other</a:t>
            </a:r>
            <a:r>
              <a:rPr lang="it-IT" sz="1600" dirty="0" smtClean="0"/>
              <a:t> </a:t>
            </a:r>
            <a:r>
              <a:rPr lang="it-IT" sz="1600" dirty="0" err="1" smtClean="0"/>
              <a:t>WPs</a:t>
            </a:r>
            <a:r>
              <a:rPr lang="it-IT" sz="1600" dirty="0" smtClean="0"/>
              <a:t>. </a:t>
            </a:r>
            <a:r>
              <a:rPr lang="it-IT" sz="1600" dirty="0" err="1" smtClean="0"/>
              <a:t>We</a:t>
            </a:r>
            <a:r>
              <a:rPr lang="it-IT" sz="1600" dirty="0" smtClean="0"/>
              <a:t> </a:t>
            </a:r>
            <a:r>
              <a:rPr lang="it-IT" sz="1600" dirty="0" err="1" smtClean="0"/>
              <a:t>expected</a:t>
            </a:r>
            <a:r>
              <a:rPr lang="it-IT" sz="1600" dirty="0" smtClean="0"/>
              <a:t> </a:t>
            </a:r>
            <a:r>
              <a:rPr lang="it-IT" sz="1600" dirty="0" err="1" smtClean="0"/>
              <a:t>that</a:t>
            </a:r>
            <a:r>
              <a:rPr lang="it-IT" sz="1600" dirty="0" smtClean="0"/>
              <a:t> and </a:t>
            </a:r>
            <a:r>
              <a:rPr lang="it-IT" sz="1600" dirty="0" err="1" smtClean="0"/>
              <a:t>we</a:t>
            </a:r>
            <a:r>
              <a:rPr lang="it-IT" sz="1600" dirty="0" smtClean="0"/>
              <a:t> are </a:t>
            </a:r>
            <a:r>
              <a:rPr lang="it-IT" sz="1600" dirty="0" err="1" smtClean="0"/>
              <a:t>tackling</a:t>
            </a:r>
            <a:r>
              <a:rPr lang="it-IT" sz="1600" dirty="0"/>
              <a:t> </a:t>
            </a:r>
            <a:r>
              <a:rPr lang="it-IT" sz="1600" dirty="0" smtClean="0"/>
              <a:t>(</a:t>
            </a:r>
            <a:r>
              <a:rPr lang="it-IT" sz="1600" dirty="0" err="1" smtClean="0"/>
              <a:t>visit</a:t>
            </a:r>
            <a:r>
              <a:rPr lang="it-IT" sz="1600" dirty="0" smtClean="0"/>
              <a:t> to </a:t>
            </a:r>
            <a:r>
              <a:rPr lang="it-IT" sz="1600" dirty="0" err="1" smtClean="0"/>
              <a:t>each</a:t>
            </a:r>
            <a:r>
              <a:rPr lang="it-IT" sz="1600" dirty="0" smtClean="0"/>
              <a:t> WU of WP leader, </a:t>
            </a:r>
            <a:r>
              <a:rPr lang="it-IT" sz="1600" dirty="0" err="1" smtClean="0"/>
              <a:t>deputy</a:t>
            </a:r>
            <a:r>
              <a:rPr lang="it-IT" sz="1600" dirty="0" smtClean="0"/>
              <a:t> leader and Lead </a:t>
            </a:r>
            <a:r>
              <a:rPr lang="it-IT" sz="1600" dirty="0" err="1" smtClean="0"/>
              <a:t>Engineers</a:t>
            </a:r>
            <a:r>
              <a:rPr lang="it-IT" sz="1600" dirty="0" smtClean="0"/>
              <a:t> </a:t>
            </a:r>
            <a:r>
              <a:rPr lang="it-IT" sz="1600" dirty="0" err="1" smtClean="0"/>
              <a:t>have</a:t>
            </a:r>
            <a:r>
              <a:rPr lang="it-IT" sz="1600" dirty="0" smtClean="0"/>
              <a:t> </a:t>
            </a:r>
            <a:r>
              <a:rPr lang="it-IT" sz="1600" dirty="0" err="1" smtClean="0"/>
              <a:t>been</a:t>
            </a:r>
            <a:r>
              <a:rPr lang="it-IT" sz="1600" dirty="0" smtClean="0"/>
              <a:t> </a:t>
            </a:r>
            <a:r>
              <a:rPr lang="it-IT" sz="1600" dirty="0" err="1" smtClean="0"/>
              <a:t>carried</a:t>
            </a:r>
            <a:r>
              <a:rPr lang="it-IT" sz="1600" dirty="0" smtClean="0"/>
              <a:t> out in the last 4 weeks)</a:t>
            </a:r>
          </a:p>
          <a:p>
            <a:endParaRPr lang="it-IT" sz="1600" dirty="0"/>
          </a:p>
          <a:p>
            <a:r>
              <a:rPr lang="it-IT" sz="1600" dirty="0" smtClean="0"/>
              <a:t>The </a:t>
            </a:r>
            <a:r>
              <a:rPr lang="it-IT" sz="1600" dirty="0" err="1" smtClean="0"/>
              <a:t>number</a:t>
            </a:r>
            <a:r>
              <a:rPr lang="it-IT" sz="1600" dirty="0" smtClean="0"/>
              <a:t> of </a:t>
            </a:r>
            <a:r>
              <a:rPr lang="it-IT" sz="1600" dirty="0" err="1" smtClean="0"/>
              <a:t>actions</a:t>
            </a:r>
            <a:r>
              <a:rPr lang="it-IT" sz="1600" dirty="0" smtClean="0"/>
              <a:t> </a:t>
            </a:r>
            <a:r>
              <a:rPr lang="it-IT" sz="1600" dirty="0" err="1" smtClean="0"/>
              <a:t>that</a:t>
            </a:r>
            <a:r>
              <a:rPr lang="it-IT" sz="1600" dirty="0" smtClean="0"/>
              <a:t> </a:t>
            </a:r>
            <a:r>
              <a:rPr lang="it-IT" sz="1600" dirty="0" err="1" smtClean="0"/>
              <a:t>have</a:t>
            </a:r>
            <a:r>
              <a:rPr lang="it-IT" sz="1600" dirty="0" smtClean="0"/>
              <a:t> </a:t>
            </a:r>
            <a:r>
              <a:rPr lang="it-IT" sz="1600" dirty="0" err="1" smtClean="0"/>
              <a:t>been</a:t>
            </a:r>
            <a:r>
              <a:rPr lang="it-IT" sz="1600" dirty="0" smtClean="0"/>
              <a:t> </a:t>
            </a:r>
            <a:r>
              <a:rPr lang="it-IT" sz="1600" dirty="0" err="1" smtClean="0"/>
              <a:t>defined</a:t>
            </a:r>
            <a:r>
              <a:rPr lang="it-IT" sz="1600" dirty="0" smtClean="0"/>
              <a:t> for the </a:t>
            </a:r>
            <a:r>
              <a:rPr lang="it-IT" sz="1600" dirty="0" err="1" smtClean="0"/>
              <a:t>next</a:t>
            </a:r>
            <a:r>
              <a:rPr lang="it-IT" sz="1600" dirty="0" smtClean="0"/>
              <a:t> </a:t>
            </a:r>
            <a:r>
              <a:rPr lang="it-IT" sz="1600" dirty="0" err="1" smtClean="0"/>
              <a:t>few</a:t>
            </a:r>
            <a:r>
              <a:rPr lang="it-IT" sz="1600" dirty="0" smtClean="0"/>
              <a:t> weeks </a:t>
            </a:r>
            <a:r>
              <a:rPr lang="it-IT" sz="1600" dirty="0" err="1" smtClean="0"/>
              <a:t>is</a:t>
            </a:r>
            <a:r>
              <a:rPr lang="it-IT" sz="1600" dirty="0" smtClean="0"/>
              <a:t> </a:t>
            </a:r>
            <a:r>
              <a:rPr lang="it-IT" sz="1600" dirty="0" err="1" smtClean="0"/>
              <a:t>really</a:t>
            </a:r>
            <a:r>
              <a:rPr lang="it-IT" sz="1600" dirty="0" smtClean="0"/>
              <a:t> </a:t>
            </a:r>
            <a:r>
              <a:rPr lang="it-IT" sz="1600" dirty="0" err="1" smtClean="0"/>
              <a:t>huge</a:t>
            </a:r>
            <a:r>
              <a:rPr lang="it-IT" sz="1600" dirty="0" smtClean="0"/>
              <a:t> (15 for the RFQ </a:t>
            </a:r>
            <a:r>
              <a:rPr lang="it-IT" sz="1600" dirty="0" err="1" smtClean="0"/>
              <a:t>only</a:t>
            </a:r>
            <a:r>
              <a:rPr lang="it-IT" sz="1600" dirty="0" smtClean="0"/>
              <a:t>) </a:t>
            </a:r>
            <a:r>
              <a:rPr lang="it-IT" sz="1600" dirty="0" err="1" smtClean="0"/>
              <a:t>but</a:t>
            </a:r>
            <a:r>
              <a:rPr lang="it-IT" sz="1600" dirty="0" smtClean="0"/>
              <a:t> the team </a:t>
            </a:r>
            <a:r>
              <a:rPr lang="it-IT" sz="1600" dirty="0" err="1" smtClean="0"/>
              <a:t>is</a:t>
            </a:r>
            <a:r>
              <a:rPr lang="it-IT" sz="1600" dirty="0" smtClean="0"/>
              <a:t> </a:t>
            </a:r>
            <a:r>
              <a:rPr lang="it-IT" sz="1600" dirty="0" err="1" smtClean="0"/>
              <a:t>reacting</a:t>
            </a:r>
            <a:r>
              <a:rPr lang="it-IT" sz="1600" dirty="0" smtClean="0"/>
              <a:t> </a:t>
            </a:r>
            <a:r>
              <a:rPr lang="it-IT" sz="1600" dirty="0" err="1" smtClean="0"/>
              <a:t>adequately</a:t>
            </a:r>
            <a:r>
              <a:rPr lang="it-IT" sz="1600" dirty="0" smtClean="0"/>
              <a:t> to </a:t>
            </a:r>
            <a:r>
              <a:rPr lang="it-IT" sz="1600" dirty="0" err="1" smtClean="0"/>
              <a:t>solicitations</a:t>
            </a:r>
            <a:r>
              <a:rPr lang="it-IT" sz="1600" dirty="0" smtClean="0"/>
              <a:t>.</a:t>
            </a:r>
          </a:p>
          <a:p>
            <a:endParaRPr lang="it-IT" sz="1600" dirty="0"/>
          </a:p>
          <a:p>
            <a:r>
              <a:rPr lang="it-IT" sz="1600" dirty="0" err="1" smtClean="0"/>
              <a:t>Further</a:t>
            </a:r>
            <a:r>
              <a:rPr lang="it-IT" sz="1600" dirty="0" smtClean="0"/>
              <a:t> </a:t>
            </a:r>
            <a:r>
              <a:rPr lang="it-IT" sz="1600" dirty="0" err="1" smtClean="0"/>
              <a:t>delays</a:t>
            </a:r>
            <a:r>
              <a:rPr lang="it-IT" sz="1600" dirty="0" smtClean="0"/>
              <a:t> in </a:t>
            </a:r>
            <a:r>
              <a:rPr lang="it-IT" sz="1600" dirty="0" err="1" smtClean="0"/>
              <a:t>definition</a:t>
            </a:r>
            <a:r>
              <a:rPr lang="it-IT" sz="1600" dirty="0" smtClean="0"/>
              <a:t> of IK </a:t>
            </a:r>
            <a:r>
              <a:rPr lang="it-IT" sz="1600" dirty="0" err="1" smtClean="0"/>
              <a:t>contracts</a:t>
            </a:r>
            <a:r>
              <a:rPr lang="it-IT" sz="1600" dirty="0" smtClean="0"/>
              <a:t> </a:t>
            </a:r>
            <a:r>
              <a:rPr lang="it-IT" sz="1600" dirty="0" err="1" smtClean="0"/>
              <a:t>may</a:t>
            </a:r>
            <a:r>
              <a:rPr lang="it-IT" sz="1600" dirty="0" smtClean="0"/>
              <a:t> slow down the </a:t>
            </a:r>
            <a:r>
              <a:rPr lang="it-IT" sz="1600" dirty="0" err="1" smtClean="0"/>
              <a:t>run</a:t>
            </a:r>
            <a:r>
              <a:rPr lang="it-IT" sz="1600" dirty="0" smtClean="0"/>
              <a:t>.</a:t>
            </a:r>
          </a:p>
          <a:p>
            <a:endParaRPr lang="it-IT" sz="1600" dirty="0"/>
          </a:p>
          <a:p>
            <a:r>
              <a:rPr lang="it-IT" sz="1600" dirty="0" smtClean="0"/>
              <a:t>Staff training and expertise transfer are </a:t>
            </a:r>
            <a:r>
              <a:rPr lang="it-IT" sz="1600" dirty="0" err="1" smtClean="0"/>
              <a:t>considered</a:t>
            </a:r>
            <a:r>
              <a:rPr lang="it-IT" sz="1600" dirty="0" smtClean="0"/>
              <a:t> in the schedule; a </a:t>
            </a:r>
            <a:r>
              <a:rPr lang="it-IT" sz="1600" dirty="0" err="1" smtClean="0"/>
              <a:t>better</a:t>
            </a:r>
            <a:r>
              <a:rPr lang="it-IT" sz="1600" dirty="0" smtClean="0"/>
              <a:t> </a:t>
            </a:r>
            <a:r>
              <a:rPr lang="it-IT" sz="1600" dirty="0" err="1" smtClean="0"/>
              <a:t>definition</a:t>
            </a:r>
            <a:r>
              <a:rPr lang="it-IT" sz="1600" dirty="0" smtClean="0"/>
              <a:t> of </a:t>
            </a:r>
            <a:r>
              <a:rPr lang="it-IT" sz="1600" dirty="0" err="1" smtClean="0"/>
              <a:t>support</a:t>
            </a:r>
            <a:r>
              <a:rPr lang="it-IT" sz="1600" dirty="0" smtClean="0"/>
              <a:t> to </a:t>
            </a:r>
            <a:r>
              <a:rPr lang="it-IT" sz="1600" dirty="0" err="1" smtClean="0"/>
              <a:t>commissioning</a:t>
            </a:r>
            <a:r>
              <a:rPr lang="it-IT" sz="1600" dirty="0" smtClean="0"/>
              <a:t> by IK partner </a:t>
            </a:r>
            <a:r>
              <a:rPr lang="it-IT" sz="1600" dirty="0" err="1" smtClean="0"/>
              <a:t>is</a:t>
            </a:r>
            <a:r>
              <a:rPr lang="it-IT" sz="1600" dirty="0" smtClean="0"/>
              <a:t> to be </a:t>
            </a:r>
            <a:r>
              <a:rPr lang="it-IT" sz="1600" dirty="0" err="1" smtClean="0"/>
              <a:t>done</a:t>
            </a:r>
            <a:endParaRPr lang="it-IT" sz="1600" dirty="0" smtClean="0"/>
          </a:p>
          <a:p>
            <a:endParaRPr lang="it-IT" sz="1600" dirty="0"/>
          </a:p>
          <a:p>
            <a:r>
              <a:rPr lang="it-IT" sz="1600" dirty="0" smtClean="0"/>
              <a:t>The </a:t>
            </a:r>
            <a:r>
              <a:rPr lang="it-IT" sz="1600" dirty="0" err="1" smtClean="0"/>
              <a:t>possibility</a:t>
            </a:r>
            <a:r>
              <a:rPr lang="it-IT" sz="1600" dirty="0" smtClean="0"/>
              <a:t> to test </a:t>
            </a:r>
            <a:r>
              <a:rPr lang="it-IT" sz="1600" dirty="0" err="1" smtClean="0"/>
              <a:t>Isrc+LEBT+RFQ</a:t>
            </a:r>
            <a:r>
              <a:rPr lang="it-IT" sz="1600" dirty="0" smtClean="0"/>
              <a:t> with </a:t>
            </a:r>
            <a:r>
              <a:rPr lang="it-IT" sz="1600" dirty="0" err="1" smtClean="0"/>
              <a:t>beam</a:t>
            </a:r>
            <a:r>
              <a:rPr lang="it-IT" sz="1600" dirty="0" smtClean="0"/>
              <a:t> in </a:t>
            </a:r>
            <a:r>
              <a:rPr lang="it-IT" sz="1600" dirty="0" err="1" smtClean="0"/>
              <a:t>Saclay</a:t>
            </a:r>
            <a:r>
              <a:rPr lang="it-IT" sz="1600" dirty="0" smtClean="0"/>
              <a:t> for </a:t>
            </a:r>
            <a:r>
              <a:rPr lang="it-IT" sz="1600" dirty="0" err="1" smtClean="0"/>
              <a:t>about</a:t>
            </a:r>
            <a:r>
              <a:rPr lang="it-IT" sz="1600" dirty="0" smtClean="0"/>
              <a:t> 6 weeks </a:t>
            </a:r>
            <a:r>
              <a:rPr lang="it-IT" sz="1600" dirty="0" err="1" smtClean="0"/>
              <a:t>is</a:t>
            </a:r>
            <a:r>
              <a:rPr lang="it-IT" sz="1600" dirty="0" smtClean="0"/>
              <a:t> </a:t>
            </a:r>
            <a:r>
              <a:rPr lang="it-IT" sz="1600" dirty="0" err="1" smtClean="0"/>
              <a:t>compliant</a:t>
            </a:r>
            <a:r>
              <a:rPr lang="it-IT" sz="1600" dirty="0" smtClean="0"/>
              <a:t> with the schedule, </a:t>
            </a:r>
            <a:r>
              <a:rPr lang="it-IT" sz="1600" dirty="0" err="1" smtClean="0"/>
              <a:t>if</a:t>
            </a:r>
            <a:r>
              <a:rPr lang="it-IT" sz="1600" dirty="0" smtClean="0"/>
              <a:t> no major </a:t>
            </a:r>
            <a:r>
              <a:rPr lang="it-IT" sz="1600" dirty="0" err="1" smtClean="0"/>
              <a:t>delays</a:t>
            </a:r>
            <a:r>
              <a:rPr lang="it-IT" sz="1600" dirty="0" smtClean="0"/>
              <a:t> </a:t>
            </a:r>
            <a:r>
              <a:rPr lang="it-IT" sz="1600" dirty="0" err="1" smtClean="0"/>
              <a:t>will</a:t>
            </a:r>
            <a:r>
              <a:rPr lang="it-IT" sz="1600" dirty="0" smtClean="0"/>
              <a:t> </a:t>
            </a:r>
            <a:r>
              <a:rPr lang="it-IT" sz="1600" dirty="0" err="1" smtClean="0"/>
              <a:t>occur</a:t>
            </a:r>
            <a:r>
              <a:rPr lang="it-IT" sz="1600" dirty="0" smtClean="0"/>
              <a:t>. Long </a:t>
            </a:r>
            <a:r>
              <a:rPr lang="it-IT" sz="1600" dirty="0" err="1" smtClean="0"/>
              <a:t>run</a:t>
            </a:r>
            <a:r>
              <a:rPr lang="it-IT" sz="1600" dirty="0" smtClean="0"/>
              <a:t> of the </a:t>
            </a:r>
            <a:r>
              <a:rPr lang="it-IT" sz="1600" dirty="0" err="1" smtClean="0"/>
              <a:t>Isrc+LEBT</a:t>
            </a:r>
            <a:r>
              <a:rPr lang="it-IT" sz="1600" dirty="0" smtClean="0"/>
              <a:t> </a:t>
            </a:r>
            <a:r>
              <a:rPr lang="it-IT" sz="1600" dirty="0" err="1" smtClean="0"/>
              <a:t>will</a:t>
            </a:r>
            <a:r>
              <a:rPr lang="it-IT" sz="1600" dirty="0" smtClean="0"/>
              <a:t> be </a:t>
            </a:r>
            <a:r>
              <a:rPr lang="it-IT" sz="1600" dirty="0" err="1" smtClean="0"/>
              <a:t>crucial</a:t>
            </a:r>
            <a:r>
              <a:rPr lang="it-IT" sz="1600" dirty="0" smtClean="0"/>
              <a:t> to </a:t>
            </a:r>
            <a:r>
              <a:rPr lang="it-IT" sz="1600" dirty="0" err="1" smtClean="0"/>
              <a:t>make</a:t>
            </a:r>
            <a:r>
              <a:rPr lang="it-IT" sz="1600" dirty="0" smtClean="0"/>
              <a:t> </a:t>
            </a:r>
            <a:r>
              <a:rPr lang="it-IT" sz="1600" dirty="0" err="1" smtClean="0"/>
              <a:t>that</a:t>
            </a:r>
            <a:r>
              <a:rPr lang="it-IT" sz="1600" dirty="0" smtClean="0"/>
              <a:t> time </a:t>
            </a:r>
            <a:r>
              <a:rPr lang="it-IT" sz="1600" dirty="0" err="1" smtClean="0"/>
              <a:t>shorter</a:t>
            </a:r>
            <a:endParaRPr lang="it-IT" sz="1600" dirty="0"/>
          </a:p>
        </p:txBody>
      </p:sp>
    </p:spTree>
    <p:extLst>
      <p:ext uri="{BB962C8B-B14F-4D97-AF65-F5344CB8AC3E}">
        <p14:creationId xmlns:p14="http://schemas.microsoft.com/office/powerpoint/2010/main" val="294073876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1890794" y="2819019"/>
            <a:ext cx="6536399" cy="4038981"/>
          </a:xfrm>
        </p:spPr>
        <p:txBody>
          <a:bodyPr/>
          <a:lstStyle/>
          <a:p>
            <a:r>
              <a:rPr lang="it-IT" sz="4400" dirty="0" err="1" smtClean="0"/>
              <a:t>Thanks</a:t>
            </a:r>
            <a:r>
              <a:rPr lang="it-IT" sz="4400" dirty="0" smtClean="0"/>
              <a:t> for </a:t>
            </a:r>
            <a:r>
              <a:rPr lang="it-IT" sz="4400" dirty="0" err="1" smtClean="0"/>
              <a:t>your</a:t>
            </a:r>
            <a:r>
              <a:rPr lang="it-IT" sz="4400" dirty="0" smtClean="0"/>
              <a:t> </a:t>
            </a:r>
            <a:r>
              <a:rPr lang="it-IT" sz="4400" dirty="0" err="1" smtClean="0"/>
              <a:t>attention</a:t>
            </a:r>
            <a:endParaRPr lang="it-IT" sz="4400" dirty="0"/>
          </a:p>
        </p:txBody>
      </p:sp>
    </p:spTree>
    <p:extLst>
      <p:ext uri="{BB962C8B-B14F-4D97-AF65-F5344CB8AC3E}">
        <p14:creationId xmlns:p14="http://schemas.microsoft.com/office/powerpoint/2010/main" val="130991302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59744" y="409840"/>
            <a:ext cx="6025044" cy="538991"/>
          </a:xfrm>
        </p:spPr>
        <p:txBody>
          <a:bodyPr/>
          <a:lstStyle/>
          <a:p>
            <a:pPr algn="ctr"/>
            <a:r>
              <a:rPr lang="en-US" dirty="0" smtClean="0"/>
              <a:t>Beam transport with Iris</a:t>
            </a:r>
            <a:endParaRPr lang="en-US" dirty="0"/>
          </a:p>
        </p:txBody>
      </p:sp>
      <p:pic>
        <p:nvPicPr>
          <p:cNvPr id="14" name="Immagine 13" descr="INFN-logo.gif"/>
          <p:cNvPicPr>
            <a:picLocks noChangeAspect="1"/>
          </p:cNvPicPr>
          <p:nvPr/>
        </p:nvPicPr>
        <p:blipFill>
          <a:blip r:embed="rId3"/>
          <a:stretch>
            <a:fillRect/>
          </a:stretch>
        </p:blipFill>
        <p:spPr>
          <a:xfrm>
            <a:off x="116505" y="138010"/>
            <a:ext cx="810090" cy="793888"/>
          </a:xfrm>
          <a:prstGeom prst="rect">
            <a:avLst/>
          </a:prstGeom>
        </p:spPr>
      </p:pic>
      <p:pic>
        <p:nvPicPr>
          <p:cNvPr id="4" name="Immagin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8397" y="1150622"/>
            <a:ext cx="5878385" cy="2329009"/>
          </a:xfrm>
          <a:prstGeom prst="rect">
            <a:avLst/>
          </a:prstGeom>
        </p:spPr>
      </p:pic>
      <p:pic>
        <p:nvPicPr>
          <p:cNvPr id="5" name="Immagin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0649" y="3416566"/>
            <a:ext cx="5324797" cy="3300414"/>
          </a:xfrm>
          <a:prstGeom prst="rect">
            <a:avLst/>
          </a:prstGeom>
        </p:spPr>
      </p:pic>
      <p:sp>
        <p:nvSpPr>
          <p:cNvPr id="8" name="CasellaDiTesto 7"/>
          <p:cNvSpPr txBox="1"/>
          <p:nvPr/>
        </p:nvSpPr>
        <p:spPr>
          <a:xfrm>
            <a:off x="116505" y="5352964"/>
            <a:ext cx="4911171" cy="1103667"/>
          </a:xfrm>
          <a:prstGeom prst="rect">
            <a:avLst/>
          </a:prstGeom>
          <a:solidFill>
            <a:schemeClr val="bg1"/>
          </a:solidFill>
          <a:ln>
            <a:solidFill>
              <a:schemeClr val="tx1"/>
            </a:solidFill>
          </a:ln>
        </p:spPr>
        <p:txBody>
          <a:bodyPr wrap="square" lIns="64291" tIns="32146" rIns="64291" bIns="32146" rtlCol="0">
            <a:spAutoFit/>
          </a:bodyPr>
          <a:lstStyle/>
          <a:p>
            <a:pPr algn="l"/>
            <a:r>
              <a:rPr lang="it-IT" sz="1700" dirty="0" err="1"/>
              <a:t>Emit</a:t>
            </a:r>
            <a:r>
              <a:rPr lang="it-IT" sz="1700" dirty="0"/>
              <a:t> [</a:t>
            </a:r>
            <a:r>
              <a:rPr lang="it-IT" sz="1700" dirty="0" err="1"/>
              <a:t>rms</a:t>
            </a:r>
            <a:r>
              <a:rPr lang="it-IT" sz="1700" dirty="0"/>
              <a:t>] = 0.126 </a:t>
            </a:r>
            <a:r>
              <a:rPr lang="it-IT" sz="1700" b="1" dirty="0">
                <a:solidFill>
                  <a:srgbClr val="007E39"/>
                </a:solidFill>
              </a:rPr>
              <a:t>( &lt; 0.25 ) </a:t>
            </a:r>
            <a:r>
              <a:rPr lang="it-IT" sz="1700" dirty="0" err="1"/>
              <a:t>Pi.mm.mrad</a:t>
            </a:r>
            <a:r>
              <a:rPr lang="it-IT" sz="1700" dirty="0"/>
              <a:t> [</a:t>
            </a:r>
            <a:r>
              <a:rPr lang="it-IT" sz="1700" dirty="0" err="1"/>
              <a:t>Norm</a:t>
            </a:r>
            <a:r>
              <a:rPr lang="it-IT" sz="1700" dirty="0"/>
              <a:t>] </a:t>
            </a:r>
          </a:p>
          <a:p>
            <a:pPr algn="l"/>
            <a:r>
              <a:rPr lang="it-IT" sz="1700" dirty="0" err="1"/>
              <a:t>Emit</a:t>
            </a:r>
            <a:r>
              <a:rPr lang="it-IT" sz="1700" dirty="0"/>
              <a:t> [99%]= 1.392 </a:t>
            </a:r>
            <a:r>
              <a:rPr lang="it-IT" sz="1700" b="1" dirty="0">
                <a:solidFill>
                  <a:srgbClr val="007E39"/>
                </a:solidFill>
              </a:rPr>
              <a:t>( &lt; 2.25 ) </a:t>
            </a:r>
            <a:r>
              <a:rPr lang="it-IT" sz="1700" dirty="0" err="1"/>
              <a:t>Pi.mm.mrad</a:t>
            </a:r>
            <a:r>
              <a:rPr lang="it-IT" sz="1700" dirty="0"/>
              <a:t> [</a:t>
            </a:r>
            <a:r>
              <a:rPr lang="it-IT" sz="1700" dirty="0" err="1"/>
              <a:t>Norm</a:t>
            </a:r>
            <a:r>
              <a:rPr lang="it-IT" sz="1700" dirty="0"/>
              <a:t>]</a:t>
            </a:r>
          </a:p>
          <a:p>
            <a:pPr algn="l"/>
            <a:r>
              <a:rPr lang="it-IT" sz="1700" dirty="0"/>
              <a:t>α = 0.984 </a:t>
            </a:r>
            <a:r>
              <a:rPr lang="it-IT" sz="1700" b="1" dirty="0">
                <a:solidFill>
                  <a:srgbClr val="007E39"/>
                </a:solidFill>
              </a:rPr>
              <a:t>( -3.5 % &lt; ±20 % ) </a:t>
            </a:r>
          </a:p>
          <a:p>
            <a:pPr algn="l"/>
            <a:r>
              <a:rPr lang="el-GR" sz="1700" dirty="0"/>
              <a:t>β</a:t>
            </a:r>
            <a:r>
              <a:rPr lang="it-IT" sz="1700" dirty="0"/>
              <a:t> = 0.1107 </a:t>
            </a:r>
            <a:r>
              <a:rPr lang="it-IT" sz="1700" b="1" dirty="0">
                <a:solidFill>
                  <a:srgbClr val="007E39"/>
                </a:solidFill>
              </a:rPr>
              <a:t>( +0.6 % &lt; ±10 % ) </a:t>
            </a:r>
            <a:r>
              <a:rPr lang="it-IT" sz="1700" dirty="0"/>
              <a:t>mm/</a:t>
            </a:r>
            <a:r>
              <a:rPr lang="it-IT" sz="1700" dirty="0" err="1"/>
              <a:t>Pi.mrad</a:t>
            </a:r>
            <a:endParaRPr lang="it-IT" sz="1700" dirty="0"/>
          </a:p>
        </p:txBody>
      </p:sp>
      <p:sp>
        <p:nvSpPr>
          <p:cNvPr id="9" name="CasellaDiTesto 8"/>
          <p:cNvSpPr txBox="1"/>
          <p:nvPr/>
        </p:nvSpPr>
        <p:spPr>
          <a:xfrm>
            <a:off x="6242811" y="1555667"/>
            <a:ext cx="2582162" cy="1296026"/>
          </a:xfrm>
          <a:prstGeom prst="rect">
            <a:avLst/>
          </a:prstGeom>
          <a:solidFill>
            <a:schemeClr val="bg1"/>
          </a:solidFill>
          <a:ln w="38100">
            <a:solidFill>
              <a:schemeClr val="accent1"/>
            </a:solidFill>
          </a:ln>
        </p:spPr>
        <p:txBody>
          <a:bodyPr wrap="square" lIns="64291" tIns="32146" rIns="64291" bIns="32146" rtlCol="0">
            <a:spAutoFit/>
          </a:bodyPr>
          <a:lstStyle/>
          <a:p>
            <a:r>
              <a:rPr lang="it-IT" sz="2000" dirty="0">
                <a:solidFill>
                  <a:schemeClr val="tx2"/>
                </a:solidFill>
              </a:rPr>
              <a:t>From 30 mm to 20 mm of </a:t>
            </a:r>
            <a:r>
              <a:rPr lang="it-IT" sz="2000" dirty="0" err="1">
                <a:solidFill>
                  <a:schemeClr val="tx2"/>
                </a:solidFill>
              </a:rPr>
              <a:t>radius</a:t>
            </a:r>
            <a:endParaRPr lang="it-IT" sz="2000" dirty="0">
              <a:solidFill>
                <a:schemeClr val="tx2"/>
              </a:solidFill>
            </a:endParaRPr>
          </a:p>
          <a:p>
            <a:r>
              <a:rPr lang="it-IT" sz="2000" dirty="0" err="1">
                <a:solidFill>
                  <a:schemeClr val="tx2"/>
                </a:solidFill>
              </a:rPr>
              <a:t>we</a:t>
            </a:r>
            <a:r>
              <a:rPr lang="it-IT" sz="2000" dirty="0">
                <a:solidFill>
                  <a:schemeClr val="tx2"/>
                </a:solidFill>
              </a:rPr>
              <a:t> </a:t>
            </a:r>
            <a:r>
              <a:rPr lang="it-IT" sz="2000" dirty="0" err="1">
                <a:solidFill>
                  <a:schemeClr val="tx2"/>
                </a:solidFill>
              </a:rPr>
              <a:t>obtain</a:t>
            </a:r>
            <a:r>
              <a:rPr lang="it-IT" sz="2000" dirty="0">
                <a:solidFill>
                  <a:schemeClr val="tx2"/>
                </a:solidFill>
              </a:rPr>
              <a:t> 85 % of the </a:t>
            </a:r>
            <a:r>
              <a:rPr lang="it-IT" sz="2000" dirty="0" err="1">
                <a:solidFill>
                  <a:schemeClr val="tx2"/>
                </a:solidFill>
              </a:rPr>
              <a:t>current</a:t>
            </a:r>
            <a:endParaRPr lang="it-IT" sz="2000" baseline="30000" dirty="0">
              <a:solidFill>
                <a:schemeClr val="tx2"/>
              </a:solidFill>
            </a:endParaRPr>
          </a:p>
        </p:txBody>
      </p:sp>
    </p:spTree>
    <p:extLst>
      <p:ext uri="{BB962C8B-B14F-4D97-AF65-F5344CB8AC3E}">
        <p14:creationId xmlns:p14="http://schemas.microsoft.com/office/powerpoint/2010/main" val="11454648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83532" y="392907"/>
            <a:ext cx="6683243" cy="538991"/>
          </a:xfrm>
        </p:spPr>
        <p:txBody>
          <a:bodyPr/>
          <a:lstStyle/>
          <a:p>
            <a:pPr algn="ctr"/>
            <a:r>
              <a:rPr lang="it-IT" dirty="0" smtClean="0"/>
              <a:t>New </a:t>
            </a:r>
            <a:r>
              <a:rPr lang="it-IT" dirty="0" err="1" smtClean="0"/>
              <a:t>defocusing</a:t>
            </a:r>
            <a:r>
              <a:rPr lang="it-IT" dirty="0" smtClean="0"/>
              <a:t> chopper</a:t>
            </a:r>
            <a:endParaRPr lang="en-GB" dirty="0"/>
          </a:p>
        </p:txBody>
      </p:sp>
      <p:pic>
        <p:nvPicPr>
          <p:cNvPr id="5" name="Immagine 4" descr="INFN-logo.gif"/>
          <p:cNvPicPr>
            <a:picLocks noChangeAspect="1"/>
          </p:cNvPicPr>
          <p:nvPr/>
        </p:nvPicPr>
        <p:blipFill>
          <a:blip r:embed="rId2"/>
          <a:stretch>
            <a:fillRect/>
          </a:stretch>
        </p:blipFill>
        <p:spPr>
          <a:xfrm>
            <a:off x="388914" y="255473"/>
            <a:ext cx="810090" cy="793888"/>
          </a:xfrm>
          <a:prstGeom prst="rect">
            <a:avLst/>
          </a:prstGeom>
        </p:spPr>
      </p:pic>
      <p:pic>
        <p:nvPicPr>
          <p:cNvPr id="12290" name="Picture 2" descr="C:\Users\Lorenzo\Desktop\chopper.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789243" y="1049361"/>
            <a:ext cx="1263658" cy="217384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Lorenzo\Desktop\chopper_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251619" y="1049360"/>
            <a:ext cx="1653799" cy="217384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E:\ESS\LEBT\CHOPPER\chopper comsol\immagini nuovo chopper\chopper 11_12 sul collimatore.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116325" y="4087198"/>
            <a:ext cx="4781968" cy="26197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E:\ESS\LEBT\CHOPPER\chopper comsol\immagini nuovo chopper\chopper 11_8 elettrico abs(x).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040469" y="3141447"/>
            <a:ext cx="1822702" cy="3629174"/>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E:\ESS\LEBT\CHOPPER\chopper comsol\immagini nuovo chopper\chopper 11_9 elettrico y.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60139" y="3104700"/>
            <a:ext cx="1679069" cy="3716552"/>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433368" y="2404256"/>
            <a:ext cx="521734" cy="341919"/>
          </a:xfrm>
          <a:prstGeom prst="rect">
            <a:avLst/>
          </a:prstGeom>
          <a:noFill/>
        </p:spPr>
        <p:txBody>
          <a:bodyPr wrap="none" lIns="64291" tIns="32146" rIns="64291" bIns="32146" rtlCol="0">
            <a:spAutoFit/>
          </a:bodyPr>
          <a:lstStyle/>
          <a:p>
            <a:r>
              <a:rPr lang="it-IT" dirty="0" smtClean="0">
                <a:solidFill>
                  <a:prstClr val="white"/>
                </a:solidFill>
              </a:rPr>
              <a:t>OLD</a:t>
            </a:r>
            <a:endParaRPr lang="en-GB" dirty="0">
              <a:solidFill>
                <a:prstClr val="white"/>
              </a:solidFill>
            </a:endParaRPr>
          </a:p>
        </p:txBody>
      </p:sp>
      <p:sp>
        <p:nvSpPr>
          <p:cNvPr id="4" name="CasellaDiTesto 3"/>
          <p:cNvSpPr txBox="1"/>
          <p:nvPr/>
        </p:nvSpPr>
        <p:spPr>
          <a:xfrm>
            <a:off x="622812" y="1363795"/>
            <a:ext cx="4050788" cy="1623040"/>
          </a:xfrm>
          <a:prstGeom prst="rect">
            <a:avLst/>
          </a:prstGeom>
          <a:solidFill>
            <a:srgbClr val="DBEEF4"/>
          </a:solidFill>
          <a:ln>
            <a:solidFill>
              <a:schemeClr val="tx1"/>
            </a:solidFill>
          </a:ln>
        </p:spPr>
        <p:txBody>
          <a:bodyPr wrap="square" lIns="64291" tIns="32146" rIns="64291" bIns="32146" rtlCol="0">
            <a:spAutoFit/>
          </a:bodyPr>
          <a:lstStyle/>
          <a:p>
            <a:r>
              <a:rPr lang="it-IT" sz="1700" dirty="0"/>
              <a:t>Design </a:t>
            </a:r>
            <a:r>
              <a:rPr lang="it-IT" sz="1700" dirty="0" err="1"/>
              <a:t>phase</a:t>
            </a:r>
            <a:r>
              <a:rPr lang="it-IT" sz="1700" dirty="0"/>
              <a:t> </a:t>
            </a:r>
            <a:r>
              <a:rPr lang="it-IT" sz="1700" dirty="0" err="1"/>
              <a:t>finished</a:t>
            </a:r>
            <a:r>
              <a:rPr lang="it-IT" sz="1700" dirty="0"/>
              <a:t>.</a:t>
            </a:r>
          </a:p>
          <a:p>
            <a:r>
              <a:rPr lang="it-IT" sz="1700" dirty="0" err="1" smtClean="0"/>
              <a:t>Improved</a:t>
            </a:r>
            <a:r>
              <a:rPr lang="it-IT" sz="1700" dirty="0" smtClean="0"/>
              <a:t> </a:t>
            </a:r>
            <a:r>
              <a:rPr lang="it-IT" sz="1700" dirty="0"/>
              <a:t>SCC inside the LEBT</a:t>
            </a:r>
          </a:p>
          <a:p>
            <a:r>
              <a:rPr lang="it-IT" sz="1700" dirty="0" err="1" smtClean="0"/>
              <a:t>Reduced</a:t>
            </a:r>
            <a:r>
              <a:rPr lang="it-IT" sz="1700" dirty="0" smtClean="0"/>
              <a:t> </a:t>
            </a:r>
            <a:r>
              <a:rPr lang="it-IT" sz="1700" dirty="0"/>
              <a:t>HV </a:t>
            </a:r>
            <a:r>
              <a:rPr lang="it-IT" sz="1700" dirty="0" err="1"/>
              <a:t>power</a:t>
            </a:r>
            <a:endParaRPr lang="it-IT" sz="1700" dirty="0"/>
          </a:p>
          <a:p>
            <a:r>
              <a:rPr lang="it-IT" sz="1700" dirty="0" err="1" smtClean="0"/>
              <a:t>Improved</a:t>
            </a:r>
            <a:r>
              <a:rPr lang="it-IT" sz="1700" dirty="0" smtClean="0"/>
              <a:t> </a:t>
            </a:r>
            <a:r>
              <a:rPr lang="it-IT" sz="1700" dirty="0" err="1"/>
              <a:t>defocusing</a:t>
            </a:r>
            <a:r>
              <a:rPr lang="it-IT" sz="1700" dirty="0"/>
              <a:t> </a:t>
            </a:r>
            <a:r>
              <a:rPr lang="it-IT" sz="1700" dirty="0" err="1"/>
              <a:t>electric</a:t>
            </a:r>
            <a:r>
              <a:rPr lang="it-IT" sz="1700" dirty="0"/>
              <a:t> </a:t>
            </a:r>
            <a:r>
              <a:rPr lang="it-IT" sz="1700" dirty="0" err="1"/>
              <a:t>field</a:t>
            </a:r>
            <a:endParaRPr lang="it-IT" sz="1700" dirty="0"/>
          </a:p>
          <a:p>
            <a:r>
              <a:rPr lang="it-IT" sz="1700" dirty="0" err="1" smtClean="0"/>
              <a:t>Reduced</a:t>
            </a:r>
            <a:r>
              <a:rPr lang="it-IT" sz="1700" dirty="0" smtClean="0"/>
              <a:t> </a:t>
            </a:r>
            <a:r>
              <a:rPr lang="it-IT" sz="1700" dirty="0" err="1"/>
              <a:t>beam</a:t>
            </a:r>
            <a:r>
              <a:rPr lang="it-IT" sz="1700" dirty="0"/>
              <a:t> </a:t>
            </a:r>
            <a:r>
              <a:rPr lang="it-IT" sz="1700" dirty="0" err="1"/>
              <a:t>propagation</a:t>
            </a:r>
            <a:r>
              <a:rPr lang="it-IT" sz="1700" dirty="0"/>
              <a:t> delay</a:t>
            </a:r>
          </a:p>
          <a:p>
            <a:r>
              <a:rPr lang="it-IT" sz="1700" dirty="0" err="1" smtClean="0"/>
              <a:t>Only</a:t>
            </a:r>
            <a:r>
              <a:rPr lang="it-IT" sz="1700" dirty="0" smtClean="0"/>
              <a:t> </a:t>
            </a:r>
            <a:r>
              <a:rPr lang="it-IT" sz="1700" dirty="0" err="1"/>
              <a:t>one</a:t>
            </a:r>
            <a:r>
              <a:rPr lang="it-IT" sz="1700" dirty="0"/>
              <a:t> flange</a:t>
            </a:r>
          </a:p>
        </p:txBody>
      </p:sp>
      <p:sp>
        <p:nvSpPr>
          <p:cNvPr id="13" name="CasellaDiTesto 12"/>
          <p:cNvSpPr txBox="1"/>
          <p:nvPr/>
        </p:nvSpPr>
        <p:spPr>
          <a:xfrm>
            <a:off x="4406136" y="3378370"/>
            <a:ext cx="4202343" cy="324608"/>
          </a:xfrm>
          <a:prstGeom prst="rect">
            <a:avLst/>
          </a:prstGeom>
          <a:solidFill>
            <a:schemeClr val="bg1"/>
          </a:solidFill>
          <a:ln>
            <a:solidFill>
              <a:schemeClr val="tx1"/>
            </a:solidFill>
          </a:ln>
        </p:spPr>
        <p:txBody>
          <a:bodyPr wrap="square" lIns="64291" tIns="32146" rIns="64291" bIns="32146" rtlCol="0">
            <a:spAutoFit/>
          </a:bodyPr>
          <a:lstStyle/>
          <a:p>
            <a:r>
              <a:rPr lang="it-IT" sz="1700" dirty="0"/>
              <a:t>On </a:t>
            </a:r>
            <a:r>
              <a:rPr lang="it-IT" sz="1700" dirty="0" err="1"/>
              <a:t>axis</a:t>
            </a:r>
            <a:r>
              <a:rPr lang="it-IT" sz="1700" dirty="0"/>
              <a:t> </a:t>
            </a:r>
            <a:r>
              <a:rPr lang="it-IT" sz="1700" dirty="0" err="1"/>
              <a:t>total</a:t>
            </a:r>
            <a:r>
              <a:rPr lang="it-IT" sz="1700" dirty="0"/>
              <a:t> </a:t>
            </a:r>
            <a:r>
              <a:rPr lang="it-IT" sz="1700" dirty="0" err="1"/>
              <a:t>length</a:t>
            </a:r>
            <a:r>
              <a:rPr lang="it-IT" sz="1700" dirty="0"/>
              <a:t> </a:t>
            </a:r>
            <a:r>
              <a:rPr lang="it-IT" sz="1700" dirty="0" err="1"/>
              <a:t>is</a:t>
            </a:r>
            <a:r>
              <a:rPr lang="it-IT" sz="1700" dirty="0"/>
              <a:t> 162 mm</a:t>
            </a:r>
          </a:p>
        </p:txBody>
      </p:sp>
      <p:sp>
        <p:nvSpPr>
          <p:cNvPr id="14" name="CasellaDiTesto 13"/>
          <p:cNvSpPr txBox="1"/>
          <p:nvPr/>
        </p:nvSpPr>
        <p:spPr>
          <a:xfrm>
            <a:off x="7221540" y="2703831"/>
            <a:ext cx="596913" cy="341919"/>
          </a:xfrm>
          <a:prstGeom prst="rect">
            <a:avLst/>
          </a:prstGeom>
          <a:noFill/>
        </p:spPr>
        <p:txBody>
          <a:bodyPr wrap="none" lIns="64291" tIns="32146" rIns="64291" bIns="32146" rtlCol="0">
            <a:spAutoFit/>
          </a:bodyPr>
          <a:lstStyle/>
          <a:p>
            <a:r>
              <a:rPr lang="it-IT" dirty="0" smtClean="0">
                <a:solidFill>
                  <a:prstClr val="white"/>
                </a:solidFill>
              </a:rPr>
              <a:t>NEW</a:t>
            </a:r>
            <a:endParaRPr lang="en-GB" dirty="0">
              <a:solidFill>
                <a:prstClr val="white"/>
              </a:solidFill>
            </a:endParaRPr>
          </a:p>
        </p:txBody>
      </p:sp>
    </p:spTree>
    <p:extLst>
      <p:ext uri="{BB962C8B-B14F-4D97-AF65-F5344CB8AC3E}">
        <p14:creationId xmlns:p14="http://schemas.microsoft.com/office/powerpoint/2010/main" val="3580528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56179" y="-491067"/>
            <a:ext cx="5762624" cy="1441451"/>
          </a:xfrm>
        </p:spPr>
        <p:txBody>
          <a:bodyPr/>
          <a:lstStyle/>
          <a:p>
            <a:r>
              <a:rPr lang="fr-FR" dirty="0" smtClean="0"/>
              <a:t>One module </a:t>
            </a:r>
            <a:r>
              <a:rPr lang="fr-FR" dirty="0" err="1" smtClean="0"/>
              <a:t>manufacturing</a:t>
            </a:r>
            <a:r>
              <a:rPr lang="fr-FR" dirty="0" smtClean="0"/>
              <a:t> </a:t>
            </a:r>
            <a:r>
              <a:rPr lang="fr-FR" dirty="0" err="1" smtClean="0"/>
              <a:t>steps</a:t>
            </a:r>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932" y="913777"/>
            <a:ext cx="9025467" cy="6197904"/>
          </a:xfrm>
          <a:prstGeom prst="rect">
            <a:avLst/>
          </a:prstGeom>
        </p:spPr>
      </p:pic>
      <p:sp>
        <p:nvSpPr>
          <p:cNvPr id="3" name="Ellipse 2"/>
          <p:cNvSpPr/>
          <p:nvPr/>
        </p:nvSpPr>
        <p:spPr>
          <a:xfrm>
            <a:off x="395536" y="1201028"/>
            <a:ext cx="1152128"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magine 7" descr="logo_cea.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426089500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2048" y="-50799"/>
            <a:ext cx="5762624" cy="1441451"/>
          </a:xfrm>
        </p:spPr>
        <p:txBody>
          <a:bodyPr/>
          <a:lstStyle/>
          <a:p>
            <a:r>
              <a:rPr lang="fr-FR" dirty="0" smtClean="0"/>
              <a:t>One module </a:t>
            </a:r>
            <a:r>
              <a:rPr lang="fr-FR" dirty="0" err="1" smtClean="0"/>
              <a:t>manufacturing</a:t>
            </a:r>
            <a:r>
              <a:rPr lang="fr-FR" dirty="0" smtClean="0"/>
              <a:t> </a:t>
            </a:r>
            <a:r>
              <a:rPr lang="fr-FR" dirty="0" err="1" smtClean="0"/>
              <a:t>steps</a:t>
            </a:r>
            <a:endParaRPr lang="fr-FR" dirty="0"/>
          </a:p>
        </p:txBody>
      </p:sp>
      <p:sp>
        <p:nvSpPr>
          <p:cNvPr id="8" name="Rectangle à coins arrondis 7"/>
          <p:cNvSpPr/>
          <p:nvPr/>
        </p:nvSpPr>
        <p:spPr>
          <a:xfrm>
            <a:off x="395536" y="3212976"/>
            <a:ext cx="2664296" cy="345372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560" y="1032620"/>
            <a:ext cx="8204414" cy="5634077"/>
          </a:xfrm>
          <a:prstGeom prst="rect">
            <a:avLst/>
          </a:prstGeom>
        </p:spPr>
      </p:pic>
      <p:sp>
        <p:nvSpPr>
          <p:cNvPr id="10" name="ZoneTexte 5"/>
          <p:cNvSpPr txBox="1"/>
          <p:nvPr/>
        </p:nvSpPr>
        <p:spPr>
          <a:xfrm>
            <a:off x="3110797" y="6270716"/>
            <a:ext cx="1978427" cy="430887"/>
          </a:xfrm>
          <a:prstGeom prst="rect">
            <a:avLst/>
          </a:prstGeom>
          <a:noFill/>
        </p:spPr>
        <p:txBody>
          <a:bodyPr wrap="none" rtlCol="0">
            <a:spAutoFit/>
          </a:bodyPr>
          <a:lstStyle/>
          <a:p>
            <a:r>
              <a:rPr lang="fr-FR" sz="1100" i="1" dirty="0" smtClean="0">
                <a:solidFill>
                  <a:srgbClr val="FF0000"/>
                </a:solidFill>
              </a:rPr>
              <a:t>Cal for tender in </a:t>
            </a:r>
            <a:r>
              <a:rPr lang="fr-FR" sz="1100" i="1" dirty="0" err="1" smtClean="0">
                <a:solidFill>
                  <a:srgbClr val="FF0000"/>
                </a:solidFill>
              </a:rPr>
              <a:t>progress</a:t>
            </a:r>
            <a:endParaRPr lang="fr-FR" sz="1100" i="1" dirty="0">
              <a:solidFill>
                <a:srgbClr val="FF0000"/>
              </a:solidFill>
            </a:endParaRPr>
          </a:p>
          <a:p>
            <a:r>
              <a:rPr lang="fr-FR" sz="1100" i="1" dirty="0" err="1" smtClean="0">
                <a:solidFill>
                  <a:srgbClr val="FF0000"/>
                </a:solidFill>
              </a:rPr>
              <a:t>Results</a:t>
            </a:r>
            <a:r>
              <a:rPr lang="fr-FR" sz="1100" i="1" dirty="0" smtClean="0">
                <a:solidFill>
                  <a:srgbClr val="FF0000"/>
                </a:solidFill>
              </a:rPr>
              <a:t> at the middle of April</a:t>
            </a:r>
            <a:endParaRPr lang="fr-FR" sz="1100" i="1" dirty="0">
              <a:solidFill>
                <a:srgbClr val="FF0000"/>
              </a:solidFill>
            </a:endParaRPr>
          </a:p>
        </p:txBody>
      </p:sp>
      <p:pic>
        <p:nvPicPr>
          <p:cNvPr id="13" name="Immagine 12" descr="logo_cea.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70000" cy="1031875"/>
          </a:xfrm>
          <a:prstGeom prst="rect">
            <a:avLst/>
          </a:prstGeom>
        </p:spPr>
      </p:pic>
    </p:spTree>
    <p:extLst>
      <p:ext uri="{BB962C8B-B14F-4D97-AF65-F5344CB8AC3E}">
        <p14:creationId xmlns:p14="http://schemas.microsoft.com/office/powerpoint/2010/main" val="203747409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17766" y="1548731"/>
            <a:ext cx="3290991" cy="5018612"/>
          </a:xfrm>
          <a:prstGeom prst="rect">
            <a:avLst/>
          </a:prstGeom>
        </p:spPr>
      </p:pic>
      <p:sp>
        <p:nvSpPr>
          <p:cNvPr id="2" name="Titolo 1"/>
          <p:cNvSpPr>
            <a:spLocks noGrp="1"/>
          </p:cNvSpPr>
          <p:nvPr>
            <p:ph type="title"/>
          </p:nvPr>
        </p:nvSpPr>
        <p:spPr>
          <a:xfrm>
            <a:off x="1483532" y="797951"/>
            <a:ext cx="6126306" cy="605824"/>
          </a:xfrm>
        </p:spPr>
        <p:txBody>
          <a:bodyPr/>
          <a:lstStyle/>
          <a:p>
            <a:pPr algn="ctr"/>
            <a:r>
              <a:rPr lang="en-US" dirty="0" smtClean="0"/>
              <a:t>Final version of the extraction system</a:t>
            </a:r>
            <a:endParaRPr lang="en-US" dirty="0"/>
          </a:p>
        </p:txBody>
      </p:sp>
      <p:pic>
        <p:nvPicPr>
          <p:cNvPr id="4" name="Immagine 3" descr="INFN-logo.gif"/>
          <p:cNvPicPr>
            <a:picLocks noChangeAspect="1"/>
          </p:cNvPicPr>
          <p:nvPr/>
        </p:nvPicPr>
        <p:blipFill>
          <a:blip r:embed="rId3"/>
          <a:stretch>
            <a:fillRect/>
          </a:stretch>
        </p:blipFill>
        <p:spPr>
          <a:xfrm>
            <a:off x="217766" y="138010"/>
            <a:ext cx="810090" cy="793888"/>
          </a:xfrm>
          <a:prstGeom prst="rect">
            <a:avLst/>
          </a:prstGeom>
        </p:spPr>
      </p:pic>
      <p:sp>
        <p:nvSpPr>
          <p:cNvPr id="5" name="CasellaDiTesto 4"/>
          <p:cNvSpPr txBox="1"/>
          <p:nvPr/>
        </p:nvSpPr>
        <p:spPr>
          <a:xfrm>
            <a:off x="4217586" y="1656928"/>
            <a:ext cx="4708648" cy="5117585"/>
          </a:xfrm>
          <a:prstGeom prst="rect">
            <a:avLst/>
          </a:prstGeom>
          <a:solidFill>
            <a:schemeClr val="bg1"/>
          </a:solidFill>
          <a:ln>
            <a:solidFill>
              <a:schemeClr val="tx1"/>
            </a:solidFill>
          </a:ln>
        </p:spPr>
        <p:txBody>
          <a:bodyPr wrap="square" lIns="64291" tIns="32146" rIns="64291" bIns="32146" rtlCol="0">
            <a:spAutoFit/>
          </a:bodyPr>
          <a:lstStyle/>
          <a:p>
            <a:pPr algn="l">
              <a:lnSpc>
                <a:spcPct val="150000"/>
              </a:lnSpc>
            </a:pPr>
            <a:r>
              <a:rPr lang="en-US" sz="2000" dirty="0"/>
              <a:t>- Single alumina</a:t>
            </a:r>
          </a:p>
          <a:p>
            <a:pPr algn="l">
              <a:lnSpc>
                <a:spcPct val="150000"/>
              </a:lnSpc>
            </a:pPr>
            <a:r>
              <a:rPr lang="en-US" sz="2000" dirty="0"/>
              <a:t>- New alumina metallization</a:t>
            </a:r>
          </a:p>
          <a:p>
            <a:pPr algn="l">
              <a:lnSpc>
                <a:spcPct val="150000"/>
              </a:lnSpc>
            </a:pPr>
            <a:r>
              <a:rPr lang="en-US" sz="2000" dirty="0"/>
              <a:t>- New triple point design</a:t>
            </a:r>
          </a:p>
          <a:p>
            <a:pPr algn="l">
              <a:lnSpc>
                <a:spcPct val="150000"/>
              </a:lnSpc>
            </a:pPr>
            <a:r>
              <a:rPr lang="en-US" sz="2000" dirty="0"/>
              <a:t>- Completely new opening strategy </a:t>
            </a:r>
          </a:p>
          <a:p>
            <a:pPr algn="l">
              <a:lnSpc>
                <a:spcPct val="150000"/>
              </a:lnSpc>
            </a:pPr>
            <a:r>
              <a:rPr lang="en-US" sz="2000" dirty="0"/>
              <a:t>- Interchangeable electrodes head </a:t>
            </a:r>
          </a:p>
          <a:p>
            <a:pPr algn="l">
              <a:lnSpc>
                <a:spcPct val="150000"/>
              </a:lnSpc>
            </a:pPr>
            <a:r>
              <a:rPr lang="en-US" sz="2000" dirty="0"/>
              <a:t>- Cooling of all electrodes</a:t>
            </a:r>
          </a:p>
          <a:p>
            <a:pPr algn="l">
              <a:lnSpc>
                <a:spcPct val="150000"/>
              </a:lnSpc>
            </a:pPr>
            <a:r>
              <a:rPr lang="en-US" sz="2000" dirty="0"/>
              <a:t>- New X-ray shielding</a:t>
            </a:r>
          </a:p>
          <a:p>
            <a:pPr algn="l">
              <a:lnSpc>
                <a:spcPct val="150000"/>
              </a:lnSpc>
            </a:pPr>
            <a:r>
              <a:rPr lang="en-US" sz="2000" dirty="0"/>
              <a:t>- Improved emptying cavity gap </a:t>
            </a:r>
          </a:p>
          <a:p>
            <a:pPr algn="l">
              <a:lnSpc>
                <a:spcPct val="150000"/>
              </a:lnSpc>
            </a:pPr>
            <a:r>
              <a:rPr lang="en-US" sz="2000" dirty="0"/>
              <a:t>- New voltage shielding of the beam</a:t>
            </a:r>
          </a:p>
          <a:p>
            <a:pPr algn="l">
              <a:lnSpc>
                <a:spcPct val="150000"/>
              </a:lnSpc>
            </a:pPr>
            <a:r>
              <a:rPr lang="en-US" sz="2000" dirty="0"/>
              <a:t>- </a:t>
            </a:r>
            <a:r>
              <a:rPr lang="en-US" sz="2000" u="sng" dirty="0"/>
              <a:t>Detailed study to be ready for different plasma heating strategies</a:t>
            </a:r>
          </a:p>
        </p:txBody>
      </p:sp>
      <p:cxnSp>
        <p:nvCxnSpPr>
          <p:cNvPr id="8" name="Connettore 2 7"/>
          <p:cNvCxnSpPr/>
          <p:nvPr/>
        </p:nvCxnSpPr>
        <p:spPr bwMode="auto">
          <a:xfrm>
            <a:off x="2496145" y="2350448"/>
            <a:ext cx="1721441" cy="85952"/>
          </a:xfrm>
          <a:prstGeom prst="straightConnector1">
            <a:avLst/>
          </a:prstGeom>
          <a:blipFill dpi="0" rotWithShape="0">
            <a:blip r:embed="rId4"/>
            <a:srcRect/>
            <a:tile tx="0" ty="0" sx="100000" sy="100000" flip="none" algn="tl"/>
          </a:blipFill>
          <a:ln w="38100" cap="flat" cmpd="sng" algn="ctr">
            <a:solidFill>
              <a:schemeClr val="tx1"/>
            </a:solidFill>
            <a:prstDash val="solid"/>
            <a:round/>
            <a:headEnd type="triangle" w="med" len="med"/>
            <a:tailEnd type="none"/>
          </a:ln>
          <a:effectLst/>
        </p:spPr>
      </p:cxnSp>
      <p:cxnSp>
        <p:nvCxnSpPr>
          <p:cNvPr id="11" name="Connettore 2 10"/>
          <p:cNvCxnSpPr/>
          <p:nvPr/>
        </p:nvCxnSpPr>
        <p:spPr bwMode="auto">
          <a:xfrm flipV="1">
            <a:off x="1787316" y="1980724"/>
            <a:ext cx="2430270" cy="283771"/>
          </a:xfrm>
          <a:prstGeom prst="straightConnector1">
            <a:avLst/>
          </a:prstGeom>
          <a:blipFill dpi="0" rotWithShape="0">
            <a:blip r:embed="rId4"/>
            <a:srcRect/>
            <a:tile tx="0" ty="0" sx="100000" sy="100000" flip="none" algn="tl"/>
          </a:blipFill>
          <a:ln w="38100" cap="flat" cmpd="sng" algn="ctr">
            <a:solidFill>
              <a:schemeClr val="tx1"/>
            </a:solidFill>
            <a:prstDash val="solid"/>
            <a:round/>
            <a:headEnd type="triangle" w="med" len="med"/>
            <a:tailEnd type="none"/>
          </a:ln>
          <a:effectLst/>
        </p:spPr>
      </p:cxnSp>
      <p:cxnSp>
        <p:nvCxnSpPr>
          <p:cNvPr id="14" name="Connettore 2 13"/>
          <p:cNvCxnSpPr/>
          <p:nvPr/>
        </p:nvCxnSpPr>
        <p:spPr bwMode="auto">
          <a:xfrm>
            <a:off x="875965" y="2517649"/>
            <a:ext cx="3341621" cy="374426"/>
          </a:xfrm>
          <a:prstGeom prst="straightConnector1">
            <a:avLst/>
          </a:prstGeom>
          <a:blipFill dpi="0" rotWithShape="0">
            <a:blip r:embed="rId4"/>
            <a:srcRect/>
            <a:tile tx="0" ty="0" sx="100000" sy="100000" flip="none" algn="tl"/>
          </a:blipFill>
          <a:ln w="38100" cap="flat" cmpd="sng" algn="ctr">
            <a:solidFill>
              <a:schemeClr val="tx1"/>
            </a:solidFill>
            <a:prstDash val="solid"/>
            <a:round/>
            <a:headEnd type="triangle" w="med" len="med"/>
            <a:tailEnd type="none"/>
          </a:ln>
          <a:effectLst/>
        </p:spPr>
      </p:cxnSp>
      <p:cxnSp>
        <p:nvCxnSpPr>
          <p:cNvPr id="17" name="Connettore 2 16"/>
          <p:cNvCxnSpPr/>
          <p:nvPr/>
        </p:nvCxnSpPr>
        <p:spPr bwMode="auto">
          <a:xfrm>
            <a:off x="521550" y="2618910"/>
            <a:ext cx="3696036" cy="706473"/>
          </a:xfrm>
          <a:prstGeom prst="straightConnector1">
            <a:avLst/>
          </a:prstGeom>
          <a:blipFill dpi="0" rotWithShape="0">
            <a:blip r:embed="rId4"/>
            <a:srcRect/>
            <a:tile tx="0" ty="0" sx="100000" sy="100000" flip="none" algn="tl"/>
          </a:blipFill>
          <a:ln w="38100" cap="flat" cmpd="sng" algn="ctr">
            <a:solidFill>
              <a:schemeClr val="tx1"/>
            </a:solidFill>
            <a:prstDash val="solid"/>
            <a:round/>
            <a:headEnd type="triangle" w="med" len="med"/>
            <a:tailEnd type="none"/>
          </a:ln>
          <a:effectLst/>
        </p:spPr>
      </p:cxnSp>
      <p:cxnSp>
        <p:nvCxnSpPr>
          <p:cNvPr id="20" name="Connettore 2 19"/>
          <p:cNvCxnSpPr/>
          <p:nvPr/>
        </p:nvCxnSpPr>
        <p:spPr bwMode="auto">
          <a:xfrm flipV="1">
            <a:off x="2648036" y="3803426"/>
            <a:ext cx="1569549" cy="254611"/>
          </a:xfrm>
          <a:prstGeom prst="straightConnector1">
            <a:avLst/>
          </a:prstGeom>
          <a:blipFill dpi="0" rotWithShape="0">
            <a:blip r:embed="rId4"/>
            <a:srcRect/>
            <a:tile tx="0" ty="0" sx="100000" sy="100000" flip="none" algn="tl"/>
          </a:blipFill>
          <a:ln w="38100" cap="flat" cmpd="sng" algn="ctr">
            <a:solidFill>
              <a:schemeClr val="tx1"/>
            </a:solidFill>
            <a:prstDash val="solid"/>
            <a:round/>
            <a:headEnd type="triangle" w="med" len="med"/>
            <a:tailEnd type="none"/>
          </a:ln>
          <a:effectLst/>
        </p:spPr>
      </p:cxnSp>
      <p:cxnSp>
        <p:nvCxnSpPr>
          <p:cNvPr id="25" name="Connettore 2 24"/>
          <p:cNvCxnSpPr/>
          <p:nvPr/>
        </p:nvCxnSpPr>
        <p:spPr bwMode="auto">
          <a:xfrm flipV="1">
            <a:off x="2496144" y="4664147"/>
            <a:ext cx="1772072" cy="233141"/>
          </a:xfrm>
          <a:prstGeom prst="straightConnector1">
            <a:avLst/>
          </a:prstGeom>
          <a:blipFill dpi="0" rotWithShape="0">
            <a:blip r:embed="rId4"/>
            <a:srcRect/>
            <a:tile tx="0" ty="0" sx="100000" sy="100000" flip="none" algn="tl"/>
          </a:blipFill>
          <a:ln w="38100" cap="flat" cmpd="sng" algn="ctr">
            <a:solidFill>
              <a:schemeClr val="tx1"/>
            </a:solidFill>
            <a:prstDash val="solid"/>
            <a:round/>
            <a:headEnd type="triangle" w="med" len="med"/>
            <a:tailEnd type="none"/>
          </a:ln>
          <a:effectLst/>
        </p:spPr>
      </p:cxnSp>
      <p:cxnSp>
        <p:nvCxnSpPr>
          <p:cNvPr id="30" name="Connettore 2 29"/>
          <p:cNvCxnSpPr/>
          <p:nvPr/>
        </p:nvCxnSpPr>
        <p:spPr bwMode="auto">
          <a:xfrm>
            <a:off x="1863262" y="5119822"/>
            <a:ext cx="2354324" cy="0"/>
          </a:xfrm>
          <a:prstGeom prst="straightConnector1">
            <a:avLst/>
          </a:prstGeom>
          <a:blipFill dpi="0" rotWithShape="0">
            <a:blip r:embed="rId4"/>
            <a:srcRect/>
            <a:tile tx="0" ty="0" sx="100000" sy="100000" flip="none" algn="tl"/>
          </a:blipFill>
          <a:ln w="38100" cap="flat" cmpd="sng" algn="ctr">
            <a:solidFill>
              <a:schemeClr val="tx1"/>
            </a:solidFill>
            <a:prstDash val="solid"/>
            <a:round/>
            <a:headEnd type="triangle" w="med" len="med"/>
            <a:tailEnd type="none"/>
          </a:ln>
          <a:effectLst/>
        </p:spPr>
      </p:cxnSp>
      <p:cxnSp>
        <p:nvCxnSpPr>
          <p:cNvPr id="32" name="Connettore 2 31"/>
          <p:cNvCxnSpPr/>
          <p:nvPr/>
        </p:nvCxnSpPr>
        <p:spPr bwMode="auto">
          <a:xfrm>
            <a:off x="1382271" y="5352964"/>
            <a:ext cx="2835315" cy="222534"/>
          </a:xfrm>
          <a:prstGeom prst="straightConnector1">
            <a:avLst/>
          </a:prstGeom>
          <a:blipFill dpi="0" rotWithShape="0">
            <a:blip r:embed="rId4"/>
            <a:srcRect/>
            <a:tile tx="0" ty="0" sx="100000" sy="100000" flip="none" algn="tl"/>
          </a:blipFill>
          <a:ln w="38100" cap="flat" cmpd="sng" algn="ctr">
            <a:solidFill>
              <a:schemeClr val="tx1"/>
            </a:solidFill>
            <a:prstDash val="solid"/>
            <a:round/>
            <a:headEnd type="triangle" w="med" len="med"/>
            <a:tailEnd type="none"/>
          </a:ln>
          <a:effectLst/>
        </p:spPr>
      </p:cxnSp>
      <p:cxnSp>
        <p:nvCxnSpPr>
          <p:cNvPr id="35" name="Connettore 2 34"/>
          <p:cNvCxnSpPr/>
          <p:nvPr/>
        </p:nvCxnSpPr>
        <p:spPr bwMode="auto">
          <a:xfrm flipV="1">
            <a:off x="1686055" y="4208471"/>
            <a:ext cx="2531531" cy="455676"/>
          </a:xfrm>
          <a:prstGeom prst="straightConnector1">
            <a:avLst/>
          </a:prstGeom>
          <a:blipFill dpi="0" rotWithShape="0">
            <a:blip r:embed="rId4"/>
            <a:srcRect/>
            <a:tile tx="0" ty="0" sx="100000" sy="100000" flip="none" algn="tl"/>
          </a:blipFill>
          <a:ln w="38100" cap="flat" cmpd="sng" algn="ctr">
            <a:solidFill>
              <a:schemeClr val="tx1"/>
            </a:solidFill>
            <a:prstDash val="solid"/>
            <a:round/>
            <a:headEnd type="triangle" w="med" len="med"/>
            <a:tailEnd type="none"/>
          </a:ln>
          <a:effectLst/>
        </p:spPr>
      </p:cxnSp>
      <p:cxnSp>
        <p:nvCxnSpPr>
          <p:cNvPr id="38" name="Connettore 2 37"/>
          <p:cNvCxnSpPr/>
          <p:nvPr/>
        </p:nvCxnSpPr>
        <p:spPr bwMode="auto">
          <a:xfrm flipV="1">
            <a:off x="2648036" y="4208471"/>
            <a:ext cx="1569549" cy="131880"/>
          </a:xfrm>
          <a:prstGeom prst="straightConnector1">
            <a:avLst/>
          </a:prstGeom>
          <a:blipFill dpi="0" rotWithShape="0">
            <a:blip r:embed="rId4"/>
            <a:srcRect/>
            <a:tile tx="0" ty="0" sx="100000" sy="100000" flip="none" algn="tl"/>
          </a:blipFill>
          <a:ln w="38100" cap="flat" cmpd="sng" algn="ctr">
            <a:solidFill>
              <a:schemeClr val="tx1"/>
            </a:solidFill>
            <a:prstDash val="solid"/>
            <a:round/>
            <a:headEnd type="triangle" w="med" len="med"/>
            <a:tailEnd type="none"/>
          </a:ln>
          <a:effectLst/>
        </p:spPr>
      </p:cxnSp>
    </p:spTree>
    <p:extLst>
      <p:ext uri="{BB962C8B-B14F-4D97-AF65-F5344CB8AC3E}">
        <p14:creationId xmlns:p14="http://schemas.microsoft.com/office/powerpoint/2010/main" val="903274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94734" y="237067"/>
            <a:ext cx="1295400" cy="5207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393700" y="2209800"/>
            <a:ext cx="4368800" cy="4076700"/>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4864100" y="4216400"/>
            <a:ext cx="3810000" cy="1574800"/>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p:nvPr/>
        </p:nvSpPr>
        <p:spPr>
          <a:xfrm>
            <a:off x="7848600" y="5448300"/>
            <a:ext cx="889000" cy="508000"/>
          </a:xfrm>
          <a:custGeom>
            <a:avLst/>
            <a:gdLst/>
            <a:ahLst/>
            <a:cxnLst/>
            <a:rect l="l" t="t" r="r" b="b"/>
            <a:pathLst>
              <a:path w="889000" h="508000">
                <a:moveTo>
                  <a:pt x="0" y="0"/>
                </a:moveTo>
                <a:lnTo>
                  <a:pt x="889000" y="0"/>
                </a:lnTo>
                <a:lnTo>
                  <a:pt x="889000" y="508000"/>
                </a:lnTo>
                <a:lnTo>
                  <a:pt x="0" y="508000"/>
                </a:lnTo>
                <a:lnTo>
                  <a:pt x="0" y="0"/>
                </a:lnTo>
                <a:close/>
              </a:path>
            </a:pathLst>
          </a:custGeom>
          <a:solidFill>
            <a:srgbClr val="FFFFFF"/>
          </a:solidFill>
        </p:spPr>
        <p:txBody>
          <a:bodyPr wrap="square" lIns="0" tIns="0" rIns="0" bIns="0" rtlCol="0">
            <a:noAutofit/>
          </a:bodyPr>
          <a:lstStyle/>
          <a:p>
            <a:endParaRPr/>
          </a:p>
        </p:txBody>
      </p:sp>
      <p:sp>
        <p:nvSpPr>
          <p:cNvPr id="7" name="object 7"/>
          <p:cNvSpPr txBox="1"/>
          <p:nvPr/>
        </p:nvSpPr>
        <p:spPr>
          <a:xfrm>
            <a:off x="7888422" y="5500520"/>
            <a:ext cx="723900" cy="381635"/>
          </a:xfrm>
          <a:prstGeom prst="rect">
            <a:avLst/>
          </a:prstGeom>
        </p:spPr>
        <p:txBody>
          <a:bodyPr vert="horz" wrap="square" lIns="0" tIns="0" rIns="0" bIns="0" rtlCol="0">
            <a:noAutofit/>
          </a:bodyPr>
          <a:lstStyle/>
          <a:p>
            <a:pPr marL="12700">
              <a:lnSpc>
                <a:spcPct val="100000"/>
              </a:lnSpc>
            </a:pPr>
            <a:r>
              <a:rPr sz="2400" dirty="0" smtClean="0">
                <a:latin typeface="Gill Sans Light"/>
                <a:cs typeface="Gill Sans Light"/>
              </a:rPr>
              <a:t>Stress</a:t>
            </a:r>
            <a:endParaRPr sz="2400">
              <a:latin typeface="Gill Sans Light"/>
              <a:cs typeface="Gill Sans Light"/>
            </a:endParaRPr>
          </a:p>
        </p:txBody>
      </p:sp>
      <p:sp>
        <p:nvSpPr>
          <p:cNvPr id="8" name="object 8"/>
          <p:cNvSpPr/>
          <p:nvPr/>
        </p:nvSpPr>
        <p:spPr>
          <a:xfrm>
            <a:off x="4864100" y="2222500"/>
            <a:ext cx="3810000" cy="1446834"/>
          </a:xfrm>
          <a:prstGeom prst="rect">
            <a:avLst/>
          </a:prstGeom>
          <a:blipFill>
            <a:blip r:embed="rId5" cstate="print"/>
            <a:stretch>
              <a:fillRect/>
            </a:stretch>
          </a:blipFill>
        </p:spPr>
        <p:txBody>
          <a:bodyPr wrap="square" lIns="0" tIns="0" rIns="0" bIns="0" rtlCol="0">
            <a:noAutofit/>
          </a:bodyPr>
          <a:lstStyle/>
          <a:p>
            <a:endParaRPr/>
          </a:p>
        </p:txBody>
      </p:sp>
      <p:sp>
        <p:nvSpPr>
          <p:cNvPr id="9" name="object 9"/>
          <p:cNvSpPr/>
          <p:nvPr/>
        </p:nvSpPr>
        <p:spPr>
          <a:xfrm>
            <a:off x="7848600" y="3162300"/>
            <a:ext cx="889000" cy="508000"/>
          </a:xfrm>
          <a:custGeom>
            <a:avLst/>
            <a:gdLst/>
            <a:ahLst/>
            <a:cxnLst/>
            <a:rect l="l" t="t" r="r" b="b"/>
            <a:pathLst>
              <a:path w="889000" h="508000">
                <a:moveTo>
                  <a:pt x="0" y="0"/>
                </a:moveTo>
                <a:lnTo>
                  <a:pt x="889000" y="0"/>
                </a:lnTo>
                <a:lnTo>
                  <a:pt x="889000" y="508000"/>
                </a:lnTo>
                <a:lnTo>
                  <a:pt x="0" y="508000"/>
                </a:lnTo>
                <a:lnTo>
                  <a:pt x="0" y="0"/>
                </a:lnTo>
                <a:close/>
              </a:path>
            </a:pathLst>
          </a:custGeom>
          <a:solidFill>
            <a:srgbClr val="FFFFFF"/>
          </a:solidFill>
        </p:spPr>
        <p:txBody>
          <a:bodyPr wrap="square" lIns="0" tIns="0" rIns="0" bIns="0" rtlCol="0">
            <a:noAutofit/>
          </a:bodyPr>
          <a:lstStyle/>
          <a:p>
            <a:endParaRPr/>
          </a:p>
        </p:txBody>
      </p:sp>
      <p:sp>
        <p:nvSpPr>
          <p:cNvPr id="10" name="object 10"/>
          <p:cNvSpPr txBox="1"/>
          <p:nvPr/>
        </p:nvSpPr>
        <p:spPr>
          <a:xfrm>
            <a:off x="7886700" y="3216671"/>
            <a:ext cx="697230" cy="381635"/>
          </a:xfrm>
          <a:prstGeom prst="rect">
            <a:avLst/>
          </a:prstGeom>
        </p:spPr>
        <p:txBody>
          <a:bodyPr vert="horz" wrap="square" lIns="0" tIns="0" rIns="0" bIns="0" rtlCol="0">
            <a:noAutofit/>
          </a:bodyPr>
          <a:lstStyle/>
          <a:p>
            <a:pPr marL="12700">
              <a:lnSpc>
                <a:spcPct val="100000"/>
              </a:lnSpc>
            </a:pPr>
            <a:r>
              <a:rPr sz="2400" spc="-315" dirty="0" smtClean="0">
                <a:latin typeface="Gill Sans Light"/>
                <a:cs typeface="Gill Sans Light"/>
              </a:rPr>
              <a:t>T</a:t>
            </a:r>
            <a:r>
              <a:rPr sz="2400" spc="0" dirty="0" smtClean="0">
                <a:latin typeface="Gill Sans Light"/>
                <a:cs typeface="Gill Sans Light"/>
              </a:rPr>
              <a:t>emp</a:t>
            </a:r>
            <a:endParaRPr sz="2400">
              <a:latin typeface="Gill Sans Light"/>
              <a:cs typeface="Gill Sans Light"/>
            </a:endParaRPr>
          </a:p>
        </p:txBody>
      </p:sp>
      <p:sp>
        <p:nvSpPr>
          <p:cNvPr id="11" name="object 11"/>
          <p:cNvSpPr txBox="1">
            <a:spLocks noGrp="1"/>
          </p:cNvSpPr>
          <p:nvPr>
            <p:ph type="title"/>
          </p:nvPr>
        </p:nvSpPr>
        <p:spPr>
          <a:xfrm>
            <a:off x="3079754" y="1"/>
            <a:ext cx="6067426" cy="1441531"/>
          </a:xfrm>
          <a:prstGeom prst="rect">
            <a:avLst/>
          </a:prstGeom>
        </p:spPr>
        <p:txBody>
          <a:bodyPr vert="horz" wrap="square" lIns="0" tIns="0" rIns="0" bIns="0" rtlCol="0">
            <a:noAutofit/>
          </a:bodyPr>
          <a:lstStyle/>
          <a:p>
            <a:pPr marL="1150620">
              <a:lnSpc>
                <a:spcPct val="100000"/>
              </a:lnSpc>
            </a:pPr>
            <a:r>
              <a:rPr sz="4400" b="1" dirty="0" smtClean="0">
                <a:solidFill>
                  <a:srgbClr val="000090"/>
                </a:solidFill>
                <a:latin typeface="Arial"/>
                <a:cs typeface="Arial"/>
              </a:rPr>
              <a:t>Scra</a:t>
            </a:r>
            <a:r>
              <a:rPr sz="4400" b="1" spc="-5" dirty="0" smtClean="0">
                <a:solidFill>
                  <a:srgbClr val="000090"/>
                </a:solidFill>
                <a:latin typeface="Arial"/>
                <a:cs typeface="Arial"/>
              </a:rPr>
              <a:t>pp</a:t>
            </a:r>
            <a:r>
              <a:rPr sz="4400" b="1" spc="0" dirty="0" smtClean="0">
                <a:solidFill>
                  <a:srgbClr val="000090"/>
                </a:solidFill>
                <a:latin typeface="Arial"/>
                <a:cs typeface="Arial"/>
              </a:rPr>
              <a:t>ers</a:t>
            </a:r>
            <a:endParaRPr sz="4400" dirty="0">
              <a:solidFill>
                <a:srgbClr val="000090"/>
              </a:solidFill>
              <a:latin typeface="Arial"/>
              <a:cs typeface="Arial"/>
            </a:endParaRPr>
          </a:p>
        </p:txBody>
      </p:sp>
      <p:sp>
        <p:nvSpPr>
          <p:cNvPr id="12" name="object 12"/>
          <p:cNvSpPr/>
          <p:nvPr/>
        </p:nvSpPr>
        <p:spPr>
          <a:xfrm>
            <a:off x="3520748" y="2627818"/>
            <a:ext cx="898990" cy="0"/>
          </a:xfrm>
          <a:custGeom>
            <a:avLst/>
            <a:gdLst/>
            <a:ahLst/>
            <a:cxnLst/>
            <a:rect l="l" t="t" r="r" b="b"/>
            <a:pathLst>
              <a:path w="898990">
                <a:moveTo>
                  <a:pt x="0" y="0"/>
                </a:moveTo>
                <a:lnTo>
                  <a:pt x="898990" y="0"/>
                </a:lnTo>
              </a:path>
            </a:pathLst>
          </a:custGeom>
          <a:ln w="898990">
            <a:solidFill>
              <a:srgbClr val="0B5D18"/>
            </a:solidFill>
          </a:ln>
        </p:spPr>
        <p:txBody>
          <a:bodyPr wrap="square" lIns="0" tIns="0" rIns="0" bIns="0" rtlCol="0">
            <a:noAutofit/>
          </a:bodyPr>
          <a:lstStyle/>
          <a:p>
            <a:endParaRPr/>
          </a:p>
        </p:txBody>
      </p:sp>
      <p:sp>
        <p:nvSpPr>
          <p:cNvPr id="13" name="object 13"/>
          <p:cNvSpPr/>
          <p:nvPr/>
        </p:nvSpPr>
        <p:spPr>
          <a:xfrm>
            <a:off x="3471355" y="3045881"/>
            <a:ext cx="80822" cy="80822"/>
          </a:xfrm>
          <a:custGeom>
            <a:avLst/>
            <a:gdLst/>
            <a:ahLst/>
            <a:cxnLst/>
            <a:rect l="l" t="t" r="r" b="b"/>
            <a:pathLst>
              <a:path w="80822" h="80822">
                <a:moveTo>
                  <a:pt x="26941" y="0"/>
                </a:moveTo>
                <a:lnTo>
                  <a:pt x="0" y="80822"/>
                </a:lnTo>
                <a:lnTo>
                  <a:pt x="80822" y="53882"/>
                </a:lnTo>
                <a:lnTo>
                  <a:pt x="26941" y="0"/>
                </a:lnTo>
                <a:close/>
              </a:path>
            </a:pathLst>
          </a:custGeom>
          <a:solidFill>
            <a:srgbClr val="0B5D18"/>
          </a:solidFill>
        </p:spPr>
        <p:txBody>
          <a:bodyPr wrap="square" lIns="0" tIns="0" rIns="0" bIns="0" rtlCol="0">
            <a:noAutofit/>
          </a:bodyPr>
          <a:lstStyle/>
          <a:p>
            <a:endParaRPr/>
          </a:p>
        </p:txBody>
      </p:sp>
      <p:sp>
        <p:nvSpPr>
          <p:cNvPr id="14" name="object 14"/>
          <p:cNvSpPr/>
          <p:nvPr/>
        </p:nvSpPr>
        <p:spPr>
          <a:xfrm>
            <a:off x="4387850" y="1885950"/>
            <a:ext cx="330199" cy="292100"/>
          </a:xfrm>
          <a:custGeom>
            <a:avLst/>
            <a:gdLst/>
            <a:ahLst/>
            <a:cxnLst/>
            <a:rect l="l" t="t" r="r" b="b"/>
            <a:pathLst>
              <a:path w="330199" h="292100">
                <a:moveTo>
                  <a:pt x="0" y="0"/>
                </a:moveTo>
                <a:lnTo>
                  <a:pt x="330199" y="0"/>
                </a:lnTo>
                <a:lnTo>
                  <a:pt x="330199" y="292100"/>
                </a:lnTo>
                <a:lnTo>
                  <a:pt x="0" y="292100"/>
                </a:lnTo>
                <a:lnTo>
                  <a:pt x="0" y="0"/>
                </a:lnTo>
                <a:close/>
              </a:path>
            </a:pathLst>
          </a:custGeom>
          <a:ln w="12700">
            <a:solidFill>
              <a:srgbClr val="0B5D18"/>
            </a:solidFill>
          </a:ln>
        </p:spPr>
        <p:txBody>
          <a:bodyPr wrap="square" lIns="0" tIns="0" rIns="0" bIns="0" rtlCol="0">
            <a:noAutofit/>
          </a:bodyPr>
          <a:lstStyle/>
          <a:p>
            <a:endParaRPr/>
          </a:p>
        </p:txBody>
      </p:sp>
      <p:sp>
        <p:nvSpPr>
          <p:cNvPr id="15" name="object 15"/>
          <p:cNvSpPr txBox="1"/>
          <p:nvPr/>
        </p:nvSpPr>
        <p:spPr>
          <a:xfrm>
            <a:off x="4431042" y="1931268"/>
            <a:ext cx="236854" cy="215900"/>
          </a:xfrm>
          <a:prstGeom prst="rect">
            <a:avLst/>
          </a:prstGeom>
        </p:spPr>
        <p:txBody>
          <a:bodyPr vert="horz" wrap="square" lIns="0" tIns="0" rIns="0" bIns="0" rtlCol="0">
            <a:noAutofit/>
          </a:bodyPr>
          <a:lstStyle/>
          <a:p>
            <a:pPr marL="12700">
              <a:lnSpc>
                <a:spcPct val="100000"/>
              </a:lnSpc>
            </a:pPr>
            <a:r>
              <a:rPr sz="1300" dirty="0" smtClean="0">
                <a:solidFill>
                  <a:srgbClr val="054109"/>
                </a:solidFill>
                <a:latin typeface="Arial"/>
                <a:cs typeface="Arial"/>
              </a:rPr>
              <a:t>Cu</a:t>
            </a:r>
            <a:endParaRPr sz="1300">
              <a:latin typeface="Arial"/>
              <a:cs typeface="Arial"/>
            </a:endParaRPr>
          </a:p>
        </p:txBody>
      </p:sp>
      <p:sp>
        <p:nvSpPr>
          <p:cNvPr id="16" name="object 16"/>
          <p:cNvSpPr/>
          <p:nvPr/>
        </p:nvSpPr>
        <p:spPr>
          <a:xfrm>
            <a:off x="3292148" y="4977318"/>
            <a:ext cx="898990" cy="0"/>
          </a:xfrm>
          <a:custGeom>
            <a:avLst/>
            <a:gdLst/>
            <a:ahLst/>
            <a:cxnLst/>
            <a:rect l="l" t="t" r="r" b="b"/>
            <a:pathLst>
              <a:path w="898990">
                <a:moveTo>
                  <a:pt x="0" y="0"/>
                </a:moveTo>
                <a:lnTo>
                  <a:pt x="898990" y="0"/>
                </a:lnTo>
              </a:path>
            </a:pathLst>
          </a:custGeom>
          <a:ln w="898990">
            <a:solidFill>
              <a:srgbClr val="0B5D18"/>
            </a:solidFill>
          </a:ln>
        </p:spPr>
        <p:txBody>
          <a:bodyPr wrap="square" lIns="0" tIns="0" rIns="0" bIns="0" rtlCol="0">
            <a:noAutofit/>
          </a:bodyPr>
          <a:lstStyle/>
          <a:p>
            <a:endParaRPr/>
          </a:p>
        </p:txBody>
      </p:sp>
      <p:sp>
        <p:nvSpPr>
          <p:cNvPr id="17" name="object 17"/>
          <p:cNvSpPr/>
          <p:nvPr/>
        </p:nvSpPr>
        <p:spPr>
          <a:xfrm>
            <a:off x="3242755" y="5395381"/>
            <a:ext cx="80822" cy="80822"/>
          </a:xfrm>
          <a:custGeom>
            <a:avLst/>
            <a:gdLst/>
            <a:ahLst/>
            <a:cxnLst/>
            <a:rect l="l" t="t" r="r" b="b"/>
            <a:pathLst>
              <a:path w="80822" h="80822">
                <a:moveTo>
                  <a:pt x="26941" y="0"/>
                </a:moveTo>
                <a:lnTo>
                  <a:pt x="0" y="80822"/>
                </a:lnTo>
                <a:lnTo>
                  <a:pt x="80822" y="53882"/>
                </a:lnTo>
                <a:lnTo>
                  <a:pt x="26941" y="0"/>
                </a:lnTo>
                <a:close/>
              </a:path>
            </a:pathLst>
          </a:custGeom>
          <a:solidFill>
            <a:srgbClr val="0B5D18"/>
          </a:solidFill>
        </p:spPr>
        <p:txBody>
          <a:bodyPr wrap="square" lIns="0" tIns="0" rIns="0" bIns="0" rtlCol="0">
            <a:noAutofit/>
          </a:bodyPr>
          <a:lstStyle/>
          <a:p>
            <a:endParaRPr/>
          </a:p>
        </p:txBody>
      </p:sp>
      <p:sp>
        <p:nvSpPr>
          <p:cNvPr id="18" name="object 18"/>
          <p:cNvSpPr/>
          <p:nvPr/>
        </p:nvSpPr>
        <p:spPr>
          <a:xfrm>
            <a:off x="4159250" y="4235450"/>
            <a:ext cx="825500" cy="292100"/>
          </a:xfrm>
          <a:custGeom>
            <a:avLst/>
            <a:gdLst/>
            <a:ahLst/>
            <a:cxnLst/>
            <a:rect l="l" t="t" r="r" b="b"/>
            <a:pathLst>
              <a:path w="825500" h="292100">
                <a:moveTo>
                  <a:pt x="0" y="0"/>
                </a:moveTo>
                <a:lnTo>
                  <a:pt x="825500" y="0"/>
                </a:lnTo>
                <a:lnTo>
                  <a:pt x="825500" y="292100"/>
                </a:lnTo>
                <a:lnTo>
                  <a:pt x="0" y="292100"/>
                </a:lnTo>
                <a:lnTo>
                  <a:pt x="0" y="0"/>
                </a:lnTo>
                <a:close/>
              </a:path>
            </a:pathLst>
          </a:custGeom>
          <a:solidFill>
            <a:srgbClr val="FFFFFF"/>
          </a:solidFill>
        </p:spPr>
        <p:txBody>
          <a:bodyPr wrap="square" lIns="0" tIns="0" rIns="0" bIns="0" rtlCol="0">
            <a:noAutofit/>
          </a:bodyPr>
          <a:lstStyle/>
          <a:p>
            <a:endParaRPr/>
          </a:p>
        </p:txBody>
      </p:sp>
      <p:sp>
        <p:nvSpPr>
          <p:cNvPr id="19" name="object 19"/>
          <p:cNvSpPr/>
          <p:nvPr/>
        </p:nvSpPr>
        <p:spPr>
          <a:xfrm>
            <a:off x="4159250" y="4235450"/>
            <a:ext cx="825499" cy="292100"/>
          </a:xfrm>
          <a:custGeom>
            <a:avLst/>
            <a:gdLst/>
            <a:ahLst/>
            <a:cxnLst/>
            <a:rect l="l" t="t" r="r" b="b"/>
            <a:pathLst>
              <a:path w="825499" h="292100">
                <a:moveTo>
                  <a:pt x="0" y="0"/>
                </a:moveTo>
                <a:lnTo>
                  <a:pt x="825499" y="0"/>
                </a:lnTo>
                <a:lnTo>
                  <a:pt x="825499" y="292100"/>
                </a:lnTo>
                <a:lnTo>
                  <a:pt x="0" y="292100"/>
                </a:lnTo>
                <a:lnTo>
                  <a:pt x="0" y="0"/>
                </a:lnTo>
                <a:close/>
              </a:path>
            </a:pathLst>
          </a:custGeom>
          <a:ln w="12699">
            <a:solidFill>
              <a:srgbClr val="0B5D18"/>
            </a:solidFill>
          </a:ln>
        </p:spPr>
        <p:txBody>
          <a:bodyPr wrap="square" lIns="0" tIns="0" rIns="0" bIns="0" rtlCol="0">
            <a:noAutofit/>
          </a:bodyPr>
          <a:lstStyle/>
          <a:p>
            <a:endParaRPr/>
          </a:p>
        </p:txBody>
      </p:sp>
      <p:sp>
        <p:nvSpPr>
          <p:cNvPr id="20" name="object 20"/>
          <p:cNvSpPr txBox="1"/>
          <p:nvPr/>
        </p:nvSpPr>
        <p:spPr>
          <a:xfrm>
            <a:off x="4222743" y="4280768"/>
            <a:ext cx="699135" cy="215900"/>
          </a:xfrm>
          <a:prstGeom prst="rect">
            <a:avLst/>
          </a:prstGeom>
        </p:spPr>
        <p:txBody>
          <a:bodyPr vert="horz" wrap="square" lIns="0" tIns="0" rIns="0" bIns="0" rtlCol="0">
            <a:noAutofit/>
          </a:bodyPr>
          <a:lstStyle/>
          <a:p>
            <a:pPr marL="12700">
              <a:lnSpc>
                <a:spcPct val="100000"/>
              </a:lnSpc>
            </a:pPr>
            <a:r>
              <a:rPr sz="1300" spc="-195" dirty="0" smtClean="0">
                <a:solidFill>
                  <a:srgbClr val="054109"/>
                </a:solidFill>
                <a:latin typeface="Arial"/>
                <a:cs typeface="Arial"/>
              </a:rPr>
              <a:t>T</a:t>
            </a:r>
            <a:r>
              <a:rPr sz="1300" spc="5" dirty="0" smtClean="0">
                <a:solidFill>
                  <a:srgbClr val="054109"/>
                </a:solidFill>
                <a:latin typeface="Arial"/>
                <a:cs typeface="Arial"/>
              </a:rPr>
              <a:t>ungsten</a:t>
            </a:r>
            <a:endParaRPr sz="1300">
              <a:latin typeface="Arial"/>
              <a:cs typeface="Arial"/>
            </a:endParaRPr>
          </a:p>
        </p:txBody>
      </p:sp>
      <p:sp>
        <p:nvSpPr>
          <p:cNvPr id="21" name="object 21"/>
          <p:cNvSpPr/>
          <p:nvPr/>
        </p:nvSpPr>
        <p:spPr>
          <a:xfrm>
            <a:off x="3336171" y="3885813"/>
            <a:ext cx="898990" cy="0"/>
          </a:xfrm>
          <a:custGeom>
            <a:avLst/>
            <a:gdLst/>
            <a:ahLst/>
            <a:cxnLst/>
            <a:rect l="l" t="t" r="r" b="b"/>
            <a:pathLst>
              <a:path w="898990">
                <a:moveTo>
                  <a:pt x="0" y="0"/>
                </a:moveTo>
                <a:lnTo>
                  <a:pt x="898990" y="0"/>
                </a:lnTo>
              </a:path>
            </a:pathLst>
          </a:custGeom>
          <a:ln w="898990">
            <a:solidFill>
              <a:srgbClr val="0B5D18"/>
            </a:solidFill>
          </a:ln>
        </p:spPr>
        <p:txBody>
          <a:bodyPr wrap="square" lIns="0" tIns="0" rIns="0" bIns="0" rtlCol="0">
            <a:noAutofit/>
          </a:bodyPr>
          <a:lstStyle/>
          <a:p>
            <a:endParaRPr/>
          </a:p>
        </p:txBody>
      </p:sp>
      <p:sp>
        <p:nvSpPr>
          <p:cNvPr id="22" name="object 22"/>
          <p:cNvSpPr/>
          <p:nvPr/>
        </p:nvSpPr>
        <p:spPr>
          <a:xfrm>
            <a:off x="3286779" y="4303877"/>
            <a:ext cx="80822" cy="80822"/>
          </a:xfrm>
          <a:custGeom>
            <a:avLst/>
            <a:gdLst/>
            <a:ahLst/>
            <a:cxnLst/>
            <a:rect l="l" t="t" r="r" b="b"/>
            <a:pathLst>
              <a:path w="80822" h="80822">
                <a:moveTo>
                  <a:pt x="26941" y="0"/>
                </a:moveTo>
                <a:lnTo>
                  <a:pt x="0" y="80822"/>
                </a:lnTo>
                <a:lnTo>
                  <a:pt x="80822" y="53882"/>
                </a:lnTo>
                <a:lnTo>
                  <a:pt x="26941" y="0"/>
                </a:lnTo>
                <a:close/>
              </a:path>
            </a:pathLst>
          </a:custGeom>
          <a:solidFill>
            <a:srgbClr val="0B5D18"/>
          </a:solidFill>
        </p:spPr>
        <p:txBody>
          <a:bodyPr wrap="square" lIns="0" tIns="0" rIns="0" bIns="0" rtlCol="0">
            <a:noAutofit/>
          </a:bodyPr>
          <a:lstStyle/>
          <a:p>
            <a:endParaRPr/>
          </a:p>
        </p:txBody>
      </p:sp>
      <p:sp>
        <p:nvSpPr>
          <p:cNvPr id="23" name="object 23"/>
          <p:cNvSpPr/>
          <p:nvPr/>
        </p:nvSpPr>
        <p:spPr>
          <a:xfrm>
            <a:off x="4197350" y="3143250"/>
            <a:ext cx="838200" cy="482600"/>
          </a:xfrm>
          <a:custGeom>
            <a:avLst/>
            <a:gdLst/>
            <a:ahLst/>
            <a:cxnLst/>
            <a:rect l="l" t="t" r="r" b="b"/>
            <a:pathLst>
              <a:path w="838200" h="482600">
                <a:moveTo>
                  <a:pt x="0" y="0"/>
                </a:moveTo>
                <a:lnTo>
                  <a:pt x="838200" y="0"/>
                </a:lnTo>
                <a:lnTo>
                  <a:pt x="838200" y="482600"/>
                </a:lnTo>
                <a:lnTo>
                  <a:pt x="0" y="482600"/>
                </a:lnTo>
                <a:lnTo>
                  <a:pt x="0" y="0"/>
                </a:lnTo>
                <a:close/>
              </a:path>
            </a:pathLst>
          </a:custGeom>
          <a:solidFill>
            <a:srgbClr val="FFFFFF"/>
          </a:solidFill>
        </p:spPr>
        <p:txBody>
          <a:bodyPr wrap="square" lIns="0" tIns="0" rIns="0" bIns="0" rtlCol="0">
            <a:noAutofit/>
          </a:bodyPr>
          <a:lstStyle/>
          <a:p>
            <a:endParaRPr/>
          </a:p>
        </p:txBody>
      </p:sp>
      <p:sp>
        <p:nvSpPr>
          <p:cNvPr id="24" name="object 24"/>
          <p:cNvSpPr/>
          <p:nvPr/>
        </p:nvSpPr>
        <p:spPr>
          <a:xfrm>
            <a:off x="4197350" y="3143250"/>
            <a:ext cx="838199" cy="482599"/>
          </a:xfrm>
          <a:custGeom>
            <a:avLst/>
            <a:gdLst/>
            <a:ahLst/>
            <a:cxnLst/>
            <a:rect l="l" t="t" r="r" b="b"/>
            <a:pathLst>
              <a:path w="838199" h="482599">
                <a:moveTo>
                  <a:pt x="0" y="0"/>
                </a:moveTo>
                <a:lnTo>
                  <a:pt x="838199" y="0"/>
                </a:lnTo>
                <a:lnTo>
                  <a:pt x="838199" y="482599"/>
                </a:lnTo>
                <a:lnTo>
                  <a:pt x="0" y="482599"/>
                </a:lnTo>
                <a:lnTo>
                  <a:pt x="0" y="0"/>
                </a:lnTo>
                <a:close/>
              </a:path>
            </a:pathLst>
          </a:custGeom>
          <a:ln w="12699">
            <a:solidFill>
              <a:srgbClr val="0B5D18"/>
            </a:solidFill>
          </a:ln>
        </p:spPr>
        <p:txBody>
          <a:bodyPr wrap="square" lIns="0" tIns="0" rIns="0" bIns="0" rtlCol="0">
            <a:noAutofit/>
          </a:bodyPr>
          <a:lstStyle/>
          <a:p>
            <a:endParaRPr/>
          </a:p>
        </p:txBody>
      </p:sp>
      <p:sp>
        <p:nvSpPr>
          <p:cNvPr id="25" name="object 25"/>
          <p:cNvSpPr txBox="1"/>
          <p:nvPr/>
        </p:nvSpPr>
        <p:spPr>
          <a:xfrm>
            <a:off x="4300529" y="3208060"/>
            <a:ext cx="631190" cy="380365"/>
          </a:xfrm>
          <a:prstGeom prst="rect">
            <a:avLst/>
          </a:prstGeom>
        </p:spPr>
        <p:txBody>
          <a:bodyPr vert="horz" wrap="square" lIns="0" tIns="0" rIns="0" bIns="0" rtlCol="0">
            <a:noAutofit/>
          </a:bodyPr>
          <a:lstStyle/>
          <a:p>
            <a:pPr marL="12700" marR="12700" indent="18415">
              <a:lnSpc>
                <a:spcPts val="1440"/>
              </a:lnSpc>
            </a:pPr>
            <a:r>
              <a:rPr sz="1300" spc="5" dirty="0" smtClean="0">
                <a:solidFill>
                  <a:srgbClr val="054109"/>
                </a:solidFill>
                <a:latin typeface="Arial"/>
                <a:cs typeface="Arial"/>
              </a:rPr>
              <a:t>Cooling</a:t>
            </a:r>
            <a:r>
              <a:rPr sz="1300" spc="0" dirty="0" smtClean="0">
                <a:solidFill>
                  <a:srgbClr val="054109"/>
                </a:solidFill>
                <a:latin typeface="Arial"/>
                <a:cs typeface="Arial"/>
              </a:rPr>
              <a:t> Chanels</a:t>
            </a:r>
            <a:endParaRPr sz="1300">
              <a:latin typeface="Arial"/>
              <a:cs typeface="Arial"/>
            </a:endParaRPr>
          </a:p>
        </p:txBody>
      </p:sp>
    </p:spTree>
    <p:extLst>
      <p:ext uri="{BB962C8B-B14F-4D97-AF65-F5344CB8AC3E}">
        <p14:creationId xmlns:p14="http://schemas.microsoft.com/office/powerpoint/2010/main" val="173220640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4732" y="177801"/>
            <a:ext cx="1295400" cy="5207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xfrm>
            <a:off x="2272247" y="0"/>
            <a:ext cx="6067426" cy="1441531"/>
          </a:xfrm>
          <a:prstGeom prst="rect">
            <a:avLst/>
          </a:prstGeom>
        </p:spPr>
        <p:txBody>
          <a:bodyPr vert="horz" wrap="square" lIns="0" tIns="0" rIns="0" bIns="0" rtlCol="0">
            <a:noAutofit/>
          </a:bodyPr>
          <a:lstStyle/>
          <a:p>
            <a:pPr marL="1369060">
              <a:lnSpc>
                <a:spcPct val="100000"/>
              </a:lnSpc>
            </a:pPr>
            <a:r>
              <a:rPr sz="4400" b="1" dirty="0" smtClean="0">
                <a:solidFill>
                  <a:srgbClr val="000090"/>
                </a:solidFill>
                <a:latin typeface="Arial"/>
                <a:cs typeface="Arial"/>
              </a:rPr>
              <a:t>Chopper</a:t>
            </a:r>
            <a:endParaRPr sz="4400" dirty="0">
              <a:solidFill>
                <a:srgbClr val="000090"/>
              </a:solidFill>
              <a:latin typeface="Arial"/>
              <a:cs typeface="Arial"/>
            </a:endParaRPr>
          </a:p>
        </p:txBody>
      </p:sp>
      <p:sp>
        <p:nvSpPr>
          <p:cNvPr id="5" name="object 5"/>
          <p:cNvSpPr txBox="1">
            <a:spLocks noGrp="1"/>
          </p:cNvSpPr>
          <p:nvPr>
            <p:ph type="body" idx="1"/>
          </p:nvPr>
        </p:nvSpPr>
        <p:spPr>
          <a:xfrm>
            <a:off x="569994" y="1456943"/>
            <a:ext cx="8459706" cy="4038981"/>
          </a:xfrm>
          <a:prstGeom prst="rect">
            <a:avLst/>
          </a:prstGeom>
        </p:spPr>
        <p:txBody>
          <a:bodyPr vert="horz" wrap="square" lIns="0" tIns="0" rIns="0" bIns="0" rtlCol="0">
            <a:noAutofit/>
          </a:bodyPr>
          <a:lstStyle/>
          <a:p>
            <a:pPr marL="297180" marR="74930" indent="-285115">
              <a:lnSpc>
                <a:spcPct val="120000"/>
              </a:lnSpc>
              <a:buFont typeface="Arial"/>
              <a:buChar char="•"/>
              <a:tabLst>
                <a:tab pos="297180" algn="l"/>
              </a:tabLst>
            </a:pPr>
            <a:r>
              <a:rPr sz="2650" spc="10" dirty="0" smtClean="0">
                <a:latin typeface="Arial"/>
                <a:cs typeface="Arial"/>
              </a:rPr>
              <a:t>Scrapers at the entrance of the </a:t>
            </a:r>
            <a:r>
              <a:rPr sz="2650" spc="50" dirty="0" smtClean="0">
                <a:latin typeface="Arial"/>
                <a:cs typeface="Arial"/>
              </a:rPr>
              <a:t>chopper to </a:t>
            </a:r>
            <a:r>
              <a:rPr sz="2650" spc="85" dirty="0" smtClean="0">
                <a:latin typeface="Arial"/>
                <a:cs typeface="Arial"/>
              </a:rPr>
              <a:t>p</a:t>
            </a:r>
            <a:r>
              <a:rPr sz="2650" spc="0" dirty="0" smtClean="0">
                <a:latin typeface="Arial"/>
                <a:cs typeface="Arial"/>
              </a:rPr>
              <a:t>r</a:t>
            </a:r>
            <a:r>
              <a:rPr sz="2650" spc="20" dirty="0" smtClean="0">
                <a:latin typeface="Arial"/>
                <a:cs typeface="Arial"/>
              </a:rPr>
              <a:t>otect</a:t>
            </a:r>
            <a:r>
              <a:rPr sz="2650" spc="10" dirty="0" smtClean="0">
                <a:latin typeface="Arial"/>
                <a:cs typeface="Arial"/>
              </a:rPr>
              <a:t> the </a:t>
            </a:r>
            <a:r>
              <a:rPr sz="2650" spc="20" dirty="0" smtClean="0">
                <a:latin typeface="Arial"/>
                <a:cs typeface="Arial"/>
              </a:rPr>
              <a:t>plates f</a:t>
            </a:r>
            <a:r>
              <a:rPr sz="2650" spc="-50" dirty="0" smtClean="0">
                <a:latin typeface="Arial"/>
                <a:cs typeface="Arial"/>
              </a:rPr>
              <a:t>r</a:t>
            </a:r>
            <a:r>
              <a:rPr sz="2650" spc="0" dirty="0" smtClean="0">
                <a:latin typeface="Arial"/>
                <a:cs typeface="Arial"/>
              </a:rPr>
              <a:t>om the </a:t>
            </a:r>
            <a:r>
              <a:rPr sz="2650" spc="30" dirty="0" smtClean="0">
                <a:latin typeface="Arial"/>
                <a:cs typeface="Arial"/>
              </a:rPr>
              <a:t>beam losses a</a:t>
            </a:r>
            <a:r>
              <a:rPr sz="2650" spc="-50" dirty="0" smtClean="0">
                <a:latin typeface="Arial"/>
                <a:cs typeface="Arial"/>
              </a:rPr>
              <a:t>r</a:t>
            </a:r>
            <a:r>
              <a:rPr sz="2650" spc="0" dirty="0" smtClean="0">
                <a:latin typeface="Arial"/>
                <a:cs typeface="Arial"/>
              </a:rPr>
              <a:t>e </a:t>
            </a:r>
            <a:r>
              <a:rPr sz="2650" spc="-50" dirty="0" smtClean="0">
                <a:latin typeface="Arial"/>
                <a:cs typeface="Arial"/>
              </a:rPr>
              <a:t>r</a:t>
            </a:r>
            <a:r>
              <a:rPr sz="2650" spc="30" dirty="0" smtClean="0">
                <a:latin typeface="Arial"/>
                <a:cs typeface="Arial"/>
              </a:rPr>
              <a:t>ecommended.</a:t>
            </a:r>
            <a:endParaRPr sz="2650" dirty="0">
              <a:latin typeface="Arial"/>
              <a:cs typeface="Arial"/>
            </a:endParaRPr>
          </a:p>
          <a:p>
            <a:pPr>
              <a:lnSpc>
                <a:spcPct val="120000"/>
              </a:lnSpc>
              <a:spcBef>
                <a:spcPts val="4"/>
              </a:spcBef>
              <a:buFont typeface="Arial"/>
              <a:buChar char="•"/>
            </a:pPr>
            <a:endParaRPr sz="550" dirty="0"/>
          </a:p>
          <a:p>
            <a:pPr marL="297180" marR="12700" indent="-285115">
              <a:lnSpc>
                <a:spcPct val="120000"/>
              </a:lnSpc>
              <a:buFont typeface="Arial"/>
              <a:buChar char="•"/>
              <a:tabLst>
                <a:tab pos="297180" algn="l"/>
              </a:tabLst>
            </a:pPr>
            <a:r>
              <a:rPr sz="2650" spc="30" dirty="0" smtClean="0">
                <a:latin typeface="Arial"/>
                <a:cs typeface="Arial"/>
              </a:rPr>
              <a:t>Based on </a:t>
            </a:r>
            <a:r>
              <a:rPr sz="2650" spc="-110" dirty="0" smtClean="0">
                <a:latin typeface="Arial"/>
                <a:cs typeface="Arial"/>
              </a:rPr>
              <a:t>SNS </a:t>
            </a:r>
            <a:r>
              <a:rPr sz="2650" spc="-50" dirty="0" smtClean="0">
                <a:latin typeface="Arial"/>
                <a:cs typeface="Arial"/>
              </a:rPr>
              <a:t>r</a:t>
            </a:r>
            <a:r>
              <a:rPr sz="2650" spc="0" dirty="0" smtClean="0">
                <a:latin typeface="Arial"/>
                <a:cs typeface="Arial"/>
              </a:rPr>
              <a:t>eal </a:t>
            </a:r>
            <a:r>
              <a:rPr sz="2650" spc="25" dirty="0" smtClean="0">
                <a:latin typeface="Arial"/>
                <a:cs typeface="Arial"/>
              </a:rPr>
              <a:t>experience the major loss </a:t>
            </a:r>
            <a:r>
              <a:rPr sz="2650" spc="10" dirty="0" smtClean="0">
                <a:latin typeface="Arial"/>
                <a:cs typeface="Arial"/>
              </a:rPr>
              <a:t>mitigation </a:t>
            </a:r>
            <a:r>
              <a:rPr sz="2650" spc="20" dirty="0" smtClean="0">
                <a:latin typeface="Arial"/>
                <a:cs typeface="Arial"/>
              </a:rPr>
              <a:t>factor </a:t>
            </a:r>
            <a:r>
              <a:rPr sz="2650" spc="30" dirty="0" smtClean="0">
                <a:latin typeface="Arial"/>
                <a:cs typeface="Arial"/>
              </a:rPr>
              <a:t>came f</a:t>
            </a:r>
            <a:r>
              <a:rPr sz="2650" spc="-50" dirty="0" smtClean="0">
                <a:latin typeface="Arial"/>
                <a:cs typeface="Arial"/>
              </a:rPr>
              <a:t>r</a:t>
            </a:r>
            <a:r>
              <a:rPr sz="2650" spc="0" dirty="0" smtClean="0">
                <a:latin typeface="Arial"/>
                <a:cs typeface="Arial"/>
              </a:rPr>
              <a:t>om the </a:t>
            </a:r>
            <a:r>
              <a:rPr sz="2650" spc="35" dirty="0" smtClean="0">
                <a:latin typeface="Arial"/>
                <a:cs typeface="Arial"/>
              </a:rPr>
              <a:t>cor</a:t>
            </a:r>
            <a:r>
              <a:rPr sz="2650" spc="-25" dirty="0" smtClean="0">
                <a:latin typeface="Arial"/>
                <a:cs typeface="Arial"/>
              </a:rPr>
              <a:t>r</a:t>
            </a:r>
            <a:r>
              <a:rPr sz="2650" spc="45" dirty="0" smtClean="0">
                <a:latin typeface="Arial"/>
                <a:cs typeface="Arial"/>
              </a:rPr>
              <a:t>ect use of </a:t>
            </a:r>
            <a:r>
              <a:rPr sz="2650" spc="-75" dirty="0" smtClean="0">
                <a:latin typeface="Arial"/>
                <a:cs typeface="Arial"/>
              </a:rPr>
              <a:t>MEBT</a:t>
            </a:r>
            <a:r>
              <a:rPr sz="2650" spc="-30" dirty="0" smtClean="0">
                <a:latin typeface="Arial"/>
                <a:cs typeface="Arial"/>
              </a:rPr>
              <a:t> </a:t>
            </a:r>
            <a:r>
              <a:rPr sz="2650" spc="35" dirty="0" smtClean="0">
                <a:latin typeface="Arial"/>
                <a:cs typeface="Arial"/>
              </a:rPr>
              <a:t>scrapers </a:t>
            </a:r>
            <a:r>
              <a:rPr sz="2650" spc="10" dirty="0" smtClean="0">
                <a:latin typeface="Arial"/>
                <a:cs typeface="Arial"/>
              </a:rPr>
              <a:t>instead of sho</a:t>
            </a:r>
            <a:r>
              <a:rPr sz="2650" spc="45" dirty="0" smtClean="0">
                <a:latin typeface="Arial"/>
                <a:cs typeface="Arial"/>
              </a:rPr>
              <a:t>r</a:t>
            </a:r>
            <a:r>
              <a:rPr sz="2650" spc="20" dirty="0" smtClean="0">
                <a:latin typeface="Arial"/>
                <a:cs typeface="Arial"/>
              </a:rPr>
              <a:t>tening </a:t>
            </a:r>
            <a:r>
              <a:rPr sz="2650" spc="50" dirty="0" smtClean="0">
                <a:latin typeface="Arial"/>
                <a:cs typeface="Arial"/>
              </a:rPr>
              <a:t>chopper rise/fall time.</a:t>
            </a:r>
            <a:endParaRPr sz="2650" dirty="0">
              <a:latin typeface="Arial"/>
              <a:cs typeface="Arial"/>
            </a:endParaRPr>
          </a:p>
          <a:p>
            <a:pPr>
              <a:lnSpc>
                <a:spcPct val="120000"/>
              </a:lnSpc>
              <a:spcBef>
                <a:spcPts val="32"/>
              </a:spcBef>
              <a:buFont typeface="Arial"/>
              <a:buChar char="•"/>
            </a:pPr>
            <a:endParaRPr sz="700" dirty="0"/>
          </a:p>
          <a:p>
            <a:pPr marL="297180" marR="99695" indent="-285115">
              <a:lnSpc>
                <a:spcPct val="120000"/>
              </a:lnSpc>
              <a:buFont typeface="Arial"/>
              <a:buChar char="•"/>
              <a:tabLst>
                <a:tab pos="297180" algn="l"/>
              </a:tabLst>
            </a:pPr>
            <a:r>
              <a:rPr sz="2650" spc="-50" dirty="0" smtClean="0">
                <a:latin typeface="Arial"/>
                <a:cs typeface="Arial"/>
              </a:rPr>
              <a:t>The </a:t>
            </a:r>
            <a:r>
              <a:rPr sz="2650" spc="20" dirty="0" smtClean="0">
                <a:latin typeface="Arial"/>
                <a:cs typeface="Arial"/>
              </a:rPr>
              <a:t>length of </a:t>
            </a:r>
            <a:r>
              <a:rPr sz="2650" spc="50" dirty="0" smtClean="0">
                <a:latin typeface="Arial"/>
                <a:cs typeface="Arial"/>
              </a:rPr>
              <a:t>cable </a:t>
            </a:r>
            <a:r>
              <a:rPr sz="2650" spc="10" dirty="0" smtClean="0">
                <a:latin typeface="Arial"/>
                <a:cs typeface="Arial"/>
              </a:rPr>
              <a:t>between </a:t>
            </a:r>
            <a:r>
              <a:rPr sz="2650" spc="50" dirty="0" smtClean="0">
                <a:latin typeface="Arial"/>
                <a:cs typeface="Arial"/>
              </a:rPr>
              <a:t>chopper </a:t>
            </a:r>
            <a:r>
              <a:rPr sz="2650" spc="10" dirty="0" smtClean="0">
                <a:latin typeface="Arial"/>
                <a:cs typeface="Arial"/>
              </a:rPr>
              <a:t>structu</a:t>
            </a:r>
            <a:r>
              <a:rPr sz="2650" spc="-45" dirty="0" smtClean="0">
                <a:latin typeface="Arial"/>
                <a:cs typeface="Arial"/>
              </a:rPr>
              <a:t>r</a:t>
            </a:r>
            <a:r>
              <a:rPr sz="2650" spc="0" dirty="0" smtClean="0">
                <a:latin typeface="Arial"/>
                <a:cs typeface="Arial"/>
              </a:rPr>
              <a:t>e </a:t>
            </a:r>
            <a:r>
              <a:rPr sz="2650" spc="40" dirty="0" smtClean="0">
                <a:latin typeface="Arial"/>
                <a:cs typeface="Arial"/>
              </a:rPr>
              <a:t>and</a:t>
            </a:r>
            <a:r>
              <a:rPr sz="2650" spc="20" dirty="0" smtClean="0">
                <a:latin typeface="Arial"/>
                <a:cs typeface="Arial"/>
              </a:rPr>
              <a:t> its pulser </a:t>
            </a:r>
            <a:r>
              <a:rPr sz="2650" spc="35" dirty="0" smtClean="0">
                <a:latin typeface="Arial"/>
                <a:cs typeface="Arial"/>
              </a:rPr>
              <a:t>rack </a:t>
            </a:r>
            <a:r>
              <a:rPr sz="2650" spc="25" dirty="0" smtClean="0">
                <a:latin typeface="Arial"/>
                <a:cs typeface="Arial"/>
              </a:rPr>
              <a:t>should </a:t>
            </a:r>
            <a:r>
              <a:rPr sz="2650" spc="70" dirty="0" smtClean="0">
                <a:latin typeface="Arial"/>
                <a:cs typeface="Arial"/>
              </a:rPr>
              <a:t>be </a:t>
            </a:r>
            <a:r>
              <a:rPr sz="2650" spc="-50" dirty="0" smtClean="0">
                <a:latin typeface="Arial"/>
                <a:cs typeface="Arial"/>
              </a:rPr>
              <a:t>r</a:t>
            </a:r>
            <a:r>
              <a:rPr sz="2650" spc="0" dirty="0" smtClean="0">
                <a:latin typeface="Arial"/>
                <a:cs typeface="Arial"/>
              </a:rPr>
              <a:t>e</a:t>
            </a:r>
            <a:r>
              <a:rPr sz="2650" spc="35" dirty="0" smtClean="0">
                <a:latin typeface="Arial"/>
                <a:cs typeface="Arial"/>
              </a:rPr>
              <a:t>conside</a:t>
            </a:r>
            <a:r>
              <a:rPr sz="2650" spc="-25" dirty="0" smtClean="0">
                <a:latin typeface="Arial"/>
                <a:cs typeface="Arial"/>
              </a:rPr>
              <a:t>r</a:t>
            </a:r>
            <a:r>
              <a:rPr sz="2650" spc="70" dirty="0" smtClean="0">
                <a:latin typeface="Arial"/>
                <a:cs typeface="Arial"/>
              </a:rPr>
              <a:t>ed to a sho</a:t>
            </a:r>
            <a:r>
              <a:rPr sz="2650" spc="45" dirty="0" smtClean="0">
                <a:latin typeface="Arial"/>
                <a:cs typeface="Arial"/>
              </a:rPr>
              <a:t>r</a:t>
            </a:r>
            <a:r>
              <a:rPr sz="2650" spc="0" dirty="0" smtClean="0">
                <a:latin typeface="Arial"/>
                <a:cs typeface="Arial"/>
              </a:rPr>
              <a:t>ter value than </a:t>
            </a:r>
            <a:r>
              <a:rPr sz="2650" spc="55" dirty="0" smtClean="0">
                <a:latin typeface="Arial"/>
                <a:cs typeface="Arial"/>
              </a:rPr>
              <a:t>&lt;10 m (f</a:t>
            </a:r>
            <a:r>
              <a:rPr sz="2650" spc="-50" dirty="0" smtClean="0">
                <a:latin typeface="Arial"/>
                <a:cs typeface="Arial"/>
              </a:rPr>
              <a:t>r</a:t>
            </a:r>
            <a:r>
              <a:rPr sz="2650" spc="0" dirty="0" smtClean="0">
                <a:latin typeface="Arial"/>
                <a:cs typeface="Arial"/>
              </a:rPr>
              <a:t>om </a:t>
            </a:r>
            <a:r>
              <a:rPr sz="2650" spc="35" dirty="0" smtClean="0">
                <a:latin typeface="Arial"/>
                <a:cs typeface="Arial"/>
              </a:rPr>
              <a:t>cur</a:t>
            </a:r>
            <a:r>
              <a:rPr sz="2650" spc="-25" dirty="0" smtClean="0">
                <a:latin typeface="Arial"/>
                <a:cs typeface="Arial"/>
              </a:rPr>
              <a:t>r</a:t>
            </a:r>
            <a:r>
              <a:rPr sz="2650" spc="0" dirty="0" smtClean="0">
                <a:latin typeface="Arial"/>
                <a:cs typeface="Arial"/>
              </a:rPr>
              <a:t>ent fo</a:t>
            </a:r>
            <a:r>
              <a:rPr sz="2650" spc="-50" dirty="0" smtClean="0">
                <a:latin typeface="Arial"/>
                <a:cs typeface="Arial"/>
              </a:rPr>
              <a:t>r</a:t>
            </a:r>
            <a:r>
              <a:rPr sz="2650" spc="0" dirty="0" smtClean="0">
                <a:latin typeface="Arial"/>
                <a:cs typeface="Arial"/>
              </a:rPr>
              <a:t>eseen 25 m)</a:t>
            </a:r>
            <a:endParaRPr sz="2650" dirty="0">
              <a:latin typeface="Arial"/>
              <a:cs typeface="Arial"/>
            </a:endParaRPr>
          </a:p>
        </p:txBody>
      </p:sp>
    </p:spTree>
    <p:extLst>
      <p:ext uri="{BB962C8B-B14F-4D97-AF65-F5344CB8AC3E}">
        <p14:creationId xmlns:p14="http://schemas.microsoft.com/office/powerpoint/2010/main" val="19903179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6730" y="1267956"/>
            <a:ext cx="8624263" cy="3095799"/>
          </a:xfrm>
          <a:prstGeom prst="rect">
            <a:avLst/>
          </a:prstGeom>
        </p:spPr>
      </p:pic>
      <p:sp>
        <p:nvSpPr>
          <p:cNvPr id="2" name="Titolo 1"/>
          <p:cNvSpPr>
            <a:spLocks noGrp="1"/>
          </p:cNvSpPr>
          <p:nvPr>
            <p:ph type="title"/>
          </p:nvPr>
        </p:nvSpPr>
        <p:spPr>
          <a:xfrm>
            <a:off x="1559744" y="478094"/>
            <a:ext cx="6025044" cy="875050"/>
          </a:xfrm>
        </p:spPr>
        <p:txBody>
          <a:bodyPr/>
          <a:lstStyle/>
          <a:p>
            <a:pPr algn="ctr"/>
            <a:r>
              <a:rPr lang="en-US" dirty="0" smtClean="0"/>
              <a:t>LEBT Layout</a:t>
            </a:r>
            <a:br>
              <a:rPr lang="en-US" dirty="0" smtClean="0"/>
            </a:br>
            <a:endParaRPr lang="en-US" dirty="0"/>
          </a:p>
        </p:txBody>
      </p:sp>
      <p:pic>
        <p:nvPicPr>
          <p:cNvPr id="14" name="Immagine 13" descr="INFN-logo.gif"/>
          <p:cNvPicPr>
            <a:picLocks noChangeAspect="1"/>
          </p:cNvPicPr>
          <p:nvPr/>
        </p:nvPicPr>
        <p:blipFill>
          <a:blip r:embed="rId4"/>
          <a:stretch>
            <a:fillRect/>
          </a:stretch>
        </p:blipFill>
        <p:spPr>
          <a:xfrm>
            <a:off x="333950" y="158904"/>
            <a:ext cx="810090" cy="793888"/>
          </a:xfrm>
          <a:prstGeom prst="rect">
            <a:avLst/>
          </a:prstGeom>
        </p:spPr>
      </p:pic>
      <p:sp>
        <p:nvSpPr>
          <p:cNvPr id="7" name="CasellaDiTesto 6"/>
          <p:cNvSpPr txBox="1"/>
          <p:nvPr/>
        </p:nvSpPr>
        <p:spPr>
          <a:xfrm rot="18138260">
            <a:off x="-30624" y="4922426"/>
            <a:ext cx="2298563" cy="403474"/>
          </a:xfrm>
          <a:prstGeom prst="rect">
            <a:avLst/>
          </a:prstGeom>
          <a:noFill/>
        </p:spPr>
        <p:txBody>
          <a:bodyPr wrap="none" lIns="64291" tIns="32146" rIns="64291" bIns="32146" rtlCol="0">
            <a:spAutoFit/>
          </a:bodyPr>
          <a:lstStyle/>
          <a:p>
            <a:r>
              <a:rPr lang="en-US" sz="2200" dirty="0"/>
              <a:t>234 mm Extraction</a:t>
            </a:r>
          </a:p>
        </p:txBody>
      </p:sp>
      <p:sp>
        <p:nvSpPr>
          <p:cNvPr id="25" name="CasellaDiTesto 24"/>
          <p:cNvSpPr txBox="1"/>
          <p:nvPr/>
        </p:nvSpPr>
        <p:spPr>
          <a:xfrm rot="18138260">
            <a:off x="715258" y="4848877"/>
            <a:ext cx="2345681" cy="757419"/>
          </a:xfrm>
          <a:prstGeom prst="rect">
            <a:avLst/>
          </a:prstGeom>
          <a:noFill/>
        </p:spPr>
        <p:txBody>
          <a:bodyPr wrap="square" lIns="64291" tIns="32146" rIns="64291" bIns="32146" rtlCol="0">
            <a:spAutoFit/>
          </a:bodyPr>
          <a:lstStyle/>
          <a:p>
            <a:r>
              <a:rPr lang="en-US" sz="2200" dirty="0"/>
              <a:t>239 mm Vacuum + Utilities</a:t>
            </a:r>
          </a:p>
        </p:txBody>
      </p:sp>
      <p:sp>
        <p:nvSpPr>
          <p:cNvPr id="26" name="CasellaDiTesto 25"/>
          <p:cNvSpPr txBox="1"/>
          <p:nvPr/>
        </p:nvSpPr>
        <p:spPr>
          <a:xfrm rot="18138260">
            <a:off x="1635945" y="4999949"/>
            <a:ext cx="2130636" cy="403474"/>
          </a:xfrm>
          <a:prstGeom prst="rect">
            <a:avLst/>
          </a:prstGeom>
          <a:noFill/>
        </p:spPr>
        <p:txBody>
          <a:bodyPr wrap="none" lIns="64291" tIns="32146" rIns="64291" bIns="32146" rtlCol="0">
            <a:spAutoFit/>
          </a:bodyPr>
          <a:lstStyle/>
          <a:p>
            <a:r>
              <a:rPr lang="en-US" sz="2200" dirty="0"/>
              <a:t>425 mm Solenoid</a:t>
            </a:r>
          </a:p>
        </p:txBody>
      </p:sp>
      <p:sp>
        <p:nvSpPr>
          <p:cNvPr id="27" name="CasellaDiTesto 26"/>
          <p:cNvSpPr txBox="1"/>
          <p:nvPr/>
        </p:nvSpPr>
        <p:spPr>
          <a:xfrm rot="18138260">
            <a:off x="5462626" y="4998149"/>
            <a:ext cx="2130636" cy="403474"/>
          </a:xfrm>
          <a:prstGeom prst="rect">
            <a:avLst/>
          </a:prstGeom>
          <a:noFill/>
        </p:spPr>
        <p:txBody>
          <a:bodyPr wrap="none" lIns="64291" tIns="32146" rIns="64291" bIns="32146" rtlCol="0">
            <a:spAutoFit/>
          </a:bodyPr>
          <a:lstStyle/>
          <a:p>
            <a:r>
              <a:rPr lang="en-US" sz="2200" dirty="0"/>
              <a:t>425 mm Solenoid</a:t>
            </a:r>
          </a:p>
        </p:txBody>
      </p:sp>
      <p:sp>
        <p:nvSpPr>
          <p:cNvPr id="28" name="CasellaDiTesto 27"/>
          <p:cNvSpPr txBox="1"/>
          <p:nvPr/>
        </p:nvSpPr>
        <p:spPr>
          <a:xfrm rot="18138260">
            <a:off x="2241379" y="4890505"/>
            <a:ext cx="2344023" cy="403474"/>
          </a:xfrm>
          <a:prstGeom prst="rect">
            <a:avLst/>
          </a:prstGeom>
          <a:noFill/>
        </p:spPr>
        <p:txBody>
          <a:bodyPr wrap="none" lIns="64291" tIns="32146" rIns="64291" bIns="32146" rtlCol="0">
            <a:spAutoFit/>
          </a:bodyPr>
          <a:lstStyle/>
          <a:p>
            <a:r>
              <a:rPr lang="en-US" sz="2200" dirty="0"/>
              <a:t>128 mm Gate valve</a:t>
            </a:r>
          </a:p>
        </p:txBody>
      </p:sp>
      <p:sp>
        <p:nvSpPr>
          <p:cNvPr id="29" name="CasellaDiTesto 28"/>
          <p:cNvSpPr txBox="1"/>
          <p:nvPr/>
        </p:nvSpPr>
        <p:spPr>
          <a:xfrm rot="18138260">
            <a:off x="3246397" y="5368514"/>
            <a:ext cx="1481658" cy="403474"/>
          </a:xfrm>
          <a:prstGeom prst="rect">
            <a:avLst/>
          </a:prstGeom>
          <a:noFill/>
        </p:spPr>
        <p:txBody>
          <a:bodyPr wrap="none" lIns="64291" tIns="32146" rIns="64291" bIns="32146" rtlCol="0">
            <a:spAutoFit/>
          </a:bodyPr>
          <a:lstStyle/>
          <a:p>
            <a:r>
              <a:rPr lang="en-US" sz="2200" dirty="0"/>
              <a:t>325 mm Iris</a:t>
            </a:r>
          </a:p>
        </p:txBody>
      </p:sp>
      <p:sp>
        <p:nvSpPr>
          <p:cNvPr id="30" name="CasellaDiTesto 29"/>
          <p:cNvSpPr txBox="1"/>
          <p:nvPr/>
        </p:nvSpPr>
        <p:spPr>
          <a:xfrm rot="18138260">
            <a:off x="3843438" y="4447880"/>
            <a:ext cx="3133160" cy="1103667"/>
          </a:xfrm>
          <a:prstGeom prst="rect">
            <a:avLst/>
          </a:prstGeom>
          <a:noFill/>
        </p:spPr>
        <p:txBody>
          <a:bodyPr wrap="square" lIns="64291" tIns="32146" rIns="64291" bIns="32146" rtlCol="0">
            <a:spAutoFit/>
          </a:bodyPr>
          <a:lstStyle/>
          <a:p>
            <a:r>
              <a:rPr lang="en-US" sz="2200" dirty="0"/>
              <a:t>540 mm Iris utilities + Diagnostics + Vacuum + Chopper</a:t>
            </a:r>
          </a:p>
        </p:txBody>
      </p:sp>
      <p:sp>
        <p:nvSpPr>
          <p:cNvPr id="31" name="CasellaDiTesto 30"/>
          <p:cNvSpPr txBox="1"/>
          <p:nvPr/>
        </p:nvSpPr>
        <p:spPr>
          <a:xfrm rot="18138260">
            <a:off x="6156835" y="4865025"/>
            <a:ext cx="2344023" cy="403474"/>
          </a:xfrm>
          <a:prstGeom prst="rect">
            <a:avLst/>
          </a:prstGeom>
          <a:noFill/>
        </p:spPr>
        <p:txBody>
          <a:bodyPr wrap="none" lIns="64291" tIns="32146" rIns="64291" bIns="32146" rtlCol="0">
            <a:spAutoFit/>
          </a:bodyPr>
          <a:lstStyle/>
          <a:p>
            <a:r>
              <a:rPr lang="en-US" sz="2200" dirty="0"/>
              <a:t>128 mm Gate valve</a:t>
            </a:r>
          </a:p>
        </p:txBody>
      </p:sp>
      <p:sp>
        <p:nvSpPr>
          <p:cNvPr id="32" name="CasellaDiTesto 31"/>
          <p:cNvSpPr txBox="1"/>
          <p:nvPr/>
        </p:nvSpPr>
        <p:spPr>
          <a:xfrm rot="18138260">
            <a:off x="6679392" y="4892477"/>
            <a:ext cx="2335570" cy="403474"/>
          </a:xfrm>
          <a:prstGeom prst="rect">
            <a:avLst/>
          </a:prstGeom>
          <a:noFill/>
        </p:spPr>
        <p:txBody>
          <a:bodyPr wrap="none" lIns="64291" tIns="32146" rIns="64291" bIns="32146" rtlCol="0">
            <a:spAutoFit/>
          </a:bodyPr>
          <a:lstStyle/>
          <a:p>
            <a:r>
              <a:rPr lang="en-US" sz="2200" dirty="0"/>
              <a:t>210 mm Collimator</a:t>
            </a:r>
          </a:p>
        </p:txBody>
      </p:sp>
      <p:sp>
        <p:nvSpPr>
          <p:cNvPr id="3" name="CasellaDiTesto 2"/>
          <p:cNvSpPr txBox="1"/>
          <p:nvPr/>
        </p:nvSpPr>
        <p:spPr>
          <a:xfrm>
            <a:off x="1252754" y="1062372"/>
            <a:ext cx="6028888" cy="403474"/>
          </a:xfrm>
          <a:prstGeom prst="rect">
            <a:avLst/>
          </a:prstGeom>
          <a:solidFill>
            <a:schemeClr val="bg1"/>
          </a:solidFill>
          <a:ln>
            <a:solidFill>
              <a:schemeClr val="tx1"/>
            </a:solidFill>
          </a:ln>
        </p:spPr>
        <p:txBody>
          <a:bodyPr wrap="none" lIns="64291" tIns="32146" rIns="64291" bIns="32146" rtlCol="0">
            <a:spAutoFit/>
          </a:bodyPr>
          <a:lstStyle/>
          <a:p>
            <a:r>
              <a:rPr lang="en-US" sz="2200" dirty="0"/>
              <a:t>2654 mm from plasma electrode to LEBT collimator</a:t>
            </a:r>
            <a:endParaRPr lang="en-GB" sz="2200" dirty="0"/>
          </a:p>
        </p:txBody>
      </p:sp>
    </p:spTree>
    <p:extLst>
      <p:ext uri="{BB962C8B-B14F-4D97-AF65-F5344CB8AC3E}">
        <p14:creationId xmlns:p14="http://schemas.microsoft.com/office/powerpoint/2010/main" val="2665884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Lorenzo\Desktop\I comp..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23954" y="3074586"/>
            <a:ext cx="4114159" cy="3667705"/>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descr="INFN-logo.gif"/>
          <p:cNvPicPr>
            <a:picLocks noChangeAspect="1"/>
          </p:cNvPicPr>
          <p:nvPr/>
        </p:nvPicPr>
        <p:blipFill>
          <a:blip r:embed="rId3"/>
          <a:stretch>
            <a:fillRect/>
          </a:stretch>
        </p:blipFill>
        <p:spPr>
          <a:xfrm>
            <a:off x="223954" y="255473"/>
            <a:ext cx="810090" cy="793888"/>
          </a:xfrm>
          <a:prstGeom prst="rect">
            <a:avLst/>
          </a:prstGeom>
        </p:spPr>
      </p:pic>
      <p:sp>
        <p:nvSpPr>
          <p:cNvPr id="2" name="Titolo 1"/>
          <p:cNvSpPr>
            <a:spLocks noGrp="1"/>
          </p:cNvSpPr>
          <p:nvPr>
            <p:ph type="title"/>
          </p:nvPr>
        </p:nvSpPr>
        <p:spPr>
          <a:xfrm>
            <a:off x="1534163" y="289901"/>
            <a:ext cx="6581981" cy="556938"/>
          </a:xfrm>
        </p:spPr>
        <p:txBody>
          <a:bodyPr/>
          <a:lstStyle/>
          <a:p>
            <a:pPr algn="ctr"/>
            <a:r>
              <a:rPr lang="en-US" dirty="0" smtClean="0"/>
              <a:t>First LEBT element with two TMP</a:t>
            </a:r>
            <a:endParaRPr lang="en-US" dirty="0"/>
          </a:p>
        </p:txBody>
      </p:sp>
      <p:pic>
        <p:nvPicPr>
          <p:cNvPr id="17411" name="Picture 3" descr="C:\Users\Lorenzo\Desktop\Layout source 28-11-2014  sol.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79971" y="1880229"/>
            <a:ext cx="4407505" cy="421921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nettore 2 5"/>
          <p:cNvCxnSpPr/>
          <p:nvPr/>
        </p:nvCxnSpPr>
        <p:spPr bwMode="auto">
          <a:xfrm>
            <a:off x="5027676" y="3930880"/>
            <a:ext cx="3898558" cy="0"/>
          </a:xfrm>
          <a:prstGeom prst="straightConnector1">
            <a:avLst/>
          </a:prstGeom>
          <a:blipFill dpi="0" rotWithShape="0">
            <a:blip r:embed="rId5"/>
            <a:srcRect/>
            <a:tile tx="0" ty="0" sx="100000" sy="100000" flip="none" algn="tl"/>
          </a:blipFill>
          <a:ln w="63500" cap="flat" cmpd="sng" algn="ctr">
            <a:solidFill>
              <a:srgbClr val="000000"/>
            </a:solidFill>
            <a:prstDash val="solid"/>
            <a:round/>
            <a:headEnd type="arrow"/>
            <a:tailEnd type="arrow"/>
          </a:ln>
          <a:effectLst/>
        </p:spPr>
      </p:cxnSp>
      <p:sp>
        <p:nvSpPr>
          <p:cNvPr id="9" name="CasellaDiTesto 8"/>
          <p:cNvSpPr txBox="1"/>
          <p:nvPr/>
        </p:nvSpPr>
        <p:spPr>
          <a:xfrm>
            <a:off x="6197201" y="4157885"/>
            <a:ext cx="901796" cy="341919"/>
          </a:xfrm>
          <a:prstGeom prst="rect">
            <a:avLst/>
          </a:prstGeom>
          <a:solidFill>
            <a:schemeClr val="bg1"/>
          </a:solidFill>
          <a:ln>
            <a:solidFill>
              <a:srgbClr val="000000"/>
            </a:solidFill>
          </a:ln>
        </p:spPr>
        <p:txBody>
          <a:bodyPr wrap="none" lIns="64291" tIns="32146" rIns="64291" bIns="32146" rtlCol="0">
            <a:spAutoFit/>
          </a:bodyPr>
          <a:lstStyle/>
          <a:p>
            <a:r>
              <a:rPr lang="it-IT" dirty="0" smtClean="0"/>
              <a:t>483 mm</a:t>
            </a:r>
            <a:endParaRPr lang="en-GB" dirty="0"/>
          </a:p>
        </p:txBody>
      </p:sp>
      <p:sp>
        <p:nvSpPr>
          <p:cNvPr id="10" name="Ovale 9"/>
          <p:cNvSpPr/>
          <p:nvPr/>
        </p:nvSpPr>
        <p:spPr bwMode="auto">
          <a:xfrm rot="21090246">
            <a:off x="2660864" y="4267274"/>
            <a:ext cx="1527079" cy="1099295"/>
          </a:xfrm>
          <a:prstGeom prst="ellipse">
            <a:avLst/>
          </a:prstGeom>
          <a:noFill/>
          <a:ln w="508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pPr algn="ctr" defTabSz="642915" fontAlgn="base">
              <a:spcBef>
                <a:spcPct val="0"/>
              </a:spcBef>
              <a:spcAft>
                <a:spcPct val="0"/>
              </a:spcAft>
            </a:pPr>
            <a:endParaRPr lang="en-GB" sz="800" dirty="0">
              <a:solidFill>
                <a:srgbClr val="000000"/>
              </a:solidFill>
              <a:latin typeface="Arial" pitchFamily="34" charset="0"/>
              <a:ea typeface="ヒラギノ角ゴ ProN W3" charset="-128"/>
              <a:cs typeface="Arial" pitchFamily="34" charset="0"/>
              <a:sym typeface="Gill Sans" charset="0"/>
            </a:endParaRPr>
          </a:p>
        </p:txBody>
      </p:sp>
      <p:sp>
        <p:nvSpPr>
          <p:cNvPr id="11" name="Ovale 10"/>
          <p:cNvSpPr/>
          <p:nvPr/>
        </p:nvSpPr>
        <p:spPr bwMode="auto">
          <a:xfrm rot="21090246">
            <a:off x="183685" y="4503860"/>
            <a:ext cx="1609238" cy="1099295"/>
          </a:xfrm>
          <a:prstGeom prst="ellipse">
            <a:avLst/>
          </a:prstGeom>
          <a:noFill/>
          <a:ln w="50800">
            <a:solidFill>
              <a:srgbClr val="FF0000"/>
            </a:solidFill>
            <a:headEnd type="none" w="med" len="med"/>
            <a:tailEnd type="none" w="med" len="med"/>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0" tIns="0" rIns="0" bIns="0" numCol="1" rtlCol="0" anchor="ctr" anchorCtr="0" compatLnSpc="1">
            <a:prstTxWarp prst="textNoShape">
              <a:avLst/>
            </a:prstTxWarp>
            <a:noAutofit/>
          </a:bodyPr>
          <a:lstStyle/>
          <a:p>
            <a:pPr algn="ctr" defTabSz="642915" fontAlgn="base">
              <a:spcBef>
                <a:spcPct val="0"/>
              </a:spcBef>
              <a:spcAft>
                <a:spcPct val="0"/>
              </a:spcAft>
            </a:pPr>
            <a:endParaRPr lang="en-GB" sz="800" dirty="0">
              <a:solidFill>
                <a:srgbClr val="000000"/>
              </a:solidFill>
              <a:latin typeface="Arial" pitchFamily="34" charset="0"/>
              <a:ea typeface="ヒラギノ角ゴ ProN W3" charset="-128"/>
              <a:cs typeface="Arial" pitchFamily="34" charset="0"/>
              <a:sym typeface="Gill Sans" charset="0"/>
            </a:endParaRPr>
          </a:p>
        </p:txBody>
      </p:sp>
      <p:sp>
        <p:nvSpPr>
          <p:cNvPr id="12" name="CasellaDiTesto 11"/>
          <p:cNvSpPr txBox="1"/>
          <p:nvPr/>
        </p:nvSpPr>
        <p:spPr>
          <a:xfrm>
            <a:off x="977226" y="1049361"/>
            <a:ext cx="2569435" cy="1882727"/>
          </a:xfrm>
          <a:prstGeom prst="rect">
            <a:avLst/>
          </a:prstGeom>
          <a:solidFill>
            <a:schemeClr val="bg1"/>
          </a:solidFill>
          <a:ln>
            <a:solidFill>
              <a:schemeClr val="tx1"/>
            </a:solidFill>
          </a:ln>
        </p:spPr>
        <p:txBody>
          <a:bodyPr wrap="square" lIns="64291" tIns="32146" rIns="64291" bIns="32146" rtlCol="0">
            <a:spAutoFit/>
          </a:bodyPr>
          <a:lstStyle/>
          <a:p>
            <a:pPr algn="l"/>
            <a:r>
              <a:rPr lang="it-IT" sz="1700" dirty="0"/>
              <a:t>2 x TMP</a:t>
            </a:r>
          </a:p>
          <a:p>
            <a:pPr algn="l"/>
            <a:r>
              <a:rPr lang="it-IT" sz="1700" dirty="0" err="1"/>
              <a:t>Cooling</a:t>
            </a:r>
            <a:r>
              <a:rPr lang="it-IT" sz="1700" dirty="0"/>
              <a:t> water</a:t>
            </a:r>
          </a:p>
          <a:p>
            <a:pPr algn="l"/>
            <a:r>
              <a:rPr lang="it-IT" sz="1700" dirty="0"/>
              <a:t>HV </a:t>
            </a:r>
            <a:r>
              <a:rPr lang="it-IT" sz="1700" dirty="0" err="1"/>
              <a:t>repelling</a:t>
            </a:r>
            <a:r>
              <a:rPr lang="it-IT" sz="1700" dirty="0"/>
              <a:t> </a:t>
            </a:r>
            <a:r>
              <a:rPr lang="it-IT" sz="1700" dirty="0" err="1"/>
              <a:t>cable</a:t>
            </a:r>
            <a:endParaRPr lang="it-IT" sz="1700" dirty="0"/>
          </a:p>
          <a:p>
            <a:pPr algn="l"/>
            <a:r>
              <a:rPr lang="it-IT" sz="1700" dirty="0"/>
              <a:t>Pirani/</a:t>
            </a:r>
            <a:r>
              <a:rPr lang="it-IT" sz="1700" dirty="0" err="1"/>
              <a:t>penning</a:t>
            </a:r>
            <a:endParaRPr lang="it-IT" sz="1700" dirty="0"/>
          </a:p>
          <a:p>
            <a:pPr algn="l"/>
            <a:r>
              <a:rPr lang="it-IT" sz="1700" dirty="0"/>
              <a:t>Spinning </a:t>
            </a:r>
            <a:r>
              <a:rPr lang="it-IT" sz="1700" dirty="0" err="1"/>
              <a:t>rotor</a:t>
            </a:r>
            <a:r>
              <a:rPr lang="it-IT" sz="1700" dirty="0"/>
              <a:t> </a:t>
            </a:r>
            <a:r>
              <a:rPr lang="it-IT" sz="1700" dirty="0" err="1"/>
              <a:t>gauge</a:t>
            </a:r>
            <a:endParaRPr lang="it-IT" sz="1700" dirty="0"/>
          </a:p>
          <a:p>
            <a:pPr algn="l"/>
            <a:r>
              <a:rPr lang="it-IT" sz="1700" dirty="0"/>
              <a:t>Gas </a:t>
            </a:r>
            <a:r>
              <a:rPr lang="it-IT" sz="1700" dirty="0" err="1"/>
              <a:t>inlet</a:t>
            </a:r>
            <a:endParaRPr lang="it-IT" sz="1700" dirty="0"/>
          </a:p>
          <a:p>
            <a:pPr algn="l"/>
            <a:r>
              <a:rPr lang="it-IT" sz="1700" dirty="0"/>
              <a:t>RGA</a:t>
            </a:r>
          </a:p>
        </p:txBody>
      </p:sp>
    </p:spTree>
    <p:extLst>
      <p:ext uri="{BB962C8B-B14F-4D97-AF65-F5344CB8AC3E}">
        <p14:creationId xmlns:p14="http://schemas.microsoft.com/office/powerpoint/2010/main" val="1173372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53762</TotalTime>
  <Words>3892</Words>
  <Application>Microsoft Macintosh PowerPoint</Application>
  <PresentationFormat>On-screen Show (4:3)</PresentationFormat>
  <Paragraphs>746</Paragraphs>
  <Slides>71</Slides>
  <Notes>5</Notes>
  <HiddenSlides>0</HiddenSlides>
  <MMClips>0</MMClips>
  <ScaleCrop>false</ScaleCrop>
  <HeadingPairs>
    <vt:vector size="4" baseType="variant">
      <vt:variant>
        <vt:lpstr>Theme</vt:lpstr>
      </vt:variant>
      <vt:variant>
        <vt:i4>2</vt:i4>
      </vt:variant>
      <vt:variant>
        <vt:lpstr>Slide Titles</vt:lpstr>
      </vt:variant>
      <vt:variant>
        <vt:i4>71</vt:i4>
      </vt:variant>
    </vt:vector>
  </HeadingPairs>
  <TitlesOfParts>
    <vt:vector size="73" baseType="lpstr">
      <vt:lpstr>Anpassad formgivning</vt:lpstr>
      <vt:lpstr>1_Office-tema</vt:lpstr>
      <vt:lpstr>PowerPoint Presentation</vt:lpstr>
      <vt:lpstr>Warm Linac</vt:lpstr>
      <vt:lpstr>Ion Source &amp; LEBT: ESS test area at LNS</vt:lpstr>
      <vt:lpstr>High Voltage power supply tested and delivered</vt:lpstr>
      <vt:lpstr>The Proton Source for ESS (PS-ESS)</vt:lpstr>
      <vt:lpstr>Flexible magnetic system</vt:lpstr>
      <vt:lpstr>Final version of the extraction system</vt:lpstr>
      <vt:lpstr>LEBT Layout </vt:lpstr>
      <vt:lpstr>First LEBT element with two TMP</vt:lpstr>
      <vt:lpstr>Iris: two possible configurations</vt:lpstr>
      <vt:lpstr>Diagnostic box with chopper</vt:lpstr>
      <vt:lpstr>LEBT beam transport</vt:lpstr>
      <vt:lpstr>Chopping strategy</vt:lpstr>
      <vt:lpstr>ESS site @ INFN-LNS</vt:lpstr>
      <vt:lpstr>Alignment</vt:lpstr>
      <vt:lpstr> Alignment strategy in progress</vt:lpstr>
      <vt:lpstr>PS-ESS and LEBT layout</vt:lpstr>
      <vt:lpstr>Status and open items</vt:lpstr>
      <vt:lpstr>Status and open items</vt:lpstr>
      <vt:lpstr>ESS RFQ : Processes for RFQ manufacture </vt:lpstr>
      <vt:lpstr>THE ESS RFQ MECHANICAL DESIGN</vt:lpstr>
      <vt:lpstr>MAIN TECHNOLOGICAL CHOICES</vt:lpstr>
      <vt:lpstr>MAIN TECHNOLOGICAL CHOICES</vt:lpstr>
      <vt:lpstr>MAIN TECHNOLOGICAL CHOICES</vt:lpstr>
      <vt:lpstr>MAIN TECHNOLOGICAL CHOICES</vt:lpstr>
      <vt:lpstr>SECTION MANUFACTURING</vt:lpstr>
      <vt:lpstr>What do we need</vt:lpstr>
      <vt:lpstr>Needs for use</vt:lpstr>
      <vt:lpstr>Needs for manufacturing</vt:lpstr>
      <vt:lpstr>Choosen material: Cu-OFE</vt:lpstr>
      <vt:lpstr>Copper specifications</vt:lpstr>
      <vt:lpstr>Copper tender</vt:lpstr>
      <vt:lpstr>Copper providing process</vt:lpstr>
      <vt:lpstr>SECTION MANUFACTURING</vt:lpstr>
      <vt:lpstr>PROTOTYPING PLAN</vt:lpstr>
      <vt:lpstr>RFQ coupler</vt:lpstr>
      <vt:lpstr>PROTOTYPING TEST BENCH</vt:lpstr>
      <vt:lpstr>RFQ SCHEDULE</vt:lpstr>
      <vt:lpstr>PowerPoint Presentation</vt:lpstr>
      <vt:lpstr>PowerPoint Presentation</vt:lpstr>
      <vt:lpstr>PowerPoint Presentation</vt:lpstr>
      <vt:lpstr>PowerPoint Presentation</vt:lpstr>
      <vt:lpstr>Beam Physics</vt:lpstr>
      <vt:lpstr>QUAD</vt:lpstr>
      <vt:lpstr>BUNCHER lifecycle</vt:lpstr>
      <vt:lpstr>BUNCHER bead-pull</vt:lpstr>
      <vt:lpstr>Coupler</vt:lpstr>
      <vt:lpstr>Pick-up</vt:lpstr>
      <vt:lpstr>Scrappers</vt:lpstr>
      <vt:lpstr>Scrappers</vt:lpstr>
      <vt:lpstr>Chopper</vt:lpstr>
      <vt:lpstr>Beam Dump</vt:lpstr>
      <vt:lpstr>Drift Tube Linac</vt:lpstr>
      <vt:lpstr>Inter-tank connections</vt:lpstr>
      <vt:lpstr>Interfaces between the RF system and the electromagnetic resonator</vt:lpstr>
      <vt:lpstr>Water-cooling skid, manifold and interfaces </vt:lpstr>
      <vt:lpstr>Requirements for reception, assembly and test space in Lund</vt:lpstr>
      <vt:lpstr>Prototyping</vt:lpstr>
      <vt:lpstr>WP03 Master Schedule</vt:lpstr>
      <vt:lpstr>WP03 Isrc &amp; LEBT P6 plan</vt:lpstr>
      <vt:lpstr>WP03 RFQ P6 plan</vt:lpstr>
      <vt:lpstr>WP03 MEBT P6 plan</vt:lpstr>
      <vt:lpstr>WP03 DTL P6 plan</vt:lpstr>
      <vt:lpstr>Comments to the schedule</vt:lpstr>
      <vt:lpstr>PowerPoint Presentation</vt:lpstr>
      <vt:lpstr>Beam transport with Iris</vt:lpstr>
      <vt:lpstr>New defocusing chopper</vt:lpstr>
      <vt:lpstr>One module manufacturing steps</vt:lpstr>
      <vt:lpstr>One module manufacturing steps</vt:lpstr>
      <vt:lpstr>Scrappers</vt:lpstr>
      <vt:lpstr>Chopper</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Ola Grahm</dc:creator>
  <cp:lastModifiedBy>Helen Fröderberg</cp:lastModifiedBy>
  <cp:revision>783</cp:revision>
  <cp:lastPrinted>2014-11-03T11:42:04Z</cp:lastPrinted>
  <dcterms:created xsi:type="dcterms:W3CDTF">2013-09-21T18:00:17Z</dcterms:created>
  <dcterms:modified xsi:type="dcterms:W3CDTF">2015-04-01T06:21:08Z</dcterms:modified>
</cp:coreProperties>
</file>