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70" r:id="rId2"/>
    <p:sldId id="271" r:id="rId3"/>
    <p:sldId id="288" r:id="rId4"/>
    <p:sldId id="289" r:id="rId5"/>
    <p:sldId id="259" r:id="rId6"/>
    <p:sldId id="272" r:id="rId7"/>
    <p:sldId id="283" r:id="rId8"/>
    <p:sldId id="273" r:id="rId9"/>
    <p:sldId id="275" r:id="rId10"/>
    <p:sldId id="267" r:id="rId11"/>
    <p:sldId id="282" r:id="rId12"/>
    <p:sldId id="274" r:id="rId13"/>
    <p:sldId id="284" r:id="rId14"/>
    <p:sldId id="286" r:id="rId15"/>
    <p:sldId id="285" r:id="rId16"/>
    <p:sldId id="257" r:id="rId17"/>
    <p:sldId id="277" r:id="rId18"/>
    <p:sldId id="278" r:id="rId19"/>
    <p:sldId id="280" r:id="rId20"/>
    <p:sldId id="281" r:id="rId21"/>
    <p:sldId id="302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5" r:id="rId34"/>
    <p:sldId id="304" r:id="rId35"/>
    <p:sldId id="303" r:id="rId3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9ED6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83" autoAdjust="0"/>
    <p:restoredTop sz="85950" autoAdjust="0"/>
  </p:normalViewPr>
  <p:slideViewPr>
    <p:cSldViewPr>
      <p:cViewPr varScale="1">
        <p:scale>
          <a:sx n="128" d="100"/>
          <a:sy n="128" d="100"/>
        </p:scale>
        <p:origin x="-159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F2889-6F46-4841-BD44-8ED5DD37BE94}" type="datetimeFigureOut">
              <a:rPr lang="en-US" smtClean="0"/>
              <a:t>24/03/15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42791-559F-4749-B898-8C13681D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280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24/03/15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20+10min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617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2585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2585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C80E-02BC-204E-9B7F-42E6AE5A3CC6}" type="datetime1">
              <a:rPr lang="en-US" smtClean="0"/>
              <a:t>24/03/15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Daniel Lyngh, TAC11, 2015-04-01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8165A-7AA7-E84C-9561-A0FA37F84CD5}" type="datetime1">
              <a:rPr lang="en-US" smtClean="0"/>
              <a:t>24/03/15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Daniel Lyngh, TAC11, 2015-04-01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F0D83-D0F7-A247-BF69-C3A045AF31BA}" type="datetime1">
              <a:rPr lang="en-US" smtClean="0"/>
              <a:t>24/03/15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Daniel Lyngh, TAC11, 2015-04-01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FD35-B9B1-6D48-B675-142E68F614D6}" type="datetime1">
              <a:rPr lang="en-US" smtClean="0"/>
              <a:t>24/03/15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Daniel Lyngh, TAC11, 2015-04-01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D7A4A-8FB4-594F-82F6-565D33B6EF72}" type="datetime1">
              <a:rPr lang="en-US" smtClean="0"/>
              <a:t>24/03/15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Daniel Lyngh, TAC11, 2015-04-01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2.wdp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19.emf"/><Relationship Id="rId7" Type="http://schemas.openxmlformats.org/officeDocument/2006/relationships/oleObject" Target="../embeddings/oleObject2.bin"/><Relationship Id="rId8" Type="http://schemas.openxmlformats.org/officeDocument/2006/relationships/package" Target="../embeddings/Microsoft_Word_Document2.docx"/><Relationship Id="rId9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WP 12.3 Moderator &amp; Reflector Systems</a:t>
            </a:r>
            <a:br>
              <a:rPr lang="en-US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000" dirty="0" smtClean="0"/>
              <a:t>D. Lyngh, M. Kickulies, J. </a:t>
            </a:r>
            <a:r>
              <a:rPr lang="en-US" sz="2000" dirty="0" err="1" smtClean="0"/>
              <a:t>Ringnér</a:t>
            </a:r>
            <a:r>
              <a:rPr lang="en-US" sz="2000" dirty="0" smtClean="0"/>
              <a:t>, J. </a:t>
            </a:r>
            <a:r>
              <a:rPr lang="en-US" sz="2000" dirty="0" err="1" smtClean="0"/>
              <a:t>Jurns</a:t>
            </a:r>
            <a:r>
              <a:rPr lang="en-US" sz="2000" dirty="0" smtClean="0"/>
              <a:t>, M. </a:t>
            </a:r>
            <a:r>
              <a:rPr lang="en-US" sz="2000" dirty="0" err="1" smtClean="0"/>
              <a:t>Andersson</a:t>
            </a:r>
            <a:r>
              <a:rPr lang="en-US" sz="2000" dirty="0" smtClean="0"/>
              <a:t>, M. </a:t>
            </a:r>
            <a:r>
              <a:rPr lang="en-US" sz="2000" dirty="0" err="1" smtClean="0"/>
              <a:t>Pucilowski</a:t>
            </a:r>
            <a:r>
              <a:rPr lang="en-US" sz="2000" dirty="0" smtClean="0"/>
              <a:t>, T. </a:t>
            </a:r>
            <a:r>
              <a:rPr lang="en-US" sz="2000" dirty="0" err="1" smtClean="0"/>
              <a:t>Hedlund</a:t>
            </a:r>
            <a:r>
              <a:rPr lang="en-US" sz="2000" dirty="0" smtClean="0"/>
              <a:t>, A. Olsson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5373216"/>
            <a:ext cx="6400800" cy="1248544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TAC11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Lund, 1</a:t>
            </a:r>
            <a:r>
              <a:rPr lang="en-US" sz="2000" baseline="30000" dirty="0" smtClean="0">
                <a:solidFill>
                  <a:schemeClr val="bg1"/>
                </a:solidFill>
              </a:rPr>
              <a:t>st</a:t>
            </a:r>
            <a:r>
              <a:rPr lang="en-US" sz="2000" dirty="0" smtClean="0">
                <a:solidFill>
                  <a:schemeClr val="bg1"/>
                </a:solidFill>
              </a:rPr>
              <a:t> of April 2015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Presenter: Daniel Lyngh, Lead Engineer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84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6120680" cy="836259"/>
          </a:xfrm>
        </p:spPr>
        <p:txBody>
          <a:bodyPr>
            <a:noAutofit/>
          </a:bodyPr>
          <a:lstStyle/>
          <a:p>
            <a:r>
              <a:rPr lang="en-US" sz="2800" dirty="0"/>
              <a:t>Technical Developments</a:t>
            </a:r>
            <a:br>
              <a:rPr lang="en-US" sz="2800" dirty="0"/>
            </a:br>
            <a:r>
              <a:rPr lang="en-US" sz="2800" dirty="0"/>
              <a:t>Twister Handling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Bearings</a:t>
            </a: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84784"/>
            <a:ext cx="4634665" cy="49957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2276872"/>
            <a:ext cx="3681925" cy="371703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627784" y="6309320"/>
            <a:ext cx="2895600" cy="365125"/>
          </a:xfrm>
        </p:spPr>
        <p:txBody>
          <a:bodyPr/>
          <a:lstStyle/>
          <a:p>
            <a:r>
              <a:rPr lang="pl-PL" dirty="0" smtClean="0"/>
              <a:t>Daniel Lyngh, TAC11, 2015-04-01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95671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Technical Developments</a:t>
            </a:r>
            <a:br>
              <a:rPr lang="en-US" dirty="0"/>
            </a:br>
            <a:r>
              <a:rPr lang="en-US" dirty="0"/>
              <a:t>Twister Handling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Piping Arrangement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Daniel Lyngh, TAC11, 2015-04-01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191374"/>
            <a:ext cx="3240360" cy="3638041"/>
          </a:xfrm>
          <a:prstGeom prst="rect">
            <a:avLst/>
          </a:prstGeom>
        </p:spPr>
      </p:pic>
      <p:sp>
        <p:nvSpPr>
          <p:cNvPr id="16" name="Arc 15"/>
          <p:cNvSpPr/>
          <p:nvPr/>
        </p:nvSpPr>
        <p:spPr>
          <a:xfrm rot="528858">
            <a:off x="-2009051" y="1068969"/>
            <a:ext cx="3312368" cy="3645024"/>
          </a:xfrm>
          <a:prstGeom prst="arc">
            <a:avLst>
              <a:gd name="adj1" fmla="val 16200000"/>
              <a:gd name="adj2" fmla="val 1347641"/>
            </a:avLst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8" b="95811" l="282" r="97663">
                        <a14:foregroundMark x1="41499" y1="11898" x2="41499" y2="11898"/>
                        <a14:foregroundMark x1="46616" y1="12790" x2="46616" y2="12790"/>
                        <a14:foregroundMark x1="44803" y1="12121" x2="44803" y2="1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69" t="7704" r="2558" b="2713"/>
          <a:stretch/>
        </p:blipFill>
        <p:spPr>
          <a:xfrm rot="10800000">
            <a:off x="323528" y="1196752"/>
            <a:ext cx="3212517" cy="271394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59832" y="2636912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Service Position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331640" y="6093296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OperatingPosition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779912" y="1700808"/>
            <a:ext cx="5400600" cy="4452986"/>
            <a:chOff x="3995936" y="1700808"/>
            <a:chExt cx="5400600" cy="445298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302" t="819" r="6151"/>
            <a:stretch/>
          </p:blipFill>
          <p:spPr>
            <a:xfrm>
              <a:off x="4245809" y="1700808"/>
              <a:ext cx="5150727" cy="4452986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3995936" y="4128485"/>
              <a:ext cx="2520280" cy="360040"/>
            </a:xfrm>
            <a:prstGeom prst="line">
              <a:avLst/>
            </a:prstGeom>
            <a:ln w="76200" cmpd="sng">
              <a:solidFill>
                <a:schemeClr val="accent6">
                  <a:lumMod val="75000"/>
                </a:schemeClr>
              </a:solidFill>
              <a:prstDash val="sys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372200" y="2132856"/>
              <a:ext cx="122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Operating Position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68540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Developments</a:t>
            </a:r>
            <a:br>
              <a:rPr lang="en-US" dirty="0"/>
            </a:br>
            <a:r>
              <a:rPr lang="en-US" dirty="0"/>
              <a:t>Twister Handling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Daniel Lyngh, TAC11, 2015-04-01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grpSp>
        <p:nvGrpSpPr>
          <p:cNvPr id="22" name="Group 21"/>
          <p:cNvGrpSpPr/>
          <p:nvPr/>
        </p:nvGrpSpPr>
        <p:grpSpPr>
          <a:xfrm>
            <a:off x="107504" y="1412776"/>
            <a:ext cx="5256584" cy="5416639"/>
            <a:chOff x="107504" y="1412776"/>
            <a:chExt cx="5256584" cy="541663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04" y="1412776"/>
              <a:ext cx="4824536" cy="5416639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 flipH="1">
              <a:off x="1763688" y="4293096"/>
              <a:ext cx="3600400" cy="0"/>
            </a:xfrm>
            <a:prstGeom prst="line">
              <a:avLst/>
            </a:prstGeom>
            <a:ln w="76200" cmpd="sng">
              <a:solidFill>
                <a:schemeClr val="accent6">
                  <a:lumMod val="75000"/>
                </a:schemeClr>
              </a:solidFill>
              <a:prstDash val="sys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399584" y="1844824"/>
            <a:ext cx="3744416" cy="4500832"/>
            <a:chOff x="5399584" y="1844824"/>
            <a:chExt cx="3744416" cy="450083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9584" y="1844824"/>
              <a:ext cx="3744416" cy="4500832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 flipH="1" flipV="1">
              <a:off x="6660234" y="4077072"/>
              <a:ext cx="2088230" cy="504056"/>
            </a:xfrm>
            <a:prstGeom prst="line">
              <a:avLst/>
            </a:prstGeom>
            <a:ln w="76200" cmpd="sng">
              <a:solidFill>
                <a:schemeClr val="accent6">
                  <a:lumMod val="75000"/>
                </a:schemeClr>
              </a:solidFill>
              <a:prstDash val="sys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544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Twister Option</a:t>
            </a:r>
            <a:br>
              <a:rPr lang="en-US" dirty="0" smtClean="0"/>
            </a:br>
            <a:r>
              <a:rPr lang="en-US" dirty="0" smtClean="0"/>
              <a:t>Proton Beam Path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4544" y="1412776"/>
            <a:ext cx="1692502" cy="3689518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984" y="1628800"/>
            <a:ext cx="1887149" cy="3384376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331640" y="1268760"/>
            <a:ext cx="2376264" cy="6397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Beam Cut-out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63680" y="2060848"/>
            <a:ext cx="288032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+Simpler Pipe Design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-Penetrates Foundation Pillar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+Symmetric Thermal Stresses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-Bigger Plugs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(+) Beneficial for 1 double plug (1 rotating shaft)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+Larger flexibility for beam footprint changes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1600" y="1844824"/>
            <a:ext cx="38267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 smtClean="0">
                <a:solidFill>
                  <a:srgbClr val="000000"/>
                </a:solidFill>
              </a:rPr>
              <a:t>- Complex Pipe Routing for Bottom Plug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+ Smaller impact on Foundation Pillar design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- Asymmetric Thermal Stresses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- Asymmetric Proton Radiation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- Limited design margins as shaft is restricted between proton beam and neutron extraction path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- Asymmetric and therefore more challenging to manufacture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156176" y="1412776"/>
            <a:ext cx="2890664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Beam Through Foundation Pillar 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97333" y="5081642"/>
            <a:ext cx="2594932" cy="2195188"/>
            <a:chOff x="4197333" y="5081642"/>
            <a:chExt cx="2594932" cy="219518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97" t="12981" r="31480" b="24106"/>
            <a:stretch/>
          </p:blipFill>
          <p:spPr>
            <a:xfrm rot="185740">
              <a:off x="4197333" y="5081642"/>
              <a:ext cx="2594932" cy="219518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355976" y="6152796"/>
              <a:ext cx="2016224" cy="19250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Proton Beam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20124" y="5157192"/>
            <a:ext cx="1973682" cy="1737277"/>
            <a:chOff x="-20124" y="5157192"/>
            <a:chExt cx="1973682" cy="173727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0124" y="5157192"/>
              <a:ext cx="1970430" cy="173727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39552" y="5805264"/>
              <a:ext cx="14140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Proton Beam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419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391471" cy="3951288"/>
          </a:xfrm>
        </p:spPr>
        <p:txBody>
          <a:bodyPr>
            <a:normAutofit/>
          </a:bodyPr>
          <a:lstStyle/>
          <a:p>
            <a:pPr marL="360363" indent="-360363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+    Simplified Piping Arrangement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+    Simplified Plug Structure &amp; Shielding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+    Simplified Rotation Device</a:t>
            </a:r>
          </a:p>
          <a:p>
            <a:pPr>
              <a:buFontTx/>
              <a:buChar char="-"/>
            </a:pPr>
            <a:r>
              <a:rPr lang="en-US" sz="2000" dirty="0" smtClean="0">
                <a:solidFill>
                  <a:srgbClr val="000000"/>
                </a:solidFill>
              </a:rPr>
              <a:t>Bigger Cask and Handling System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+    Reduced number of moving parts and bearings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+    Independent Replacement</a:t>
            </a:r>
          </a:p>
          <a:p>
            <a:pPr>
              <a:buFontTx/>
              <a:buChar char="-"/>
            </a:pPr>
            <a:r>
              <a:rPr lang="en-US" sz="2000" dirty="0" smtClean="0">
                <a:solidFill>
                  <a:srgbClr val="000000"/>
                </a:solidFill>
              </a:rPr>
              <a:t>Complicated Piping arrangement for bottom moderator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+    Higher future mission flexibility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Twister Option</a:t>
            </a:r>
            <a:br>
              <a:rPr lang="en-US" dirty="0" smtClean="0"/>
            </a:br>
            <a:r>
              <a:rPr lang="en-US" dirty="0" smtClean="0"/>
              <a:t>Independent or double Plugs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4008" y="1535113"/>
            <a:ext cx="4042792" cy="6397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Double Integrated Plug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67544" y="1534284"/>
            <a:ext cx="4032448" cy="6397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Split Independent Plugs	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9" t="9978" r="22068" b="6129"/>
          <a:stretch/>
        </p:blipFill>
        <p:spPr bwMode="auto">
          <a:xfrm>
            <a:off x="827584" y="4221088"/>
            <a:ext cx="2736304" cy="257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077072"/>
            <a:ext cx="2095459" cy="28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4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</a:t>
            </a:r>
            <a:r>
              <a:rPr lang="en-US" dirty="0" smtClean="0"/>
              <a:t>Developments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Butterfly Moderator Implementation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3cm Top Moderator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6cm Bottom Moderator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Increased Cryoplant size 20-&gt;35 Kw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Increased Liquid Hydrogen System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Increased WP Budget (18%) and delayed schedule.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Daniel Lyngh, TAC11, 2015-04-01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5665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5616624" cy="8362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Butterfly Moderators TC-12</a:t>
            </a:r>
            <a:br>
              <a:rPr lang="en-US" dirty="0" smtClean="0"/>
            </a:br>
            <a:r>
              <a:rPr lang="en-US" dirty="0" smtClean="0"/>
              <a:t>Instrument Performance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9396536" y="1052736"/>
            <a:ext cx="5796136" cy="5275833"/>
            <a:chOff x="3347864" y="1412776"/>
            <a:chExt cx="5796136" cy="5275833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48532379"/>
                </p:ext>
              </p:extLst>
            </p:nvPr>
          </p:nvGraphicFramePr>
          <p:xfrm>
            <a:off x="3347864" y="1484784"/>
            <a:ext cx="5629275" cy="5203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9" name="Document" r:id="rId5" imgW="5753100" imgH="4889500" progId="Word.Document.12">
                    <p:embed/>
                  </p:oleObj>
                </mc:Choice>
                <mc:Fallback>
                  <p:oleObj name="Document" r:id="rId5" imgW="5753100" imgH="48895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347864" y="1484784"/>
                          <a:ext cx="5629275" cy="5203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Rectangle 1"/>
            <p:cNvSpPr/>
            <p:nvPr/>
          </p:nvSpPr>
          <p:spPr>
            <a:xfrm>
              <a:off x="8532440" y="1412776"/>
              <a:ext cx="611560" cy="4896544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700822" y="5057800"/>
            <a:ext cx="3443178" cy="1822308"/>
            <a:chOff x="14905" y="2564904"/>
            <a:chExt cx="3443178" cy="1822308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3040305"/>
                </p:ext>
              </p:extLst>
            </p:nvPr>
          </p:nvGraphicFramePr>
          <p:xfrm>
            <a:off x="14905" y="2587012"/>
            <a:ext cx="3443178" cy="180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0" name="Document" r:id="rId8" imgW="5562600" imgH="2908300" progId="Word.Document.12">
                    <p:embed/>
                  </p:oleObj>
                </mc:Choice>
                <mc:Fallback>
                  <p:oleObj name="Document" r:id="rId8" imgW="5562600" imgH="29083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4905" y="2587012"/>
                          <a:ext cx="3443178" cy="1800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2555776" y="2564904"/>
              <a:ext cx="432048" cy="1728192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691680" y="2564904"/>
              <a:ext cx="432048" cy="1728192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-36512" y="6578188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[4] K. </a:t>
            </a:r>
            <a:r>
              <a:rPr lang="en-US" sz="1400" dirty="0" err="1"/>
              <a:t>Andersson</a:t>
            </a:r>
            <a:r>
              <a:rPr lang="en-US" sz="1400" dirty="0"/>
              <a:t>, Pancake and Butterfly Moderators, </a:t>
            </a:r>
            <a:r>
              <a:rPr lang="en-US" sz="1400" dirty="0" smtClean="0"/>
              <a:t>4-3-</a:t>
            </a:r>
            <a:r>
              <a:rPr lang="en-US" sz="1400" dirty="0"/>
              <a:t>2015.</a:t>
            </a:r>
          </a:p>
          <a:p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1412776"/>
            <a:ext cx="87849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Abstract</a:t>
            </a:r>
          </a:p>
          <a:p>
            <a:r>
              <a:rPr lang="en-GB" dirty="0" smtClean="0"/>
              <a:t>Three </a:t>
            </a:r>
            <a:r>
              <a:rPr lang="en-GB" dirty="0"/>
              <a:t>new moderator assemblies are evaluated and compared to the baseline configuration. Two make use of the new “butterfly” concept, resulting in a </a:t>
            </a:r>
            <a:r>
              <a:rPr lang="en-GB" b="1" dirty="0"/>
              <a:t>significantly higher thermal brightness</a:t>
            </a:r>
            <a:r>
              <a:rPr lang="en-GB" dirty="0"/>
              <a:t> compared to the water wings of the pancake moderator. The third is a variant of the Optimised Thermal configuration, changing one of the viewed sectors from East to South. </a:t>
            </a:r>
            <a:endParaRPr lang="en-US" dirty="0"/>
          </a:p>
          <a:p>
            <a:r>
              <a:rPr lang="en-GB" dirty="0"/>
              <a:t>The </a:t>
            </a:r>
            <a:r>
              <a:rPr lang="en-GB" b="1" dirty="0"/>
              <a:t>preferred solution </a:t>
            </a:r>
            <a:r>
              <a:rPr lang="en-GB" dirty="0"/>
              <a:t>is to replace the top pancake moderator with a </a:t>
            </a:r>
            <a:r>
              <a:rPr lang="en-GB" b="1" dirty="0"/>
              <a:t>butterfly assembly of the same height</a:t>
            </a:r>
            <a:r>
              <a:rPr lang="en-GB" dirty="0"/>
              <a:t>. This will have a negligible impact on the cold-neutron instruments, while </a:t>
            </a:r>
            <a:r>
              <a:rPr lang="en-GB" b="1" dirty="0"/>
              <a:t>substantially improving the performance of the </a:t>
            </a:r>
            <a:r>
              <a:rPr lang="en-GB" b="1" dirty="0" smtClean="0"/>
              <a:t>bi-spectral </a:t>
            </a:r>
            <a:r>
              <a:rPr lang="en-GB" b="1" dirty="0"/>
              <a:t>instruments</a:t>
            </a:r>
            <a:r>
              <a:rPr lang="en-GB" dirty="0"/>
              <a:t>. Replacing the bottom “optimised thermal” moderator with a butterfly assembly of the same height, viewable in all instrument sectors, will have little effect on the performance of the individual instruments, but will </a:t>
            </a:r>
            <a:r>
              <a:rPr lang="en-GB" b="1" dirty="0"/>
              <a:t>dramatically increase the flexibility of the instrument layout</a:t>
            </a:r>
            <a:r>
              <a:rPr lang="en-GB" dirty="0"/>
              <a:t>, allowing all instruments to freely choose the optimum moderator for their needs. </a:t>
            </a:r>
            <a:endParaRPr lang="en-US" dirty="0"/>
          </a:p>
          <a:p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Daniel Lyngh, TAC11, 2015-04-01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65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Development</a:t>
            </a:r>
            <a:br>
              <a:rPr lang="en-US" dirty="0"/>
            </a:br>
            <a:r>
              <a:rPr lang="en-US" dirty="0"/>
              <a:t>Butterfly Moderator Implementation</a:t>
            </a:r>
          </a:p>
        </p:txBody>
      </p:sp>
      <p:pic>
        <p:nvPicPr>
          <p:cNvPr id="9" name="Content Placeholder 8" descr="7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"/>
          <a:stretch/>
        </p:blipFill>
        <p:spPr>
          <a:xfrm>
            <a:off x="-2196752" y="4581128"/>
            <a:ext cx="2306553" cy="185708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Daniel Lyngh, TAC11, 2015-04-01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/>
          </a:p>
        </p:txBody>
      </p:sp>
      <p:pic>
        <p:nvPicPr>
          <p:cNvPr id="6" name="Picture 5" descr="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5189" y="1124744"/>
            <a:ext cx="1663973" cy="1339785"/>
          </a:xfrm>
          <a:prstGeom prst="rect">
            <a:avLst/>
          </a:prstGeom>
        </p:spPr>
      </p:pic>
      <p:pic>
        <p:nvPicPr>
          <p:cNvPr id="7" name="Picture 6" descr="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2059978"/>
            <a:ext cx="2952328" cy="23771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4436242"/>
            <a:ext cx="2952328" cy="23771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8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932" y="1556792"/>
            <a:ext cx="1754625" cy="141277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952645" y="1691516"/>
            <a:ext cx="3227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Pre Moderator Alternatives: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214966" y="1844824"/>
            <a:ext cx="5797194" cy="3041690"/>
            <a:chOff x="214966" y="1844824"/>
            <a:chExt cx="5797194" cy="3041690"/>
          </a:xfrm>
        </p:grpSpPr>
        <p:pic>
          <p:nvPicPr>
            <p:cNvPr id="11" name="Picture 10" descr="9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857" b="13793"/>
            <a:stretch/>
          </p:blipFill>
          <p:spPr>
            <a:xfrm>
              <a:off x="2068161" y="1844824"/>
              <a:ext cx="3943999" cy="3041690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>
              <a:stCxn id="32" idx="3"/>
            </p:cNvCxnSpPr>
            <p:nvPr/>
          </p:nvCxnSpPr>
          <p:spPr>
            <a:xfrm>
              <a:off x="1879112" y="2699648"/>
              <a:ext cx="968668" cy="28652"/>
            </a:xfrm>
            <a:prstGeom prst="straightConnector1">
              <a:avLst/>
            </a:prstGeom>
            <a:ln w="38100" cmpd="sng">
              <a:solidFill>
                <a:srgbClr val="049ED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4" idx="3"/>
            </p:cNvCxnSpPr>
            <p:nvPr/>
          </p:nvCxnSpPr>
          <p:spPr>
            <a:xfrm>
              <a:off x="1879112" y="3078232"/>
              <a:ext cx="1296374" cy="10010"/>
            </a:xfrm>
            <a:prstGeom prst="straightConnector1">
              <a:avLst/>
            </a:prstGeom>
            <a:ln w="38100" cmpd="sng">
              <a:solidFill>
                <a:srgbClr val="049ED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5" idx="3"/>
            </p:cNvCxnSpPr>
            <p:nvPr/>
          </p:nvCxnSpPr>
          <p:spPr>
            <a:xfrm>
              <a:off x="1879112" y="3430771"/>
              <a:ext cx="2033712" cy="17414"/>
            </a:xfrm>
            <a:prstGeom prst="straightConnector1">
              <a:avLst/>
            </a:prstGeom>
            <a:ln w="38100" cmpd="sng">
              <a:solidFill>
                <a:srgbClr val="049ED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6" idx="3"/>
            </p:cNvCxnSpPr>
            <p:nvPr/>
          </p:nvCxnSpPr>
          <p:spPr>
            <a:xfrm flipV="1">
              <a:off x="1896661" y="3814159"/>
              <a:ext cx="2343869" cy="4488"/>
            </a:xfrm>
            <a:prstGeom prst="straightConnector1">
              <a:avLst/>
            </a:prstGeom>
            <a:ln w="38100" cmpd="sng">
              <a:solidFill>
                <a:srgbClr val="049ED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37" idx="3"/>
            </p:cNvCxnSpPr>
            <p:nvPr/>
          </p:nvCxnSpPr>
          <p:spPr>
            <a:xfrm>
              <a:off x="1907704" y="4206523"/>
              <a:ext cx="864096" cy="14565"/>
            </a:xfrm>
            <a:prstGeom prst="straightConnector1">
              <a:avLst/>
            </a:prstGeom>
            <a:ln w="38100" cmpd="sng">
              <a:solidFill>
                <a:srgbClr val="049ED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565419" y="2514982"/>
              <a:ext cx="1313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/>
                <a:t>Water Wing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8694" y="2893566"/>
              <a:ext cx="13804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/>
                <a:t>Vacuum Gap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47836" y="3246105"/>
              <a:ext cx="13312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/>
                <a:t>Water Cross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14966" y="3633981"/>
              <a:ext cx="1681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/>
                <a:t>Cold Moderator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99395" y="4021857"/>
              <a:ext cx="1208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/>
                <a:t>Water Disc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9133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Technical Development</a:t>
            </a:r>
            <a:br>
              <a:rPr lang="en-US" dirty="0"/>
            </a:br>
            <a:r>
              <a:rPr lang="en-US" dirty="0" smtClean="0"/>
              <a:t>Butterfly </a:t>
            </a:r>
            <a:br>
              <a:rPr lang="en-US" dirty="0" smtClean="0"/>
            </a:br>
            <a:r>
              <a:rPr lang="en-US" dirty="0" smtClean="0"/>
              <a:t>Design</a:t>
            </a:r>
            <a:endParaRPr lang="en-US" dirty="0"/>
          </a:p>
        </p:txBody>
      </p:sp>
      <p:pic>
        <p:nvPicPr>
          <p:cNvPr id="7" name="Content Placeholder 6" descr="Figure003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8"/>
          <a:stretch/>
        </p:blipFill>
        <p:spPr>
          <a:xfrm>
            <a:off x="4607046" y="44624"/>
            <a:ext cx="4479747" cy="3330835"/>
          </a:xfr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/>
          </a:p>
        </p:txBody>
      </p:sp>
      <p:pic>
        <p:nvPicPr>
          <p:cNvPr id="6" name="Picture 5" descr="Figure00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6" y="3453771"/>
            <a:ext cx="4481073" cy="33608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Figure0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610" y="3446727"/>
            <a:ext cx="4471030" cy="33532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07504" y="1556792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3 Designs for Hydrogen Flow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Parallel Flow with Jet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Serial Star Flow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Serial Zeus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996809" y="3429001"/>
            <a:ext cx="503679" cy="646331"/>
            <a:chOff x="4575908" y="3349681"/>
            <a:chExt cx="288032" cy="368340"/>
          </a:xfrm>
        </p:grpSpPr>
        <p:sp>
          <p:nvSpPr>
            <p:cNvPr id="19" name="Oval 18"/>
            <p:cNvSpPr/>
            <p:nvPr/>
          </p:nvSpPr>
          <p:spPr>
            <a:xfrm>
              <a:off x="4575908" y="3415380"/>
              <a:ext cx="288032" cy="288032"/>
            </a:xfrm>
            <a:prstGeom prst="ellipse">
              <a:avLst/>
            </a:prstGeom>
            <a:solidFill>
              <a:srgbClr val="049ED6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94350" y="3349681"/>
              <a:ext cx="216024" cy="36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FFFFFF"/>
                  </a:solidFill>
                </a:rPr>
                <a:t>1</a:t>
              </a:r>
              <a:endParaRPr lang="en-US" sz="3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32440" y="3356992"/>
            <a:ext cx="503679" cy="646331"/>
            <a:chOff x="4575908" y="3349681"/>
            <a:chExt cx="288032" cy="368340"/>
          </a:xfrm>
        </p:grpSpPr>
        <p:sp>
          <p:nvSpPr>
            <p:cNvPr id="22" name="Oval 21"/>
            <p:cNvSpPr/>
            <p:nvPr/>
          </p:nvSpPr>
          <p:spPr>
            <a:xfrm>
              <a:off x="4575908" y="3415380"/>
              <a:ext cx="288032" cy="288032"/>
            </a:xfrm>
            <a:prstGeom prst="ellipse">
              <a:avLst/>
            </a:prstGeom>
            <a:solidFill>
              <a:srgbClr val="049ED6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94350" y="3349681"/>
              <a:ext cx="216024" cy="36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532440" y="-18368"/>
            <a:ext cx="503679" cy="646331"/>
            <a:chOff x="4575908" y="3349681"/>
            <a:chExt cx="288032" cy="368340"/>
          </a:xfrm>
        </p:grpSpPr>
        <p:sp>
          <p:nvSpPr>
            <p:cNvPr id="25" name="Oval 24"/>
            <p:cNvSpPr/>
            <p:nvPr/>
          </p:nvSpPr>
          <p:spPr>
            <a:xfrm>
              <a:off x="4575908" y="3415380"/>
              <a:ext cx="288032" cy="288032"/>
            </a:xfrm>
            <a:prstGeom prst="ellipse">
              <a:avLst/>
            </a:prstGeom>
            <a:solidFill>
              <a:srgbClr val="049ED6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94350" y="3349681"/>
              <a:ext cx="216024" cy="36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FFFF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2173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Technical Development</a:t>
            </a:r>
            <a:br>
              <a:rPr lang="en-US" dirty="0"/>
            </a:br>
            <a:r>
              <a:rPr lang="en-US" dirty="0"/>
              <a:t>Butterfly </a:t>
            </a:r>
            <a:br>
              <a:rPr lang="en-US" dirty="0"/>
            </a:br>
            <a:r>
              <a:rPr lang="en-US" dirty="0"/>
              <a:t>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/>
          </a:p>
        </p:txBody>
      </p:sp>
      <p:sp>
        <p:nvSpPr>
          <p:cNvPr id="9" name="TextBox 8"/>
          <p:cNvSpPr txBox="1"/>
          <p:nvPr/>
        </p:nvSpPr>
        <p:spPr>
          <a:xfrm>
            <a:off x="107504" y="1556792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3 Designs for Hydrogen Flow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Parallel Flow with Jet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Serial Star Flow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Serial Zeus</a:t>
            </a:r>
          </a:p>
        </p:txBody>
      </p:sp>
      <p:pic>
        <p:nvPicPr>
          <p:cNvPr id="10" name="Picture 9" descr="Figure0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1" y="3462129"/>
            <a:ext cx="4427984" cy="3320988"/>
          </a:xfrm>
          <a:prstGeom prst="rect">
            <a:avLst/>
          </a:prstGeom>
          <a:ln>
            <a:solidFill>
              <a:srgbClr val="049ED6"/>
            </a:solidFill>
          </a:ln>
        </p:spPr>
      </p:pic>
      <p:grpSp>
        <p:nvGrpSpPr>
          <p:cNvPr id="18" name="Group 17"/>
          <p:cNvGrpSpPr/>
          <p:nvPr/>
        </p:nvGrpSpPr>
        <p:grpSpPr>
          <a:xfrm>
            <a:off x="3996809" y="3356992"/>
            <a:ext cx="503679" cy="646331"/>
            <a:chOff x="4575908" y="3349681"/>
            <a:chExt cx="288032" cy="368340"/>
          </a:xfrm>
        </p:grpSpPr>
        <p:sp>
          <p:nvSpPr>
            <p:cNvPr id="19" name="Oval 18"/>
            <p:cNvSpPr/>
            <p:nvPr/>
          </p:nvSpPr>
          <p:spPr>
            <a:xfrm>
              <a:off x="4575908" y="3415380"/>
              <a:ext cx="288032" cy="288032"/>
            </a:xfrm>
            <a:prstGeom prst="ellipse">
              <a:avLst/>
            </a:prstGeom>
            <a:solidFill>
              <a:srgbClr val="049ED6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94350" y="3349681"/>
              <a:ext cx="216024" cy="36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FFFFFF"/>
                  </a:solidFill>
                </a:rPr>
                <a:t>1</a:t>
              </a:r>
              <a:endParaRPr lang="en-US" sz="36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3" name="Picture 12" descr="Figure0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004" y="30200"/>
            <a:ext cx="4440492" cy="3330369"/>
          </a:xfrm>
          <a:prstGeom prst="rect">
            <a:avLst/>
          </a:prstGeom>
          <a:ln>
            <a:solidFill>
              <a:srgbClr val="049ED6"/>
            </a:solidFill>
          </a:ln>
        </p:spPr>
      </p:pic>
      <p:grpSp>
        <p:nvGrpSpPr>
          <p:cNvPr id="24" name="Group 23"/>
          <p:cNvGrpSpPr/>
          <p:nvPr/>
        </p:nvGrpSpPr>
        <p:grpSpPr>
          <a:xfrm>
            <a:off x="8532440" y="-18368"/>
            <a:ext cx="503679" cy="646331"/>
            <a:chOff x="4575908" y="3349681"/>
            <a:chExt cx="288032" cy="368340"/>
          </a:xfrm>
        </p:grpSpPr>
        <p:sp>
          <p:nvSpPr>
            <p:cNvPr id="25" name="Oval 24"/>
            <p:cNvSpPr/>
            <p:nvPr/>
          </p:nvSpPr>
          <p:spPr>
            <a:xfrm>
              <a:off x="4575908" y="3415380"/>
              <a:ext cx="288032" cy="288032"/>
            </a:xfrm>
            <a:prstGeom prst="ellipse">
              <a:avLst/>
            </a:prstGeom>
            <a:solidFill>
              <a:srgbClr val="049ED6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94350" y="3349681"/>
              <a:ext cx="216024" cy="36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pic>
        <p:nvPicPr>
          <p:cNvPr id="14" name="Picture 13" descr="Figure00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963" y="3451086"/>
            <a:ext cx="4416490" cy="3312368"/>
          </a:xfrm>
          <a:prstGeom prst="rect">
            <a:avLst/>
          </a:prstGeom>
          <a:ln>
            <a:solidFill>
              <a:srgbClr val="049ED6"/>
            </a:solidFill>
          </a:ln>
        </p:spPr>
      </p:pic>
      <p:grpSp>
        <p:nvGrpSpPr>
          <p:cNvPr id="21" name="Group 20"/>
          <p:cNvGrpSpPr/>
          <p:nvPr/>
        </p:nvGrpSpPr>
        <p:grpSpPr>
          <a:xfrm>
            <a:off x="8532440" y="3356992"/>
            <a:ext cx="503679" cy="646331"/>
            <a:chOff x="4575908" y="3349681"/>
            <a:chExt cx="288032" cy="368340"/>
          </a:xfrm>
        </p:grpSpPr>
        <p:sp>
          <p:nvSpPr>
            <p:cNvPr id="22" name="Oval 21"/>
            <p:cNvSpPr/>
            <p:nvPr/>
          </p:nvSpPr>
          <p:spPr>
            <a:xfrm>
              <a:off x="4575908" y="3415380"/>
              <a:ext cx="288032" cy="288032"/>
            </a:xfrm>
            <a:prstGeom prst="ellipse">
              <a:avLst/>
            </a:prstGeom>
            <a:solidFill>
              <a:srgbClr val="049ED6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94350" y="3349681"/>
              <a:ext cx="216024" cy="36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FFFF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4549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Schedule &amp; Cost Update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Recent Progress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Schedule (PDR </a:t>
            </a:r>
            <a:r>
              <a:rPr lang="en-US" dirty="0">
                <a:solidFill>
                  <a:schemeClr val="tx1"/>
                </a:solidFill>
              </a:rPr>
              <a:t>&amp; </a:t>
            </a:r>
            <a:r>
              <a:rPr lang="en-US" dirty="0" smtClean="0">
                <a:solidFill>
                  <a:schemeClr val="tx1"/>
                </a:solidFill>
              </a:rPr>
              <a:t>CDR)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Technical Developments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Twister 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Foundation Pillar and Rotation Pipes Development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Butterfly 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Increased Heat </a:t>
            </a:r>
            <a:r>
              <a:rPr lang="en-US" dirty="0">
                <a:solidFill>
                  <a:schemeClr val="tx1"/>
                </a:solidFill>
              </a:rPr>
              <a:t>D</a:t>
            </a:r>
            <a:r>
              <a:rPr lang="en-US" dirty="0" smtClean="0">
                <a:solidFill>
                  <a:schemeClr val="tx1"/>
                </a:solidFill>
              </a:rPr>
              <a:t>eposition, Flow </a:t>
            </a:r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dirty="0" smtClean="0">
                <a:solidFill>
                  <a:schemeClr val="tx1"/>
                </a:solidFill>
              </a:rPr>
              <a:t>attern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Questions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Double or split plug design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Beam through twister shaft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Daniel Lyngh, TAC11, 2015-04-01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28134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je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2" t="8864"/>
          <a:stretch/>
        </p:blipFill>
        <p:spPr>
          <a:xfrm>
            <a:off x="107504" y="3356992"/>
            <a:ext cx="4608512" cy="3465644"/>
          </a:xfrm>
          <a:prstGeom prst="rect">
            <a:avLst/>
          </a:prstGeom>
          <a:ln>
            <a:solidFill>
              <a:srgbClr val="049ED6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Technical Development</a:t>
            </a:r>
            <a:br>
              <a:rPr lang="en-US" dirty="0"/>
            </a:br>
            <a:r>
              <a:rPr lang="en-US" dirty="0"/>
              <a:t>Butterfly </a:t>
            </a:r>
            <a:br>
              <a:rPr lang="en-US" dirty="0"/>
            </a:br>
            <a:r>
              <a:rPr lang="en-US" dirty="0"/>
              <a:t>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/>
          </a:p>
        </p:txBody>
      </p:sp>
      <p:sp>
        <p:nvSpPr>
          <p:cNvPr id="9" name="TextBox 8"/>
          <p:cNvSpPr txBox="1"/>
          <p:nvPr/>
        </p:nvSpPr>
        <p:spPr>
          <a:xfrm>
            <a:off x="323528" y="1556792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3 Designs for Hydrogen Flow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Parallel Flow with Jet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Serial Star Flow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Serial Zeus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139952" y="3284984"/>
            <a:ext cx="503679" cy="646331"/>
            <a:chOff x="4575908" y="3349681"/>
            <a:chExt cx="288032" cy="368340"/>
          </a:xfrm>
        </p:grpSpPr>
        <p:sp>
          <p:nvSpPr>
            <p:cNvPr id="19" name="Oval 18"/>
            <p:cNvSpPr/>
            <p:nvPr/>
          </p:nvSpPr>
          <p:spPr>
            <a:xfrm>
              <a:off x="4575908" y="3415380"/>
              <a:ext cx="288032" cy="288032"/>
            </a:xfrm>
            <a:prstGeom prst="ellipse">
              <a:avLst/>
            </a:prstGeom>
            <a:solidFill>
              <a:srgbClr val="049ED6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94350" y="3349681"/>
              <a:ext cx="216024" cy="36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FFFFFF"/>
                  </a:solidFill>
                </a:rPr>
                <a:t>1</a:t>
              </a:r>
              <a:endParaRPr lang="en-US" sz="36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3" name="Picture 2" descr="zeu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61" t="5911"/>
          <a:stretch/>
        </p:blipFill>
        <p:spPr>
          <a:xfrm>
            <a:off x="4788025" y="3376565"/>
            <a:ext cx="4334238" cy="3473203"/>
          </a:xfrm>
          <a:prstGeom prst="rect">
            <a:avLst/>
          </a:prstGeom>
          <a:ln>
            <a:solidFill>
              <a:srgbClr val="049ED6"/>
            </a:solidFill>
          </a:ln>
        </p:spPr>
      </p:pic>
      <p:pic>
        <p:nvPicPr>
          <p:cNvPr id="6" name="Picture 5" descr="m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7243" y="4437112"/>
            <a:ext cx="1296145" cy="1121299"/>
          </a:xfrm>
          <a:prstGeom prst="rect">
            <a:avLst/>
          </a:prstGeom>
          <a:ln>
            <a:solidFill>
              <a:srgbClr val="049ED6"/>
            </a:solidFill>
          </a:ln>
        </p:spPr>
      </p:pic>
      <p:pic>
        <p:nvPicPr>
          <p:cNvPr id="7" name="Picture 6" descr="m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7244" y="5661248"/>
            <a:ext cx="1311260" cy="1124744"/>
          </a:xfrm>
          <a:prstGeom prst="rect">
            <a:avLst/>
          </a:prstGeom>
          <a:ln>
            <a:solidFill>
              <a:srgbClr val="049ED6"/>
            </a:solidFill>
          </a:ln>
        </p:spPr>
      </p:pic>
      <p:grpSp>
        <p:nvGrpSpPr>
          <p:cNvPr id="21" name="Group 20"/>
          <p:cNvGrpSpPr/>
          <p:nvPr/>
        </p:nvGrpSpPr>
        <p:grpSpPr>
          <a:xfrm>
            <a:off x="8532440" y="3284984"/>
            <a:ext cx="503679" cy="646331"/>
            <a:chOff x="4575908" y="3349681"/>
            <a:chExt cx="288032" cy="368340"/>
          </a:xfrm>
        </p:grpSpPr>
        <p:sp>
          <p:nvSpPr>
            <p:cNvPr id="22" name="Oval 21"/>
            <p:cNvSpPr/>
            <p:nvPr/>
          </p:nvSpPr>
          <p:spPr>
            <a:xfrm>
              <a:off x="4575908" y="3415380"/>
              <a:ext cx="288032" cy="288032"/>
            </a:xfrm>
            <a:prstGeom prst="ellipse">
              <a:avLst/>
            </a:prstGeom>
            <a:solidFill>
              <a:srgbClr val="049ED6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94350" y="3349681"/>
              <a:ext cx="216024" cy="36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11" name="Picture 10" descr="star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43" t="8843" b="15099"/>
          <a:stretch/>
        </p:blipFill>
        <p:spPr>
          <a:xfrm>
            <a:off x="4755218" y="44624"/>
            <a:ext cx="4360364" cy="2808312"/>
          </a:xfrm>
          <a:prstGeom prst="rect">
            <a:avLst/>
          </a:prstGeom>
          <a:ln>
            <a:solidFill>
              <a:srgbClr val="049ED6"/>
            </a:solidFill>
          </a:ln>
        </p:spPr>
      </p:pic>
      <p:pic>
        <p:nvPicPr>
          <p:cNvPr id="12" name="Picture 11" descr="s1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344" y="2049738"/>
            <a:ext cx="1428670" cy="1208269"/>
          </a:xfrm>
          <a:prstGeom prst="rect">
            <a:avLst/>
          </a:prstGeom>
          <a:ln>
            <a:solidFill>
              <a:srgbClr val="049ED6"/>
            </a:solidFill>
          </a:ln>
        </p:spPr>
      </p:pic>
      <p:grpSp>
        <p:nvGrpSpPr>
          <p:cNvPr id="24" name="Group 23"/>
          <p:cNvGrpSpPr/>
          <p:nvPr/>
        </p:nvGrpSpPr>
        <p:grpSpPr>
          <a:xfrm>
            <a:off x="8532440" y="-18368"/>
            <a:ext cx="503679" cy="646331"/>
            <a:chOff x="4575908" y="3349681"/>
            <a:chExt cx="288032" cy="368340"/>
          </a:xfrm>
        </p:grpSpPr>
        <p:sp>
          <p:nvSpPr>
            <p:cNvPr id="25" name="Oval 24"/>
            <p:cNvSpPr/>
            <p:nvPr/>
          </p:nvSpPr>
          <p:spPr>
            <a:xfrm>
              <a:off x="4575908" y="3415380"/>
              <a:ext cx="288032" cy="288032"/>
            </a:xfrm>
            <a:prstGeom prst="ellipse">
              <a:avLst/>
            </a:prstGeom>
            <a:solidFill>
              <a:srgbClr val="049ED6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94350" y="3349681"/>
              <a:ext cx="216024" cy="36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FFFF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2031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Technical Development</a:t>
            </a:r>
            <a:br>
              <a:rPr lang="en-US" dirty="0"/>
            </a:br>
            <a:r>
              <a:rPr lang="en-US" dirty="0"/>
              <a:t>Butterfly </a:t>
            </a:r>
            <a:br>
              <a:rPr lang="en-US" dirty="0"/>
            </a:br>
            <a:r>
              <a:rPr lang="en-US" dirty="0"/>
              <a:t>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  <p:sp>
        <p:nvSpPr>
          <p:cNvPr id="9" name="TextBox 8"/>
          <p:cNvSpPr txBox="1"/>
          <p:nvPr/>
        </p:nvSpPr>
        <p:spPr>
          <a:xfrm>
            <a:off x="323528" y="1556792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60mm Bottom Moderator</a:t>
            </a:r>
          </a:p>
        </p:txBody>
      </p:sp>
      <p:pic>
        <p:nvPicPr>
          <p:cNvPr id="10" name="Picture 9" descr="Figure0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8" y="4581128"/>
            <a:ext cx="2891813" cy="2168860"/>
          </a:xfrm>
          <a:prstGeom prst="rect">
            <a:avLst/>
          </a:prstGeom>
        </p:spPr>
      </p:pic>
      <p:pic>
        <p:nvPicPr>
          <p:cNvPr id="13" name="Picture 12" descr="Figure0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32856"/>
            <a:ext cx="3072341" cy="2304256"/>
          </a:xfrm>
          <a:prstGeom prst="rect">
            <a:avLst/>
          </a:prstGeom>
        </p:spPr>
      </p:pic>
      <p:pic>
        <p:nvPicPr>
          <p:cNvPr id="14" name="Picture 13" descr="Figure00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1988840"/>
            <a:ext cx="2963821" cy="2222866"/>
          </a:xfrm>
          <a:prstGeom prst="rect">
            <a:avLst/>
          </a:prstGeom>
        </p:spPr>
      </p:pic>
      <p:pic>
        <p:nvPicPr>
          <p:cNvPr id="15" name="Picture 14" descr="g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1628800"/>
            <a:ext cx="3131840" cy="2521671"/>
          </a:xfrm>
          <a:prstGeom prst="rect">
            <a:avLst/>
          </a:prstGeom>
        </p:spPr>
      </p:pic>
      <p:pic>
        <p:nvPicPr>
          <p:cNvPr id="16" name="Picture 15" descr="g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4437112"/>
            <a:ext cx="2917238" cy="2348880"/>
          </a:xfrm>
          <a:prstGeom prst="rect">
            <a:avLst/>
          </a:prstGeom>
        </p:spPr>
      </p:pic>
      <p:pic>
        <p:nvPicPr>
          <p:cNvPr id="4" name="Picture 3" descr="fe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4172633"/>
            <a:ext cx="3200806" cy="26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2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Technical Development</a:t>
            </a:r>
            <a:br>
              <a:rPr lang="en-US" dirty="0"/>
            </a:br>
            <a:r>
              <a:rPr lang="en-US" dirty="0"/>
              <a:t>Butterfly </a:t>
            </a:r>
            <a:br>
              <a:rPr lang="en-US" dirty="0"/>
            </a:br>
            <a:r>
              <a:rPr lang="en-US" dirty="0" smtClean="0"/>
              <a:t>Thermal Moderator</a:t>
            </a:r>
            <a:endParaRPr lang="en-GB" noProof="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82" y="1600200"/>
            <a:ext cx="8063636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288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Technical Development</a:t>
            </a:r>
            <a:br>
              <a:rPr lang="en-US" dirty="0"/>
            </a:br>
            <a:r>
              <a:rPr lang="en-US" dirty="0"/>
              <a:t>Butterfly </a:t>
            </a:r>
            <a:br>
              <a:rPr lang="en-US" dirty="0"/>
            </a:br>
            <a:r>
              <a:rPr lang="en-US" dirty="0"/>
              <a:t>Design</a:t>
            </a:r>
            <a:endParaRPr lang="en-GB" noProof="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82" y="1600200"/>
            <a:ext cx="8063636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108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Technical Development</a:t>
            </a:r>
            <a:br>
              <a:rPr lang="en-US" dirty="0"/>
            </a:br>
            <a:r>
              <a:rPr lang="en-US" dirty="0"/>
              <a:t>Butterfly </a:t>
            </a:r>
            <a:br>
              <a:rPr lang="en-US" dirty="0"/>
            </a:br>
            <a:r>
              <a:rPr lang="en-US" dirty="0"/>
              <a:t>Design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24</a:t>
            </a:fld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82" y="1600200"/>
            <a:ext cx="8063636" cy="4525963"/>
          </a:xfrm>
        </p:spPr>
      </p:pic>
    </p:spTree>
    <p:extLst>
      <p:ext uri="{BB962C8B-B14F-4D97-AF65-F5344CB8AC3E}">
        <p14:creationId xmlns:p14="http://schemas.microsoft.com/office/powerpoint/2010/main" val="2576252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Technical Development</a:t>
            </a:r>
            <a:br>
              <a:rPr lang="en-US" dirty="0"/>
            </a:br>
            <a:r>
              <a:rPr lang="en-US" dirty="0"/>
              <a:t>Butterfly </a:t>
            </a:r>
            <a:br>
              <a:rPr lang="en-US" dirty="0"/>
            </a:br>
            <a:r>
              <a:rPr lang="en-US" dirty="0"/>
              <a:t>Design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25</a:t>
            </a:fld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82" y="1600200"/>
            <a:ext cx="8063636" cy="4525963"/>
          </a:xfrm>
        </p:spPr>
      </p:pic>
    </p:spTree>
    <p:extLst>
      <p:ext uri="{BB962C8B-B14F-4D97-AF65-F5344CB8AC3E}">
        <p14:creationId xmlns:p14="http://schemas.microsoft.com/office/powerpoint/2010/main" val="850652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Technical Development</a:t>
            </a:r>
            <a:br>
              <a:rPr lang="en-US" dirty="0"/>
            </a:br>
            <a:r>
              <a:rPr lang="en-US" dirty="0"/>
              <a:t>Butterfly </a:t>
            </a:r>
            <a:br>
              <a:rPr lang="en-US" dirty="0"/>
            </a:br>
            <a:r>
              <a:rPr lang="en-US" dirty="0"/>
              <a:t>Design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26</a:t>
            </a:fld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82" y="1600200"/>
            <a:ext cx="8063636" cy="4525963"/>
          </a:xfrm>
        </p:spPr>
      </p:pic>
    </p:spTree>
    <p:extLst>
      <p:ext uri="{BB962C8B-B14F-4D97-AF65-F5344CB8AC3E}">
        <p14:creationId xmlns:p14="http://schemas.microsoft.com/office/powerpoint/2010/main" val="5514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Technical Development</a:t>
            </a:r>
            <a:br>
              <a:rPr lang="en-US" dirty="0"/>
            </a:br>
            <a:r>
              <a:rPr lang="en-US" dirty="0"/>
              <a:t>Butterfly </a:t>
            </a:r>
            <a:br>
              <a:rPr lang="en-US" dirty="0"/>
            </a:br>
            <a:r>
              <a:rPr lang="en-US" dirty="0"/>
              <a:t>Design</a:t>
            </a:r>
            <a:endParaRPr lang="en-GB" noProof="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82" y="1600200"/>
            <a:ext cx="8063636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706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Technical Development</a:t>
            </a:r>
            <a:br>
              <a:rPr lang="en-US" dirty="0"/>
            </a:br>
            <a:r>
              <a:rPr lang="en-US" dirty="0"/>
              <a:t>Butterfly </a:t>
            </a:r>
            <a:br>
              <a:rPr lang="en-US" dirty="0"/>
            </a:br>
            <a:r>
              <a:rPr lang="en-US" dirty="0"/>
              <a:t>Design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28</a:t>
            </a:fld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82" y="1600200"/>
            <a:ext cx="8063636" cy="4525963"/>
          </a:xfrm>
        </p:spPr>
      </p:pic>
    </p:spTree>
    <p:extLst>
      <p:ext uri="{BB962C8B-B14F-4D97-AF65-F5344CB8AC3E}">
        <p14:creationId xmlns:p14="http://schemas.microsoft.com/office/powerpoint/2010/main" val="45927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Technical Development</a:t>
            </a:r>
            <a:br>
              <a:rPr lang="en-US" dirty="0"/>
            </a:br>
            <a:r>
              <a:rPr lang="en-US" dirty="0"/>
              <a:t>Butterfly </a:t>
            </a:r>
            <a:br>
              <a:rPr lang="en-US" dirty="0"/>
            </a:br>
            <a:r>
              <a:rPr lang="en-US" dirty="0"/>
              <a:t>Design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29</a:t>
            </a:fld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82" y="1600200"/>
            <a:ext cx="8063636" cy="4525963"/>
          </a:xfrm>
        </p:spPr>
      </p:pic>
    </p:spTree>
    <p:extLst>
      <p:ext uri="{BB962C8B-B14F-4D97-AF65-F5344CB8AC3E}">
        <p14:creationId xmlns:p14="http://schemas.microsoft.com/office/powerpoint/2010/main" val="7329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Moderator &amp; Reflector Plugs (MR Plugs)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Preliminary Design Ongoing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PDRs planned for June -15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Detail Engineering, Make Phase and Testing issued for </a:t>
            </a:r>
            <a:r>
              <a:rPr lang="en-US" b="1" dirty="0" smtClean="0">
                <a:solidFill>
                  <a:srgbClr val="000000"/>
                </a:solidFill>
              </a:rPr>
              <a:t>In-Kind Contribution (startup June)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TC-8 Twister Handling – Approved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TC-12 2x Butterfly Moderators - Approved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Cryogenic Cooling System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Preliminary Design Ongoing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PDRs </a:t>
            </a:r>
            <a:r>
              <a:rPr lang="en-US" dirty="0">
                <a:solidFill>
                  <a:srgbClr val="000000"/>
                </a:solidFill>
              </a:rPr>
              <a:t>planned for June -</a:t>
            </a:r>
            <a:r>
              <a:rPr lang="en-US" dirty="0" smtClean="0">
                <a:solidFill>
                  <a:srgbClr val="000000"/>
                </a:solidFill>
              </a:rPr>
              <a:t>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8230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Technical Development</a:t>
            </a:r>
            <a:br>
              <a:rPr lang="en-US" dirty="0"/>
            </a:br>
            <a:r>
              <a:rPr lang="en-US" dirty="0"/>
              <a:t>Butterfly </a:t>
            </a:r>
            <a:br>
              <a:rPr lang="en-US" dirty="0"/>
            </a:br>
            <a:r>
              <a:rPr lang="en-US" dirty="0"/>
              <a:t>Design</a:t>
            </a:r>
            <a:endParaRPr lang="en-GB" noProof="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82" y="1600200"/>
            <a:ext cx="8063636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1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Technical Development</a:t>
            </a:r>
            <a:br>
              <a:rPr lang="en-US" dirty="0"/>
            </a:br>
            <a:r>
              <a:rPr lang="en-US" dirty="0"/>
              <a:t>Butterfly </a:t>
            </a:r>
            <a:br>
              <a:rPr lang="en-US" dirty="0"/>
            </a:br>
            <a:r>
              <a:rPr lang="en-US" dirty="0"/>
              <a:t>Design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31</a:t>
            </a:fld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82" y="1600200"/>
            <a:ext cx="8063636" cy="4525963"/>
          </a:xfrm>
        </p:spPr>
      </p:pic>
    </p:spTree>
    <p:extLst>
      <p:ext uri="{BB962C8B-B14F-4D97-AF65-F5344CB8AC3E}">
        <p14:creationId xmlns:p14="http://schemas.microsoft.com/office/powerpoint/2010/main" val="955696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Technical Development</a:t>
            </a:r>
            <a:br>
              <a:rPr lang="en-US" dirty="0"/>
            </a:br>
            <a:r>
              <a:rPr lang="en-US" dirty="0"/>
              <a:t>Butterfly </a:t>
            </a:r>
            <a:br>
              <a:rPr lang="en-US" dirty="0"/>
            </a:br>
            <a:r>
              <a:rPr lang="en-US" dirty="0"/>
              <a:t>Design</a:t>
            </a:r>
            <a:endParaRPr lang="en-GB" noProof="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82" y="1600200"/>
            <a:ext cx="8063636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23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Technical Development</a:t>
            </a:r>
            <a:br>
              <a:rPr lang="en-US" dirty="0"/>
            </a:br>
            <a:r>
              <a:rPr lang="en-US" dirty="0"/>
              <a:t>Butterfly </a:t>
            </a:r>
            <a:br>
              <a:rPr lang="en-US" dirty="0"/>
            </a:br>
            <a:r>
              <a:rPr lang="en-US" dirty="0"/>
              <a:t>Weld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33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471"/>
          <a:stretch/>
        </p:blipFill>
        <p:spPr>
          <a:xfrm>
            <a:off x="395536" y="1568291"/>
            <a:ext cx="8069589" cy="51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51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Technical Development</a:t>
            </a:r>
            <a:br>
              <a:rPr lang="en-US" dirty="0"/>
            </a:br>
            <a:r>
              <a:rPr lang="en-US" dirty="0"/>
              <a:t>Butterfly </a:t>
            </a:r>
            <a:br>
              <a:rPr lang="en-US" dirty="0"/>
            </a:br>
            <a:r>
              <a:rPr lang="en-US" dirty="0" smtClean="0"/>
              <a:t>Weld Tests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34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3658965" y="1628800"/>
            <a:ext cx="1617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 err="1" smtClean="0"/>
              <a:t>Ebeam</a:t>
            </a:r>
            <a:r>
              <a:rPr lang="sv-SE" dirty="0" smtClean="0"/>
              <a:t> </a:t>
            </a:r>
            <a:r>
              <a:rPr lang="sv-SE" dirty="0" err="1" smtClean="0"/>
              <a:t>welding</a:t>
            </a:r>
            <a:endParaRPr lang="sv-SE" dirty="0"/>
          </a:p>
        </p:txBody>
      </p:sp>
      <p:sp>
        <p:nvSpPr>
          <p:cNvPr id="6" name="Rechteck 2"/>
          <p:cNvSpPr/>
          <p:nvPr/>
        </p:nvSpPr>
        <p:spPr>
          <a:xfrm>
            <a:off x="1587472" y="3573016"/>
            <a:ext cx="752279" cy="148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3"/>
          <p:cNvSpPr/>
          <p:nvPr/>
        </p:nvSpPr>
        <p:spPr>
          <a:xfrm>
            <a:off x="1875504" y="3721382"/>
            <a:ext cx="176215" cy="859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Gerade Verbindung mit Pfeil 5"/>
          <p:cNvCxnSpPr/>
          <p:nvPr/>
        </p:nvCxnSpPr>
        <p:spPr>
          <a:xfrm>
            <a:off x="1955959" y="3137340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hteck 7"/>
          <p:cNvSpPr/>
          <p:nvPr/>
        </p:nvSpPr>
        <p:spPr>
          <a:xfrm>
            <a:off x="2843809" y="3573017"/>
            <a:ext cx="382145" cy="132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8"/>
          <p:cNvSpPr/>
          <p:nvPr/>
        </p:nvSpPr>
        <p:spPr>
          <a:xfrm>
            <a:off x="3203849" y="3573016"/>
            <a:ext cx="176215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Gerade Verbindung mit Pfeil 9"/>
          <p:cNvCxnSpPr/>
          <p:nvPr/>
        </p:nvCxnSpPr>
        <p:spPr>
          <a:xfrm>
            <a:off x="3279662" y="3137340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hteck 10"/>
          <p:cNvSpPr/>
          <p:nvPr/>
        </p:nvSpPr>
        <p:spPr>
          <a:xfrm>
            <a:off x="3379977" y="3573017"/>
            <a:ext cx="374535" cy="132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1"/>
          <p:cNvSpPr/>
          <p:nvPr/>
        </p:nvSpPr>
        <p:spPr>
          <a:xfrm>
            <a:off x="4211960" y="3573017"/>
            <a:ext cx="792088" cy="132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2"/>
          <p:cNvSpPr/>
          <p:nvPr/>
        </p:nvSpPr>
        <p:spPr>
          <a:xfrm>
            <a:off x="4499992" y="3645024"/>
            <a:ext cx="216024" cy="936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Gerade Verbindung mit Pfeil 13"/>
          <p:cNvCxnSpPr/>
          <p:nvPr/>
        </p:nvCxnSpPr>
        <p:spPr>
          <a:xfrm>
            <a:off x="4599558" y="3130957"/>
            <a:ext cx="0" cy="422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feld 14"/>
          <p:cNvSpPr txBox="1"/>
          <p:nvPr/>
        </p:nvSpPr>
        <p:spPr>
          <a:xfrm>
            <a:off x="1547664" y="2420888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eBeam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>
          <a:xfrm>
            <a:off x="1187624" y="5241527"/>
            <a:ext cx="1447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“blindfolded”</a:t>
            </a:r>
            <a:endParaRPr lang="en-US" dirty="0"/>
          </a:p>
        </p:txBody>
      </p:sp>
      <p:cxnSp>
        <p:nvCxnSpPr>
          <p:cNvPr id="18" name="Gerade Verbindung mit Pfeil 17"/>
          <p:cNvCxnSpPr/>
          <p:nvPr/>
        </p:nvCxnSpPr>
        <p:spPr>
          <a:xfrm flipH="1" flipV="1">
            <a:off x="4788024" y="3789040"/>
            <a:ext cx="792088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9"/>
          <p:cNvSpPr txBox="1"/>
          <p:nvPr/>
        </p:nvSpPr>
        <p:spPr>
          <a:xfrm>
            <a:off x="4211960" y="5230941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“blindfolded”</a:t>
            </a:r>
          </a:p>
          <a:p>
            <a:r>
              <a:rPr lang="en-US" dirty="0"/>
              <a:t>but clear position</a:t>
            </a:r>
          </a:p>
        </p:txBody>
      </p:sp>
      <p:sp>
        <p:nvSpPr>
          <p:cNvPr id="20" name="Textfeld 20"/>
          <p:cNvSpPr txBox="1"/>
          <p:nvPr/>
        </p:nvSpPr>
        <p:spPr>
          <a:xfrm>
            <a:off x="5508104" y="4293096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guide</a:t>
            </a:r>
            <a:endParaRPr lang="en-US" dirty="0"/>
          </a:p>
        </p:txBody>
      </p:sp>
      <p:sp>
        <p:nvSpPr>
          <p:cNvPr id="21" name="Textfeld 21"/>
          <p:cNvSpPr txBox="1"/>
          <p:nvPr/>
        </p:nvSpPr>
        <p:spPr>
          <a:xfrm>
            <a:off x="4139952" y="2420888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eBeam</a:t>
            </a:r>
            <a:endParaRPr lang="en-US" dirty="0"/>
          </a:p>
        </p:txBody>
      </p:sp>
      <p:sp>
        <p:nvSpPr>
          <p:cNvPr id="22" name="Textfeld 22"/>
          <p:cNvSpPr txBox="1"/>
          <p:nvPr/>
        </p:nvSpPr>
        <p:spPr>
          <a:xfrm>
            <a:off x="2771800" y="2420888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eBeam</a:t>
            </a:r>
            <a:endParaRPr lang="en-US" dirty="0"/>
          </a:p>
        </p:txBody>
      </p:sp>
      <p:sp>
        <p:nvSpPr>
          <p:cNvPr id="23" name="Textfeld 23"/>
          <p:cNvSpPr txBox="1"/>
          <p:nvPr/>
        </p:nvSpPr>
        <p:spPr>
          <a:xfrm>
            <a:off x="2920509" y="522557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lines</a:t>
            </a:r>
            <a:endParaRPr lang="en-US" dirty="0"/>
          </a:p>
        </p:txBody>
      </p:sp>
      <p:cxnSp>
        <p:nvCxnSpPr>
          <p:cNvPr id="24" name="Gerade Verbindung mit Pfeil 24"/>
          <p:cNvCxnSpPr/>
          <p:nvPr/>
        </p:nvCxnSpPr>
        <p:spPr>
          <a:xfrm flipH="1" flipV="1">
            <a:off x="3419873" y="3789041"/>
            <a:ext cx="2160239" cy="432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928912" y="3664074"/>
            <a:ext cx="72008" cy="72008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354214" y="3613274"/>
            <a:ext cx="72008" cy="72008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144540" y="3606924"/>
            <a:ext cx="72008" cy="72008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572000" y="3606924"/>
            <a:ext cx="72008" cy="72008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580112" y="4869160"/>
            <a:ext cx="72008" cy="72008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feld 20"/>
          <p:cNvSpPr txBox="1"/>
          <p:nvPr/>
        </p:nvSpPr>
        <p:spPr>
          <a:xfrm>
            <a:off x="5724128" y="4715852"/>
            <a:ext cx="1110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Filler wire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825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Changes/Developments: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Twister Change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Butterfly Change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Questions/request for comments:</a:t>
            </a:r>
          </a:p>
          <a:p>
            <a:r>
              <a:rPr lang="en-US" dirty="0">
                <a:solidFill>
                  <a:srgbClr val="000000"/>
                </a:solidFill>
              </a:rPr>
              <a:t>Proton </a:t>
            </a:r>
            <a:r>
              <a:rPr lang="en-US" dirty="0" smtClean="0">
                <a:solidFill>
                  <a:srgbClr val="000000"/>
                </a:solidFill>
              </a:rPr>
              <a:t>Beam Path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Double Plug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Upcoming Activities: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Weld Tests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PDRs in June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Daniel Lyngh, TAC11, 2015-04-01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149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139136" cy="1143000"/>
          </a:xfrm>
        </p:spPr>
        <p:txBody>
          <a:bodyPr lIns="85699" tIns="42850" rIns="85699" bIns="42850">
            <a:normAutofit/>
          </a:bodyPr>
          <a:lstStyle/>
          <a:p>
            <a:pPr marL="360363" indent="-360363"/>
            <a:r>
              <a:rPr lang="en-GB" sz="3400" dirty="0" smtClean="0"/>
              <a:t>Schedule</a:t>
            </a:r>
            <a:endParaRPr lang="en-GB" sz="3600" dirty="0"/>
          </a:p>
        </p:txBody>
      </p:sp>
      <p:sp>
        <p:nvSpPr>
          <p:cNvPr id="7" name="Rectangle 6"/>
          <p:cNvSpPr/>
          <p:nvPr/>
        </p:nvSpPr>
        <p:spPr>
          <a:xfrm>
            <a:off x="6959087" y="1556792"/>
            <a:ext cx="1205579" cy="4345931"/>
          </a:xfrm>
          <a:prstGeom prst="rect">
            <a:avLst/>
          </a:prstGeom>
          <a:solidFill>
            <a:srgbClr val="0000FF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59480" y="1556792"/>
            <a:ext cx="1205579" cy="4345931"/>
          </a:xfrm>
          <a:prstGeom prst="rect">
            <a:avLst/>
          </a:prstGeom>
          <a:solidFill>
            <a:srgbClr val="0000FF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9512" y="2793638"/>
            <a:ext cx="26291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MR Plugs</a:t>
            </a:r>
          </a:p>
          <a:p>
            <a:pPr indent="449263"/>
            <a:r>
              <a:rPr lang="en-US" dirty="0" smtClean="0"/>
              <a:t>Cold Moderators</a:t>
            </a:r>
          </a:p>
          <a:p>
            <a:pPr indent="449263"/>
            <a:r>
              <a:rPr lang="en-US" dirty="0" smtClean="0"/>
              <a:t>Thermal Moderators</a:t>
            </a:r>
          </a:p>
          <a:p>
            <a:pPr indent="449263"/>
            <a:r>
              <a:rPr lang="en-US" dirty="0" smtClean="0"/>
              <a:t>Reflectors</a:t>
            </a:r>
          </a:p>
          <a:p>
            <a:pPr indent="449263"/>
            <a:r>
              <a:rPr lang="en-US" dirty="0" smtClean="0"/>
              <a:t>Handling System</a:t>
            </a:r>
          </a:p>
          <a:p>
            <a:pPr indent="449263"/>
            <a:r>
              <a:rPr lang="en-US" dirty="0" smtClean="0"/>
              <a:t>Structure &amp; Shielding</a:t>
            </a:r>
          </a:p>
          <a:p>
            <a:pPr indent="449263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1560" y="5025886"/>
            <a:ext cx="2449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Liquid Hydrogen System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27784" y="2280290"/>
            <a:ext cx="157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Concept Phase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3968" y="2289582"/>
            <a:ext cx="1310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Final Design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68144" y="2289582"/>
            <a:ext cx="1320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Make</a:t>
            </a:r>
            <a:r>
              <a:rPr lang="en-US" dirty="0" smtClean="0"/>
              <a:t> </a:t>
            </a:r>
            <a:r>
              <a:rPr lang="en-US" dirty="0">
                <a:solidFill>
                  <a:schemeClr val="accent1"/>
                </a:solidFill>
              </a:rPr>
              <a:t>Phase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139952" y="2145566"/>
            <a:ext cx="0" cy="187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380312" y="2217574"/>
            <a:ext cx="0" cy="23762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Isosceles Triangle 18"/>
          <p:cNvSpPr/>
          <p:nvPr/>
        </p:nvSpPr>
        <p:spPr>
          <a:xfrm>
            <a:off x="3945316" y="5169902"/>
            <a:ext cx="128946" cy="127000"/>
          </a:xfrm>
          <a:prstGeom prst="triangle">
            <a:avLst/>
          </a:prstGeom>
          <a:solidFill>
            <a:srgbClr val="22F51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sp>
        <p:nvSpPr>
          <p:cNvPr id="20" name="Isosceles Triangle 19"/>
          <p:cNvSpPr/>
          <p:nvPr/>
        </p:nvSpPr>
        <p:spPr>
          <a:xfrm>
            <a:off x="3945316" y="3441710"/>
            <a:ext cx="128946" cy="127000"/>
          </a:xfrm>
          <a:prstGeom prst="triangle">
            <a:avLst/>
          </a:prstGeom>
          <a:solidFill>
            <a:srgbClr val="22F51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206777" y="1570767"/>
            <a:ext cx="6206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2019</a:t>
            </a:r>
          </a:p>
          <a:p>
            <a:pPr algn="ctr"/>
            <a:r>
              <a:rPr lang="en-US" sz="1200" dirty="0" smtClean="0"/>
              <a:t>Q1  Q2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3509187" y="1556792"/>
            <a:ext cx="11208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2015</a:t>
            </a:r>
          </a:p>
          <a:p>
            <a:r>
              <a:rPr lang="en-US" sz="1200" dirty="0"/>
              <a:t>Q1  Q2  Q3  Q4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66957" y="1556792"/>
            <a:ext cx="11208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2016</a:t>
            </a:r>
          </a:p>
          <a:p>
            <a:r>
              <a:rPr lang="en-US" sz="1200" dirty="0" smtClean="0"/>
              <a:t>Q1  Q2  Q3  Q4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5839716" y="1563886"/>
            <a:ext cx="11208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 smtClean="0"/>
              <a:t>2017</a:t>
            </a:r>
            <a:endParaRPr lang="en-US" dirty="0"/>
          </a:p>
          <a:p>
            <a:r>
              <a:rPr lang="en-US" sz="1200" dirty="0" smtClean="0"/>
              <a:t>Q1  Q2  Q3  Q4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6936319" y="1563886"/>
            <a:ext cx="11208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 smtClean="0"/>
              <a:t>2018</a:t>
            </a:r>
            <a:endParaRPr lang="en-US" dirty="0"/>
          </a:p>
          <a:p>
            <a:r>
              <a:rPr lang="en-US" sz="1200" dirty="0" smtClean="0"/>
              <a:t>Q1  Q2  Q3  Q4</a:t>
            </a:r>
            <a:endParaRPr lang="en-US" sz="1200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4139952" y="4017774"/>
            <a:ext cx="0" cy="18722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Isosceles Triangle 34"/>
          <p:cNvSpPr/>
          <p:nvPr/>
        </p:nvSpPr>
        <p:spPr>
          <a:xfrm>
            <a:off x="3945316" y="3153678"/>
            <a:ext cx="128946" cy="127000"/>
          </a:xfrm>
          <a:prstGeom prst="triangle">
            <a:avLst/>
          </a:prstGeom>
          <a:solidFill>
            <a:srgbClr val="22F518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sp>
        <p:nvSpPr>
          <p:cNvPr id="37" name="Isosceles Triangle 36"/>
          <p:cNvSpPr/>
          <p:nvPr/>
        </p:nvSpPr>
        <p:spPr>
          <a:xfrm>
            <a:off x="5292080" y="4305806"/>
            <a:ext cx="128946" cy="1270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5652120" y="2145566"/>
            <a:ext cx="0" cy="3744416"/>
          </a:xfrm>
          <a:prstGeom prst="line">
            <a:avLst/>
          </a:prstGeom>
          <a:ln w="25400">
            <a:solidFill>
              <a:schemeClr val="accent1">
                <a:alpha val="66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Isosceles Triangle 40"/>
          <p:cNvSpPr/>
          <p:nvPr/>
        </p:nvSpPr>
        <p:spPr>
          <a:xfrm>
            <a:off x="5004048" y="5169902"/>
            <a:ext cx="128946" cy="1270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sp>
        <p:nvSpPr>
          <p:cNvPr id="48" name="Isosceles Triangle 47"/>
          <p:cNvSpPr/>
          <p:nvPr/>
        </p:nvSpPr>
        <p:spPr>
          <a:xfrm>
            <a:off x="6948264" y="4305806"/>
            <a:ext cx="128946" cy="1270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cxnSp>
        <p:nvCxnSpPr>
          <p:cNvPr id="52" name="Straight Connector 51"/>
          <p:cNvCxnSpPr>
            <a:stCxn id="37" idx="4"/>
            <a:endCxn id="48" idx="2"/>
          </p:cNvCxnSpPr>
          <p:nvPr/>
        </p:nvCxnSpPr>
        <p:spPr>
          <a:xfrm>
            <a:off x="5421026" y="4432806"/>
            <a:ext cx="1527238" cy="0"/>
          </a:xfrm>
          <a:prstGeom prst="line">
            <a:avLst/>
          </a:prstGeom>
          <a:ln w="63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Isosceles Triangle 52"/>
          <p:cNvSpPr/>
          <p:nvPr/>
        </p:nvSpPr>
        <p:spPr>
          <a:xfrm>
            <a:off x="8604448" y="3729742"/>
            <a:ext cx="128946" cy="127000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8460432" y="3441710"/>
            <a:ext cx="42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SAT</a:t>
            </a:r>
            <a:endParaRPr lang="en-US" sz="1100" b="1" dirty="0"/>
          </a:p>
        </p:txBody>
      </p:sp>
      <p:sp>
        <p:nvSpPr>
          <p:cNvPr id="61" name="Isosceles Triangle 60"/>
          <p:cNvSpPr/>
          <p:nvPr/>
        </p:nvSpPr>
        <p:spPr>
          <a:xfrm>
            <a:off x="6516216" y="5169902"/>
            <a:ext cx="128946" cy="1270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107504" y="4737854"/>
            <a:ext cx="2593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Cryogenic Cooling System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611560" y="5313918"/>
            <a:ext cx="1408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 Cryoplant</a:t>
            </a:r>
            <a:endParaRPr lang="en-US" dirty="0"/>
          </a:p>
        </p:txBody>
      </p:sp>
      <p:sp>
        <p:nvSpPr>
          <p:cNvPr id="59" name="Isosceles Triangle 58"/>
          <p:cNvSpPr/>
          <p:nvPr/>
        </p:nvSpPr>
        <p:spPr>
          <a:xfrm>
            <a:off x="3945316" y="3729742"/>
            <a:ext cx="128946" cy="127000"/>
          </a:xfrm>
          <a:prstGeom prst="triangle">
            <a:avLst/>
          </a:prstGeom>
          <a:solidFill>
            <a:srgbClr val="22F518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sp>
        <p:nvSpPr>
          <p:cNvPr id="60" name="Isosceles Triangle 59"/>
          <p:cNvSpPr/>
          <p:nvPr/>
        </p:nvSpPr>
        <p:spPr>
          <a:xfrm>
            <a:off x="3945316" y="4017774"/>
            <a:ext cx="128946" cy="127000"/>
          </a:xfrm>
          <a:prstGeom prst="triangle">
            <a:avLst/>
          </a:prstGeom>
          <a:solidFill>
            <a:srgbClr val="22F518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sp>
        <p:nvSpPr>
          <p:cNvPr id="63" name="Isosceles Triangle 62"/>
          <p:cNvSpPr/>
          <p:nvPr/>
        </p:nvSpPr>
        <p:spPr>
          <a:xfrm>
            <a:off x="3945316" y="4305806"/>
            <a:ext cx="128946" cy="127000"/>
          </a:xfrm>
          <a:prstGeom prst="triangle">
            <a:avLst/>
          </a:prstGeom>
          <a:solidFill>
            <a:srgbClr val="22F518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sp>
        <p:nvSpPr>
          <p:cNvPr id="64" name="Isosceles Triangle 63"/>
          <p:cNvSpPr/>
          <p:nvPr/>
        </p:nvSpPr>
        <p:spPr>
          <a:xfrm>
            <a:off x="3945316" y="5457934"/>
            <a:ext cx="128946" cy="127000"/>
          </a:xfrm>
          <a:prstGeom prst="triangle">
            <a:avLst/>
          </a:prstGeom>
          <a:solidFill>
            <a:srgbClr val="22F51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sp>
        <p:nvSpPr>
          <p:cNvPr id="24" name="Isosceles Triangle 23"/>
          <p:cNvSpPr/>
          <p:nvPr/>
        </p:nvSpPr>
        <p:spPr>
          <a:xfrm>
            <a:off x="5561887" y="3530734"/>
            <a:ext cx="160326" cy="1270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sp>
        <p:nvSpPr>
          <p:cNvPr id="47" name="Isosceles Triangle 46"/>
          <p:cNvSpPr/>
          <p:nvPr/>
        </p:nvSpPr>
        <p:spPr>
          <a:xfrm>
            <a:off x="7173456" y="3530734"/>
            <a:ext cx="160326" cy="1270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cxnSp>
        <p:nvCxnSpPr>
          <p:cNvPr id="51" name="Straight Connector 50"/>
          <p:cNvCxnSpPr>
            <a:stCxn id="24" idx="4"/>
            <a:endCxn id="47" idx="2"/>
          </p:cNvCxnSpPr>
          <p:nvPr/>
        </p:nvCxnSpPr>
        <p:spPr>
          <a:xfrm>
            <a:off x="5722213" y="3657734"/>
            <a:ext cx="1451243" cy="0"/>
          </a:xfrm>
          <a:prstGeom prst="line">
            <a:avLst/>
          </a:prstGeom>
          <a:ln w="63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Isosceles Triangle 71"/>
          <p:cNvSpPr/>
          <p:nvPr/>
        </p:nvSpPr>
        <p:spPr>
          <a:xfrm>
            <a:off x="5273855" y="3242702"/>
            <a:ext cx="160326" cy="1270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sp>
        <p:nvSpPr>
          <p:cNvPr id="73" name="Isosceles Triangle 72"/>
          <p:cNvSpPr/>
          <p:nvPr/>
        </p:nvSpPr>
        <p:spPr>
          <a:xfrm>
            <a:off x="6885424" y="3242702"/>
            <a:ext cx="160326" cy="1270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cxnSp>
        <p:nvCxnSpPr>
          <p:cNvPr id="74" name="Straight Connector 73"/>
          <p:cNvCxnSpPr>
            <a:stCxn id="72" idx="4"/>
            <a:endCxn id="73" idx="2"/>
          </p:cNvCxnSpPr>
          <p:nvPr/>
        </p:nvCxnSpPr>
        <p:spPr>
          <a:xfrm>
            <a:off x="5434181" y="3369702"/>
            <a:ext cx="1451243" cy="0"/>
          </a:xfrm>
          <a:prstGeom prst="line">
            <a:avLst/>
          </a:prstGeom>
          <a:ln w="63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Isosceles Triangle 77"/>
          <p:cNvSpPr/>
          <p:nvPr/>
        </p:nvSpPr>
        <p:spPr>
          <a:xfrm>
            <a:off x="5561887" y="3746758"/>
            <a:ext cx="160326" cy="1270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sp>
        <p:nvSpPr>
          <p:cNvPr id="79" name="Isosceles Triangle 78"/>
          <p:cNvSpPr/>
          <p:nvPr/>
        </p:nvSpPr>
        <p:spPr>
          <a:xfrm>
            <a:off x="7173456" y="3746758"/>
            <a:ext cx="160326" cy="1270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cxnSp>
        <p:nvCxnSpPr>
          <p:cNvPr id="80" name="Straight Connector 79"/>
          <p:cNvCxnSpPr>
            <a:stCxn id="78" idx="4"/>
            <a:endCxn id="79" idx="2"/>
          </p:cNvCxnSpPr>
          <p:nvPr/>
        </p:nvCxnSpPr>
        <p:spPr>
          <a:xfrm>
            <a:off x="5722213" y="3873758"/>
            <a:ext cx="1451243" cy="0"/>
          </a:xfrm>
          <a:prstGeom prst="line">
            <a:avLst/>
          </a:prstGeom>
          <a:ln w="63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Isosceles Triangle 83"/>
          <p:cNvSpPr/>
          <p:nvPr/>
        </p:nvSpPr>
        <p:spPr>
          <a:xfrm>
            <a:off x="4841807" y="4034790"/>
            <a:ext cx="160326" cy="1270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sp>
        <p:nvSpPr>
          <p:cNvPr id="85" name="Isosceles Triangle 84"/>
          <p:cNvSpPr/>
          <p:nvPr/>
        </p:nvSpPr>
        <p:spPr>
          <a:xfrm>
            <a:off x="6660232" y="4017774"/>
            <a:ext cx="160326" cy="1270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cxnSp>
        <p:nvCxnSpPr>
          <p:cNvPr id="86" name="Straight Connector 85"/>
          <p:cNvCxnSpPr>
            <a:stCxn id="84" idx="4"/>
            <a:endCxn id="85" idx="2"/>
          </p:cNvCxnSpPr>
          <p:nvPr/>
        </p:nvCxnSpPr>
        <p:spPr>
          <a:xfrm flipV="1">
            <a:off x="5002133" y="4144774"/>
            <a:ext cx="1658099" cy="17016"/>
          </a:xfrm>
          <a:prstGeom prst="line">
            <a:avLst/>
          </a:prstGeom>
          <a:ln w="63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Isosceles Triangle 88"/>
          <p:cNvSpPr/>
          <p:nvPr/>
        </p:nvSpPr>
        <p:spPr>
          <a:xfrm>
            <a:off x="6804248" y="5457934"/>
            <a:ext cx="128946" cy="1270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6084168" y="6033998"/>
            <a:ext cx="6591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Delivery </a:t>
            </a:r>
            <a:endParaRPr lang="en-US" sz="1100" dirty="0"/>
          </a:p>
        </p:txBody>
      </p:sp>
      <p:sp>
        <p:nvSpPr>
          <p:cNvPr id="93" name="TextBox 92"/>
          <p:cNvSpPr txBox="1"/>
          <p:nvPr/>
        </p:nvSpPr>
        <p:spPr>
          <a:xfrm>
            <a:off x="4860032" y="6033998"/>
            <a:ext cx="5325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CDR</a:t>
            </a:r>
            <a:endParaRPr lang="en-US" sz="1100" dirty="0"/>
          </a:p>
        </p:txBody>
      </p:sp>
      <p:sp>
        <p:nvSpPr>
          <p:cNvPr id="94" name="Isosceles Triangle 93"/>
          <p:cNvSpPr/>
          <p:nvPr/>
        </p:nvSpPr>
        <p:spPr>
          <a:xfrm>
            <a:off x="4644008" y="6106006"/>
            <a:ext cx="128946" cy="1270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3851920" y="6033998"/>
            <a:ext cx="4209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PDR</a:t>
            </a:r>
            <a:endParaRPr lang="en-US" sz="1100" dirty="0"/>
          </a:p>
        </p:txBody>
      </p:sp>
      <p:sp>
        <p:nvSpPr>
          <p:cNvPr id="96" name="Isosceles Triangle 95"/>
          <p:cNvSpPr/>
          <p:nvPr/>
        </p:nvSpPr>
        <p:spPr>
          <a:xfrm>
            <a:off x="3635896" y="6106006"/>
            <a:ext cx="128946" cy="127000"/>
          </a:xfrm>
          <a:prstGeom prst="triangle">
            <a:avLst/>
          </a:prstGeom>
          <a:solidFill>
            <a:srgbClr val="22F518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sp>
        <p:nvSpPr>
          <p:cNvPr id="97" name="Isosceles Triangle 96"/>
          <p:cNvSpPr/>
          <p:nvPr/>
        </p:nvSpPr>
        <p:spPr>
          <a:xfrm>
            <a:off x="5868144" y="6106006"/>
            <a:ext cx="128946" cy="1270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PDR</a:t>
            </a:r>
            <a:endParaRPr lang="en-US" dirty="0"/>
          </a:p>
        </p:txBody>
      </p:sp>
      <p:cxnSp>
        <p:nvCxnSpPr>
          <p:cNvPr id="104" name="Straight Connector 103"/>
          <p:cNvCxnSpPr>
            <a:stCxn id="41" idx="4"/>
            <a:endCxn id="61" idx="2"/>
          </p:cNvCxnSpPr>
          <p:nvPr/>
        </p:nvCxnSpPr>
        <p:spPr>
          <a:xfrm>
            <a:off x="5132994" y="5296902"/>
            <a:ext cx="1383222" cy="0"/>
          </a:xfrm>
          <a:prstGeom prst="line">
            <a:avLst/>
          </a:prstGeom>
          <a:ln w="63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Left Brace 107"/>
          <p:cNvSpPr/>
          <p:nvPr/>
        </p:nvSpPr>
        <p:spPr>
          <a:xfrm rot="10800000">
            <a:off x="7236296" y="3225686"/>
            <a:ext cx="648072" cy="1224136"/>
          </a:xfrm>
          <a:prstGeom prst="leftBrace">
            <a:avLst>
              <a:gd name="adj1" fmla="val 23302"/>
              <a:gd name="adj2" fmla="val 49540"/>
            </a:avLst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Elbow Connector 113"/>
          <p:cNvCxnSpPr/>
          <p:nvPr/>
        </p:nvCxnSpPr>
        <p:spPr>
          <a:xfrm flipV="1">
            <a:off x="6948264" y="5241910"/>
            <a:ext cx="864096" cy="28803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6660232" y="5241910"/>
            <a:ext cx="1008112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4" name="Elbow Connector 123"/>
          <p:cNvCxnSpPr/>
          <p:nvPr/>
        </p:nvCxnSpPr>
        <p:spPr>
          <a:xfrm rot="5400000" flipH="1" flipV="1">
            <a:off x="7272300" y="4413818"/>
            <a:ext cx="1368152" cy="28803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7890686" y="3845983"/>
            <a:ext cx="648072" cy="0"/>
          </a:xfrm>
          <a:prstGeom prst="line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>
            <a:off x="6948264" y="6178014"/>
            <a:ext cx="432048" cy="0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7380312" y="6033998"/>
            <a:ext cx="12520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Site Inst. &amp; Testing </a:t>
            </a:r>
            <a:endParaRPr lang="en-US" sz="1100" dirty="0"/>
          </a:p>
        </p:txBody>
      </p:sp>
      <p:sp>
        <p:nvSpPr>
          <p:cNvPr id="138" name="TextBox 137"/>
          <p:cNvSpPr txBox="1"/>
          <p:nvPr/>
        </p:nvSpPr>
        <p:spPr>
          <a:xfrm>
            <a:off x="7524328" y="2289582"/>
            <a:ext cx="1100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Site Work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843808" y="1569502"/>
            <a:ext cx="701523" cy="4345931"/>
          </a:xfrm>
          <a:prstGeom prst="rect">
            <a:avLst/>
          </a:prstGeom>
          <a:solidFill>
            <a:srgbClr val="0000FF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/>
          <p:cNvSpPr txBox="1"/>
          <p:nvPr/>
        </p:nvSpPr>
        <p:spPr>
          <a:xfrm>
            <a:off x="2915816" y="1569502"/>
            <a:ext cx="6206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 smtClean="0"/>
              <a:t>2014</a:t>
            </a:r>
            <a:endParaRPr lang="en-US" dirty="0"/>
          </a:p>
          <a:p>
            <a:r>
              <a:rPr lang="en-US" sz="1200" dirty="0" smtClean="0"/>
              <a:t>Q3  </a:t>
            </a:r>
            <a:r>
              <a:rPr lang="en-US" sz="1200" dirty="0"/>
              <a:t>Q4</a:t>
            </a:r>
          </a:p>
        </p:txBody>
      </p:sp>
      <p:cxnSp>
        <p:nvCxnSpPr>
          <p:cNvPr id="142" name="Straight Connector 141"/>
          <p:cNvCxnSpPr/>
          <p:nvPr/>
        </p:nvCxnSpPr>
        <p:spPr>
          <a:xfrm>
            <a:off x="6948264" y="5025886"/>
            <a:ext cx="0" cy="8640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6948264" y="4593838"/>
            <a:ext cx="432048" cy="432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25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Developments</a:t>
            </a:r>
            <a:br>
              <a:rPr lang="en-US" dirty="0" smtClean="0"/>
            </a:br>
            <a:r>
              <a:rPr lang="en-US" dirty="0" smtClean="0"/>
              <a:t>Twister Handling 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Developed design of twister moderator handling system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Water Cooling of Shafts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Piping Arrangement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Proton Beam Path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Double Plug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Daniel Lyngh, TAC11, 2015-04-01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9450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6</a:t>
            </a:fld>
            <a:endParaRPr lang="sv-SE"/>
          </a:p>
        </p:txBody>
      </p:sp>
      <p:grpSp>
        <p:nvGrpSpPr>
          <p:cNvPr id="56" name="Group 55"/>
          <p:cNvGrpSpPr/>
          <p:nvPr/>
        </p:nvGrpSpPr>
        <p:grpSpPr>
          <a:xfrm>
            <a:off x="179512" y="620688"/>
            <a:ext cx="8280920" cy="6140425"/>
            <a:chOff x="179512" y="620688"/>
            <a:chExt cx="8280920" cy="6140425"/>
          </a:xfrm>
        </p:grpSpPr>
        <p:pic>
          <p:nvPicPr>
            <p:cNvPr id="7" name="Picture 6" descr="new monolith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766" b="99225" l="1728" r="97137">
                          <a14:foregroundMark x1="97137" y1="84970" x2="97137" y2="84970"/>
                          <a14:foregroundMark x1="57700" y1="63609" x2="57700" y2="636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33916" y="620688"/>
              <a:ext cx="6026516" cy="5749734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>
              <a:stCxn id="10" idx="3"/>
            </p:cNvCxnSpPr>
            <p:nvPr/>
          </p:nvCxnSpPr>
          <p:spPr>
            <a:xfrm flipV="1">
              <a:off x="5995327" y="4922530"/>
              <a:ext cx="847695" cy="1252647"/>
            </a:xfrm>
            <a:prstGeom prst="straightConnector1">
              <a:avLst/>
            </a:prstGeom>
            <a:ln w="38100" cmpd="sng">
              <a:solidFill>
                <a:srgbClr val="049ED6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139952" y="6021288"/>
              <a:ext cx="18553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kern="1200" dirty="0" smtClean="0">
                  <a:latin typeface="Times New Roman"/>
                </a:rPr>
                <a:t>Proton beam window</a:t>
              </a:r>
              <a:endParaRPr lang="en-GB" sz="1400" b="1" kern="1200" dirty="0">
                <a:latin typeface="Times New Roman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95736" y="5661248"/>
              <a:ext cx="3706824" cy="368997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b="1" kern="1200" dirty="0" smtClean="0">
                  <a:solidFill>
                    <a:srgbClr val="000000"/>
                  </a:solidFill>
                  <a:latin typeface="Times New Roman"/>
                </a:rPr>
                <a:t>Moderator and reflector plugs</a:t>
              </a:r>
              <a:endParaRPr lang="en-GB" sz="1600" b="1" kern="1200" dirty="0">
                <a:solidFill>
                  <a:srgbClr val="000000"/>
                </a:solidFill>
                <a:latin typeface="Times New Roman"/>
              </a:endParaRPr>
            </a:p>
          </p:txBody>
        </p:sp>
        <p:cxnSp>
          <p:nvCxnSpPr>
            <p:cNvPr id="12" name="Straight Arrow Connector 11"/>
            <p:cNvCxnSpPr>
              <a:stCxn id="13" idx="3"/>
            </p:cNvCxnSpPr>
            <p:nvPr/>
          </p:nvCxnSpPr>
          <p:spPr>
            <a:xfrm flipV="1">
              <a:off x="2192653" y="3861048"/>
              <a:ext cx="2091315" cy="1450033"/>
            </a:xfrm>
            <a:prstGeom prst="straightConnector1">
              <a:avLst/>
            </a:prstGeom>
            <a:ln w="38100" cmpd="sng">
              <a:solidFill>
                <a:srgbClr val="049ED6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971600" y="5157192"/>
              <a:ext cx="122105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400" b="1" kern="1200" dirty="0" smtClean="0">
                  <a:latin typeface="Times New Roman"/>
                </a:rPr>
                <a:t>Target wheel</a:t>
              </a:r>
              <a:endParaRPr lang="en-GB" sz="1400" b="1" kern="1200" dirty="0">
                <a:latin typeface="Times New Roman"/>
              </a:endParaRPr>
            </a:p>
          </p:txBody>
        </p:sp>
        <p:cxnSp>
          <p:nvCxnSpPr>
            <p:cNvPr id="21" name="Straight Arrow Connector 20"/>
            <p:cNvCxnSpPr>
              <a:stCxn id="11" idx="0"/>
            </p:cNvCxnSpPr>
            <p:nvPr/>
          </p:nvCxnSpPr>
          <p:spPr>
            <a:xfrm flipV="1">
              <a:off x="4049148" y="4149080"/>
              <a:ext cx="1314940" cy="1512168"/>
            </a:xfrm>
            <a:prstGeom prst="straightConnector1">
              <a:avLst/>
            </a:prstGeom>
            <a:ln w="38100" cmpd="sng">
              <a:solidFill>
                <a:srgbClr val="049ED6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499992" y="6453336"/>
              <a:ext cx="19957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kern="1200" dirty="0" smtClean="0">
                  <a:latin typeface="Times New Roman"/>
                </a:rPr>
                <a:t>Neutron beam windows</a:t>
              </a:r>
              <a:endParaRPr lang="en-GB" sz="1400" b="1" kern="1200" dirty="0">
                <a:latin typeface="Times New Roman"/>
              </a:endParaRPr>
            </a:p>
          </p:txBody>
        </p:sp>
        <p:cxnSp>
          <p:nvCxnSpPr>
            <p:cNvPr id="37" name="Straight Arrow Connector 36"/>
            <p:cNvCxnSpPr>
              <a:stCxn id="38" idx="3"/>
            </p:cNvCxnSpPr>
            <p:nvPr/>
          </p:nvCxnSpPr>
          <p:spPr>
            <a:xfrm flipV="1">
              <a:off x="2287781" y="3645024"/>
              <a:ext cx="1204099" cy="945977"/>
            </a:xfrm>
            <a:prstGeom prst="straightConnector1">
              <a:avLst/>
            </a:prstGeom>
            <a:ln w="38100" cmpd="sng">
              <a:solidFill>
                <a:srgbClr val="049ED6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79512" y="4437112"/>
              <a:ext cx="21082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kern="1200" dirty="0" smtClean="0">
                  <a:latin typeface="Times New Roman"/>
                </a:rPr>
                <a:t>Neutron beam extraction</a:t>
              </a:r>
              <a:endParaRPr lang="en-GB" sz="1400" b="1" kern="1200" dirty="0">
                <a:latin typeface="Times New Roman"/>
              </a:endParaRPr>
            </a:p>
          </p:txBody>
        </p:sp>
        <p:cxnSp>
          <p:nvCxnSpPr>
            <p:cNvPr id="23" name="Straight Arrow Connector 22"/>
            <p:cNvCxnSpPr>
              <a:stCxn id="22" idx="3"/>
            </p:cNvCxnSpPr>
            <p:nvPr/>
          </p:nvCxnSpPr>
          <p:spPr>
            <a:xfrm flipV="1">
              <a:off x="6495776" y="4255816"/>
              <a:ext cx="1399670" cy="2351409"/>
            </a:xfrm>
            <a:prstGeom prst="straightConnector1">
              <a:avLst/>
            </a:prstGeom>
            <a:ln w="38100" cmpd="sng">
              <a:solidFill>
                <a:srgbClr val="049ED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/>
          <p:cNvCxnSpPr/>
          <p:nvPr/>
        </p:nvCxnSpPr>
        <p:spPr>
          <a:xfrm flipH="1" flipV="1">
            <a:off x="6156176" y="3284984"/>
            <a:ext cx="3528392" cy="1800200"/>
          </a:xfrm>
          <a:prstGeom prst="line">
            <a:avLst/>
          </a:prstGeom>
          <a:ln w="76200" cmpd="sng">
            <a:solidFill>
              <a:schemeClr val="accent6">
                <a:lumMod val="75000"/>
              </a:schemeClr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950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Daniel Lyngh, TAC11, 2015-04-01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528" y="332656"/>
            <a:ext cx="7682534" cy="606327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3779912" y="3140968"/>
            <a:ext cx="4536504" cy="864096"/>
          </a:xfrm>
          <a:prstGeom prst="line">
            <a:avLst/>
          </a:prstGeom>
          <a:ln w="76200" cmpd="sng">
            <a:solidFill>
              <a:schemeClr val="accent6">
                <a:lumMod val="75000"/>
              </a:schemeClr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784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Technical Developments</a:t>
            </a:r>
            <a:br>
              <a:rPr lang="en-US" dirty="0"/>
            </a:br>
            <a:r>
              <a:rPr lang="en-US" dirty="0"/>
              <a:t>Twister Handling </a:t>
            </a:r>
            <a:br>
              <a:rPr lang="en-US" dirty="0"/>
            </a:br>
            <a:r>
              <a:rPr lang="en-US" dirty="0" smtClean="0"/>
              <a:t>Component Overview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Daniel Lyngh, TAC11, 2015-04-01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440160"/>
            <a:ext cx="7535041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Technical Developments</a:t>
            </a:r>
            <a:br>
              <a:rPr lang="en-US" dirty="0"/>
            </a:br>
            <a:r>
              <a:rPr lang="en-US" dirty="0"/>
              <a:t>Twister Handling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Shaft Cooling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pl-PL" dirty="0" smtClean="0"/>
              <a:t>Daniel Lyngh, TAC11, 2015-04-01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  <p:grpSp>
        <p:nvGrpSpPr>
          <p:cNvPr id="3" name="Group 2"/>
          <p:cNvGrpSpPr/>
          <p:nvPr/>
        </p:nvGrpSpPr>
        <p:grpSpPr>
          <a:xfrm>
            <a:off x="130233" y="1484784"/>
            <a:ext cx="5438318" cy="4867467"/>
            <a:chOff x="539552" y="1412776"/>
            <a:chExt cx="7560840" cy="587557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7784" y="1412776"/>
              <a:ext cx="5472608" cy="5875579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>
              <a:stCxn id="9" idx="3"/>
            </p:cNvCxnSpPr>
            <p:nvPr/>
          </p:nvCxnSpPr>
          <p:spPr>
            <a:xfrm flipV="1">
              <a:off x="1809408" y="1916832"/>
              <a:ext cx="1860050" cy="5109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39552" y="2204864"/>
              <a:ext cx="1269856" cy="4458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sv-SE" dirty="0" smtClean="0"/>
                <a:t>Bearing</a:t>
              </a:r>
              <a:endParaRPr lang="sv-SE" dirty="0"/>
            </a:p>
          </p:txBody>
        </p:sp>
        <p:cxnSp>
          <p:nvCxnSpPr>
            <p:cNvPr id="10" name="Straight Arrow Connector 9"/>
            <p:cNvCxnSpPr>
              <a:stCxn id="11" idx="3"/>
            </p:cNvCxnSpPr>
            <p:nvPr/>
          </p:nvCxnSpPr>
          <p:spPr>
            <a:xfrm flipV="1">
              <a:off x="1909520" y="3498898"/>
              <a:ext cx="1902128" cy="477019"/>
            </a:xfrm>
            <a:prstGeom prst="straightConnector1">
              <a:avLst/>
            </a:prstGeom>
            <a:ln w="19050">
              <a:solidFill>
                <a:srgbClr val="049ED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08064" y="3585819"/>
              <a:ext cx="1301456" cy="780194"/>
            </a:xfrm>
            <a:prstGeom prst="rect">
              <a:avLst/>
            </a:prstGeom>
            <a:noFill/>
            <a:ln>
              <a:solidFill>
                <a:srgbClr val="049ED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sv-SE" dirty="0" smtClean="0"/>
                <a:t>Cavities</a:t>
              </a:r>
            </a:p>
            <a:p>
              <a:r>
                <a:rPr lang="sv-SE" dirty="0" smtClean="0"/>
                <a:t>water</a:t>
              </a:r>
              <a:endParaRPr lang="sv-SE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1691680" y="5661248"/>
              <a:ext cx="2016224" cy="4320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709296" y="1556793"/>
              <a:ext cx="2027733" cy="464435"/>
            </a:xfrm>
            <a:prstGeom prst="straightConnector1">
              <a:avLst/>
            </a:prstGeom>
            <a:ln w="19050">
              <a:solidFill>
                <a:srgbClr val="049ED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1809408" y="4345366"/>
              <a:ext cx="1826488" cy="457358"/>
            </a:xfrm>
            <a:prstGeom prst="straightConnector1">
              <a:avLst/>
            </a:prstGeom>
            <a:ln w="19050">
              <a:solidFill>
                <a:srgbClr val="049ED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1809408" y="5013178"/>
              <a:ext cx="1826488" cy="484920"/>
            </a:xfrm>
            <a:prstGeom prst="straightConnector1">
              <a:avLst/>
            </a:prstGeom>
            <a:ln w="19050">
              <a:solidFill>
                <a:srgbClr val="049ED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709296" y="6021288"/>
              <a:ext cx="1350536" cy="346027"/>
            </a:xfrm>
            <a:prstGeom prst="straightConnector1">
              <a:avLst/>
            </a:prstGeom>
            <a:ln w="19050">
              <a:solidFill>
                <a:srgbClr val="049ED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5004049" y="5502323"/>
              <a:ext cx="1410512" cy="691149"/>
            </a:xfrm>
            <a:prstGeom prst="straightConnector1">
              <a:avLst/>
            </a:prstGeom>
            <a:ln w="19050">
              <a:solidFill>
                <a:srgbClr val="049ED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1772816"/>
            <a:ext cx="3550462" cy="371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31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 template.potx</Template>
  <TotalTime>2571</TotalTime>
  <Words>943</Words>
  <Application>Microsoft Macintosh PowerPoint</Application>
  <PresentationFormat>On-screen Show (4:3)</PresentationFormat>
  <Paragraphs>260</Paragraphs>
  <Slides>35</Slides>
  <Notes>3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ESS Core Powerpoint template</vt:lpstr>
      <vt:lpstr>Document</vt:lpstr>
      <vt:lpstr>WP 12.3 Moderator &amp; Reflector Systems  D. Lyngh, M. Kickulies, J. Ringnér, J. Jurns, M. Andersson, M. Pucilowski, T. Hedlund, A. Olsson</vt:lpstr>
      <vt:lpstr>Outline</vt:lpstr>
      <vt:lpstr>Recent Progress</vt:lpstr>
      <vt:lpstr>Schedule</vt:lpstr>
      <vt:lpstr>Technical Developments Twister Handling </vt:lpstr>
      <vt:lpstr>Overview</vt:lpstr>
      <vt:lpstr>PowerPoint Presentation</vt:lpstr>
      <vt:lpstr>Technical Developments Twister Handling  Component Overview</vt:lpstr>
      <vt:lpstr>Technical Developments Twister Handling  Shaft Cooling</vt:lpstr>
      <vt:lpstr>Technical Developments Twister Handling  Bearings</vt:lpstr>
      <vt:lpstr>Technical Developments Twister Handling  Piping Arrangement</vt:lpstr>
      <vt:lpstr>Technical Developments Twister Handling </vt:lpstr>
      <vt:lpstr>Twister Option Proton Beam Path</vt:lpstr>
      <vt:lpstr>Twister Option Independent or double Plugs</vt:lpstr>
      <vt:lpstr>Technical Developments</vt:lpstr>
      <vt:lpstr>Butterfly Moderators TC-12 Instrument Performance</vt:lpstr>
      <vt:lpstr>Technical Development Butterfly Moderator Implementation</vt:lpstr>
      <vt:lpstr>Technical Development Butterfly  Design</vt:lpstr>
      <vt:lpstr>Technical Development Butterfly  Design</vt:lpstr>
      <vt:lpstr>Technical Development Butterfly  Design</vt:lpstr>
      <vt:lpstr>Technical Development Butterfly  Design</vt:lpstr>
      <vt:lpstr>Technical Development Butterfly  Thermal Moderator</vt:lpstr>
      <vt:lpstr>Technical Development Butterfly  Design</vt:lpstr>
      <vt:lpstr>Technical Development Butterfly  Design</vt:lpstr>
      <vt:lpstr>Technical Development Butterfly  Design</vt:lpstr>
      <vt:lpstr>Technical Development Butterfly  Design</vt:lpstr>
      <vt:lpstr>Technical Development Butterfly  Design</vt:lpstr>
      <vt:lpstr>Technical Development Butterfly  Design</vt:lpstr>
      <vt:lpstr>Technical Development Butterfly  Design</vt:lpstr>
      <vt:lpstr>Technical Development Butterfly  Design</vt:lpstr>
      <vt:lpstr>Technical Development Butterfly  Design</vt:lpstr>
      <vt:lpstr>Technical Development Butterfly  Design</vt:lpstr>
      <vt:lpstr>Technical Development Butterfly  Weld Tests</vt:lpstr>
      <vt:lpstr>Technical Development Butterfly  Weld Tests</vt:lpstr>
      <vt:lpstr>Summary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Daniel Lyngh</cp:lastModifiedBy>
  <cp:revision>99</cp:revision>
  <cp:lastPrinted>2015-03-05T10:22:36Z</cp:lastPrinted>
  <dcterms:created xsi:type="dcterms:W3CDTF">2013-10-29T16:05:10Z</dcterms:created>
  <dcterms:modified xsi:type="dcterms:W3CDTF">2015-03-24T13:51:53Z</dcterms:modified>
</cp:coreProperties>
</file>