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310" r:id="rId4"/>
    <p:sldId id="352" r:id="rId5"/>
    <p:sldId id="353" r:id="rId6"/>
    <p:sldId id="354" r:id="rId7"/>
    <p:sldId id="355" r:id="rId8"/>
    <p:sldId id="356" r:id="rId9"/>
    <p:sldId id="361" r:id="rId10"/>
    <p:sldId id="378" r:id="rId11"/>
    <p:sldId id="379" r:id="rId12"/>
    <p:sldId id="368" r:id="rId13"/>
    <p:sldId id="369" r:id="rId14"/>
    <p:sldId id="370" r:id="rId15"/>
    <p:sldId id="371" r:id="rId16"/>
    <p:sldId id="374" r:id="rId17"/>
    <p:sldId id="376" r:id="rId18"/>
    <p:sldId id="377" r:id="rId19"/>
    <p:sldId id="383" r:id="rId20"/>
    <p:sldId id="381" r:id="rId21"/>
    <p:sldId id="322" r:id="rId22"/>
    <p:sldId id="325" r:id="rId23"/>
    <p:sldId id="382" r:id="rId24"/>
    <p:sldId id="323" r:id="rId25"/>
    <p:sldId id="384" r:id="rId26"/>
    <p:sldId id="293" r:id="rId27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471" autoAdjust="0"/>
    <p:restoredTop sz="75858" autoAdjust="0"/>
  </p:normalViewPr>
  <p:slideViewPr>
    <p:cSldViewPr snapToGrid="0">
      <p:cViewPr>
        <p:scale>
          <a:sx n="120" d="100"/>
          <a:sy n="120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562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/>
          <a:lstStyle>
            <a:lvl1pPr algn="r">
              <a:defRPr sz="1300"/>
            </a:lvl1pPr>
          </a:lstStyle>
          <a:p>
            <a:fld id="{F99B3CAE-4048-4E4E-A09E-9A5C35569D3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 anchor="b"/>
          <a:lstStyle>
            <a:lvl1pPr algn="r">
              <a:defRPr sz="1300"/>
            </a:lvl1pPr>
          </a:lstStyle>
          <a:p>
            <a:fld id="{45515578-5CC2-FD44-9CC5-F3A16B4F39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/>
          <a:lstStyle>
            <a:lvl1pPr algn="r">
              <a:defRPr sz="1300"/>
            </a:lvl1pPr>
          </a:lstStyle>
          <a:p>
            <a:fld id="{E09F57FC-B3FF-4DF2-9417-962901C07B3B}" type="datetimeFigureOut">
              <a:rPr lang="sv-SE" smtClean="0"/>
              <a:t>2015-04-01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6" rIns="99033" bIns="49516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3" tIns="49516" rIns="99033" bIns="49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33" tIns="49516" rIns="99033" bIns="49516" rtlCol="0" anchor="b"/>
          <a:lstStyle>
            <a:lvl1pPr algn="r">
              <a:defRPr sz="1300"/>
            </a:lvl1pPr>
          </a:lstStyle>
          <a:p>
            <a:fld id="{161A53A7-64CD-4D0E-AAE8-1AC9C79D7085}" type="slidenum">
              <a:rPr lang="sv-SE" smtClean="0"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665019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9" name="Image 8" descr="bandeau_texte.png"/>
          <p:cNvPicPr>
            <a:picLocks noChangeAspect="1"/>
          </p:cNvPicPr>
          <p:nvPr userDrawn="1"/>
        </p:nvPicPr>
        <p:blipFill rotWithShape="1">
          <a:blip r:embed="rId3" cstate="print"/>
          <a:srcRect r="88046"/>
          <a:stretch/>
        </p:blipFill>
        <p:spPr>
          <a:xfrm>
            <a:off x="216821" y="403833"/>
            <a:ext cx="710963" cy="621518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502533" cy="620688"/>
          </a:xfrm>
          <a:prstGeom prst="rect">
            <a:avLst/>
          </a:prstGeom>
          <a:noFill/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665019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TAC11</a:t>
            </a:r>
            <a:endParaRPr lang="en-US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665019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TAC11</a:t>
            </a:r>
            <a:endParaRPr lang="en-US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50495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Elliptical </a:t>
            </a:r>
            <a:r>
              <a:rPr lang="en-US" sz="4000" dirty="0"/>
              <a:t>Cavities </a:t>
            </a:r>
            <a:r>
              <a:rPr lang="en-US" sz="4000" dirty="0" smtClean="0"/>
              <a:t>Cryomodules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2297" y="4462857"/>
            <a:ext cx="8352928" cy="1487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sv-SE" sz="1600" dirty="0">
                <a:solidFill>
                  <a:schemeClr val="bg1"/>
                </a:solidFill>
              </a:rPr>
              <a:t>Pierre BOSLAND, CEA </a:t>
            </a:r>
            <a:r>
              <a:rPr lang="sv-SE" sz="1600" dirty="0" smtClean="0">
                <a:solidFill>
                  <a:schemeClr val="bg1"/>
                </a:solidFill>
              </a:rPr>
              <a:t>Saclay</a:t>
            </a:r>
          </a:p>
          <a:p>
            <a:pPr marL="0" indent="0" algn="ctr">
              <a:buNone/>
            </a:pPr>
            <a:r>
              <a:rPr lang="sv-SE" sz="1600" dirty="0" smtClean="0">
                <a:solidFill>
                  <a:schemeClr val="bg1"/>
                </a:solidFill>
              </a:rPr>
              <a:t>External WP5 leader  </a:t>
            </a:r>
          </a:p>
          <a:p>
            <a:pPr marL="0" indent="0" algn="ctr">
              <a:buNone/>
            </a:pPr>
            <a:endParaRPr lang="sv-SE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1600" dirty="0" smtClean="0">
                <a:solidFill>
                  <a:schemeClr val="bg1"/>
                </a:solidFill>
              </a:rPr>
              <a:t>Christine Darve,</a:t>
            </a:r>
          </a:p>
          <a:p>
            <a:pPr marL="0" indent="0" algn="ctr">
              <a:buNone/>
            </a:pPr>
            <a:r>
              <a:rPr lang="sv-SE" sz="1600" dirty="0" smtClean="0">
                <a:solidFill>
                  <a:schemeClr val="bg1"/>
                </a:solidFill>
              </a:rPr>
              <a:t>ESS deputy WP leader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413312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TAC11 1</a:t>
            </a:r>
            <a:r>
              <a:rPr lang="en-GB" sz="1600" baseline="30000" dirty="0" smtClean="0">
                <a:solidFill>
                  <a:srgbClr val="FFFFFF"/>
                </a:solidFill>
              </a:rPr>
              <a:t>rst</a:t>
            </a:r>
            <a:r>
              <a:rPr lang="en-GB" sz="1600" dirty="0" smtClean="0">
                <a:solidFill>
                  <a:srgbClr val="FFFFFF"/>
                </a:solidFill>
              </a:rPr>
              <a:t> April 2015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D\Projets\ESS\CALHI\Project3&amp;8\images\images ECCTD 20140828\2013-01-09 cryo-elliptique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08" y="1121693"/>
            <a:ext cx="3495436" cy="16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2297" y="232652"/>
            <a:ext cx="1165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a typeface="+mj-ea"/>
                <a:cs typeface="+mj-cs"/>
              </a:rPr>
              <a:t>WP5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00748" y="6656651"/>
            <a:ext cx="665019" cy="365125"/>
          </a:xfrm>
        </p:spPr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74925" y="6656651"/>
            <a:ext cx="469075" cy="365125"/>
          </a:xfrm>
        </p:spPr>
        <p:txBody>
          <a:bodyPr/>
          <a:lstStyle/>
          <a:p>
            <a:fld id="{551115BC-487E-4422-894C-CB7CD3E7922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9" y="1801764"/>
            <a:ext cx="3127361" cy="19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7394" y="1491750"/>
            <a:ext cx="3363992" cy="296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EFFECT of BCP on the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</a:rPr>
              <a:t>frequency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89646"/>
              </p:ext>
            </p:extLst>
          </p:nvPr>
        </p:nvGraphicFramePr>
        <p:xfrm>
          <a:off x="4191988" y="1441878"/>
          <a:ext cx="4952012" cy="1046176"/>
        </p:xfrm>
        <a:graphic>
          <a:graphicData uri="http://schemas.openxmlformats.org/drawingml/2006/table">
            <a:tbl>
              <a:tblPr/>
              <a:tblGrid>
                <a:gridCol w="1888177"/>
                <a:gridCol w="1413164"/>
                <a:gridCol w="1650671"/>
              </a:tblGrid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Tuning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sensitivity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D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F/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D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(kHz/mm)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ESS067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ESS086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Calculated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214.8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197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77216"/>
              </p:ext>
            </p:extLst>
          </p:nvPr>
        </p:nvGraphicFramePr>
        <p:xfrm>
          <a:off x="4215740" y="2636237"/>
          <a:ext cx="4928260" cy="985216"/>
        </p:xfrm>
        <a:graphic>
          <a:graphicData uri="http://schemas.openxmlformats.org/drawingml/2006/table">
            <a:tbl>
              <a:tblPr/>
              <a:tblGrid>
                <a:gridCol w="1864427"/>
                <a:gridCol w="1425039"/>
                <a:gridCol w="1638794"/>
              </a:tblGrid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Stiffness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/mm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ESS067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ESS086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Calculated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1.286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2.59 (3.6 mm </a:t>
                      </a:r>
                      <a:r>
                        <a:rPr lang="fr-FR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thick</a:t>
                      </a:r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 (4.5 mm </a:t>
                      </a:r>
                      <a:r>
                        <a:rPr lang="fr-FR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thick</a:t>
                      </a:r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24745"/>
              </p:ext>
            </p:extLst>
          </p:nvPr>
        </p:nvGraphicFramePr>
        <p:xfrm>
          <a:off x="4215740" y="3878253"/>
          <a:ext cx="4928260" cy="1665632"/>
        </p:xfrm>
        <a:graphic>
          <a:graphicData uri="http://schemas.openxmlformats.org/drawingml/2006/table">
            <a:tbl>
              <a:tblPr/>
              <a:tblGrid>
                <a:gridCol w="1446238"/>
                <a:gridCol w="1105404"/>
                <a:gridCol w="1105404"/>
                <a:gridCol w="1271214"/>
              </a:tblGrid>
              <a:tr h="3097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Frequency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shift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 due to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cooldown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vacuum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(kHz)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ESS067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ESS086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Calculated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 smtClean="0">
                          <a:effectLst/>
                        </a:rPr>
                        <a:t>300K to 4.2</a:t>
                      </a:r>
                      <a:r>
                        <a:rPr lang="fr-FR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800" u="none" strike="noStrike" dirty="0" smtClean="0">
                          <a:effectLst/>
                        </a:rPr>
                        <a:t>K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1.0067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1.00138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8">
                <a:tc vMerge="1">
                  <a:txBody>
                    <a:bodyPr/>
                    <a:lstStyle/>
                    <a:p>
                      <a:pPr algn="ctr" rtl="0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 err="1" smtClean="0">
                          <a:effectLst/>
                        </a:rPr>
                        <a:t>Ɛr</a:t>
                      </a:r>
                      <a:r>
                        <a:rPr lang="fr-FR" sz="800" u="none" strike="noStrike" baseline="0" dirty="0" smtClean="0">
                          <a:effectLst/>
                        </a:rPr>
                        <a:t> to </a:t>
                      </a:r>
                      <a:r>
                        <a:rPr lang="fr-FR" sz="800" u="none" strike="noStrike" dirty="0" err="1" smtClean="0">
                          <a:effectLst/>
                        </a:rPr>
                        <a:t>Ɛo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0,211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 smtClean="0">
                          <a:effectLst/>
                        </a:rPr>
                        <a:t>300K to 4.2K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200" b="1" i="0" u="none" strike="noStrike" dirty="0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~ +1.08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8">
                <a:tc vMerge="1">
                  <a:txBody>
                    <a:bodyPr/>
                    <a:lstStyle/>
                    <a:p>
                      <a:pPr algn="ctr" rtl="0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 err="1" smtClean="0">
                          <a:effectLst/>
                        </a:rPr>
                        <a:t>Ɛr</a:t>
                      </a:r>
                      <a:r>
                        <a:rPr lang="fr-FR" sz="800" u="none" strike="noStrike" baseline="0" dirty="0" smtClean="0">
                          <a:effectLst/>
                        </a:rPr>
                        <a:t> to </a:t>
                      </a:r>
                      <a:r>
                        <a:rPr lang="fr-FR" sz="800" u="none" strike="noStrike" dirty="0" err="1" smtClean="0">
                          <a:effectLst/>
                        </a:rPr>
                        <a:t>Ɛo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200" b="1" i="0" u="none" strike="noStrike" dirty="0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50320"/>
              </p:ext>
            </p:extLst>
          </p:nvPr>
        </p:nvGraphicFramePr>
        <p:xfrm>
          <a:off x="4215740" y="5748053"/>
          <a:ext cx="4928260" cy="1046176"/>
        </p:xfrm>
        <a:graphic>
          <a:graphicData uri="http://schemas.openxmlformats.org/drawingml/2006/table">
            <a:tbl>
              <a:tblPr/>
              <a:tblGrid>
                <a:gridCol w="1418489"/>
                <a:gridCol w="1134706"/>
                <a:gridCol w="1116281"/>
                <a:gridCol w="1258784"/>
              </a:tblGrid>
              <a:tr h="3097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Frequency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shift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 due to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cooldown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pressure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(kHz)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ESS067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ESS086</a:t>
                      </a:r>
                      <a:endParaRPr lang="fr-FR" sz="1400" b="1" i="0" u="none" strike="noStrike" dirty="0">
                        <a:solidFill>
                          <a:srgbClr val="C0504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Calculated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 smtClean="0">
                          <a:effectLst/>
                        </a:rPr>
                        <a:t>4.2</a:t>
                      </a:r>
                      <a:r>
                        <a:rPr lang="fr-FR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800" u="none" strike="noStrike" dirty="0" smtClean="0">
                          <a:effectLst/>
                        </a:rPr>
                        <a:t>K to 2</a:t>
                      </a:r>
                      <a:r>
                        <a:rPr lang="fr-FR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800" u="none" strike="noStrike" dirty="0" smtClean="0">
                          <a:effectLst/>
                        </a:rPr>
                        <a:t>K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72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+ 0.207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8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8681" r="2230" b="982"/>
          <a:stretch/>
        </p:blipFill>
        <p:spPr bwMode="auto">
          <a:xfrm>
            <a:off x="97558" y="4638650"/>
            <a:ext cx="3493828" cy="22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7558" y="3992319"/>
            <a:ext cx="3792053" cy="64633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ctr">
              <a:spcBef>
                <a:spcPct val="0"/>
              </a:spcBef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/>
              <a:t>Measured LFD coefficient: KL = -7.65 Hz/(MV/m)²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/>
              <a:t>Close to the calculated value of -8.9 Hz/(MV/m)² in free ends conditions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547664" y="165454"/>
            <a:ext cx="60486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mtClean="0"/>
              <a:t>Tests of the 2 prototype cavities in vertical cryostat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75656" y="181818"/>
            <a:ext cx="5842992" cy="670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smtClean="0"/>
              <a:t>Dangerous Higher Order Mode </a:t>
            </a:r>
            <a:br>
              <a:rPr lang="fr-FR" sz="2400" smtClean="0"/>
            </a:br>
            <a:r>
              <a:rPr lang="fr-FR" sz="2400" smtClean="0"/>
              <a:t>close to 1408.8 MHz</a:t>
            </a:r>
            <a:endParaRPr lang="en-US" sz="2400" dirty="0"/>
          </a:p>
        </p:txBody>
      </p:sp>
      <p:pic>
        <p:nvPicPr>
          <p:cNvPr id="6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/>
          <a:stretch/>
        </p:blipFill>
        <p:spPr bwMode="auto">
          <a:xfrm>
            <a:off x="-1" y="2946522"/>
            <a:ext cx="3589361" cy="256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ZoneTexte 6"/>
          <p:cNvSpPr txBox="1"/>
          <p:nvPr/>
        </p:nvSpPr>
        <p:spPr>
          <a:xfrm>
            <a:off x="2565306" y="3162548"/>
            <a:ext cx="91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</a:rPr>
              <a:t>704 MHz</a:t>
            </a:r>
            <a:endParaRPr lang="fr-FR" sz="1400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2872" y="3962174"/>
            <a:ext cx="164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1421,32 MHz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09695" y="2225532"/>
            <a:ext cx="3225034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sz="1400" dirty="0" smtClean="0"/>
              <a:t>Slater coefficient </a:t>
            </a:r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represents</a:t>
            </a:r>
            <a:r>
              <a:rPr lang="fr-FR" sz="1400" dirty="0" smtClean="0"/>
              <a:t> </a:t>
            </a:r>
            <a:r>
              <a:rPr lang="fr-FR" sz="1400" dirty="0" err="1" smtClean="0"/>
              <a:t>frequency</a:t>
            </a:r>
            <a:r>
              <a:rPr lang="fr-FR" sz="1400" dirty="0" smtClean="0"/>
              <a:t> </a:t>
            </a:r>
            <a:r>
              <a:rPr lang="fr-FR" sz="1400" dirty="0" err="1" smtClean="0"/>
              <a:t>sensitivity</a:t>
            </a:r>
            <a:r>
              <a:rPr lang="fr-FR" sz="1400" dirty="0" smtClean="0"/>
              <a:t> to volume changes: 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73708" y="1014077"/>
            <a:ext cx="78747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</a:rPr>
              <a:t>Both</a:t>
            </a:r>
            <a:r>
              <a:rPr lang="fr-FR" sz="1600" b="1" dirty="0" smtClean="0">
                <a:solidFill>
                  <a:schemeClr val="bg1"/>
                </a:solidFill>
              </a:rPr>
              <a:t> high beta prototype </a:t>
            </a:r>
            <a:r>
              <a:rPr lang="fr-FR" sz="1600" b="1" dirty="0" err="1" smtClean="0">
                <a:solidFill>
                  <a:schemeClr val="bg1"/>
                </a:solidFill>
              </a:rPr>
              <a:t>cavities</a:t>
            </a:r>
            <a:r>
              <a:rPr lang="fr-FR" sz="1600" b="1" dirty="0" smtClean="0">
                <a:solidFill>
                  <a:schemeClr val="bg1"/>
                </a:solidFill>
              </a:rPr>
              <a:t> are not </a:t>
            </a:r>
            <a:r>
              <a:rPr lang="fr-FR" sz="1600" b="1" dirty="0" err="1" smtClean="0">
                <a:solidFill>
                  <a:schemeClr val="bg1"/>
                </a:solidFill>
              </a:rPr>
              <a:t>conform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with</a:t>
            </a:r>
            <a:r>
              <a:rPr lang="fr-FR" sz="1600" b="1" dirty="0" smtClean="0">
                <a:solidFill>
                  <a:schemeClr val="bg1"/>
                </a:solidFill>
              </a:rPr>
              <a:t> the ESS HOM </a:t>
            </a:r>
            <a:r>
              <a:rPr lang="fr-FR" sz="1600" b="1" dirty="0" err="1" smtClean="0">
                <a:solidFill>
                  <a:schemeClr val="bg1"/>
                </a:solidFill>
              </a:rPr>
              <a:t>Requirem</a:t>
            </a:r>
            <a:r>
              <a:rPr lang="fr-FR" sz="1600" dirty="0" err="1" smtClean="0">
                <a:solidFill>
                  <a:schemeClr val="bg1"/>
                </a:solidFill>
              </a:rPr>
              <a:t>ent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i="1" dirty="0" err="1" smtClean="0"/>
              <a:t>Reminder</a:t>
            </a:r>
            <a:r>
              <a:rPr lang="fr-FR" sz="1400" i="1" dirty="0" smtClean="0"/>
              <a:t>: </a:t>
            </a:r>
            <a:r>
              <a:rPr lang="en-US" sz="1400" i="1" dirty="0"/>
              <a:t>« All higher order modes (HOMs) shall be at least 5 MHz away from integer multiples of the beam-bunching frequency (352.21 MHz) for any HOMs whose resonant frequencies are below the cut-off frequency of the beam-pipe</a:t>
            </a:r>
            <a:r>
              <a:rPr lang="en-US" sz="1400" i="1" dirty="0" smtClean="0"/>
              <a:t>.”</a:t>
            </a:r>
            <a:endParaRPr lang="en-US" sz="1400" i="1" dirty="0"/>
          </a:p>
        </p:txBody>
      </p:sp>
      <p:pic>
        <p:nvPicPr>
          <p:cNvPr id="11" name="Picture 3" descr="C:\Users\nbazin\AppData\Local\Microsoft\Windows\Temporary Internet Files\Content.IE5\MF3SMYP7\MC9004113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1" y="1428002"/>
            <a:ext cx="735558" cy="5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00602"/>
              </p:ext>
            </p:extLst>
          </p:nvPr>
        </p:nvGraphicFramePr>
        <p:xfrm>
          <a:off x="3801096" y="2947917"/>
          <a:ext cx="5015359" cy="12759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1187"/>
                <a:gridCol w="1023543"/>
                <a:gridCol w="1023543"/>
                <a:gridCol w="1023543"/>
                <a:gridCol w="1023543"/>
              </a:tblGrid>
              <a:tr h="636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Design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(at 300K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Measured on ESS086-P01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Calculated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with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measured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shape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(HFSS)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Measured on ESS086-P02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Calculated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with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measured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shape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(HFSS)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1418.178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1402.254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1403.8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1407.848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1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1418.674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1404.666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1406.8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1408.258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556212" y="2084274"/>
            <a:ext cx="558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Symbol"/>
              </a:rPr>
              <a:t>3D </a:t>
            </a:r>
            <a:r>
              <a:rPr lang="fr-FR" sz="1600" dirty="0" err="1" smtClean="0">
                <a:sym typeface="Symbol"/>
              </a:rPr>
              <a:t>measurements</a:t>
            </a:r>
            <a:r>
              <a:rPr lang="fr-FR" sz="1600" dirty="0" smtClean="0">
                <a:sym typeface="Symbol"/>
              </a:rPr>
              <a:t> of the </a:t>
            </a:r>
            <a:r>
              <a:rPr lang="fr-FR" sz="1600" dirty="0" err="1" smtClean="0">
                <a:sym typeface="Symbol"/>
              </a:rPr>
              <a:t>cavity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 err="1" smtClean="0"/>
              <a:t>shape</a:t>
            </a:r>
            <a:r>
              <a:rPr lang="fr-FR" sz="1600" dirty="0" smtClean="0"/>
              <a:t> have been </a:t>
            </a:r>
            <a:r>
              <a:rPr lang="fr-FR" sz="1600" dirty="0" err="1" smtClean="0"/>
              <a:t>performed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Shape </a:t>
            </a:r>
            <a:r>
              <a:rPr lang="fr-FR" sz="1600" dirty="0" err="1" smtClean="0"/>
              <a:t>reconstructed</a:t>
            </a:r>
            <a:r>
              <a:rPr lang="fr-FR" sz="1600" dirty="0" smtClean="0"/>
              <a:t> in the simulation software HFSS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671248" y="4577771"/>
            <a:ext cx="5336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fr-FR" sz="1400" dirty="0" smtClean="0"/>
              <a:t>On P01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(</a:t>
            </a:r>
            <a:r>
              <a:rPr lang="fr-FR" sz="1400" dirty="0" err="1" smtClean="0"/>
              <a:t>from</a:t>
            </a:r>
            <a:r>
              <a:rPr lang="fr-FR" sz="1400" dirty="0" smtClean="0"/>
              <a:t> ZANON), a </a:t>
            </a:r>
            <a:r>
              <a:rPr lang="fr-FR" sz="1400" dirty="0" err="1" smtClean="0"/>
              <a:t>strong</a:t>
            </a:r>
            <a:r>
              <a:rPr lang="fr-FR" sz="1400" dirty="0" smtClean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</a:t>
            </a:r>
            <a:r>
              <a:rPr lang="fr-FR" sz="1400" dirty="0" err="1"/>
              <a:t>shape</a:t>
            </a:r>
            <a:r>
              <a:rPr lang="fr-FR" sz="1400" dirty="0"/>
              <a:t> </a:t>
            </a:r>
            <a:r>
              <a:rPr lang="fr-FR" sz="1400" dirty="0" err="1"/>
              <a:t>deviation</a:t>
            </a:r>
            <a:r>
              <a:rPr lang="fr-FR" sz="1400" dirty="0"/>
              <a:t> in </a:t>
            </a:r>
            <a:r>
              <a:rPr lang="fr-FR" sz="1400" dirty="0" err="1"/>
              <a:t>this</a:t>
            </a:r>
            <a:r>
              <a:rPr lang="fr-FR" sz="1400" dirty="0"/>
              <a:t> </a:t>
            </a:r>
            <a:r>
              <a:rPr lang="fr-FR" sz="1400" dirty="0" err="1" smtClean="0"/>
              <a:t>dome</a:t>
            </a:r>
            <a:r>
              <a:rPr lang="fr-FR" sz="1400" dirty="0" smtClean="0"/>
              <a:t> </a:t>
            </a:r>
            <a:r>
              <a:rPr lang="fr-FR" sz="1400" dirty="0" err="1" smtClean="0"/>
              <a:t>region</a:t>
            </a:r>
            <a:r>
              <a:rPr lang="fr-FR" sz="1400" dirty="0" smtClean="0"/>
              <a:t> (more </a:t>
            </a:r>
            <a:r>
              <a:rPr lang="fr-FR" sz="1400" dirty="0" err="1" smtClean="0"/>
              <a:t>than</a:t>
            </a:r>
            <a:r>
              <a:rPr lang="fr-FR" sz="1400" dirty="0" smtClean="0"/>
              <a:t> 1 mm </a:t>
            </a:r>
            <a:r>
              <a:rPr lang="fr-FR" sz="1400" dirty="0" err="1" smtClean="0"/>
              <a:t>instead</a:t>
            </a:r>
            <a:r>
              <a:rPr lang="fr-FR" sz="1400" dirty="0" smtClean="0"/>
              <a:t> of 0.3 mm) </a:t>
            </a:r>
            <a:r>
              <a:rPr lang="fr-FR" sz="1400" dirty="0" err="1" smtClean="0"/>
              <a:t>explains</a:t>
            </a:r>
            <a:r>
              <a:rPr lang="fr-FR" sz="1400" dirty="0" smtClean="0"/>
              <a:t> </a:t>
            </a:r>
            <a:r>
              <a:rPr lang="fr-FR" sz="1400" dirty="0" err="1" smtClean="0"/>
              <a:t>very</a:t>
            </a:r>
            <a:r>
              <a:rPr lang="fr-FR" sz="1400" dirty="0" smtClean="0"/>
              <a:t> </a:t>
            </a:r>
            <a:r>
              <a:rPr lang="fr-FR" sz="1400" dirty="0" err="1" smtClean="0"/>
              <a:t>well</a:t>
            </a:r>
            <a:r>
              <a:rPr lang="fr-FR" sz="1400" dirty="0" smtClean="0"/>
              <a:t> the </a:t>
            </a:r>
            <a:r>
              <a:rPr lang="fr-FR" sz="1400" dirty="0" err="1"/>
              <a:t>frequency</a:t>
            </a:r>
            <a:r>
              <a:rPr lang="fr-FR" sz="1400" dirty="0"/>
              <a:t> </a:t>
            </a:r>
            <a:r>
              <a:rPr lang="fr-FR" sz="1400" dirty="0" err="1"/>
              <a:t>decrease</a:t>
            </a:r>
            <a:r>
              <a:rPr lang="fr-FR" sz="1400" dirty="0"/>
              <a:t> of the </a:t>
            </a:r>
            <a:r>
              <a:rPr lang="fr-FR" sz="1400" dirty="0" err="1"/>
              <a:t>two</a:t>
            </a:r>
            <a:r>
              <a:rPr lang="fr-FR" sz="1400" dirty="0"/>
              <a:t> </a:t>
            </a:r>
            <a:r>
              <a:rPr lang="fr-FR" sz="1400" dirty="0" err="1"/>
              <a:t>dangerous</a:t>
            </a:r>
            <a:r>
              <a:rPr lang="fr-FR" sz="1400" dirty="0"/>
              <a:t> HOM </a:t>
            </a:r>
            <a:endParaRPr lang="fr-FR" sz="1400" dirty="0" smtClean="0"/>
          </a:p>
          <a:p>
            <a:pPr marL="285750" indent="-285750">
              <a:buFont typeface="Symbol" pitchFamily="18" charset="2"/>
              <a:buChar char="Þ"/>
            </a:pPr>
            <a:endParaRPr lang="fr-FR" sz="1400" dirty="0" smtClean="0"/>
          </a:p>
          <a:p>
            <a:pPr marL="285750" indent="-285750">
              <a:buFont typeface="Symbol" pitchFamily="18" charset="2"/>
              <a:buChar char="Þ"/>
            </a:pPr>
            <a:r>
              <a:rPr lang="fr-FR" sz="1400" dirty="0" err="1" smtClean="0"/>
              <a:t>Study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progress</a:t>
            </a:r>
            <a:r>
              <a:rPr lang="fr-FR" sz="1400" dirty="0" smtClean="0"/>
              <a:t> on P02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(</a:t>
            </a:r>
            <a:r>
              <a:rPr lang="fr-FR" sz="1400" dirty="0" err="1" smtClean="0"/>
              <a:t>from</a:t>
            </a:r>
            <a:r>
              <a:rPr lang="fr-FR" sz="1400" dirty="0" smtClean="0"/>
              <a:t> RI)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109695" y="5998476"/>
            <a:ext cx="8677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b="1" dirty="0" smtClean="0"/>
              <a:t> Cells reshaping has to be implemented in the fabrication process of future cavities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8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/>
              <a:t>Titanium</a:t>
            </a:r>
            <a:r>
              <a:rPr lang="fr-FR" dirty="0" smtClean="0"/>
              <a:t> </a:t>
            </a:r>
            <a:r>
              <a:rPr lang="fr-FR" dirty="0" err="1" smtClean="0"/>
              <a:t>Helium</a:t>
            </a:r>
            <a:r>
              <a:rPr lang="fr-FR" dirty="0" smtClean="0"/>
              <a:t> tank of ESS086-P01 </a:t>
            </a:r>
            <a:r>
              <a:rPr lang="fr-FR" dirty="0" err="1" smtClean="0"/>
              <a:t>welded</a:t>
            </a:r>
            <a:r>
              <a:rPr lang="fr-FR" dirty="0" smtClean="0"/>
              <a:t> (ZANON)</a:t>
            </a:r>
            <a:endParaRPr lang="fr-FR" dirty="0"/>
          </a:p>
        </p:txBody>
      </p:sp>
      <p:pic>
        <p:nvPicPr>
          <p:cNvPr id="6" name="Picture 3" descr="D:\#01_ESS\µ02_CAVITE PROTO HB\02_cav 086 proto ZANON\16_Soudure tank\ES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03" y="1417039"/>
            <a:ext cx="4876807" cy="36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6974" y="5203735"/>
            <a:ext cx="83479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Symbol" panose="05050102010706020507" pitchFamily="18" charset="2"/>
              </a:rPr>
              <a:t>D</a:t>
            </a:r>
            <a:r>
              <a:rPr lang="fr-FR" sz="1600" dirty="0" smtClean="0"/>
              <a:t>F = +9 kHz </a:t>
            </a:r>
            <a:r>
              <a:rPr lang="fr-FR" sz="1600" dirty="0" err="1" smtClean="0"/>
              <a:t>only</a:t>
            </a:r>
            <a:r>
              <a:rPr lang="fr-FR" sz="1600" dirty="0" smtClean="0"/>
              <a:t> due to tank </a:t>
            </a:r>
            <a:r>
              <a:rPr lang="fr-FR" sz="1600" dirty="0" err="1" smtClean="0"/>
              <a:t>welding</a:t>
            </a:r>
            <a:endParaRPr lang="fr-FR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/>
              <a:t>P</a:t>
            </a:r>
            <a:r>
              <a:rPr lang="fr-FR" sz="1600" dirty="0" smtClean="0"/>
              <a:t>ressure </a:t>
            </a:r>
            <a:r>
              <a:rPr lang="fr-FR" sz="1600" dirty="0"/>
              <a:t>and </a:t>
            </a:r>
            <a:r>
              <a:rPr lang="fr-FR" sz="1600" dirty="0" err="1"/>
              <a:t>leak</a:t>
            </a:r>
            <a:r>
              <a:rPr lang="fr-FR" sz="1600" dirty="0"/>
              <a:t> test </a:t>
            </a:r>
            <a:r>
              <a:rPr lang="fr-FR" sz="1600" dirty="0" err="1"/>
              <a:t>done</a:t>
            </a:r>
            <a:r>
              <a:rPr lang="fr-FR" sz="1600" dirty="0"/>
              <a:t> </a:t>
            </a:r>
            <a:r>
              <a:rPr lang="fr-FR" sz="1600" dirty="0" err="1" smtClean="0"/>
              <a:t>successfully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err="1" smtClean="0"/>
              <a:t>Delivery</a:t>
            </a:r>
            <a:r>
              <a:rPr lang="fr-FR" sz="1600" dirty="0" smtClean="0"/>
              <a:t> at CEA in 1 or 2 </a:t>
            </a:r>
            <a:r>
              <a:rPr lang="fr-FR" sz="1600" dirty="0" err="1" smtClean="0"/>
              <a:t>weeks</a:t>
            </a:r>
            <a:r>
              <a:rPr lang="fr-FR" sz="1600" dirty="0" smtClean="0"/>
              <a:t> for CV test </a:t>
            </a:r>
            <a:r>
              <a:rPr lang="fr-FR" sz="1600" dirty="0" err="1" smtClean="0"/>
              <a:t>only</a:t>
            </a:r>
            <a:r>
              <a:rPr lang="fr-FR" sz="1600" dirty="0" smtClean="0"/>
              <a:t> (not compatible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cryomodule)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15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650" y="1460858"/>
            <a:ext cx="8625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6 </a:t>
            </a:r>
            <a:r>
              <a:rPr lang="fr-FR" sz="1600" dirty="0" err="1" smtClean="0"/>
              <a:t>cavities</a:t>
            </a:r>
            <a:r>
              <a:rPr lang="fr-FR" sz="1600" dirty="0" smtClean="0"/>
              <a:t> </a:t>
            </a:r>
            <a:r>
              <a:rPr lang="fr-FR" sz="1600" dirty="0" err="1" smtClean="0"/>
              <a:t>ordered</a:t>
            </a:r>
            <a:r>
              <a:rPr lang="fr-FR" sz="1600" dirty="0" smtClean="0"/>
              <a:t> at ZANON, 4 of </a:t>
            </a:r>
            <a:r>
              <a:rPr lang="fr-FR" sz="1600" dirty="0" err="1" smtClean="0"/>
              <a:t>them</a:t>
            </a:r>
            <a:r>
              <a:rPr lang="fr-FR" sz="1600" dirty="0" smtClean="0"/>
              <a:t>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integrated</a:t>
            </a:r>
            <a:r>
              <a:rPr lang="fr-FR" sz="1600" dirty="0" smtClean="0"/>
              <a:t> </a:t>
            </a:r>
            <a:r>
              <a:rPr lang="fr-FR" sz="1600" dirty="0" err="1" smtClean="0"/>
              <a:t>into</a:t>
            </a:r>
            <a:r>
              <a:rPr lang="fr-FR" sz="1600" dirty="0" smtClean="0"/>
              <a:t> </a:t>
            </a:r>
            <a:r>
              <a:rPr lang="fr-FR" sz="1600" dirty="0"/>
              <a:t>the </a:t>
            </a:r>
            <a:r>
              <a:rPr lang="fr-FR" sz="1600" dirty="0" smtClean="0"/>
              <a:t>M-ECCTD cryomodule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Niobium </a:t>
            </a:r>
            <a:r>
              <a:rPr lang="fr-FR" sz="1600" dirty="0" err="1" smtClean="0"/>
              <a:t>received</a:t>
            </a:r>
            <a:r>
              <a:rPr lang="fr-FR" sz="1600" dirty="0" smtClean="0"/>
              <a:t> and sent to ZANON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err="1" smtClean="0"/>
              <a:t>Deep</a:t>
            </a:r>
            <a:r>
              <a:rPr lang="fr-FR" sz="1600" dirty="0" smtClean="0"/>
              <a:t> </a:t>
            </a:r>
            <a:r>
              <a:rPr lang="fr-FR" sz="1600" dirty="0" err="1" smtClean="0"/>
              <a:t>drawing</a:t>
            </a:r>
            <a:r>
              <a:rPr lang="fr-FR" sz="1600" dirty="0" smtClean="0"/>
              <a:t> tests on </a:t>
            </a:r>
            <a:r>
              <a:rPr lang="fr-FR" sz="1600" dirty="0" err="1" smtClean="0"/>
              <a:t>copper</a:t>
            </a:r>
            <a:r>
              <a:rPr lang="fr-FR" sz="1600" dirty="0" smtClean="0"/>
              <a:t> plates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err="1" smtClean="0"/>
              <a:t>Preparation</a:t>
            </a:r>
            <a:r>
              <a:rPr lang="fr-FR" sz="1600" dirty="0" smtClean="0"/>
              <a:t> of RF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</a:t>
            </a:r>
            <a:r>
              <a:rPr lang="fr-FR" sz="1600" dirty="0" err="1" smtClean="0"/>
              <a:t>equipements</a:t>
            </a:r>
            <a:r>
              <a:rPr lang="fr-FR" sz="1600" dirty="0" smtClean="0"/>
              <a:t> for </a:t>
            </a:r>
            <a:r>
              <a:rPr lang="fr-FR" sz="1600" dirty="0" err="1" smtClean="0"/>
              <a:t>half</a:t>
            </a:r>
            <a:r>
              <a:rPr lang="fr-FR" sz="1600" dirty="0" smtClean="0"/>
              <a:t> </a:t>
            </a:r>
            <a:r>
              <a:rPr lang="fr-FR" sz="1600" dirty="0" err="1" smtClean="0"/>
              <a:t>cells</a:t>
            </a:r>
            <a:r>
              <a:rPr lang="fr-FR" sz="1600" dirty="0" smtClean="0"/>
              <a:t> and </a:t>
            </a:r>
            <a:r>
              <a:rPr lang="fr-FR" sz="1600" dirty="0" err="1" smtClean="0"/>
              <a:t>dumbbells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9" y="3752131"/>
            <a:ext cx="3354515" cy="2515887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436913" y="183379"/>
            <a:ext cx="6406685" cy="1027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/>
              <a:t>Start of production of the ½ </a:t>
            </a:r>
            <a:r>
              <a:rPr lang="fr-FR" sz="2800" dirty="0" err="1" smtClean="0"/>
              <a:t>cell</a:t>
            </a:r>
            <a:r>
              <a:rPr lang="fr-FR" sz="2800" dirty="0" smtClean="0"/>
              <a:t> for 6 medium beta </a:t>
            </a:r>
            <a:r>
              <a:rPr lang="fr-FR" sz="2800" dirty="0" err="1" smtClean="0"/>
              <a:t>cavities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5" y="3606609"/>
            <a:ext cx="3853910" cy="28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75656" y="274638"/>
            <a:ext cx="612068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Power coupler </a:t>
            </a:r>
            <a:r>
              <a:rPr lang="fr-FR" dirty="0" err="1" smtClean="0"/>
              <a:t>procurement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 t="53617" r="39130"/>
          <a:stretch/>
        </p:blipFill>
        <p:spPr>
          <a:xfrm>
            <a:off x="5885313" y="2149328"/>
            <a:ext cx="3338589" cy="37287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24679" r="45840" b="46307"/>
          <a:stretch/>
        </p:blipFill>
        <p:spPr>
          <a:xfrm>
            <a:off x="467544" y="2292579"/>
            <a:ext cx="2245379" cy="31723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8" t="4699" r="44516" b="73933"/>
          <a:stretch/>
        </p:blipFill>
        <p:spPr>
          <a:xfrm>
            <a:off x="2843808" y="2940651"/>
            <a:ext cx="3041505" cy="2365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7704" y="2220571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942559">
            <a:off x="676444" y="1986581"/>
            <a:ext cx="766952" cy="344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397033">
            <a:off x="4059947" y="515615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135626" y="1574240"/>
            <a:ext cx="58326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>
                <a:latin typeface="+mj-lt"/>
              </a:rPr>
              <a:t>For the prototype </a:t>
            </a:r>
            <a:r>
              <a:rPr lang="en-US" b="1" dirty="0" err="1" smtClean="0">
                <a:latin typeface="+mj-lt"/>
              </a:rPr>
              <a:t>cryomodules</a:t>
            </a:r>
            <a:r>
              <a:rPr lang="en-US" b="1" dirty="0" smtClean="0">
                <a:latin typeface="+mj-lt"/>
              </a:rPr>
              <a:t>, the coupler procurement is divided into three parts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30940" y="5589240"/>
            <a:ext cx="2592288" cy="697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 smtClean="0"/>
              <a:t>8 x RF </a:t>
            </a:r>
            <a:r>
              <a:rPr lang="fr-FR" dirty="0" err="1" smtClean="0"/>
              <a:t>window+antenna</a:t>
            </a:r>
            <a:r>
              <a:rPr lang="fr-FR" dirty="0" smtClean="0"/>
              <a:t>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dirty="0" smtClean="0"/>
              <a:t>TOSHIBA</a:t>
            </a:r>
            <a:endParaRPr lang="en-US" dirty="0"/>
          </a:p>
        </p:txBody>
      </p:sp>
      <p:sp>
        <p:nvSpPr>
          <p:cNvPr id="17" name="TextBox 5"/>
          <p:cNvSpPr txBox="1"/>
          <p:nvPr/>
        </p:nvSpPr>
        <p:spPr>
          <a:xfrm>
            <a:off x="3068416" y="5390724"/>
            <a:ext cx="2592288" cy="9746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6</a:t>
            </a:r>
            <a:r>
              <a:rPr lang="fr-FR" dirty="0" smtClean="0"/>
              <a:t> x double </a:t>
            </a:r>
            <a:r>
              <a:rPr lang="fr-FR" dirty="0" err="1" smtClean="0"/>
              <a:t>wall</a:t>
            </a:r>
            <a:r>
              <a:rPr lang="fr-FR" dirty="0" smtClean="0"/>
              <a:t>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conductor</a:t>
            </a:r>
            <a:endParaRPr lang="fr-FR" dirty="0" smtClean="0"/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dirty="0" smtClean="0"/>
              <a:t>2 </a:t>
            </a:r>
            <a:r>
              <a:rPr lang="fr-FR" dirty="0" err="1" smtClean="0"/>
              <a:t>companies</a:t>
            </a:r>
            <a:r>
              <a:rPr lang="fr-FR" dirty="0" smtClean="0"/>
              <a:t> in tender</a:t>
            </a:r>
            <a:endParaRPr lang="en-US" dirty="0"/>
          </a:p>
        </p:txBody>
      </p:sp>
      <p:sp>
        <p:nvSpPr>
          <p:cNvPr id="18" name="TextBox 5"/>
          <p:cNvSpPr txBox="1"/>
          <p:nvPr/>
        </p:nvSpPr>
        <p:spPr>
          <a:xfrm>
            <a:off x="6398421" y="5672474"/>
            <a:ext cx="2592288" cy="697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6</a:t>
            </a:r>
            <a:r>
              <a:rPr lang="fr-FR" dirty="0" smtClean="0"/>
              <a:t> x 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Knob</a:t>
            </a:r>
            <a:endParaRPr lang="fr-FR" dirty="0" smtClean="0"/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dirty="0" err="1" smtClean="0"/>
              <a:t>Spec</a:t>
            </a:r>
            <a:r>
              <a:rPr lang="fr-FR" dirty="0" smtClean="0"/>
              <a:t>. in </a:t>
            </a:r>
            <a:r>
              <a:rPr lang="fr-FR" dirty="0" err="1" smtClean="0"/>
              <a:t>progress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4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6336704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Power coupler </a:t>
            </a:r>
            <a:r>
              <a:rPr lang="fr-FR" dirty="0" err="1" smtClean="0"/>
              <a:t>conditioning</a:t>
            </a:r>
            <a:r>
              <a:rPr lang="fr-FR" dirty="0" smtClean="0"/>
              <a:t> </a:t>
            </a:r>
            <a:r>
              <a:rPr lang="fr-FR" dirty="0" err="1" smtClean="0"/>
              <a:t>set-up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3668" r="22711" b="10317"/>
          <a:stretch/>
        </p:blipFill>
        <p:spPr>
          <a:xfrm>
            <a:off x="4355976" y="1556792"/>
            <a:ext cx="4572000" cy="410733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5536" y="1844824"/>
            <a:ext cx="308439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 smtClean="0"/>
              <a:t>Assembled in clean room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19895" r="29439" b="21545"/>
          <a:stretch/>
        </p:blipFill>
        <p:spPr>
          <a:xfrm>
            <a:off x="179512" y="2348880"/>
            <a:ext cx="3744416" cy="314680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72000" y="5661248"/>
            <a:ext cx="37324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 smtClean="0"/>
              <a:t>Tested with a 1.1 MW klystron and variable short circuit / matched load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62008" y="191068"/>
            <a:ext cx="612068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800" dirty="0" err="1" smtClean="0"/>
              <a:t>Tooling</a:t>
            </a:r>
            <a:r>
              <a:rPr lang="fr-FR" sz="2800" dirty="0" smtClean="0"/>
              <a:t> design </a:t>
            </a:r>
            <a:r>
              <a:rPr lang="fr-FR" sz="2800" dirty="0" err="1" smtClean="0"/>
              <a:t>finalized</a:t>
            </a:r>
            <a:r>
              <a:rPr lang="fr-FR" sz="2800" dirty="0" smtClean="0"/>
              <a:t> for the </a:t>
            </a:r>
            <a:r>
              <a:rPr lang="fr-FR" sz="2800" dirty="0" err="1" smtClean="0"/>
              <a:t>assembly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cavity</a:t>
            </a:r>
            <a:r>
              <a:rPr lang="fr-FR" sz="2800" dirty="0" smtClean="0"/>
              <a:t> string clean room</a:t>
            </a:r>
            <a:endParaRPr lang="en-US" sz="28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17763" r="4370" b="15389"/>
          <a:stretch/>
        </p:blipFill>
        <p:spPr>
          <a:xfrm>
            <a:off x="107504" y="1988840"/>
            <a:ext cx="7778837" cy="39201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5108411"/>
            <a:ext cx="60444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 err="1" smtClean="0"/>
              <a:t>Cart</a:t>
            </a:r>
            <a:r>
              <a:rPr lang="fr-FR" sz="1600" dirty="0" smtClean="0"/>
              <a:t> in </a:t>
            </a:r>
            <a:r>
              <a:rPr lang="fr-FR" sz="1600" dirty="0" err="1" smtClean="0"/>
              <a:t>two</a:t>
            </a:r>
            <a:r>
              <a:rPr lang="fr-FR" sz="1600" dirty="0" smtClean="0"/>
              <a:t> parts </a:t>
            </a:r>
            <a:r>
              <a:rPr lang="fr-FR" sz="1600" dirty="0" err="1" smtClean="0"/>
              <a:t>with</a:t>
            </a:r>
            <a:r>
              <a:rPr lang="fr-FR" sz="1600" dirty="0" smtClean="0"/>
              <a:t> clean room rails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supported</a:t>
            </a:r>
            <a:r>
              <a:rPr lang="fr-FR" sz="1600" dirty="0" smtClean="0"/>
              <a:t> by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posts</a:t>
            </a:r>
            <a:r>
              <a:rPr lang="fr-FR" sz="1600" dirty="0" smtClean="0"/>
              <a:t> and </a:t>
            </a:r>
            <a:r>
              <a:rPr lang="fr-FR" sz="1600" dirty="0" err="1" smtClean="0"/>
              <a:t>beam</a:t>
            </a:r>
            <a:r>
              <a:rPr lang="fr-FR" sz="1600" dirty="0" smtClean="0"/>
              <a:t> valves on one post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 err="1" smtClean="0"/>
              <a:t>Cavity</a:t>
            </a:r>
            <a:r>
              <a:rPr lang="fr-FR" sz="1600" dirty="0" smtClean="0"/>
              <a:t> string put </a:t>
            </a:r>
            <a:r>
              <a:rPr lang="fr-FR" sz="1600" dirty="0" err="1" smtClean="0"/>
              <a:t>under</a:t>
            </a:r>
            <a:r>
              <a:rPr lang="fr-FR" sz="1600" dirty="0" smtClean="0"/>
              <a:t> vacuum for the first prototype</a:t>
            </a:r>
            <a:endParaRPr lang="en-US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951" y="1484784"/>
            <a:ext cx="2046537" cy="266196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23928" y="1484784"/>
            <a:ext cx="3960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/>
              <a:t>Coupler / cavity assembly vertically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Tooling compatible for both </a:t>
            </a:r>
            <a:r>
              <a:rPr lang="en-US" sz="1600" dirty="0" smtClean="0"/>
              <a:t>cavity types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/>
              <a:t>Adjustment </a:t>
            </a:r>
            <a:r>
              <a:rPr lang="en-US" sz="1600" dirty="0"/>
              <a:t>of the coupler position relative to the cavity </a:t>
            </a:r>
            <a:r>
              <a:rPr lang="en-US" sz="1600" dirty="0" smtClean="0"/>
              <a:t>flange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813946" y="6119336"/>
            <a:ext cx="25521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N. </a:t>
            </a:r>
            <a:r>
              <a:rPr lang="fr-FR" sz="1400" b="1" dirty="0" smtClean="0"/>
              <a:t>Bazin, C. </a:t>
            </a:r>
            <a:r>
              <a:rPr lang="fr-FR" sz="1400" b="1" dirty="0" err="1" smtClean="0"/>
              <a:t>Madec</a:t>
            </a:r>
            <a:r>
              <a:rPr lang="fr-FR" sz="1400" b="1" dirty="0" smtClean="0"/>
              <a:t>, JP </a:t>
            </a:r>
            <a:r>
              <a:rPr lang="fr-FR" sz="1400" b="1" dirty="0" err="1" smtClean="0"/>
              <a:t>Poupeau</a:t>
            </a:r>
            <a:r>
              <a:rPr lang="fr-FR" sz="1400" b="1" dirty="0" smtClean="0"/>
              <a:t>, Ph. Hardy, F. </a:t>
            </a:r>
            <a:r>
              <a:rPr lang="fr-FR" sz="1400" b="1" dirty="0" err="1" smtClean="0"/>
              <a:t>Leseigneur</a:t>
            </a:r>
            <a:endParaRPr lang="en-US" sz="1400" b="1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75656" y="274638"/>
            <a:ext cx="612068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Test stand</a:t>
            </a:r>
            <a:br>
              <a:rPr lang="fr-FR" dirty="0" smtClean="0"/>
            </a:br>
            <a:r>
              <a:rPr lang="fr-FR" dirty="0" smtClean="0"/>
              <a:t>new </a:t>
            </a:r>
            <a:r>
              <a:rPr lang="fr-FR" dirty="0" err="1" smtClean="0"/>
              <a:t>cryolines</a:t>
            </a:r>
            <a:r>
              <a:rPr lang="fr-FR" dirty="0" smtClean="0"/>
              <a:t> installation</a:t>
            </a:r>
            <a:endParaRPr lang="en-US" dirty="0"/>
          </a:p>
        </p:txBody>
      </p:sp>
      <p:pic>
        <p:nvPicPr>
          <p:cNvPr id="6146" name="Picture 2" descr="D:\#01_ESS\µ01_CRYOMODULE ECCTD\08_Plateforme 704 MHz et casemate de test\Cryo\IMG_2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25654" r="2330" b="12255"/>
          <a:stretch/>
        </p:blipFill>
        <p:spPr bwMode="auto">
          <a:xfrm>
            <a:off x="467544" y="2492896"/>
            <a:ext cx="58813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#01_ESS\µ01_CRYOMODULE ECCTD\08_Plateforme 704 MHz et casemate de test\Cryo\IMG_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01" y="2060848"/>
            <a:ext cx="2581995" cy="34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76256" y="5949280"/>
            <a:ext cx="136815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JP </a:t>
            </a:r>
            <a:r>
              <a:rPr lang="fr-FR" sz="1400" b="1" dirty="0" smtClean="0"/>
              <a:t>Charrier,</a:t>
            </a:r>
          </a:p>
          <a:p>
            <a:pPr algn="ctr"/>
            <a:r>
              <a:rPr lang="fr-FR" sz="1400" b="1" dirty="0" smtClean="0"/>
              <a:t>P. </a:t>
            </a:r>
            <a:r>
              <a:rPr lang="fr-FR" sz="1400" b="1" dirty="0" err="1" smtClean="0"/>
              <a:t>Sahuquet</a:t>
            </a:r>
            <a:r>
              <a:rPr lang="fr-FR" sz="1400" b="1" dirty="0" smtClean="0"/>
              <a:t>, </a:t>
            </a:r>
          </a:p>
          <a:p>
            <a:pPr algn="ctr"/>
            <a:r>
              <a:rPr lang="fr-FR" sz="1400" b="1" dirty="0" smtClean="0"/>
              <a:t>B. Renard</a:t>
            </a:r>
            <a:endParaRPr lang="en-US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812360" y="14127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Dewar </a:t>
            </a:r>
            <a:r>
              <a:rPr lang="fr-FR" dirty="0" err="1" smtClean="0"/>
              <a:t>LHe</a:t>
            </a:r>
            <a:endParaRPr lang="fr-FR" dirty="0" smtClean="0"/>
          </a:p>
          <a:p>
            <a:r>
              <a:rPr lang="fr-FR" dirty="0" smtClean="0"/>
              <a:t>2000 L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388424" y="1988840"/>
            <a:ext cx="72008" cy="13681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31840" y="17008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Pumping</a:t>
            </a:r>
            <a:r>
              <a:rPr lang="fr-FR" dirty="0" smtClean="0"/>
              <a:t> line DN250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779912" y="2420888"/>
            <a:ext cx="216024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9512" y="155679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bunker</a:t>
            </a:r>
          </a:p>
          <a:p>
            <a:r>
              <a:rPr lang="fr-FR" dirty="0" smtClean="0"/>
              <a:t>(cryomodule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installed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)</a:t>
            </a:r>
            <a:endParaRPr lang="en-US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043608" y="2492896"/>
            <a:ext cx="288032" cy="7920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07904" y="55172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Cryogenic</a:t>
            </a:r>
            <a:r>
              <a:rPr lang="fr-FR" dirty="0" smtClean="0"/>
              <a:t> line 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Supply</a:t>
            </a:r>
            <a:r>
              <a:rPr lang="fr-FR" dirty="0" smtClean="0"/>
              <a:t>, 50 m long</a:t>
            </a:r>
          </a:p>
          <a:p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CERN)</a:t>
            </a:r>
            <a:endParaRPr lang="en-US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716016" y="4077072"/>
            <a:ext cx="72008" cy="15121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907704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He </a:t>
            </a:r>
            <a:r>
              <a:rPr lang="fr-FR" dirty="0" smtClean="0"/>
              <a:t>return line</a:t>
            </a:r>
            <a:endParaRPr lang="en-US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2771800" y="3933056"/>
            <a:ext cx="576064" cy="165618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16825" y="0"/>
            <a:ext cx="612068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704 MHZ - 1 MW RF power source upgrade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pic>
        <p:nvPicPr>
          <p:cNvPr id="3074" name="Picture 2" descr="D:\#01_ESS\µ01_CRYOMODULE ECCTD\08_Plateforme 704 MHz et casemate de test\Modulateur\IMG_2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69291"/>
            <a:ext cx="2401649" cy="18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19199" y="911263"/>
            <a:ext cx="20162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A. </a:t>
            </a:r>
            <a:r>
              <a:rPr lang="fr-FR" sz="1400" b="1" dirty="0" err="1" smtClean="0"/>
              <a:t>Hamdi</a:t>
            </a:r>
            <a:r>
              <a:rPr lang="fr-FR" sz="1400" b="1" dirty="0" smtClean="0"/>
              <a:t>, M. </a:t>
            </a:r>
            <a:r>
              <a:rPr lang="fr-FR" sz="1400" b="1" dirty="0" err="1" smtClean="0"/>
              <a:t>Desmons</a:t>
            </a:r>
            <a:r>
              <a:rPr lang="fr-FR" sz="1400" b="1" dirty="0" smtClean="0"/>
              <a:t>, F. </a:t>
            </a:r>
            <a:r>
              <a:rPr lang="fr-FR" sz="1400" b="1" dirty="0" err="1" smtClean="0"/>
              <a:t>Ballester</a:t>
            </a:r>
            <a:endParaRPr lang="en-US" sz="14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287524" y="1818598"/>
            <a:ext cx="3384376" cy="1866296"/>
            <a:chOff x="1476376" y="1017587"/>
            <a:chExt cx="7842573" cy="4821231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6" y="1017587"/>
              <a:ext cx="6191253" cy="482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Connecteur droit 9"/>
            <p:cNvCxnSpPr/>
            <p:nvPr/>
          </p:nvCxnSpPr>
          <p:spPr>
            <a:xfrm>
              <a:off x="2816805" y="3519650"/>
              <a:ext cx="0" cy="6300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613162" y="3519650"/>
              <a:ext cx="0" cy="6300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en angle 11"/>
            <p:cNvCxnSpPr/>
            <p:nvPr/>
          </p:nvCxnSpPr>
          <p:spPr>
            <a:xfrm rot="16200000" flipV="1">
              <a:off x="2062091" y="3283614"/>
              <a:ext cx="720720" cy="381422"/>
            </a:xfrm>
            <a:prstGeom prst="bentConnector3">
              <a:avLst>
                <a:gd name="adj1" fmla="val 1316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en angle 12"/>
            <p:cNvCxnSpPr/>
            <p:nvPr/>
          </p:nvCxnSpPr>
          <p:spPr>
            <a:xfrm rot="5400000" flipH="1" flipV="1">
              <a:off x="2670779" y="3283614"/>
              <a:ext cx="720720" cy="381422"/>
            </a:xfrm>
            <a:prstGeom prst="bentConnector3">
              <a:avLst>
                <a:gd name="adj1" fmla="val 1316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2951820" y="396505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C’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32252" y="3474005"/>
              <a:ext cx="809778" cy="2210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en angle 15"/>
            <p:cNvCxnSpPr>
              <a:stCxn id="15" idx="1"/>
            </p:cNvCxnSpPr>
            <p:nvPr/>
          </p:nvCxnSpPr>
          <p:spPr>
            <a:xfrm rot="10800000">
              <a:off x="3626896" y="3113965"/>
              <a:ext cx="405357" cy="470550"/>
            </a:xfrm>
            <a:prstGeom prst="bentConnector2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en angle 16"/>
            <p:cNvCxnSpPr>
              <a:stCxn id="15" idx="3"/>
            </p:cNvCxnSpPr>
            <p:nvPr/>
          </p:nvCxnSpPr>
          <p:spPr>
            <a:xfrm flipV="1">
              <a:off x="4842030" y="3113965"/>
              <a:ext cx="381422" cy="470550"/>
            </a:xfrm>
            <a:prstGeom prst="bentConnector2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3629579" y="381191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R’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653446" y="1351115"/>
              <a:ext cx="2665503" cy="1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C//C’=10µF</a:t>
              </a:r>
            </a:p>
            <a:p>
              <a:r>
                <a:rPr lang="fr-FR" sz="1000" dirty="0" smtClean="0"/>
                <a:t>(Energie=60,5kJ)</a:t>
              </a:r>
            </a:p>
            <a:p>
              <a:r>
                <a:rPr lang="fr-FR" sz="1000" dirty="0" smtClean="0"/>
                <a:t>R’//R2=25 Ohms</a:t>
              </a:r>
            </a:p>
            <a:p>
              <a:r>
                <a:rPr lang="fr-FR" sz="1000" dirty="0" smtClean="0"/>
                <a:t>(tenue: 84kJ)</a:t>
              </a:r>
              <a:endParaRPr lang="fr-FR" sz="1000" dirty="0"/>
            </a:p>
          </p:txBody>
        </p:sp>
        <p:sp>
          <p:nvSpPr>
            <p:cNvPr id="20" name="Accolade ouvrante 19"/>
            <p:cNvSpPr/>
            <p:nvPr/>
          </p:nvSpPr>
          <p:spPr>
            <a:xfrm>
              <a:off x="6623093" y="1623694"/>
              <a:ext cx="135016" cy="124128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7524" y="379020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err="1" smtClean="0"/>
              <a:t>Additional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capacitors</a:t>
            </a:r>
            <a:r>
              <a:rPr lang="fr-FR" sz="1600" b="1" dirty="0" smtClean="0"/>
              <a:t> and </a:t>
            </a:r>
            <a:r>
              <a:rPr lang="fr-FR" sz="1600" b="1" dirty="0" err="1" smtClean="0"/>
              <a:t>resistances</a:t>
            </a:r>
            <a:r>
              <a:rPr lang="fr-FR" sz="1600" b="1" dirty="0" smtClean="0"/>
              <a:t> in </a:t>
            </a:r>
            <a:r>
              <a:rPr lang="fr-FR" sz="1600" b="1" dirty="0" err="1" smtClean="0"/>
              <a:t>parrallel</a:t>
            </a:r>
            <a:r>
              <a:rPr lang="fr-FR" sz="1600" b="1" dirty="0" smtClean="0"/>
              <a:t> on the HV </a:t>
            </a:r>
            <a:r>
              <a:rPr lang="fr-FR" sz="1600" b="1" dirty="0" err="1" smtClean="0"/>
              <a:t>modulator</a:t>
            </a:r>
            <a:endParaRPr lang="fr-FR" sz="16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63" y="1522287"/>
            <a:ext cx="2619656" cy="17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0" y="1475492"/>
            <a:ext cx="406794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+mj-lt"/>
              </a:rPr>
              <a:t>increase the pulse length from 2 </a:t>
            </a:r>
            <a:r>
              <a:rPr lang="en-US" sz="1400" b="1" dirty="0" err="1" smtClean="0">
                <a:latin typeface="+mj-lt"/>
              </a:rPr>
              <a:t>ms</a:t>
            </a:r>
            <a:r>
              <a:rPr lang="en-US" sz="1400" b="1" dirty="0" smtClean="0">
                <a:latin typeface="+mj-lt"/>
              </a:rPr>
              <a:t> to 3.5 </a:t>
            </a:r>
            <a:r>
              <a:rPr lang="en-US" sz="1400" b="1" dirty="0" err="1" smtClean="0">
                <a:latin typeface="+mj-lt"/>
              </a:rPr>
              <a:t>ms</a:t>
            </a:r>
            <a:endParaRPr lang="en-US" sz="1400" b="1" dirty="0" smtClean="0">
              <a:latin typeface="+mj-lt"/>
            </a:endParaRPr>
          </a:p>
        </p:txBody>
      </p:sp>
      <p:pic>
        <p:nvPicPr>
          <p:cNvPr id="27" name="Picture 3" descr="D:\Capture-lw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2800" r="28846" b="63449"/>
          <a:stretch/>
        </p:blipFill>
        <p:spPr bwMode="auto">
          <a:xfrm>
            <a:off x="1779843" y="4578405"/>
            <a:ext cx="6147613" cy="21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441311" y="37993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prstClr val="black"/>
                </a:solidFill>
              </a:rPr>
              <a:t>Conditionning</a:t>
            </a:r>
            <a:r>
              <a:rPr lang="fr-FR" sz="1600" b="1" dirty="0">
                <a:solidFill>
                  <a:prstClr val="black"/>
                </a:solidFill>
              </a:rPr>
              <a:t> of the CPI </a:t>
            </a:r>
            <a:r>
              <a:rPr lang="fr-FR" sz="1600" b="1" dirty="0" smtClean="0">
                <a:solidFill>
                  <a:prstClr val="black"/>
                </a:solidFill>
              </a:rPr>
              <a:t>1.15 </a:t>
            </a:r>
            <a:r>
              <a:rPr lang="fr-FR" sz="1600" b="1" dirty="0">
                <a:solidFill>
                  <a:prstClr val="black"/>
                </a:solidFill>
              </a:rPr>
              <a:t>MW klystron up to the ESS </a:t>
            </a:r>
            <a:r>
              <a:rPr lang="fr-FR" sz="1600" b="1" dirty="0" err="1">
                <a:solidFill>
                  <a:prstClr val="black"/>
                </a:solidFill>
              </a:rPr>
              <a:t>duty</a:t>
            </a:r>
            <a:r>
              <a:rPr lang="fr-FR" sz="1600" b="1" dirty="0">
                <a:solidFill>
                  <a:prstClr val="black"/>
                </a:solidFill>
              </a:rPr>
              <a:t> cycle </a:t>
            </a:r>
            <a:r>
              <a:rPr lang="fr-FR" sz="1600" b="1" dirty="0" err="1">
                <a:solidFill>
                  <a:prstClr val="black"/>
                </a:solidFill>
              </a:rPr>
              <a:t>was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done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with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success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3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3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32" name="Espace réservé du numéro de diapositive 5"/>
          <p:cNvSpPr txBox="1">
            <a:spLocks/>
          </p:cNvSpPr>
          <p:nvPr/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lang="sv-SE"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8" y="2254143"/>
            <a:ext cx="3899663" cy="306034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6" name="Rectangle 5"/>
          <p:cNvSpPr/>
          <p:nvPr/>
        </p:nvSpPr>
        <p:spPr>
          <a:xfrm>
            <a:off x="209058" y="5461625"/>
            <a:ext cx="5040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Volumes of the </a:t>
            </a:r>
            <a:r>
              <a:rPr lang="fr-FR" sz="1600" dirty="0" err="1" smtClean="0">
                <a:solidFill>
                  <a:srgbClr val="666666"/>
                </a:solidFill>
              </a:rPr>
              <a:t>helium</a:t>
            </a:r>
            <a:r>
              <a:rPr lang="fr-FR" sz="1600" dirty="0" smtClean="0">
                <a:solidFill>
                  <a:srgbClr val="666666"/>
                </a:solidFill>
              </a:rPr>
              <a:t> circuits and </a:t>
            </a:r>
            <a:r>
              <a:rPr lang="fr-FR" sz="1600" dirty="0" err="1" smtClean="0">
                <a:solidFill>
                  <a:srgbClr val="666666"/>
                </a:solidFill>
              </a:rPr>
              <a:t>vessels</a:t>
            </a:r>
            <a:r>
              <a:rPr lang="fr-FR" sz="1600" dirty="0" smtClean="0">
                <a:solidFill>
                  <a:srgbClr val="666666"/>
                </a:solidFill>
              </a:rPr>
              <a:t> &lt; 50 l</a:t>
            </a: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66666"/>
                </a:solidFill>
              </a:rPr>
              <a:t>1,431 bars&lt; </a:t>
            </a:r>
            <a:r>
              <a:rPr lang="fr-FR" sz="1600" dirty="0" err="1">
                <a:solidFill>
                  <a:srgbClr val="666666"/>
                </a:solidFill>
              </a:rPr>
              <a:t>Working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smtClean="0">
                <a:solidFill>
                  <a:srgbClr val="666666"/>
                </a:solidFill>
              </a:rPr>
              <a:t>pressure</a:t>
            </a: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Ps = 1,9 bars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4601546" y="5568476"/>
            <a:ext cx="72008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66" y="2999148"/>
            <a:ext cx="3165906" cy="31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51" y="430665"/>
            <a:ext cx="7445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>
            <a:stCxn id="7" idx="1"/>
          </p:cNvCxnSpPr>
          <p:nvPr/>
        </p:nvCxnSpPr>
        <p:spPr bwMode="auto">
          <a:xfrm flipV="1">
            <a:off x="4673554" y="5088835"/>
            <a:ext cx="2633365" cy="80367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817546" y="1881586"/>
            <a:ext cx="4234209" cy="861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2" algn="ctr">
              <a:lnSpc>
                <a:spcPts val="2000"/>
              </a:lnSpc>
              <a:buSzPct val="90000"/>
            </a:pPr>
            <a:r>
              <a:rPr lang="en-GB" sz="2000" b="1" dirty="0" smtClean="0">
                <a:solidFill>
                  <a:srgbClr val="666666"/>
                </a:solidFill>
              </a:rPr>
              <a:t>TUV Nord analysis report:</a:t>
            </a:r>
          </a:p>
          <a:p>
            <a:pPr marL="0" lvl="2" algn="ctr">
              <a:lnSpc>
                <a:spcPts val="2000"/>
              </a:lnSpc>
              <a:buSzPct val="90000"/>
            </a:pPr>
            <a:r>
              <a:rPr lang="en-GB" sz="2000" b="1" dirty="0" smtClean="0">
                <a:solidFill>
                  <a:srgbClr val="666666"/>
                </a:solidFill>
              </a:rPr>
              <a:t>The elliptical cryomodules are classified according to PED article 3.3</a:t>
            </a:r>
            <a:endParaRPr lang="fr-FR" sz="2000" b="1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1147" y="274750"/>
            <a:ext cx="5933504" cy="1083616"/>
          </a:xfrm>
          <a:prstGeom prst="rect">
            <a:avLst/>
          </a:prstGeom>
        </p:spPr>
        <p:txBody>
          <a:bodyPr/>
          <a:lstStyle/>
          <a:p>
            <a:pPr marL="39688" lvl="2" indent="-39688" algn="ctr" eaLnBrk="0" hangingPunct="0"/>
            <a:r>
              <a:rPr lang="fr-FR" sz="28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Compliance </a:t>
            </a:r>
            <a:r>
              <a:rPr lang="fr-FR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with</a:t>
            </a:r>
            <a:r>
              <a:rPr lang="fr-FR" sz="28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European</a:t>
            </a:r>
            <a:r>
              <a:rPr lang="fr-FR" sz="28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 </a:t>
            </a:r>
          </a:p>
          <a:p>
            <a:pPr marL="39688" lvl="2" indent="-39688" algn="ctr" eaLnBrk="0" hangingPunct="0"/>
            <a:r>
              <a:rPr lang="fr-FR" sz="28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PED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Lucida Grande" charset="0"/>
              </a:rPr>
              <a:t>97/23/EC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0932" y="1494843"/>
            <a:ext cx="42952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mk="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Cryo pipes designed to reduce the overpressure in case of beam vacuum failure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8541" y="4572547"/>
            <a:ext cx="198022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bmk="">
                <a:solidFill>
                  <a:schemeClr val="bg1">
                    <a:lumMod val="50000"/>
                  </a:schemeClr>
                </a:solidFill>
              </a:rPr>
              <a:t>continuous diphasic pipe </a:t>
            </a:r>
            <a:r>
              <a:rPr lang="en-GB" sz="1400" dirty="0" bmk="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GB" sz="1400" dirty="0" bmk="">
                <a:solidFill>
                  <a:schemeClr val="bg1">
                    <a:lumMod val="50000"/>
                  </a:schemeClr>
                </a:solidFill>
              </a:rPr>
              <a:t>=100 with large curvatures</a:t>
            </a:r>
            <a:endParaRPr lang="en-US" sz="1400" dirty="0" bmk="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254" y="2458605"/>
            <a:ext cx="277718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bmk="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GB" sz="1400" dirty="0" bmk="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GB" sz="1400" dirty="0" bmk="">
                <a:solidFill>
                  <a:schemeClr val="bg1">
                    <a:lumMod val="50000"/>
                  </a:schemeClr>
                </a:solidFill>
              </a:rPr>
              <a:t>=100 bursting disks at each extremity</a:t>
            </a:r>
            <a:endParaRPr lang="en-US" sz="1400" dirty="0" bmk="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5" b="-10739"/>
          <a:stretch/>
        </p:blipFill>
        <p:spPr>
          <a:xfrm>
            <a:off x="1106257" y="1987616"/>
            <a:ext cx="7754427" cy="43000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75656" y="274638"/>
            <a:ext cx="6048672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/>
              <a:t>e</a:t>
            </a:r>
            <a:r>
              <a:rPr lang="fr-FR" dirty="0" err="1" smtClean="0"/>
              <a:t>lliptical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cryomodules in the ESS linac</a:t>
            </a:r>
            <a:endParaRPr lang="en-US" dirty="0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19112"/>
              </p:ext>
            </p:extLst>
          </p:nvPr>
        </p:nvGraphicFramePr>
        <p:xfrm>
          <a:off x="456151" y="4562141"/>
          <a:ext cx="3096344" cy="17786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36104"/>
                <a:gridCol w="1152128"/>
                <a:gridCol w="1008112"/>
              </a:tblGrid>
              <a:tr h="2543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MEDIUM-</a:t>
                      </a:r>
                      <a:r>
                        <a:rPr lang="en-GB" sz="1400" baseline="0" dirty="0" smtClean="0"/>
                        <a:t>β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HIGH</a:t>
                      </a:r>
                      <a:r>
                        <a:rPr lang="en-GB" sz="1400" baseline="0" dirty="0" smtClean="0"/>
                        <a:t>-β</a:t>
                      </a:r>
                      <a:endParaRPr lang="en-GB" sz="1400" dirty="0"/>
                    </a:p>
                  </a:txBody>
                  <a:tcPr/>
                </a:tc>
              </a:tr>
              <a:tr h="245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aseline="0" dirty="0" smtClean="0"/>
                        <a:t>β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0.67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0.86</a:t>
                      </a:r>
                      <a:endParaRPr lang="en-GB" sz="1100" dirty="0"/>
                    </a:p>
                  </a:txBody>
                  <a:tcPr/>
                </a:tc>
              </a:tr>
              <a:tr h="245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aseline="0" dirty="0" smtClean="0"/>
                        <a:t># CM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21</a:t>
                      </a:r>
                      <a:endParaRPr lang="en-GB" sz="1100" dirty="0"/>
                    </a:p>
                  </a:txBody>
                  <a:tcPr/>
                </a:tc>
              </a:tr>
              <a:tr h="245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Cav. /CM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/>
                </a:tc>
              </a:tr>
              <a:tr h="245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#</a:t>
                      </a:r>
                      <a:r>
                        <a:rPr lang="en-GB" sz="1100" baseline="0" dirty="0" smtClean="0"/>
                        <a:t> Cav.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36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84</a:t>
                      </a:r>
                      <a:endParaRPr lang="en-GB" sz="1100" dirty="0"/>
                    </a:p>
                  </a:txBody>
                  <a:tcPr/>
                </a:tc>
              </a:tr>
              <a:tr h="245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CM L [m]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6.584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6.584</a:t>
                      </a:r>
                      <a:endParaRPr lang="en-GB" sz="1100" dirty="0"/>
                    </a:p>
                  </a:txBody>
                  <a:tcPr/>
                </a:tc>
              </a:tr>
              <a:tr h="245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Sector L [m]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77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dirty="0" smtClean="0"/>
                        <a:t>179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417960"/>
            <a:ext cx="9036496" cy="13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/>
          <p:cNvSpPr txBox="1"/>
          <p:nvPr/>
        </p:nvSpPr>
        <p:spPr>
          <a:xfrm>
            <a:off x="6094564" y="4874170"/>
            <a:ext cx="141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FF0000"/>
                </a:solidFill>
              </a:rPr>
              <a:t>Proton </a:t>
            </a:r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7513932" y="4972007"/>
            <a:ext cx="832513" cy="16377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9"/>
          <p:cNvSpPr txBox="1"/>
          <p:nvPr/>
        </p:nvSpPr>
        <p:spPr>
          <a:xfrm>
            <a:off x="3942295" y="5141420"/>
            <a:ext cx="286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Elliptical</a:t>
            </a:r>
            <a:r>
              <a:rPr lang="fr-FR" sz="1400" dirty="0" smtClean="0"/>
              <a:t> </a:t>
            </a:r>
            <a:r>
              <a:rPr lang="fr-FR" sz="1400" dirty="0" err="1" smtClean="0"/>
              <a:t>cavities</a:t>
            </a:r>
            <a:r>
              <a:rPr lang="fr-FR" sz="1400" dirty="0" smtClean="0"/>
              <a:t> Cryomodules</a:t>
            </a:r>
          </a:p>
          <a:p>
            <a:r>
              <a:rPr lang="fr-FR" sz="1400" dirty="0" smtClean="0"/>
              <a:t>Medium-</a:t>
            </a:r>
            <a:r>
              <a:rPr lang="fr-FR" sz="1400" dirty="0" smtClean="0">
                <a:latin typeface="Symbol" panose="05050102010706020507" pitchFamily="18" charset="2"/>
              </a:rPr>
              <a:t>b</a:t>
            </a:r>
            <a:r>
              <a:rPr lang="fr-FR" sz="1400" dirty="0" smtClean="0"/>
              <a:t>  and high-</a:t>
            </a:r>
            <a:r>
              <a:rPr lang="fr-FR" sz="1400" dirty="0" smtClean="0"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5373271" y="4500748"/>
            <a:ext cx="513464" cy="59745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9"/>
          <p:cNvSpPr txBox="1"/>
          <p:nvPr/>
        </p:nvSpPr>
        <p:spPr>
          <a:xfrm>
            <a:off x="5886735" y="3348353"/>
            <a:ext cx="141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Klystron </a:t>
            </a:r>
            <a:r>
              <a:rPr lang="fr-FR" sz="1400" dirty="0" err="1" smtClean="0"/>
              <a:t>gallery</a:t>
            </a:r>
            <a:endParaRPr lang="en-US" sz="1400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>
            <a:off x="6100549" y="3700921"/>
            <a:ext cx="313899" cy="43672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01" y="2880508"/>
            <a:ext cx="6120680" cy="899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err="1" smtClean="0">
                <a:solidFill>
                  <a:schemeClr val="bg1">
                    <a:lumMod val="65000"/>
                  </a:schemeClr>
                </a:solidFill>
              </a:rPr>
              <a:t>Overall</a:t>
            </a:r>
            <a:r>
              <a:rPr lang="fr-FR" sz="4400" dirty="0" smtClean="0">
                <a:solidFill>
                  <a:schemeClr val="bg1">
                    <a:lumMod val="65000"/>
                  </a:schemeClr>
                </a:solidFill>
              </a:rPr>
              <a:t> WP5 planning</a:t>
            </a:r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75656" y="42625"/>
            <a:ext cx="6120680" cy="1205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 smtClean="0"/>
              <a:t>WP5 planning </a:t>
            </a:r>
            <a:r>
              <a:rPr lang="fr-FR" sz="2400" dirty="0" err="1" smtClean="0"/>
              <a:t>compliant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en-US" sz="2400" dirty="0" smtClean="0"/>
              <a:t>RFI dates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9665"/>
            <a:ext cx="9049870" cy="6107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Ellipse 5"/>
          <p:cNvSpPr/>
          <p:nvPr/>
        </p:nvSpPr>
        <p:spPr>
          <a:xfrm>
            <a:off x="6067425" y="5572124"/>
            <a:ext cx="8001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110824" y="2345635"/>
            <a:ext cx="251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67525" y="2362601"/>
            <a:ext cx="2029985" cy="52622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P. </a:t>
            </a:r>
            <a:r>
              <a:rPr lang="fr-FR" sz="1400" dirty="0" err="1" smtClean="0">
                <a:solidFill>
                  <a:schemeClr val="tx1"/>
                </a:solidFill>
              </a:rPr>
              <a:t>Michelato</a:t>
            </a:r>
            <a:r>
              <a:rPr lang="fr-FR" sz="1400" dirty="0" smtClean="0">
                <a:solidFill>
                  <a:schemeClr val="tx1"/>
                </a:solidFill>
              </a:rPr>
              <a:t> Mb </a:t>
            </a:r>
            <a:r>
              <a:rPr lang="fr-FR" sz="1400" dirty="0" err="1" smtClean="0">
                <a:solidFill>
                  <a:schemeClr val="tx1"/>
                </a:solidFill>
              </a:rPr>
              <a:t>cavities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P. McIntosh </a:t>
            </a:r>
            <a:r>
              <a:rPr lang="fr-FR" sz="1400" dirty="0" err="1" smtClean="0">
                <a:solidFill>
                  <a:schemeClr val="tx1"/>
                </a:solidFill>
              </a:rPr>
              <a:t>Hb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cavities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48052" y="526186"/>
            <a:ext cx="6408712" cy="54868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ctr">
              <a:spcBef>
                <a:spcPct val="0"/>
              </a:spcBef>
              <a:buNone/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Milestones </a:t>
            </a:r>
            <a:r>
              <a:rPr lang="en-US" sz="2800" dirty="0" smtClean="0"/>
              <a:t>for </a:t>
            </a:r>
            <a:r>
              <a:rPr lang="en-US" sz="2800" dirty="0"/>
              <a:t>tendering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453990"/>
            <a:ext cx="90719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Cavity test in vertical cryostat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(Nominal performances E</a:t>
            </a:r>
            <a:r>
              <a:rPr lang="en-US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acc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Qo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Required prior tendering for niobium production for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series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Test of the 1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medium beta cavity scheduled on 01 October 2015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OK for High beta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cavities: 2 prototypes already tested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/>
            <a:endParaRPr lang="en-US" sz="2000" b="1" i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/>
            <a:endParaRPr lang="en-US" sz="2000" b="1" i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79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RF power tests at 2K of the ECCTD + Critical Design Review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Required prior tendering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cavities , couplers and all components of the cryostats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M-ECCTD: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CDR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 the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23/12/2016  =&gt; 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cavities + couplers + cryostats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H-E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CCTD:  CDR on the  13/10/2017  =&gt; 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cavities only needed</a:t>
            </a:r>
            <a:endParaRPr lang="en-US" sz="2000" b="1" i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7260" y="5922651"/>
            <a:ext cx="614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CDR (Critical Design Review)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~ Production Readiness Review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491494"/>
            <a:ext cx="9144000" cy="50937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07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Success oriented planning to match the ESS schedule: no margin,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assumed no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non-conformity for all cavities, couplers and components;</a:t>
            </a:r>
          </a:p>
          <a:p>
            <a:pPr marL="5207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The first results of the M-ECCTD are successful and the series production of 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cavities, power-couplers and cryostat components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are launched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 weeks later (CDR). This implies that the tendering is finalized, the contracts are awarded at the time of CDR and the series fabrication starts;</a:t>
            </a:r>
          </a:p>
          <a:p>
            <a:pPr marL="5207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Rate of cavities production and delivery at Saclay after RF test: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3/month 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cavities);</a:t>
            </a:r>
          </a:p>
          <a:p>
            <a:pPr marL="533400" indent="-352425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Delivery of the 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serial cavity tested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and qualified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months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after 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start of the cavity production;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(required previous preparation by LASA and STFC of the industry and labs for cavity production, cavity treatments and cavity tests)</a:t>
            </a:r>
          </a:p>
          <a:p>
            <a:pPr marL="538163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Rate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the coupler RF processing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couplers/month will be confirmed end of 2015 (ECCTD couplers);</a:t>
            </a:r>
          </a:p>
          <a:p>
            <a:pPr marL="538163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Rate of the cryomodules assembly:</a:t>
            </a:r>
          </a:p>
          <a:p>
            <a:pPr marL="1525588" lvl="2" indent="-342900">
              <a:buFont typeface="Arial"/>
              <a:buChar char="•"/>
              <a:tabLst>
                <a:tab pos="2873375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cryomodule:	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months</a:t>
            </a:r>
          </a:p>
          <a:p>
            <a:pPr marL="1525588" lvl="2" indent="-342900">
              <a:buFont typeface="Arial"/>
              <a:buChar char="•"/>
              <a:tabLst>
                <a:tab pos="2873375" algn="l"/>
              </a:tabLs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&amp; 3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:	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month / CM</a:t>
            </a:r>
          </a:p>
          <a:p>
            <a:pPr marL="1525588" lvl="2" indent="-342900">
              <a:spcAft>
                <a:spcPts val="600"/>
              </a:spcAft>
              <a:buFont typeface="Arial"/>
              <a:buChar char="•"/>
              <a:tabLst>
                <a:tab pos="2873375" algn="l"/>
              </a:tabLs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to 9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	1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month/CM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538163" indent="-342900">
              <a:buFont typeface="+mj-lt"/>
              <a:buAutoNum type="arabicPeriod" startAt="6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The RF test stand at Lund shall be fully operational for the 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cryomodule (Q1 2018)  and the testing rates are: </a:t>
            </a:r>
          </a:p>
          <a:p>
            <a:pPr marL="1504950" lvl="2" indent="-342900">
              <a:buFont typeface="Arial"/>
              <a:buChar char="•"/>
              <a:tabLst>
                <a:tab pos="2873375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cryomodule:	2 months</a:t>
            </a:r>
          </a:p>
          <a:p>
            <a:pPr marL="1504950" lvl="2" indent="-342900">
              <a:buFont typeface="Arial"/>
              <a:buChar char="•"/>
              <a:tabLst>
                <a:tab pos="2873375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&amp; 3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:	1,5 month / CM</a:t>
            </a:r>
          </a:p>
          <a:p>
            <a:pPr marL="1504950" lvl="2" indent="-342900">
              <a:spcAft>
                <a:spcPts val="600"/>
              </a:spcAft>
              <a:buFont typeface="Arial"/>
              <a:buChar char="•"/>
              <a:tabLst>
                <a:tab pos="2873375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to 9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	1 month/CM</a:t>
            </a:r>
          </a:p>
          <a:p>
            <a:pPr marL="538163" lvl="2" indent="-342900">
              <a:spcAft>
                <a:spcPts val="600"/>
              </a:spcAft>
              <a:buFont typeface="+mj-lt"/>
              <a:buAutoNum type="arabicPeriod" startAt="9"/>
              <a:tabLst>
                <a:tab pos="2873375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The cryomodule assembly in Saclay by the new industrial team is qualified after the test of the 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cryomodule.</a:t>
            </a:r>
          </a:p>
          <a:p>
            <a:pPr marL="538163" lvl="2" indent="-342900">
              <a:spcAft>
                <a:spcPts val="600"/>
              </a:spcAft>
              <a:buFont typeface="+mj-lt"/>
              <a:buAutoNum type="arabicPeriod" startAt="9"/>
              <a:tabLst>
                <a:tab pos="2873375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The 2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and 3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cryomodules need to be assembled before the end of the tests of the 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cryomodule.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14732" y="191434"/>
            <a:ext cx="6064370" cy="105051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ctr">
              <a:spcBef>
                <a:spcPct val="0"/>
              </a:spcBef>
              <a:buNone/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Planning main assumptions made to reach the goal of the RFI dates for MBL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272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5774"/>
            <a:ext cx="9049870" cy="5981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Arc 5"/>
          <p:cNvSpPr/>
          <p:nvPr/>
        </p:nvSpPr>
        <p:spPr>
          <a:xfrm flipH="1">
            <a:off x="5188384" y="1637731"/>
            <a:ext cx="393550" cy="915805"/>
          </a:xfrm>
          <a:prstGeom prst="arc">
            <a:avLst>
              <a:gd name="adj1" fmla="val 17192579"/>
              <a:gd name="adj2" fmla="val 4326804"/>
            </a:avLst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7" name="ZoneTexte 11"/>
          <p:cNvSpPr txBox="1"/>
          <p:nvPr/>
        </p:nvSpPr>
        <p:spPr>
          <a:xfrm>
            <a:off x="5470708" y="1550235"/>
            <a:ext cx="1761790" cy="226808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 smtClean="0">
                <a:solidFill>
                  <a:srgbClr val="FF0000"/>
                </a:solidFill>
              </a:rPr>
              <a:t>M-ECCTD CDR </a:t>
            </a:r>
            <a:r>
              <a:rPr lang="fr-FR" sz="900" dirty="0" err="1">
                <a:solidFill>
                  <a:srgbClr val="FF0000"/>
                </a:solidFill>
              </a:rPr>
              <a:t>review</a:t>
            </a:r>
            <a:r>
              <a:rPr lang="fr-FR" sz="900" dirty="0">
                <a:solidFill>
                  <a:srgbClr val="FF0000"/>
                </a:solidFill>
              </a:rPr>
              <a:t> </a:t>
            </a:r>
            <a:r>
              <a:rPr lang="fr-FR" sz="900" dirty="0" err="1">
                <a:solidFill>
                  <a:srgbClr val="FF0000"/>
                </a:solidFill>
              </a:rPr>
              <a:t>decision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flipH="1">
            <a:off x="5069379" y="1697873"/>
            <a:ext cx="412651" cy="1882090"/>
          </a:xfrm>
          <a:prstGeom prst="arc">
            <a:avLst>
              <a:gd name="adj1" fmla="val 16343499"/>
              <a:gd name="adj2" fmla="val 5310942"/>
            </a:avLst>
          </a:prstGeom>
          <a:ln w="1905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0" name="ZoneTexte 16"/>
          <p:cNvSpPr txBox="1"/>
          <p:nvPr/>
        </p:nvSpPr>
        <p:spPr>
          <a:xfrm>
            <a:off x="5886915" y="2089846"/>
            <a:ext cx="1563811" cy="228535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 dirty="0"/>
              <a:t>H-ECCTD </a:t>
            </a:r>
            <a:r>
              <a:rPr lang="fr-FR" dirty="0" smtClean="0"/>
              <a:t>CDR </a:t>
            </a:r>
            <a:r>
              <a:rPr lang="fr-FR" dirty="0" err="1"/>
              <a:t>review</a:t>
            </a:r>
            <a:r>
              <a:rPr lang="fr-FR" dirty="0"/>
              <a:t> </a:t>
            </a:r>
            <a:r>
              <a:rPr lang="fr-FR" dirty="0" err="1"/>
              <a:t>decision</a:t>
            </a:r>
            <a:endParaRPr lang="fr-FR" dirty="0"/>
          </a:p>
        </p:txBody>
      </p:sp>
      <p:sp>
        <p:nvSpPr>
          <p:cNvPr id="11" name="ZoneTexte 23"/>
          <p:cNvSpPr txBox="1"/>
          <p:nvPr/>
        </p:nvSpPr>
        <p:spPr>
          <a:xfrm>
            <a:off x="5398330" y="3502324"/>
            <a:ext cx="1963313" cy="241005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/>
              <a:t>2) Power couplers contract awarded</a:t>
            </a:r>
          </a:p>
        </p:txBody>
      </p:sp>
      <p:sp>
        <p:nvSpPr>
          <p:cNvPr id="12" name="ZoneTexte 25"/>
          <p:cNvSpPr txBox="1"/>
          <p:nvPr/>
        </p:nvSpPr>
        <p:spPr>
          <a:xfrm>
            <a:off x="5663144" y="3258690"/>
            <a:ext cx="2359533" cy="226382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/>
              <a:t>RF power source ready  for coupler processing</a:t>
            </a:r>
          </a:p>
        </p:txBody>
      </p:sp>
      <p:sp>
        <p:nvSpPr>
          <p:cNvPr id="13" name="ZoneTexte 37"/>
          <p:cNvSpPr txBox="1"/>
          <p:nvPr/>
        </p:nvSpPr>
        <p:spPr>
          <a:xfrm>
            <a:off x="5567170" y="4765645"/>
            <a:ext cx="2455507" cy="254929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/>
              <a:t>Cryomodule components contract awarded</a:t>
            </a:r>
          </a:p>
        </p:txBody>
      </p:sp>
      <p:sp>
        <p:nvSpPr>
          <p:cNvPr id="14" name="Accolade fermante 13"/>
          <p:cNvSpPr/>
          <p:nvPr/>
        </p:nvSpPr>
        <p:spPr>
          <a:xfrm>
            <a:off x="6810143" y="5646302"/>
            <a:ext cx="93640" cy="38818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5" name="ZoneTexte 39"/>
          <p:cNvSpPr txBox="1"/>
          <p:nvPr/>
        </p:nvSpPr>
        <p:spPr>
          <a:xfrm>
            <a:off x="7003910" y="5457771"/>
            <a:ext cx="2015017" cy="560093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/>
              <a:t>Planning Ready For Installation OK with  ESS schedule:</a:t>
            </a:r>
          </a:p>
          <a:p>
            <a:r>
              <a:rPr lang="fr-FR"/>
              <a:t>03/09/18 =&gt; 02/05/19        1CM/month </a:t>
            </a:r>
          </a:p>
        </p:txBody>
      </p:sp>
      <p:sp>
        <p:nvSpPr>
          <p:cNvPr id="16" name="Accolade fermante 15"/>
          <p:cNvSpPr/>
          <p:nvPr/>
        </p:nvSpPr>
        <p:spPr>
          <a:xfrm flipH="1">
            <a:off x="6444444" y="6514647"/>
            <a:ext cx="50007" cy="33054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endParaRPr lang="fr-FR" sz="1100"/>
          </a:p>
        </p:txBody>
      </p:sp>
      <p:sp>
        <p:nvSpPr>
          <p:cNvPr id="17" name="ZoneTexte 47"/>
          <p:cNvSpPr txBox="1"/>
          <p:nvPr/>
        </p:nvSpPr>
        <p:spPr>
          <a:xfrm>
            <a:off x="3869784" y="6190141"/>
            <a:ext cx="2253409" cy="679560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 dirty="0"/>
              <a:t>Planning </a:t>
            </a:r>
            <a:r>
              <a:rPr lang="fr-FR" dirty="0" err="1"/>
              <a:t>Ready</a:t>
            </a:r>
            <a:r>
              <a:rPr lang="fr-FR" dirty="0"/>
              <a:t> For Installation OK </a:t>
            </a:r>
            <a:r>
              <a:rPr lang="fr-FR" dirty="0" err="1"/>
              <a:t>with</a:t>
            </a:r>
            <a:r>
              <a:rPr lang="fr-FR" dirty="0"/>
              <a:t>  ESS </a:t>
            </a:r>
            <a:r>
              <a:rPr lang="fr-FR" dirty="0" err="1"/>
              <a:t>schedule</a:t>
            </a:r>
            <a:r>
              <a:rPr lang="fr-FR" dirty="0"/>
              <a:t>:</a:t>
            </a:r>
          </a:p>
          <a:p>
            <a:r>
              <a:rPr lang="fr-FR" dirty="0"/>
              <a:t>Q1 + Q2 2021: installation of HBL n° 1 to 11</a:t>
            </a:r>
          </a:p>
          <a:p>
            <a:r>
              <a:rPr lang="fr-FR" dirty="0"/>
              <a:t>Q1 + Q2 2022: Installation of HBL n° 12 to 21</a:t>
            </a:r>
          </a:p>
        </p:txBody>
      </p:sp>
      <p:sp>
        <p:nvSpPr>
          <p:cNvPr id="18" name="Arc 17"/>
          <p:cNvSpPr/>
          <p:nvPr/>
        </p:nvSpPr>
        <p:spPr>
          <a:xfrm flipH="1">
            <a:off x="4917991" y="1431985"/>
            <a:ext cx="1076324" cy="3433314"/>
          </a:xfrm>
          <a:prstGeom prst="arc">
            <a:avLst>
              <a:gd name="adj1" fmla="val 16290401"/>
              <a:gd name="adj2" fmla="val 5310942"/>
            </a:avLst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475656" y="42626"/>
            <a:ext cx="6120680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/>
              <a:t>Overall</a:t>
            </a:r>
            <a:r>
              <a:rPr lang="fr-FR" dirty="0" smtClean="0"/>
              <a:t> WP5 planning</a:t>
            </a:r>
            <a:endParaRPr lang="en-US" dirty="0"/>
          </a:p>
        </p:txBody>
      </p:sp>
      <p:sp>
        <p:nvSpPr>
          <p:cNvPr id="8" name="ZoneTexte 12"/>
          <p:cNvSpPr txBox="1"/>
          <p:nvPr/>
        </p:nvSpPr>
        <p:spPr>
          <a:xfrm>
            <a:off x="5976304" y="2445587"/>
            <a:ext cx="1733214" cy="211350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/>
              <a:t>1) Mb cavities contract awarded</a:t>
            </a:r>
          </a:p>
        </p:txBody>
      </p:sp>
      <p:sp>
        <p:nvSpPr>
          <p:cNvPr id="20" name="Arc 19"/>
          <p:cNvSpPr/>
          <p:nvPr/>
        </p:nvSpPr>
        <p:spPr>
          <a:xfrm flipH="1">
            <a:off x="5643895" y="2204112"/>
            <a:ext cx="393550" cy="732931"/>
          </a:xfrm>
          <a:prstGeom prst="arc">
            <a:avLst>
              <a:gd name="adj1" fmla="val 17192579"/>
              <a:gd name="adj2" fmla="val 4326804"/>
            </a:avLst>
          </a:prstGeom>
          <a:ln w="19050">
            <a:solidFill>
              <a:srgbClr val="FF66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1" name="ZoneTexte 12"/>
          <p:cNvSpPr txBox="1"/>
          <p:nvPr/>
        </p:nvSpPr>
        <p:spPr>
          <a:xfrm>
            <a:off x="5863122" y="2725258"/>
            <a:ext cx="1733214" cy="211785"/>
          </a:xfrm>
          <a:prstGeom prst="rect">
            <a:avLst/>
          </a:prstGeom>
          <a:solidFill>
            <a:schemeClr val="lt1"/>
          </a:solidFill>
          <a:ln w="22225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sv-SE"/>
            </a:defPPr>
            <a:lvl1pPr indent="0">
              <a:defRPr sz="900">
                <a:solidFill>
                  <a:srgbClr val="FF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 dirty="0"/>
              <a:t>1) </a:t>
            </a:r>
            <a:r>
              <a:rPr lang="fr-FR" dirty="0" err="1" smtClean="0"/>
              <a:t>Hb</a:t>
            </a:r>
            <a:r>
              <a:rPr lang="fr-FR" dirty="0" smtClean="0"/>
              <a:t> </a:t>
            </a:r>
            <a:r>
              <a:rPr lang="fr-FR" dirty="0" err="1"/>
              <a:t>cavities</a:t>
            </a:r>
            <a:r>
              <a:rPr lang="fr-FR" dirty="0"/>
              <a:t> 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awarded</a:t>
            </a:r>
            <a:endParaRPr lang="fr-FR" dirty="0"/>
          </a:p>
        </p:txBody>
      </p:sp>
      <p:sp>
        <p:nvSpPr>
          <p:cNvPr id="22" name="Organigramme : Décision 21"/>
          <p:cNvSpPr/>
          <p:nvPr/>
        </p:nvSpPr>
        <p:spPr>
          <a:xfrm>
            <a:off x="5760885" y="3171195"/>
            <a:ext cx="52388" cy="80963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2317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8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026" name="Picture 2" descr="C:\D\Projets\ESS\ESS-IRFU\04-CMS\plannings\CMS_WP5_TAC11_1504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4"/>
            <a:ext cx="9068696" cy="68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03648" y="274638"/>
            <a:ext cx="6192688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4400" dirty="0" smtClean="0"/>
              <a:t>Conclusion</a:t>
            </a:r>
            <a:endParaRPr lang="en-US" sz="440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63048" y="1794439"/>
            <a:ext cx="8651641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The design of the elliptical cavities and cryomodules complies with the ESS requirements.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The prototype cryomodules M-ECCTD and H-ECCTD will validate the design.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The preliminary planning for the design/prototyping and for the production of the elliptical cryomodules has been proposed in compliance with the RFI dates.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This planning is success oriented with major risks identified 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The coordination between the In-Kind partners has to be quickly placed to start the work as soon as possible: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 marL="1077913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 smtClean="0"/>
              <a:t>Coordination between CEA, CNRS, INFN, STFC and 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 smtClean="0"/>
              <a:t>We have to established a "partnership of ESS with INFN and STFC, which will permit to make use of the best European competences in the field of SRF".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24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idx="4294967295"/>
          </p:nvPr>
        </p:nvSpPr>
        <p:spPr>
          <a:xfrm>
            <a:off x="1518788" y="127989"/>
            <a:ext cx="6048672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Framework of the cryomodules development and production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652" y="1928930"/>
            <a:ext cx="80833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 bmk="">
                <a:solidFill>
                  <a:schemeClr val="bg1">
                    <a:lumMod val="50000"/>
                  </a:schemeClr>
                </a:solidFill>
              </a:rPr>
              <a:t>Two prototype cryomodules:</a:t>
            </a:r>
          </a:p>
          <a:p>
            <a:pPr marL="1076325" indent="-342900">
              <a:buFont typeface="+mj-lt"/>
              <a:buAutoNum type="arabicPeriod"/>
            </a:pPr>
            <a:r>
              <a:rPr lang="en-US" sz="1800" dirty="0" smtClean="0" bmk="">
                <a:solidFill>
                  <a:schemeClr val="bg1">
                    <a:lumMod val="50000"/>
                  </a:schemeClr>
                </a:solidFill>
              </a:rPr>
              <a:t>medium beta:	M-ECCTD		&lt;= </a:t>
            </a:r>
            <a:r>
              <a:rPr lang="en-US" sz="1800" b="1" dirty="0" smtClean="0" bmk="">
                <a:solidFill>
                  <a:schemeClr val="bg1">
                    <a:lumMod val="50000"/>
                  </a:schemeClr>
                </a:solidFill>
              </a:rPr>
              <a:t>FR-SW </a:t>
            </a:r>
            <a:r>
              <a:rPr lang="en-US" sz="1800" dirty="0" smtClean="0" bmk="">
                <a:solidFill>
                  <a:schemeClr val="bg1">
                    <a:lumMod val="50000"/>
                  </a:schemeClr>
                </a:solidFill>
              </a:rPr>
              <a:t>agreement</a:t>
            </a:r>
          </a:p>
          <a:p>
            <a:pPr marL="1076325" indent="-342900">
              <a:buFont typeface="+mj-lt"/>
              <a:buAutoNum type="arabicPeriod"/>
            </a:pP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High beta:	H-ECCTD		&lt;= </a:t>
            </a:r>
            <a:r>
              <a:rPr lang="en-US" b="1" dirty="0" bmk="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 FR In Kind Contribution</a:t>
            </a:r>
          </a:p>
          <a:p>
            <a:endParaRPr lang="en-US" sz="1800" dirty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Production of cavities of the series with RF tests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1076325" indent="-342900">
              <a:buFont typeface="+mj-lt"/>
              <a:buAutoNum type="arabicPeriod" startAt="2"/>
            </a:pP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medium beta cavities		&lt;= </a:t>
            </a: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LASA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 - IT </a:t>
            </a:r>
            <a:r>
              <a:rPr lang="en-US" dirty="0" bmk="">
                <a:solidFill>
                  <a:schemeClr val="bg1">
                    <a:lumMod val="50000"/>
                  </a:schemeClr>
                </a:solidFill>
              </a:rPr>
              <a:t>In Kind Contribution</a:t>
            </a:r>
            <a:endParaRPr lang="en-US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1076325" indent="-342900">
              <a:buFont typeface="+mj-lt"/>
              <a:buAutoNum type="arabicPeriod" startAt="2"/>
            </a:pP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High beta cavities			&lt;= </a:t>
            </a: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STFC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  - UK </a:t>
            </a:r>
            <a:r>
              <a:rPr lang="en-US" dirty="0" bmk="">
                <a:solidFill>
                  <a:schemeClr val="bg1">
                    <a:lumMod val="50000"/>
                  </a:schemeClr>
                </a:solidFill>
              </a:rPr>
              <a:t>In Kind Contribution</a:t>
            </a:r>
            <a:endParaRPr lang="en-US" dirty="0" smtClean="0" bmk="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Production of all other components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:	&lt;= </a:t>
            </a: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 FR </a:t>
            </a:r>
            <a:r>
              <a:rPr lang="en-US" dirty="0" bmk="">
                <a:solidFill>
                  <a:schemeClr val="bg1">
                    <a:lumMod val="50000"/>
                  </a:schemeClr>
                </a:solidFill>
              </a:rPr>
              <a:t>In Kind 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Contribution</a:t>
            </a:r>
          </a:p>
          <a:p>
            <a:pPr marL="1974850"/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(including coupler production with RF power processing)</a:t>
            </a:r>
          </a:p>
          <a:p>
            <a:endParaRPr lang="en-US" sz="1800" dirty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Cryomodule assembling 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:			&lt;= </a:t>
            </a: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 FR </a:t>
            </a:r>
            <a:r>
              <a:rPr lang="en-US" dirty="0" bmk="">
                <a:solidFill>
                  <a:schemeClr val="bg1">
                    <a:lumMod val="50000"/>
                  </a:schemeClr>
                </a:solidFill>
              </a:rPr>
              <a:t>In Kind 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Contribution</a:t>
            </a:r>
          </a:p>
          <a:p>
            <a:endParaRPr lang="en-US" sz="1800" dirty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RF power tests of the cryomodules 	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&lt;= </a:t>
            </a:r>
            <a:r>
              <a:rPr lang="en-US" b="1" dirty="0" smtClean="0" bmk="">
                <a:solidFill>
                  <a:schemeClr val="bg1">
                    <a:lumMod val="50000"/>
                  </a:schemeClr>
                </a:solidFill>
              </a:rPr>
              <a:t>ESS </a:t>
            </a:r>
            <a:r>
              <a:rPr lang="en-US" dirty="0" smtClean="0" bmk="">
                <a:solidFill>
                  <a:schemeClr val="bg1">
                    <a:lumMod val="50000"/>
                  </a:schemeClr>
                </a:solidFill>
              </a:rPr>
              <a:t>Lund</a:t>
            </a:r>
            <a:endParaRPr lang="en-US" sz="180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665019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TAC11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8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18788" y="127989"/>
            <a:ext cx="60486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FR in kind activities starting at Saclay (“early in kind”)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308383" y="1454280"/>
            <a:ext cx="8671843" cy="5383001"/>
            <a:chOff x="107504" y="800819"/>
            <a:chExt cx="8928100" cy="5724525"/>
          </a:xfrm>
        </p:grpSpPr>
        <p:sp>
          <p:nvSpPr>
            <p:cNvPr id="7" name="Rectangle 80"/>
            <p:cNvSpPr>
              <a:spLocks noChangeArrowheads="1"/>
            </p:cNvSpPr>
            <p:nvPr/>
          </p:nvSpPr>
          <p:spPr bwMode="auto">
            <a:xfrm>
              <a:off x="107504" y="800819"/>
              <a:ext cx="8912225" cy="1871662"/>
            </a:xfrm>
            <a:prstGeom prst="rect">
              <a:avLst/>
            </a:prstGeom>
            <a:solidFill>
              <a:srgbClr val="F6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000" smtClean="0">
                  <a:solidFill>
                    <a:srgbClr val="000000"/>
                  </a:solidFill>
                </a:rPr>
                <a:t>   </a:t>
              </a:r>
            </a:p>
          </p:txBody>
        </p:sp>
        <p:sp>
          <p:nvSpPr>
            <p:cNvPr id="8" name="Rectangle 79"/>
            <p:cNvSpPr>
              <a:spLocks noChangeArrowheads="1"/>
            </p:cNvSpPr>
            <p:nvPr/>
          </p:nvSpPr>
          <p:spPr bwMode="auto">
            <a:xfrm>
              <a:off x="107504" y="2851869"/>
              <a:ext cx="8928100" cy="3673475"/>
            </a:xfrm>
            <a:prstGeom prst="rect">
              <a:avLst/>
            </a:prstGeom>
            <a:solidFill>
              <a:srgbClr val="EC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73"/>
            <p:cNvSpPr>
              <a:spLocks noChangeArrowheads="1"/>
            </p:cNvSpPr>
            <p:nvPr/>
          </p:nvSpPr>
          <p:spPr bwMode="auto">
            <a:xfrm>
              <a:off x="4571231" y="4328244"/>
              <a:ext cx="792163" cy="172878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2793231" y="4328244"/>
              <a:ext cx="1584325" cy="172878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5507856" y="4328244"/>
              <a:ext cx="792163" cy="172878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5"/>
            <p:cNvSpPr>
              <a:spLocks noChangeArrowheads="1"/>
            </p:cNvSpPr>
            <p:nvPr/>
          </p:nvSpPr>
          <p:spPr bwMode="auto">
            <a:xfrm>
              <a:off x="6444481" y="4328244"/>
              <a:ext cx="792163" cy="172878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3636194" y="4472706"/>
              <a:ext cx="814387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WP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Cryomodules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de série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P. Bosland/XXX </a:t>
              </a: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683444" y="4472706"/>
              <a:ext cx="814387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WP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Tests IPHI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B. Pottin</a:t>
              </a: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5487219" y="4472706"/>
              <a:ext cx="812800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WP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Diagnostics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F. Sénée</a:t>
              </a: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6422256" y="4472706"/>
              <a:ext cx="814388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WP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Contrôle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Commande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F. Gougnaud </a:t>
              </a:r>
            </a:p>
          </p:txBody>
        </p:sp>
        <p:cxnSp>
          <p:nvCxnSpPr>
            <p:cNvPr id="17" name="AutoShape 52"/>
            <p:cNvCxnSpPr>
              <a:cxnSpLocks noChangeShapeType="1"/>
              <a:stCxn id="26" idx="2"/>
              <a:endCxn id="13" idx="0"/>
            </p:cNvCxnSpPr>
            <p:nvPr/>
          </p:nvCxnSpPr>
          <p:spPr bwMode="auto">
            <a:xfrm rot="5400000">
              <a:off x="3755256" y="4040906"/>
              <a:ext cx="720725" cy="1428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53"/>
            <p:cNvCxnSpPr>
              <a:cxnSpLocks noChangeShapeType="1"/>
              <a:stCxn id="26" idx="2"/>
            </p:cNvCxnSpPr>
            <p:nvPr/>
          </p:nvCxnSpPr>
          <p:spPr bwMode="auto">
            <a:xfrm rot="16200000" flipH="1">
              <a:off x="4295800" y="3643237"/>
              <a:ext cx="720725" cy="93821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54"/>
            <p:cNvCxnSpPr>
              <a:cxnSpLocks noChangeShapeType="1"/>
              <a:stCxn id="26" idx="2"/>
              <a:endCxn id="15" idx="0"/>
            </p:cNvCxnSpPr>
            <p:nvPr/>
          </p:nvCxnSpPr>
          <p:spPr bwMode="auto">
            <a:xfrm rot="16200000" flipH="1">
              <a:off x="4679975" y="3259062"/>
              <a:ext cx="720725" cy="17065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55"/>
            <p:cNvCxnSpPr>
              <a:cxnSpLocks noChangeShapeType="1"/>
              <a:stCxn id="26" idx="2"/>
              <a:endCxn id="16" idx="0"/>
            </p:cNvCxnSpPr>
            <p:nvPr/>
          </p:nvCxnSpPr>
          <p:spPr bwMode="auto">
            <a:xfrm rot="16200000" flipH="1">
              <a:off x="5148287" y="2790750"/>
              <a:ext cx="720725" cy="26431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56"/>
            <p:cNvCxnSpPr>
              <a:cxnSpLocks noChangeShapeType="1"/>
              <a:stCxn id="26" idx="2"/>
              <a:endCxn id="56" idx="0"/>
            </p:cNvCxnSpPr>
            <p:nvPr/>
          </p:nvCxnSpPr>
          <p:spPr bwMode="auto">
            <a:xfrm rot="5400000">
              <a:off x="3287737" y="3573388"/>
              <a:ext cx="720725" cy="10779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58"/>
            <p:cNvCxnSpPr>
              <a:cxnSpLocks noChangeShapeType="1"/>
              <a:stCxn id="26" idx="2"/>
              <a:endCxn id="14" idx="0"/>
            </p:cNvCxnSpPr>
            <p:nvPr/>
          </p:nvCxnSpPr>
          <p:spPr bwMode="auto">
            <a:xfrm rot="5400000">
              <a:off x="2278881" y="2564531"/>
              <a:ext cx="720725" cy="30956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77"/>
            <p:cNvSpPr txBox="1">
              <a:spLocks noChangeArrowheads="1"/>
            </p:cNvSpPr>
            <p:nvPr/>
          </p:nvSpPr>
          <p:spPr bwMode="auto">
            <a:xfrm>
              <a:off x="4518844" y="5817319"/>
              <a:ext cx="9239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800" b="1" smtClean="0">
                  <a:solidFill>
                    <a:srgbClr val="FF3399"/>
                  </a:solidFill>
                </a:rPr>
                <a:t>ACCSYS  WP3</a:t>
              </a:r>
            </a:p>
          </p:txBody>
        </p:sp>
        <p:sp>
          <p:nvSpPr>
            <p:cNvPr id="24" name="Text Box 78"/>
            <p:cNvSpPr txBox="1">
              <a:spLocks noChangeArrowheads="1"/>
            </p:cNvSpPr>
            <p:nvPr/>
          </p:nvSpPr>
          <p:spPr bwMode="auto">
            <a:xfrm>
              <a:off x="3110731" y="5782394"/>
              <a:ext cx="1081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800" b="1" smtClean="0">
                  <a:solidFill>
                    <a:srgbClr val="FF3399"/>
                  </a:solidFill>
                </a:rPr>
                <a:t>ACCSYS  WP5</a:t>
              </a:r>
            </a:p>
          </p:txBody>
        </p:sp>
        <p:cxnSp>
          <p:nvCxnSpPr>
            <p:cNvPr id="25" name="AutoShape 81"/>
            <p:cNvCxnSpPr>
              <a:cxnSpLocks noChangeShapeType="1"/>
              <a:stCxn id="30" idx="2"/>
              <a:endCxn id="26" idx="0"/>
            </p:cNvCxnSpPr>
            <p:nvPr/>
          </p:nvCxnSpPr>
          <p:spPr bwMode="auto">
            <a:xfrm flipH="1">
              <a:off x="4187056" y="2383556"/>
              <a:ext cx="14288" cy="647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3574281" y="3031256"/>
              <a:ext cx="1223963" cy="720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Projet ESS / IRFU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100" dirty="0" smtClean="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000" dirty="0" err="1" smtClean="0">
                  <a:solidFill>
                    <a:srgbClr val="000000"/>
                  </a:solidFill>
                </a:rPr>
                <a:t>CdP</a:t>
              </a:r>
              <a:r>
                <a:rPr lang="fr-FR" altLang="fr-FR" sz="1000" dirty="0" smtClean="0">
                  <a:solidFill>
                    <a:srgbClr val="000000"/>
                  </a:solidFill>
                </a:rPr>
                <a:t>: P. Bosland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000" dirty="0" smtClean="0">
                  <a:solidFill>
                    <a:srgbClr val="000000"/>
                  </a:solidFill>
                </a:rPr>
                <a:t>Adjoint: A. Daël</a:t>
              </a: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5939656" y="3031256"/>
              <a:ext cx="1152525" cy="720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000" smtClean="0">
                  <a:solidFill>
                    <a:srgbClr val="000000"/>
                  </a:solidFill>
                </a:rPr>
                <a:t>Project Office</a:t>
              </a:r>
            </a:p>
            <a:p>
              <a:pPr algn="ctr" eaLnBrk="1" fontAlgn="base" hangingPunct="1">
                <a:spcBef>
                  <a:spcPct val="35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planning: X. Hanus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ressources: L. Lecourt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secrétaire: XX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90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2339206" y="2913781"/>
              <a:ext cx="808038" cy="433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Cellule Qualité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A Bruniquel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C. Cloué</a:t>
              </a: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2424931" y="3390031"/>
              <a:ext cx="719138" cy="433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Sécurité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O. Kuster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3696519" y="1807294"/>
              <a:ext cx="1008062" cy="576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i="1" smtClean="0">
                  <a:solidFill>
                    <a:srgbClr val="000000"/>
                  </a:solidFill>
                </a:rPr>
                <a:t>Management :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Coordination C.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Collaboration C.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In Kind Review C.</a:t>
              </a:r>
            </a:p>
          </p:txBody>
        </p:sp>
        <p:sp>
          <p:nvSpPr>
            <p:cNvPr id="31" name="Rectangle 65"/>
            <p:cNvSpPr>
              <a:spLocks noChangeArrowheads="1"/>
            </p:cNvSpPr>
            <p:nvPr/>
          </p:nvSpPr>
          <p:spPr bwMode="auto">
            <a:xfrm>
              <a:off x="5819006" y="1088156"/>
              <a:ext cx="1128713" cy="85725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tabLst>
                  <a:tab pos="5429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5429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5429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5429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5429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5429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5429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5429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5429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b="1" smtClean="0">
                  <a:solidFill>
                    <a:srgbClr val="FF3399"/>
                  </a:solidFill>
                </a:rPr>
                <a:t>ACCSYS	WP 3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b="1" smtClean="0">
                  <a:solidFill>
                    <a:srgbClr val="FF3399"/>
                  </a:solidFill>
                </a:rPr>
                <a:t>ACCSYS	WP 5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b="1" smtClean="0">
                  <a:solidFill>
                    <a:srgbClr val="FF3399"/>
                  </a:solidFill>
                </a:rPr>
                <a:t>ACCSYS	WP 7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b="1" smtClean="0">
                  <a:solidFill>
                    <a:srgbClr val="FF3399"/>
                  </a:solidFill>
                </a:rPr>
                <a:t>ICS	WP 6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b="1" smtClean="0">
                  <a:solidFill>
                    <a:srgbClr val="FF3399"/>
                  </a:solidFill>
                </a:rPr>
                <a:t>ICS	WP 10</a:t>
              </a:r>
              <a:r>
                <a:rPr lang="fr-FR" altLang="fr-FR" sz="900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2" name="Text Box 83"/>
            <p:cNvSpPr txBox="1">
              <a:spLocks noChangeArrowheads="1"/>
            </p:cNvSpPr>
            <p:nvPr/>
          </p:nvSpPr>
          <p:spPr bwMode="auto">
            <a:xfrm>
              <a:off x="6439719" y="5798269"/>
              <a:ext cx="8683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800" b="1" smtClean="0">
                  <a:solidFill>
                    <a:srgbClr val="FF3399"/>
                  </a:solidFill>
                </a:rPr>
                <a:t>ICS  WP 6 / 10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618481" y="4472706"/>
              <a:ext cx="947738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WP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Bunker 352 MHz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JP. Charrier</a:t>
              </a:r>
            </a:p>
          </p:txBody>
        </p:sp>
        <p:sp>
          <p:nvSpPr>
            <p:cNvPr id="34" name="Text Box 91"/>
            <p:cNvSpPr txBox="1">
              <a:spLocks noChangeArrowheads="1"/>
            </p:cNvSpPr>
            <p:nvPr/>
          </p:nvSpPr>
          <p:spPr bwMode="auto">
            <a:xfrm>
              <a:off x="683444" y="1088156"/>
              <a:ext cx="955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400" b="1" i="1" smtClean="0">
                  <a:solidFill>
                    <a:srgbClr val="333399"/>
                  </a:solidFill>
                </a:rPr>
                <a:t>ESS - AB</a:t>
              </a:r>
            </a:p>
          </p:txBody>
        </p:sp>
        <p:sp>
          <p:nvSpPr>
            <p:cNvPr id="35" name="Text Box 92"/>
            <p:cNvSpPr txBox="1">
              <a:spLocks noChangeArrowheads="1"/>
            </p:cNvSpPr>
            <p:nvPr/>
          </p:nvSpPr>
          <p:spPr bwMode="auto">
            <a:xfrm>
              <a:off x="612006" y="3015381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400" b="1" i="1" smtClean="0">
                  <a:solidFill>
                    <a:srgbClr val="333399"/>
                  </a:solidFill>
                </a:rPr>
                <a:t>ESS - IRFU</a:t>
              </a:r>
            </a:p>
          </p:txBody>
        </p:sp>
        <p:sp>
          <p:nvSpPr>
            <p:cNvPr id="36" name="Rectangle 99"/>
            <p:cNvSpPr>
              <a:spLocks noChangeArrowheads="1"/>
            </p:cNvSpPr>
            <p:nvPr/>
          </p:nvSpPr>
          <p:spPr bwMode="auto">
            <a:xfrm>
              <a:off x="4747444" y="1231031"/>
              <a:ext cx="720725" cy="57626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i="1" smtClean="0">
                  <a:solidFill>
                    <a:srgbClr val="000000"/>
                  </a:solidFill>
                </a:rPr>
                <a:t>Technique :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Technical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Board</a:t>
              </a:r>
            </a:p>
          </p:txBody>
        </p:sp>
        <p:sp>
          <p:nvSpPr>
            <p:cNvPr id="37" name="AutoShape 100"/>
            <p:cNvSpPr>
              <a:spLocks noChangeArrowheads="1"/>
            </p:cNvSpPr>
            <p:nvPr/>
          </p:nvSpPr>
          <p:spPr bwMode="auto">
            <a:xfrm>
              <a:off x="5457056" y="1424706"/>
              <a:ext cx="360363" cy="215900"/>
            </a:xfrm>
            <a:prstGeom prst="leftRightArrow">
              <a:avLst>
                <a:gd name="adj1" fmla="val 50000"/>
                <a:gd name="adj2" fmla="val 33382"/>
              </a:avLst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01"/>
            <p:cNvSpPr>
              <a:spLocks noChangeArrowheads="1"/>
            </p:cNvSpPr>
            <p:nvPr/>
          </p:nvSpPr>
          <p:spPr bwMode="auto">
            <a:xfrm>
              <a:off x="3564756" y="1231031"/>
              <a:ext cx="1223963" cy="576263"/>
            </a:xfrm>
            <a:prstGeom prst="rect">
              <a:avLst/>
            </a:prstGeom>
            <a:solidFill>
              <a:srgbClr val="AFEF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100" smtClean="0">
                  <a:solidFill>
                    <a:srgbClr val="000000"/>
                  </a:solidFill>
                </a:rPr>
                <a:t>ESS - AB</a:t>
              </a: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102"/>
            <p:cNvSpPr>
              <a:spLocks noChangeArrowheads="1"/>
            </p:cNvSpPr>
            <p:nvPr/>
          </p:nvSpPr>
          <p:spPr bwMode="auto">
            <a:xfrm>
              <a:off x="4933181" y="2913781"/>
              <a:ext cx="862013" cy="6937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Responsables 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Scientifiques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G. Devanz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D. Uriot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O. Piquet</a:t>
              </a:r>
            </a:p>
          </p:txBody>
        </p:sp>
        <p:sp>
          <p:nvSpPr>
            <p:cNvPr id="40" name="Line 105"/>
            <p:cNvSpPr>
              <a:spLocks noChangeShapeType="1"/>
            </p:cNvSpPr>
            <p:nvPr/>
          </p:nvSpPr>
          <p:spPr bwMode="auto">
            <a:xfrm>
              <a:off x="4796656" y="3247156"/>
              <a:ext cx="14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Line 107"/>
            <p:cNvSpPr>
              <a:spLocks noChangeShapeType="1"/>
            </p:cNvSpPr>
            <p:nvPr/>
          </p:nvSpPr>
          <p:spPr bwMode="auto">
            <a:xfrm>
              <a:off x="4796656" y="3680544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smtClean="0">
                <a:solidFill>
                  <a:srgbClr val="000000"/>
                </a:solidFill>
              </a:endParaRPr>
            </a:p>
          </p:txBody>
        </p:sp>
        <p:cxnSp>
          <p:nvCxnSpPr>
            <p:cNvPr id="42" name="AutoShape 117"/>
            <p:cNvCxnSpPr>
              <a:cxnSpLocks noChangeShapeType="1"/>
              <a:stCxn id="28" idx="3"/>
              <a:endCxn id="26" idx="1"/>
            </p:cNvCxnSpPr>
            <p:nvPr/>
          </p:nvCxnSpPr>
          <p:spPr bwMode="auto">
            <a:xfrm>
              <a:off x="3147244" y="3131269"/>
              <a:ext cx="427037" cy="260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19"/>
            <p:cNvCxnSpPr>
              <a:cxnSpLocks noChangeShapeType="1"/>
              <a:stCxn id="29" idx="3"/>
              <a:endCxn id="26" idx="1"/>
            </p:cNvCxnSpPr>
            <p:nvPr/>
          </p:nvCxnSpPr>
          <p:spPr bwMode="auto">
            <a:xfrm flipV="1">
              <a:off x="3144069" y="3391619"/>
              <a:ext cx="430212" cy="215900"/>
            </a:xfrm>
            <a:prstGeom prst="bentConnector3">
              <a:avLst>
                <a:gd name="adj1" fmla="val 498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127"/>
            <p:cNvSpPr>
              <a:spLocks noChangeArrowheads="1"/>
            </p:cNvSpPr>
            <p:nvPr/>
          </p:nvSpPr>
          <p:spPr bwMode="auto">
            <a:xfrm>
              <a:off x="7379519" y="4328244"/>
              <a:ext cx="792162" cy="172878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fr-FR" sz="100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Rectangle 126"/>
            <p:cNvSpPr>
              <a:spLocks noChangeArrowheads="1"/>
            </p:cNvSpPr>
            <p:nvPr/>
          </p:nvSpPr>
          <p:spPr bwMode="auto">
            <a:xfrm>
              <a:off x="7360469" y="4472706"/>
              <a:ext cx="814387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WP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Test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injecteur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900" smtClean="0">
                  <a:solidFill>
                    <a:srgbClr val="000000"/>
                  </a:solidFill>
                </a:rPr>
                <a:t> B. Pottin</a:t>
              </a:r>
            </a:p>
          </p:txBody>
        </p:sp>
        <p:sp>
          <p:nvSpPr>
            <p:cNvPr id="46" name="Text Box 128"/>
            <p:cNvSpPr txBox="1">
              <a:spLocks noChangeArrowheads="1"/>
            </p:cNvSpPr>
            <p:nvPr/>
          </p:nvSpPr>
          <p:spPr bwMode="auto">
            <a:xfrm>
              <a:off x="7308081" y="5801444"/>
              <a:ext cx="9366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800" b="1" smtClean="0">
                  <a:solidFill>
                    <a:srgbClr val="FF3399"/>
                  </a:solidFill>
                </a:rPr>
                <a:t>ACCSYS  WP3</a:t>
              </a:r>
            </a:p>
          </p:txBody>
        </p:sp>
        <p:cxnSp>
          <p:nvCxnSpPr>
            <p:cNvPr id="47" name="AutoShape 129"/>
            <p:cNvCxnSpPr>
              <a:cxnSpLocks noChangeShapeType="1"/>
              <a:stCxn id="26" idx="2"/>
              <a:endCxn id="45" idx="0"/>
            </p:cNvCxnSpPr>
            <p:nvPr/>
          </p:nvCxnSpPr>
          <p:spPr bwMode="auto">
            <a:xfrm rot="16200000" flipH="1">
              <a:off x="5617393" y="2321644"/>
              <a:ext cx="720725" cy="35814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57"/>
            <p:cNvCxnSpPr>
              <a:cxnSpLocks noChangeShapeType="1"/>
              <a:stCxn id="26" idx="2"/>
              <a:endCxn id="33" idx="0"/>
            </p:cNvCxnSpPr>
            <p:nvPr/>
          </p:nvCxnSpPr>
          <p:spPr bwMode="auto">
            <a:xfrm rot="5400000">
              <a:off x="2779737" y="3065388"/>
              <a:ext cx="720725" cy="20939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9" name="Group 142"/>
            <p:cNvGrpSpPr>
              <a:grpSpLocks/>
            </p:cNvGrpSpPr>
            <p:nvPr/>
          </p:nvGrpSpPr>
          <p:grpSpPr bwMode="auto">
            <a:xfrm>
              <a:off x="2697981" y="4472706"/>
              <a:ext cx="817563" cy="1223963"/>
              <a:chOff x="1473" y="2614"/>
              <a:chExt cx="515" cy="771"/>
            </a:xfrm>
          </p:grpSpPr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>
                <a:off x="1475" y="2614"/>
                <a:ext cx="513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fr-FR" altLang="fr-FR" sz="9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136"/>
              <p:cNvSpPr>
                <a:spLocks noChangeArrowheads="1"/>
              </p:cNvSpPr>
              <p:nvPr/>
            </p:nvSpPr>
            <p:spPr bwMode="auto">
              <a:xfrm>
                <a:off x="1502" y="2932"/>
                <a:ext cx="453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M-ECCTD</a:t>
                </a:r>
              </a:p>
            </p:txBody>
          </p:sp>
          <p:sp>
            <p:nvSpPr>
              <p:cNvPr id="58" name="Rectangle 139"/>
              <p:cNvSpPr>
                <a:spLocks noChangeArrowheads="1"/>
              </p:cNvSpPr>
              <p:nvPr/>
            </p:nvSpPr>
            <p:spPr bwMode="auto">
              <a:xfrm>
                <a:off x="1501" y="3158"/>
                <a:ext cx="453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IKC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H-ECCTD</a:t>
                </a:r>
              </a:p>
            </p:txBody>
          </p:sp>
          <p:sp>
            <p:nvSpPr>
              <p:cNvPr id="59" name="Text Box 141"/>
              <p:cNvSpPr txBox="1">
                <a:spLocks noChangeArrowheads="1"/>
              </p:cNvSpPr>
              <p:nvPr/>
            </p:nvSpPr>
            <p:spPr bwMode="auto">
              <a:xfrm>
                <a:off x="1473" y="2659"/>
                <a:ext cx="5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WP ECCTD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F. Peauger</a:t>
                </a:r>
              </a:p>
            </p:txBody>
          </p:sp>
        </p:grpSp>
        <p:grpSp>
          <p:nvGrpSpPr>
            <p:cNvPr id="50" name="Group 143"/>
            <p:cNvGrpSpPr>
              <a:grpSpLocks/>
            </p:cNvGrpSpPr>
            <p:nvPr/>
          </p:nvGrpSpPr>
          <p:grpSpPr bwMode="auto">
            <a:xfrm>
              <a:off x="4568056" y="4472706"/>
              <a:ext cx="814388" cy="1223963"/>
              <a:chOff x="1475" y="2614"/>
              <a:chExt cx="513" cy="771"/>
            </a:xfrm>
          </p:grpSpPr>
          <p:sp>
            <p:nvSpPr>
              <p:cNvPr id="52" name="Rectangle 144"/>
              <p:cNvSpPr>
                <a:spLocks noChangeArrowheads="1"/>
              </p:cNvSpPr>
              <p:nvPr/>
            </p:nvSpPr>
            <p:spPr bwMode="auto">
              <a:xfrm>
                <a:off x="1475" y="2614"/>
                <a:ext cx="513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fr-FR" altLang="fr-FR" sz="9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145"/>
              <p:cNvSpPr>
                <a:spLocks noChangeArrowheads="1"/>
              </p:cNvSpPr>
              <p:nvPr/>
            </p:nvSpPr>
            <p:spPr bwMode="auto">
              <a:xfrm>
                <a:off x="1502" y="2932"/>
                <a:ext cx="453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Design RFQ</a:t>
                </a:r>
              </a:p>
            </p:txBody>
          </p:sp>
          <p:sp>
            <p:nvSpPr>
              <p:cNvPr id="54" name="Rectangle 146"/>
              <p:cNvSpPr>
                <a:spLocks noChangeArrowheads="1"/>
              </p:cNvSpPr>
              <p:nvPr/>
            </p:nvSpPr>
            <p:spPr bwMode="auto">
              <a:xfrm>
                <a:off x="1501" y="3158"/>
                <a:ext cx="453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IKC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RFQ</a:t>
                </a:r>
              </a:p>
            </p:txBody>
          </p:sp>
          <p:sp>
            <p:nvSpPr>
              <p:cNvPr id="55" name="Text Box 147"/>
              <p:cNvSpPr txBox="1">
                <a:spLocks noChangeArrowheads="1"/>
              </p:cNvSpPr>
              <p:nvPr/>
            </p:nvSpPr>
            <p:spPr bwMode="auto">
              <a:xfrm>
                <a:off x="1521" y="2659"/>
                <a:ext cx="40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WP RFQ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900" smtClean="0">
                    <a:solidFill>
                      <a:srgbClr val="000000"/>
                    </a:solidFill>
                  </a:rPr>
                  <a:t>B. Pottin</a:t>
                </a:r>
              </a:p>
            </p:txBody>
          </p:sp>
        </p:grpSp>
        <p:sp>
          <p:nvSpPr>
            <p:cNvPr id="51" name="Text Box 77"/>
            <p:cNvSpPr txBox="1">
              <a:spLocks noChangeArrowheads="1"/>
            </p:cNvSpPr>
            <p:nvPr/>
          </p:nvSpPr>
          <p:spPr bwMode="auto">
            <a:xfrm>
              <a:off x="5442769" y="5817319"/>
              <a:ext cx="9255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800" b="1" smtClean="0">
                  <a:solidFill>
                    <a:srgbClr val="FF3399"/>
                  </a:solidFill>
                </a:rPr>
                <a:t>ACCSYS  WP7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143506" y="3268385"/>
            <a:ext cx="6624736" cy="13111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IRFU reorganization on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1rst of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June 2015:</a:t>
            </a:r>
          </a:p>
          <a:p>
            <a:pPr algn="just">
              <a:lnSpc>
                <a:spcPct val="110000"/>
              </a:lnSpc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lvl="1" algn="just">
              <a:lnSpc>
                <a:spcPct val="110000"/>
              </a:lnSpc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Florence Ardellier: 		Project Manager </a:t>
            </a:r>
          </a:p>
          <a:p>
            <a:pPr lvl="1" algn="just">
              <a:lnSpc>
                <a:spcPct val="110000"/>
              </a:lnSpc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Pierre Bosland :		Scientific Director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TAC11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88852" y="93147"/>
            <a:ext cx="6650966" cy="32539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Overview of the design of the cryomodules and components</a:t>
            </a:r>
          </a:p>
          <a:p>
            <a:pPr algn="ctr"/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First results on prototype high beta cavities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504" y="3653157"/>
            <a:ext cx="7073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On behalf of the CEA Saclay, IPN Orsay team and ESS team:</a:t>
            </a:r>
          </a:p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C. Arcambal, G. Devanz, P. Bosland, E. Cenni, P. Hardy, F. Leseigneur,  J. Plouin, G. Ferrand, F. Eozenou, C. Servouin, </a:t>
            </a:r>
          </a:p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D. Roudier, L. Maurice, X. Hanus, C. Madec, JP. Poupeau, N. Bazin, N. Berton, V. Hennion, JP. Charrier, O. Piquet, </a:t>
            </a:r>
          </a:p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P. Carbonnier, B. Renard, P. Sahuquet, A. Hamdi, CEA Saclay</a:t>
            </a:r>
          </a:p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G. Olivier, JP. Thermeau, IPN Orsay</a:t>
            </a:r>
          </a:p>
          <a:p>
            <a:pPr algn="ctr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C. Darve, N. Elias, G. Costanza ESS</a:t>
            </a:r>
          </a:p>
        </p:txBody>
      </p:sp>
    </p:spTree>
    <p:extLst>
      <p:ext uri="{BB962C8B-B14F-4D97-AF65-F5344CB8AC3E}">
        <p14:creationId xmlns:p14="http://schemas.microsoft.com/office/powerpoint/2010/main" val="25779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ESS\086\rapport02-2011\Cavite ESS haut Beta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8683"/>
            <a:ext cx="1606302" cy="12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173" y="4208073"/>
            <a:ext cx="3863034" cy="14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2149027"/>
            <a:ext cx="3983324" cy="1461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2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IPNO</a:t>
            </a: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in charge of the cryostat – design and fabrication</a:t>
            </a:r>
          </a:p>
          <a:p>
            <a:pPr marL="39688" lvl="2" indent="-39688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endParaRPr lang="en-US" sz="11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990600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Vacuum vessel</a:t>
            </a:r>
          </a:p>
          <a:p>
            <a:pPr marL="990600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Space frame – cavity supports</a:t>
            </a:r>
          </a:p>
          <a:p>
            <a:pPr marL="990600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Thermal screen</a:t>
            </a:r>
          </a:p>
          <a:p>
            <a:pPr marL="990600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Superinsulation</a:t>
            </a:r>
          </a:p>
          <a:p>
            <a:pPr marL="990600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Internal cryogenic pipes</a:t>
            </a:r>
          </a:p>
          <a:p>
            <a:pPr marL="990600" lvl="2" indent="0" algn="just">
              <a:spcBef>
                <a:spcPct val="0"/>
              </a:spcBef>
              <a:buNone/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Instrumentation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5372" y="1476447"/>
            <a:ext cx="4572000" cy="21390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200" b="1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IRFU</a:t>
            </a: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in charge of the “cavity package”, the cryomodule assembly and RF power tests:</a:t>
            </a:r>
          </a:p>
          <a:p>
            <a:pPr marL="39688" lvl="0" indent="-39688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endParaRPr lang="en-US" sz="1100" dirty="0" bmk="">
              <a:solidFill>
                <a:prstClr val="white">
                  <a:lumMod val="50000"/>
                </a:prst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Cavities + helium tank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Power coupler	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Piezo tuner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Magnetic shield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Tooling: field flatness, cavity preparation, cryomodule assembling, …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Cryomodule assembly 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Tests stand for cryogenic and RF power tests</a:t>
            </a:r>
          </a:p>
          <a:p>
            <a:pPr marL="444500" lvl="2" algn="just">
              <a:spcBef>
                <a:spcPct val="0"/>
              </a:spcBef>
              <a:tabLst>
                <a:tab pos="-457200" algn="l"/>
                <a:tab pos="898525" algn="l"/>
              </a:tabLst>
            </a:pPr>
            <a:r>
              <a:rPr lang="en-US" sz="1100" dirty="0" bmk="">
                <a:solidFill>
                  <a:prstClr val="white">
                    <a:lumMod val="50000"/>
                  </a:prst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Tests of the ECCTD cryomodule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86511" y="1547575"/>
            <a:ext cx="3983324" cy="435551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buNone/>
            </a:pPr>
            <a:r>
              <a:rPr lang="en-US" sz="18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Collaboration IPNO – </a:t>
            </a:r>
            <a:r>
              <a:rPr lang="en-US" sz="18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IRFU</a:t>
            </a:r>
            <a:endParaRPr lang="en-US" sz="1800" b="1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292581" y="4208073"/>
            <a:ext cx="2806293" cy="1279972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buNone/>
            </a:pPr>
            <a:r>
              <a:rPr lang="en-US" sz="20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Generic design for medium &amp; high beta cryomodules</a:t>
            </a:r>
            <a:endParaRPr lang="en-US" sz="2000" b="1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/>
          </p:nvPr>
        </p:nvSpPr>
        <p:spPr>
          <a:xfrm>
            <a:off x="1694140" y="107766"/>
            <a:ext cx="5946664" cy="1138244"/>
          </a:xfrm>
          <a:prstGeom prst="rect">
            <a:avLst/>
          </a:prstGeom>
        </p:spPr>
        <p:txBody>
          <a:bodyPr/>
          <a:lstStyle/>
          <a:p>
            <a:r>
              <a:rPr lang="fr-FR" sz="2800" dirty="0" smtClean="0"/>
              <a:t>Cryomodule design and </a:t>
            </a:r>
            <a:r>
              <a:rPr lang="fr-FR" sz="2800" dirty="0" err="1" smtClean="0"/>
              <a:t>prototyping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en-US" sz="2800" dirty="0" smtClean="0" bmk=""/>
              <a:t>Fr-SW agreement</a:t>
            </a:r>
            <a:endParaRPr lang="en-US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488676" y="1070520"/>
            <a:ext cx="11521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G. Olivier</a:t>
            </a:r>
            <a:endParaRPr lang="en-US" sz="14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88" y="700638"/>
            <a:ext cx="889590" cy="67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space réservé du contenu 2"/>
          <p:cNvSpPr txBox="1">
            <a:spLocks/>
          </p:cNvSpPr>
          <p:nvPr/>
        </p:nvSpPr>
        <p:spPr>
          <a:xfrm>
            <a:off x="186511" y="3752427"/>
            <a:ext cx="8725852" cy="435551"/>
          </a:xfrm>
          <a:prstGeom prst="rect">
            <a:avLst/>
          </a:prstGeom>
        </p:spPr>
        <p:txBody>
          <a:bodyPr>
            <a:noAutofit/>
          </a:bodyPr>
          <a:lstStyle>
            <a:lvl1pPr marL="665163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977900" indent="-403225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1289050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601788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914525" indent="-401638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23717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8289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861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743325" indent="-401638" algn="l" rtl="0" fontAlgn="base">
              <a:spcBef>
                <a:spcPts val="17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Helvetica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4763" indent="0" algn="ctr">
              <a:buNone/>
            </a:pPr>
            <a:r>
              <a:rPr lang="en-US" sz="20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Medium beta prototype cryomodule M-ECCTD </a:t>
            </a:r>
            <a:endParaRPr lang="en-US" sz="2000" b="1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665019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TAC11</a:t>
            </a:r>
            <a:endParaRPr lang="en-US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-2375" y="5765393"/>
            <a:ext cx="9098874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r>
              <a:rPr lang="en-US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The level-4 requirements for the medium and high beta cryomodules are listed in the DOORS management system (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Dynamic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Object-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Oriented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Requirements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 System)</a:t>
            </a:r>
            <a:r>
              <a:rPr lang="en-US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.</a:t>
            </a:r>
          </a:p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endParaRPr lang="en-US" sz="900" b="1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r>
              <a:rPr lang="en-US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Conformance of the design with these requirements has </a:t>
            </a:r>
            <a:r>
              <a:rPr lang="en-US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been </a:t>
            </a:r>
            <a:r>
              <a:rPr lang="en-US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presented </a:t>
            </a:r>
            <a:r>
              <a:rPr lang="en-US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Lucida Grande" charset="0"/>
              </a:rPr>
              <a:t>at a-TAC (October 2013).</a:t>
            </a:r>
            <a:endParaRPr lang="en-US" sz="105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62997" y="260648"/>
            <a:ext cx="4548942" cy="9211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Cryomodule design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2060114"/>
            <a:ext cx="8892480" cy="439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07504" y="1556792"/>
            <a:ext cx="6552728" cy="636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 smtClean="0"/>
              <a:t>Similar </a:t>
            </a:r>
            <a:r>
              <a:rPr lang="en-US" sz="1600" dirty="0"/>
              <a:t>to CEBAF/SNS cryomodule </a:t>
            </a:r>
            <a:r>
              <a:rPr lang="en-US" sz="1600" dirty="0" smtClean="0"/>
              <a:t>concept with </a:t>
            </a:r>
            <a:r>
              <a:rPr lang="en-US" sz="1600" dirty="0"/>
              <a:t>4 cavities per cryomodule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/>
              <a:t>Common design for medium (6 cells) and high beta (5 cells) cavities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7956376" y="4796418"/>
            <a:ext cx="141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Proton </a:t>
            </a:r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8118795" y="4580394"/>
            <a:ext cx="845693" cy="14401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9"/>
          <p:cNvSpPr txBox="1"/>
          <p:nvPr/>
        </p:nvSpPr>
        <p:spPr>
          <a:xfrm>
            <a:off x="5805" y="242015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Jumper</a:t>
            </a:r>
            <a:r>
              <a:rPr lang="fr-FR" sz="1400" dirty="0" smtClean="0"/>
              <a:t> </a:t>
            </a:r>
            <a:r>
              <a:rPr lang="fr-FR" sz="1400" dirty="0" err="1" smtClean="0"/>
              <a:t>connection</a:t>
            </a:r>
            <a:endParaRPr lang="en-US" sz="1400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467544" y="2708186"/>
            <a:ext cx="72008" cy="2160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9"/>
          <p:cNvSpPr txBox="1"/>
          <p:nvPr/>
        </p:nvSpPr>
        <p:spPr>
          <a:xfrm>
            <a:off x="1403648" y="5732522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Cold to warm transition</a:t>
            </a:r>
            <a:endParaRPr lang="en-US" sz="1400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 flipV="1">
            <a:off x="7308304" y="3932322"/>
            <a:ext cx="216024" cy="1368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19"/>
          <p:cNvSpPr txBox="1"/>
          <p:nvPr/>
        </p:nvSpPr>
        <p:spPr>
          <a:xfrm>
            <a:off x="4211960" y="2564904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shielding</a:t>
            </a:r>
            <a:endParaRPr lang="en-US" sz="1400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>
            <a:off x="4788024" y="3068960"/>
            <a:ext cx="360040" cy="71934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19"/>
          <p:cNvSpPr txBox="1"/>
          <p:nvPr/>
        </p:nvSpPr>
        <p:spPr>
          <a:xfrm>
            <a:off x="5364088" y="5588506"/>
            <a:ext cx="141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Power coupler</a:t>
            </a:r>
            <a:endParaRPr lang="en-US" sz="1400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5220072" y="5372482"/>
            <a:ext cx="360040" cy="2160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19"/>
          <p:cNvSpPr txBox="1"/>
          <p:nvPr/>
        </p:nvSpPr>
        <p:spPr>
          <a:xfrm>
            <a:off x="7185080" y="5353318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Cavity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Helium</a:t>
            </a:r>
            <a:r>
              <a:rPr lang="fr-FR" sz="1400" dirty="0" smtClean="0"/>
              <a:t> tank</a:t>
            </a:r>
            <a:endParaRPr lang="en-US" sz="1400" dirty="0"/>
          </a:p>
        </p:txBody>
      </p:sp>
      <p:cxnSp>
        <p:nvCxnSpPr>
          <p:cNvPr id="29" name="Connecteur droit avec flèche 28"/>
          <p:cNvCxnSpPr/>
          <p:nvPr/>
        </p:nvCxnSpPr>
        <p:spPr bwMode="auto">
          <a:xfrm flipH="1" flipV="1">
            <a:off x="755576" y="4941168"/>
            <a:ext cx="792088" cy="72008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19"/>
          <p:cNvSpPr txBox="1"/>
          <p:nvPr/>
        </p:nvSpPr>
        <p:spPr>
          <a:xfrm>
            <a:off x="1907704" y="321224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Diphasic</a:t>
            </a:r>
            <a:r>
              <a:rPr lang="fr-FR" sz="1400" dirty="0" smtClean="0"/>
              <a:t> He pipe</a:t>
            </a:r>
            <a:endParaRPr lang="en-US" sz="1400" dirty="0"/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2483768" y="3500274"/>
            <a:ext cx="216024" cy="50405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19"/>
          <p:cNvSpPr txBox="1"/>
          <p:nvPr/>
        </p:nvSpPr>
        <p:spPr>
          <a:xfrm>
            <a:off x="5652120" y="2276138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Thermal </a:t>
            </a:r>
            <a:r>
              <a:rPr lang="fr-FR" sz="1400" dirty="0" err="1" smtClean="0"/>
              <a:t>shielding</a:t>
            </a:r>
            <a:endParaRPr lang="en-US" sz="1400" dirty="0"/>
          </a:p>
        </p:txBody>
      </p:sp>
      <p:cxnSp>
        <p:nvCxnSpPr>
          <p:cNvPr id="39" name="Connecteur droit avec flèche 38"/>
          <p:cNvCxnSpPr/>
          <p:nvPr/>
        </p:nvCxnSpPr>
        <p:spPr bwMode="auto">
          <a:xfrm>
            <a:off x="6228184" y="2780194"/>
            <a:ext cx="360040" cy="50405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19"/>
          <p:cNvSpPr txBox="1"/>
          <p:nvPr/>
        </p:nvSpPr>
        <p:spPr>
          <a:xfrm>
            <a:off x="7452320" y="1556792"/>
            <a:ext cx="1851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Regulation</a:t>
            </a:r>
            <a:r>
              <a:rPr lang="fr-FR" sz="1400" dirty="0" smtClean="0"/>
              <a:t> He valve</a:t>
            </a:r>
            <a:endParaRPr lang="en-US" sz="1400" dirty="0"/>
          </a:p>
        </p:txBody>
      </p:sp>
      <p:cxnSp>
        <p:nvCxnSpPr>
          <p:cNvPr id="42" name="Connecteur droit avec flèche 41"/>
          <p:cNvCxnSpPr/>
          <p:nvPr/>
        </p:nvCxnSpPr>
        <p:spPr bwMode="auto">
          <a:xfrm flipH="1">
            <a:off x="8244408" y="1916832"/>
            <a:ext cx="144016" cy="28803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19"/>
          <p:cNvSpPr txBox="1"/>
          <p:nvPr/>
        </p:nvSpPr>
        <p:spPr>
          <a:xfrm>
            <a:off x="3347864" y="5516498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Intercavities</a:t>
            </a:r>
            <a:r>
              <a:rPr lang="fr-FR" sz="1400" dirty="0" smtClean="0"/>
              <a:t> </a:t>
            </a:r>
            <a:r>
              <a:rPr lang="fr-FR" sz="1400" dirty="0" err="1" smtClean="0"/>
              <a:t>belows</a:t>
            </a:r>
            <a:endParaRPr lang="en-US" sz="1400" dirty="0"/>
          </a:p>
        </p:txBody>
      </p:sp>
      <p:cxnSp>
        <p:nvCxnSpPr>
          <p:cNvPr id="45" name="Connecteur droit avec flèche 44"/>
          <p:cNvCxnSpPr>
            <a:stCxn id="44" idx="0"/>
          </p:cNvCxnSpPr>
          <p:nvPr/>
        </p:nvCxnSpPr>
        <p:spPr bwMode="auto">
          <a:xfrm flipV="1">
            <a:off x="4057548" y="4364370"/>
            <a:ext cx="514452" cy="115212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19"/>
          <p:cNvSpPr txBox="1"/>
          <p:nvPr/>
        </p:nvSpPr>
        <p:spPr>
          <a:xfrm>
            <a:off x="8316416" y="220413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Vacuum valve</a:t>
            </a:r>
            <a:endParaRPr lang="en-US" sz="1400" dirty="0"/>
          </a:p>
        </p:txBody>
      </p:sp>
      <p:cxnSp>
        <p:nvCxnSpPr>
          <p:cNvPr id="48" name="Connecteur droit avec flèche 47"/>
          <p:cNvCxnSpPr>
            <a:stCxn id="47" idx="2"/>
          </p:cNvCxnSpPr>
          <p:nvPr/>
        </p:nvCxnSpPr>
        <p:spPr bwMode="auto">
          <a:xfrm>
            <a:off x="8820472" y="2727350"/>
            <a:ext cx="0" cy="62890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19"/>
          <p:cNvSpPr txBox="1"/>
          <p:nvPr/>
        </p:nvSpPr>
        <p:spPr>
          <a:xfrm>
            <a:off x="2627784" y="2708186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Spaceframe</a:t>
            </a:r>
            <a:r>
              <a:rPr lang="fr-FR" sz="1400" dirty="0" smtClean="0"/>
              <a:t> support </a:t>
            </a:r>
            <a:endParaRPr lang="en-US" sz="1400" dirty="0"/>
          </a:p>
        </p:txBody>
      </p:sp>
      <p:cxnSp>
        <p:nvCxnSpPr>
          <p:cNvPr id="56" name="Connecteur droit avec flèche 55"/>
          <p:cNvCxnSpPr/>
          <p:nvPr/>
        </p:nvCxnSpPr>
        <p:spPr bwMode="auto">
          <a:xfrm>
            <a:off x="3491880" y="3068226"/>
            <a:ext cx="504056" cy="2160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19"/>
          <p:cNvSpPr txBox="1"/>
          <p:nvPr/>
        </p:nvSpPr>
        <p:spPr>
          <a:xfrm>
            <a:off x="899592" y="285220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Heat</a:t>
            </a:r>
            <a:r>
              <a:rPr lang="fr-FR" sz="1400" dirty="0" smtClean="0"/>
              <a:t> </a:t>
            </a:r>
            <a:r>
              <a:rPr lang="fr-FR" sz="1400" dirty="0" err="1" smtClean="0"/>
              <a:t>exchanger</a:t>
            </a:r>
            <a:endParaRPr lang="en-US" sz="1400" dirty="0"/>
          </a:p>
        </p:txBody>
      </p:sp>
      <p:cxnSp>
        <p:nvCxnSpPr>
          <p:cNvPr id="60" name="Connecteur droit avec flèche 59"/>
          <p:cNvCxnSpPr/>
          <p:nvPr/>
        </p:nvCxnSpPr>
        <p:spPr bwMode="auto">
          <a:xfrm flipH="1">
            <a:off x="899592" y="3140234"/>
            <a:ext cx="461739" cy="57679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19"/>
          <p:cNvSpPr txBox="1"/>
          <p:nvPr/>
        </p:nvSpPr>
        <p:spPr>
          <a:xfrm>
            <a:off x="6372200" y="225712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Alignement </a:t>
            </a:r>
            <a:r>
              <a:rPr lang="fr-FR" sz="1400" dirty="0" err="1" smtClean="0"/>
              <a:t>fiducial</a:t>
            </a:r>
            <a:endParaRPr lang="en-US" sz="1400" dirty="0"/>
          </a:p>
        </p:txBody>
      </p:sp>
      <p:cxnSp>
        <p:nvCxnSpPr>
          <p:cNvPr id="67" name="Connecteur droit avec flèche 66"/>
          <p:cNvCxnSpPr/>
          <p:nvPr/>
        </p:nvCxnSpPr>
        <p:spPr bwMode="auto">
          <a:xfrm flipH="1">
            <a:off x="7020272" y="2492896"/>
            <a:ext cx="72008" cy="36004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ZoneTexte 72"/>
          <p:cNvSpPr txBox="1"/>
          <p:nvPr/>
        </p:nvSpPr>
        <p:spPr>
          <a:xfrm>
            <a:off x="6156176" y="856770"/>
            <a:ext cx="11521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G. Olivier</a:t>
            </a:r>
            <a:endParaRPr lang="en-US" sz="1400" b="1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78" y="342222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April 2015</a:t>
            </a:r>
            <a:endParaRPr lang="sv-SE" dirty="0"/>
          </a:p>
        </p:txBody>
      </p:sp>
      <p:sp>
        <p:nvSpPr>
          <p:cNvPr id="4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665019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TAC11</a:t>
            </a:r>
            <a:endParaRPr lang="en-US" dirty="0"/>
          </a:p>
        </p:txBody>
      </p:sp>
      <p:sp>
        <p:nvSpPr>
          <p:cNvPr id="4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03648" y="188640"/>
            <a:ext cx="6192688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err="1" smtClean="0"/>
              <a:t>Cavities</a:t>
            </a:r>
            <a:r>
              <a:rPr lang="fr-FR" dirty="0" smtClean="0"/>
              <a:t> design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pic>
        <p:nvPicPr>
          <p:cNvPr id="7" name="Image 6" descr="vue high et mediu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51" y="1519325"/>
            <a:ext cx="4781785" cy="252483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H="1">
            <a:off x="4577576" y="1967152"/>
            <a:ext cx="4171" cy="166396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4812614" y="1952079"/>
            <a:ext cx="245" cy="167904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578250" y="3441870"/>
            <a:ext cx="249681" cy="2389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89422" y="3630858"/>
            <a:ext cx="93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57,5 mm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34656" y="3527134"/>
            <a:ext cx="1953702" cy="646331"/>
          </a:xfrm>
          <a:prstGeom prst="rect">
            <a:avLst/>
          </a:prstGeom>
          <a:solidFill>
            <a:srgbClr val="9D6923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b="1" dirty="0"/>
              <a:t>High beta (0,86): </a:t>
            </a:r>
          </a:p>
          <a:p>
            <a:pPr marL="342900" indent="-342900">
              <a:buFontTx/>
              <a:buChar char="-"/>
            </a:pPr>
            <a:r>
              <a:rPr lang="en-GB" sz="1200" b="1" dirty="0"/>
              <a:t>5 cells</a:t>
            </a:r>
          </a:p>
          <a:p>
            <a:pPr marL="342900" indent="-342900">
              <a:buFontTx/>
              <a:buChar char="-"/>
            </a:pPr>
            <a:r>
              <a:rPr lang="en-GB" sz="1200" b="1" dirty="0"/>
              <a:t>Length 1316,91mm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83892" y="3554432"/>
            <a:ext cx="19652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b="1" dirty="0"/>
              <a:t>Medium beta (0,67): </a:t>
            </a:r>
          </a:p>
          <a:p>
            <a:pPr marL="342900" indent="-342900">
              <a:buFontTx/>
              <a:buChar char="-"/>
            </a:pPr>
            <a:r>
              <a:rPr lang="en-GB" sz="1200" b="1" dirty="0"/>
              <a:t>6 cells</a:t>
            </a:r>
          </a:p>
          <a:p>
            <a:pPr marL="342900" indent="-342900">
              <a:buFontTx/>
              <a:buChar char="-"/>
            </a:pPr>
            <a:r>
              <a:rPr lang="en-GB" sz="1200" b="1" dirty="0"/>
              <a:t>Length 1259,40mm </a:t>
            </a:r>
          </a:p>
        </p:txBody>
      </p:sp>
      <p:graphicFrame>
        <p:nvGraphicFramePr>
          <p:cNvPr id="1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34649"/>
              </p:ext>
            </p:extLst>
          </p:nvPr>
        </p:nvGraphicFramePr>
        <p:xfrm>
          <a:off x="5220072" y="1844824"/>
          <a:ext cx="3807725" cy="271956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32248"/>
                <a:gridCol w="790447"/>
                <a:gridCol w="78503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Medium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Geometrical</a:t>
                      </a:r>
                      <a:r>
                        <a:rPr lang="en-GB" sz="1200" baseline="0" dirty="0" smtClean="0">
                          <a:effectLst/>
                        </a:rPr>
                        <a:t> beta</a:t>
                      </a:r>
                      <a:endParaRPr lang="en-US" sz="1200" dirty="0"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0.67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0.86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Frequency (MHz)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704.42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2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Operating temperature (K)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Maximum surface field in operation (MV/m)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44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44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Nominal Accelerating gradient (MV/m)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16.7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19.9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Nominal Accelerating Voltage (MV)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2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Q</a:t>
                      </a:r>
                      <a:r>
                        <a:rPr lang="en-GB" sz="1200" b="1" baseline="-25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 at nominal gradient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&gt; 5e9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2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dynamic heat load (W)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2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Q</a:t>
                      </a:r>
                      <a:r>
                        <a:rPr lang="en-GB" sz="1200" baseline="-25000" dirty="0" err="1">
                          <a:effectLst/>
                        </a:rPr>
                        <a:t>ext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7.5 10</a:t>
                      </a:r>
                      <a:r>
                        <a:rPr lang="en-GB" sz="1200" baseline="30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7.6 10</a:t>
                      </a:r>
                      <a:r>
                        <a:rPr lang="en-GB" sz="1200" baseline="30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94340"/>
              </p:ext>
            </p:extLst>
          </p:nvPr>
        </p:nvGraphicFramePr>
        <p:xfrm>
          <a:off x="251520" y="4359147"/>
          <a:ext cx="3437203" cy="23687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33517"/>
                <a:gridCol w="869095"/>
                <a:gridCol w="534591"/>
              </a:tblGrid>
              <a:tr h="29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Medium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Iris diameter (mm)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94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120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Cell to cell coupling k (%) 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1.22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and </a:t>
                      </a:r>
                      <a:r>
                        <a:rPr lang="en-GB" sz="1200" dirty="0" smtClean="0">
                          <a:effectLst/>
                        </a:rPr>
                        <a:t>5</a:t>
                      </a:r>
                      <a:r>
                        <a:rPr lang="en-GB" sz="1200" dirty="0" smtClean="0"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GB" sz="1200" dirty="0" smtClean="0">
                          <a:effectLst/>
                        </a:rPr>
                        <a:t>/6 (or 4</a:t>
                      </a:r>
                      <a:r>
                        <a:rPr lang="en-GB" sz="1200" dirty="0" smtClean="0"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GB" sz="1200" dirty="0" smtClean="0">
                          <a:effectLst/>
                        </a:rPr>
                        <a:t>/5) </a:t>
                      </a:r>
                      <a:r>
                        <a:rPr lang="en-GB" sz="1200" dirty="0">
                          <a:effectLst/>
                        </a:rPr>
                        <a:t>mode separation (MHz)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0.54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</a:t>
                      </a:r>
                      <a:r>
                        <a:rPr lang="en-GB" sz="1200" baseline="-25000" dirty="0">
                          <a:effectLst/>
                        </a:rPr>
                        <a:t>pk</a:t>
                      </a:r>
                      <a:r>
                        <a:rPr lang="en-GB" sz="1200" dirty="0">
                          <a:effectLst/>
                        </a:rPr>
                        <a:t>/E</a:t>
                      </a:r>
                      <a:r>
                        <a:rPr lang="en-GB" sz="1200" baseline="-25000" dirty="0">
                          <a:effectLst/>
                        </a:rPr>
                        <a:t>acc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2.36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2.2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r>
                        <a:rPr lang="en-GB" sz="1200" baseline="-25000" dirty="0">
                          <a:effectLst/>
                        </a:rPr>
                        <a:t>pk</a:t>
                      </a:r>
                      <a:r>
                        <a:rPr lang="en-GB" sz="1200" dirty="0">
                          <a:effectLst/>
                        </a:rPr>
                        <a:t>/E</a:t>
                      </a:r>
                      <a:r>
                        <a:rPr lang="en-GB" sz="1200" baseline="-25000" dirty="0">
                          <a:effectLst/>
                        </a:rPr>
                        <a:t>acc</a:t>
                      </a:r>
                      <a:r>
                        <a:rPr lang="en-GB" sz="1200" dirty="0">
                          <a:effectLst/>
                        </a:rPr>
                        <a:t> (mT/(MV/m))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4.79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4.3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Maximum. r/Q (</a:t>
                      </a:r>
                      <a:r>
                        <a:rPr lang="en-GB" sz="12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394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477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Optimum </a:t>
                      </a:r>
                      <a:r>
                        <a:rPr lang="en-GB" sz="1200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en-US" sz="1200" dirty="0">
                        <a:effectLst/>
                        <a:latin typeface="Symbol" panose="05050102010706020507" pitchFamily="18" charset="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0.705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0.92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 (</a:t>
                      </a:r>
                      <a:r>
                        <a:rPr lang="en-GB" sz="12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196.63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241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355976" y="4869160"/>
            <a:ext cx="4667534" cy="1179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600" b="1" dirty="0" err="1" smtClean="0"/>
              <a:t>Challenging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accelerating</a:t>
            </a:r>
            <a:r>
              <a:rPr lang="fr-FR" sz="1600" b="1" dirty="0" smtClean="0"/>
              <a:t> gradients and Q</a:t>
            </a:r>
            <a:r>
              <a:rPr lang="fr-FR" sz="1600" b="1" baseline="-25000" dirty="0" smtClean="0"/>
              <a:t>0</a:t>
            </a:r>
            <a:endParaRPr lang="en-US" sz="1600" b="1" baseline="-25000" dirty="0" smtClean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/>
              <a:t>No HOM couplers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HOM frequencies and internal cavity shape must be carefully controlled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87624" y="1412776"/>
            <a:ext cx="10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Tank (Ti)</a:t>
            </a:r>
            <a:endParaRPr lang="en-GB" sz="1400" dirty="0"/>
          </a:p>
          <a:p>
            <a:endParaRPr lang="en-GB" sz="14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542198" y="1700808"/>
            <a:ext cx="77474" cy="3234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1484784"/>
            <a:ext cx="151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Magnetic shielding</a:t>
            </a:r>
            <a:endParaRPr lang="en-GB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27584" y="1772816"/>
            <a:ext cx="21602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923928" y="1484784"/>
            <a:ext cx="217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Cold tuning system</a:t>
            </a:r>
            <a:endParaRPr lang="en-GB" sz="14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4283968" y="1844824"/>
            <a:ext cx="105099" cy="3017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100288" y="6192982"/>
            <a:ext cx="19442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G. </a:t>
            </a:r>
            <a:r>
              <a:rPr lang="fr-FR" sz="1400" b="1" dirty="0" err="1" smtClean="0"/>
              <a:t>Devanz</a:t>
            </a:r>
            <a:r>
              <a:rPr lang="fr-FR" sz="1400" b="1" dirty="0" smtClean="0"/>
              <a:t>, J. </a:t>
            </a:r>
            <a:r>
              <a:rPr lang="fr-FR" sz="1400" b="1" dirty="0" err="1" smtClean="0"/>
              <a:t>Plouin</a:t>
            </a:r>
            <a:r>
              <a:rPr lang="fr-FR" sz="1400" b="1" dirty="0" smtClean="0"/>
              <a:t>, </a:t>
            </a:r>
          </a:p>
          <a:p>
            <a:pPr algn="ctr"/>
            <a:r>
              <a:rPr lang="fr-FR" sz="1400" b="1" dirty="0" smtClean="0"/>
              <a:t>G. </a:t>
            </a:r>
            <a:r>
              <a:rPr lang="fr-FR" sz="1400" b="1" dirty="0" err="1" smtClean="0"/>
              <a:t>Constanza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213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165454"/>
            <a:ext cx="6048672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smtClean="0"/>
              <a:t>Tests of the 2 prototype </a:t>
            </a:r>
            <a:r>
              <a:rPr lang="fr-FR" dirty="0" err="1" smtClean="0"/>
              <a:t>cavities</a:t>
            </a:r>
            <a:r>
              <a:rPr lang="fr-FR" dirty="0" smtClean="0"/>
              <a:t> in vertical cryostat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5372" r="1465" b="1575"/>
          <a:stretch/>
        </p:blipFill>
        <p:spPr bwMode="auto">
          <a:xfrm>
            <a:off x="2998397" y="1775202"/>
            <a:ext cx="5655702" cy="329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4244" y="5716656"/>
            <a:ext cx="89051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Both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prototype 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cavities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fr-FR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met 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the ESS 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requirements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after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the first test: </a:t>
            </a:r>
            <a:r>
              <a:rPr lang="fr-FR" sz="1400" b="1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very</a:t>
            </a:r>
            <a:r>
              <a:rPr lang="fr-FR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fr-FR" sz="1400" b="1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encouraging</a:t>
            </a:r>
            <a:r>
              <a:rPr lang="fr-FR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fr-FR" sz="1400" b="1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results</a:t>
            </a:r>
            <a:r>
              <a:rPr lang="fr-FR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!</a:t>
            </a:r>
          </a:p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endParaRPr lang="fr-FR" sz="1400" b="1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4763" algn="just" eaLnBrk="0" fontAlgn="base" hangingPunct="0">
              <a:spcAft>
                <a:spcPct val="0"/>
              </a:spcAft>
              <a:buClr>
                <a:srgbClr val="000000"/>
              </a:buClr>
              <a:buSzPct val="171000"/>
            </a:pPr>
            <a:r>
              <a:rPr lang="en-US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Slight degradation of </a:t>
            </a:r>
            <a:r>
              <a:rPr lang="en-US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performances </a:t>
            </a:r>
            <a:r>
              <a:rPr lang="en-US" sz="1400" b="1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after thermal </a:t>
            </a:r>
            <a:r>
              <a:rPr lang="en-US" sz="1400" b="1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treatment for hydrogen removing (pollution)</a:t>
            </a:r>
            <a:endParaRPr lang="en-US" sz="1400" b="1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14596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 2015</a:t>
            </a:r>
            <a:endParaRPr lang="sv-SE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0748" y="6492875"/>
            <a:ext cx="90252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ESS TAC11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" name="Picture 2" descr="C:\D\Projets\ESS\CALHI\Project3&amp;8\cavités-hors tests\cavités proto HB\ZANON\photos\recette_beta086_ZANON_130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2" y="1996812"/>
            <a:ext cx="2500254" cy="10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" y="3655726"/>
            <a:ext cx="2500254" cy="103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85602" y="1602404"/>
            <a:ext cx="249889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P01 -  E. ZANON 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85603" y="3248242"/>
            <a:ext cx="249889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400"/>
            </a:lvl1pPr>
          </a:lstStyle>
          <a:p>
            <a:r>
              <a:rPr lang="en-US" dirty="0"/>
              <a:t>P02 </a:t>
            </a:r>
            <a:r>
              <a:rPr lang="en-US" dirty="0" smtClean="0"/>
              <a:t>-  </a:t>
            </a:r>
            <a:r>
              <a:rPr lang="en-US" dirty="0"/>
              <a:t>RI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603" y="4894081"/>
            <a:ext cx="250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Symbol"/>
              </a:rPr>
              <a:t>Protypes</a:t>
            </a:r>
            <a:r>
              <a:rPr lang="en-US" sz="14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Symbol"/>
              </a:rPr>
              <a:t> with HOM </a:t>
            </a:r>
            <a:r>
              <a:rPr lang="en-US" sz="14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Symbol"/>
              </a:rPr>
              <a:t>ports </a:t>
            </a:r>
            <a:r>
              <a:rPr lang="en-US" sz="1400" dirty="0" smtClean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Symbol"/>
              </a:rPr>
              <a:t>for RF </a:t>
            </a:r>
            <a:r>
              <a:rPr lang="en-US" sz="14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Symbol"/>
              </a:rPr>
              <a:t>measurement</a:t>
            </a:r>
            <a:endParaRPr lang="en-US" sz="14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8754</TotalTime>
  <Words>2083</Words>
  <Application>Microsoft Office PowerPoint</Application>
  <PresentationFormat>Affichage à l'écran (4:3)</PresentationFormat>
  <Paragraphs>515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ESS Core Powerpoint template</vt:lpstr>
      <vt:lpstr>Elliptical Cavities Cryomodules</vt:lpstr>
      <vt:lpstr>The elliptical cavity cryomodules in the ESS linac</vt:lpstr>
      <vt:lpstr>Framework of the cryomodules development and production</vt:lpstr>
      <vt:lpstr>Présentation PowerPoint</vt:lpstr>
      <vt:lpstr>Présentation PowerPoint</vt:lpstr>
      <vt:lpstr>Cryomodule design and prototyping   Fr-SW agreement</vt:lpstr>
      <vt:lpstr>Cryomodule design</vt:lpstr>
      <vt:lpstr>Cavities design</vt:lpstr>
      <vt:lpstr>Tests of the 2 prototype cavities in vertical cryostat</vt:lpstr>
      <vt:lpstr>Présentation PowerPoint</vt:lpstr>
      <vt:lpstr>Présentation PowerPoint</vt:lpstr>
      <vt:lpstr>Présentation PowerPoint</vt:lpstr>
      <vt:lpstr>Présentation PowerPoint</vt:lpstr>
      <vt:lpstr>Power coupler procurement in progress</vt:lpstr>
      <vt:lpstr>Power coupler conditioning set-up</vt:lpstr>
      <vt:lpstr>Tooling design finalized for the assembly of the cavity string clean room</vt:lpstr>
      <vt:lpstr>Test stand new cryolines installation</vt:lpstr>
      <vt:lpstr>704 MHZ - 1 MW RF power source upgrade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BOSLAND Pierre</cp:lastModifiedBy>
  <cp:revision>272</cp:revision>
  <cp:lastPrinted>2015-03-27T16:23:10Z</cp:lastPrinted>
  <dcterms:created xsi:type="dcterms:W3CDTF">2013-10-29T16:05:10Z</dcterms:created>
  <dcterms:modified xsi:type="dcterms:W3CDTF">2015-04-01T05:47:26Z</dcterms:modified>
</cp:coreProperties>
</file>