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74" r:id="rId3"/>
    <p:sldId id="413" r:id="rId4"/>
    <p:sldId id="415" r:id="rId5"/>
    <p:sldId id="416" r:id="rId6"/>
    <p:sldId id="375" r:id="rId7"/>
    <p:sldId id="377" r:id="rId8"/>
    <p:sldId id="410" r:id="rId9"/>
    <p:sldId id="403" r:id="rId10"/>
    <p:sldId id="408" r:id="rId11"/>
    <p:sldId id="409" r:id="rId12"/>
    <p:sldId id="404" r:id="rId13"/>
    <p:sldId id="388" r:id="rId14"/>
    <p:sldId id="389" r:id="rId15"/>
    <p:sldId id="396" r:id="rId16"/>
    <p:sldId id="393" r:id="rId17"/>
    <p:sldId id="398" r:id="rId18"/>
    <p:sldId id="399" r:id="rId19"/>
    <p:sldId id="400" r:id="rId20"/>
    <p:sldId id="401" r:id="rId21"/>
    <p:sldId id="418" r:id="rId22"/>
    <p:sldId id="417" r:id="rId23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2470" autoAdjust="0"/>
  </p:normalViewPr>
  <p:slideViewPr>
    <p:cSldViewPr>
      <p:cViewPr varScale="1">
        <p:scale>
          <a:sx n="168" d="100"/>
          <a:sy n="168" d="100"/>
        </p:scale>
        <p:origin x="-3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143FB2-EEC2-4F5E-A71A-7C0B58CD4FF9}" type="datetimeFigureOut">
              <a:rPr lang="sv-SE"/>
              <a:pPr/>
              <a:t>25/03/15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77418C-590C-47B7-9238-BBEDD7A66F3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5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SSMFS 2008:17 </a:t>
            </a:r>
            <a:r>
              <a:rPr lang="en-US" baseline="0" dirty="0" smtClean="0"/>
              <a:t> - Application from ESS to SSM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418C-590C-47B7-9238-BBEDD7A66F3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56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Criteria,</a:t>
            </a:r>
            <a:r>
              <a:rPr lang="en-US" baseline="0" dirty="0" smtClean="0"/>
              <a:t> Requirements,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418C-590C-47B7-9238-BBEDD7A66F3B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58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Diversifying,</a:t>
            </a:r>
            <a:r>
              <a:rPr lang="en-US" baseline="0" dirty="0" smtClean="0"/>
              <a:t> Redundancy ….?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418C-590C-47B7-9238-BBEDD7A66F3B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27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 </a:t>
            </a:r>
            <a:r>
              <a:rPr lang="en-US" dirty="0" err="1" smtClean="0"/>
              <a:t>hjälp</a:t>
            </a:r>
            <a:r>
              <a:rPr lang="en-US" dirty="0" smtClean="0"/>
              <a:t> med </a:t>
            </a:r>
            <a:r>
              <a:rPr lang="en-US" dirty="0" err="1" smtClean="0"/>
              <a:t>dokumentation</a:t>
            </a:r>
            <a:r>
              <a:rPr lang="en-US" dirty="0" smtClean="0"/>
              <a:t>, </a:t>
            </a:r>
            <a:r>
              <a:rPr lang="en-US" dirty="0" err="1" smtClean="0"/>
              <a:t>analyser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, men QC-</a:t>
            </a:r>
            <a:r>
              <a:rPr lang="en-US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bli</a:t>
            </a:r>
            <a:r>
              <a:rPr lang="en-US" dirty="0" smtClean="0"/>
              <a:t> </a:t>
            </a:r>
            <a:r>
              <a:rPr lang="en-US" dirty="0" err="1" smtClean="0"/>
              <a:t>omfattande</a:t>
            </a:r>
            <a:r>
              <a:rPr lang="en-US" dirty="0" smtClean="0"/>
              <a:t> ! AK </a:t>
            </a:r>
            <a:r>
              <a:rPr lang="en-US" dirty="0" err="1" smtClean="0"/>
              <a:t>styrs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SSM </a:t>
            </a:r>
            <a:r>
              <a:rPr lang="en-US" baseline="0" dirty="0" err="1" smtClean="0"/>
              <a:t>krav</a:t>
            </a:r>
            <a:r>
              <a:rPr lang="en-US" baseline="0" dirty="0" smtClean="0"/>
              <a:t>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7418C-590C-47B7-9238-BBEDD7A66F3B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07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1C86E-6EBE-4F9A-8CB4-ADB7CEB42A03}" type="datetime1">
              <a:rPr lang="sv-SE"/>
              <a:pPr/>
              <a:t>25/03/15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14033-BE23-4019-AC5B-4CE0BF1F3FE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4F308-9CEC-4890-90DD-A7EE9D410083}" type="datetime1">
              <a:rPr lang="sv-SE"/>
              <a:pPr/>
              <a:t>25/03/15</a:t>
            </a:fld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62DB8-FA9F-41BF-B195-D5CADCE846F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C8099-F706-4761-8610-D0D4AA46E583}" type="datetime1">
              <a:rPr lang="sv-SE"/>
              <a:pPr/>
              <a:t>25/03/15</a:t>
            </a:fld>
            <a:endParaRPr lang="sv-S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03AF-773E-4F9C-BAF6-7D826553677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23E9A1-2B8F-4B0F-8DA2-D8259E8A7489}" type="datetime1">
              <a:rPr lang="sv-SE"/>
              <a:pPr/>
              <a:t>25/03/15</a:t>
            </a:fld>
            <a:endParaRPr lang="sv-S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71632-2A35-4903-A9DC-0BF03C7EC16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1A06694-DDC4-4B62-A245-8F65996CE88D}" type="datetime1">
              <a:rPr lang="sv-SE"/>
              <a:pPr/>
              <a:t>25/03/15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C12E5EC-48F9-4F54-A18D-FF0101256E1A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2.xlsm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24479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Classification</a:t>
            </a:r>
            <a:br>
              <a:rPr lang="en-US" sz="4000" dirty="0" smtClean="0"/>
            </a:br>
            <a:r>
              <a:rPr lang="en-US" sz="4000" dirty="0" smtClean="0"/>
              <a:t>Primary Water Systems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Sorting Equipment</a:t>
            </a:r>
            <a:br>
              <a:rPr lang="en-US" sz="4000" dirty="0" smtClean="0"/>
            </a:br>
            <a:r>
              <a:rPr lang="en-US" sz="4000" dirty="0" smtClean="0"/>
              <a:t>to Ensure Adequate Quality</a:t>
            </a:r>
            <a:br>
              <a:rPr lang="en-US" sz="4000" dirty="0" smtClean="0"/>
            </a:br>
            <a:r>
              <a:rPr lang="en-US" sz="4000" dirty="0" smtClean="0"/>
              <a:t>for Radiologic Safety</a:t>
            </a:r>
            <a:endParaRPr lang="sv-SE" sz="4000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4797425"/>
            <a:ext cx="6400800" cy="841375"/>
          </a:xfrm>
        </p:spPr>
        <p:txBody>
          <a:bodyPr/>
          <a:lstStyle/>
          <a:p>
            <a:pPr eaLnBrk="1" hangingPunct="1"/>
            <a:r>
              <a:rPr lang="sv-SE" sz="2000" dirty="0" smtClean="0">
                <a:solidFill>
                  <a:schemeClr val="bg1"/>
                </a:solidFill>
              </a:rPr>
              <a:t>Per Nilsson</a:t>
            </a:r>
          </a:p>
          <a:p>
            <a:pPr eaLnBrk="1" hangingPunct="1"/>
            <a:r>
              <a:rPr lang="sv-SE" sz="2000" dirty="0" smtClean="0">
                <a:solidFill>
                  <a:schemeClr val="bg1"/>
                </a:solidFill>
              </a:rPr>
              <a:t>Håkan Carlsson</a:t>
            </a:r>
          </a:p>
          <a:p>
            <a:pPr eaLnBrk="1" hangingPunct="1"/>
            <a:endParaRPr lang="sv-SE" sz="2000" dirty="0" smtClean="0">
              <a:solidFill>
                <a:schemeClr val="bg1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86000" y="5949950"/>
            <a:ext cx="4572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Apr 01, 2015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From Events to RCC-</a:t>
            </a:r>
            <a:r>
              <a:rPr lang="en-US" dirty="0" err="1" smtClean="0">
                <a:latin typeface="Calibri" charset="0"/>
                <a:ea typeface="MS PGothic" charset="0"/>
              </a:rPr>
              <a:t>MRx</a:t>
            </a:r>
            <a:r>
              <a:rPr lang="en-US" dirty="0" smtClean="0">
                <a:latin typeface="Calibri" charset="0"/>
                <a:ea typeface="MS PGothic" charset="0"/>
              </a:rPr>
              <a:t> Code Classes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57541F7-3739-9B41-806E-FC2E4CBBAA11}" type="slidenum">
              <a:rPr lang="sv-SE" sz="1200">
                <a:solidFill>
                  <a:srgbClr val="898989"/>
                </a:solidFill>
              </a:rPr>
              <a:pPr eaLnBrk="1" hangingPunct="1"/>
              <a:t>10</a:t>
            </a:fld>
            <a:endParaRPr lang="sv-SE" sz="1200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492896"/>
            <a:ext cx="1439937" cy="6492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H4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3429000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H3 public</a:t>
            </a:r>
            <a:b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H2 workers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365104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1719" y="2492896"/>
            <a:ext cx="1440000" cy="64928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1720" y="3429000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C2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1720" y="4365104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C3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3851920" y="2492896"/>
            <a:ext cx="144000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38519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851920" y="4365104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107024" y="1484784"/>
            <a:ext cx="18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Severity of Event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(at failure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of function)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5" name="TextBox 16"/>
          <p:cNvSpPr txBox="1">
            <a:spLocks noChangeArrowheads="1"/>
          </p:cNvSpPr>
          <p:nvPr/>
        </p:nvSpPr>
        <p:spPr bwMode="auto">
          <a:xfrm>
            <a:off x="1907704" y="1484784"/>
            <a:ext cx="16561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Function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(for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to fulfill)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38187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(of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 or part)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8" name="Rectangle 21"/>
          <p:cNvSpPr>
            <a:spLocks noChangeArrowheads="1"/>
          </p:cNvSpPr>
          <p:nvPr/>
        </p:nvSpPr>
        <p:spPr bwMode="auto">
          <a:xfrm>
            <a:off x="74523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N2</a:t>
            </a:r>
            <a:r>
              <a:rPr lang="en-US" baseline="-25000" dirty="0" smtClean="0">
                <a:solidFill>
                  <a:srgbClr val="FFFFFF"/>
                </a:solidFill>
              </a:rPr>
              <a:t>MR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7452320" y="4365104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N3</a:t>
            </a:r>
            <a:r>
              <a:rPr lang="en-US" baseline="-25000" dirty="0" smtClean="0">
                <a:solidFill>
                  <a:srgbClr val="FFFFFF"/>
                </a:solidFill>
              </a:rPr>
              <a:t>MR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210" name="TextBox 23"/>
          <p:cNvSpPr txBox="1">
            <a:spLocks noChangeArrowheads="1"/>
          </p:cNvSpPr>
          <p:nvPr/>
        </p:nvSpPr>
        <p:spPr bwMode="auto">
          <a:xfrm>
            <a:off x="7380312" y="1484784"/>
            <a:ext cx="1584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RCC-</a:t>
            </a:r>
            <a:r>
              <a:rPr lang="en-US" sz="1800" dirty="0" err="1" smtClean="0">
                <a:solidFill>
                  <a:srgbClr val="0094CA"/>
                </a:solidFill>
              </a:rPr>
              <a:t>MRx</a:t>
            </a:r>
            <a:endParaRPr lang="en-US" sz="1800" dirty="0" smtClean="0">
              <a:solidFill>
                <a:srgbClr val="0094CA"/>
              </a:solidFill>
            </a:endParaRPr>
          </a:p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Code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endParaRPr lang="en-US" sz="1800" dirty="0">
              <a:solidFill>
                <a:srgbClr val="0094CA"/>
              </a:solidFill>
            </a:endParaRPr>
          </a:p>
        </p:txBody>
      </p:sp>
      <p:cxnSp>
        <p:nvCxnSpPr>
          <p:cNvPr id="8211" name="Straight Arrow Connector 25"/>
          <p:cNvCxnSpPr>
            <a:cxnSpLocks noChangeShapeType="1"/>
            <a:stCxn id="6" idx="3"/>
            <a:endCxn id="9" idx="1"/>
          </p:cNvCxnSpPr>
          <p:nvPr/>
        </p:nvCxnSpPr>
        <p:spPr bwMode="auto">
          <a:xfrm>
            <a:off x="1691457" y="2817540"/>
            <a:ext cx="3602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Arrow Connector 26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691457" y="3752850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Arrow Connector 27"/>
          <p:cNvCxnSpPr>
            <a:cxnSpLocks noChangeShapeType="1"/>
            <a:stCxn id="8" idx="3"/>
            <a:endCxn id="11" idx="1"/>
          </p:cNvCxnSpPr>
          <p:nvPr/>
        </p:nvCxnSpPr>
        <p:spPr bwMode="auto">
          <a:xfrm>
            <a:off x="1691457" y="4688954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Straight Arrow Connector 30"/>
          <p:cNvCxnSpPr>
            <a:cxnSpLocks noChangeShapeType="1"/>
            <a:stCxn id="9" idx="3"/>
            <a:endCxn id="8201" idx="1"/>
          </p:cNvCxnSpPr>
          <p:nvPr/>
        </p:nvCxnSpPr>
        <p:spPr bwMode="auto">
          <a:xfrm flipV="1">
            <a:off x="3491719" y="2816932"/>
            <a:ext cx="360201" cy="60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Arrow Connector 34"/>
          <p:cNvCxnSpPr>
            <a:cxnSpLocks noChangeShapeType="1"/>
            <a:stCxn id="10" idx="3"/>
            <a:endCxn id="8202" idx="1"/>
          </p:cNvCxnSpPr>
          <p:nvPr/>
        </p:nvCxnSpPr>
        <p:spPr bwMode="auto">
          <a:xfrm>
            <a:off x="3491880" y="3752850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Arrow Connector 35"/>
          <p:cNvCxnSpPr>
            <a:cxnSpLocks noChangeShapeType="1"/>
            <a:stCxn id="11" idx="3"/>
            <a:endCxn id="8203" idx="1"/>
          </p:cNvCxnSpPr>
          <p:nvPr/>
        </p:nvCxnSpPr>
        <p:spPr bwMode="auto">
          <a:xfrm>
            <a:off x="3491880" y="4688954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Straight Arrow Connector 38"/>
          <p:cNvCxnSpPr>
            <a:cxnSpLocks noChangeShapeType="1"/>
            <a:stCxn id="8201" idx="3"/>
            <a:endCxn id="129" idx="1"/>
          </p:cNvCxnSpPr>
          <p:nvPr/>
        </p:nvCxnSpPr>
        <p:spPr bwMode="auto">
          <a:xfrm>
            <a:off x="5291920" y="2816932"/>
            <a:ext cx="360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Straight Arrow Connector 41"/>
          <p:cNvCxnSpPr>
            <a:cxnSpLocks noChangeShapeType="1"/>
            <a:stCxn id="8202" idx="3"/>
            <a:endCxn id="130" idx="1"/>
          </p:cNvCxnSpPr>
          <p:nvPr/>
        </p:nvCxnSpPr>
        <p:spPr bwMode="auto">
          <a:xfrm>
            <a:off x="52920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42"/>
          <p:cNvCxnSpPr>
            <a:cxnSpLocks noChangeShapeType="1"/>
            <a:stCxn id="8203" idx="3"/>
            <a:endCxn id="131" idx="1"/>
          </p:cNvCxnSpPr>
          <p:nvPr/>
        </p:nvCxnSpPr>
        <p:spPr bwMode="auto">
          <a:xfrm>
            <a:off x="5292080" y="4689140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TextBox 15"/>
          <p:cNvSpPr txBox="1">
            <a:spLocks noChangeArrowheads="1"/>
          </p:cNvSpPr>
          <p:nvPr/>
        </p:nvSpPr>
        <p:spPr bwMode="auto">
          <a:xfrm>
            <a:off x="539552" y="5661248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This figure is simplified!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There are other additional criteria, requirements and options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5652120" y="2492896"/>
            <a:ext cx="144000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0" name="Rectangle 12"/>
          <p:cNvSpPr>
            <a:spLocks noChangeArrowheads="1"/>
          </p:cNvSpPr>
          <p:nvPr/>
        </p:nvSpPr>
        <p:spPr bwMode="auto">
          <a:xfrm>
            <a:off x="5652120" y="3429000"/>
            <a:ext cx="144016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5652120" y="4365104"/>
            <a:ext cx="144016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2" name="TextBox 17"/>
          <p:cNvSpPr txBox="1">
            <a:spLocks noChangeArrowheads="1"/>
          </p:cNvSpPr>
          <p:nvPr/>
        </p:nvSpPr>
        <p:spPr bwMode="auto">
          <a:xfrm>
            <a:off x="56189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Mechanical</a:t>
            </a:r>
          </a:p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Quality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endParaRPr lang="en-US" sz="1800" dirty="0">
              <a:solidFill>
                <a:srgbClr val="0094CA"/>
              </a:solidFill>
            </a:endParaRPr>
          </a:p>
        </p:txBody>
      </p:sp>
      <p:cxnSp>
        <p:nvCxnSpPr>
          <p:cNvPr id="133" name="Straight Arrow Connector 38"/>
          <p:cNvCxnSpPr>
            <a:cxnSpLocks noChangeShapeType="1"/>
            <a:stCxn id="129" idx="3"/>
            <a:endCxn id="8208" idx="1"/>
          </p:cNvCxnSpPr>
          <p:nvPr/>
        </p:nvCxnSpPr>
        <p:spPr bwMode="auto">
          <a:xfrm>
            <a:off x="7092120" y="2816932"/>
            <a:ext cx="360200" cy="93610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41"/>
          <p:cNvCxnSpPr>
            <a:cxnSpLocks noChangeShapeType="1"/>
            <a:stCxn id="130" idx="3"/>
            <a:endCxn id="8208" idx="1"/>
          </p:cNvCxnSpPr>
          <p:nvPr/>
        </p:nvCxnSpPr>
        <p:spPr bwMode="auto">
          <a:xfrm>
            <a:off x="70922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42"/>
          <p:cNvCxnSpPr>
            <a:cxnSpLocks noChangeShapeType="1"/>
            <a:stCxn id="131" idx="3"/>
            <a:endCxn id="8209" idx="1"/>
          </p:cNvCxnSpPr>
          <p:nvPr/>
        </p:nvCxnSpPr>
        <p:spPr bwMode="auto">
          <a:xfrm>
            <a:off x="7092280" y="4689140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7020272" y="2492896"/>
            <a:ext cx="1872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</a:rPr>
              <a:t>Preventing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loss of integrity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1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From Events to Ventilation Quality Class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57541F7-3739-9B41-806E-FC2E4CBBAA11}" type="slidenum">
              <a:rPr lang="sv-SE" sz="1200">
                <a:solidFill>
                  <a:srgbClr val="898989"/>
                </a:solidFill>
              </a:rPr>
              <a:pPr eaLnBrk="1" hangingPunct="1"/>
              <a:t>11</a:t>
            </a:fld>
            <a:endParaRPr lang="sv-SE" sz="1200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492896"/>
            <a:ext cx="1439937" cy="6492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H4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3429000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H3 public</a:t>
            </a:r>
            <a:b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H2 workers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365104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1719" y="2492896"/>
            <a:ext cx="1440000" cy="64928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1720" y="3429000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C2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1720" y="4365104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C3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3851920" y="2492896"/>
            <a:ext cx="144000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38519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851920" y="4365104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107024" y="1484784"/>
            <a:ext cx="18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Severity of Event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(at failure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of function)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5" name="TextBox 16"/>
          <p:cNvSpPr txBox="1">
            <a:spLocks noChangeArrowheads="1"/>
          </p:cNvSpPr>
          <p:nvPr/>
        </p:nvSpPr>
        <p:spPr bwMode="auto">
          <a:xfrm>
            <a:off x="1907704" y="1484784"/>
            <a:ext cx="16561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Function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(for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to fulfill)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38187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(of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 or part)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74523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Code?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cxnSp>
        <p:nvCxnSpPr>
          <p:cNvPr id="8211" name="Straight Arrow Connector 25"/>
          <p:cNvCxnSpPr>
            <a:cxnSpLocks noChangeShapeType="1"/>
            <a:stCxn id="6" idx="3"/>
            <a:endCxn id="9" idx="1"/>
          </p:cNvCxnSpPr>
          <p:nvPr/>
        </p:nvCxnSpPr>
        <p:spPr bwMode="auto">
          <a:xfrm>
            <a:off x="1691457" y="2817540"/>
            <a:ext cx="3602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Arrow Connector 26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691457" y="3752850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Arrow Connector 27"/>
          <p:cNvCxnSpPr>
            <a:cxnSpLocks noChangeShapeType="1"/>
            <a:stCxn id="8" idx="3"/>
            <a:endCxn id="11" idx="1"/>
          </p:cNvCxnSpPr>
          <p:nvPr/>
        </p:nvCxnSpPr>
        <p:spPr bwMode="auto">
          <a:xfrm>
            <a:off x="1691457" y="4688954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Straight Arrow Connector 30"/>
          <p:cNvCxnSpPr>
            <a:cxnSpLocks noChangeShapeType="1"/>
            <a:stCxn id="9" idx="3"/>
            <a:endCxn id="8201" idx="1"/>
          </p:cNvCxnSpPr>
          <p:nvPr/>
        </p:nvCxnSpPr>
        <p:spPr bwMode="auto">
          <a:xfrm flipV="1">
            <a:off x="3491719" y="2816932"/>
            <a:ext cx="360201" cy="60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Arrow Connector 34"/>
          <p:cNvCxnSpPr>
            <a:cxnSpLocks noChangeShapeType="1"/>
            <a:stCxn id="10" idx="3"/>
            <a:endCxn id="8202" idx="1"/>
          </p:cNvCxnSpPr>
          <p:nvPr/>
        </p:nvCxnSpPr>
        <p:spPr bwMode="auto">
          <a:xfrm>
            <a:off x="3491880" y="3752850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Arrow Connector 35"/>
          <p:cNvCxnSpPr>
            <a:cxnSpLocks noChangeShapeType="1"/>
            <a:stCxn id="11" idx="3"/>
            <a:endCxn id="8203" idx="1"/>
          </p:cNvCxnSpPr>
          <p:nvPr/>
        </p:nvCxnSpPr>
        <p:spPr bwMode="auto">
          <a:xfrm>
            <a:off x="3491880" y="4688954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Straight Arrow Connector 38"/>
          <p:cNvCxnSpPr>
            <a:cxnSpLocks noChangeShapeType="1"/>
            <a:stCxn id="8201" idx="3"/>
            <a:endCxn id="129" idx="1"/>
          </p:cNvCxnSpPr>
          <p:nvPr/>
        </p:nvCxnSpPr>
        <p:spPr bwMode="auto">
          <a:xfrm>
            <a:off x="5291920" y="2816932"/>
            <a:ext cx="360200" cy="93610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Straight Arrow Connector 41"/>
          <p:cNvCxnSpPr>
            <a:cxnSpLocks noChangeShapeType="1"/>
            <a:stCxn id="8202" idx="3"/>
            <a:endCxn id="129" idx="1"/>
          </p:cNvCxnSpPr>
          <p:nvPr/>
        </p:nvCxnSpPr>
        <p:spPr bwMode="auto">
          <a:xfrm>
            <a:off x="52920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42"/>
          <p:cNvCxnSpPr>
            <a:cxnSpLocks noChangeShapeType="1"/>
            <a:stCxn id="8203" idx="3"/>
            <a:endCxn id="129" idx="1"/>
          </p:cNvCxnSpPr>
          <p:nvPr/>
        </p:nvCxnSpPr>
        <p:spPr bwMode="auto">
          <a:xfrm flipV="1">
            <a:off x="5292080" y="3753036"/>
            <a:ext cx="360040" cy="93610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5652120" y="2492896"/>
            <a:ext cx="1440160" cy="2520280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VSQ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5652120" y="5157192"/>
            <a:ext cx="144016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VNQ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2" name="TextBox 17"/>
          <p:cNvSpPr txBox="1">
            <a:spLocks noChangeArrowheads="1"/>
          </p:cNvSpPr>
          <p:nvPr/>
        </p:nvSpPr>
        <p:spPr bwMode="auto">
          <a:xfrm>
            <a:off x="56189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Ventilation</a:t>
            </a:r>
          </a:p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Quality</a:t>
            </a:r>
            <a:endParaRPr lang="en-US" sz="1800" dirty="0">
              <a:solidFill>
                <a:srgbClr val="0094CA"/>
              </a:solidFill>
            </a:endParaRPr>
          </a:p>
        </p:txBody>
      </p:sp>
      <p:cxnSp>
        <p:nvCxnSpPr>
          <p:cNvPr id="135" name="Straight Arrow Connector 42"/>
          <p:cNvCxnSpPr>
            <a:cxnSpLocks noChangeShapeType="1"/>
            <a:stCxn id="129" idx="3"/>
            <a:endCxn id="8209" idx="1"/>
          </p:cNvCxnSpPr>
          <p:nvPr/>
        </p:nvCxnSpPr>
        <p:spPr bwMode="auto">
          <a:xfrm>
            <a:off x="70922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7452320" y="5157192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Code?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2"/>
          <p:cNvCxnSpPr>
            <a:cxnSpLocks noChangeShapeType="1"/>
            <a:stCxn id="131" idx="3"/>
            <a:endCxn id="46" idx="1"/>
          </p:cNvCxnSpPr>
          <p:nvPr/>
        </p:nvCxnSpPr>
        <p:spPr bwMode="auto">
          <a:xfrm>
            <a:off x="7092280" y="5481228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34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Deriving (nuclear safety)</a:t>
            </a:r>
            <a:br>
              <a:rPr lang="en-US" dirty="0" smtClean="0"/>
            </a:br>
            <a:r>
              <a:rPr lang="en-US" dirty="0" smtClean="0"/>
              <a:t>requirements for classes</a:t>
            </a:r>
          </a:p>
        </p:txBody>
      </p:sp>
      <p:sp>
        <p:nvSpPr>
          <p:cNvPr id="19" name="Platshållare för innehåll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Plant Breakdown Structure (PBS) and Modes exist</a:t>
            </a: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HAZOP exist 	(for moderators and reflectors,</a:t>
            </a:r>
            <a:br>
              <a:rPr lang="en-US" sz="2400" dirty="0" smtClean="0">
                <a:solidFill>
                  <a:srgbClr val="0094CA"/>
                </a:solidFill>
              </a:rPr>
            </a:br>
            <a:r>
              <a:rPr lang="en-US" sz="2400" dirty="0" smtClean="0">
                <a:solidFill>
                  <a:srgbClr val="0094CA"/>
                </a:solidFill>
              </a:rPr>
              <a:t>		shielding is planned, purification will be)</a:t>
            </a: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/>
            </a:r>
            <a:br>
              <a:rPr lang="en-US" sz="2400" dirty="0" smtClean="0">
                <a:solidFill>
                  <a:srgbClr val="0094CA"/>
                </a:solidFill>
              </a:rPr>
            </a:br>
            <a:r>
              <a:rPr lang="en-US" sz="2400" dirty="0" smtClean="0">
                <a:solidFill>
                  <a:srgbClr val="0094CA"/>
                </a:solidFill>
                <a:cs typeface="Arial"/>
              </a:rPr>
              <a:t>→ Events can soon be postulated</a:t>
            </a: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Release Factors and Inventories in water are only estimated</a:t>
            </a: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Conversion Factors exist</a:t>
            </a: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  <a:cs typeface="Arial"/>
              </a:rPr>
              <a:t>	→ Consequences can soon be calculated</a:t>
            </a: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8769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Deriving (nuclear safety)</a:t>
            </a:r>
            <a:br>
              <a:rPr lang="en-US" dirty="0" smtClean="0"/>
            </a:br>
            <a:r>
              <a:rPr lang="en-US" dirty="0" smtClean="0"/>
              <a:t>requirements for classes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solidFill>
                  <a:srgbClr val="0094CA"/>
                </a:solidFill>
              </a:rPr>
              <a:t>SaFs</a:t>
            </a:r>
            <a:r>
              <a:rPr lang="en-US" sz="2400" dirty="0" smtClean="0">
                <a:solidFill>
                  <a:srgbClr val="0094CA"/>
                </a:solidFill>
              </a:rPr>
              <a:t> and SICs cannot be stringently derived</a:t>
            </a:r>
            <a:br>
              <a:rPr lang="en-US" sz="2400" dirty="0" smtClean="0">
                <a:solidFill>
                  <a:srgbClr val="0094CA"/>
                </a:solidFill>
              </a:rPr>
            </a:br>
            <a:r>
              <a:rPr lang="en-US" sz="2400" dirty="0" smtClean="0">
                <a:solidFill>
                  <a:srgbClr val="0094CA"/>
                </a:solidFill>
              </a:rPr>
              <a:t>without events and consequences.</a:t>
            </a: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  <a:cs typeface="Arial"/>
              </a:rPr>
              <a:t>→ </a:t>
            </a:r>
            <a:r>
              <a:rPr lang="en-US" sz="2400" dirty="0" smtClean="0">
                <a:solidFill>
                  <a:srgbClr val="0094CA"/>
                </a:solidFill>
              </a:rPr>
              <a:t>The SICs do however</a:t>
            </a:r>
            <a:br>
              <a:rPr lang="en-US" sz="2400" dirty="0" smtClean="0">
                <a:solidFill>
                  <a:srgbClr val="0094CA"/>
                </a:solidFill>
              </a:rPr>
            </a:br>
            <a:r>
              <a:rPr lang="en-US" sz="2400" dirty="0" smtClean="0">
                <a:solidFill>
                  <a:srgbClr val="0094CA"/>
                </a:solidFill>
              </a:rPr>
              <a:t>depend strongly on the severity of the events.</a:t>
            </a: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That can be estimated before the derivation.</a:t>
            </a: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It means taking a risk to make a wrong classification!</a:t>
            </a:r>
          </a:p>
          <a:p>
            <a:pPr>
              <a:buNone/>
            </a:pPr>
            <a:endParaRPr lang="sv-SE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A349-0A9B-46E4-9689-340BEA32EDAF}" type="slidenum">
              <a:rPr lang="sv-SE"/>
              <a:pPr/>
              <a:t>13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Deriving (nuclear safety)</a:t>
            </a:r>
            <a:br>
              <a:rPr lang="en-US" dirty="0" smtClean="0"/>
            </a:br>
            <a:r>
              <a:rPr lang="en-US" dirty="0" smtClean="0"/>
              <a:t>requirements for classes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RCC-</a:t>
            </a:r>
            <a:r>
              <a:rPr lang="en-US" sz="2400" dirty="0" err="1" smtClean="0">
                <a:solidFill>
                  <a:srgbClr val="0094CA"/>
                </a:solidFill>
              </a:rPr>
              <a:t>MRx</a:t>
            </a:r>
            <a:r>
              <a:rPr lang="en-US" sz="2400" dirty="0" smtClean="0">
                <a:solidFill>
                  <a:srgbClr val="0094CA"/>
                </a:solidFill>
              </a:rPr>
              <a:t> chosen for safety components Choosing code class (in RCC-</a:t>
            </a:r>
            <a:r>
              <a:rPr lang="en-US" sz="2400" dirty="0" err="1" smtClean="0">
                <a:solidFill>
                  <a:srgbClr val="0094CA"/>
                </a:solidFill>
              </a:rPr>
              <a:t>MRx</a:t>
            </a:r>
            <a:r>
              <a:rPr lang="en-US" sz="2400" dirty="0" smtClean="0">
                <a:solidFill>
                  <a:srgbClr val="0094CA"/>
                </a:solidFill>
              </a:rPr>
              <a:t>) gives range of requirements, e.g. QA, in European framework</a:t>
            </a:r>
          </a:p>
          <a:p>
            <a:pPr>
              <a:buNone/>
            </a:pPr>
            <a:endParaRPr lang="en-US" sz="2400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RCC-</a:t>
            </a:r>
            <a:r>
              <a:rPr lang="en-US" sz="2400" dirty="0" err="1" smtClean="0">
                <a:solidFill>
                  <a:srgbClr val="0094CA"/>
                </a:solidFill>
              </a:rPr>
              <a:t>MRx</a:t>
            </a:r>
            <a:r>
              <a:rPr lang="en-US" sz="2400" dirty="0" smtClean="0">
                <a:solidFill>
                  <a:srgbClr val="0094CA"/>
                </a:solidFill>
              </a:rPr>
              <a:t> does not guide, but points up to a French order for reactors and European directives for pressure equipment.</a:t>
            </a:r>
          </a:p>
          <a:p>
            <a:pPr>
              <a:buNone/>
            </a:pPr>
            <a:r>
              <a:rPr lang="en-US" sz="2400" dirty="0" smtClean="0">
                <a:solidFill>
                  <a:srgbClr val="0094CA"/>
                </a:solidFill>
              </a:rPr>
              <a:t>	The French order points explicitly to some specific parts of reactors, but also contains some qualitative and actually one quantitative criterion! </a:t>
            </a:r>
          </a:p>
          <a:p>
            <a:pPr>
              <a:buNone/>
            </a:pPr>
            <a:endParaRPr lang="sv-SE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A349-0A9B-46E4-9689-340BEA32EDAF}" type="slidenum">
              <a:rPr lang="sv-SE"/>
              <a:pPr/>
              <a:t>14</a:t>
            </a:fld>
            <a:endParaRPr lang="sv-S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err="1" smtClean="0"/>
              <a:t>Code</a:t>
            </a:r>
            <a:r>
              <a:rPr lang="sv-SE" dirty="0" smtClean="0"/>
              <a:t> Class for </a:t>
            </a:r>
            <a:r>
              <a:rPr lang="sv-SE" dirty="0" err="1" smtClean="0"/>
              <a:t>Primary</a:t>
            </a:r>
            <a:r>
              <a:rPr lang="sv-SE" dirty="0" smtClean="0"/>
              <a:t> Water Systems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>
              <a:solidFill>
                <a:srgbClr val="0094CA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rgbClr val="0094CA"/>
                </a:solidFill>
              </a:rPr>
              <a:t>Class not </a:t>
            </a:r>
            <a:r>
              <a:rPr lang="sv-SE" dirty="0" err="1" smtClean="0">
                <a:solidFill>
                  <a:srgbClr val="0094CA"/>
                </a:solidFill>
              </a:rPr>
              <a:t>decided</a:t>
            </a:r>
            <a:r>
              <a:rPr lang="sv-SE" dirty="0" smtClean="0">
                <a:solidFill>
                  <a:srgbClr val="0094CA"/>
                </a:solidFill>
              </a:rPr>
              <a:t> </a:t>
            </a:r>
            <a:r>
              <a:rPr lang="sv-SE" dirty="0" err="1" smtClean="0">
                <a:solidFill>
                  <a:srgbClr val="0094CA"/>
                </a:solidFill>
              </a:rPr>
              <a:t>yet</a:t>
            </a:r>
            <a:endParaRPr lang="sv-SE" dirty="0" smtClean="0">
              <a:solidFill>
                <a:srgbClr val="0094CA"/>
              </a:solidFill>
            </a:endParaRPr>
          </a:p>
          <a:p>
            <a:r>
              <a:rPr lang="sv-SE" dirty="0" smtClean="0">
                <a:solidFill>
                  <a:srgbClr val="0094CA"/>
                </a:solidFill>
              </a:rPr>
              <a:t>RCC-</a:t>
            </a:r>
            <a:r>
              <a:rPr lang="sv-SE" dirty="0" err="1" smtClean="0">
                <a:solidFill>
                  <a:srgbClr val="0094CA"/>
                </a:solidFill>
              </a:rPr>
              <a:t>MRx</a:t>
            </a:r>
            <a:r>
              <a:rPr lang="sv-SE" dirty="0" smtClean="0">
                <a:solidFill>
                  <a:srgbClr val="0094CA"/>
                </a:solidFill>
              </a:rPr>
              <a:t>:</a:t>
            </a:r>
            <a:endParaRPr lang="sv-SE" dirty="0">
              <a:solidFill>
                <a:srgbClr val="0094CA"/>
              </a:solidFill>
            </a:endParaRPr>
          </a:p>
          <a:p>
            <a:pPr lvl="1"/>
            <a:r>
              <a:rPr lang="sv-SE" dirty="0" err="1" smtClean="0">
                <a:solidFill>
                  <a:srgbClr val="0094CA"/>
                </a:solidFill>
              </a:rPr>
              <a:t>Many</a:t>
            </a:r>
            <a:r>
              <a:rPr lang="sv-SE" dirty="0" smtClean="0">
                <a:solidFill>
                  <a:srgbClr val="0094CA"/>
                </a:solidFill>
              </a:rPr>
              <a:t> </a:t>
            </a:r>
            <a:r>
              <a:rPr lang="sv-SE" dirty="0" err="1" smtClean="0">
                <a:solidFill>
                  <a:srgbClr val="0094CA"/>
                </a:solidFill>
              </a:rPr>
              <a:t>procedures</a:t>
            </a:r>
            <a:r>
              <a:rPr lang="sv-SE" dirty="0" smtClean="0">
                <a:solidFill>
                  <a:srgbClr val="0094CA"/>
                </a:solidFill>
              </a:rPr>
              <a:t> and </a:t>
            </a:r>
            <a:r>
              <a:rPr lang="sv-SE" dirty="0" err="1" smtClean="0">
                <a:solidFill>
                  <a:srgbClr val="0094CA"/>
                </a:solidFill>
              </a:rPr>
              <a:t>documents</a:t>
            </a:r>
            <a:r>
              <a:rPr lang="sv-SE" dirty="0" smtClean="0">
                <a:solidFill>
                  <a:srgbClr val="0094CA"/>
                </a:solidFill>
              </a:rPr>
              <a:t> are the same as PED</a:t>
            </a:r>
            <a:br>
              <a:rPr lang="sv-SE" dirty="0" smtClean="0">
                <a:solidFill>
                  <a:srgbClr val="0094CA"/>
                </a:solidFill>
              </a:rPr>
            </a:br>
            <a:r>
              <a:rPr lang="sv-SE" dirty="0" smtClean="0">
                <a:solidFill>
                  <a:srgbClr val="0094CA"/>
                </a:solidFill>
              </a:rPr>
              <a:t>(Pressure Equipment </a:t>
            </a:r>
            <a:r>
              <a:rPr lang="sv-SE" dirty="0" err="1" smtClean="0">
                <a:solidFill>
                  <a:srgbClr val="0094CA"/>
                </a:solidFill>
              </a:rPr>
              <a:t>Directive</a:t>
            </a:r>
            <a:r>
              <a:rPr lang="sv-SE" dirty="0" smtClean="0">
                <a:solidFill>
                  <a:srgbClr val="0094CA"/>
                </a:solidFill>
              </a:rPr>
              <a:t>, Swedish </a:t>
            </a:r>
            <a:r>
              <a:rPr lang="sv-SE" dirty="0" err="1" smtClean="0">
                <a:solidFill>
                  <a:srgbClr val="0094CA"/>
                </a:solidFill>
              </a:rPr>
              <a:t>Law</a:t>
            </a:r>
            <a:r>
              <a:rPr lang="sv-SE" dirty="0" smtClean="0">
                <a:solidFill>
                  <a:srgbClr val="0094CA"/>
                </a:solidFill>
              </a:rPr>
              <a:t>)</a:t>
            </a:r>
          </a:p>
          <a:p>
            <a:pPr>
              <a:buNone/>
            </a:pPr>
            <a:r>
              <a:rPr lang="sv-SE" dirty="0" smtClean="0">
                <a:solidFill>
                  <a:srgbClr val="0094CA"/>
                </a:solidFill>
              </a:rPr>
              <a:t/>
            </a:r>
            <a:br>
              <a:rPr lang="sv-SE" dirty="0" smtClean="0">
                <a:solidFill>
                  <a:srgbClr val="0094CA"/>
                </a:solidFill>
              </a:rPr>
            </a:br>
            <a:r>
              <a:rPr lang="en-US" i="1" dirty="0" smtClean="0">
                <a:solidFill>
                  <a:srgbClr val="0094CA"/>
                </a:solidFill>
                <a:cs typeface="Arial"/>
              </a:rPr>
              <a:t> → </a:t>
            </a:r>
            <a:r>
              <a:rPr lang="sv-SE" dirty="0" smtClean="0">
                <a:solidFill>
                  <a:srgbClr val="0094CA"/>
                </a:solidFill>
                <a:cs typeface="Arial"/>
              </a:rPr>
              <a:t>N</a:t>
            </a:r>
            <a:r>
              <a:rPr lang="sv-SE" dirty="0" smtClean="0">
                <a:solidFill>
                  <a:srgbClr val="0094CA"/>
                </a:solidFill>
              </a:rPr>
              <a:t>o </a:t>
            </a:r>
            <a:r>
              <a:rPr lang="sv-SE" dirty="0" err="1" smtClean="0">
                <a:solidFill>
                  <a:srgbClr val="0094CA"/>
                </a:solidFill>
              </a:rPr>
              <a:t>waste</a:t>
            </a:r>
            <a:r>
              <a:rPr lang="sv-SE" dirty="0" smtClean="0">
                <a:solidFill>
                  <a:srgbClr val="0094CA"/>
                </a:solidFill>
              </a:rPr>
              <a:t> (</a:t>
            </a:r>
            <a:r>
              <a:rPr lang="sv-SE" dirty="0" err="1" smtClean="0">
                <a:solidFill>
                  <a:srgbClr val="0094CA"/>
                </a:solidFill>
              </a:rPr>
              <a:t>yet</a:t>
            </a:r>
            <a:r>
              <a:rPr lang="sv-SE" dirty="0" smtClean="0">
                <a:solidFill>
                  <a:srgbClr val="0094CA"/>
                </a:solidFill>
              </a:rPr>
              <a:t>) in </a:t>
            </a:r>
            <a:r>
              <a:rPr lang="sv-SE" dirty="0" err="1" smtClean="0">
                <a:solidFill>
                  <a:srgbClr val="0094CA"/>
                </a:solidFill>
              </a:rPr>
              <a:t>applying</a:t>
            </a:r>
            <a:r>
              <a:rPr lang="sv-SE" dirty="0" smtClean="0">
                <a:solidFill>
                  <a:srgbClr val="0094CA"/>
                </a:solidFill>
              </a:rPr>
              <a:t> </a:t>
            </a:r>
            <a:r>
              <a:rPr lang="sv-SE" dirty="0" err="1" smtClean="0">
                <a:solidFill>
                  <a:srgbClr val="0094CA"/>
                </a:solidFill>
              </a:rPr>
              <a:t>RCC-MRx</a:t>
            </a:r>
            <a:r>
              <a:rPr lang="sv-SE" dirty="0" smtClean="0">
                <a:solidFill>
                  <a:srgbClr val="0094CA"/>
                </a:solidFill>
              </a:rPr>
              <a:t> N3</a:t>
            </a:r>
            <a:r>
              <a:rPr lang="sv-SE" baseline="-25000" dirty="0" smtClean="0">
                <a:solidFill>
                  <a:srgbClr val="0094CA"/>
                </a:solidFill>
              </a:rPr>
              <a:t>MR</a:t>
            </a:r>
            <a:r>
              <a:rPr lang="sv-SE" dirty="0" smtClean="0">
                <a:solidFill>
                  <a:srgbClr val="0094CA"/>
                </a:solidFill>
              </a:rPr>
              <a:t>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03AF-773E-4F9C-BAF6-7D826553677B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RCC-</a:t>
            </a:r>
            <a:r>
              <a:rPr lang="en-US" dirty="0" err="1" smtClean="0"/>
              <a:t>MRx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3744416" cy="3312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94CA"/>
                </a:solidFill>
              </a:rPr>
              <a:t>Section I General RCC-</a:t>
            </a:r>
            <a:r>
              <a:rPr lang="en-US" sz="1400" b="1" dirty="0" err="1" smtClean="0">
                <a:solidFill>
                  <a:srgbClr val="0094CA"/>
                </a:solidFill>
              </a:rPr>
              <a:t>MRx</a:t>
            </a:r>
            <a:r>
              <a:rPr lang="en-US" sz="1400" b="1" dirty="0" smtClean="0">
                <a:solidFill>
                  <a:srgbClr val="0094CA"/>
                </a:solidFill>
              </a:rPr>
              <a:t>:</a:t>
            </a:r>
            <a:br>
              <a:rPr lang="en-US" sz="1400" b="1" dirty="0" smtClean="0">
                <a:solidFill>
                  <a:srgbClr val="0094CA"/>
                </a:solidFill>
              </a:rPr>
            </a:br>
            <a:r>
              <a:rPr lang="en-US" sz="1100" b="1" dirty="0" smtClean="0">
                <a:solidFill>
                  <a:srgbClr val="0094CA"/>
                </a:solidFill>
              </a:rPr>
              <a:t>RDG 3000 Documents to be Prepared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RDG 3100 Equipment Specification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RDG 3200 General Technical Documents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      RDG 3210 Comprehensive Layout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	and Referencing Documents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RDG 3220 Components Part List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3230 Description of Fabrication Shops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RDG 3300 Non-Conformance Report and Deviation Report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3310 Non-Conformance Report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3320 Deviation Report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RDG 3400 Technical Preparation, Follow-Up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	and Final Report Documents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3410 Follow-Up Documents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3420 Certificate of Compliance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RDG 3430 End-of-Design and Manufacturing Report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28E6E-4AFF-564B-9DFE-BCDD1E93B0C5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476672"/>
            <a:ext cx="4176464" cy="6237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94CA"/>
                </a:solidFill>
              </a:rPr>
              <a:t>General Section III: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rgbClr val="0094CA"/>
                </a:solidFill>
              </a:rPr>
              <a:t>RA 3000 Documents to be Prepared in application of Section III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3100 Equipment Specification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3200 General Technical Documents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      RA 3210 Comprehensive Layout and Referencing Documents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3220 Components Part List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3230 Description of Fabrication Shops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3300 Documents Relating to the Design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3310 Design and Calculation Reports – Design Report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3400 Documents Relating to Procurement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3410 Technical Part and Product Manufacturing </a:t>
            </a:r>
            <a:r>
              <a:rPr lang="en-US" sz="1100" dirty="0" err="1" smtClean="0">
                <a:solidFill>
                  <a:srgbClr val="0094CA"/>
                </a:solidFill>
              </a:rPr>
              <a:t>Programme</a:t>
            </a:r>
            <a:endParaRPr lang="en-US" sz="1100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3420 Part or Product Sub-Purchase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3430 Part or Product Procurement Test Report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RA 3500 Documents Relating to Fabrication Processes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	(other than welding)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3510 Fabrication Procedures or Instructions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RA 3600 Welding Documents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3610 Welding Data Package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3620 Filler Materials Acceptance Documents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	and Welding Procedure Documents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3630 Welding Reports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RA 3700 Documents Relating to Examinations and Tests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3710 Examination and Test Procedures or Instructions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3720 Examination and Test Reports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3730 Hydrostatic Test Reports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3800 Non-Conformance Report and Deviation Report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RA 3900 Technical Preparation, Follow-Up</a:t>
            </a:r>
            <a:br>
              <a:rPr lang="en-US" sz="1100" dirty="0" smtClean="0">
                <a:solidFill>
                  <a:srgbClr val="0094CA"/>
                </a:solidFill>
              </a:rPr>
            </a:br>
            <a:r>
              <a:rPr lang="en-US" sz="1100" dirty="0" smtClean="0">
                <a:solidFill>
                  <a:srgbClr val="0094CA"/>
                </a:solidFill>
              </a:rPr>
              <a:t>	and Final Report Documents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94CA"/>
                </a:solidFill>
              </a:rPr>
              <a:t>      RA 3910 Follow-Up Documents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3920 Certificate of Compliance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94CA"/>
                </a:solidFill>
              </a:rPr>
              <a:t> </a:t>
            </a:r>
            <a:r>
              <a:rPr lang="en-US" sz="1100" dirty="0" smtClean="0">
                <a:solidFill>
                  <a:srgbClr val="0094CA"/>
                </a:solidFill>
              </a:rPr>
              <a:t>     RA 3930 End-of-Manufacturing Report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92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l="2152" r="2152"/>
          <a:stretch>
            <a:fillRect/>
          </a:stretch>
        </p:blipFill>
        <p:spPr bwMode="auto">
          <a:xfrm>
            <a:off x="35496" y="1124744"/>
            <a:ext cx="4189850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Content Placeholder 4" descr="DO 00023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" b="-257"/>
          <a:stretch/>
        </p:blipFill>
        <p:spPr>
          <a:xfrm>
            <a:off x="2339752" y="2828106"/>
            <a:ext cx="5634794" cy="3994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moderator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6" name="Picture 5" descr="C:\Users\mateuszpucilowski\Desktop\bt2assme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636203" cy="21255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 descr="vessel8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44" t="9422" r="30063" b="17825"/>
          <a:stretch/>
        </p:blipFill>
        <p:spPr>
          <a:xfrm>
            <a:off x="6444208" y="1192592"/>
            <a:ext cx="2592288" cy="3277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472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090"/>
          </a:xfrm>
        </p:spPr>
        <p:txBody>
          <a:bodyPr/>
          <a:lstStyle/>
          <a:p>
            <a:r>
              <a:rPr lang="en-US" dirty="0" smtClean="0"/>
              <a:t>Risk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14765"/>
              </p:ext>
            </p:extLst>
          </p:nvPr>
        </p:nvGraphicFramePr>
        <p:xfrm>
          <a:off x="107504" y="980728"/>
          <a:ext cx="7802376" cy="583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Microsoft Excel Macro-Enabled Worksheet" r:id="rId3" imgW="23710900" imgH="17741900" progId="Excel.SheetMacroEnabled.12">
                  <p:embed/>
                </p:oleObj>
              </mc:Choice>
              <mc:Fallback>
                <p:oleObj name="Microsoft Excel Macro-Enabled Worksheet" r:id="rId3" imgW="23710900" imgH="177419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07504" y="980728"/>
                        <a:ext cx="7802376" cy="58386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94C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74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unmitigated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94CA"/>
                </a:solidFill>
              </a:rPr>
              <a:t>Event				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T1.4.1 </a:t>
            </a:r>
            <a:r>
              <a:rPr lang="en-US" sz="1800" dirty="0">
                <a:solidFill>
                  <a:srgbClr val="0094CA"/>
                </a:solidFill>
              </a:rPr>
              <a:t>circuit rupture inside the </a:t>
            </a:r>
            <a:r>
              <a:rPr lang="en-US" sz="1800" dirty="0" smtClean="0">
                <a:solidFill>
                  <a:srgbClr val="0094CA"/>
                </a:solidFill>
              </a:rPr>
              <a:t>monolith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T1.4.2 </a:t>
            </a:r>
            <a:r>
              <a:rPr lang="en-US" sz="1800" dirty="0">
                <a:solidFill>
                  <a:srgbClr val="0094CA"/>
                </a:solidFill>
              </a:rPr>
              <a:t>circuit rupture inside the connection and utility </a:t>
            </a:r>
            <a:r>
              <a:rPr lang="en-US" sz="1800" dirty="0" smtClean="0">
                <a:solidFill>
                  <a:srgbClr val="0094CA"/>
                </a:solidFill>
              </a:rPr>
              <a:t>rooms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T1.2.5 </a:t>
            </a:r>
            <a:r>
              <a:rPr lang="en-US" sz="1800" dirty="0">
                <a:solidFill>
                  <a:srgbClr val="0094CA"/>
                </a:solidFill>
              </a:rPr>
              <a:t>leak into/from the </a:t>
            </a:r>
            <a:r>
              <a:rPr lang="en-US" sz="1800" dirty="0" smtClean="0">
                <a:solidFill>
                  <a:srgbClr val="0094CA"/>
                </a:solidFill>
              </a:rPr>
              <a:t>intermediate </a:t>
            </a:r>
            <a:r>
              <a:rPr lang="en-US" sz="1800" dirty="0">
                <a:solidFill>
                  <a:srgbClr val="0094CA"/>
                </a:solidFill>
              </a:rPr>
              <a:t>cooling </a:t>
            </a:r>
            <a:r>
              <a:rPr lang="en-US" sz="1800" dirty="0" smtClean="0">
                <a:solidFill>
                  <a:srgbClr val="0094CA"/>
                </a:solidFill>
              </a:rPr>
              <a:t>loop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T1.2.5 </a:t>
            </a:r>
            <a:r>
              <a:rPr lang="en-US" sz="1800" dirty="0">
                <a:solidFill>
                  <a:srgbClr val="0094CA"/>
                </a:solidFill>
              </a:rPr>
              <a:t>leak into radioactive effluent circuit and into N2 </a:t>
            </a:r>
            <a:r>
              <a:rPr lang="en-US" sz="1800" dirty="0" smtClean="0">
                <a:solidFill>
                  <a:srgbClr val="0094CA"/>
                </a:solidFill>
              </a:rPr>
              <a:t>supply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T2.2 stoichiometric  </a:t>
            </a:r>
            <a:r>
              <a:rPr lang="en-US" sz="1800" dirty="0">
                <a:solidFill>
                  <a:srgbClr val="0094CA"/>
                </a:solidFill>
              </a:rPr>
              <a:t>combustion of (H2/D2)-</a:t>
            </a:r>
            <a:r>
              <a:rPr lang="en-US" sz="1800" dirty="0" smtClean="0">
                <a:solidFill>
                  <a:srgbClr val="0094CA"/>
                </a:solidFill>
              </a:rPr>
              <a:t>O2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T2.3</a:t>
            </a:r>
            <a:r>
              <a:rPr lang="en-US" sz="1800" dirty="0">
                <a:solidFill>
                  <a:srgbClr val="0094CA"/>
                </a:solidFill>
              </a:rPr>
              <a:t>. temperature decrease </a:t>
            </a:r>
            <a:r>
              <a:rPr lang="en-US" sz="1800" dirty="0" smtClean="0">
                <a:solidFill>
                  <a:srgbClr val="0094CA"/>
                </a:solidFill>
              </a:rPr>
              <a:t>					</a:t>
            </a:r>
          </a:p>
          <a:p>
            <a:pPr marL="0" indent="0">
              <a:buNone/>
            </a:pPr>
            <a:endParaRPr lang="en-US" sz="18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65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9270EE-3876-43EE-8CC8-0CAB513443C7}" type="slidenum">
              <a:rPr lang="sv-SE"/>
              <a:pPr/>
              <a:t>2</a:t>
            </a:fld>
            <a:endParaRPr lang="sv-S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2492375"/>
            <a:ext cx="1368425" cy="6492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Sys 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3429000"/>
            <a:ext cx="1368425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Sys 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088" y="4365625"/>
            <a:ext cx="1368425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Sys Z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2138" y="2492375"/>
            <a:ext cx="1368425" cy="64928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 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32138" y="3429000"/>
            <a:ext cx="1368425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32138" y="4365625"/>
            <a:ext cx="1368425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 C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364163" y="1989138"/>
            <a:ext cx="1368425" cy="100806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Req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Req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64163" y="3213100"/>
            <a:ext cx="1368425" cy="1008063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Req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Req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5364163" y="4508500"/>
            <a:ext cx="1368425" cy="1008063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Req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Req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468313" y="184467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System/Component</a:t>
            </a:r>
          </a:p>
        </p:txBody>
      </p:sp>
      <p:sp>
        <p:nvSpPr>
          <p:cNvPr id="8205" name="TextBox 16"/>
          <p:cNvSpPr txBox="1">
            <a:spLocks noChangeArrowheads="1"/>
          </p:cNvSpPr>
          <p:nvPr/>
        </p:nvSpPr>
        <p:spPr bwMode="auto">
          <a:xfrm>
            <a:off x="3348038" y="18446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Classes</a:t>
            </a:r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5292725" y="1557338"/>
            <a:ext cx="1504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Requirements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7524750" y="1989138"/>
            <a:ext cx="1368425" cy="100806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Action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Action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08" name="Rectangle 21"/>
          <p:cNvSpPr>
            <a:spLocks noChangeArrowheads="1"/>
          </p:cNvSpPr>
          <p:nvPr/>
        </p:nvSpPr>
        <p:spPr bwMode="auto">
          <a:xfrm>
            <a:off x="7524750" y="3284538"/>
            <a:ext cx="1368425" cy="100806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Action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Action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7524750" y="4508500"/>
            <a:ext cx="1368425" cy="1008063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Action 1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Action 2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8210" name="TextBox 23"/>
          <p:cNvSpPr txBox="1">
            <a:spLocks noChangeArrowheads="1"/>
          </p:cNvSpPr>
          <p:nvPr/>
        </p:nvSpPr>
        <p:spPr bwMode="auto">
          <a:xfrm>
            <a:off x="7451725" y="1341438"/>
            <a:ext cx="1512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Actions;</a:t>
            </a:r>
          </a:p>
          <a:p>
            <a:r>
              <a:rPr lang="en-US">
                <a:solidFill>
                  <a:srgbClr val="0094CA"/>
                </a:solidFill>
              </a:rPr>
              <a:t>We have to …</a:t>
            </a:r>
          </a:p>
        </p:txBody>
      </p:sp>
      <p:cxnSp>
        <p:nvCxnSpPr>
          <p:cNvPr id="8211" name="Straight Arrow Connector 25"/>
          <p:cNvCxnSpPr>
            <a:cxnSpLocks noChangeShapeType="1"/>
          </p:cNvCxnSpPr>
          <p:nvPr/>
        </p:nvCxnSpPr>
        <p:spPr bwMode="auto">
          <a:xfrm>
            <a:off x="2268538" y="2852738"/>
            <a:ext cx="647700" cy="863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2" name="Straight Arrow Connector 26"/>
          <p:cNvCxnSpPr>
            <a:cxnSpLocks noChangeShapeType="1"/>
          </p:cNvCxnSpPr>
          <p:nvPr/>
        </p:nvCxnSpPr>
        <p:spPr bwMode="auto">
          <a:xfrm>
            <a:off x="2268538" y="3716338"/>
            <a:ext cx="647700" cy="865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3" name="Straight Arrow Connector 27"/>
          <p:cNvCxnSpPr>
            <a:cxnSpLocks noChangeShapeType="1"/>
          </p:cNvCxnSpPr>
          <p:nvPr/>
        </p:nvCxnSpPr>
        <p:spPr bwMode="auto">
          <a:xfrm flipV="1">
            <a:off x="2268538" y="2924175"/>
            <a:ext cx="719137" cy="1657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4" name="Straight Arrow Connector 30"/>
          <p:cNvCxnSpPr>
            <a:cxnSpLocks noChangeShapeType="1"/>
          </p:cNvCxnSpPr>
          <p:nvPr/>
        </p:nvCxnSpPr>
        <p:spPr bwMode="auto">
          <a:xfrm flipV="1">
            <a:off x="4643438" y="2420938"/>
            <a:ext cx="649287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215" name="TextBox 32"/>
          <p:cNvSpPr txBox="1">
            <a:spLocks noChangeArrowheads="1"/>
          </p:cNvSpPr>
          <p:nvPr/>
        </p:nvSpPr>
        <p:spPr bwMode="auto">
          <a:xfrm>
            <a:off x="1979613" y="5300663"/>
            <a:ext cx="1406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Classification</a:t>
            </a:r>
          </a:p>
          <a:p>
            <a:r>
              <a:rPr lang="en-US">
                <a:solidFill>
                  <a:srgbClr val="0094CA"/>
                </a:solidFill>
              </a:rPr>
              <a:t>Process</a:t>
            </a:r>
          </a:p>
        </p:txBody>
      </p:sp>
      <p:cxnSp>
        <p:nvCxnSpPr>
          <p:cNvPr id="8216" name="Straight Arrow Connector 34"/>
          <p:cNvCxnSpPr>
            <a:cxnSpLocks noChangeShapeType="1"/>
          </p:cNvCxnSpPr>
          <p:nvPr/>
        </p:nvCxnSpPr>
        <p:spPr bwMode="auto">
          <a:xfrm flipV="1">
            <a:off x="4643438" y="3789363"/>
            <a:ext cx="649287" cy="714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7" name="Straight Arrow Connector 35"/>
          <p:cNvCxnSpPr>
            <a:cxnSpLocks noChangeShapeType="1"/>
          </p:cNvCxnSpPr>
          <p:nvPr/>
        </p:nvCxnSpPr>
        <p:spPr bwMode="auto">
          <a:xfrm>
            <a:off x="4643438" y="4724400"/>
            <a:ext cx="649287" cy="2174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8" name="Straight Arrow Connector 38"/>
          <p:cNvCxnSpPr>
            <a:cxnSpLocks noChangeShapeType="1"/>
          </p:cNvCxnSpPr>
          <p:nvPr/>
        </p:nvCxnSpPr>
        <p:spPr bwMode="auto">
          <a:xfrm>
            <a:off x="6875463" y="2492375"/>
            <a:ext cx="5762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19" name="Straight Arrow Connector 41"/>
          <p:cNvCxnSpPr>
            <a:cxnSpLocks noChangeShapeType="1"/>
          </p:cNvCxnSpPr>
          <p:nvPr/>
        </p:nvCxnSpPr>
        <p:spPr bwMode="auto">
          <a:xfrm>
            <a:off x="6875463" y="3789363"/>
            <a:ext cx="5762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20" name="Straight Arrow Connector 42"/>
          <p:cNvCxnSpPr>
            <a:cxnSpLocks noChangeShapeType="1"/>
          </p:cNvCxnSpPr>
          <p:nvPr/>
        </p:nvCxnSpPr>
        <p:spPr bwMode="auto">
          <a:xfrm>
            <a:off x="6804025" y="5084763"/>
            <a:ext cx="576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21" name="Straight Connector 44"/>
          <p:cNvCxnSpPr>
            <a:cxnSpLocks noChangeShapeType="1"/>
          </p:cNvCxnSpPr>
          <p:nvPr/>
        </p:nvCxnSpPr>
        <p:spPr bwMode="auto">
          <a:xfrm>
            <a:off x="3276600" y="3284538"/>
            <a:ext cx="1079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222" name="Straight Connector 45"/>
          <p:cNvCxnSpPr>
            <a:cxnSpLocks noChangeShapeType="1"/>
          </p:cNvCxnSpPr>
          <p:nvPr/>
        </p:nvCxnSpPr>
        <p:spPr bwMode="auto">
          <a:xfrm>
            <a:off x="3276600" y="4221163"/>
            <a:ext cx="1079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225" name="TextBox 48"/>
          <p:cNvSpPr txBox="1">
            <a:spLocks noChangeArrowheads="1"/>
          </p:cNvSpPr>
          <p:nvPr/>
        </p:nvSpPr>
        <p:spPr bwMode="auto">
          <a:xfrm>
            <a:off x="5292725" y="5732463"/>
            <a:ext cx="1348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References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to </a:t>
            </a:r>
            <a:r>
              <a:rPr lang="en-US" dirty="0">
                <a:solidFill>
                  <a:srgbClr val="0094CA"/>
                </a:solidFill>
              </a:rPr>
              <a:t>standards</a:t>
            </a:r>
          </a:p>
        </p:txBody>
      </p:sp>
      <p:sp>
        <p:nvSpPr>
          <p:cNvPr id="8226" name="TextBox 49"/>
          <p:cNvSpPr txBox="1">
            <a:spLocks noChangeArrowheads="1"/>
          </p:cNvSpPr>
          <p:nvPr/>
        </p:nvSpPr>
        <p:spPr bwMode="auto">
          <a:xfrm>
            <a:off x="3276600" y="5589588"/>
            <a:ext cx="87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Criteria</a:t>
            </a:r>
          </a:p>
        </p:txBody>
      </p:sp>
      <p:sp>
        <p:nvSpPr>
          <p:cNvPr id="8228" name="TextBox 52"/>
          <p:cNvSpPr txBox="1">
            <a:spLocks noChangeArrowheads="1"/>
          </p:cNvSpPr>
          <p:nvPr/>
        </p:nvSpPr>
        <p:spPr bwMode="auto">
          <a:xfrm>
            <a:off x="7667625" y="5876925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4CA"/>
                </a:solidFill>
              </a:rPr>
              <a:t>Iterations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with unmitigated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94CA"/>
                </a:solidFill>
              </a:rPr>
              <a:t>Event				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T1.4.1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circuit rupture inside the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monolith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T1.4.2 </a:t>
            </a:r>
            <a:r>
              <a:rPr lang="en-US" sz="1800" dirty="0">
                <a:solidFill>
                  <a:srgbClr val="0094CA"/>
                </a:solidFill>
              </a:rPr>
              <a:t>circuit rupture inside the connection and utility </a:t>
            </a:r>
            <a:r>
              <a:rPr lang="en-US" sz="1800" dirty="0" smtClean="0">
                <a:solidFill>
                  <a:srgbClr val="0094CA"/>
                </a:solidFill>
              </a:rPr>
              <a:t>rooms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‘</a:t>
            </a:r>
            <a:r>
              <a:rPr lang="en-US" sz="1800" dirty="0" smtClean="0">
                <a:solidFill>
                  <a:srgbClr val="DCE6F2"/>
                </a:solidFill>
              </a:rPr>
              <a:t>T1.2.5 </a:t>
            </a:r>
            <a:r>
              <a:rPr lang="en-US" sz="1800" dirty="0">
                <a:solidFill>
                  <a:srgbClr val="DCE6F2"/>
                </a:solidFill>
              </a:rPr>
              <a:t>leak into/from the </a:t>
            </a:r>
            <a:r>
              <a:rPr lang="en-US" sz="1800" dirty="0" smtClean="0">
                <a:solidFill>
                  <a:srgbClr val="DCE6F2"/>
                </a:solidFill>
              </a:rPr>
              <a:t>intermediate </a:t>
            </a:r>
            <a:r>
              <a:rPr lang="en-US" sz="1800" dirty="0">
                <a:solidFill>
                  <a:srgbClr val="DCE6F2"/>
                </a:solidFill>
              </a:rPr>
              <a:t>cooling </a:t>
            </a:r>
            <a:r>
              <a:rPr lang="en-US" sz="1800" dirty="0" smtClean="0">
                <a:solidFill>
                  <a:srgbClr val="DCE6F2"/>
                </a:solidFill>
              </a:rPr>
              <a:t>loop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DCE6F2"/>
                </a:solidFill>
              </a:rPr>
              <a:t>T1.2.5 </a:t>
            </a:r>
            <a:r>
              <a:rPr lang="en-US" sz="1800" dirty="0">
                <a:solidFill>
                  <a:srgbClr val="DCE6F2"/>
                </a:solidFill>
              </a:rPr>
              <a:t>leak into radioactive effluent circuit and into N2 </a:t>
            </a:r>
            <a:r>
              <a:rPr lang="en-US" sz="1800" dirty="0" smtClean="0">
                <a:solidFill>
                  <a:srgbClr val="DCE6F2"/>
                </a:solidFill>
              </a:rPr>
              <a:t>supply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DCE6F2"/>
                </a:solidFill>
              </a:rPr>
              <a:t>T2.2 stoichiometric  </a:t>
            </a:r>
            <a:r>
              <a:rPr lang="en-US" sz="1800" dirty="0">
                <a:solidFill>
                  <a:srgbClr val="DCE6F2"/>
                </a:solidFill>
              </a:rPr>
              <a:t>combustion of (H2/D2)-</a:t>
            </a:r>
            <a:r>
              <a:rPr lang="en-US" sz="1800" dirty="0" smtClean="0">
                <a:solidFill>
                  <a:srgbClr val="DCE6F2"/>
                </a:solidFill>
              </a:rPr>
              <a:t>O2			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DCE6F2"/>
                </a:solidFill>
              </a:rPr>
              <a:t>T2.3</a:t>
            </a:r>
            <a:r>
              <a:rPr lang="en-US" sz="1800" dirty="0">
                <a:solidFill>
                  <a:srgbClr val="DCE6F2"/>
                </a:solidFill>
              </a:rPr>
              <a:t>. temperature decrease </a:t>
            </a:r>
            <a:r>
              <a:rPr lang="en-US" sz="1800" dirty="0" smtClean="0">
                <a:solidFill>
                  <a:srgbClr val="DCE6F2"/>
                </a:solidFill>
              </a:rPr>
              <a:t>					</a:t>
            </a:r>
          </a:p>
          <a:p>
            <a:pPr marL="0" indent="0">
              <a:buNone/>
            </a:pPr>
            <a:endParaRPr lang="en-US" sz="18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94CA"/>
                </a:solidFill>
              </a:rPr>
              <a:t>Chain of events: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4CA"/>
                </a:solidFill>
              </a:rPr>
              <a:t>Complete break before heat exchanger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4CA"/>
                </a:solidFill>
              </a:rPr>
              <a:t>Water (~30C) runs out from GLS-tank and Delay-tank (~1m3)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4CA"/>
                </a:solidFill>
              </a:rPr>
              <a:t>Most runs to floor drains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4CA"/>
                </a:solidFill>
              </a:rPr>
              <a:t>Smaller fraction (adiabatic saturation in air ~4g/m3) is ventilated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4CA"/>
                </a:solidFill>
              </a:rPr>
              <a:t>The room is ventilated (</a:t>
            </a:r>
            <a:r>
              <a:rPr lang="en-US" sz="1800" dirty="0">
                <a:solidFill>
                  <a:srgbClr val="0094CA"/>
                </a:solidFill>
              </a:rPr>
              <a:t>3</a:t>
            </a:r>
            <a:r>
              <a:rPr lang="en-US" sz="1800" dirty="0" smtClean="0">
                <a:solidFill>
                  <a:srgbClr val="0094CA"/>
                </a:solidFill>
              </a:rPr>
              <a:t>00m3/h -&gt; 1.2 kg/h) for one hour -&gt; 1.2 kg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4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for that specific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Inventory </a:t>
            </a:r>
            <a:r>
              <a:rPr lang="en-US" dirty="0">
                <a:solidFill>
                  <a:srgbClr val="0094CA"/>
                </a:solidFill>
              </a:rPr>
              <a:t>5</a:t>
            </a:r>
            <a:r>
              <a:rPr lang="en-US" dirty="0" smtClean="0">
                <a:solidFill>
                  <a:srgbClr val="0094CA"/>
                </a:solidFill>
              </a:rPr>
              <a:t> </a:t>
            </a:r>
            <a:r>
              <a:rPr lang="en-US" dirty="0" err="1" smtClean="0">
                <a:solidFill>
                  <a:srgbClr val="0094CA"/>
                </a:solidFill>
              </a:rPr>
              <a:t>GBq</a:t>
            </a:r>
            <a:r>
              <a:rPr lang="en-US" dirty="0" smtClean="0">
                <a:solidFill>
                  <a:srgbClr val="0094CA"/>
                </a:solidFill>
              </a:rPr>
              <a:t> </a:t>
            </a:r>
            <a:r>
              <a:rPr lang="en-US" baseline="30000" dirty="0" smtClean="0">
                <a:solidFill>
                  <a:srgbClr val="0094CA"/>
                </a:solidFill>
              </a:rPr>
              <a:t>3</a:t>
            </a:r>
            <a:r>
              <a:rPr lang="en-US" dirty="0" smtClean="0">
                <a:solidFill>
                  <a:srgbClr val="0094CA"/>
                </a:solidFill>
              </a:rPr>
              <a:t>H / kg (SNS &amp; SINQ ~1 </a:t>
            </a:r>
            <a:r>
              <a:rPr lang="en-US" dirty="0" err="1" smtClean="0">
                <a:solidFill>
                  <a:srgbClr val="0094CA"/>
                </a:solidFill>
              </a:rPr>
              <a:t>GBq</a:t>
            </a:r>
            <a:r>
              <a:rPr lang="en-US" dirty="0" smtClean="0">
                <a:solidFill>
                  <a:srgbClr val="0094CA"/>
                </a:solidFill>
              </a:rPr>
              <a:t> / kg)</a:t>
            </a: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Release 1.2 kg -&gt; 6 </a:t>
            </a:r>
            <a:r>
              <a:rPr lang="en-US" dirty="0" err="1" smtClean="0">
                <a:solidFill>
                  <a:srgbClr val="0094CA"/>
                </a:solidFill>
              </a:rPr>
              <a:t>GBq</a:t>
            </a: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ESS-0003690 (unplanned)</a:t>
            </a:r>
            <a:r>
              <a:rPr lang="en-US" dirty="0">
                <a:solidFill>
                  <a:srgbClr val="0094CA"/>
                </a:solidFill>
              </a:rPr>
              <a:t> </a:t>
            </a:r>
            <a:r>
              <a:rPr lang="en-US" dirty="0" smtClean="0">
                <a:solidFill>
                  <a:srgbClr val="0094CA"/>
                </a:solidFill>
              </a:rPr>
              <a:t>/ </a:t>
            </a:r>
            <a:r>
              <a:rPr lang="en-US" baseline="30000" dirty="0" smtClean="0">
                <a:solidFill>
                  <a:srgbClr val="0094CA"/>
                </a:solidFill>
              </a:rPr>
              <a:t>3</a:t>
            </a:r>
            <a:r>
              <a:rPr lang="en-US" dirty="0" smtClean="0">
                <a:solidFill>
                  <a:srgbClr val="0094CA"/>
                </a:solidFill>
              </a:rPr>
              <a:t>H :</a:t>
            </a:r>
            <a:br>
              <a:rPr lang="en-US" dirty="0" smtClean="0">
                <a:solidFill>
                  <a:srgbClr val="0094CA"/>
                </a:solidFill>
              </a:rPr>
            </a:b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0.44mSv/3.2PBq * 6 </a:t>
            </a:r>
            <a:r>
              <a:rPr lang="en-US" dirty="0" err="1" smtClean="0">
                <a:solidFill>
                  <a:srgbClr val="0094CA"/>
                </a:solidFill>
              </a:rPr>
              <a:t>GBq</a:t>
            </a:r>
            <a:r>
              <a:rPr lang="en-US" dirty="0" smtClean="0">
                <a:solidFill>
                  <a:srgbClr val="0094CA"/>
                </a:solidFill>
              </a:rPr>
              <a:t> = 0.8 </a:t>
            </a:r>
            <a:r>
              <a:rPr lang="en-US" dirty="0" err="1" smtClean="0">
                <a:solidFill>
                  <a:srgbClr val="0094CA"/>
                </a:solidFill>
              </a:rPr>
              <a:t>nSv</a:t>
            </a:r>
            <a:endParaRPr lang="en-US" dirty="0" smtClean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	&lt; 0.1 </a:t>
            </a:r>
            <a:r>
              <a:rPr lang="en-US" dirty="0" err="1" smtClean="0">
                <a:solidFill>
                  <a:srgbClr val="0094CA"/>
                </a:solidFill>
              </a:rPr>
              <a:t>mSv</a:t>
            </a:r>
            <a:r>
              <a:rPr lang="en-US" dirty="0" smtClean="0">
                <a:solidFill>
                  <a:srgbClr val="0094CA"/>
                </a:solidFill>
              </a:rPr>
              <a:t> -&gt; No </a:t>
            </a:r>
            <a:r>
              <a:rPr lang="en-US" dirty="0" err="1" smtClean="0">
                <a:solidFill>
                  <a:srgbClr val="0094CA"/>
                </a:solidFill>
              </a:rPr>
              <a:t>SaF</a:t>
            </a:r>
            <a:r>
              <a:rPr lang="en-US" dirty="0" smtClean="0">
                <a:solidFill>
                  <a:srgbClr val="0094CA"/>
                </a:solidFill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4CA"/>
                </a:solidFill>
              </a:rPr>
              <a:t>Have to check other events and worker impact too! </a:t>
            </a: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21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696952"/>
            <a:ext cx="3555008" cy="8545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212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-TAC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>
                <a:solidFill>
                  <a:schemeClr val="accent5"/>
                </a:solidFill>
              </a:rPr>
              <a:t>“Are </a:t>
            </a:r>
            <a:r>
              <a:rPr lang="en-US" i="1" dirty="0">
                <a:solidFill>
                  <a:schemeClr val="accent5"/>
                </a:solidFill>
              </a:rPr>
              <a:t>the proposed safety classification and TSS approaches sensible and likely to define a path towards safe operation of the ESS Target Station</a:t>
            </a:r>
            <a:r>
              <a:rPr lang="en-US" i="1" dirty="0" smtClean="0">
                <a:solidFill>
                  <a:schemeClr val="accent5"/>
                </a:solidFill>
              </a:rPr>
              <a:t>?”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1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34466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Safety Classification / Quality Classification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2856"/>
            <a:ext cx="3911600" cy="118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84984"/>
            <a:ext cx="3911600" cy="50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628800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SSMFS 2008:17</a:t>
            </a: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r>
              <a:rPr lang="en-US" dirty="0" smtClean="0">
                <a:solidFill>
                  <a:srgbClr val="0094CA"/>
                </a:solidFill>
              </a:rPr>
              <a:t>This explains the sub-classification: Quality Class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5" y="1988840"/>
            <a:ext cx="4689161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356992"/>
            <a:ext cx="4161284" cy="3928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3968" y="1628800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SSM 133285 Special conditions for ESS</a:t>
            </a: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endParaRPr lang="en-US" dirty="0">
              <a:solidFill>
                <a:srgbClr val="0094CA"/>
              </a:solidFill>
            </a:endParaRPr>
          </a:p>
          <a:p>
            <a:endParaRPr lang="en-US" dirty="0" smtClean="0">
              <a:solidFill>
                <a:srgbClr val="0094CA"/>
              </a:solidFill>
            </a:endParaRPr>
          </a:p>
          <a:p>
            <a:r>
              <a:rPr lang="en-US" dirty="0" smtClean="0">
                <a:solidFill>
                  <a:srgbClr val="0094CA"/>
                </a:solidFill>
              </a:rPr>
              <a:t>This is the requirement for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Mechanical Quality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Safety Functions - </a:t>
            </a:r>
            <a:r>
              <a:rPr lang="en-US" dirty="0"/>
              <a:t>ESS-</a:t>
            </a:r>
            <a:r>
              <a:rPr lang="en-US" dirty="0" smtClean="0"/>
              <a:t>0016468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69674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7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Severity Scale &amp; Event Classification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2DB8-FA9F-41BF-B195-D5CADCE846F9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87027"/>
              </p:ext>
            </p:extLst>
          </p:nvPr>
        </p:nvGraphicFramePr>
        <p:xfrm>
          <a:off x="1619672" y="1556792"/>
          <a:ext cx="5688632" cy="334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6413500" imgH="3771900" progId="Word.Document.12">
                  <p:embed/>
                </p:oleObj>
              </mc:Choice>
              <mc:Fallback>
                <p:oleObj name="Document" r:id="rId3" imgW="6413500" imgH="377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556792"/>
                        <a:ext cx="5688632" cy="3345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909126"/>
            <a:ext cx="5918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categorization example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B1A081-2ED4-45BD-BEB5-B86C9AD96112}" type="slidenum">
              <a:rPr lang="sv-SE"/>
              <a:pPr/>
              <a:t>6</a:t>
            </a:fld>
            <a:endParaRPr lang="sv-S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1773238"/>
            <a:ext cx="1511300" cy="15113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Events relating to</a:t>
            </a:r>
            <a:br>
              <a:rPr lang="en-US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/>
            </a:r>
            <a:br>
              <a:rPr lang="en-US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e.g. Reflector</a:t>
            </a:r>
            <a:br>
              <a:rPr lang="en-US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Water Cooling</a:t>
            </a: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2" cstate="print"/>
          <a:srcRect b="8173"/>
          <a:stretch>
            <a:fillRect/>
          </a:stretch>
        </p:blipFill>
        <p:spPr bwMode="auto">
          <a:xfrm>
            <a:off x="1979712" y="1484784"/>
            <a:ext cx="4266272" cy="230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0"/>
          <p:cNvPicPr>
            <a:picLocks noChangeAspect="1"/>
          </p:cNvPicPr>
          <p:nvPr/>
        </p:nvPicPr>
        <p:blipFill>
          <a:blip r:embed="rId3" cstate="print"/>
          <a:srcRect t="12968" b="6235"/>
          <a:stretch>
            <a:fillRect/>
          </a:stretch>
        </p:blipFill>
        <p:spPr bwMode="auto">
          <a:xfrm>
            <a:off x="2051720" y="4107686"/>
            <a:ext cx="4536504" cy="27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68313" y="3573463"/>
            <a:ext cx="1008062" cy="503237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Event 1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68313" y="4292600"/>
            <a:ext cx="1008062" cy="504825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Event 2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68313" y="5013325"/>
            <a:ext cx="1008062" cy="503238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Event 3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68313" y="5949950"/>
            <a:ext cx="1008062" cy="503238"/>
          </a:xfrm>
          <a:prstGeom prst="rect">
            <a:avLst/>
          </a:prstGeom>
          <a:gradFill rotWithShape="1">
            <a:gsLst>
              <a:gs pos="0">
                <a:srgbClr val="7B57A8"/>
              </a:gs>
              <a:gs pos="20000">
                <a:srgbClr val="7B58A6"/>
              </a:gs>
              <a:gs pos="100000">
                <a:srgbClr val="5D417E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Event N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948488" y="3789363"/>
            <a:ext cx="1368425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SaF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C2</a:t>
            </a:r>
          </a:p>
        </p:txBody>
      </p:sp>
      <p:sp>
        <p:nvSpPr>
          <p:cNvPr id="9228" name="TextBox 59"/>
          <p:cNvSpPr txBox="1">
            <a:spLocks noChangeArrowheads="1"/>
          </p:cNvSpPr>
          <p:nvPr/>
        </p:nvSpPr>
        <p:spPr bwMode="auto">
          <a:xfrm>
            <a:off x="6875463" y="2708275"/>
            <a:ext cx="187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94CA"/>
                </a:solidFill>
              </a:rPr>
              <a:t>Safety function Category</a:t>
            </a:r>
          </a:p>
        </p:txBody>
      </p:sp>
      <p:sp>
        <p:nvSpPr>
          <p:cNvPr id="9229" name="TextBox 60"/>
          <p:cNvSpPr txBox="1">
            <a:spLocks noChangeArrowheads="1"/>
          </p:cNvSpPr>
          <p:nvPr/>
        </p:nvSpPr>
        <p:spPr bwMode="auto">
          <a:xfrm>
            <a:off x="6875463" y="5300663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94CA"/>
                </a:solidFill>
              </a:rPr>
              <a:t>This is a category of a function,</a:t>
            </a:r>
            <a:br>
              <a:rPr lang="en-US" dirty="0">
                <a:solidFill>
                  <a:srgbClr val="0094CA"/>
                </a:solidFill>
              </a:rPr>
            </a:br>
            <a:r>
              <a:rPr lang="en-US" dirty="0">
                <a:solidFill>
                  <a:srgbClr val="0094CA"/>
                </a:solidFill>
              </a:rPr>
              <a:t>not the system!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979712" y="3645024"/>
            <a:ext cx="4608512" cy="575320"/>
          </a:xfrm>
          <a:prstGeom prst="rightArrow">
            <a:avLst>
              <a:gd name="adj1" fmla="val 50000"/>
              <a:gd name="adj2" fmla="val 5004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ESS-0016468 Classification Guide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öger 34"/>
          <p:cNvSpPr/>
          <p:nvPr/>
        </p:nvSpPr>
        <p:spPr>
          <a:xfrm rot="1740000">
            <a:off x="1104496" y="2652404"/>
            <a:ext cx="6587418" cy="22518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Deriving (nuclear safety)</a:t>
            </a:r>
            <a:br>
              <a:rPr lang="en-US" dirty="0" smtClean="0"/>
            </a:br>
            <a:r>
              <a:rPr lang="en-US" dirty="0" smtClean="0"/>
              <a:t>requirements for classes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A349-0A9B-46E4-9689-340BEA32EDAF}" type="slidenum">
              <a:rPr lang="sv-SE"/>
              <a:pPr/>
              <a:t>7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484784"/>
            <a:ext cx="144016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Systems/</a:t>
            </a:r>
            <a:b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Components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645024"/>
            <a:ext cx="1368425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Safety</a:t>
            </a:r>
            <a:br>
              <a:rPr lang="en-US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Function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452320" y="3861048"/>
            <a:ext cx="1584201" cy="2880171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Actions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(QA, Procedures)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Analysis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Materials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Manufacturing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Inspection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Testing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etc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528" y="22048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Risks - Events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5656" y="4365104"/>
            <a:ext cx="1368425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Safety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63688" y="508518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Quality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79712" y="58052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Code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1547664" y="1484784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Design/define the systems and context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1763688" y="2204864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Define (enveloping) events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and frequency (H1-H5)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2267744" y="3645024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and categorize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safety functions to prevent events (</a:t>
            </a:r>
            <a:r>
              <a:rPr lang="en-US" dirty="0" err="1" smtClean="0">
                <a:solidFill>
                  <a:srgbClr val="0094CA"/>
                </a:solidFill>
              </a:rPr>
              <a:t>SaF</a:t>
            </a:r>
            <a:r>
              <a:rPr lang="en-US" dirty="0" smtClean="0">
                <a:solidFill>
                  <a:srgbClr val="0094CA"/>
                </a:solidFill>
              </a:rPr>
              <a:t>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7544" y="2924944"/>
            <a:ext cx="1656184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Event</a:t>
            </a:r>
            <a:br>
              <a:rPr lang="en-US" dirty="0" smtClean="0"/>
            </a:br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195736" y="2924944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Calculate dose consequences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of events (H1-H5)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987824" y="4365104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safety classification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of equipment (SIC)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275856" y="5085184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quality classification of equipment in disciplines, e.g. mechanical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896" y="5805264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Choose classification in the codes and standards within the disciplines</a:t>
            </a:r>
            <a:endParaRPr lang="en-US" dirty="0">
              <a:solidFill>
                <a:srgbClr val="0094C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4" grpId="0" animBg="1"/>
      <p:bldP spid="16" grpId="0" animBg="1"/>
      <p:bldP spid="26" grpId="0"/>
      <p:bldP spid="29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öger 34"/>
          <p:cNvSpPr/>
          <p:nvPr/>
        </p:nvSpPr>
        <p:spPr>
          <a:xfrm rot="1740000">
            <a:off x="1104496" y="2652404"/>
            <a:ext cx="6587418" cy="225186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Classification: Deriving (nuclear safety)</a:t>
            </a:r>
            <a:br>
              <a:rPr lang="en-US" dirty="0" smtClean="0"/>
            </a:br>
            <a:r>
              <a:rPr lang="en-US" dirty="0" smtClean="0"/>
              <a:t>requirements for each system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A349-0A9B-46E4-9689-340BEA32EDAF}" type="slidenum">
              <a:rPr lang="sv-SE"/>
              <a:pPr/>
              <a:t>8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484784"/>
            <a:ext cx="144016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Systems/</a:t>
            </a:r>
            <a:b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Components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64502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Safety</a:t>
            </a:r>
            <a:br>
              <a:rPr lang="en-US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Function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452320" y="3861048"/>
            <a:ext cx="1584201" cy="28801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94CA"/>
                </a:solidFill>
              </a:rPr>
              <a:t>Actions</a:t>
            </a:r>
            <a:r>
              <a:rPr lang="en-US" dirty="0" smtClean="0">
                <a:solidFill>
                  <a:srgbClr val="0094CA"/>
                </a:solidFill>
              </a:rPr>
              <a:t>: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(QA, Procedures)</a:t>
            </a:r>
            <a:r>
              <a:rPr lang="en-US" dirty="0">
                <a:solidFill>
                  <a:srgbClr val="0094CA"/>
                </a:solidFill>
              </a:rPr>
              <a:t/>
            </a:r>
            <a:br>
              <a:rPr lang="en-US" dirty="0">
                <a:solidFill>
                  <a:srgbClr val="0094CA"/>
                </a:solidFill>
              </a:rPr>
            </a:br>
            <a:r>
              <a:rPr lang="en-US" dirty="0">
                <a:solidFill>
                  <a:srgbClr val="0094CA"/>
                </a:solidFill>
              </a:rPr>
              <a:t>Analysis</a:t>
            </a:r>
          </a:p>
          <a:p>
            <a:pPr algn="ctr"/>
            <a:r>
              <a:rPr lang="en-US" dirty="0">
                <a:solidFill>
                  <a:srgbClr val="0094CA"/>
                </a:solidFill>
              </a:rPr>
              <a:t>Materials</a:t>
            </a:r>
            <a:br>
              <a:rPr lang="en-US" dirty="0">
                <a:solidFill>
                  <a:srgbClr val="0094CA"/>
                </a:solidFill>
              </a:rPr>
            </a:br>
            <a:r>
              <a:rPr lang="en-US" dirty="0">
                <a:solidFill>
                  <a:srgbClr val="0094CA"/>
                </a:solidFill>
              </a:rPr>
              <a:t>Manufacturing</a:t>
            </a:r>
            <a:br>
              <a:rPr lang="en-US" dirty="0">
                <a:solidFill>
                  <a:srgbClr val="0094CA"/>
                </a:solidFill>
              </a:rPr>
            </a:br>
            <a:r>
              <a:rPr lang="en-US" dirty="0">
                <a:solidFill>
                  <a:srgbClr val="0094CA"/>
                </a:solidFill>
              </a:rPr>
              <a:t>Installation</a:t>
            </a:r>
          </a:p>
          <a:p>
            <a:pPr algn="ctr"/>
            <a:r>
              <a:rPr lang="en-US" dirty="0">
                <a:solidFill>
                  <a:srgbClr val="0094CA"/>
                </a:solidFill>
              </a:rPr>
              <a:t>Inspection</a:t>
            </a:r>
            <a:br>
              <a:rPr lang="en-US" dirty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Testing</a:t>
            </a:r>
            <a:endParaRPr lang="en-US" dirty="0">
              <a:solidFill>
                <a:srgbClr val="0094CA"/>
              </a:solidFill>
            </a:endParaRPr>
          </a:p>
          <a:p>
            <a:pPr algn="ctr"/>
            <a:r>
              <a:rPr lang="en-US" dirty="0">
                <a:solidFill>
                  <a:srgbClr val="0094CA"/>
                </a:solidFill>
              </a:rPr>
              <a:t>etc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528" y="22048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Risks - Events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5656" y="436510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Safety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63688" y="508518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Quality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79712" y="58052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Code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Class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1547664" y="1484784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Design/define the systems and context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1763688" y="2204864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Define (enveloping) events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and frequency (H1-H5 </a:t>
            </a:r>
            <a:r>
              <a:rPr lang="en-US" dirty="0" err="1" smtClean="0">
                <a:solidFill>
                  <a:srgbClr val="0094CA"/>
                </a:solidFill>
              </a:rPr>
              <a:t>probab</a:t>
            </a:r>
            <a:r>
              <a:rPr lang="en-US" dirty="0" smtClean="0">
                <a:solidFill>
                  <a:srgbClr val="0094CA"/>
                </a:solidFill>
              </a:rPr>
              <a:t>.)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2267744" y="3645024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and categorize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safety functions to prevent events (</a:t>
            </a:r>
            <a:r>
              <a:rPr lang="en-US" dirty="0" err="1" smtClean="0">
                <a:solidFill>
                  <a:srgbClr val="0094CA"/>
                </a:solidFill>
              </a:rPr>
              <a:t>SaF</a:t>
            </a:r>
            <a:r>
              <a:rPr lang="en-US" dirty="0" smtClean="0">
                <a:solidFill>
                  <a:srgbClr val="0094CA"/>
                </a:solidFill>
              </a:rPr>
              <a:t>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67544" y="2924944"/>
            <a:ext cx="1656184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Event</a:t>
            </a:r>
            <a:br>
              <a:rPr lang="en-US" dirty="0" smtClean="0"/>
            </a:br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195736" y="2924944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Calculate dose consequences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of events (H1-H5 criteria)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987824" y="4365104"/>
            <a:ext cx="3384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safety classification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of equipment (SIC)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275856" y="5085184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Determine quality classification of equipment in disciplines, e.g. mechanical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896" y="5805264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4CA"/>
                </a:solidFill>
              </a:rPr>
              <a:t>Choose classification in the codes and standards within the disciplines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067944" y="1484784"/>
            <a:ext cx="144016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  <a:t>PBS</a:t>
            </a:r>
            <a:endParaRPr lang="en-US" dirty="0">
              <a:solidFill>
                <a:srgbClr val="0094CA"/>
              </a:solidFill>
              <a:latin typeface="+mn-lt"/>
              <a:ea typeface="+mn-ea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580112" y="1484784"/>
            <a:ext cx="144016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  <a:t>Modes</a:t>
            </a:r>
            <a:endParaRPr lang="en-US" dirty="0">
              <a:solidFill>
                <a:srgbClr val="0094CA"/>
              </a:solidFill>
              <a:latin typeface="+mn-lt"/>
              <a:ea typeface="+mn-ea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932040" y="22048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HAZOP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156176" y="3645024"/>
            <a:ext cx="1152401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Rules for </a:t>
            </a:r>
            <a:r>
              <a:rPr lang="en-US" dirty="0" err="1" smtClean="0">
                <a:solidFill>
                  <a:srgbClr val="0094CA"/>
                </a:solidFill>
              </a:rPr>
              <a:t>SaF</a:t>
            </a:r>
            <a:r>
              <a:rPr lang="en-US" dirty="0" smtClean="0">
                <a:solidFill>
                  <a:srgbClr val="0094CA"/>
                </a:solidFill>
              </a:rPr>
              <a:t> &amp; SIC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07504" y="508518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  <a:t>SSM</a:t>
            </a:r>
            <a:b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</a:br>
            <a: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  <a:t>Conditions</a:t>
            </a:r>
            <a:endParaRPr lang="en-US" dirty="0">
              <a:solidFill>
                <a:srgbClr val="0094CA"/>
              </a:solidFill>
              <a:latin typeface="+mn-lt"/>
              <a:ea typeface="+mn-ea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79512" y="58052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  <a:latin typeface="+mn-lt"/>
                <a:ea typeface="+mn-ea"/>
              </a:rPr>
              <a:t>Codes, e.g. RCC-</a:t>
            </a:r>
            <a:r>
              <a:rPr lang="en-US" dirty="0" err="1" smtClean="0">
                <a:solidFill>
                  <a:srgbClr val="0094CA"/>
                </a:solidFill>
                <a:latin typeface="+mn-lt"/>
                <a:ea typeface="+mn-ea"/>
              </a:rPr>
              <a:t>MRx</a:t>
            </a:r>
            <a:endParaRPr lang="en-US" dirty="0">
              <a:solidFill>
                <a:srgbClr val="0094CA"/>
              </a:solidFill>
              <a:latin typeface="+mn-lt"/>
              <a:ea typeface="+mn-ea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372200" y="2204864"/>
            <a:ext cx="13684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GSO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44208" y="2924944"/>
            <a:ext cx="1152401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Release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Factors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668344" y="2924944"/>
            <a:ext cx="1359768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Conversion</a:t>
            </a:r>
            <a:br>
              <a:rPr lang="en-US" dirty="0" smtClean="0">
                <a:solidFill>
                  <a:srgbClr val="0094CA"/>
                </a:solidFill>
              </a:rPr>
            </a:br>
            <a:r>
              <a:rPr lang="en-US" dirty="0" smtClean="0">
                <a:solidFill>
                  <a:srgbClr val="0094CA"/>
                </a:solidFill>
              </a:rPr>
              <a:t>Factors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076056" y="2924944"/>
            <a:ext cx="129614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94CA"/>
                </a:solidFill>
              </a:rPr>
              <a:t>Inventories</a:t>
            </a:r>
            <a:endParaRPr lang="en-US" dirty="0">
              <a:solidFill>
                <a:srgbClr val="0094CA"/>
              </a:solidFill>
            </a:endParaRP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7190480" y="1412776"/>
            <a:ext cx="1953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We have the green</a:t>
            </a:r>
          </a:p>
          <a:p>
            <a:r>
              <a:rPr lang="en-US" dirty="0" smtClean="0"/>
              <a:t>Blue are in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7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From Events to Code Classes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57541F7-3739-9B41-806E-FC2E4CBBAA11}" type="slidenum">
              <a:rPr lang="sv-SE" sz="1200">
                <a:solidFill>
                  <a:srgbClr val="898989"/>
                </a:solidFill>
              </a:rPr>
              <a:pPr eaLnBrk="1" hangingPunct="1"/>
              <a:t>9</a:t>
            </a:fld>
            <a:endParaRPr lang="sv-SE" sz="1200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492896"/>
            <a:ext cx="1439937" cy="6492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H4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3429000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H3 public</a:t>
            </a:r>
            <a:b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H2 workers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365104"/>
            <a:ext cx="1439937" cy="6477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&gt; H1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1719" y="2492896"/>
            <a:ext cx="1440000" cy="649288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C1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1720" y="3429000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C2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1720" y="4365104"/>
            <a:ext cx="1440160" cy="647700"/>
          </a:xfrm>
          <a:prstGeom prst="rect">
            <a:avLst/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SaF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C3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3851920" y="2492896"/>
            <a:ext cx="144000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38519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851920" y="4365104"/>
            <a:ext cx="1440160" cy="64807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 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107024" y="1484784"/>
            <a:ext cx="18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Severity of Event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(at failure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of function)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5" name="TextBox 16"/>
          <p:cNvSpPr txBox="1">
            <a:spLocks noChangeArrowheads="1"/>
          </p:cNvSpPr>
          <p:nvPr/>
        </p:nvSpPr>
        <p:spPr bwMode="auto">
          <a:xfrm>
            <a:off x="1907704" y="1484784"/>
            <a:ext cx="16561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Function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(for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to fulfill)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38187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Safety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(of system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 or part)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7452319" y="2492896"/>
            <a:ext cx="144000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N1</a:t>
            </a:r>
            <a:r>
              <a:rPr lang="en-US" baseline="-25000" dirty="0" smtClean="0">
                <a:solidFill>
                  <a:srgbClr val="FFFFFF"/>
                </a:solidFill>
              </a:rPr>
              <a:t>MR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208" name="Rectangle 21"/>
          <p:cNvSpPr>
            <a:spLocks noChangeArrowheads="1"/>
          </p:cNvSpPr>
          <p:nvPr/>
        </p:nvSpPr>
        <p:spPr bwMode="auto">
          <a:xfrm>
            <a:off x="7452320" y="3429000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N2</a:t>
            </a:r>
            <a:r>
              <a:rPr lang="en-US" baseline="-25000" dirty="0" smtClean="0">
                <a:solidFill>
                  <a:srgbClr val="FFFFFF"/>
                </a:solidFill>
              </a:rPr>
              <a:t>MR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7452320" y="4365104"/>
            <a:ext cx="1440160" cy="648072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N3</a:t>
            </a:r>
            <a:r>
              <a:rPr lang="en-US" baseline="-25000" dirty="0" smtClean="0">
                <a:solidFill>
                  <a:srgbClr val="FFFFFF"/>
                </a:solidFill>
              </a:rPr>
              <a:t>MR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210" name="TextBox 23"/>
          <p:cNvSpPr txBox="1">
            <a:spLocks noChangeArrowheads="1"/>
          </p:cNvSpPr>
          <p:nvPr/>
        </p:nvSpPr>
        <p:spPr bwMode="auto">
          <a:xfrm>
            <a:off x="7380312" y="1484784"/>
            <a:ext cx="1584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Code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(requirements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on part)</a:t>
            </a:r>
            <a:endParaRPr lang="en-US" sz="1800" dirty="0">
              <a:solidFill>
                <a:srgbClr val="0094CA"/>
              </a:solidFill>
            </a:endParaRPr>
          </a:p>
        </p:txBody>
      </p:sp>
      <p:cxnSp>
        <p:nvCxnSpPr>
          <p:cNvPr id="8211" name="Straight Arrow Connector 25"/>
          <p:cNvCxnSpPr>
            <a:cxnSpLocks noChangeShapeType="1"/>
            <a:stCxn id="6" idx="3"/>
            <a:endCxn id="9" idx="1"/>
          </p:cNvCxnSpPr>
          <p:nvPr/>
        </p:nvCxnSpPr>
        <p:spPr bwMode="auto">
          <a:xfrm>
            <a:off x="1691457" y="2817540"/>
            <a:ext cx="3602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Straight Arrow Connector 26"/>
          <p:cNvCxnSpPr>
            <a:cxnSpLocks noChangeShapeType="1"/>
            <a:stCxn id="7" idx="3"/>
            <a:endCxn id="10" idx="1"/>
          </p:cNvCxnSpPr>
          <p:nvPr/>
        </p:nvCxnSpPr>
        <p:spPr bwMode="auto">
          <a:xfrm>
            <a:off x="1691457" y="3752850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Straight Arrow Connector 27"/>
          <p:cNvCxnSpPr>
            <a:cxnSpLocks noChangeShapeType="1"/>
            <a:stCxn id="8" idx="3"/>
            <a:endCxn id="11" idx="1"/>
          </p:cNvCxnSpPr>
          <p:nvPr/>
        </p:nvCxnSpPr>
        <p:spPr bwMode="auto">
          <a:xfrm>
            <a:off x="1691457" y="4688954"/>
            <a:ext cx="360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Straight Arrow Connector 30"/>
          <p:cNvCxnSpPr>
            <a:cxnSpLocks noChangeShapeType="1"/>
            <a:stCxn id="9" idx="3"/>
            <a:endCxn id="8201" idx="1"/>
          </p:cNvCxnSpPr>
          <p:nvPr/>
        </p:nvCxnSpPr>
        <p:spPr bwMode="auto">
          <a:xfrm flipV="1">
            <a:off x="3491719" y="2816932"/>
            <a:ext cx="360201" cy="60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Straight Arrow Connector 34"/>
          <p:cNvCxnSpPr>
            <a:cxnSpLocks noChangeShapeType="1"/>
            <a:stCxn id="10" idx="3"/>
            <a:endCxn id="8202" idx="1"/>
          </p:cNvCxnSpPr>
          <p:nvPr/>
        </p:nvCxnSpPr>
        <p:spPr bwMode="auto">
          <a:xfrm>
            <a:off x="3491880" y="3752850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7" name="Straight Arrow Connector 35"/>
          <p:cNvCxnSpPr>
            <a:cxnSpLocks noChangeShapeType="1"/>
            <a:stCxn id="11" idx="3"/>
            <a:endCxn id="8203" idx="1"/>
          </p:cNvCxnSpPr>
          <p:nvPr/>
        </p:nvCxnSpPr>
        <p:spPr bwMode="auto">
          <a:xfrm>
            <a:off x="3491880" y="4688954"/>
            <a:ext cx="360040" cy="18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8" name="Straight Arrow Connector 38"/>
          <p:cNvCxnSpPr>
            <a:cxnSpLocks noChangeShapeType="1"/>
            <a:stCxn id="8201" idx="3"/>
            <a:endCxn id="129" idx="1"/>
          </p:cNvCxnSpPr>
          <p:nvPr/>
        </p:nvCxnSpPr>
        <p:spPr bwMode="auto">
          <a:xfrm>
            <a:off x="5291920" y="2816932"/>
            <a:ext cx="360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9" name="Straight Arrow Connector 41"/>
          <p:cNvCxnSpPr>
            <a:cxnSpLocks noChangeShapeType="1"/>
            <a:stCxn id="8202" idx="3"/>
            <a:endCxn id="130" idx="1"/>
          </p:cNvCxnSpPr>
          <p:nvPr/>
        </p:nvCxnSpPr>
        <p:spPr bwMode="auto">
          <a:xfrm>
            <a:off x="52920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42"/>
          <p:cNvCxnSpPr>
            <a:cxnSpLocks noChangeShapeType="1"/>
            <a:stCxn id="8203" idx="3"/>
            <a:endCxn id="131" idx="1"/>
          </p:cNvCxnSpPr>
          <p:nvPr/>
        </p:nvCxnSpPr>
        <p:spPr bwMode="auto">
          <a:xfrm>
            <a:off x="5292080" y="4689140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TextBox 15"/>
          <p:cNvSpPr txBox="1">
            <a:spLocks noChangeArrowheads="1"/>
          </p:cNvSpPr>
          <p:nvPr/>
        </p:nvSpPr>
        <p:spPr bwMode="auto">
          <a:xfrm>
            <a:off x="539552" y="5661248"/>
            <a:ext cx="792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This figure is simplified!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There are other additional criteria, requirements and options</a:t>
            </a:r>
            <a:endParaRPr lang="en-US" sz="1800" dirty="0">
              <a:solidFill>
                <a:srgbClr val="0094CA"/>
              </a:solidFill>
            </a:endParaRPr>
          </a:p>
        </p:txBody>
      </p:sp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5652120" y="2492896"/>
            <a:ext cx="144000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0" name="Rectangle 12"/>
          <p:cNvSpPr>
            <a:spLocks noChangeArrowheads="1"/>
          </p:cNvSpPr>
          <p:nvPr/>
        </p:nvSpPr>
        <p:spPr bwMode="auto">
          <a:xfrm>
            <a:off x="5652120" y="3429000"/>
            <a:ext cx="144016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5652120" y="4365104"/>
            <a:ext cx="1440160" cy="648072"/>
          </a:xfrm>
          <a:prstGeom prst="rect">
            <a:avLst/>
          </a:prstGeom>
          <a:solidFill>
            <a:srgbClr val="E8D945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2" name="TextBox 17"/>
          <p:cNvSpPr txBox="1">
            <a:spLocks noChangeArrowheads="1"/>
          </p:cNvSpPr>
          <p:nvPr/>
        </p:nvSpPr>
        <p:spPr bwMode="auto">
          <a:xfrm>
            <a:off x="5618970" y="1484784"/>
            <a:ext cx="1440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94CA"/>
                </a:solidFill>
              </a:rPr>
              <a:t>Quality Class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(of part in</a:t>
            </a:r>
            <a:br>
              <a:rPr lang="en-US" sz="1800" dirty="0" smtClean="0">
                <a:solidFill>
                  <a:srgbClr val="0094CA"/>
                </a:solidFill>
              </a:rPr>
            </a:br>
            <a:r>
              <a:rPr lang="en-US" sz="1800" dirty="0" smtClean="0">
                <a:solidFill>
                  <a:srgbClr val="0094CA"/>
                </a:solidFill>
              </a:rPr>
              <a:t>discipline)</a:t>
            </a:r>
            <a:endParaRPr lang="en-US" sz="1800" dirty="0">
              <a:solidFill>
                <a:srgbClr val="0094CA"/>
              </a:solidFill>
            </a:endParaRPr>
          </a:p>
        </p:txBody>
      </p:sp>
      <p:cxnSp>
        <p:nvCxnSpPr>
          <p:cNvPr id="133" name="Straight Arrow Connector 38"/>
          <p:cNvCxnSpPr>
            <a:cxnSpLocks noChangeShapeType="1"/>
            <a:stCxn id="129" idx="3"/>
            <a:endCxn id="8208" idx="1"/>
          </p:cNvCxnSpPr>
          <p:nvPr/>
        </p:nvCxnSpPr>
        <p:spPr bwMode="auto">
          <a:xfrm>
            <a:off x="7092120" y="2816932"/>
            <a:ext cx="360200" cy="93610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41"/>
          <p:cNvCxnSpPr>
            <a:cxnSpLocks noChangeShapeType="1"/>
            <a:stCxn id="130" idx="3"/>
            <a:endCxn id="8208" idx="1"/>
          </p:cNvCxnSpPr>
          <p:nvPr/>
        </p:nvCxnSpPr>
        <p:spPr bwMode="auto">
          <a:xfrm>
            <a:off x="7092280" y="3753036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42"/>
          <p:cNvCxnSpPr>
            <a:cxnSpLocks noChangeShapeType="1"/>
            <a:stCxn id="131" idx="3"/>
            <a:endCxn id="8209" idx="1"/>
          </p:cNvCxnSpPr>
          <p:nvPr/>
        </p:nvCxnSpPr>
        <p:spPr bwMode="auto">
          <a:xfrm>
            <a:off x="7092280" y="4689140"/>
            <a:ext cx="36004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8"/>
          <p:cNvCxnSpPr>
            <a:cxnSpLocks noChangeShapeType="1"/>
            <a:stCxn id="129" idx="3"/>
            <a:endCxn id="8207" idx="1"/>
          </p:cNvCxnSpPr>
          <p:nvPr/>
        </p:nvCxnSpPr>
        <p:spPr bwMode="auto">
          <a:xfrm>
            <a:off x="7092120" y="2816932"/>
            <a:ext cx="36019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6372200" y="2204864"/>
            <a:ext cx="1872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</a:rPr>
              <a:t>Preventing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loss of integrity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18515</TotalTime>
  <Words>728</Words>
  <Application>Microsoft Macintosh PowerPoint</Application>
  <PresentationFormat>On-screen Show (4:3)</PresentationFormat>
  <Paragraphs>327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ESS Core Powerpoint</vt:lpstr>
      <vt:lpstr>Document</vt:lpstr>
      <vt:lpstr>Microsoft Excel Macro-Enabled Worksheet</vt:lpstr>
      <vt:lpstr>Classification Primary Water Systems  Sorting Equipment to Ensure Adequate Quality for Radiologic Safety</vt:lpstr>
      <vt:lpstr>Classification</vt:lpstr>
      <vt:lpstr>Safety Classification / Quality Classification</vt:lpstr>
      <vt:lpstr>ESS Safety Functions - ESS-0016468</vt:lpstr>
      <vt:lpstr>ESS Severity Scale &amp; Event Classification </vt:lpstr>
      <vt:lpstr>Function categorization example</vt:lpstr>
      <vt:lpstr>Deriving (nuclear safety) requirements for classes</vt:lpstr>
      <vt:lpstr>Classification: Deriving (nuclear safety) requirements for each system</vt:lpstr>
      <vt:lpstr>From Events to Code Classes</vt:lpstr>
      <vt:lpstr>From Events to RCC-MRx Code Classes</vt:lpstr>
      <vt:lpstr>From Events to Ventilation Quality Class</vt:lpstr>
      <vt:lpstr>Deriving (nuclear safety) requirements for classes</vt:lpstr>
      <vt:lpstr>Deriving (nuclear safety) requirements for classes</vt:lpstr>
      <vt:lpstr>Deriving (nuclear safety) requirements for classes</vt:lpstr>
      <vt:lpstr>Conclusion: Code Class for Primary Water Systems</vt:lpstr>
      <vt:lpstr>RCC-MRx General Documents</vt:lpstr>
      <vt:lpstr>Water moderator system</vt:lpstr>
      <vt:lpstr>Risk Analysis</vt:lpstr>
      <vt:lpstr>Events with unmitigated consequences</vt:lpstr>
      <vt:lpstr>Events with unmitigated consequences</vt:lpstr>
      <vt:lpstr>Release for that specific event</vt:lpstr>
      <vt:lpstr>t-TAC Committee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Helen Fröderberg</cp:lastModifiedBy>
  <cp:revision>308</cp:revision>
  <cp:lastPrinted>2014-05-12T06:57:19Z</cp:lastPrinted>
  <dcterms:created xsi:type="dcterms:W3CDTF">2013-10-29T16:05:10Z</dcterms:created>
  <dcterms:modified xsi:type="dcterms:W3CDTF">2015-03-25T15:31:42Z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23, 2015</vt:lpwstr>
  </property>
  <property fmtid="{D5CDD505-2E9C-101B-9397-08002B2CF9AE}" pid="6" name="MXActual_state_Release">
    <vt:lpwstr>N/A</vt:lpwstr>
  </property>
  <property fmtid="{D5CDD505-2E9C-101B-9397-08002B2CF9AE}" pid="7" name="MXActual_state_Review">
    <vt:lpwstr>N/A</vt:lpwstr>
  </property>
  <property fmtid="{D5CDD505-2E9C-101B-9397-08002B2CF9AE}" pid="8" name="MXApprover">
    <vt:lpwstr/>
  </property>
  <property fmtid="{D5CDD505-2E9C-101B-9397-08002B2CF9AE}" pid="9" name="MXAuthor">
    <vt:lpwstr>Nilsson, Per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/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>Simple assembly of interpretations, ideas and suggestions how to pose requirements using RCC-MRx based on HAZOPs and regulations</vt:lpwstr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Feb 6, 2015</vt:lpwstr>
  </property>
  <property fmtid="{D5CDD505-2E9C-101B-9397-08002B2CF9AE}" pid="20" name="MXEmail">
    <vt:lpwstr>per.nilsson@esss.se</vt:lpwstr>
  </property>
  <property fmtid="{D5CDD505-2E9C-101B-9397-08002B2CF9AE}" pid="21" name="MXFirstName">
    <vt:lpwstr>Per</vt:lpwstr>
  </property>
  <property fmtid="{D5CDD505-2E9C-101B-9397-08002B2CF9AE}" pid="22" name="MXIs Version Object">
    <vt:lpwstr>False</vt:lpwstr>
  </property>
  <property fmtid="{D5CDD505-2E9C-101B-9397-08002B2CF9AE}" pid="23" name="MXLanguage">
    <vt:lpwstr>English</vt:lpwstr>
  </property>
  <property fmtid="{D5CDD505-2E9C-101B-9397-08002B2CF9AE}" pid="24" name="MXLastName">
    <vt:lpwstr>Nilsson</vt:lpwstr>
  </property>
  <property fmtid="{D5CDD505-2E9C-101B-9397-08002B2CF9AE}" pid="25" name="MXLatestVersion">
    <vt:lpwstr>1</vt:lpwstr>
  </property>
  <property fmtid="{D5CDD505-2E9C-101B-9397-08002B2CF9AE}" pid="26" name="MXLegacy Id">
    <vt:lpwstr/>
  </property>
  <property fmtid="{D5CDD505-2E9C-101B-9397-08002B2CF9AE}" pid="27" name="MXLink">
    <vt:lpwstr/>
  </property>
  <property fmtid="{D5CDD505-2E9C-101B-9397-08002B2CF9AE}" pid="28" name="MXMiddleName">
    <vt:lpwstr>Unknown</vt:lpwstr>
  </property>
  <property fmtid="{D5CDD505-2E9C-101B-9397-08002B2CF9AE}" pid="29" name="MXMove Files To Version">
    <vt:lpwstr>False</vt:lpwstr>
  </property>
  <property fmtid="{D5CDD505-2E9C-101B-9397-08002B2CF9AE}" pid="30" name="MXName">
    <vt:lpwstr>ESS-0023905</vt:lpwstr>
  </property>
  <property fmtid="{D5CDD505-2E9C-101B-9397-08002B2CF9AE}" pid="31" name="MXOriginator">
    <vt:lpwstr>pernilsson</vt:lpwstr>
  </property>
  <property fmtid="{D5CDD505-2E9C-101B-9397-08002B2CF9AE}" pid="32" name="MXPhase">
    <vt:lpwstr/>
  </property>
  <property fmtid="{D5CDD505-2E9C-101B-9397-08002B2CF9AE}" pid="33" name="MXPolicy">
    <vt:lpwstr>Confidential Document</vt:lpwstr>
  </property>
  <property fmtid="{D5CDD505-2E9C-101B-9397-08002B2CF9AE}" pid="34" name="MXPolicy.Localized">
    <vt:lpwstr>Confidential Document</vt:lpwstr>
  </property>
  <property fmtid="{D5CDD505-2E9C-101B-9397-08002B2CF9AE}" pid="35" name="MXPrinted Date">
    <vt:lpwstr>Jan 23, 2015</vt:lpwstr>
  </property>
  <property fmtid="{D5CDD505-2E9C-101B-9397-08002B2CF9AE}" pid="36" name="MXPrinted Version">
    <vt:lpwstr>(1)</vt:lpwstr>
  </property>
  <property fmtid="{D5CDD505-2E9C-101B-9397-08002B2CF9AE}" pid="37" name="MXReference">
    <vt:lpwstr/>
  </property>
  <property fmtid="{D5CDD505-2E9C-101B-9397-08002B2CF9AE}" pid="38" name="MXRevision">
    <vt:lpwstr>1</vt:lpwstr>
  </property>
  <property fmtid="{D5CDD505-2E9C-101B-9397-08002B2CF9AE}" pid="39" name="MXSignatures_state_Obsolete">
    <vt:lpwstr/>
  </property>
  <property fmtid="{D5CDD505-2E9C-101B-9397-08002B2CF9AE}" pid="40" name="MXSignatures_state_Preliminary">
    <vt:lpwstr/>
  </property>
  <property fmtid="{D5CDD505-2E9C-101B-9397-08002B2CF9AE}" pid="41" name="MXSignatures_state_Release">
    <vt:lpwstr/>
  </property>
  <property fmtid="{D5CDD505-2E9C-101B-9397-08002B2CF9AE}" pid="42" name="MXSignatures_state_Review">
    <vt:lpwstr/>
  </property>
  <property fmtid="{D5CDD505-2E9C-101B-9397-08002B2CF9AE}" pid="43" name="MXSubmitter">
    <vt:lpwstr>Nilsson, Per</vt:lpwstr>
  </property>
  <property fmtid="{D5CDD505-2E9C-101B-9397-08002B2CF9AE}" pid="44" name="MXSuspend Versioning">
    <vt:lpwstr>False</vt:lpwstr>
  </property>
  <property fmtid="{D5CDD505-2E9C-101B-9397-08002B2CF9AE}" pid="45" name="MXTitle">
    <vt:lpwstr>From HAZOP to RCC-MRx requirements</vt:lpwstr>
  </property>
  <property fmtid="{D5CDD505-2E9C-101B-9397-08002B2CF9AE}" pid="46" name="MXTVADummy1">
    <vt:lpwstr/>
  </property>
  <property fmtid="{D5CDD505-2E9C-101B-9397-08002B2CF9AE}" pid="47" name="MXTVADummy2">
    <vt:lpwstr/>
  </property>
  <property fmtid="{D5CDD505-2E9C-101B-9397-08002B2CF9AE}" pid="48" name="MXTVADummy3">
    <vt:lpwstr/>
  </property>
  <property fmtid="{D5CDD505-2E9C-101B-9397-08002B2CF9AE}" pid="49" name="MXType">
    <vt:lpwstr>dmg_Note</vt:lpwstr>
  </property>
  <property fmtid="{D5CDD505-2E9C-101B-9397-08002B2CF9AE}" pid="50" name="MXType of Note">
    <vt:lpwstr/>
  </property>
  <property fmtid="{D5CDD505-2E9C-101B-9397-08002B2CF9AE}" pid="51" name="MXType.Localized">
    <vt:lpwstr>Note</vt:lpwstr>
  </property>
  <property fmtid="{D5CDD505-2E9C-101B-9397-08002B2CF9AE}" pid="52" name="MXUser">
    <vt:lpwstr>pernilsson</vt:lpwstr>
  </property>
  <property fmtid="{D5CDD505-2E9C-101B-9397-08002B2CF9AE}" pid="53" name="MXVersion">
    <vt:lpwstr>1</vt:lpwstr>
  </property>
</Properties>
</file>