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2" r:id="rId2"/>
  </p:sldMasterIdLst>
  <p:notesMasterIdLst>
    <p:notesMasterId r:id="rId14"/>
  </p:notesMasterIdLst>
  <p:handoutMasterIdLst>
    <p:handoutMasterId r:id="rId15"/>
  </p:handoutMasterIdLst>
  <p:sldIdLst>
    <p:sldId id="286" r:id="rId3"/>
    <p:sldId id="649" r:id="rId4"/>
    <p:sldId id="650" r:id="rId5"/>
    <p:sldId id="610" r:id="rId6"/>
    <p:sldId id="596" r:id="rId7"/>
    <p:sldId id="644" r:id="rId8"/>
    <p:sldId id="645" r:id="rId9"/>
    <p:sldId id="646" r:id="rId10"/>
    <p:sldId id="601" r:id="rId11"/>
    <p:sldId id="647" r:id="rId12"/>
    <p:sldId id="648" r:id="rId13"/>
  </p:sldIdLst>
  <p:sldSz cx="9144000" cy="6858000" type="screen4x3"/>
  <p:notesSz cx="9144000" cy="6858000"/>
  <p:defaultTextStyle>
    <a:defPPr>
      <a:defRPr lang="sv-SE"/>
    </a:defPPr>
    <a:lvl1pPr marL="0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4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84C0"/>
    <a:srgbClr val="002939"/>
    <a:srgbClr val="004761"/>
    <a:srgbClr val="00E100"/>
    <a:srgbClr val="FF7D00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4" autoAdjust="0"/>
    <p:restoredTop sz="99502" autoAdjust="0"/>
  </p:normalViewPr>
  <p:slideViewPr>
    <p:cSldViewPr snapToGrid="0" snapToObjects="1">
      <p:cViewPr varScale="1">
        <p:scale>
          <a:sx n="105" d="100"/>
          <a:sy n="105" d="100"/>
        </p:scale>
        <p:origin x="-1712" y="-112"/>
      </p:cViewPr>
      <p:guideLst>
        <p:guide orient="horz" pos="3806"/>
        <p:guide orient="horz" pos="229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3AE58-0CB7-2B49-BC2B-99543F812727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A657-9475-004C-BDED-BB6C61EC94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41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41830-0E87-9D46-A15F-C0C0B780FA23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0035E-6164-C447-BCFF-46EC70F740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9421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457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457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457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457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457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6" algn="l" defTabSz="457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34" algn="l" defTabSz="457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4" algn="l" defTabSz="4571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0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2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8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/>
              <a:t>29/03/15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584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4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/>
              <a:t>29/03/15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410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4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4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/>
              <a:t>29/03/15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2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3458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23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3"/>
            <a:ext cx="9144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9" y="130721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1753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5" y="1955803"/>
            <a:ext cx="4766944" cy="3780620"/>
          </a:xfrm>
        </p:spPr>
        <p:txBody>
          <a:bodyPr lIns="0" tIns="0" rIns="0" bIns="0">
            <a:noAutofit/>
          </a:bodyPr>
          <a:lstStyle>
            <a:lvl1pPr marL="342840" indent="-34284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0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3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sv-SE"/>
          </a:p>
        </p:txBody>
      </p:sp>
      <p:cxnSp>
        <p:nvCxnSpPr>
          <p:cNvPr id="7" name="Rak 5"/>
          <p:cNvCxnSpPr/>
          <p:nvPr userDrawn="1"/>
        </p:nvCxnSpPr>
        <p:spPr>
          <a:xfrm>
            <a:off x="-326072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37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3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4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3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4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4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8" indent="0">
              <a:buNone/>
              <a:defRPr sz="2000"/>
            </a:lvl4pPr>
            <a:lvl5pPr marL="1828477" indent="0">
              <a:buNone/>
              <a:defRPr sz="2000"/>
            </a:lvl5pPr>
            <a:lvl6pPr marL="2285596" indent="0">
              <a:buNone/>
              <a:defRPr sz="2000"/>
            </a:lvl6pPr>
            <a:lvl7pPr marL="2742716" indent="0">
              <a:buNone/>
              <a:defRPr sz="2000"/>
            </a:lvl7pPr>
            <a:lvl8pPr marL="3199834" indent="0">
              <a:buNone/>
              <a:defRPr sz="2000"/>
            </a:lvl8pPr>
            <a:lvl9pPr marL="3656954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9" indent="0">
              <a:buNone/>
              <a:defRPr sz="1200"/>
            </a:lvl2pPr>
            <a:lvl3pPr marL="914239" indent="0">
              <a:buNone/>
              <a:defRPr sz="1000"/>
            </a:lvl3pPr>
            <a:lvl4pPr marL="1371358" indent="0">
              <a:buNone/>
              <a:defRPr sz="900"/>
            </a:lvl4pPr>
            <a:lvl5pPr marL="1828477" indent="0">
              <a:buNone/>
              <a:defRPr sz="900"/>
            </a:lvl5pPr>
            <a:lvl6pPr marL="2285596" indent="0">
              <a:buNone/>
              <a:defRPr sz="900"/>
            </a:lvl6pPr>
            <a:lvl7pPr marL="2742716" indent="0">
              <a:buNone/>
              <a:defRPr sz="900"/>
            </a:lvl7pPr>
            <a:lvl8pPr marL="3199834" indent="0">
              <a:buNone/>
              <a:defRPr sz="900"/>
            </a:lvl8pPr>
            <a:lvl9pPr marL="3656954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5" y="1955803"/>
            <a:ext cx="4766944" cy="3780620"/>
          </a:xfrm>
        </p:spPr>
        <p:txBody>
          <a:bodyPr lIns="0" tIns="0" rIns="0" bIns="0">
            <a:noAutofit/>
          </a:bodyPr>
          <a:lstStyle>
            <a:lvl1pPr marL="396830" marR="0" indent="-342840" algn="l" defTabSz="45711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7885" marR="0" indent="-233959" algn="l" defTabSz="45711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0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2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18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5" y="1955803"/>
            <a:ext cx="4766944" cy="3780620"/>
          </a:xfrm>
        </p:spPr>
        <p:txBody>
          <a:bodyPr lIns="0" tIns="0" rIns="0" bIns="0">
            <a:noAutofit/>
          </a:bodyPr>
          <a:lstStyle>
            <a:lvl1pPr marL="396830" marR="0" indent="-342840" algn="l" defTabSz="45711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7885" marR="0" indent="-233959" algn="l" defTabSz="45711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0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2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9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3"/>
            <a:ext cx="6067427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7" y="1964945"/>
            <a:ext cx="6536399" cy="4038981"/>
          </a:xfrm>
        </p:spPr>
        <p:txBody>
          <a:bodyPr/>
          <a:lstStyle>
            <a:lvl1pPr marL="0" indent="0">
              <a:buNone/>
              <a:defRPr/>
            </a:lvl1pPr>
            <a:lvl2pPr marL="457119" indent="0">
              <a:buNone/>
              <a:defRPr/>
            </a:lvl2pPr>
            <a:lvl3pPr marL="914239" indent="0">
              <a:buNone/>
              <a:defRPr/>
            </a:lvl3pPr>
            <a:lvl4pPr marL="1371358" indent="0">
              <a:buNone/>
              <a:defRPr/>
            </a:lvl4pPr>
            <a:lvl5pPr marL="1828477" indent="0"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2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1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5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/>
          <p:cNvCxnSpPr/>
          <p:nvPr userDrawn="1"/>
        </p:nvCxnSpPr>
        <p:spPr>
          <a:xfrm>
            <a:off x="-326072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1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/>
              <a:t>29/03/15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8" name="Rak 7"/>
          <p:cNvCxnSpPr/>
          <p:nvPr userDrawn="1"/>
        </p:nvCxnSpPr>
        <p:spPr>
          <a:xfrm>
            <a:off x="-326072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3" y="153511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4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3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8" indent="0">
              <a:buNone/>
              <a:defRPr sz="1600" b="1"/>
            </a:lvl4pPr>
            <a:lvl5pPr marL="1828477" indent="0">
              <a:buNone/>
              <a:defRPr sz="1600" b="1"/>
            </a:lvl5pPr>
            <a:lvl6pPr marL="2285596" indent="0">
              <a:buNone/>
              <a:defRPr sz="1600" b="1"/>
            </a:lvl6pPr>
            <a:lvl7pPr marL="2742716" indent="0">
              <a:buNone/>
              <a:defRPr sz="1600" b="1"/>
            </a:lvl7pPr>
            <a:lvl8pPr marL="3199834" indent="0">
              <a:buNone/>
              <a:defRPr sz="1600" b="1"/>
            </a:lvl8pPr>
            <a:lvl9pPr marL="3656954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9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/>
              <a:t>29/03/15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2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/>
              <a:t>29/03/15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‹#›</a:t>
            </a:fld>
            <a:endParaRPr lang="sv-SE"/>
          </a:p>
        </p:txBody>
      </p:sp>
      <p:cxnSp>
        <p:nvCxnSpPr>
          <p:cNvPr id="6" name="Rak 7"/>
          <p:cNvCxnSpPr/>
          <p:nvPr userDrawn="1"/>
        </p:nvCxnSpPr>
        <p:spPr>
          <a:xfrm>
            <a:off x="-326072" y="1452399"/>
            <a:ext cx="9696395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73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4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3" y="6356353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8F5C681F-1FB5-764D-BC0F-BB7944416E1E}" type="datetime1">
              <a:rPr lang="en-US" smtClean="0"/>
              <a:pPr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038C62C7-F79B-CD4A-A5DF-5683BBEC4A6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973" y="378762"/>
            <a:ext cx="1359827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0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2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5" r:id="rId3"/>
    <p:sldLayoutId id="2147483676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sldNum="0" hdr="0" ftr="0" dt="0"/>
  <p:txStyles>
    <p:titleStyle>
      <a:lvl1pPr algn="l" defTabSz="457119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119" rtl="0" eaLnBrk="1" latinLnBrk="0" hangingPunct="1">
        <a:lnSpc>
          <a:spcPts val="2399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119" indent="0" algn="l" defTabSz="457119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239" indent="0" algn="l" defTabSz="457119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358" indent="0" algn="l" defTabSz="457119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477" indent="0" algn="l" defTabSz="457119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155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4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2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4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3" y="6356353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5678A-D05F-FD42-9890-CCECCD9C8C54}" type="datetimeFigureOut">
              <a:rPr lang="sv-SE" smtClean="0"/>
              <a:t>29/03/15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1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45711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9" indent="-285699" algn="l" defTabSz="4571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59" algn="l" defTabSz="4571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7" indent="-228559" algn="l" defTabSz="4571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6" indent="-228559" algn="l" defTabSz="4571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5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4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2" indent="-228559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4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Relationship Id="rId3" Type="http://schemas.openxmlformats.org/officeDocument/2006/relationships/hyperlink" Target="https://indico03.esss.lu.se/indico/event/298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png"/><Relationship Id="rId10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160" y="408941"/>
            <a:ext cx="2082800" cy="1114297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0" y="1901239"/>
            <a:ext cx="9144000" cy="144653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lvl="0" algn="ctr"/>
            <a:r>
              <a:rPr lang="en-GB" sz="4400" b="1" dirty="0" smtClean="0">
                <a:solidFill>
                  <a:srgbClr val="FFFFFF"/>
                </a:solidFill>
              </a:rPr>
              <a:t>Introduction and Charge</a:t>
            </a:r>
          </a:p>
          <a:p>
            <a:pPr lvl="0" algn="ctr"/>
            <a:r>
              <a:rPr lang="en-GB" sz="4400" b="1" dirty="0">
                <a:solidFill>
                  <a:srgbClr val="FFFFFF"/>
                </a:solidFill>
              </a:rPr>
              <a:t>f</a:t>
            </a:r>
            <a:r>
              <a:rPr lang="en-GB" sz="4400" b="1" dirty="0" smtClean="0">
                <a:solidFill>
                  <a:srgbClr val="FFFFFF"/>
                </a:solidFill>
              </a:rPr>
              <a:t>or the 11</a:t>
            </a:r>
            <a:r>
              <a:rPr lang="en-GB" sz="4400" b="1" baseline="30000" dirty="0" smtClean="0">
                <a:solidFill>
                  <a:srgbClr val="FFFFFF"/>
                </a:solidFill>
              </a:rPr>
              <a:t>th</a:t>
            </a:r>
            <a:r>
              <a:rPr lang="en-GB" sz="4400" b="1" dirty="0" smtClean="0">
                <a:solidFill>
                  <a:srgbClr val="FFFFFF"/>
                </a:solidFill>
              </a:rPr>
              <a:t> TAC meeting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0" y="4885901"/>
            <a:ext cx="9144000" cy="738648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Roland Garoby</a:t>
            </a:r>
          </a:p>
          <a:p>
            <a:pPr algn="ctr"/>
            <a:endParaRPr lang="en-GB" dirty="0" smtClean="0">
              <a:solidFill>
                <a:srgbClr val="FFFFFF"/>
              </a:solidFill>
            </a:endParaRPr>
          </a:p>
        </p:txBody>
      </p:sp>
      <p:sp>
        <p:nvSpPr>
          <p:cNvPr id="8" name="textruta 6"/>
          <p:cNvSpPr txBox="1"/>
          <p:nvPr/>
        </p:nvSpPr>
        <p:spPr>
          <a:xfrm>
            <a:off x="107950" y="3751840"/>
            <a:ext cx="9144000" cy="58475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lvl="0" algn="ctr"/>
            <a:r>
              <a:rPr lang="en-GB" sz="3200" b="1" dirty="0" smtClean="0">
                <a:solidFill>
                  <a:srgbClr val="FFFFFF"/>
                </a:solidFill>
              </a:rPr>
              <a:t>1-2 April 2015, Lund</a:t>
            </a:r>
            <a:endParaRPr lang="en-GB" sz="32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3918" y="6219618"/>
            <a:ext cx="4929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hlinkClick r:id="rId3"/>
              </a:rPr>
              <a:t>https://indico03.esss.lu.se/indico/event/298</a:t>
            </a:r>
            <a:r>
              <a:rPr lang="en-US" sz="2000" u="sng" dirty="0" smtClean="0">
                <a:hlinkClick r:id="rId3"/>
              </a:rPr>
              <a:t>/</a:t>
            </a:r>
            <a:endParaRPr lang="en-US" sz="2000" u="sng" dirty="0" smtClean="0"/>
          </a:p>
        </p:txBody>
      </p:sp>
    </p:spTree>
    <p:extLst>
      <p:ext uri="{BB962C8B-B14F-4D97-AF65-F5344CB8AC3E}">
        <p14:creationId xmlns:p14="http://schemas.microsoft.com/office/powerpoint/2010/main" val="44194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13" y="3"/>
            <a:ext cx="6067427" cy="1441531"/>
          </a:xfrm>
        </p:spPr>
        <p:txBody>
          <a:bodyPr/>
          <a:lstStyle/>
          <a:p>
            <a:r>
              <a:rPr lang="en-US" dirty="0" smtClean="0"/>
              <a:t>Agenda TAC#11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24524" y="1448970"/>
            <a:ext cx="7302500" cy="5376630"/>
            <a:chOff x="824524" y="1448970"/>
            <a:chExt cx="7302500" cy="53766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524" y="1448970"/>
              <a:ext cx="7302500" cy="28158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4" b="23741"/>
            <a:stretch/>
          </p:blipFill>
          <p:spPr>
            <a:xfrm>
              <a:off x="884424" y="3823200"/>
              <a:ext cx="7162292" cy="300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40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13" y="3"/>
            <a:ext cx="6067427" cy="1441531"/>
          </a:xfrm>
        </p:spPr>
        <p:txBody>
          <a:bodyPr/>
          <a:lstStyle/>
          <a:p>
            <a:r>
              <a:rPr lang="en-US" dirty="0" smtClean="0"/>
              <a:t>Agenda TAC#11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66" y="2774176"/>
            <a:ext cx="5865368" cy="3750564"/>
          </a:xfrm>
          <a:prstGeom prst="rect">
            <a:avLst/>
          </a:prstGeom>
        </p:spPr>
      </p:pic>
      <p:pic>
        <p:nvPicPr>
          <p:cNvPr id="5" name="Picture 4" descr="Accel_Tunnel_March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1441534"/>
            <a:ext cx="5303520" cy="353568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318559" y="3762238"/>
            <a:ext cx="414101" cy="2036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1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ESS is </a:t>
            </a:r>
            <a:r>
              <a:rPr lang="sv-SE" dirty="0" err="1" smtClean="0"/>
              <a:t>progressing</a:t>
            </a:r>
            <a:r>
              <a:rPr lang="sv-SE" dirty="0" smtClean="0"/>
              <a:t> in EVM…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2</a:t>
            </a:fld>
            <a:endParaRPr lang="sv-S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5" y="1441534"/>
            <a:ext cx="8096435" cy="529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09813" y="1472318"/>
            <a:ext cx="7658100" cy="3371850"/>
            <a:chOff x="3548269" y="3361933"/>
            <a:chExt cx="7658100" cy="337185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269" y="3361933"/>
              <a:ext cx="7658100" cy="337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295049" y="4455495"/>
              <a:ext cx="1697901" cy="1179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sv-SE" sz="1600" b="1" dirty="0" smtClean="0"/>
                <a:t>Scheduled</a:t>
              </a:r>
              <a:r>
                <a:rPr lang="sv-SE" sz="1600" dirty="0" smtClean="0"/>
                <a:t>:  187.8</a:t>
              </a:r>
            </a:p>
            <a:p>
              <a:pPr>
                <a:lnSpc>
                  <a:spcPct val="150000"/>
                </a:lnSpc>
              </a:pPr>
              <a:r>
                <a:rPr lang="sv-SE" sz="1600" b="1" dirty="0" smtClean="0"/>
                <a:t>Earned</a:t>
              </a:r>
              <a:r>
                <a:rPr lang="sv-SE" sz="1600" dirty="0" smtClean="0"/>
                <a:t>:    178.5</a:t>
              </a:r>
            </a:p>
            <a:p>
              <a:pPr>
                <a:lnSpc>
                  <a:spcPct val="150000"/>
                </a:lnSpc>
              </a:pPr>
              <a:r>
                <a:rPr lang="sv-SE" sz="1600" b="1" dirty="0" smtClean="0"/>
                <a:t>Actuals</a:t>
              </a:r>
              <a:r>
                <a:rPr lang="sv-SE" sz="1600" dirty="0" smtClean="0"/>
                <a:t>: 177.8</a:t>
              </a:r>
              <a:endParaRPr lang="sv-S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872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in practice…</a:t>
            </a:r>
            <a:endParaRPr lang="en-US" dirty="0"/>
          </a:p>
        </p:txBody>
      </p:sp>
      <p:grpSp>
        <p:nvGrpSpPr>
          <p:cNvPr id="86" name="Group 85"/>
          <p:cNvGrpSpPr/>
          <p:nvPr/>
        </p:nvGrpSpPr>
        <p:grpSpPr>
          <a:xfrm>
            <a:off x="-1" y="1393516"/>
            <a:ext cx="5834430" cy="5280806"/>
            <a:chOff x="-1" y="1393516"/>
            <a:chExt cx="5834430" cy="5280806"/>
          </a:xfrm>
        </p:grpSpPr>
        <p:sp>
          <p:nvSpPr>
            <p:cNvPr id="84" name="Content Placeholder 2"/>
            <p:cNvSpPr txBox="1">
              <a:spLocks/>
            </p:cNvSpPr>
            <p:nvPr/>
          </p:nvSpPr>
          <p:spPr>
            <a:xfrm>
              <a:off x="-1" y="1393516"/>
              <a:ext cx="5834430" cy="26682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 smtClean="0">
                  <a:solidFill>
                    <a:srgbClr val="FF0000"/>
                  </a:solidFill>
                </a:rPr>
                <a:t>704 MHz klystrons</a:t>
              </a:r>
            </a:p>
            <a:p>
              <a:r>
                <a:rPr lang="en-US" sz="1600" dirty="0" smtClean="0"/>
                <a:t>Open call for tenders started in October 2014 for two prototypes</a:t>
              </a:r>
            </a:p>
            <a:p>
              <a:r>
                <a:rPr lang="en-US" sz="1600" dirty="0" smtClean="0"/>
                <a:t>Four candidates (Thales, Toshiba, L3 and CPI)</a:t>
              </a:r>
            </a:p>
            <a:p>
              <a:r>
                <a:rPr lang="en-US" sz="1600" dirty="0" smtClean="0"/>
                <a:t>First contract (</a:t>
              </a:r>
              <a:r>
                <a:rPr lang="en-US" sz="1600" b="1" dirty="0" smtClean="0"/>
                <a:t>Thales</a:t>
              </a:r>
              <a:r>
                <a:rPr lang="en-US" sz="1600" dirty="0" smtClean="0"/>
                <a:t>) signed in December: Thales design is based on the TH2182 successfully built for CERN (but operating in horizontal position)</a:t>
              </a:r>
            </a:p>
            <a:p>
              <a:r>
                <a:rPr lang="en-US" sz="1600" dirty="0" smtClean="0"/>
                <a:t>Second contract (</a:t>
              </a:r>
              <a:r>
                <a:rPr lang="en-US" sz="1600" b="1" dirty="0" smtClean="0"/>
                <a:t>Toshiba</a:t>
              </a:r>
              <a:r>
                <a:rPr lang="en-US" sz="1600" dirty="0" smtClean="0"/>
                <a:t>) almost in place</a:t>
              </a:r>
            </a:p>
            <a:p>
              <a:r>
                <a:rPr lang="en-US" sz="1600" dirty="0" smtClean="0"/>
                <a:t>A third prototype will be purchased from </a:t>
              </a:r>
              <a:r>
                <a:rPr lang="en-US" sz="1600" b="1" dirty="0" smtClean="0"/>
                <a:t>CPI</a:t>
              </a:r>
              <a:r>
                <a:rPr lang="en-US" sz="1600" dirty="0" smtClean="0"/>
                <a:t> in the next weeks</a:t>
              </a:r>
              <a:endParaRPr lang="en-US" sz="1600" dirty="0"/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688" y="4037410"/>
              <a:ext cx="3515881" cy="2636912"/>
            </a:xfrm>
            <a:prstGeom prst="rect">
              <a:avLst/>
            </a:prstGeom>
          </p:spPr>
        </p:pic>
      </p:grpSp>
      <p:grpSp>
        <p:nvGrpSpPr>
          <p:cNvPr id="185" name="Group 184"/>
          <p:cNvGrpSpPr/>
          <p:nvPr/>
        </p:nvGrpSpPr>
        <p:grpSpPr>
          <a:xfrm>
            <a:off x="125495" y="1211780"/>
            <a:ext cx="9082949" cy="5646220"/>
            <a:chOff x="61051" y="1201024"/>
            <a:chExt cx="9082949" cy="5646220"/>
          </a:xfrm>
        </p:grpSpPr>
        <p:pic>
          <p:nvPicPr>
            <p:cNvPr id="18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4200" y="2959970"/>
              <a:ext cx="2548534" cy="1910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7" name="Picture 1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3" r="6702" b="3024"/>
            <a:stretch/>
          </p:blipFill>
          <p:spPr bwMode="auto">
            <a:xfrm>
              <a:off x="5715011" y="4831020"/>
              <a:ext cx="3393493" cy="201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8" name="TextBox 187"/>
            <p:cNvSpPr txBox="1"/>
            <p:nvPr/>
          </p:nvSpPr>
          <p:spPr>
            <a:xfrm>
              <a:off x="419486" y="6230372"/>
              <a:ext cx="705642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Jun ’13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1443951" y="6107261"/>
              <a:ext cx="258577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i="1" dirty="0" smtClean="0">
                  <a:solidFill>
                    <a:srgbClr val="0070C0"/>
                  </a:solidFill>
                  <a:latin typeface="Britannic Bold" panose="020B0903060703020204" pitchFamily="34" charset="0"/>
                </a:rPr>
                <a:t>Design and specifications:</a:t>
              </a:r>
            </a:p>
            <a:p>
              <a:pPr marL="285750" indent="-285750">
                <a:buFontTx/>
                <a:buChar char="-"/>
              </a:pPr>
              <a:r>
                <a:rPr lang="en-US" sz="1500" dirty="0" smtClean="0">
                  <a:solidFill>
                    <a:srgbClr val="0070C0"/>
                  </a:solidFill>
                </a:rPr>
                <a:t>ESS and LTH;</a:t>
              </a:r>
            </a:p>
          </p:txBody>
        </p:sp>
        <p:pic>
          <p:nvPicPr>
            <p:cNvPr id="190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7345" y="1324398"/>
              <a:ext cx="1956655" cy="2610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1" name="Picture 1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9" t="6711" r="6141" b="6031"/>
            <a:stretch/>
          </p:blipFill>
          <p:spPr bwMode="auto">
            <a:xfrm>
              <a:off x="120319" y="2483518"/>
              <a:ext cx="4333147" cy="2202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2" name="Picture 1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0" t="5778" r="5788" b="6676"/>
            <a:stretch/>
          </p:blipFill>
          <p:spPr bwMode="auto">
            <a:xfrm>
              <a:off x="120319" y="4695511"/>
              <a:ext cx="4333147" cy="2130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3" name="Picture 1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1" t="30355" r="6131" b="6391"/>
            <a:stretch/>
          </p:blipFill>
          <p:spPr bwMode="auto">
            <a:xfrm>
              <a:off x="61051" y="1489133"/>
              <a:ext cx="4392415" cy="994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" name="Picture 1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733" y="1324399"/>
              <a:ext cx="3055612" cy="1610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5" name="TextBox 194"/>
            <p:cNvSpPr txBox="1"/>
            <p:nvPr/>
          </p:nvSpPr>
          <p:spPr>
            <a:xfrm>
              <a:off x="1147615" y="1777086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Pulse (1kV)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27584" y="2539503"/>
              <a:ext cx="14145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AC line voltage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2483768" y="2996952"/>
              <a:ext cx="1419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AC line current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94085" y="4150838"/>
              <a:ext cx="3916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6213" indent="-107950">
                <a:buFontTx/>
                <a:buChar char="-"/>
              </a:pPr>
              <a:r>
                <a:rPr lang="en-US" sz="1200" b="1" dirty="0" smtClean="0">
                  <a:solidFill>
                    <a:srgbClr val="7030A0"/>
                  </a:solidFill>
                </a:rPr>
                <a:t>Unitary power factor;</a:t>
              </a:r>
            </a:p>
            <a:p>
              <a:pPr marL="176213" indent="-107950">
                <a:buFontTx/>
                <a:buChar char="-"/>
              </a:pPr>
              <a:r>
                <a:rPr lang="en-US" sz="1200" b="1" dirty="0" smtClean="0">
                  <a:solidFill>
                    <a:srgbClr val="7030A0"/>
                  </a:solidFill>
                </a:rPr>
                <a:t>Sinusoidal line current, constant amplitude -&gt; No flicker</a:t>
              </a:r>
              <a:endParaRPr lang="en-US" sz="1200" b="1" dirty="0">
                <a:solidFill>
                  <a:srgbClr val="7030A0"/>
                </a:solidFill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741365" y="4729416"/>
              <a:ext cx="2084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</a:rPr>
                <a:t>Capacitor bank voltage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1115616" y="5589240"/>
              <a:ext cx="2842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Capacitor bank charging current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394085" y="5999539"/>
              <a:ext cx="3916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6213" indent="-107950">
                <a:buFontTx/>
                <a:buChar char="-"/>
              </a:pPr>
              <a:r>
                <a:rPr lang="en-US" sz="1200" b="1" dirty="0" smtClean="0">
                  <a:solidFill>
                    <a:srgbClr val="7030A0"/>
                  </a:solidFill>
                </a:rPr>
                <a:t>Unitary power factor;</a:t>
              </a:r>
            </a:p>
            <a:p>
              <a:pPr marL="176213" indent="-107950">
                <a:buFontTx/>
                <a:buChar char="-"/>
              </a:pPr>
              <a:r>
                <a:rPr lang="en-US" sz="1200" b="1" dirty="0" smtClean="0">
                  <a:solidFill>
                    <a:srgbClr val="7030A0"/>
                  </a:solidFill>
                </a:rPr>
                <a:t>Sinusoidal line current, constant amplitude -&gt; No flicker</a:t>
              </a:r>
              <a:endParaRPr lang="en-US" sz="1200" b="1" dirty="0">
                <a:solidFill>
                  <a:srgbClr val="7030A0"/>
                </a:solidFill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4919151" y="5814873"/>
              <a:ext cx="17614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Automatic start-up sequence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(state machine)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029724" y="1201024"/>
              <a:ext cx="3234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Controls &amp; Human Machine Interface (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labview</a:t>
              </a:r>
              <a:r>
                <a:rPr lang="en-US" sz="1600" dirty="0" smtClean="0">
                  <a:solidFill>
                    <a:srgbClr val="FF0000"/>
                  </a:solidFill>
                </a:rPr>
                <a:t>)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7264399" y="3673293"/>
              <a:ext cx="187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Low voltage power converter stage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60" y="1595559"/>
            <a:ext cx="7075170" cy="513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" name="Picture 4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48" y="1023952"/>
            <a:ext cx="9144000" cy="5932506"/>
          </a:xfrm>
          <a:prstGeom prst="rect">
            <a:avLst/>
          </a:prstGeom>
        </p:spPr>
      </p:pic>
      <p:pic>
        <p:nvPicPr>
          <p:cNvPr id="441" name="Picture 440" descr="Accel_Tunnel_March2015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-801" b="3564"/>
          <a:stretch/>
        </p:blipFill>
        <p:spPr>
          <a:xfrm>
            <a:off x="15036" y="1065676"/>
            <a:ext cx="9216000" cy="58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g bird Final new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539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8806" y="1852235"/>
            <a:ext cx="71413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need your help! </a:t>
            </a:r>
            <a:endParaRPr lang="en-US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95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381893" y="274588"/>
            <a:ext cx="8228707" cy="900162"/>
          </a:xfrm>
        </p:spPr>
        <p:txBody>
          <a:bodyPr lIns="64286" tIns="32143" rIns="64286" bIns="32143"/>
          <a:lstStyle/>
          <a:p>
            <a:r>
              <a:rPr lang="en-US" dirty="0" smtClean="0">
                <a:solidFill>
                  <a:srgbClr val="FFFFFF"/>
                </a:solidFill>
                <a:cs typeface="Arial" charset="0"/>
              </a:rPr>
              <a:t>Questions to the TAC for its 11</a:t>
            </a:r>
            <a:r>
              <a:rPr lang="en-US" baseline="30000" dirty="0" smtClean="0">
                <a:solidFill>
                  <a:srgbClr val="FFFFFF"/>
                </a:solidFill>
                <a:cs typeface="Arial" charset="0"/>
              </a:rPr>
              <a:t>th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meeting</a:t>
            </a: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5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676368" y="1912371"/>
            <a:ext cx="79342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Accelerator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i="1" dirty="0"/>
              <a:t>a1) Is the plan for designing/prototyping and constructing the room temperature part of the </a:t>
            </a:r>
            <a:r>
              <a:rPr lang="en-US" i="1" dirty="0" err="1"/>
              <a:t>linac</a:t>
            </a:r>
            <a:r>
              <a:rPr lang="en-US" i="1" dirty="0"/>
              <a:t> satisfying ? Is the schedule feasible / How could it be improved?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i="1" dirty="0"/>
              <a:t>a2) Is the plan for designing/prototyping and constructing the elliptical cavities </a:t>
            </a:r>
            <a:r>
              <a:rPr lang="en-US" i="1" dirty="0" err="1"/>
              <a:t>linac</a:t>
            </a:r>
            <a:r>
              <a:rPr lang="en-US" i="1" dirty="0"/>
              <a:t> sufficiently advanced to permit timely construction? How could it be improved?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i="1" dirty="0"/>
              <a:t>a3) Is the plan for the RF sources properly addressing all the needs? Is the schedule feasible / How could it be improved?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0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665212"/>
          </a:xfrm>
        </p:spPr>
        <p:txBody>
          <a:bodyPr lIns="64286" tIns="32143" rIns="64286" bIns="32143"/>
          <a:lstStyle/>
          <a:p>
            <a:r>
              <a:rPr lang="en-US" dirty="0" smtClean="0">
                <a:solidFill>
                  <a:srgbClr val="FFFFFF"/>
                </a:solidFill>
                <a:cs typeface="Arial" charset="0"/>
              </a:rPr>
              <a:t>Questions to the TAC for its 11</a:t>
            </a:r>
            <a:r>
              <a:rPr lang="en-US" baseline="30000" dirty="0" smtClean="0">
                <a:solidFill>
                  <a:srgbClr val="FFFFFF"/>
                </a:solidFill>
                <a:cs typeface="Arial" charset="0"/>
              </a:rPr>
              <a:t>th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meeting</a:t>
            </a: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6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625568" y="1671071"/>
            <a:ext cx="79342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Target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i="1" dirty="0" smtClean="0"/>
              <a:t>t1</a:t>
            </a:r>
            <a:r>
              <a:rPr lang="en-US" i="1" dirty="0"/>
              <a:t>) Are the new design developments for the following systems sound and do they represent a reasonable balance between system performance and other parameters, e.g. manufacturability, operability, maintainability, cost, schedule, and flexibility?</a:t>
            </a:r>
            <a:endParaRPr lang="en-US" dirty="0"/>
          </a:p>
          <a:p>
            <a:pPr marL="742869" lvl="1" indent="-285750">
              <a:buFont typeface="Arial"/>
              <a:buChar char="•"/>
            </a:pPr>
            <a:r>
              <a:rPr lang="en-US" i="1" dirty="0"/>
              <a:t>M</a:t>
            </a:r>
            <a:r>
              <a:rPr lang="en-US" i="1" dirty="0" smtClean="0"/>
              <a:t>oderator </a:t>
            </a:r>
            <a:r>
              <a:rPr lang="en-US" i="1" dirty="0"/>
              <a:t>and reflector</a:t>
            </a:r>
            <a:endParaRPr lang="en-US" dirty="0"/>
          </a:p>
          <a:p>
            <a:pPr marL="742869" lvl="1" indent="-285750">
              <a:buFont typeface="Arial"/>
              <a:buChar char="•"/>
            </a:pPr>
            <a:r>
              <a:rPr lang="en-US" i="1" dirty="0"/>
              <a:t>N</a:t>
            </a:r>
            <a:r>
              <a:rPr lang="en-US" i="1" dirty="0" smtClean="0"/>
              <a:t>eutron </a:t>
            </a:r>
            <a:r>
              <a:rPr lang="en-US" i="1" dirty="0"/>
              <a:t>beam extraction from monolith</a:t>
            </a:r>
            <a:endParaRPr lang="en-US" dirty="0"/>
          </a:p>
          <a:p>
            <a:pPr marL="742869" lvl="1" indent="-285750">
              <a:buFont typeface="Arial"/>
              <a:buChar char="•"/>
            </a:pPr>
            <a:r>
              <a:rPr lang="en-US" i="1" dirty="0"/>
              <a:t>H</a:t>
            </a:r>
            <a:r>
              <a:rPr lang="en-US" i="1" smtClean="0"/>
              <a:t>elium </a:t>
            </a:r>
            <a:r>
              <a:rPr lang="en-US" i="1" dirty="0"/>
              <a:t>purification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i="1" dirty="0" smtClean="0"/>
              <a:t>t2</a:t>
            </a:r>
            <a:r>
              <a:rPr lang="en-US" i="1" dirty="0"/>
              <a:t>) Are the proposed safety classification and TSS approaches sensible and likely to define a path towards safe operation of the ESS Target Station?</a:t>
            </a:r>
            <a:endParaRPr lang="en-US" dirty="0"/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i="1" dirty="0"/>
              <a:t>t3) Comments on progress towards completion of Preliminary and Final Designs in all areas are most welcome.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2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665212"/>
          </a:xfrm>
        </p:spPr>
        <p:txBody>
          <a:bodyPr lIns="64286" tIns="32143" rIns="64286" bIns="32143"/>
          <a:lstStyle/>
          <a:p>
            <a:r>
              <a:rPr lang="en-US" dirty="0" smtClean="0">
                <a:solidFill>
                  <a:srgbClr val="FFFFFF"/>
                </a:solidFill>
                <a:cs typeface="Arial" charset="0"/>
              </a:rPr>
              <a:t>Questions to the TAC for its 11</a:t>
            </a:r>
            <a:r>
              <a:rPr lang="en-US" baseline="30000" dirty="0" smtClean="0">
                <a:solidFill>
                  <a:srgbClr val="FFFFFF"/>
                </a:solidFill>
                <a:cs typeface="Arial" charset="0"/>
              </a:rPr>
              <a:t>th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meeting</a:t>
            </a: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7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625568" y="1829821"/>
            <a:ext cx="7934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ICS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i="1" dirty="0"/>
              <a:t>c1) Is the subject of Machine Protection satisfyingly addressed? Are the technical solutions proposed for implementing the MPS appropriate?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6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665212"/>
          </a:xfrm>
        </p:spPr>
        <p:txBody>
          <a:bodyPr lIns="64286" tIns="32143" rIns="64286" bIns="32143"/>
          <a:lstStyle/>
          <a:p>
            <a:r>
              <a:rPr lang="en-US" dirty="0" smtClean="0">
                <a:solidFill>
                  <a:srgbClr val="FFFFFF"/>
                </a:solidFill>
                <a:cs typeface="Arial" charset="0"/>
              </a:rPr>
              <a:t>Questions to the TAC for its 11</a:t>
            </a:r>
            <a:r>
              <a:rPr lang="en-US" baseline="30000" dirty="0" smtClean="0">
                <a:solidFill>
                  <a:srgbClr val="FFFFFF"/>
                </a:solidFill>
                <a:cs typeface="Arial" charset="0"/>
              </a:rPr>
              <a:t>th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meeting</a:t>
            </a: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8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625568" y="1829821"/>
            <a:ext cx="79342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General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i="1" dirty="0"/>
              <a:t>Have the recommendations and concerns of the previous TAC meeting </a:t>
            </a:r>
            <a:r>
              <a:rPr lang="en-US" i="1" dirty="0" smtClean="0"/>
              <a:t>been properly addressed?</a:t>
            </a:r>
            <a:r>
              <a:rPr lang="en-US" dirty="0" smtClean="0"/>
              <a:t> </a:t>
            </a:r>
          </a:p>
          <a:p>
            <a:r>
              <a:rPr lang="en-US" i="1" dirty="0"/>
              <a:t> </a:t>
            </a:r>
            <a:endParaRPr lang="en-US" dirty="0"/>
          </a:p>
          <a:p>
            <a:r>
              <a:rPr lang="en-US" i="1" dirty="0" smtClean="0"/>
              <a:t>Additional suggestions</a:t>
            </a:r>
            <a:r>
              <a:rPr lang="en-US" i="1" dirty="0"/>
              <a:t>/comments and </a:t>
            </a:r>
            <a:r>
              <a:rPr lang="en-US" i="1" dirty="0" smtClean="0"/>
              <a:t>recommendations?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3591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13" y="3"/>
            <a:ext cx="6067427" cy="1441531"/>
          </a:xfrm>
        </p:spPr>
        <p:txBody>
          <a:bodyPr/>
          <a:lstStyle/>
          <a:p>
            <a:r>
              <a:rPr lang="en-US" dirty="0" smtClean="0"/>
              <a:t>Agenda TAC#11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84" y="1453133"/>
            <a:ext cx="7279132" cy="542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55528</TotalTime>
  <Words>258</Words>
  <Application>Microsoft Macintosh PowerPoint</Application>
  <PresentationFormat>On-screen Show (4:3)</PresentationFormat>
  <Paragraphs>70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Office-tema</vt:lpstr>
      <vt:lpstr>Anpassad formgivning</vt:lpstr>
      <vt:lpstr>PowerPoint Presentation</vt:lpstr>
      <vt:lpstr>ESS is progressing in EVM…</vt:lpstr>
      <vt:lpstr>Progress in practice…</vt:lpstr>
      <vt:lpstr>PowerPoint Presentation</vt:lpstr>
      <vt:lpstr>Questions to the TAC for its 11th meeting</vt:lpstr>
      <vt:lpstr>Questions to the TAC for its 11th meeting</vt:lpstr>
      <vt:lpstr>Questions to the TAC for its 11th meeting</vt:lpstr>
      <vt:lpstr>Questions to the TAC for its 11th meeting</vt:lpstr>
      <vt:lpstr>Agenda TAC#11</vt:lpstr>
      <vt:lpstr>Agenda TAC#11</vt:lpstr>
      <vt:lpstr>Agenda TAC#11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Ola Grahm</dc:creator>
  <cp:keywords/>
  <dc:description/>
  <cp:lastModifiedBy>Helen Fröderberg</cp:lastModifiedBy>
  <cp:revision>802</cp:revision>
  <cp:lastPrinted>2014-06-05T11:45:15Z</cp:lastPrinted>
  <dcterms:created xsi:type="dcterms:W3CDTF">2013-09-21T18:00:17Z</dcterms:created>
  <dcterms:modified xsi:type="dcterms:W3CDTF">2015-03-29T08:10:46Z</dcterms:modified>
  <cp:category/>
</cp:coreProperties>
</file>