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454" r:id="rId3"/>
    <p:sldId id="440" r:id="rId4"/>
    <p:sldId id="443" r:id="rId5"/>
    <p:sldId id="444" r:id="rId6"/>
    <p:sldId id="445" r:id="rId7"/>
    <p:sldId id="446" r:id="rId8"/>
    <p:sldId id="450" r:id="rId9"/>
    <p:sldId id="447" r:id="rId10"/>
    <p:sldId id="448" r:id="rId11"/>
    <p:sldId id="451" r:id="rId12"/>
    <p:sldId id="452" r:id="rId13"/>
    <p:sldId id="453" r:id="rId14"/>
    <p:sldId id="455" r:id="rId15"/>
    <p:sldId id="456" r:id="rId16"/>
    <p:sldId id="457" r:id="rId17"/>
    <p:sldId id="458" r:id="rId18"/>
    <p:sldId id="305" r:id="rId19"/>
    <p:sldId id="441" r:id="rId20"/>
    <p:sldId id="459" r:id="rId21"/>
    <p:sldId id="460" r:id="rId22"/>
    <p:sldId id="461" r:id="rId23"/>
    <p:sldId id="410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0" autoAdjust="0"/>
    <p:restoredTop sz="94681" autoAdjust="0"/>
  </p:normalViewPr>
  <p:slideViewPr>
    <p:cSldViewPr snapToGrid="0" snapToObjects="1">
      <p:cViewPr>
        <p:scale>
          <a:sx n="98" d="100"/>
          <a:sy n="98" d="100"/>
        </p:scale>
        <p:origin x="4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5295" y="26537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3126" y="266428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FDD8-E9D5-414B-9D01-E73C6B8A8FCA}" type="datetime1">
              <a:rPr lang="sv-SE" smtClean="0"/>
              <a:t>2022-05-03</a:t>
            </a:fld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5317" y="26537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091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8775" indent="-2159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1338" indent="-180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0000" indent="-198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0000" indent="-180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28650" indent="-162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3126" y="26537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10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1338" indent="-180975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500" y="26537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0000" indent="-198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39750" indent="-19685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0000" indent="-198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0000" indent="-180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11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0000" indent="-198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0000" indent="-180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3126" y="266428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10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091" y="2924937"/>
            <a:ext cx="8640000" cy="2387600"/>
          </a:xfrm>
        </p:spPr>
        <p:txBody>
          <a:bodyPr/>
          <a:lstStyle/>
          <a:p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BIFROST – a multiplexing indirect</a:t>
            </a:r>
            <a:b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ToF</a:t>
            </a: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 spectrometer for extreme </a:t>
            </a:r>
            <a:b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environments</a:t>
            </a:r>
            <a:br>
              <a:rPr lang="en-GB" sz="4400" dirty="0"/>
            </a:br>
            <a:br>
              <a:rPr lang="en-GB" sz="2400" dirty="0"/>
            </a:br>
            <a:r>
              <a:rPr lang="en-GB" sz="2000" dirty="0"/>
              <a:t>Progress by May 2022</a:t>
            </a:r>
            <a:br>
              <a:rPr lang="en-GB" sz="4400" dirty="0"/>
            </a:b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Rasmus </a:t>
            </a:r>
            <a:r>
              <a:rPr lang="en-GB" dirty="0" err="1"/>
              <a:t>Toft-petersen</a:t>
            </a:r>
            <a:r>
              <a:rPr lang="en-GB" dirty="0"/>
              <a:t> (DTU/ESS), 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06-03-2020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Sample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stack</a:t>
            </a:r>
          </a:p>
        </p:txBody>
      </p:sp>
      <p:pic>
        <p:nvPicPr>
          <p:cNvPr id="4" name="Picture 3" descr="A picture containing indoor, appliance, old, dirty&#10;&#10;Description automatically generated">
            <a:extLst>
              <a:ext uri="{FF2B5EF4-FFF2-40B4-BE49-F238E27FC236}">
                <a16:creationId xmlns:a16="http://schemas.microsoft.com/office/drawing/2014/main" id="{8F8016AC-3B5D-4D4C-8B33-C8DDF54A42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0422" y="2162271"/>
            <a:ext cx="5258570" cy="3943928"/>
          </a:xfrm>
          <a:prstGeom prst="rect">
            <a:avLst/>
          </a:prstGeom>
        </p:spPr>
      </p:pic>
      <p:pic>
        <p:nvPicPr>
          <p:cNvPr id="8" name="Picture 7" descr="A picture containing indoor, orange&#10;&#10;Description automatically generated">
            <a:extLst>
              <a:ext uri="{FF2B5EF4-FFF2-40B4-BE49-F238E27FC236}">
                <a16:creationId xmlns:a16="http://schemas.microsoft.com/office/drawing/2014/main" id="{4C1FAFA6-86F9-49C6-9552-5A030A45FB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123" y="3028950"/>
            <a:ext cx="4979427" cy="3734570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56878268-5B59-41F2-BD14-ED7ECF895B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47797" y="3156841"/>
            <a:ext cx="4121919" cy="3091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A75ECB-F2B6-47A3-A4A9-EA8A85E861CB}"/>
              </a:ext>
            </a:extLst>
          </p:cNvPr>
          <p:cNvSpPr txBox="1"/>
          <p:nvPr/>
        </p:nvSpPr>
        <p:spPr>
          <a:xfrm>
            <a:off x="4374123" y="1370709"/>
            <a:ext cx="679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dirty="0">
                <a:solidFill>
                  <a:srgbClr val="666666"/>
                </a:solidFill>
              </a:rPr>
              <a:t>Sample </a:t>
            </a:r>
            <a:r>
              <a:rPr lang="da-DK" sz="1600" dirty="0" err="1">
                <a:solidFill>
                  <a:srgbClr val="666666"/>
                </a:solidFill>
              </a:rPr>
              <a:t>stack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almost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installed</a:t>
            </a:r>
            <a:r>
              <a:rPr lang="da-DK" sz="1600" dirty="0">
                <a:solidFill>
                  <a:srgbClr val="666666"/>
                </a:solidFill>
              </a:rPr>
              <a:t>. The goniometer </a:t>
            </a:r>
            <a:r>
              <a:rPr lang="da-DK" sz="1600" dirty="0" err="1">
                <a:solidFill>
                  <a:srgbClr val="666666"/>
                </a:solidFill>
              </a:rPr>
              <a:t>will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soon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be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mounted</a:t>
            </a:r>
            <a:r>
              <a:rPr lang="da-DK" sz="1600" dirty="0">
                <a:solidFill>
                  <a:srgbClr val="666666"/>
                </a:solidFill>
              </a:rPr>
              <a:t> on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>
                <a:solidFill>
                  <a:srgbClr val="666666"/>
                </a:solidFill>
              </a:rPr>
              <a:t>the orange </a:t>
            </a:r>
            <a:r>
              <a:rPr lang="da-DK" sz="1600" dirty="0" err="1">
                <a:solidFill>
                  <a:srgbClr val="666666"/>
                </a:solidFill>
              </a:rPr>
              <a:t>plate</a:t>
            </a:r>
            <a:r>
              <a:rPr lang="da-DK" sz="1600" dirty="0">
                <a:solidFill>
                  <a:srgbClr val="666666"/>
                </a:solidFill>
              </a:rPr>
              <a:t>, and </a:t>
            </a:r>
            <a:r>
              <a:rPr lang="da-DK" sz="1600" dirty="0" err="1">
                <a:solidFill>
                  <a:srgbClr val="666666"/>
                </a:solidFill>
              </a:rPr>
              <a:t>once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we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get</a:t>
            </a:r>
            <a:r>
              <a:rPr lang="da-DK" sz="1600" dirty="0">
                <a:solidFill>
                  <a:srgbClr val="666666"/>
                </a:solidFill>
              </a:rPr>
              <a:t> the orange </a:t>
            </a:r>
            <a:r>
              <a:rPr lang="da-DK" sz="1600" dirty="0" err="1">
                <a:solidFill>
                  <a:srgbClr val="666666"/>
                </a:solidFill>
              </a:rPr>
              <a:t>cryostat</a:t>
            </a:r>
            <a:r>
              <a:rPr lang="da-DK" sz="1600" dirty="0">
                <a:solidFill>
                  <a:srgbClr val="666666"/>
                </a:solidFill>
              </a:rPr>
              <a:t>, </a:t>
            </a:r>
            <a:r>
              <a:rPr lang="da-DK" sz="1600" dirty="0" err="1">
                <a:solidFill>
                  <a:srgbClr val="666666"/>
                </a:solidFill>
              </a:rPr>
              <a:t>we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can</a:t>
            </a:r>
            <a:r>
              <a:rPr lang="da-DK" sz="1600" dirty="0">
                <a:solidFill>
                  <a:srgbClr val="666666"/>
                </a:solidFill>
              </a:rPr>
              <a:t> start </a:t>
            </a:r>
            <a:r>
              <a:rPr lang="da-DK" sz="1600" dirty="0" err="1">
                <a:solidFill>
                  <a:srgbClr val="666666"/>
                </a:solidFill>
              </a:rPr>
              <a:t>testing</a:t>
            </a:r>
            <a:r>
              <a:rPr lang="da-DK" sz="1600" dirty="0">
                <a:solidFill>
                  <a:srgbClr val="666666"/>
                </a:solidFill>
              </a:rPr>
              <a:t> the workflow. </a:t>
            </a:r>
            <a:r>
              <a:rPr lang="da-DK" sz="1600" dirty="0" err="1">
                <a:solidFill>
                  <a:srgbClr val="666666"/>
                </a:solidFill>
              </a:rPr>
              <a:t>Once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mounted</a:t>
            </a:r>
            <a:r>
              <a:rPr lang="da-DK" sz="1600" dirty="0">
                <a:solidFill>
                  <a:srgbClr val="666666"/>
                </a:solidFill>
              </a:rPr>
              <a:t>, the goniometer, sample </a:t>
            </a:r>
            <a:r>
              <a:rPr lang="da-DK" sz="1600" dirty="0" err="1">
                <a:solidFill>
                  <a:srgbClr val="666666"/>
                </a:solidFill>
              </a:rPr>
              <a:t>table</a:t>
            </a:r>
            <a:r>
              <a:rPr lang="da-DK" sz="1600" dirty="0">
                <a:solidFill>
                  <a:srgbClr val="666666"/>
                </a:solidFill>
              </a:rPr>
              <a:t> and tank motor </a:t>
            </a:r>
            <a:r>
              <a:rPr lang="da-DK" sz="1600" dirty="0" err="1">
                <a:solidFill>
                  <a:srgbClr val="666666"/>
                </a:solidFill>
              </a:rPr>
              <a:t>can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be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connected</a:t>
            </a:r>
            <a:r>
              <a:rPr lang="da-DK" sz="1600" dirty="0">
                <a:solidFill>
                  <a:srgbClr val="666666"/>
                </a:solidFill>
              </a:rPr>
              <a:t> to motion </a:t>
            </a:r>
            <a:r>
              <a:rPr lang="da-DK" sz="1600" dirty="0" err="1">
                <a:solidFill>
                  <a:srgbClr val="666666"/>
                </a:solidFill>
              </a:rPr>
              <a:t>control</a:t>
            </a:r>
            <a:r>
              <a:rPr lang="da-DK" sz="1600" dirty="0">
                <a:solidFill>
                  <a:srgbClr val="666666"/>
                </a:solidFill>
              </a:rPr>
              <a:t> rack</a:t>
            </a:r>
          </a:p>
        </p:txBody>
      </p:sp>
    </p:spTree>
    <p:extLst>
      <p:ext uri="{BB962C8B-B14F-4D97-AF65-F5344CB8AC3E}">
        <p14:creationId xmlns:p14="http://schemas.microsoft.com/office/powerpoint/2010/main" val="37253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Analyzer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SAT test</a:t>
            </a:r>
          </a:p>
        </p:txBody>
      </p:sp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2D3D3F1-2B00-4F3A-87FC-427592A5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5" y="3267074"/>
            <a:ext cx="5706535" cy="3209926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69D827D-EC93-4EA1-8755-52F86EA6E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1986100"/>
            <a:ext cx="5900737" cy="4425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2CF30-13FE-42DA-A662-243465BEDDBC}"/>
              </a:ext>
            </a:extLst>
          </p:cNvPr>
          <p:cNvSpPr txBox="1"/>
          <p:nvPr/>
        </p:nvSpPr>
        <p:spPr>
          <a:xfrm>
            <a:off x="564124" y="1370548"/>
            <a:ext cx="679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dirty="0" err="1">
                <a:solidFill>
                  <a:srgbClr val="666666"/>
                </a:solidFill>
              </a:rPr>
              <a:t>Tested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graphite</a:t>
            </a:r>
            <a:r>
              <a:rPr lang="da-DK" sz="1600" dirty="0">
                <a:solidFill>
                  <a:srgbClr val="666666"/>
                </a:solidFill>
              </a:rPr>
              <a:t> on a </a:t>
            </a:r>
            <a:r>
              <a:rPr lang="da-DK" sz="1600" dirty="0" err="1">
                <a:solidFill>
                  <a:srgbClr val="666666"/>
                </a:solidFill>
              </a:rPr>
              <a:t>ToF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diffractometer</a:t>
            </a:r>
            <a:r>
              <a:rPr lang="da-DK" sz="1600" dirty="0">
                <a:solidFill>
                  <a:srgbClr val="666666"/>
                </a:solidFill>
              </a:rPr>
              <a:t> at PSI. 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>
                <a:solidFill>
                  <a:srgbClr val="666666"/>
                </a:solidFill>
              </a:rPr>
              <a:t>Students </a:t>
            </a:r>
            <a:r>
              <a:rPr lang="da-DK" sz="1600" dirty="0" err="1">
                <a:solidFill>
                  <a:srgbClr val="666666"/>
                </a:solidFill>
              </a:rPr>
              <a:t>are</a:t>
            </a:r>
            <a:r>
              <a:rPr lang="da-DK" sz="1600" dirty="0">
                <a:solidFill>
                  <a:srgbClr val="666666"/>
                </a:solidFill>
              </a:rPr>
              <a:t> happy </a:t>
            </a:r>
            <a:r>
              <a:rPr lang="da-DK" sz="1600" dirty="0" err="1">
                <a:solidFill>
                  <a:srgbClr val="666666"/>
                </a:solidFill>
              </a:rPr>
              <a:t>before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they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realized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why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 err="1">
                <a:solidFill>
                  <a:srgbClr val="666666"/>
                </a:solidFill>
              </a:rPr>
              <a:t>we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needed</a:t>
            </a:r>
            <a:r>
              <a:rPr lang="da-DK" sz="1600" dirty="0">
                <a:solidFill>
                  <a:srgbClr val="666666"/>
                </a:solidFill>
              </a:rPr>
              <a:t> to </a:t>
            </a:r>
            <a:r>
              <a:rPr lang="da-DK" sz="1600" dirty="0" err="1">
                <a:solidFill>
                  <a:srgbClr val="666666"/>
                </a:solidFill>
              </a:rPr>
              <a:t>be</a:t>
            </a:r>
            <a:r>
              <a:rPr lang="da-DK" sz="1600" dirty="0">
                <a:solidFill>
                  <a:srgbClr val="666666"/>
                </a:solidFill>
              </a:rPr>
              <a:t> 4-5 </a:t>
            </a:r>
            <a:r>
              <a:rPr lang="da-DK" sz="1600" dirty="0" err="1">
                <a:solidFill>
                  <a:srgbClr val="666666"/>
                </a:solidFill>
              </a:rPr>
              <a:t>people</a:t>
            </a:r>
            <a:r>
              <a:rPr lang="da-DK" sz="1600" dirty="0">
                <a:solidFill>
                  <a:srgbClr val="666666"/>
                </a:solidFill>
              </a:rPr>
              <a:t> on a neutron </a:t>
            </a:r>
            <a:r>
              <a:rPr lang="da-DK" sz="1600" dirty="0" err="1">
                <a:solidFill>
                  <a:srgbClr val="666666"/>
                </a:solidFill>
              </a:rPr>
              <a:t>beamtime</a:t>
            </a:r>
            <a:endParaRPr lang="da-DK" sz="1600" dirty="0">
              <a:solidFill>
                <a:srgbClr val="666666"/>
              </a:solidFill>
            </a:endParaRPr>
          </a:p>
          <a:p>
            <a:pPr algn="l"/>
            <a:endParaRPr lang="da-DK" sz="1600" dirty="0">
              <a:solidFill>
                <a:srgbClr val="666666"/>
              </a:solidFill>
            </a:endParaRPr>
          </a:p>
          <a:p>
            <a:pPr algn="l"/>
            <a:r>
              <a:rPr lang="da-DK" sz="1600" dirty="0">
                <a:solidFill>
                  <a:srgbClr val="666666"/>
                </a:solidFill>
              </a:rPr>
              <a:t>A single </a:t>
            </a:r>
            <a:r>
              <a:rPr lang="da-DK" sz="1600" dirty="0" err="1">
                <a:solidFill>
                  <a:srgbClr val="666666"/>
                </a:solidFill>
              </a:rPr>
              <a:t>plate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can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be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measured</a:t>
            </a:r>
            <a:r>
              <a:rPr lang="da-DK" sz="1600" dirty="0">
                <a:solidFill>
                  <a:srgbClr val="666666"/>
                </a:solidFill>
              </a:rPr>
              <a:t> in 2 hours – </a:t>
            </a:r>
            <a:r>
              <a:rPr lang="da-DK" sz="1600" dirty="0" err="1">
                <a:solidFill>
                  <a:srgbClr val="666666"/>
                </a:solidFill>
              </a:rPr>
              <a:t>reflectivity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>
                <a:solidFill>
                  <a:srgbClr val="666666"/>
                </a:solidFill>
              </a:rPr>
              <a:t>is </a:t>
            </a:r>
            <a:r>
              <a:rPr lang="da-DK" sz="1600" dirty="0" err="1">
                <a:solidFill>
                  <a:srgbClr val="666666"/>
                </a:solidFill>
              </a:rPr>
              <a:t>close</a:t>
            </a:r>
            <a:r>
              <a:rPr lang="da-DK" sz="1600" dirty="0">
                <a:solidFill>
                  <a:srgbClr val="666666"/>
                </a:solidFill>
              </a:rPr>
              <a:t> to 1</a:t>
            </a:r>
          </a:p>
        </p:txBody>
      </p:sp>
    </p:spTree>
    <p:extLst>
      <p:ext uri="{BB962C8B-B14F-4D97-AF65-F5344CB8AC3E}">
        <p14:creationId xmlns:p14="http://schemas.microsoft.com/office/powerpoint/2010/main" val="8684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Analyzer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SAT 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2CF30-13FE-42DA-A662-243465BEDDBC}"/>
              </a:ext>
            </a:extLst>
          </p:cNvPr>
          <p:cNvSpPr txBox="1"/>
          <p:nvPr/>
        </p:nvSpPr>
        <p:spPr>
          <a:xfrm>
            <a:off x="835586" y="1832213"/>
            <a:ext cx="6797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 err="1">
                <a:solidFill>
                  <a:srgbClr val="666666"/>
                </a:solidFill>
              </a:rPr>
              <a:t>Strict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requirements</a:t>
            </a:r>
            <a:r>
              <a:rPr lang="da-DK" dirty="0">
                <a:solidFill>
                  <a:srgbClr val="666666"/>
                </a:solidFill>
              </a:rPr>
              <a:t> on </a:t>
            </a:r>
            <a:r>
              <a:rPr lang="da-DK" dirty="0" err="1">
                <a:solidFill>
                  <a:srgbClr val="666666"/>
                </a:solidFill>
              </a:rPr>
              <a:t>mosaicity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actually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fulfilled</a:t>
            </a:r>
            <a:r>
              <a:rPr lang="da-DK" dirty="0">
                <a:solidFill>
                  <a:srgbClr val="666666"/>
                </a:solidFill>
              </a:rPr>
              <a:t>. Panasonics HOPG </a:t>
            </a:r>
            <a:r>
              <a:rPr lang="da-DK" dirty="0" err="1">
                <a:solidFill>
                  <a:srgbClr val="666666"/>
                </a:solidFill>
              </a:rPr>
              <a:t>crystals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the </a:t>
            </a:r>
            <a:r>
              <a:rPr lang="da-DK" dirty="0" err="1">
                <a:solidFill>
                  <a:srgbClr val="666666"/>
                </a:solidFill>
              </a:rPr>
              <a:t>best</a:t>
            </a:r>
            <a:r>
              <a:rPr lang="da-DK" dirty="0">
                <a:solidFill>
                  <a:srgbClr val="666666"/>
                </a:solidFill>
              </a:rPr>
              <a:t> i have </a:t>
            </a:r>
            <a:r>
              <a:rPr lang="da-DK" dirty="0" err="1">
                <a:solidFill>
                  <a:srgbClr val="666666"/>
                </a:solidFill>
              </a:rPr>
              <a:t>seen</a:t>
            </a:r>
            <a:r>
              <a:rPr lang="da-DK" dirty="0">
                <a:solidFill>
                  <a:srgbClr val="666666"/>
                </a:solidFill>
              </a:rPr>
              <a:t>. </a:t>
            </a:r>
            <a:r>
              <a:rPr lang="da-DK" dirty="0" err="1">
                <a:solidFill>
                  <a:srgbClr val="666666"/>
                </a:solidFill>
              </a:rPr>
              <a:t>We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tested</a:t>
            </a:r>
            <a:r>
              <a:rPr lang="da-DK" dirty="0">
                <a:solidFill>
                  <a:srgbClr val="666666"/>
                </a:solidFill>
              </a:rPr>
              <a:t> 300 / 1000 </a:t>
            </a:r>
            <a:r>
              <a:rPr lang="da-DK" dirty="0" err="1">
                <a:solidFill>
                  <a:srgbClr val="666666"/>
                </a:solidFill>
              </a:rPr>
              <a:t>crystals</a:t>
            </a:r>
            <a:r>
              <a:rPr lang="da-DK" dirty="0">
                <a:solidFill>
                  <a:srgbClr val="666666"/>
                </a:solidFill>
              </a:rPr>
              <a:t>, and </a:t>
            </a:r>
            <a:r>
              <a:rPr lang="da-DK" dirty="0" err="1">
                <a:solidFill>
                  <a:srgbClr val="666666"/>
                </a:solidFill>
              </a:rPr>
              <a:t>deemed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this</a:t>
            </a:r>
            <a:r>
              <a:rPr lang="da-DK" dirty="0">
                <a:solidFill>
                  <a:srgbClr val="666666"/>
                </a:solidFill>
              </a:rPr>
              <a:t> sufficient.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70B9F-AAA9-4183-B07B-AB6BD1D52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16" y="3114675"/>
            <a:ext cx="10953179" cy="316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39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Common chopper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project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09F9DCD2-5738-4261-B393-133E3F3D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43" y="3601628"/>
            <a:ext cx="7236382" cy="3256372"/>
          </a:xfrm>
          <a:prstGeom prst="rect">
            <a:avLst/>
          </a:prstGeom>
        </p:spPr>
      </p:pic>
      <p:pic>
        <p:nvPicPr>
          <p:cNvPr id="9" name="Picture 8" descr="A picture containing indoor, metal, disk brake&#10;&#10;Description automatically generated">
            <a:extLst>
              <a:ext uri="{FF2B5EF4-FFF2-40B4-BE49-F238E27FC236}">
                <a16:creationId xmlns:a16="http://schemas.microsoft.com/office/drawing/2014/main" id="{5582CC07-9C20-4E87-AC35-5B485CC9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02827" y="2646338"/>
            <a:ext cx="4216197" cy="3162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018FB2-90A3-4D23-9861-FA2299134E7D}"/>
              </a:ext>
            </a:extLst>
          </p:cNvPr>
          <p:cNvSpPr txBox="1"/>
          <p:nvPr/>
        </p:nvSpPr>
        <p:spPr>
          <a:xfrm>
            <a:off x="3516873" y="1513126"/>
            <a:ext cx="6797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>
                <a:solidFill>
                  <a:srgbClr val="666666"/>
                </a:solidFill>
              </a:rPr>
              <a:t>Common chopper </a:t>
            </a:r>
            <a:r>
              <a:rPr lang="da-DK" dirty="0" err="1">
                <a:solidFill>
                  <a:srgbClr val="666666"/>
                </a:solidFill>
              </a:rPr>
              <a:t>project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progressing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nicely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 err="1">
                <a:solidFill>
                  <a:srgbClr val="666666"/>
                </a:solidFill>
              </a:rPr>
              <a:t>slow</a:t>
            </a:r>
            <a:r>
              <a:rPr lang="da-DK" dirty="0">
                <a:solidFill>
                  <a:srgbClr val="666666"/>
                </a:solidFill>
              </a:rPr>
              <a:t> choppers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done in summer time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medium-speed PSC chopper is </a:t>
            </a:r>
            <a:r>
              <a:rPr lang="da-DK" dirty="0" err="1">
                <a:solidFill>
                  <a:srgbClr val="666666"/>
                </a:solidFill>
              </a:rPr>
              <a:t>scheduled</a:t>
            </a:r>
            <a:r>
              <a:rPr lang="da-DK" dirty="0">
                <a:solidFill>
                  <a:srgbClr val="666666"/>
                </a:solidFill>
              </a:rPr>
              <a:t> for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installation in Q3 </a:t>
            </a:r>
            <a:r>
              <a:rPr lang="da-DK" dirty="0" err="1">
                <a:solidFill>
                  <a:srgbClr val="666666"/>
                </a:solidFill>
              </a:rPr>
              <a:t>this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year</a:t>
            </a:r>
            <a:endParaRPr lang="da-DK" dirty="0">
              <a:solidFill>
                <a:srgbClr val="66666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4DBE9D-2653-E746-05C5-EB25FC15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8" y="891583"/>
            <a:ext cx="2670880" cy="59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Guide </a:t>
            </a:r>
          </a:p>
        </p:txBody>
      </p:sp>
      <p:pic>
        <p:nvPicPr>
          <p:cNvPr id="5" name="Picture 4" descr="A picture containing text, worktable&#10;&#10;Description automatically generated">
            <a:extLst>
              <a:ext uri="{FF2B5EF4-FFF2-40B4-BE49-F238E27FC236}">
                <a16:creationId xmlns:a16="http://schemas.microsoft.com/office/drawing/2014/main" id="{AB7C6B13-BEA2-459A-A1C0-76681247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58" y="3214687"/>
            <a:ext cx="4726169" cy="3544627"/>
          </a:xfrm>
          <a:prstGeom prst="rect">
            <a:avLst/>
          </a:prstGeom>
        </p:spPr>
      </p:pic>
      <p:pic>
        <p:nvPicPr>
          <p:cNvPr id="8" name="Picture 7" descr="A picture containing text, floor, indoor, person&#10;&#10;Description automatically generated">
            <a:extLst>
              <a:ext uri="{FF2B5EF4-FFF2-40B4-BE49-F238E27FC236}">
                <a16:creationId xmlns:a16="http://schemas.microsoft.com/office/drawing/2014/main" id="{851CC314-2249-49E1-A8DD-7D23E9B1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3321645"/>
            <a:ext cx="4583559" cy="3437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3D0D1E-529C-4860-A800-B9728C18F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487" y="1290637"/>
            <a:ext cx="3886200" cy="2914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B6E496-AEFC-4075-BC6B-97FE4822086C}"/>
              </a:ext>
            </a:extLst>
          </p:cNvPr>
          <p:cNvSpPr txBox="1"/>
          <p:nvPr/>
        </p:nvSpPr>
        <p:spPr>
          <a:xfrm>
            <a:off x="759386" y="1051163"/>
            <a:ext cx="6797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>
                <a:solidFill>
                  <a:srgbClr val="666666"/>
                </a:solidFill>
              </a:rPr>
              <a:t>Guide </a:t>
            </a:r>
            <a:r>
              <a:rPr lang="da-DK" dirty="0" err="1">
                <a:solidFill>
                  <a:srgbClr val="666666"/>
                </a:solidFill>
              </a:rPr>
              <a:t>manufactured</a:t>
            </a:r>
            <a:r>
              <a:rPr lang="da-DK" dirty="0">
                <a:solidFill>
                  <a:srgbClr val="666666"/>
                </a:solidFill>
              </a:rPr>
              <a:t>, the </a:t>
            </a:r>
            <a:r>
              <a:rPr lang="da-DK" dirty="0" err="1">
                <a:solidFill>
                  <a:srgbClr val="666666"/>
                </a:solidFill>
              </a:rPr>
              <a:t>first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shipments</a:t>
            </a:r>
            <a:r>
              <a:rPr lang="da-DK" dirty="0">
                <a:solidFill>
                  <a:srgbClr val="666666"/>
                </a:solidFill>
              </a:rPr>
              <a:t> of guide </a:t>
            </a:r>
            <a:r>
              <a:rPr lang="da-DK" dirty="0" err="1">
                <a:solidFill>
                  <a:srgbClr val="666666"/>
                </a:solidFill>
              </a:rPr>
              <a:t>housing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and </a:t>
            </a:r>
            <a:r>
              <a:rPr lang="da-DK" dirty="0" err="1">
                <a:solidFill>
                  <a:srgbClr val="666666"/>
                </a:solidFill>
              </a:rPr>
              <a:t>crossbeams</a:t>
            </a:r>
            <a:r>
              <a:rPr lang="da-DK" dirty="0">
                <a:solidFill>
                  <a:srgbClr val="666666"/>
                </a:solidFill>
              </a:rPr>
              <a:t> have </a:t>
            </a:r>
            <a:r>
              <a:rPr lang="da-DK" dirty="0" err="1">
                <a:solidFill>
                  <a:srgbClr val="666666"/>
                </a:solidFill>
              </a:rPr>
              <a:t>arrived</a:t>
            </a:r>
            <a:r>
              <a:rPr lang="da-DK" dirty="0">
                <a:solidFill>
                  <a:srgbClr val="666666"/>
                </a:solidFill>
              </a:rPr>
              <a:t>. </a:t>
            </a:r>
            <a:br>
              <a:rPr lang="da-DK" dirty="0">
                <a:solidFill>
                  <a:srgbClr val="666666"/>
                </a:solidFill>
              </a:rPr>
            </a:br>
            <a:br>
              <a:rPr lang="da-DK" dirty="0">
                <a:solidFill>
                  <a:srgbClr val="666666"/>
                </a:solidFill>
              </a:rPr>
            </a:br>
            <a:r>
              <a:rPr lang="da-DK" dirty="0" err="1">
                <a:solidFill>
                  <a:srgbClr val="666666"/>
                </a:solidFill>
              </a:rPr>
              <a:t>Interesting</a:t>
            </a:r>
            <a:r>
              <a:rPr lang="da-DK" dirty="0">
                <a:solidFill>
                  <a:srgbClr val="666666"/>
                </a:solidFill>
              </a:rPr>
              <a:t> times </a:t>
            </a:r>
            <a:r>
              <a:rPr lang="da-DK" dirty="0" err="1">
                <a:solidFill>
                  <a:srgbClr val="666666"/>
                </a:solidFill>
              </a:rPr>
              <a:t>ahead</a:t>
            </a:r>
            <a:r>
              <a:rPr lang="da-DK" dirty="0">
                <a:solidFill>
                  <a:srgbClr val="666666"/>
                </a:solidFill>
              </a:rPr>
              <a:t>, installation of the </a:t>
            </a:r>
            <a:r>
              <a:rPr lang="da-DK" dirty="0" err="1">
                <a:solidFill>
                  <a:srgbClr val="666666"/>
                </a:solidFill>
              </a:rPr>
              <a:t>entire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primary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spectrometer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this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year</a:t>
            </a:r>
            <a:r>
              <a:rPr lang="da-DK" dirty="0">
                <a:solidFill>
                  <a:srgbClr val="666666"/>
                </a:solidFill>
              </a:rPr>
              <a:t>.</a:t>
            </a:r>
          </a:p>
          <a:p>
            <a:pPr algn="l"/>
            <a:endParaRPr lang="da-DK" dirty="0">
              <a:solidFill>
                <a:srgbClr val="666666"/>
              </a:solidFill>
            </a:endParaRPr>
          </a:p>
          <a:p>
            <a:pPr algn="l"/>
            <a:endParaRPr lang="da-DK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BWI installation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done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E953ECC-C598-CF25-EB47-E0E2C9E8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0836" y="1775033"/>
            <a:ext cx="5684096" cy="4263072"/>
          </a:xfrm>
          <a:prstGeom prst="rect">
            <a:avLst/>
          </a:prstGeom>
        </p:spPr>
      </p:pic>
      <p:pic>
        <p:nvPicPr>
          <p:cNvPr id="9" name="Picture 8" descr="A picture containing indoor, wall, floor, worktable&#10;&#10;Description automatically generated">
            <a:extLst>
              <a:ext uri="{FF2B5EF4-FFF2-40B4-BE49-F238E27FC236}">
                <a16:creationId xmlns:a16="http://schemas.microsoft.com/office/drawing/2014/main" id="{231F22D1-8ECC-927E-190A-EAEB61776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09" y="3703806"/>
            <a:ext cx="5198000" cy="2920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AB5F0-A01E-2BA3-75E4-5A0D8FAA6A98}"/>
              </a:ext>
            </a:extLst>
          </p:cNvPr>
          <p:cNvSpPr txBox="1"/>
          <p:nvPr/>
        </p:nvSpPr>
        <p:spPr>
          <a:xfrm>
            <a:off x="934828" y="922712"/>
            <a:ext cx="60953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In-bunker guide installation is </a:t>
            </a:r>
            <a:r>
              <a:rPr lang="da-DK" dirty="0" err="1">
                <a:solidFill>
                  <a:srgbClr val="666666"/>
                </a:solidFill>
              </a:rPr>
              <a:t>scheduled</a:t>
            </a:r>
            <a:r>
              <a:rPr lang="da-DK" dirty="0">
                <a:solidFill>
                  <a:srgbClr val="666666"/>
                </a:solidFill>
              </a:rPr>
              <a:t> for 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Chopper bases </a:t>
            </a:r>
            <a:r>
              <a:rPr lang="da-DK" dirty="0" err="1">
                <a:solidFill>
                  <a:srgbClr val="666666"/>
                </a:solidFill>
              </a:rPr>
              <a:t>will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follow</a:t>
            </a:r>
            <a:r>
              <a:rPr lang="da-DK" dirty="0">
                <a:solidFill>
                  <a:srgbClr val="66666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Bandwidth</a:t>
            </a:r>
            <a:r>
              <a:rPr lang="da-DK" dirty="0">
                <a:solidFill>
                  <a:srgbClr val="666666"/>
                </a:solidFill>
              </a:rPr>
              <a:t> chopper (E02) and the rest of the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guide to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installed</a:t>
            </a:r>
            <a:r>
              <a:rPr lang="da-DK" dirty="0">
                <a:solidFill>
                  <a:srgbClr val="666666"/>
                </a:solidFill>
              </a:rPr>
              <a:t> over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Fast PSC chopper is </a:t>
            </a:r>
            <a:r>
              <a:rPr lang="da-DK" dirty="0" err="1">
                <a:solidFill>
                  <a:srgbClr val="666666"/>
                </a:solidFill>
              </a:rPr>
              <a:t>planned</a:t>
            </a:r>
            <a:r>
              <a:rPr lang="da-DK" dirty="0">
                <a:solidFill>
                  <a:srgbClr val="666666"/>
                </a:solidFill>
              </a:rPr>
              <a:t> to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installed</a:t>
            </a:r>
            <a:r>
              <a:rPr lang="da-DK" dirty="0">
                <a:solidFill>
                  <a:srgbClr val="666666"/>
                </a:solidFill>
              </a:rPr>
              <a:t> at the end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of the </a:t>
            </a:r>
            <a:r>
              <a:rPr lang="da-DK" dirty="0" err="1">
                <a:solidFill>
                  <a:srgbClr val="666666"/>
                </a:solidFill>
              </a:rPr>
              <a:t>year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72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Beryllium 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EAC0F-E202-2A4A-DBB4-C44F79302296}"/>
              </a:ext>
            </a:extLst>
          </p:cNvPr>
          <p:cNvSpPr txBox="1"/>
          <p:nvPr/>
        </p:nvSpPr>
        <p:spPr>
          <a:xfrm>
            <a:off x="934828" y="922712"/>
            <a:ext cx="6746132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Produced</a:t>
            </a:r>
            <a:r>
              <a:rPr lang="da-DK" dirty="0">
                <a:solidFill>
                  <a:srgbClr val="666666"/>
                </a:solidFill>
              </a:rPr>
              <a:t> in Denmark by the </a:t>
            </a:r>
            <a:r>
              <a:rPr lang="da-DK" dirty="0" err="1">
                <a:solidFill>
                  <a:srgbClr val="666666"/>
                </a:solidFill>
              </a:rPr>
              <a:t>company</a:t>
            </a:r>
            <a:r>
              <a:rPr lang="da-DK" dirty="0">
                <a:solidFill>
                  <a:srgbClr val="666666"/>
                </a:solidFill>
              </a:rPr>
              <a:t> JJ </a:t>
            </a:r>
            <a:r>
              <a:rPr lang="da-DK" dirty="0" err="1">
                <a:solidFill>
                  <a:srgbClr val="666666"/>
                </a:solidFill>
              </a:rPr>
              <a:t>Xray</a:t>
            </a: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Material</a:t>
            </a:r>
            <a:r>
              <a:rPr lang="da-DK" dirty="0"/>
              <a:t> </a:t>
            </a:r>
            <a:r>
              <a:rPr lang="da-DK" dirty="0" err="1"/>
              <a:t>ordered</a:t>
            </a:r>
            <a:r>
              <a:rPr lang="da-DK" dirty="0"/>
              <a:t>, </a:t>
            </a:r>
            <a:r>
              <a:rPr lang="da-DK" dirty="0" err="1"/>
              <a:t>including</a:t>
            </a:r>
            <a:r>
              <a:rPr lang="da-DK" dirty="0"/>
              <a:t> </a:t>
            </a:r>
            <a:r>
              <a:rPr lang="da-DK" dirty="0" err="1"/>
              <a:t>premachine</a:t>
            </a:r>
            <a:r>
              <a:rPr lang="da-DK" dirty="0"/>
              <a:t> beryllium </a:t>
            </a:r>
            <a:r>
              <a:rPr lang="da-DK" dirty="0" err="1"/>
              <a:t>which</a:t>
            </a:r>
            <a:r>
              <a:rPr lang="da-DK" dirty="0"/>
              <a:t> is </a:t>
            </a:r>
            <a:r>
              <a:rPr lang="da-DK" dirty="0" err="1"/>
              <a:t>delivered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Copper</a:t>
            </a:r>
            <a:r>
              <a:rPr lang="da-DK" dirty="0"/>
              <a:t> base </a:t>
            </a:r>
            <a:r>
              <a:rPr lang="da-DK" dirty="0" err="1"/>
              <a:t>plates</a:t>
            </a:r>
            <a:r>
              <a:rPr lang="da-DK" dirty="0"/>
              <a:t> </a:t>
            </a:r>
            <a:r>
              <a:rPr lang="da-DK" dirty="0" err="1"/>
              <a:t>delivered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Sub-</a:t>
            </a:r>
            <a:r>
              <a:rPr lang="da-DK" dirty="0" err="1"/>
              <a:t>project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finalized</a:t>
            </a:r>
            <a:r>
              <a:rPr lang="da-DK" dirty="0"/>
              <a:t> in September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7771A8B-1CB4-1813-C601-50842B71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50" y="3209633"/>
            <a:ext cx="7431729" cy="3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Detectors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EAC0F-E202-2A4A-DBB4-C44F79302296}"/>
              </a:ext>
            </a:extLst>
          </p:cNvPr>
          <p:cNvSpPr txBox="1"/>
          <p:nvPr/>
        </p:nvSpPr>
        <p:spPr>
          <a:xfrm>
            <a:off x="934828" y="922712"/>
            <a:ext cx="60953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The firmware has </a:t>
            </a:r>
            <a:r>
              <a:rPr lang="da-DK" dirty="0" err="1">
                <a:solidFill>
                  <a:srgbClr val="666666"/>
                </a:solidFill>
              </a:rPr>
              <a:t>been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agreed</a:t>
            </a:r>
            <a:r>
              <a:rPr lang="da-DK" dirty="0">
                <a:solidFill>
                  <a:srgbClr val="666666"/>
                </a:solidFill>
              </a:rPr>
              <a:t> upon and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is </a:t>
            </a:r>
            <a:r>
              <a:rPr lang="da-DK" dirty="0" err="1">
                <a:solidFill>
                  <a:srgbClr val="666666"/>
                </a:solidFill>
              </a:rPr>
              <a:t>being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finalized</a:t>
            </a:r>
            <a:r>
              <a:rPr lang="da-DK" dirty="0">
                <a:solidFill>
                  <a:srgbClr val="666666"/>
                </a:solidFill>
              </a:rPr>
              <a:t> by CAEN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Detector</a:t>
            </a:r>
            <a:r>
              <a:rPr lang="da-DK" dirty="0">
                <a:solidFill>
                  <a:srgbClr val="666666"/>
                </a:solidFill>
              </a:rPr>
              <a:t> design is </a:t>
            </a:r>
            <a:r>
              <a:rPr lang="da-DK" dirty="0" err="1">
                <a:solidFill>
                  <a:srgbClr val="666666"/>
                </a:solidFill>
              </a:rPr>
              <a:t>finalized</a:t>
            </a:r>
            <a:r>
              <a:rPr lang="da-DK" dirty="0">
                <a:solidFill>
                  <a:srgbClr val="666666"/>
                </a:solidFill>
              </a:rPr>
              <a:t> and </a:t>
            </a:r>
            <a:r>
              <a:rPr lang="da-DK" dirty="0" err="1">
                <a:solidFill>
                  <a:srgbClr val="666666"/>
                </a:solidFill>
              </a:rPr>
              <a:t>order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ready</a:t>
            </a:r>
            <a:r>
              <a:rPr lang="da-DK" dirty="0">
                <a:solidFill>
                  <a:srgbClr val="666666"/>
                </a:solidFill>
              </a:rPr>
              <a:t> to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placed</a:t>
            </a: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What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remains</a:t>
            </a:r>
            <a:r>
              <a:rPr lang="da-DK" dirty="0">
                <a:solidFill>
                  <a:srgbClr val="666666"/>
                </a:solidFill>
              </a:rPr>
              <a:t> is </a:t>
            </a:r>
            <a:r>
              <a:rPr lang="da-DK" dirty="0" err="1">
                <a:solidFill>
                  <a:srgbClr val="666666"/>
                </a:solidFill>
              </a:rPr>
              <a:t>cabling</a:t>
            </a:r>
            <a:r>
              <a:rPr lang="da-DK" dirty="0">
                <a:solidFill>
                  <a:srgbClr val="666666"/>
                </a:solidFill>
              </a:rPr>
              <a:t>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ADC </a:t>
            </a:r>
            <a:r>
              <a:rPr lang="da-DK" dirty="0" err="1">
                <a:solidFill>
                  <a:srgbClr val="666666"/>
                </a:solidFill>
              </a:rPr>
              <a:t>module</a:t>
            </a:r>
            <a:r>
              <a:rPr lang="da-DK" dirty="0">
                <a:solidFill>
                  <a:srgbClr val="666666"/>
                </a:solidFill>
              </a:rPr>
              <a:t> is </a:t>
            </a:r>
            <a:r>
              <a:rPr lang="da-DK" dirty="0" err="1">
                <a:solidFill>
                  <a:srgbClr val="666666"/>
                </a:solidFill>
              </a:rPr>
              <a:t>already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procured</a:t>
            </a: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93A9DC-A547-36EE-1CC3-041C29C6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89" y="3805612"/>
            <a:ext cx="5566410" cy="292989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4361FB8-1CFE-EDAC-EE52-CA45BED3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3" y="4057095"/>
            <a:ext cx="4095511" cy="2763779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B8E49597-3FD5-D684-56B0-BB6C12B0D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35250" y="190500"/>
            <a:ext cx="3518274" cy="35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rough schedule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1BB8C1A-BBC7-48E3-9E7A-4298C50028E0}"/>
              </a:ext>
            </a:extLst>
          </p:cNvPr>
          <p:cNvSpPr txBox="1"/>
          <p:nvPr/>
        </p:nvSpPr>
        <p:spPr>
          <a:xfrm>
            <a:off x="1012049" y="1070435"/>
            <a:ext cx="9315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Bunker guide installation is </a:t>
            </a:r>
            <a:r>
              <a:rPr lang="da-DK" dirty="0" err="1">
                <a:solidFill>
                  <a:srgbClr val="666666"/>
                </a:solidFill>
              </a:rPr>
              <a:t>planned</a:t>
            </a:r>
            <a:r>
              <a:rPr lang="da-DK" dirty="0">
                <a:solidFill>
                  <a:srgbClr val="666666"/>
                </a:solidFill>
              </a:rPr>
              <a:t> to </a:t>
            </a:r>
            <a:r>
              <a:rPr lang="da-DK" dirty="0" err="1">
                <a:solidFill>
                  <a:srgbClr val="666666"/>
                </a:solidFill>
              </a:rPr>
              <a:t>occur</a:t>
            </a:r>
            <a:r>
              <a:rPr lang="da-DK" dirty="0">
                <a:solidFill>
                  <a:srgbClr val="666666"/>
                </a:solidFill>
              </a:rPr>
              <a:t> in May.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Chopper installation </a:t>
            </a:r>
            <a:r>
              <a:rPr lang="da-DK" dirty="0" err="1">
                <a:solidFill>
                  <a:srgbClr val="666666"/>
                </a:solidFill>
              </a:rPr>
              <a:t>will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intertwined</a:t>
            </a:r>
            <a:r>
              <a:rPr lang="da-DK" dirty="0">
                <a:solidFill>
                  <a:srgbClr val="666666"/>
                </a:solidFill>
              </a:rPr>
              <a:t> with guide installation, with CHIMS </a:t>
            </a:r>
            <a:r>
              <a:rPr lang="da-DK" dirty="0" err="1">
                <a:solidFill>
                  <a:srgbClr val="666666"/>
                </a:solidFill>
              </a:rPr>
              <a:t>being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connected</a:t>
            </a:r>
            <a:r>
              <a:rPr lang="da-DK" dirty="0">
                <a:solidFill>
                  <a:srgbClr val="666666"/>
                </a:solidFill>
              </a:rPr>
              <a:t> and </a:t>
            </a:r>
            <a:r>
              <a:rPr lang="da-DK" dirty="0" err="1">
                <a:solidFill>
                  <a:srgbClr val="666666"/>
                </a:solidFill>
              </a:rPr>
              <a:t>coaligned</a:t>
            </a:r>
            <a:r>
              <a:rPr lang="da-DK" dirty="0">
                <a:solidFill>
                  <a:srgbClr val="666666"/>
                </a:solidFill>
              </a:rPr>
              <a:t> with guide </a:t>
            </a:r>
            <a:r>
              <a:rPr lang="da-DK" dirty="0" err="1">
                <a:solidFill>
                  <a:srgbClr val="666666"/>
                </a:solidFill>
              </a:rPr>
              <a:t>housing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The </a:t>
            </a:r>
            <a:r>
              <a:rPr lang="da-DK" dirty="0" err="1">
                <a:solidFill>
                  <a:srgbClr val="666666"/>
                </a:solidFill>
              </a:rPr>
              <a:t>slow</a:t>
            </a:r>
            <a:r>
              <a:rPr lang="da-DK" dirty="0">
                <a:solidFill>
                  <a:srgbClr val="666666"/>
                </a:solidFill>
              </a:rPr>
              <a:t> chopper discs (FOC) and the </a:t>
            </a:r>
            <a:r>
              <a:rPr lang="da-DK" dirty="0" err="1">
                <a:solidFill>
                  <a:srgbClr val="666666"/>
                </a:solidFill>
              </a:rPr>
              <a:t>bandwidth</a:t>
            </a:r>
            <a:r>
              <a:rPr lang="da-DK" dirty="0">
                <a:solidFill>
                  <a:srgbClr val="666666"/>
                </a:solidFill>
              </a:rPr>
              <a:t> chopper </a:t>
            </a:r>
            <a:r>
              <a:rPr lang="da-DK" dirty="0" err="1">
                <a:solidFill>
                  <a:srgbClr val="666666"/>
                </a:solidFill>
              </a:rPr>
              <a:t>will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installed</a:t>
            </a:r>
            <a:r>
              <a:rPr lang="da-DK" dirty="0">
                <a:solidFill>
                  <a:srgbClr val="666666"/>
                </a:solidFill>
              </a:rPr>
              <a:t> in the summer and PSC in Q4 </a:t>
            </a:r>
            <a:r>
              <a:rPr lang="da-DK" dirty="0" err="1">
                <a:solidFill>
                  <a:srgbClr val="666666"/>
                </a:solidFill>
              </a:rPr>
              <a:t>this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year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Analysers </a:t>
            </a:r>
            <a:r>
              <a:rPr lang="da-DK" dirty="0" err="1">
                <a:solidFill>
                  <a:srgbClr val="666666"/>
                </a:solidFill>
              </a:rPr>
              <a:t>will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assembled</a:t>
            </a:r>
            <a:r>
              <a:rPr lang="da-DK" dirty="0">
                <a:solidFill>
                  <a:srgbClr val="666666"/>
                </a:solidFill>
              </a:rPr>
              <a:t> in </a:t>
            </a:r>
            <a:r>
              <a:rPr lang="da-DK" dirty="0" err="1">
                <a:solidFill>
                  <a:srgbClr val="666666"/>
                </a:solidFill>
              </a:rPr>
              <a:t>late</a:t>
            </a:r>
            <a:r>
              <a:rPr lang="da-DK" dirty="0">
                <a:solidFill>
                  <a:srgbClr val="666666"/>
                </a:solidFill>
              </a:rPr>
              <a:t> summer, </a:t>
            </a:r>
            <a:r>
              <a:rPr lang="da-DK" dirty="0" err="1">
                <a:solidFill>
                  <a:srgbClr val="666666"/>
                </a:solidFill>
              </a:rPr>
              <a:t>installed</a:t>
            </a:r>
            <a:r>
              <a:rPr lang="da-DK" dirty="0">
                <a:solidFill>
                  <a:srgbClr val="666666"/>
                </a:solidFill>
              </a:rPr>
              <a:t> in </a:t>
            </a:r>
            <a:r>
              <a:rPr lang="da-DK" dirty="0" err="1">
                <a:solidFill>
                  <a:srgbClr val="666666"/>
                </a:solidFill>
              </a:rPr>
              <a:t>autumnm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Detectors</a:t>
            </a:r>
            <a:r>
              <a:rPr lang="da-DK" dirty="0">
                <a:solidFill>
                  <a:srgbClr val="666666"/>
                </a:solidFill>
              </a:rPr>
              <a:t>: TG-3 is </a:t>
            </a:r>
            <a:r>
              <a:rPr lang="da-DK" dirty="0" err="1">
                <a:solidFill>
                  <a:srgbClr val="666666"/>
                </a:solidFill>
              </a:rPr>
              <a:t>passed</a:t>
            </a:r>
            <a:r>
              <a:rPr lang="da-DK" dirty="0">
                <a:solidFill>
                  <a:srgbClr val="666666"/>
                </a:solidFill>
              </a:rPr>
              <a:t> and </a:t>
            </a:r>
            <a:r>
              <a:rPr lang="da-DK" dirty="0" err="1">
                <a:solidFill>
                  <a:srgbClr val="666666"/>
                </a:solidFill>
              </a:rPr>
              <a:t>construction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can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begin</a:t>
            </a:r>
            <a:r>
              <a:rPr lang="da-DK" dirty="0">
                <a:solidFill>
                  <a:srgbClr val="666666"/>
                </a:solidFill>
              </a:rPr>
              <a:t>. The </a:t>
            </a:r>
            <a:r>
              <a:rPr lang="da-DK" dirty="0" err="1">
                <a:solidFill>
                  <a:srgbClr val="666666"/>
                </a:solidFill>
              </a:rPr>
              <a:t>main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digitizer</a:t>
            </a:r>
            <a:r>
              <a:rPr lang="da-DK" dirty="0">
                <a:solidFill>
                  <a:srgbClr val="666666"/>
                </a:solidFill>
              </a:rPr>
              <a:t> has </a:t>
            </a:r>
            <a:r>
              <a:rPr lang="da-DK" dirty="0" err="1">
                <a:solidFill>
                  <a:srgbClr val="666666"/>
                </a:solidFill>
              </a:rPr>
              <a:t>been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bought</a:t>
            </a:r>
            <a:r>
              <a:rPr lang="da-DK" dirty="0">
                <a:solidFill>
                  <a:srgbClr val="666666"/>
                </a:solidFill>
              </a:rPr>
              <a:t> and the </a:t>
            </a:r>
            <a:r>
              <a:rPr lang="da-DK" dirty="0" err="1">
                <a:solidFill>
                  <a:srgbClr val="666666"/>
                </a:solidFill>
              </a:rPr>
              <a:t>preamplifiers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ordered</a:t>
            </a:r>
            <a:r>
              <a:rPr lang="da-DK" dirty="0">
                <a:solidFill>
                  <a:srgbClr val="666666"/>
                </a:solidFill>
              </a:rPr>
              <a:t>. </a:t>
            </a:r>
            <a:r>
              <a:rPr lang="da-DK" dirty="0" err="1">
                <a:solidFill>
                  <a:srgbClr val="666666"/>
                </a:solidFill>
              </a:rPr>
              <a:t>Expected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late</a:t>
            </a:r>
            <a:r>
              <a:rPr lang="da-DK" dirty="0">
                <a:solidFill>
                  <a:srgbClr val="666666"/>
                </a:solidFill>
              </a:rPr>
              <a:t> 2022, </a:t>
            </a:r>
            <a:r>
              <a:rPr lang="da-DK" dirty="0" err="1">
                <a:solidFill>
                  <a:srgbClr val="666666"/>
                </a:solidFill>
              </a:rPr>
              <a:t>early</a:t>
            </a:r>
            <a:r>
              <a:rPr lang="da-DK" dirty="0">
                <a:solidFill>
                  <a:srgbClr val="666666"/>
                </a:solidFill>
              </a:rPr>
              <a:t> 2023. 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Main </a:t>
            </a:r>
            <a:r>
              <a:rPr lang="da-DK" dirty="0" err="1">
                <a:solidFill>
                  <a:srgbClr val="666666"/>
                </a:solidFill>
              </a:rPr>
              <a:t>schedule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dependencies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in the </a:t>
            </a:r>
            <a:r>
              <a:rPr lang="da-DK" dirty="0" err="1">
                <a:solidFill>
                  <a:srgbClr val="666666"/>
                </a:solidFill>
              </a:rPr>
              <a:t>primary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spectrometer</a:t>
            </a:r>
            <a:r>
              <a:rPr lang="da-DK" dirty="0">
                <a:solidFill>
                  <a:srgbClr val="666666"/>
                </a:solidFill>
              </a:rPr>
              <a:t> (bunker </a:t>
            </a:r>
            <a:r>
              <a:rPr lang="da-DK" dirty="0" err="1">
                <a:solidFill>
                  <a:srgbClr val="666666"/>
                </a:solidFill>
              </a:rPr>
              <a:t>crane</a:t>
            </a:r>
            <a:r>
              <a:rPr lang="da-DK" dirty="0">
                <a:solidFill>
                  <a:srgbClr val="666666"/>
                </a:solidFill>
              </a:rPr>
              <a:t>, </a:t>
            </a:r>
            <a:r>
              <a:rPr lang="da-DK" dirty="0" err="1">
                <a:solidFill>
                  <a:srgbClr val="666666"/>
                </a:solidFill>
              </a:rPr>
              <a:t>other</a:t>
            </a:r>
            <a:r>
              <a:rPr lang="da-DK" dirty="0">
                <a:solidFill>
                  <a:srgbClr val="666666"/>
                </a:solidFill>
              </a:rPr>
              <a:t> instruments). </a:t>
            </a:r>
            <a:r>
              <a:rPr lang="da-DK" dirty="0" err="1">
                <a:solidFill>
                  <a:srgbClr val="666666"/>
                </a:solidFill>
              </a:rPr>
              <a:t>Once</a:t>
            </a:r>
            <a:r>
              <a:rPr lang="da-DK" dirty="0">
                <a:solidFill>
                  <a:srgbClr val="666666"/>
                </a:solidFill>
              </a:rPr>
              <a:t> tank is back in </a:t>
            </a:r>
            <a:r>
              <a:rPr lang="da-DK" dirty="0" err="1">
                <a:solidFill>
                  <a:srgbClr val="666666"/>
                </a:solidFill>
              </a:rPr>
              <a:t>place</a:t>
            </a:r>
            <a:r>
              <a:rPr lang="da-DK" dirty="0">
                <a:solidFill>
                  <a:srgbClr val="666666"/>
                </a:solidFill>
              </a:rPr>
              <a:t>, </a:t>
            </a:r>
            <a:r>
              <a:rPr lang="da-DK" dirty="0" err="1">
                <a:solidFill>
                  <a:srgbClr val="666666"/>
                </a:solidFill>
              </a:rPr>
              <a:t>detector</a:t>
            </a:r>
            <a:r>
              <a:rPr lang="da-DK" dirty="0">
                <a:solidFill>
                  <a:srgbClr val="666666"/>
                </a:solidFill>
              </a:rPr>
              <a:t> installation is a </a:t>
            </a:r>
            <a:r>
              <a:rPr lang="da-DK" dirty="0" err="1">
                <a:solidFill>
                  <a:srgbClr val="666666"/>
                </a:solidFill>
              </a:rPr>
              <a:t>local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affair</a:t>
            </a:r>
            <a:r>
              <a:rPr lang="da-DK" dirty="0">
                <a:solidFill>
                  <a:srgbClr val="666666"/>
                </a:solidFill>
              </a:rPr>
              <a:t>. </a:t>
            </a: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Interfaces with the ESS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relatively</a:t>
            </a:r>
            <a:r>
              <a:rPr lang="da-DK" dirty="0">
                <a:solidFill>
                  <a:srgbClr val="666666"/>
                </a:solidFill>
              </a:rPr>
              <a:t> clear at </a:t>
            </a:r>
            <a:r>
              <a:rPr lang="da-DK" dirty="0" err="1">
                <a:solidFill>
                  <a:srgbClr val="666666"/>
                </a:solidFill>
              </a:rPr>
              <a:t>this</a:t>
            </a:r>
            <a:r>
              <a:rPr lang="da-DK" dirty="0">
                <a:solidFill>
                  <a:srgbClr val="666666"/>
                </a:solidFill>
              </a:rPr>
              <a:t> point.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Common </a:t>
            </a:r>
            <a:r>
              <a:rPr lang="da-DK" dirty="0" err="1">
                <a:solidFill>
                  <a:srgbClr val="666666"/>
                </a:solidFill>
              </a:rPr>
              <a:t>projects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currently</a:t>
            </a:r>
            <a:r>
              <a:rPr lang="da-DK" dirty="0">
                <a:solidFill>
                  <a:srgbClr val="666666"/>
                </a:solidFill>
              </a:rPr>
              <a:t> not on track, </a:t>
            </a:r>
            <a:r>
              <a:rPr lang="da-DK" dirty="0" err="1">
                <a:solidFill>
                  <a:srgbClr val="666666"/>
                </a:solidFill>
              </a:rPr>
              <a:t>we</a:t>
            </a:r>
            <a:r>
              <a:rPr lang="da-DK" dirty="0">
                <a:solidFill>
                  <a:srgbClr val="666666"/>
                </a:solidFill>
              </a:rPr>
              <a:t> have </a:t>
            </a:r>
            <a:r>
              <a:rPr lang="da-DK" dirty="0" err="1">
                <a:solidFill>
                  <a:srgbClr val="666666"/>
                </a:solidFill>
              </a:rPr>
              <a:t>requirements</a:t>
            </a:r>
            <a:r>
              <a:rPr lang="da-DK" dirty="0">
                <a:solidFill>
                  <a:srgbClr val="666666"/>
                </a:solidFill>
              </a:rPr>
              <a:t> but no budget and </a:t>
            </a:r>
            <a:r>
              <a:rPr lang="da-DK" dirty="0" err="1">
                <a:solidFill>
                  <a:srgbClr val="666666"/>
                </a:solidFill>
              </a:rPr>
              <a:t>project</a:t>
            </a:r>
            <a:r>
              <a:rPr lang="da-DK" dirty="0">
                <a:solidFill>
                  <a:srgbClr val="666666"/>
                </a:solidFill>
              </a:rPr>
              <a:t> start.      </a:t>
            </a:r>
          </a:p>
        </p:txBody>
      </p:sp>
    </p:spTree>
    <p:extLst>
      <p:ext uri="{BB962C8B-B14F-4D97-AF65-F5344CB8AC3E}">
        <p14:creationId xmlns:p14="http://schemas.microsoft.com/office/powerpoint/2010/main" val="7548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Financials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collaborations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80201-698A-4D3F-BF71-ED09C9100265}"/>
              </a:ext>
            </a:extLst>
          </p:cNvPr>
          <p:cNvSpPr txBox="1"/>
          <p:nvPr/>
        </p:nvSpPr>
        <p:spPr>
          <a:xfrm>
            <a:off x="1151334" y="1115597"/>
            <a:ext cx="60960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DTU		= 19.2%		= €2,522,700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CEA/CNRS (LLB)	= 11.7%		= €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1,532,920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PSI		= 28.0%		= €3,670,600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IFE		= 7.3%		= €954,341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		= 2.7%		= €351,500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ESS		= 31.2%		= €4,090,539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782B-1F99-4080-9CCD-39E31218B547}"/>
              </a:ext>
            </a:extLst>
          </p:cNvPr>
          <p:cNvSpPr txBox="1"/>
          <p:nvPr/>
        </p:nvSpPr>
        <p:spPr>
          <a:xfrm>
            <a:off x="1103709" y="3921714"/>
            <a:ext cx="60597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 err="1">
                <a:solidFill>
                  <a:srgbClr val="666666"/>
                </a:solidFill>
              </a:rPr>
              <a:t>We</a:t>
            </a:r>
            <a:r>
              <a:rPr lang="da-DK" dirty="0">
                <a:solidFill>
                  <a:srgbClr val="666666"/>
                </a:solidFill>
              </a:rPr>
              <a:t> have </a:t>
            </a:r>
            <a:r>
              <a:rPr lang="da-DK" dirty="0" err="1">
                <a:solidFill>
                  <a:srgbClr val="666666"/>
                </a:solidFill>
              </a:rPr>
              <a:t>shifted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enough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scope</a:t>
            </a:r>
            <a:r>
              <a:rPr lang="da-DK" dirty="0">
                <a:solidFill>
                  <a:srgbClr val="666666"/>
                </a:solidFill>
              </a:rPr>
              <a:t> to the ESS to </a:t>
            </a:r>
            <a:r>
              <a:rPr lang="da-DK" dirty="0" err="1">
                <a:solidFill>
                  <a:srgbClr val="666666"/>
                </a:solidFill>
              </a:rPr>
              <a:t>make</a:t>
            </a:r>
            <a:r>
              <a:rPr lang="da-DK" dirty="0">
                <a:solidFill>
                  <a:srgbClr val="666666"/>
                </a:solidFill>
              </a:rPr>
              <a:t> ESS the </a:t>
            </a:r>
            <a:r>
              <a:rPr lang="da-DK" dirty="0" err="1">
                <a:solidFill>
                  <a:srgbClr val="666666"/>
                </a:solidFill>
              </a:rPr>
              <a:t>largest</a:t>
            </a:r>
            <a:r>
              <a:rPr lang="da-DK" dirty="0">
                <a:solidFill>
                  <a:srgbClr val="666666"/>
                </a:solidFill>
              </a:rPr>
              <a:t> partner: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Choppers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Beamline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shielding</a:t>
            </a: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Electrical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work</a:t>
            </a:r>
            <a:endParaRPr lang="da-DK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Detector</a:t>
            </a:r>
            <a:r>
              <a:rPr lang="da-DK" dirty="0">
                <a:solidFill>
                  <a:srgbClr val="666666"/>
                </a:solidFill>
              </a:rPr>
              <a:t> integration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Utilities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PSS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Cave</a:t>
            </a:r>
            <a:r>
              <a:rPr lang="da-DK" dirty="0">
                <a:solidFill>
                  <a:srgbClr val="666666"/>
                </a:solidFill>
              </a:rPr>
              <a:t> (for </a:t>
            </a:r>
            <a:r>
              <a:rPr lang="da-DK" dirty="0" err="1">
                <a:solidFill>
                  <a:srgbClr val="666666"/>
                </a:solidFill>
              </a:rPr>
              <a:t>procurement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reasons</a:t>
            </a:r>
            <a:r>
              <a:rPr lang="da-DK" dirty="0">
                <a:solidFill>
                  <a:srgbClr val="666666"/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96AAA-4138-4863-B932-BD50364402CE}"/>
              </a:ext>
            </a:extLst>
          </p:cNvPr>
          <p:cNvSpPr/>
          <p:nvPr/>
        </p:nvSpPr>
        <p:spPr>
          <a:xfrm>
            <a:off x="8264620" y="1466931"/>
            <a:ext cx="3642035" cy="4763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Currently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seem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on budget.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The major </a:t>
            </a:r>
            <a:r>
              <a:rPr lang="da-DK" dirty="0" err="1"/>
              <a:t>risks</a:t>
            </a:r>
            <a:r>
              <a:rPr lang="da-DK" dirty="0"/>
              <a:t> to </a:t>
            </a:r>
            <a:r>
              <a:rPr lang="da-DK" dirty="0" err="1"/>
              <a:t>financials</a:t>
            </a:r>
            <a:r>
              <a:rPr lang="da-DK" dirty="0"/>
              <a:t> </a:t>
            </a:r>
            <a:r>
              <a:rPr lang="da-DK" dirty="0" err="1"/>
              <a:t>are</a:t>
            </a:r>
            <a:endParaRPr lang="da-DK" dirty="0"/>
          </a:p>
          <a:p>
            <a:pPr algn="ctr"/>
            <a:endParaRPr lang="da-D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/>
              <a:t>Common </a:t>
            </a:r>
            <a:r>
              <a:rPr lang="da-DK" dirty="0" err="1"/>
              <a:t>electrical</a:t>
            </a:r>
            <a:endParaRPr lang="da-D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/>
              <a:t>Component </a:t>
            </a:r>
            <a:r>
              <a:rPr lang="da-DK" dirty="0" err="1"/>
              <a:t>failure</a:t>
            </a:r>
            <a:endParaRPr lang="da-D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dirty="0" err="1"/>
              <a:t>Detector</a:t>
            </a:r>
            <a:r>
              <a:rPr lang="da-DK" dirty="0"/>
              <a:t> </a:t>
            </a:r>
            <a:r>
              <a:rPr lang="da-DK" dirty="0" err="1"/>
              <a:t>modules</a:t>
            </a:r>
            <a:r>
              <a:rPr lang="da-DK" dirty="0"/>
              <a:t> (</a:t>
            </a:r>
            <a:r>
              <a:rPr lang="da-DK" dirty="0" err="1"/>
              <a:t>production</a:t>
            </a:r>
            <a:br>
              <a:rPr lang="da-DK" dirty="0"/>
            </a:br>
            <a:r>
              <a:rPr lang="da-DK" dirty="0" err="1"/>
              <a:t>cabling</a:t>
            </a:r>
            <a:r>
              <a:rPr lang="da-DK" dirty="0"/>
              <a:t> and installation)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11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Recent progress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1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work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1F8BF1E-DBB2-618E-16B8-39D163AF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1986100"/>
            <a:ext cx="5900737" cy="44255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62632E-1A58-E3F8-8589-4A5331D98169}"/>
              </a:ext>
            </a:extLst>
          </p:cNvPr>
          <p:cNvSpPr/>
          <p:nvPr/>
        </p:nvSpPr>
        <p:spPr>
          <a:xfrm>
            <a:off x="9215438" y="3703576"/>
            <a:ext cx="842962" cy="990600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6389C-DD47-807E-27E1-1A283FE8C0D0}"/>
              </a:ext>
            </a:extLst>
          </p:cNvPr>
          <p:cNvSpPr txBox="1"/>
          <p:nvPr/>
        </p:nvSpPr>
        <p:spPr>
          <a:xfrm>
            <a:off x="871745" y="1269740"/>
            <a:ext cx="9315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666666"/>
                </a:solidFill>
              </a:rPr>
              <a:t>New student to </a:t>
            </a:r>
            <a:r>
              <a:rPr lang="da-DK" sz="2000" dirty="0" err="1">
                <a:solidFill>
                  <a:srgbClr val="666666"/>
                </a:solidFill>
              </a:rPr>
              <a:t>work</a:t>
            </a:r>
            <a:r>
              <a:rPr lang="da-DK" sz="2000" dirty="0">
                <a:solidFill>
                  <a:srgbClr val="666666"/>
                </a:solidFill>
              </a:rPr>
              <a:t> 50 % on BIFROST for 4 </a:t>
            </a:r>
            <a:r>
              <a:rPr lang="da-DK" sz="2000" dirty="0" err="1">
                <a:solidFill>
                  <a:srgbClr val="666666"/>
                </a:solidFill>
              </a:rPr>
              <a:t>years</a:t>
            </a:r>
            <a:endParaRPr lang="da-DK" sz="20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666666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666666"/>
                </a:solidFill>
              </a:rPr>
              <a:t>Possible</a:t>
            </a:r>
            <a:r>
              <a:rPr lang="da-DK" sz="2000" dirty="0">
                <a:solidFill>
                  <a:srgbClr val="666666"/>
                </a:solidFill>
              </a:rPr>
              <a:t> </a:t>
            </a:r>
            <a:r>
              <a:rPr lang="da-DK" sz="2000" dirty="0" err="1">
                <a:solidFill>
                  <a:srgbClr val="666666"/>
                </a:solidFill>
              </a:rPr>
              <a:t>topics</a:t>
            </a:r>
            <a:r>
              <a:rPr lang="da-DK" sz="2000" dirty="0">
                <a:solidFill>
                  <a:srgbClr val="666666"/>
                </a:solidFill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666666"/>
                </a:solidFill>
              </a:rPr>
              <a:t>Polarization</a:t>
            </a:r>
            <a:r>
              <a:rPr lang="da-DK" sz="2000" dirty="0">
                <a:solidFill>
                  <a:srgbClr val="666666"/>
                </a:solidFill>
              </a:rPr>
              <a:t> </a:t>
            </a:r>
            <a:r>
              <a:rPr lang="da-DK" sz="2000" dirty="0" err="1">
                <a:solidFill>
                  <a:srgbClr val="666666"/>
                </a:solidFill>
              </a:rPr>
              <a:t>upgrade</a:t>
            </a:r>
            <a:endParaRPr lang="da-DK" sz="2000" dirty="0">
              <a:solidFill>
                <a:srgbClr val="666666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666666"/>
                </a:solidFill>
              </a:rPr>
              <a:t>Simulating</a:t>
            </a:r>
            <a:r>
              <a:rPr lang="da-DK" sz="2000" dirty="0">
                <a:solidFill>
                  <a:srgbClr val="666666"/>
                </a:solidFill>
              </a:rPr>
              <a:t> resolution </a:t>
            </a:r>
            <a:r>
              <a:rPr lang="da-DK" sz="2000" dirty="0" err="1">
                <a:solidFill>
                  <a:srgbClr val="666666"/>
                </a:solidFill>
              </a:rPr>
              <a:t>meausurements</a:t>
            </a:r>
            <a:br>
              <a:rPr lang="da-DK" sz="2000" dirty="0">
                <a:solidFill>
                  <a:srgbClr val="666666"/>
                </a:solidFill>
              </a:rPr>
            </a:br>
            <a:r>
              <a:rPr lang="da-DK" sz="2000" dirty="0">
                <a:solidFill>
                  <a:srgbClr val="666666"/>
                </a:solidFill>
              </a:rPr>
              <a:t>for hot </a:t>
            </a:r>
            <a:r>
              <a:rPr lang="da-DK" sz="2000" dirty="0" err="1">
                <a:solidFill>
                  <a:srgbClr val="666666"/>
                </a:solidFill>
              </a:rPr>
              <a:t>commissioning</a:t>
            </a:r>
            <a:endParaRPr lang="da-DK" sz="2000" dirty="0">
              <a:solidFill>
                <a:srgbClr val="666666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666666"/>
                </a:solidFill>
              </a:rPr>
              <a:t>Simulating</a:t>
            </a:r>
            <a:r>
              <a:rPr lang="da-DK" sz="2000" dirty="0">
                <a:solidFill>
                  <a:srgbClr val="666666"/>
                </a:solidFill>
              </a:rPr>
              <a:t> </a:t>
            </a:r>
            <a:r>
              <a:rPr lang="da-DK" sz="2000" dirty="0" err="1">
                <a:solidFill>
                  <a:srgbClr val="666666"/>
                </a:solidFill>
              </a:rPr>
              <a:t>magnons</a:t>
            </a:r>
            <a:r>
              <a:rPr lang="da-DK" sz="2000" dirty="0">
                <a:solidFill>
                  <a:srgbClr val="666666"/>
                </a:solidFill>
              </a:rPr>
              <a:t> in the </a:t>
            </a:r>
            <a:br>
              <a:rPr lang="da-DK" sz="2000" dirty="0">
                <a:solidFill>
                  <a:srgbClr val="666666"/>
                </a:solidFill>
              </a:rPr>
            </a:br>
            <a:r>
              <a:rPr lang="da-DK" sz="2000" dirty="0">
                <a:solidFill>
                  <a:srgbClr val="666666"/>
                </a:solidFill>
              </a:rPr>
              <a:t>as-</a:t>
            </a:r>
            <a:r>
              <a:rPr lang="da-DK" sz="2000" dirty="0" err="1">
                <a:solidFill>
                  <a:srgbClr val="666666"/>
                </a:solidFill>
              </a:rPr>
              <a:t>built</a:t>
            </a:r>
            <a:r>
              <a:rPr lang="da-DK" sz="2000" dirty="0">
                <a:solidFill>
                  <a:srgbClr val="666666"/>
                </a:solidFill>
              </a:rPr>
              <a:t> design (or </a:t>
            </a:r>
            <a:r>
              <a:rPr lang="da-DK" sz="2000" dirty="0" err="1">
                <a:solidFill>
                  <a:srgbClr val="666666"/>
                </a:solidFill>
              </a:rPr>
              <a:t>close</a:t>
            </a:r>
            <a:r>
              <a:rPr lang="da-DK" sz="2000" dirty="0">
                <a:solidFill>
                  <a:srgbClr val="666666"/>
                </a:solidFill>
              </a:rPr>
              <a:t> to)</a:t>
            </a:r>
            <a:br>
              <a:rPr lang="da-DK" sz="2000" dirty="0">
                <a:solidFill>
                  <a:srgbClr val="666666"/>
                </a:solidFill>
              </a:rPr>
            </a:br>
            <a:br>
              <a:rPr lang="da-DK" sz="2000" dirty="0">
                <a:solidFill>
                  <a:srgbClr val="666666"/>
                </a:solidFill>
              </a:rPr>
            </a:br>
            <a:r>
              <a:rPr lang="da-DK" sz="2000" b="1" dirty="0">
                <a:solidFill>
                  <a:srgbClr val="666666"/>
                </a:solidFill>
              </a:rPr>
              <a:t>Kristine Marie Løfgren Krighaar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lvl="1"/>
            <a:endParaRPr lang="da-DK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work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E518A-6A9E-859E-11E8-7A6CCD792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5" y="3429000"/>
            <a:ext cx="4601682" cy="3354661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A39EBAC2-26A7-78BD-5CF2-E48341558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384" y="3450951"/>
            <a:ext cx="4158807" cy="3354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EDEF66-C2D9-77CC-B8C5-714D70D9A2F8}"/>
              </a:ext>
            </a:extLst>
          </p:cNvPr>
          <p:cNvSpPr txBox="1"/>
          <p:nvPr/>
        </p:nvSpPr>
        <p:spPr>
          <a:xfrm>
            <a:off x="871744" y="1269740"/>
            <a:ext cx="10766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Students at DTU </a:t>
            </a:r>
            <a:r>
              <a:rPr lang="da-DK" dirty="0" err="1">
                <a:solidFill>
                  <a:srgbClr val="666666"/>
                </a:solidFill>
              </a:rPr>
              <a:t>started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simulating</a:t>
            </a:r>
            <a:r>
              <a:rPr lang="da-DK" dirty="0">
                <a:solidFill>
                  <a:srgbClr val="666666"/>
                </a:solidFill>
              </a:rPr>
              <a:t> ‘</a:t>
            </a:r>
            <a:r>
              <a:rPr lang="da-DK" dirty="0" err="1">
                <a:solidFill>
                  <a:srgbClr val="666666"/>
                </a:solidFill>
              </a:rPr>
              <a:t>flat</a:t>
            </a:r>
            <a:r>
              <a:rPr lang="da-DK" dirty="0">
                <a:solidFill>
                  <a:srgbClr val="666666"/>
                </a:solidFill>
              </a:rPr>
              <a:t>’ modes (</a:t>
            </a:r>
            <a:r>
              <a:rPr lang="da-DK" dirty="0" err="1">
                <a:solidFill>
                  <a:srgbClr val="666666"/>
                </a:solidFill>
              </a:rPr>
              <a:t>using</a:t>
            </a:r>
            <a:r>
              <a:rPr lang="da-DK" dirty="0">
                <a:solidFill>
                  <a:srgbClr val="666666"/>
                </a:solidFill>
              </a:rPr>
              <a:t> an </a:t>
            </a:r>
            <a:r>
              <a:rPr lang="da-DK" dirty="0" err="1">
                <a:solidFill>
                  <a:srgbClr val="666666"/>
                </a:solidFill>
              </a:rPr>
              <a:t>incoherent</a:t>
            </a:r>
            <a:r>
              <a:rPr lang="da-DK" dirty="0">
                <a:solidFill>
                  <a:srgbClr val="666666"/>
                </a:solidFill>
              </a:rPr>
              <a:t> virtual </a:t>
            </a:r>
            <a:r>
              <a:rPr lang="da-DK" dirty="0" err="1">
                <a:solidFill>
                  <a:srgbClr val="666666"/>
                </a:solidFill>
              </a:rPr>
              <a:t>scatterer</a:t>
            </a:r>
            <a:r>
              <a:rPr lang="da-DK" dirty="0">
                <a:solidFill>
                  <a:srgbClr val="666666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666666"/>
                </a:solidFill>
              </a:rPr>
              <a:t>Simulated</a:t>
            </a:r>
            <a:r>
              <a:rPr lang="da-DK" dirty="0">
                <a:solidFill>
                  <a:srgbClr val="666666"/>
                </a:solidFill>
              </a:rPr>
              <a:t> resolution </a:t>
            </a:r>
            <a:r>
              <a:rPr lang="da-DK" dirty="0" err="1">
                <a:solidFill>
                  <a:srgbClr val="666666"/>
                </a:solidFill>
              </a:rPr>
              <a:t>corresponds</a:t>
            </a:r>
            <a:r>
              <a:rPr lang="da-DK" dirty="0">
                <a:solidFill>
                  <a:srgbClr val="666666"/>
                </a:solidFill>
              </a:rPr>
              <a:t> to </a:t>
            </a:r>
            <a:r>
              <a:rPr lang="da-DK" dirty="0" err="1">
                <a:solidFill>
                  <a:srgbClr val="666666"/>
                </a:solidFill>
              </a:rPr>
              <a:t>what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we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expect</a:t>
            </a:r>
            <a:endParaRPr lang="da-DK" dirty="0">
              <a:solidFill>
                <a:srgbClr val="6666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666666"/>
                </a:solidFill>
              </a:rPr>
              <a:t>A plan </a:t>
            </a:r>
            <a:r>
              <a:rPr lang="da-DK" dirty="0" err="1">
                <a:solidFill>
                  <a:srgbClr val="666666"/>
                </a:solidFill>
              </a:rPr>
              <a:t>would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be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using</a:t>
            </a:r>
            <a:r>
              <a:rPr lang="da-DK" dirty="0">
                <a:solidFill>
                  <a:srgbClr val="666666"/>
                </a:solidFill>
              </a:rPr>
              <a:t> 1 – 1,5 FTE on </a:t>
            </a:r>
            <a:r>
              <a:rPr lang="da-DK" dirty="0" err="1">
                <a:solidFill>
                  <a:srgbClr val="666666"/>
                </a:solidFill>
              </a:rPr>
              <a:t>simulating</a:t>
            </a:r>
            <a:r>
              <a:rPr lang="da-DK" dirty="0">
                <a:solidFill>
                  <a:srgbClr val="666666"/>
                </a:solidFill>
              </a:rPr>
              <a:t> resolution for hot </a:t>
            </a:r>
            <a:r>
              <a:rPr lang="da-DK" dirty="0" err="1">
                <a:solidFill>
                  <a:srgbClr val="666666"/>
                </a:solidFill>
              </a:rPr>
              <a:t>commissioning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comparison</a:t>
            </a:r>
            <a:r>
              <a:rPr lang="da-DK" dirty="0">
                <a:solidFill>
                  <a:srgbClr val="666666"/>
                </a:solidFill>
              </a:rPr>
              <a:t>, and to </a:t>
            </a:r>
            <a:r>
              <a:rPr lang="da-DK" dirty="0" err="1">
                <a:solidFill>
                  <a:srgbClr val="666666"/>
                </a:solidFill>
              </a:rPr>
              <a:t>simulate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magnons</a:t>
            </a:r>
            <a:r>
              <a:rPr lang="da-DK" dirty="0">
                <a:solidFill>
                  <a:srgbClr val="666666"/>
                </a:solidFill>
              </a:rPr>
              <a:t> to have an event mode data set for the data </a:t>
            </a:r>
            <a:r>
              <a:rPr lang="da-DK" dirty="0" err="1">
                <a:solidFill>
                  <a:srgbClr val="666666"/>
                </a:solidFill>
              </a:rPr>
              <a:t>reduction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algoritm</a:t>
            </a:r>
            <a:endParaRPr lang="da-DK" dirty="0">
              <a:solidFill>
                <a:srgbClr val="6666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48" y="331521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Early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science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will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 at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low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flux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5AD5E-3709-1641-4AA5-0395BBF5871C}"/>
              </a:ext>
            </a:extLst>
          </p:cNvPr>
          <p:cNvSpPr txBox="1"/>
          <p:nvPr/>
        </p:nvSpPr>
        <p:spPr>
          <a:xfrm>
            <a:off x="881918" y="3657587"/>
            <a:ext cx="112140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Flux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Round robin MnF2 sample, but then going to a well known more complex system and see similar fits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Mapping: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Frustrated systems with large moment and broad features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Resolution in Q and E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MnF2, more recently studied samples. Test deep inelastic resolution on a strong scatterer could be a very good demonstration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Signal noise background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: Round robin, but also closing a gap would demonstrate elastic line performance. Both high resolution and low resolution for all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analyser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energies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84D25-4E14-57B3-B73D-287190CA91C9}"/>
              </a:ext>
            </a:extLst>
          </p:cNvPr>
          <p:cNvSpPr txBox="1"/>
          <p:nvPr/>
        </p:nvSpPr>
        <p:spPr>
          <a:xfrm>
            <a:off x="1004868" y="1054326"/>
            <a:ext cx="609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 flux scenario: 50 kW - 10</a:t>
            </a:r>
            <a:r>
              <a:rPr lang="en-US" sz="180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n/s/cm</a:t>
            </a:r>
            <a:r>
              <a:rPr lang="en-US" sz="180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(low resolution) 10</a:t>
            </a:r>
            <a:r>
              <a:rPr lang="en-US" sz="180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n/s/cm</a:t>
            </a:r>
            <a:r>
              <a:rPr lang="en-US" sz="180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(high resolution)</a:t>
            </a:r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4F042-EA4B-60BF-F71B-796FCFE01EE7}"/>
              </a:ext>
            </a:extLst>
          </p:cNvPr>
          <p:cNvSpPr txBox="1"/>
          <p:nvPr/>
        </p:nvSpPr>
        <p:spPr>
          <a:xfrm>
            <a:off x="541830" y="1723059"/>
            <a:ext cx="8162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a-DK" dirty="0">
                <a:solidFill>
                  <a:srgbClr val="666666"/>
                </a:solidFill>
              </a:rPr>
              <a:t>The </a:t>
            </a:r>
            <a:r>
              <a:rPr lang="da-DK" dirty="0" err="1">
                <a:solidFill>
                  <a:srgbClr val="666666"/>
                </a:solidFill>
              </a:rPr>
              <a:t>currently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agreed</a:t>
            </a:r>
            <a:r>
              <a:rPr lang="da-DK" dirty="0">
                <a:solidFill>
                  <a:srgbClr val="666666"/>
                </a:solidFill>
              </a:rPr>
              <a:t> model is </a:t>
            </a:r>
            <a:r>
              <a:rPr lang="da-DK" dirty="0" err="1">
                <a:solidFill>
                  <a:srgbClr val="666666"/>
                </a:solidFill>
              </a:rPr>
              <a:t>that</a:t>
            </a:r>
            <a:r>
              <a:rPr lang="da-DK" dirty="0">
                <a:solidFill>
                  <a:srgbClr val="666666"/>
                </a:solidFill>
              </a:rPr>
              <a:t> the instrument </a:t>
            </a:r>
            <a:r>
              <a:rPr lang="da-DK" dirty="0" err="1">
                <a:solidFill>
                  <a:srgbClr val="666666"/>
                </a:solidFill>
              </a:rPr>
              <a:t>consortium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leads</a:t>
            </a:r>
            <a:r>
              <a:rPr lang="da-DK" dirty="0">
                <a:solidFill>
                  <a:srgbClr val="666666"/>
                </a:solidFill>
              </a:rPr>
              <a:t> the </a:t>
            </a:r>
            <a:r>
              <a:rPr lang="da-DK" dirty="0" err="1">
                <a:solidFill>
                  <a:srgbClr val="666666"/>
                </a:solidFill>
              </a:rPr>
              <a:t>early</a:t>
            </a:r>
            <a:r>
              <a:rPr lang="da-DK" dirty="0">
                <a:solidFill>
                  <a:srgbClr val="666666"/>
                </a:solidFill>
              </a:rPr>
              <a:t> science program </a:t>
            </a:r>
            <a:r>
              <a:rPr lang="da-DK" dirty="0" err="1">
                <a:solidFill>
                  <a:srgbClr val="666666"/>
                </a:solidFill>
              </a:rPr>
              <a:t>before</a:t>
            </a:r>
            <a:r>
              <a:rPr lang="da-DK" dirty="0">
                <a:solidFill>
                  <a:srgbClr val="666666"/>
                </a:solidFill>
              </a:rPr>
              <a:t> user operation – </a:t>
            </a:r>
            <a:r>
              <a:rPr lang="da-DK" dirty="0" err="1">
                <a:solidFill>
                  <a:srgbClr val="666666"/>
                </a:solidFill>
              </a:rPr>
              <a:t>possibly</a:t>
            </a:r>
            <a:r>
              <a:rPr lang="da-DK" dirty="0">
                <a:solidFill>
                  <a:srgbClr val="666666"/>
                </a:solidFill>
              </a:rPr>
              <a:t> with </a:t>
            </a:r>
            <a:r>
              <a:rPr lang="da-DK" dirty="0" err="1">
                <a:solidFill>
                  <a:srgbClr val="666666"/>
                </a:solidFill>
              </a:rPr>
              <a:t>external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friendly</a:t>
            </a:r>
            <a:r>
              <a:rPr lang="da-DK" dirty="0">
                <a:solidFill>
                  <a:srgbClr val="666666"/>
                </a:solidFill>
              </a:rPr>
              <a:t> users. </a:t>
            </a:r>
          </a:p>
        </p:txBody>
      </p:sp>
    </p:spTree>
    <p:extLst>
      <p:ext uri="{BB962C8B-B14F-4D97-AF65-F5344CB8AC3E}">
        <p14:creationId xmlns:p14="http://schemas.microsoft.com/office/powerpoint/2010/main" val="12017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308" y="451779"/>
            <a:ext cx="8640000" cy="2387600"/>
          </a:xfrm>
        </p:spPr>
        <p:txBody>
          <a:bodyPr/>
          <a:lstStyle/>
          <a:p>
            <a:r>
              <a:rPr lang="en-GB" sz="4400" dirty="0"/>
              <a:t>Thank you for your attention</a:t>
            </a:r>
            <a:br>
              <a:rPr lang="en-GB" sz="2400" dirty="0"/>
            </a:br>
            <a:br>
              <a:rPr lang="en-GB" sz="4400" dirty="0"/>
            </a:b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33308" y="205756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Georgia" panose="02040502050405020303" pitchFamily="18" charset="0"/>
              </a:rPr>
              <a:t>Liam Whitelegg (Lead engineer &amp; IPL)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Sylvain Rodrigues (LLB engineer)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Rasmus Toft-Petersen (lead scientist)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Finn Saxild (Technician DTU)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Keld Theodor (Technician KU)</a:t>
            </a:r>
          </a:p>
          <a:p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Special thanks to: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ESS chopper group (Erik, Ioannis and Nico)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Common shielding project (Senad and Marie-Louise)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Detector group (Steven, Richard &amp; Kelly)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Common electrical (Stuart Birch)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PSS (Morteza)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Common utilities (who?)</a:t>
            </a:r>
          </a:p>
          <a:p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Cave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before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installation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work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79" y="2105065"/>
            <a:ext cx="5444424" cy="4083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84039-A9B1-4527-8E7A-1D603D3F28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659" y="2105064"/>
            <a:ext cx="5407639" cy="40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Tank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installed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Kan være et billede af indendørs">
            <a:extLst>
              <a:ext uri="{FF2B5EF4-FFF2-40B4-BE49-F238E27FC236}">
                <a16:creationId xmlns:a16="http://schemas.microsoft.com/office/drawing/2014/main" id="{96C71E33-78FD-4A84-A780-90E8BB52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458" y="2280853"/>
            <a:ext cx="5482723" cy="4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gen tilgængelig billedbeskrivelse.">
            <a:extLst>
              <a:ext uri="{FF2B5EF4-FFF2-40B4-BE49-F238E27FC236}">
                <a16:creationId xmlns:a16="http://schemas.microsoft.com/office/drawing/2014/main" id="{14FBA4A3-19DC-4069-A2BB-EB290787A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719" y="1368458"/>
            <a:ext cx="3768328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8F43B-8D99-49B7-93AF-EA36776F80C9}"/>
              </a:ext>
            </a:extLst>
          </p:cNvPr>
          <p:cNvSpPr txBox="1"/>
          <p:nvPr/>
        </p:nvSpPr>
        <p:spPr>
          <a:xfrm>
            <a:off x="1189458" y="1140117"/>
            <a:ext cx="4915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dirty="0">
                <a:solidFill>
                  <a:srgbClr val="666666"/>
                </a:solidFill>
              </a:rPr>
              <a:t>SAT </a:t>
            </a:r>
            <a:r>
              <a:rPr lang="da-DK" dirty="0" err="1">
                <a:solidFill>
                  <a:srgbClr val="666666"/>
                </a:solidFill>
              </a:rPr>
              <a:t>completed</a:t>
            </a:r>
            <a:r>
              <a:rPr lang="da-DK" dirty="0">
                <a:solidFill>
                  <a:srgbClr val="666666"/>
                </a:solidFill>
              </a:rPr>
              <a:t> in </a:t>
            </a:r>
            <a:r>
              <a:rPr lang="da-DK" dirty="0" err="1">
                <a:solidFill>
                  <a:srgbClr val="666666"/>
                </a:solidFill>
              </a:rPr>
              <a:t>autumn</a:t>
            </a:r>
            <a:r>
              <a:rPr lang="da-DK" dirty="0">
                <a:solidFill>
                  <a:srgbClr val="666666"/>
                </a:solidFill>
              </a:rPr>
              <a:t> 21. 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A major </a:t>
            </a:r>
            <a:r>
              <a:rPr lang="da-DK" dirty="0" err="1">
                <a:solidFill>
                  <a:srgbClr val="666666"/>
                </a:solidFill>
              </a:rPr>
              <a:t>milestone</a:t>
            </a:r>
            <a:r>
              <a:rPr lang="da-DK" dirty="0">
                <a:solidFill>
                  <a:srgbClr val="666666"/>
                </a:solidFill>
              </a:rPr>
              <a:t>, and </a:t>
            </a:r>
            <a:r>
              <a:rPr lang="da-DK" dirty="0" err="1">
                <a:solidFill>
                  <a:srgbClr val="666666"/>
                </a:solidFill>
              </a:rPr>
              <a:t>both</a:t>
            </a:r>
            <a:r>
              <a:rPr lang="da-DK" dirty="0">
                <a:solidFill>
                  <a:srgbClr val="666666"/>
                </a:solidFill>
              </a:rPr>
              <a:t> FAT and SAT </a:t>
            </a:r>
            <a:r>
              <a:rPr lang="da-DK" dirty="0" err="1">
                <a:solidFill>
                  <a:srgbClr val="666666"/>
                </a:solidFill>
              </a:rPr>
              <a:t>were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 err="1">
                <a:solidFill>
                  <a:srgbClr val="666666"/>
                </a:solidFill>
              </a:rPr>
              <a:t>very</a:t>
            </a:r>
            <a:r>
              <a:rPr lang="da-DK" dirty="0">
                <a:solidFill>
                  <a:srgbClr val="666666"/>
                </a:solidFill>
              </a:rPr>
              <a:t> time </a:t>
            </a:r>
            <a:r>
              <a:rPr lang="da-DK" dirty="0" err="1">
                <a:solidFill>
                  <a:srgbClr val="666666"/>
                </a:solidFill>
              </a:rPr>
              <a:t>demanding</a:t>
            </a:r>
            <a:endParaRPr lang="da-DK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Cadmium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installation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ongoing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3C0B3-D465-47ED-813D-EBE823E4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44" y="2167041"/>
            <a:ext cx="4931566" cy="4007023"/>
          </a:xfrm>
          <a:prstGeom prst="rect">
            <a:avLst/>
          </a:prstGeom>
        </p:spPr>
      </p:pic>
      <p:pic>
        <p:nvPicPr>
          <p:cNvPr id="4" name="Picture 3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CA43119E-13DB-424A-96CC-16E8B936F2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652" y="2182853"/>
            <a:ext cx="5332157" cy="3999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FE070-B882-4181-BCC1-F521E6A646ED}"/>
              </a:ext>
            </a:extLst>
          </p:cNvPr>
          <p:cNvSpPr txBox="1"/>
          <p:nvPr/>
        </p:nvSpPr>
        <p:spPr>
          <a:xfrm>
            <a:off x="1136190" y="1047015"/>
            <a:ext cx="607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dirty="0" err="1">
                <a:solidFill>
                  <a:srgbClr val="666666"/>
                </a:solidFill>
              </a:rPr>
              <a:t>Tedious</a:t>
            </a:r>
            <a:r>
              <a:rPr lang="da-DK" dirty="0">
                <a:solidFill>
                  <a:srgbClr val="666666"/>
                </a:solidFill>
              </a:rPr>
              <a:t> and </a:t>
            </a:r>
            <a:r>
              <a:rPr lang="da-DK" dirty="0" err="1">
                <a:solidFill>
                  <a:srgbClr val="666666"/>
                </a:solidFill>
              </a:rPr>
              <a:t>toxic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work</a:t>
            </a:r>
            <a:r>
              <a:rPr lang="da-DK" dirty="0">
                <a:solidFill>
                  <a:srgbClr val="666666"/>
                </a:solidFill>
              </a:rPr>
              <a:t>, but </a:t>
            </a:r>
            <a:r>
              <a:rPr lang="da-DK" dirty="0" err="1">
                <a:solidFill>
                  <a:srgbClr val="666666"/>
                </a:solidFill>
              </a:rPr>
              <a:t>necessary</a:t>
            </a:r>
            <a:r>
              <a:rPr lang="da-DK" dirty="0">
                <a:solidFill>
                  <a:srgbClr val="666666"/>
                </a:solidFill>
              </a:rPr>
              <a:t>. A </a:t>
            </a:r>
            <a:r>
              <a:rPr lang="da-DK" dirty="0" err="1">
                <a:solidFill>
                  <a:srgbClr val="666666"/>
                </a:solidFill>
              </a:rPr>
              <a:t>lot</a:t>
            </a:r>
            <a:r>
              <a:rPr lang="da-DK" dirty="0">
                <a:solidFill>
                  <a:srgbClr val="666666"/>
                </a:solidFill>
              </a:rPr>
              <a:t> of </a:t>
            </a:r>
            <a:r>
              <a:rPr lang="da-DK" dirty="0" err="1">
                <a:solidFill>
                  <a:srgbClr val="666666"/>
                </a:solidFill>
              </a:rPr>
              <a:t>safety</a:t>
            </a:r>
            <a:r>
              <a:rPr lang="da-DK" dirty="0">
                <a:solidFill>
                  <a:srgbClr val="666666"/>
                </a:solidFill>
              </a:rPr>
              <a:t> gear,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but </a:t>
            </a:r>
            <a:r>
              <a:rPr lang="da-DK" dirty="0" err="1">
                <a:solidFill>
                  <a:srgbClr val="666666"/>
                </a:solidFill>
              </a:rPr>
              <a:t>ultimately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doable</a:t>
            </a:r>
            <a:r>
              <a:rPr lang="da-DK" dirty="0">
                <a:solidFill>
                  <a:srgbClr val="666666"/>
                </a:solidFill>
              </a:rPr>
              <a:t> in a </a:t>
            </a:r>
            <a:r>
              <a:rPr lang="da-DK" dirty="0" err="1">
                <a:solidFill>
                  <a:srgbClr val="666666"/>
                </a:solidFill>
              </a:rPr>
              <a:t>pragmatic</a:t>
            </a:r>
            <a:r>
              <a:rPr lang="da-DK" dirty="0">
                <a:solidFill>
                  <a:srgbClr val="666666"/>
                </a:solidFill>
              </a:rPr>
              <a:t> manner </a:t>
            </a:r>
          </a:p>
        </p:txBody>
      </p:sp>
    </p:spTree>
    <p:extLst>
      <p:ext uri="{BB962C8B-B14F-4D97-AF65-F5344CB8AC3E}">
        <p14:creationId xmlns:p14="http://schemas.microsoft.com/office/powerpoint/2010/main" val="14568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Cross talk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shielding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next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A 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5BAEED2D-C1B9-4E69-9DE0-51DC91475C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07577" y="1867513"/>
            <a:ext cx="5318490" cy="3988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7D29B-B9D3-484B-A810-718D311A0C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63" y="2974320"/>
            <a:ext cx="4729162" cy="3546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E238AB-E3CA-4916-B0F6-173AB7ADA516}"/>
              </a:ext>
            </a:extLst>
          </p:cNvPr>
          <p:cNvSpPr txBox="1"/>
          <p:nvPr/>
        </p:nvSpPr>
        <p:spPr>
          <a:xfrm>
            <a:off x="1103709" y="1361341"/>
            <a:ext cx="5575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dirty="0" err="1">
                <a:solidFill>
                  <a:srgbClr val="666666"/>
                </a:solidFill>
              </a:rPr>
              <a:t>Once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we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done with cadmium, </a:t>
            </a:r>
            <a:r>
              <a:rPr lang="da-DK" dirty="0" err="1">
                <a:solidFill>
                  <a:srgbClr val="666666"/>
                </a:solidFill>
              </a:rPr>
              <a:t>we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will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install</a:t>
            </a:r>
            <a:r>
              <a:rPr lang="da-DK" dirty="0">
                <a:solidFill>
                  <a:srgbClr val="666666"/>
                </a:solidFill>
              </a:rPr>
              <a:t> the 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 err="1">
                <a:solidFill>
                  <a:srgbClr val="666666"/>
                </a:solidFill>
              </a:rPr>
              <a:t>borated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aluminum</a:t>
            </a:r>
            <a:r>
              <a:rPr lang="da-DK" dirty="0">
                <a:solidFill>
                  <a:srgbClr val="666666"/>
                </a:solidFill>
              </a:rPr>
              <a:t> cross talk </a:t>
            </a:r>
            <a:r>
              <a:rPr lang="da-DK" dirty="0" err="1">
                <a:solidFill>
                  <a:srgbClr val="666666"/>
                </a:solidFill>
              </a:rPr>
              <a:t>shields</a:t>
            </a:r>
            <a:r>
              <a:rPr lang="da-DK" dirty="0">
                <a:solidFill>
                  <a:srgbClr val="666666"/>
                </a:solidFill>
              </a:rPr>
              <a:t>. A man-</a:t>
            </a:r>
            <a:r>
              <a:rPr lang="da-DK" dirty="0" err="1">
                <a:solidFill>
                  <a:srgbClr val="666666"/>
                </a:solidFill>
              </a:rPr>
              <a:t>sized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 err="1">
                <a:solidFill>
                  <a:srgbClr val="666666"/>
                </a:solidFill>
              </a:rPr>
              <a:t>jigsaw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puzzle</a:t>
            </a:r>
            <a:r>
              <a:rPr lang="da-DK" dirty="0">
                <a:solidFill>
                  <a:srgbClr val="666666"/>
                </a:solidFill>
              </a:rPr>
              <a:t>, and </a:t>
            </a:r>
            <a:r>
              <a:rPr lang="da-DK" dirty="0" err="1">
                <a:solidFill>
                  <a:srgbClr val="666666"/>
                </a:solidFill>
              </a:rPr>
              <a:t>our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first</a:t>
            </a:r>
            <a:r>
              <a:rPr lang="da-DK" dirty="0">
                <a:solidFill>
                  <a:srgbClr val="666666"/>
                </a:solidFill>
              </a:rPr>
              <a:t> test </a:t>
            </a:r>
            <a:r>
              <a:rPr lang="da-DK" dirty="0" err="1">
                <a:solidFill>
                  <a:srgbClr val="666666"/>
                </a:solidFill>
              </a:rPr>
              <a:t>suggested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that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our</a:t>
            </a:r>
            <a:br>
              <a:rPr lang="da-DK" dirty="0">
                <a:solidFill>
                  <a:srgbClr val="666666"/>
                </a:solidFill>
              </a:rPr>
            </a:br>
            <a:r>
              <a:rPr lang="da-DK" dirty="0">
                <a:solidFill>
                  <a:srgbClr val="666666"/>
                </a:solidFill>
              </a:rPr>
              <a:t>frame </a:t>
            </a:r>
            <a:r>
              <a:rPr lang="da-DK" dirty="0" err="1">
                <a:solidFill>
                  <a:srgbClr val="666666"/>
                </a:solidFill>
              </a:rPr>
              <a:t>tolarances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are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too</a:t>
            </a:r>
            <a:r>
              <a:rPr lang="da-DK" dirty="0">
                <a:solidFill>
                  <a:srgbClr val="666666"/>
                </a:solidFill>
              </a:rPr>
              <a:t> </a:t>
            </a:r>
            <a:r>
              <a:rPr lang="da-DK" dirty="0" err="1">
                <a:solidFill>
                  <a:srgbClr val="666666"/>
                </a:solidFill>
              </a:rPr>
              <a:t>tight</a:t>
            </a:r>
            <a:r>
              <a:rPr lang="da-DK" dirty="0">
                <a:solidFill>
                  <a:srgbClr val="666666"/>
                </a:solidFill>
              </a:rPr>
              <a:t>. Time to ad hoc </a:t>
            </a:r>
            <a:r>
              <a:rPr lang="da-DK" dirty="0" err="1">
                <a:solidFill>
                  <a:srgbClr val="666666"/>
                </a:solidFill>
              </a:rPr>
              <a:t>adjust</a:t>
            </a:r>
            <a:r>
              <a:rPr lang="da-DK" dirty="0">
                <a:solidFill>
                  <a:srgbClr val="666666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39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’Minor’ tick marks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5600A-219E-40AA-AD2C-62793C1621F1}"/>
              </a:ext>
            </a:extLst>
          </p:cNvPr>
          <p:cNvSpPr txBox="1"/>
          <p:nvPr/>
        </p:nvSpPr>
        <p:spPr>
          <a:xfrm>
            <a:off x="538162" y="2457784"/>
            <a:ext cx="1591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70C0"/>
                </a:solidFill>
              </a:rPr>
              <a:t>Hutch furnished</a:t>
            </a:r>
          </a:p>
        </p:txBody>
      </p:sp>
      <p:pic>
        <p:nvPicPr>
          <p:cNvPr id="12" name="Picture 11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EA28C1D1-C9AF-4024-9642-DF3FD00A90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72" y="2797135"/>
            <a:ext cx="5166837" cy="3875128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EBAB42E3-4A44-48C7-B860-5F223E7284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40773" y="1759148"/>
            <a:ext cx="4586287" cy="3439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51BA55-020A-49DD-99C8-BDFB493B31CE}"/>
              </a:ext>
            </a:extLst>
          </p:cNvPr>
          <p:cNvSpPr txBox="1"/>
          <p:nvPr/>
        </p:nvSpPr>
        <p:spPr>
          <a:xfrm>
            <a:off x="7605712" y="5772149"/>
            <a:ext cx="2477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70C0"/>
                </a:solidFill>
              </a:rPr>
              <a:t>Stair to cave roof installed</a:t>
            </a:r>
          </a:p>
        </p:txBody>
      </p:sp>
    </p:spTree>
    <p:extLst>
      <p:ext uri="{BB962C8B-B14F-4D97-AF65-F5344CB8AC3E}">
        <p14:creationId xmlns:p14="http://schemas.microsoft.com/office/powerpoint/2010/main" val="29634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’Minor’ tick marks (II)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FFFBC-C6D5-4808-BB2F-E6A3B917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29" y="1352422"/>
            <a:ext cx="4106780" cy="2727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F9B5F-3E71-41E9-B50C-D5922D99D3CB}"/>
              </a:ext>
            </a:extLst>
          </p:cNvPr>
          <p:cNvSpPr txBox="1"/>
          <p:nvPr/>
        </p:nvSpPr>
        <p:spPr>
          <a:xfrm>
            <a:off x="464766" y="977717"/>
            <a:ext cx="2664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70C0"/>
                </a:solidFill>
              </a:rPr>
              <a:t>Divergence Slits SAT Complete</a:t>
            </a:r>
          </a:p>
        </p:txBody>
      </p:sp>
      <p:pic>
        <p:nvPicPr>
          <p:cNvPr id="6" name="Picture 5" descr="A picture containing building, warehouse&#10;&#10;Description automatically generated">
            <a:extLst>
              <a:ext uri="{FF2B5EF4-FFF2-40B4-BE49-F238E27FC236}">
                <a16:creationId xmlns:a16="http://schemas.microsoft.com/office/drawing/2014/main" id="{4DC01FF6-3FF9-4BB0-B692-480E753A13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641" y="1261266"/>
            <a:ext cx="4654552" cy="3490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37872-E47E-47D7-B745-838561F7B0DB}"/>
              </a:ext>
            </a:extLst>
          </p:cNvPr>
          <p:cNvSpPr txBox="1"/>
          <p:nvPr/>
        </p:nvSpPr>
        <p:spPr>
          <a:xfrm>
            <a:off x="6533284" y="922712"/>
            <a:ext cx="2033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0070C0"/>
                </a:solidFill>
              </a:rPr>
              <a:t>Crane installed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B901B-F621-4695-94E0-2089D3A0A7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4723" y="4423401"/>
            <a:ext cx="2574759" cy="2069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85600A-219E-40AA-AD2C-62793C1621F1}"/>
              </a:ext>
            </a:extLst>
          </p:cNvPr>
          <p:cNvSpPr txBox="1"/>
          <p:nvPr/>
        </p:nvSpPr>
        <p:spPr>
          <a:xfrm>
            <a:off x="2682508" y="4119280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70C0"/>
                </a:solidFill>
              </a:rPr>
              <a:t>Gamma plug</a:t>
            </a:r>
            <a:br>
              <a:rPr lang="en-GB" sz="1600" i="1" dirty="0">
                <a:solidFill>
                  <a:srgbClr val="0070C0"/>
                </a:solidFill>
              </a:rPr>
            </a:br>
            <a:r>
              <a:rPr lang="en-GB" sz="1600" i="1" dirty="0">
                <a:solidFill>
                  <a:srgbClr val="0070C0"/>
                </a:solidFill>
              </a:rPr>
              <a:t>installed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13E80-0911-4E61-B1C7-E71C2AAE16FA}"/>
              </a:ext>
            </a:extLst>
          </p:cNvPr>
          <p:cNvSpPr txBox="1"/>
          <p:nvPr/>
        </p:nvSpPr>
        <p:spPr>
          <a:xfrm>
            <a:off x="5223271" y="4853627"/>
            <a:ext cx="67972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dirty="0">
                <a:solidFill>
                  <a:srgbClr val="666666"/>
                </a:solidFill>
              </a:rPr>
              <a:t>It </a:t>
            </a:r>
            <a:r>
              <a:rPr lang="da-DK" sz="1600" dirty="0" err="1">
                <a:solidFill>
                  <a:srgbClr val="666666"/>
                </a:solidFill>
              </a:rPr>
              <a:t>proved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prudent</a:t>
            </a:r>
            <a:r>
              <a:rPr lang="da-DK" sz="1600" dirty="0">
                <a:solidFill>
                  <a:srgbClr val="666666"/>
                </a:solidFill>
              </a:rPr>
              <a:t> to </a:t>
            </a:r>
            <a:r>
              <a:rPr lang="da-DK" sz="1600" dirty="0" err="1">
                <a:solidFill>
                  <a:srgbClr val="666666"/>
                </a:solidFill>
              </a:rPr>
              <a:t>get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some</a:t>
            </a:r>
            <a:r>
              <a:rPr lang="da-DK" sz="1600" dirty="0">
                <a:solidFill>
                  <a:srgbClr val="666666"/>
                </a:solidFill>
              </a:rPr>
              <a:t> of the </a:t>
            </a:r>
            <a:r>
              <a:rPr lang="da-DK" sz="1600" dirty="0" err="1">
                <a:solidFill>
                  <a:srgbClr val="666666"/>
                </a:solidFill>
              </a:rPr>
              <a:t>minor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things</a:t>
            </a:r>
            <a:r>
              <a:rPr lang="da-DK" sz="1600" dirty="0">
                <a:solidFill>
                  <a:srgbClr val="666666"/>
                </a:solidFill>
              </a:rPr>
              <a:t> done </a:t>
            </a:r>
            <a:r>
              <a:rPr lang="da-DK" sz="1600" dirty="0" err="1">
                <a:solidFill>
                  <a:srgbClr val="666666"/>
                </a:solidFill>
              </a:rPr>
              <a:t>early</a:t>
            </a:r>
            <a:r>
              <a:rPr lang="da-DK" sz="1600" dirty="0">
                <a:solidFill>
                  <a:srgbClr val="666666"/>
                </a:solidFill>
              </a:rPr>
              <a:t>, </a:t>
            </a:r>
            <a:r>
              <a:rPr lang="da-DK" sz="1600" dirty="0" err="1">
                <a:solidFill>
                  <a:srgbClr val="666666"/>
                </a:solidFill>
              </a:rPr>
              <a:t>plenty</a:t>
            </a:r>
            <a:r>
              <a:rPr lang="da-DK" sz="1600" dirty="0">
                <a:solidFill>
                  <a:srgbClr val="666666"/>
                </a:solidFill>
              </a:rPr>
              <a:t> of </a:t>
            </a:r>
            <a:r>
              <a:rPr lang="da-DK" sz="1600" dirty="0" err="1">
                <a:solidFill>
                  <a:srgbClr val="666666"/>
                </a:solidFill>
              </a:rPr>
              <a:t>minor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things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stopped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us</a:t>
            </a:r>
            <a:r>
              <a:rPr lang="da-DK" sz="1600" dirty="0">
                <a:solidFill>
                  <a:srgbClr val="666666"/>
                </a:solidFill>
              </a:rPr>
              <a:t> in </a:t>
            </a:r>
            <a:r>
              <a:rPr lang="da-DK" sz="1600" dirty="0" err="1">
                <a:solidFill>
                  <a:srgbClr val="666666"/>
                </a:solidFill>
              </a:rPr>
              <a:t>our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tracks</a:t>
            </a:r>
            <a:r>
              <a:rPr lang="da-DK" sz="1600" dirty="0">
                <a:solidFill>
                  <a:srgbClr val="666666"/>
                </a:solidFill>
              </a:rPr>
              <a:t>:</a:t>
            </a:r>
          </a:p>
          <a:p>
            <a:pPr algn="l"/>
            <a:endParaRPr lang="da-DK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 err="1">
                <a:solidFill>
                  <a:srgbClr val="666666"/>
                </a:solidFill>
              </a:rPr>
              <a:t>Divergence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jaw</a:t>
            </a:r>
            <a:r>
              <a:rPr lang="da-DK" sz="1600" dirty="0">
                <a:solidFill>
                  <a:srgbClr val="666666"/>
                </a:solidFill>
              </a:rPr>
              <a:t> motors </a:t>
            </a:r>
            <a:r>
              <a:rPr lang="da-DK" sz="1600" dirty="0" err="1">
                <a:solidFill>
                  <a:srgbClr val="666666"/>
                </a:solidFill>
              </a:rPr>
              <a:t>didn’t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fulfill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specs</a:t>
            </a:r>
            <a:endParaRPr lang="da-DK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 err="1">
                <a:solidFill>
                  <a:srgbClr val="666666"/>
                </a:solidFill>
              </a:rPr>
              <a:t>Crane</a:t>
            </a:r>
            <a:r>
              <a:rPr lang="da-DK" sz="1600" dirty="0">
                <a:solidFill>
                  <a:srgbClr val="666666"/>
                </a:solidFill>
              </a:rPr>
              <a:t> power </a:t>
            </a:r>
            <a:r>
              <a:rPr lang="da-DK" sz="1600" dirty="0" err="1">
                <a:solidFill>
                  <a:srgbClr val="666666"/>
                </a:solidFill>
              </a:rPr>
              <a:t>supply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phases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were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flipped</a:t>
            </a:r>
            <a:r>
              <a:rPr lang="da-DK" sz="1600" dirty="0">
                <a:solidFill>
                  <a:srgbClr val="666666"/>
                </a:solidFill>
              </a:rPr>
              <a:t> (!)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rgbClr val="666666"/>
                </a:solidFill>
              </a:rPr>
              <a:t>Tolerances on tank frame </a:t>
            </a:r>
            <a:r>
              <a:rPr lang="da-DK" sz="1600" dirty="0" err="1">
                <a:solidFill>
                  <a:srgbClr val="666666"/>
                </a:solidFill>
              </a:rPr>
              <a:t>too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tight</a:t>
            </a:r>
            <a:endParaRPr lang="da-DK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 err="1">
                <a:solidFill>
                  <a:srgbClr val="666666"/>
                </a:solidFill>
              </a:rPr>
              <a:t>Didn’t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order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enough</a:t>
            </a:r>
            <a:r>
              <a:rPr lang="da-DK" sz="1600" dirty="0">
                <a:solidFill>
                  <a:srgbClr val="666666"/>
                </a:solidFill>
              </a:rPr>
              <a:t> cadmium</a:t>
            </a:r>
            <a:br>
              <a:rPr lang="da-DK" dirty="0">
                <a:solidFill>
                  <a:srgbClr val="666666"/>
                </a:solidFill>
              </a:rPr>
            </a:br>
            <a:br>
              <a:rPr lang="da-DK" dirty="0">
                <a:solidFill>
                  <a:srgbClr val="666666"/>
                </a:solidFill>
              </a:rPr>
            </a:br>
            <a:br>
              <a:rPr lang="da-DK" dirty="0">
                <a:solidFill>
                  <a:srgbClr val="666666"/>
                </a:solidFill>
              </a:rPr>
            </a:br>
            <a:endParaRPr lang="da-DK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Orange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cryostat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delivered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4CB3F5E-278F-42C8-A920-C866D1460F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170" y="2072283"/>
            <a:ext cx="4881562" cy="3661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222E96-0F11-44A9-840A-1C98B83F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133" y="2585230"/>
            <a:ext cx="4890257" cy="3758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1DAA33-C549-4694-BCDB-836BF0F3E082}"/>
              </a:ext>
            </a:extLst>
          </p:cNvPr>
          <p:cNvSpPr txBox="1"/>
          <p:nvPr/>
        </p:nvSpPr>
        <p:spPr>
          <a:xfrm>
            <a:off x="5523308" y="1251867"/>
            <a:ext cx="6797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dirty="0">
                <a:solidFill>
                  <a:srgbClr val="666666"/>
                </a:solidFill>
              </a:rPr>
              <a:t>Orange </a:t>
            </a:r>
            <a:r>
              <a:rPr lang="da-DK" sz="1600" dirty="0" err="1">
                <a:solidFill>
                  <a:srgbClr val="666666"/>
                </a:solidFill>
              </a:rPr>
              <a:t>cryostat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outer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vacuum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can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was</a:t>
            </a:r>
            <a:r>
              <a:rPr lang="da-DK" sz="1600" dirty="0">
                <a:solidFill>
                  <a:srgbClr val="666666"/>
                </a:solidFill>
              </a:rPr>
              <a:t> not post-</a:t>
            </a:r>
            <a:r>
              <a:rPr lang="da-DK" sz="1600" dirty="0" err="1">
                <a:solidFill>
                  <a:srgbClr val="666666"/>
                </a:solidFill>
              </a:rPr>
              <a:t>machnined</a:t>
            </a:r>
            <a:r>
              <a:rPr lang="da-DK" sz="1600" dirty="0">
                <a:solidFill>
                  <a:srgbClr val="666666"/>
                </a:solidFill>
              </a:rPr>
              <a:t>. 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 err="1">
                <a:solidFill>
                  <a:srgbClr val="666666"/>
                </a:solidFill>
              </a:rPr>
              <a:t>We</a:t>
            </a:r>
            <a:r>
              <a:rPr lang="da-DK" sz="1600" dirty="0">
                <a:solidFill>
                  <a:srgbClr val="666666"/>
                </a:solidFill>
              </a:rPr>
              <a:t> had to send the </a:t>
            </a:r>
            <a:r>
              <a:rPr lang="da-DK" sz="1600" dirty="0" err="1">
                <a:solidFill>
                  <a:srgbClr val="666666"/>
                </a:solidFill>
              </a:rPr>
              <a:t>can</a:t>
            </a:r>
            <a:r>
              <a:rPr lang="da-DK" sz="1600" dirty="0">
                <a:solidFill>
                  <a:srgbClr val="666666"/>
                </a:solidFill>
              </a:rPr>
              <a:t> back – </a:t>
            </a:r>
            <a:r>
              <a:rPr lang="da-DK" sz="1600" dirty="0" err="1">
                <a:solidFill>
                  <a:srgbClr val="666666"/>
                </a:solidFill>
              </a:rPr>
              <a:t>causing</a:t>
            </a:r>
            <a:r>
              <a:rPr lang="da-DK" sz="1600" dirty="0">
                <a:solidFill>
                  <a:srgbClr val="666666"/>
                </a:solidFill>
              </a:rPr>
              <a:t> a SAT </a:t>
            </a:r>
            <a:r>
              <a:rPr lang="da-DK" sz="1600" dirty="0" err="1">
                <a:solidFill>
                  <a:srgbClr val="666666"/>
                </a:solidFill>
              </a:rPr>
              <a:t>delay</a:t>
            </a:r>
            <a:r>
              <a:rPr lang="da-DK" sz="1600" dirty="0">
                <a:solidFill>
                  <a:srgbClr val="666666"/>
                </a:solidFill>
              </a:rPr>
              <a:t> of 3 </a:t>
            </a:r>
            <a:r>
              <a:rPr lang="da-DK" sz="1600" dirty="0" err="1">
                <a:solidFill>
                  <a:srgbClr val="666666"/>
                </a:solidFill>
              </a:rPr>
              <a:t>months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 err="1">
                <a:solidFill>
                  <a:srgbClr val="666666"/>
                </a:solidFill>
              </a:rPr>
              <a:t>including</a:t>
            </a:r>
            <a:r>
              <a:rPr lang="da-DK" sz="1600" dirty="0">
                <a:solidFill>
                  <a:srgbClr val="666666"/>
                </a:solidFill>
              </a:rPr>
              <a:t> Christmas). FAT </a:t>
            </a:r>
            <a:r>
              <a:rPr lang="da-DK" sz="1600" dirty="0" err="1">
                <a:solidFill>
                  <a:srgbClr val="666666"/>
                </a:solidFill>
              </a:rPr>
              <a:t>was</a:t>
            </a:r>
            <a:r>
              <a:rPr lang="da-DK" sz="1600" dirty="0">
                <a:solidFill>
                  <a:srgbClr val="666666"/>
                </a:solidFill>
              </a:rPr>
              <a:t> done </a:t>
            </a:r>
            <a:r>
              <a:rPr lang="da-DK" sz="1600" dirty="0" err="1">
                <a:solidFill>
                  <a:srgbClr val="666666"/>
                </a:solidFill>
              </a:rPr>
              <a:t>remotely</a:t>
            </a:r>
            <a:r>
              <a:rPr lang="da-DK" sz="1600" dirty="0">
                <a:solidFill>
                  <a:srgbClr val="666666"/>
                </a:solidFill>
              </a:rPr>
              <a:t>, and </a:t>
            </a:r>
            <a:r>
              <a:rPr lang="da-DK" sz="1600" dirty="0" err="1">
                <a:solidFill>
                  <a:srgbClr val="666666"/>
                </a:solidFill>
              </a:rPr>
              <a:t>this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slipped</a:t>
            </a:r>
            <a:r>
              <a:rPr lang="da-DK" sz="1600" dirty="0">
                <a:solidFill>
                  <a:srgbClr val="666666"/>
                </a:solidFill>
              </a:rPr>
              <a:t> </a:t>
            </a:r>
            <a:r>
              <a:rPr lang="da-DK" sz="1600" dirty="0" err="1">
                <a:solidFill>
                  <a:srgbClr val="666666"/>
                </a:solidFill>
              </a:rPr>
              <a:t>through</a:t>
            </a:r>
            <a:br>
              <a:rPr lang="da-DK" sz="1600" dirty="0">
                <a:solidFill>
                  <a:srgbClr val="666666"/>
                </a:solidFill>
              </a:rPr>
            </a:br>
            <a:r>
              <a:rPr lang="da-DK" sz="1600" dirty="0">
                <a:solidFill>
                  <a:srgbClr val="666666"/>
                </a:solidFill>
              </a:rPr>
              <a:t>the cracks</a:t>
            </a:r>
            <a:endParaRPr lang="da-DK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9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34474</TotalTime>
  <Words>1190</Words>
  <Application>Microsoft Office PowerPoint</Application>
  <PresentationFormat>Widescreen</PresentationFormat>
  <Paragraphs>127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Georgia</vt:lpstr>
      <vt:lpstr>Helvetica</vt:lpstr>
      <vt:lpstr>Segoe UI</vt:lpstr>
      <vt:lpstr>Segoe UI Light</vt:lpstr>
      <vt:lpstr>Segoe UI Semibold</vt:lpstr>
      <vt:lpstr>Times New Roman</vt:lpstr>
      <vt:lpstr>Wingdings</vt:lpstr>
      <vt:lpstr>Office-tema</vt:lpstr>
      <vt:lpstr>BIFROST – a multiplexing indirect ToF spectrometer for extreme  environments  Progress by May 2022 </vt:lpstr>
      <vt:lpstr>PowerPoint Presentation</vt:lpstr>
      <vt:lpstr>Cave before installation work</vt:lpstr>
      <vt:lpstr>Tank installed</vt:lpstr>
      <vt:lpstr>Cadmium installation ongoing</vt:lpstr>
      <vt:lpstr>Cross talk shielding is next</vt:lpstr>
      <vt:lpstr>’Minor’ tick marks (I)</vt:lpstr>
      <vt:lpstr>’Minor’ tick marks (II)</vt:lpstr>
      <vt:lpstr>Orange cryostat delivered</vt:lpstr>
      <vt:lpstr>Sample stack</vt:lpstr>
      <vt:lpstr>Analyzer SAT test</vt:lpstr>
      <vt:lpstr>Analyzer SAT test</vt:lpstr>
      <vt:lpstr>Common chopper project</vt:lpstr>
      <vt:lpstr>Guide </vt:lpstr>
      <vt:lpstr>BWI installation done</vt:lpstr>
      <vt:lpstr>Beryllium filter</vt:lpstr>
      <vt:lpstr>Detectors</vt:lpstr>
      <vt:lpstr>Very rough schedule</vt:lpstr>
      <vt:lpstr>Financials &amp; collaborations</vt:lpstr>
      <vt:lpstr>Simulation work</vt:lpstr>
      <vt:lpstr>Simulation work</vt:lpstr>
      <vt:lpstr>Early science will be at low flux</vt:lpstr>
      <vt:lpstr>Thank you for your attention  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Whitelegg</dc:creator>
  <cp:lastModifiedBy>Rasmus Toft-Petersen</cp:lastModifiedBy>
  <cp:revision>405</cp:revision>
  <cp:lastPrinted>2019-03-08T10:27:30Z</cp:lastPrinted>
  <dcterms:created xsi:type="dcterms:W3CDTF">2020-02-28T14:12:38Z</dcterms:created>
  <dcterms:modified xsi:type="dcterms:W3CDTF">2022-05-03T12:40:00Z</dcterms:modified>
</cp:coreProperties>
</file>