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_rels/slideMaster5.xml.rels" ContentType="application/vnd.openxmlformats-package.relationships+xml"/>
  <Override PartName="/ppt/slideMasters/_rels/slideMaster2.xml.rels" ContentType="application/vnd.openxmlformats-package.relationships+xml"/>
  <Override PartName="/ppt/slideMasters/_rels/slideMaster4.xml.rels" ContentType="application/vnd.openxmlformats-package.relationships+xml"/>
  <Override PartName="/ppt/slideMasters/_rels/slideMaster1.xml.rels" ContentType="application/vnd.openxmlformats-package.relationships+xml"/>
  <Override PartName="/ppt/slideMasters/_rels/slideMaster3.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6.xml" ContentType="application/vnd.openxmlformats-officedocument.presentationml.notesSlide+xml"/>
  <Override PartName="/ppt/notesSlides/_rels/notesSlide17.xml.rels" ContentType="application/vnd.openxmlformats-package.relationships+xml"/>
  <Override PartName="/ppt/notesSlides/_rels/notesSlide11.xml.rels" ContentType="application/vnd.openxmlformats-package.relationships+xml"/>
  <Override PartName="/ppt/notesSlides/_rels/notesSlide16.xml.rels" ContentType="application/vnd.openxmlformats-package.relationships+xml"/>
  <Override PartName="/ppt/notesSlides/_rels/notesSlide13.xml.rels" ContentType="application/vnd.openxmlformats-package.relationships+xml"/>
  <Override PartName="/ppt/notesSlides/_rels/notesSlide12.xml.rels" ContentType="application/vnd.openxmlformats-package.relationships+xml"/>
  <Override PartName="/ppt/notesSlides/_rels/notesSlide1.xml.rels" ContentType="application/vnd.openxmlformats-package.relationships+xml"/>
  <Override PartName="/ppt/notesSlides/notesSlide17.xml" ContentType="application/vnd.openxmlformats-officedocument.presentationml.notesSlide+xml"/>
  <Override PartName="/ppt/_rels/presentation.xml.rels" ContentType="application/vnd.openxmlformats-package.relationships+xml"/>
  <Override PartName="/ppt/slideLayouts/_rels/slideLayout52.xml.rels" ContentType="application/vnd.openxmlformats-package.relationships+xml"/>
  <Override PartName="/ppt/slideLayouts/_rels/slideLayout14.xml.rels" ContentType="application/vnd.openxmlformats-package.relationships+xml"/>
  <Override PartName="/ppt/slideLayouts/_rels/slideLayout30.xml.rels" ContentType="application/vnd.openxmlformats-package.relationships+xml"/>
  <Override PartName="/ppt/slideLayouts/_rels/slideLayout38.xml.rels" ContentType="application/vnd.openxmlformats-package.relationships+xml"/>
  <Override PartName="/ppt/slideLayouts/_rels/slideLayout45.xml.rels" ContentType="application/vnd.openxmlformats-package.relationships+xml"/>
  <Override PartName="/ppt/slideLayouts/_rels/slideLayout23.xml.rels" ContentType="application/vnd.openxmlformats-package.relationships+xml"/>
  <Override PartName="/ppt/slideLayouts/_rels/slideLayout19.xml.rels" ContentType="application/vnd.openxmlformats-package.relationships+xml"/>
  <Override PartName="/ppt/slideLayouts/_rels/slideLayout13.xml.rels" ContentType="application/vnd.openxmlformats-package.relationships+xml"/>
  <Override PartName="/ppt/slideLayouts/_rels/slideLayout31.xml.rels" ContentType="application/vnd.openxmlformats-package.relationships+xml"/>
  <Override PartName="/ppt/slideLayouts/_rels/slideLayout15.xml.rels" ContentType="application/vnd.openxmlformats-package.relationships+xml"/>
  <Override PartName="/ppt/slideLayouts/_rels/slideLayout24.xml.rels" ContentType="application/vnd.openxmlformats-package.relationships+xml"/>
  <Override PartName="/ppt/slideLayouts/_rels/slideLayout9.xml.rels" ContentType="application/vnd.openxmlformats-package.relationships+xml"/>
  <Override PartName="/ppt/slideLayouts/_rels/slideLayout3.xml.rels" ContentType="application/vnd.openxmlformats-package.relationships+xml"/>
  <Override PartName="/ppt/slideLayouts/_rels/slideLayout32.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11.xml.rels" ContentType="application/vnd.openxmlformats-package.relationships+xml"/>
  <Override PartName="/ppt/slideLayouts/_rels/slideLayout17.xml.rels" ContentType="application/vnd.openxmlformats-package.relationships+xml"/>
  <Override PartName="/ppt/slideLayouts/_rels/slideLayout21.xml.rels" ContentType="application/vnd.openxmlformats-package.relationships+xml"/>
  <Override PartName="/ppt/slideLayouts/_rels/slideLayout36.xml.rels" ContentType="application/vnd.openxmlformats-package.relationships+xml"/>
  <Override PartName="/ppt/slideLayouts/_rels/slideLayout43.xml.rels" ContentType="application/vnd.openxmlformats-package.relationships+xml"/>
  <Override PartName="/ppt/slideLayouts/_rels/slideLayout27.xml.rels" ContentType="application/vnd.openxmlformats-package.relationships+xml"/>
  <Override PartName="/ppt/slideLayouts/_rels/slideLayout41.xml.rels" ContentType="application/vnd.openxmlformats-package.relationships+xml"/>
  <Override PartName="/ppt/slideLayouts/_rels/slideLayout49.xml.rels" ContentType="application/vnd.openxmlformats-package.relationships+xml"/>
  <Override PartName="/ppt/slideLayouts/_rels/slideLayout34.xml.rels" ContentType="application/vnd.openxmlformats-package.relationships+xml"/>
  <Override PartName="/ppt/slideLayouts/_rels/slideLayout50.xml.rels" ContentType="application/vnd.openxmlformats-package.relationships+xml"/>
  <Override PartName="/ppt/slideLayouts/_rels/slideLayout47.xml.rels" ContentType="application/vnd.openxmlformats-package.relationships+xml"/>
  <Override PartName="/ppt/slideLayouts/_rels/slideLayout54.xml.rels" ContentType="application/vnd.openxmlformats-package.relationships+xml"/>
  <Override PartName="/ppt/slideLayouts/_rels/slideLayout12.xml.rels" ContentType="application/vnd.openxmlformats-package.relationships+xml"/>
  <Override PartName="/ppt/slideLayouts/_rels/slideLayout29.xml.rels" ContentType="application/vnd.openxmlformats-package.relationships+xml"/>
  <Override PartName="/ppt/slideLayouts/_rels/slideLayout33.xml.rels" ContentType="application/vnd.openxmlformats-package.relationships+xml"/>
  <Override PartName="/ppt/slideLayouts/_rels/slideLayout48.xml.rels" ContentType="application/vnd.openxmlformats-package.relationships+xml"/>
  <Override PartName="/ppt/slideLayouts/_rels/slideLayout39.xml.rels" ContentType="application/vnd.openxmlformats-package.relationships+xml"/>
  <Override PartName="/ppt/slideLayouts/_rels/slideLayout40.xml.rels" ContentType="application/vnd.openxmlformats-package.relationships+xml"/>
  <Override PartName="/ppt/slideLayouts/_rels/slideLayout55.xml.rels" ContentType="application/vnd.openxmlformats-package.relationships+xml"/>
  <Override PartName="/ppt/slideLayouts/_rels/slideLayout18.xml.rels" ContentType="application/vnd.openxmlformats-package.relationships+xml"/>
  <Override PartName="/ppt/slideLayouts/_rels/slideLayout22.xml.rels" ContentType="application/vnd.openxmlformats-package.relationships+xml"/>
  <Override PartName="/ppt/slideLayouts/_rels/slideLayout28.xml.rels" ContentType="application/vnd.openxmlformats-package.relationships+xml"/>
  <Override PartName="/ppt/slideLayouts/_rels/slideLayout37.xml.rels" ContentType="application/vnd.openxmlformats-package.relationships+xml"/>
  <Override PartName="/ppt/slideLayouts/_rels/slideLayout44.xml.rels" ContentType="application/vnd.openxmlformats-package.relationships+xml"/>
  <Override PartName="/ppt/slideLayouts/_rels/slideLayout10.xml.rels" ContentType="application/vnd.openxmlformats-package.relationships+xml"/>
  <Override PartName="/ppt/slideLayouts/_rels/slideLayout59.xml.rels" ContentType="application/vnd.openxmlformats-package.relationships+xml"/>
  <Override PartName="/ppt/slideLayouts/_rels/slideLayout56.xml.rels" ContentType="application/vnd.openxmlformats-package.relationships+xml"/>
  <Override PartName="/ppt/slideLayouts/_rels/slideLayout60.xml.rels" ContentType="application/vnd.openxmlformats-package.relationships+xml"/>
  <Override PartName="/ppt/slideLayouts/_rels/slideLayout1.xml.rels" ContentType="application/vnd.openxmlformats-package.relationships+xml"/>
  <Override PartName="/ppt/slideLayouts/_rels/slideLayout7.xml.rels" ContentType="application/vnd.openxmlformats-package.relationships+xml"/>
  <Override PartName="/ppt/slideLayouts/_rels/slideLayout57.xml.rels" ContentType="application/vnd.openxmlformats-package.relationships+xml"/>
  <Override PartName="/ppt/slideLayouts/_rels/slideLayout16.xml.rels" ContentType="application/vnd.openxmlformats-package.relationships+xml"/>
  <Override PartName="/ppt/slideLayouts/_rels/slideLayout20.xml.rels" ContentType="application/vnd.openxmlformats-package.relationships+xml"/>
  <Override PartName="/ppt/slideLayouts/_rels/slideLayout35.xml.rels" ContentType="application/vnd.openxmlformats-package.relationships+xml"/>
  <Override PartName="/ppt/slideLayouts/_rels/slideLayout42.xml.rels" ContentType="application/vnd.openxmlformats-package.relationships+xml"/>
  <Override PartName="/ppt/slideLayouts/_rels/slideLayout51.xml.rels" ContentType="application/vnd.openxmlformats-package.relationships+xml"/>
  <Override PartName="/ppt/slideLayouts/_rels/slideLayout58.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46.xml.rels" ContentType="application/vnd.openxmlformats-package.relationships+xml"/>
  <Override PartName="/ppt/slideLayouts/_rels/slideLayout53.xml.rels" ContentType="application/vnd.openxmlformats-package.relationships+xml"/>
  <Override PartName="/ppt/slideLayouts/slideLayout56.xml" ContentType="application/vnd.openxmlformats-officedocument.presentationml.slideLayout+xml"/>
  <Override PartName="/ppt/slideLayouts/slideLayout13.xml" ContentType="application/vnd.openxmlformats-officedocument.presentationml.slideLayout+xml"/>
  <Override PartName="/ppt/slideLayouts/slideLayout48.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49.xml" ContentType="application/vnd.openxmlformats-officedocument.presentationml.slideLayout+xml"/>
  <Override PartName="/ppt/slideLayouts/slideLayout10.xml" ContentType="application/vnd.openxmlformats-officedocument.presentationml.slideLayout+xml"/>
  <Override PartName="/ppt/slideLayouts/slideLayout47.xml" ContentType="application/vnd.openxmlformats-officedocument.presentationml.slideLayout+xml"/>
  <Override PartName="/ppt/slideLayouts/slideLayout9.xml" ContentType="application/vnd.openxmlformats-officedocument.presentationml.slideLayout+xml"/>
  <Override PartName="/ppt/slideLayouts/slideLayout29.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59.xml" ContentType="application/vnd.openxmlformats-officedocument.presentationml.slideLayout+xml"/>
  <Override PartName="/ppt/slideLayouts/slideLayout22.xml" ContentType="application/vnd.openxmlformats-officedocument.presentationml.slideLayout+xml"/>
  <Override PartName="/ppt/slideLayouts/slideLayout28.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xml" ContentType="application/vnd.openxmlformats-officedocument.presentationml.slideLayout+xml"/>
  <Override PartName="/ppt/slideLayouts/slideLayout21.xml" ContentType="application/vnd.openxmlformats-officedocument.presentationml.slideLayout+xml"/>
  <Override PartName="/ppt/slideLayouts/slideLayout58.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9.xml" ContentType="application/vnd.openxmlformats-officedocument.presentationml.slideLayout+xml"/>
  <Override PartName="/ppt/slideLayouts/slideLayout57.xml" ContentType="application/vnd.openxmlformats-officedocument.presentationml.slideLayout+xml"/>
  <Override PartName="/ppt/slideLayouts/slideLayout20.xml" ContentType="application/vnd.openxmlformats-officedocument.presentationml.slideLayout+xml"/>
  <Override PartName="/ppt/slideLayouts/slideLayout23.xml" ContentType="application/vnd.openxmlformats-officedocument.presentationml.slideLayout+xml"/>
  <Override PartName="/ppt/slideLayouts/slideLayout60.xml" ContentType="application/vnd.openxmlformats-officedocument.presentationml.slideLayout+xml"/>
  <Override PartName="/ppt/slideLayouts/slideLayout18.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2.xml" ContentType="application/vnd.openxmlformats-officedocument.presentationml.slideLayout+xml"/>
  <Override PartName="/ppt/slideLayouts/slideLayout40.xml" ContentType="application/vnd.openxmlformats-officedocument.presentationml.slideLayout+xml"/>
  <Override PartName="/ppt/slideLayouts/slideLayout3.xml" ContentType="application/vnd.openxmlformats-officedocument.presentationml.slideLayout+xml"/>
  <Override PartName="/ppt/slideLayouts/slideLayout41.xml" ContentType="application/vnd.openxmlformats-officedocument.presentationml.slideLayout+xml"/>
  <Override PartName="/ppt/slideLayouts/slideLayout4.xml" ContentType="application/vnd.openxmlformats-officedocument.presentationml.slideLayout+xml"/>
  <Override PartName="/ppt/slideLayouts/slideLayout42.xml" ContentType="application/vnd.openxmlformats-officedocument.presentationml.slideLayout+xml"/>
  <Override PartName="/ppt/slideLayouts/slideLayout5.xml" ContentType="application/vnd.openxmlformats-officedocument.presentationml.slideLayout+xml"/>
  <Override PartName="/ppt/slideLayouts/slideLayout43.xml" ContentType="application/vnd.openxmlformats-officedocument.presentationml.slideLayout+xml"/>
  <Override PartName="/ppt/slideLayouts/slideLayout6.xml" ContentType="application/vnd.openxmlformats-officedocument.presentationml.slideLayout+xml"/>
  <Override PartName="/ppt/slideLayouts/slideLayout44.xml" ContentType="application/vnd.openxmlformats-officedocument.presentationml.slideLayout+xml"/>
  <Override PartName="/ppt/slideLayouts/slideLayout7.xml" ContentType="application/vnd.openxmlformats-officedocument.presentationml.slideLayout+xml"/>
  <Override PartName="/ppt/slideLayouts/slideLayout45.xml" ContentType="application/vnd.openxmlformats-officedocument.presentationml.slideLayout+xml"/>
  <Override PartName="/ppt/slideLayouts/slideLayout8.xml" ContentType="application/vnd.openxmlformats-officedocument.presentationml.slideLayout+xml"/>
  <Override PartName="/ppt/slideLayouts/slideLayout46.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media/image22.png" ContentType="image/png"/>
  <Override PartName="/ppt/media/image23.png" ContentType="image/png"/>
  <Override PartName="/ppt/media/image20.gif" ContentType="image/gif"/>
  <Override PartName="/ppt/media/image19.png" ContentType="image/png"/>
  <Override PartName="/ppt/media/image17.png" ContentType="image/png"/>
  <Override PartName="/ppt/media/image18.png" ContentType="image/png"/>
  <Override PartName="/ppt/media/image15.gif" ContentType="image/gif"/>
  <Override PartName="/ppt/media/image9.png" ContentType="image/png"/>
  <Override PartName="/ppt/media/image16.png" ContentType="image/png"/>
  <Override PartName="/ppt/media/image13.gif" ContentType="image/gif"/>
  <Override PartName="/ppt/media/image36.wmf" ContentType="image/x-wmf"/>
  <Override PartName="/ppt/media/image30.png" ContentType="image/png"/>
  <Override PartName="/ppt/media/image5.png" ContentType="image/png"/>
  <Override PartName="/ppt/media/image6.png" ContentType="image/png"/>
  <Override PartName="/ppt/media/image29.png" ContentType="image/png"/>
  <Override PartName="/ppt/media/image11.png" ContentType="image/png"/>
  <Override PartName="/ppt/media/image28.png" ContentType="image/png"/>
  <Override PartName="/ppt/media/image31.wmf" ContentType="image/x-wmf"/>
  <Override PartName="/ppt/media/image34.wmf" ContentType="image/x-wmf"/>
  <Override PartName="/ppt/media/image12.png" ContentType="image/png"/>
  <Override PartName="/ppt/media/image35.wmf" ContentType="image/x-wmf"/>
  <Override PartName="/ppt/media/image7.png" ContentType="image/png"/>
  <Override PartName="/ppt/media/image37.png" ContentType="image/png"/>
  <Override PartName="/ppt/media/image8.png" ContentType="image/png"/>
  <Override PartName="/ppt/media/image10.png" ContentType="image/png"/>
  <Override PartName="/ppt/media/image4.png" ContentType="image/png"/>
  <Override PartName="/ppt/media/image27.png" ContentType="image/png"/>
  <Override PartName="/ppt/media/image33.png" ContentType="image/png"/>
  <Override PartName="/ppt/media/image3.png" ContentType="image/png"/>
  <Override PartName="/ppt/media/image26.png" ContentType="image/png"/>
  <Override PartName="/ppt/media/image32.png" ContentType="image/png"/>
  <Override PartName="/ppt/media/image2.png" ContentType="image/png"/>
  <Override PartName="/ppt/media/image25.png" ContentType="image/png"/>
  <Override PartName="/ppt/media/image1.png" ContentType="image/png"/>
  <Override PartName="/ppt/media/image24.png" ContentType="image/png"/>
  <Override PartName="/ppt/media/image14.png" ContentType="image/png"/>
  <Override PartName="/ppt/media/image21.gif" ContentType="image/gif"/>
  <Override PartName="/ppt/presProps.xml" ContentType="application/vnd.openxmlformats-officedocument.presentationml.presProps+xml"/>
  <Override PartName="/ppt/notesMasters/_rels/notesMaster1.xml.rels" ContentType="application/vnd.openxmlformats-package.relationships+xml"/>
  <Override PartName="/ppt/notesMasters/notesMaster1.xml" ContentType="application/vnd.openxmlformats-officedocument.presentationml.notesMaster+xml"/>
  <Override PartName="/ppt/slides/slide13.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8.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_rels/slide10.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3.xml.rels" ContentType="application/vnd.openxmlformats-package.relationships+xml"/>
  <Override PartName="/ppt/slides/_rels/slide5.xml.rels" ContentType="application/vnd.openxmlformats-package.relationships+xml"/>
  <Override PartName="/ppt/slides/_rels/slide13.xml.rels" ContentType="application/vnd.openxmlformats-package.relationships+xml"/>
  <Override PartName="/ppt/slides/_rels/slide16.xml.rels" ContentType="application/vnd.openxmlformats-package.relationships+xml"/>
  <Override PartName="/ppt/slides/_rels/slide12.xml.rels" ContentType="application/vnd.openxmlformats-package.relationships+xml"/>
  <Override PartName="/ppt/slides/_rels/slide15.xml.rels" ContentType="application/vnd.openxmlformats-package.relationships+xml"/>
  <Override PartName="/ppt/slides/_rels/slide9.xml.rels" ContentType="application/vnd.openxmlformats-package.relationships+xml"/>
  <Override PartName="/ppt/slides/_rels/slide11.xml.rels" ContentType="application/vnd.openxmlformats-package.relationships+xml"/>
  <Override PartName="/ppt/slides/_rels/slide14.xml.rels" ContentType="application/vnd.openxmlformats-package.relationships+xml"/>
  <Override PartName="/ppt/slides/_rels/slide8.xml.rels" ContentType="application/vnd.openxmlformats-package.relationships+xml"/>
  <Override PartName="/ppt/slides/_rels/slide18.xml.rels" ContentType="application/vnd.openxmlformats-package.relationships+xml"/>
  <Override PartName="/ppt/slides/_rels/slide17.xml.rels" ContentType="application/vnd.openxmlformats-package.relationships+xml"/>
  <Override PartName="/ppt/slides/_rels/slide1.xml.rels" ContentType="application/vnd.openxmlformats-package.relationships+xml"/>
  <Override PartName="/ppt/slides/_rels/slide4.xml.rels" ContentType="application/vnd.openxmlformats-package.relationships+xml"/>
  <Override PartName="/ppt/slides/_rels/slide2.xml.rels" ContentType="application/vnd.openxmlformats-package.relationships+xml"/>
  <Override PartName="/ppt/slides/slide16.xml" ContentType="application/vnd.openxmlformats-officedocument.presentationml.slide+xml"/>
  <Override PartName="/ppt/slides/slide1.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Lst>
  <p:sldSz cx="9144000" cy="6858000"/>
  <p:notesSz cx="9928225" cy="6797675"/>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6.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0" name="PlaceHolder 1"/>
          <p:cNvSpPr>
            <a:spLocks noGrp="1"/>
          </p:cNvSpPr>
          <p:nvPr>
            <p:ph type="sldImg"/>
          </p:nvPr>
        </p:nvSpPr>
        <p:spPr>
          <a:xfrm>
            <a:off x="216000" y="812520"/>
            <a:ext cx="7127280" cy="4008960"/>
          </a:xfrm>
          <a:prstGeom prst="rect">
            <a:avLst/>
          </a:prstGeom>
          <a:noFill/>
          <a:ln w="0">
            <a:noFill/>
          </a:ln>
        </p:spPr>
        <p:txBody>
          <a:bodyPr lIns="0" rIns="0" tIns="0" bIns="0" anchor="ctr">
            <a:noAutofit/>
          </a:bodyPr>
          <a:p>
            <a:pPr algn="ctr">
              <a:buNone/>
            </a:pPr>
            <a:r>
              <a:rPr b="0" lang="en-GB" sz="4400" spc="-1" strike="noStrike">
                <a:latin typeface="Arial"/>
              </a:rPr>
              <a:t>Fai clic per spostare la diapositiva</a:t>
            </a:r>
            <a:endParaRPr b="0" lang="en-GB" sz="4400" spc="-1" strike="noStrike">
              <a:latin typeface="Arial"/>
            </a:endParaRPr>
          </a:p>
        </p:txBody>
      </p:sp>
      <p:sp>
        <p:nvSpPr>
          <p:cNvPr id="191"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r>
              <a:rPr b="0" lang="en-GB" sz="2000" spc="-1" strike="noStrike">
                <a:latin typeface="Arial"/>
              </a:rPr>
              <a:t>Fai </a:t>
            </a:r>
            <a:r>
              <a:rPr b="0" lang="en-GB" sz="2000" spc="-1" strike="noStrike">
                <a:latin typeface="Arial"/>
              </a:rPr>
              <a:t>clic </a:t>
            </a:r>
            <a:r>
              <a:rPr b="0" lang="en-GB" sz="2000" spc="-1" strike="noStrike">
                <a:latin typeface="Arial"/>
              </a:rPr>
              <a:t>per </a:t>
            </a:r>
            <a:r>
              <a:rPr b="0" lang="en-GB" sz="2000" spc="-1" strike="noStrike">
                <a:latin typeface="Arial"/>
              </a:rPr>
              <a:t>mod</a:t>
            </a:r>
            <a:r>
              <a:rPr b="0" lang="en-GB" sz="2000" spc="-1" strike="noStrike">
                <a:latin typeface="Arial"/>
              </a:rPr>
              <a:t>ifica</a:t>
            </a:r>
            <a:r>
              <a:rPr b="0" lang="en-GB" sz="2000" spc="-1" strike="noStrike">
                <a:latin typeface="Arial"/>
              </a:rPr>
              <a:t>re il </a:t>
            </a:r>
            <a:r>
              <a:rPr b="0" lang="en-GB" sz="2000" spc="-1" strike="noStrike">
                <a:latin typeface="Arial"/>
              </a:rPr>
              <a:t>for</a:t>
            </a:r>
            <a:r>
              <a:rPr b="0" lang="en-GB" sz="2000" spc="-1" strike="noStrike">
                <a:latin typeface="Arial"/>
              </a:rPr>
              <a:t>mat</a:t>
            </a:r>
            <a:r>
              <a:rPr b="0" lang="en-GB" sz="2000" spc="-1" strike="noStrike">
                <a:latin typeface="Arial"/>
              </a:rPr>
              <a:t>o </a:t>
            </a:r>
            <a:r>
              <a:rPr b="0" lang="en-GB" sz="2000" spc="-1" strike="noStrike">
                <a:latin typeface="Arial"/>
              </a:rPr>
              <a:t>dell</a:t>
            </a:r>
            <a:r>
              <a:rPr b="0" lang="en-GB" sz="2000" spc="-1" strike="noStrike">
                <a:latin typeface="Arial"/>
              </a:rPr>
              <a:t>e </a:t>
            </a:r>
            <a:r>
              <a:rPr b="0" lang="en-GB" sz="2000" spc="-1" strike="noStrike">
                <a:latin typeface="Arial"/>
              </a:rPr>
              <a:t>note</a:t>
            </a:r>
            <a:endParaRPr b="0" lang="en-GB" sz="2000" spc="-1" strike="noStrike">
              <a:latin typeface="Arial"/>
            </a:endParaRPr>
          </a:p>
        </p:txBody>
      </p:sp>
      <p:sp>
        <p:nvSpPr>
          <p:cNvPr id="192" name="PlaceHolder 3"/>
          <p:cNvSpPr>
            <a:spLocks noGrp="1"/>
          </p:cNvSpPr>
          <p:nvPr>
            <p:ph type="hdr"/>
          </p:nvPr>
        </p:nvSpPr>
        <p:spPr>
          <a:xfrm>
            <a:off x="0" y="0"/>
            <a:ext cx="3280680" cy="534240"/>
          </a:xfrm>
          <a:prstGeom prst="rect">
            <a:avLst/>
          </a:prstGeom>
          <a:noFill/>
          <a:ln w="0">
            <a:noFill/>
          </a:ln>
        </p:spPr>
        <p:txBody>
          <a:bodyPr lIns="0" rIns="0" tIns="0" bIns="0" anchor="t">
            <a:noAutofit/>
          </a:bodyPr>
          <a:p>
            <a:r>
              <a:rPr b="0" lang="en-GB" sz="1400" spc="-1" strike="noStrike">
                <a:latin typeface="Times New Roman"/>
              </a:rPr>
              <a:t>&lt;intestazione&gt;</a:t>
            </a:r>
            <a:endParaRPr b="0" lang="en-GB" sz="1400" spc="-1" strike="noStrike">
              <a:latin typeface="Times New Roman"/>
            </a:endParaRPr>
          </a:p>
        </p:txBody>
      </p:sp>
      <p:sp>
        <p:nvSpPr>
          <p:cNvPr id="193" name="PlaceHolder 4"/>
          <p:cNvSpPr>
            <a:spLocks noGrp="1"/>
          </p:cNvSpPr>
          <p:nvPr>
            <p:ph type="dt"/>
          </p:nvPr>
        </p:nvSpPr>
        <p:spPr>
          <a:xfrm>
            <a:off x="4278960" y="0"/>
            <a:ext cx="3280680" cy="534240"/>
          </a:xfrm>
          <a:prstGeom prst="rect">
            <a:avLst/>
          </a:prstGeom>
          <a:noFill/>
          <a:ln w="0">
            <a:noFill/>
          </a:ln>
        </p:spPr>
        <p:txBody>
          <a:bodyPr lIns="0" rIns="0" tIns="0" bIns="0" anchor="t">
            <a:noAutofit/>
          </a:bodyPr>
          <a:p>
            <a:pPr algn="r">
              <a:buNone/>
            </a:pPr>
            <a:r>
              <a:rPr b="0" lang="en-GB" sz="1400" spc="-1" strike="noStrike">
                <a:latin typeface="Times New Roman"/>
              </a:rPr>
              <a:t>&lt;data/ora&gt;</a:t>
            </a:r>
            <a:endParaRPr b="0" lang="en-GB" sz="1400" spc="-1" strike="noStrike">
              <a:latin typeface="Times New Roman"/>
            </a:endParaRPr>
          </a:p>
        </p:txBody>
      </p:sp>
      <p:sp>
        <p:nvSpPr>
          <p:cNvPr id="194" name="PlaceHolder 5"/>
          <p:cNvSpPr>
            <a:spLocks noGrp="1"/>
          </p:cNvSpPr>
          <p:nvPr>
            <p:ph type="ftr"/>
          </p:nvPr>
        </p:nvSpPr>
        <p:spPr>
          <a:xfrm>
            <a:off x="0" y="10157400"/>
            <a:ext cx="3280680" cy="534240"/>
          </a:xfrm>
          <a:prstGeom prst="rect">
            <a:avLst/>
          </a:prstGeom>
          <a:noFill/>
          <a:ln w="0">
            <a:noFill/>
          </a:ln>
        </p:spPr>
        <p:txBody>
          <a:bodyPr lIns="0" rIns="0" tIns="0" bIns="0" anchor="b">
            <a:noAutofit/>
          </a:bodyPr>
          <a:p>
            <a:r>
              <a:rPr b="0" lang="en-GB" sz="1400" spc="-1" strike="noStrike">
                <a:latin typeface="Times New Roman"/>
              </a:rPr>
              <a:t>&lt;piè di pagina&gt;</a:t>
            </a:r>
            <a:endParaRPr b="0" lang="en-GB" sz="1400" spc="-1" strike="noStrike">
              <a:latin typeface="Times New Roman"/>
            </a:endParaRPr>
          </a:p>
        </p:txBody>
      </p:sp>
      <p:sp>
        <p:nvSpPr>
          <p:cNvPr id="195" name="PlaceHolder 6"/>
          <p:cNvSpPr>
            <a:spLocks noGrp="1"/>
          </p:cNvSpPr>
          <p:nvPr>
            <p:ph type="sldNum"/>
          </p:nvPr>
        </p:nvSpPr>
        <p:spPr>
          <a:xfrm>
            <a:off x="4278960" y="10157400"/>
            <a:ext cx="3280680" cy="534240"/>
          </a:xfrm>
          <a:prstGeom prst="rect">
            <a:avLst/>
          </a:prstGeom>
          <a:noFill/>
          <a:ln w="0">
            <a:noFill/>
          </a:ln>
        </p:spPr>
        <p:txBody>
          <a:bodyPr lIns="0" rIns="0" tIns="0" bIns="0" anchor="b">
            <a:noAutofit/>
          </a:bodyPr>
          <a:p>
            <a:pPr algn="r">
              <a:buNone/>
            </a:pPr>
            <a:fld id="{AB8E05A9-5A84-42C4-8568-2B02768880FE}" type="slidenum">
              <a:rPr b="0" lang="en-GB" sz="1400" spc="-1" strike="noStrike">
                <a:latin typeface="Times New Roman"/>
              </a:rPr>
              <a:t>&lt;numero&gt;</a:t>
            </a:fld>
            <a:endParaRPr b="0" lang="en-GB"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0" name="PlaceHolder 1"/>
          <p:cNvSpPr>
            <a:spLocks noGrp="1"/>
          </p:cNvSpPr>
          <p:nvPr>
            <p:ph type="sldImg"/>
          </p:nvPr>
        </p:nvSpPr>
        <p:spPr>
          <a:xfrm>
            <a:off x="3433680" y="849240"/>
            <a:ext cx="3059640" cy="2294280"/>
          </a:xfrm>
          <a:prstGeom prst="rect">
            <a:avLst/>
          </a:prstGeom>
          <a:ln w="0">
            <a:noFill/>
          </a:ln>
        </p:spPr>
      </p:sp>
      <p:sp>
        <p:nvSpPr>
          <p:cNvPr id="341" name="PlaceHolder 2"/>
          <p:cNvSpPr>
            <a:spLocks noGrp="1"/>
          </p:cNvSpPr>
          <p:nvPr>
            <p:ph type="body"/>
          </p:nvPr>
        </p:nvSpPr>
        <p:spPr>
          <a:xfrm>
            <a:off x="994680" y="3271680"/>
            <a:ext cx="7938000" cy="2674800"/>
          </a:xfrm>
          <a:prstGeom prst="rect">
            <a:avLst/>
          </a:prstGeom>
          <a:noFill/>
          <a:ln w="9360">
            <a:noFill/>
          </a:ln>
        </p:spPr>
        <p:txBody>
          <a:bodyPr numCol="1" spcCol="0" lIns="95400" rIns="95400" tIns="47880" bIns="47880" anchor="t">
            <a:noAutofit/>
          </a:bodyPr>
          <a:p>
            <a:pPr marL="216000" indent="-216000">
              <a:lnSpc>
                <a:spcPct val="100000"/>
              </a:lnSpc>
              <a:buNone/>
              <a:tabLst>
                <a:tab algn="l" pos="0"/>
              </a:tabLst>
            </a:pPr>
            <a:r>
              <a:rPr b="0" lang="en-GB" sz="2000" spc="-1" strike="noStrike">
                <a:latin typeface="Arial"/>
              </a:rPr>
              <a:t>In addition, there are also special recommandations for us:</a:t>
            </a:r>
            <a:br/>
            <a:br/>
            <a:r>
              <a:rPr b="0" lang="en-GB" sz="2000" spc="-1" strike="noStrike">
                <a:latin typeface="Arial"/>
              </a:rPr>
              <a:t>?The STAP would like you to focus on  (a) and (d) with a quick overview of (b) &amp; (c)?.</a:t>
            </a:r>
            <a:br/>
            <a:endParaRPr b="0" lang="en-GB" sz="2000" spc="-1" strike="noStrike">
              <a:latin typeface="Arial"/>
            </a:endParaRPr>
          </a:p>
          <a:p>
            <a:pPr marL="216000" indent="-216000">
              <a:lnSpc>
                <a:spcPct val="100000"/>
              </a:lnSpc>
              <a:buNone/>
              <a:tabLst>
                <a:tab algn="l" pos="0"/>
              </a:tabLst>
            </a:pPr>
            <a:r>
              <a:rPr b="0" lang="en-GB" sz="2000" spc="-1" strike="noStrike">
                <a:latin typeface="Arial"/>
              </a:rPr>
              <a:t>(a) An evaluation of the considered designs and criteria for the final decision -so that we can make sure we are happy that it matches the science case. </a:t>
            </a:r>
            <a:br/>
            <a:br/>
            <a:r>
              <a:rPr b="0" lang="en-GB" sz="2000" spc="-1" strike="noStrike">
                <a:latin typeface="Arial"/>
              </a:rPr>
              <a:t>(b) Although further for the future, rough commissioning plans. </a:t>
            </a:r>
            <a:br/>
            <a:br/>
            <a:r>
              <a:rPr b="0" lang="en-GB" sz="2000" spc="-1" strike="noStrike">
                <a:latin typeface="Arial"/>
              </a:rPr>
              <a:t>(c) Have bio-lab requirements been passed to relevant ESS teams. </a:t>
            </a:r>
            <a:br/>
            <a:br/>
            <a:r>
              <a:rPr b="0" lang="en-GB" sz="2000" spc="-1" strike="noStrike">
                <a:latin typeface="Arial"/>
              </a:rPr>
              <a:t>(d) Progress on design options/final design choice for 2ndary spectrometer. </a:t>
            </a:r>
            <a:endParaRPr b="0" lang="en-GB" sz="2000" spc="-1" strike="noStrike">
              <a:latin typeface="Arial"/>
            </a:endParaRPr>
          </a:p>
        </p:txBody>
      </p:sp>
      <p:sp>
        <p:nvSpPr>
          <p:cNvPr id="342" name="Segnaposto intestazione 3"/>
          <p:cNvSpPr/>
          <p:nvPr/>
        </p:nvSpPr>
        <p:spPr>
          <a:xfrm>
            <a:off x="0" y="0"/>
            <a:ext cx="4301280" cy="339480"/>
          </a:xfrm>
          <a:prstGeom prst="rect">
            <a:avLst/>
          </a:prstGeom>
          <a:noFill/>
          <a:ln w="9525">
            <a:noFill/>
          </a:ln>
        </p:spPr>
        <p:style>
          <a:lnRef idx="0"/>
          <a:fillRef idx="0"/>
          <a:effectRef idx="0"/>
          <a:fontRef idx="minor"/>
        </p:style>
      </p:sp>
      <p:sp>
        <p:nvSpPr>
          <p:cNvPr id="343" name="Segnaposto numero diapositiva 4"/>
          <p:cNvSpPr/>
          <p:nvPr/>
        </p:nvSpPr>
        <p:spPr>
          <a:xfrm>
            <a:off x="5623560" y="6456960"/>
            <a:ext cx="4301280" cy="339480"/>
          </a:xfrm>
          <a:prstGeom prst="rect">
            <a:avLst/>
          </a:prstGeom>
          <a:noFill/>
          <a:ln w="9525">
            <a:noFill/>
          </a:ln>
        </p:spPr>
        <p:style>
          <a:lnRef idx="0"/>
          <a:fillRef idx="0"/>
          <a:effectRef idx="0"/>
          <a:fontRef idx="minor"/>
        </p:style>
        <p:txBody>
          <a:bodyPr lIns="95400" rIns="95400" tIns="47880" bIns="47880" anchor="b">
            <a:noAutofit/>
          </a:bodyPr>
          <a:p>
            <a:pPr algn="r">
              <a:lnSpc>
                <a:spcPct val="100000"/>
              </a:lnSpc>
              <a:buNone/>
            </a:pPr>
            <a:fld id="{711277F4-AAEF-482E-A9E7-98A949F6168C}" type="slidenum">
              <a:rPr b="0" lang="en-US" sz="1300" spc="-1" strike="noStrike">
                <a:solidFill>
                  <a:srgbClr val="000000"/>
                </a:solidFill>
                <a:latin typeface="Calibri"/>
                <a:ea typeface="+mn-ea"/>
              </a:rPr>
              <a:t>&lt;numero&gt;</a:t>
            </a:fld>
            <a:endParaRPr b="0" lang="en-GB" sz="1300" spc="-1" strike="noStrike">
              <a:latin typeface="Arial"/>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4" name="PlaceHolder 1"/>
          <p:cNvSpPr>
            <a:spLocks noGrp="1"/>
          </p:cNvSpPr>
          <p:nvPr>
            <p:ph type="sldImg"/>
          </p:nvPr>
        </p:nvSpPr>
        <p:spPr>
          <a:xfrm>
            <a:off x="3433680" y="849240"/>
            <a:ext cx="3059640" cy="2294280"/>
          </a:xfrm>
          <a:prstGeom prst="rect">
            <a:avLst/>
          </a:prstGeom>
          <a:ln w="0">
            <a:noFill/>
          </a:ln>
        </p:spPr>
      </p:sp>
      <p:sp>
        <p:nvSpPr>
          <p:cNvPr id="345" name="PlaceHolder 2"/>
          <p:cNvSpPr>
            <a:spLocks noGrp="1"/>
          </p:cNvSpPr>
          <p:nvPr>
            <p:ph type="body"/>
          </p:nvPr>
        </p:nvSpPr>
        <p:spPr>
          <a:xfrm>
            <a:off x="994680" y="3271680"/>
            <a:ext cx="7938000" cy="2674800"/>
          </a:xfrm>
          <a:prstGeom prst="rect">
            <a:avLst/>
          </a:prstGeom>
          <a:noFill/>
          <a:ln w="9360">
            <a:noFill/>
          </a:ln>
        </p:spPr>
        <p:txBody>
          <a:bodyPr numCol="1" spcCol="0" lIns="95400" rIns="95400" tIns="47880" bIns="47880" anchor="t">
            <a:noAutofit/>
          </a:bodyPr>
          <a:p>
            <a:endParaRPr b="0" lang="en-GB" sz="2000" spc="-1" strike="noStrike">
              <a:latin typeface="Arial"/>
            </a:endParaRPr>
          </a:p>
        </p:txBody>
      </p:sp>
      <p:sp>
        <p:nvSpPr>
          <p:cNvPr id="346" name="Segnaposto intestazione 3"/>
          <p:cNvSpPr/>
          <p:nvPr/>
        </p:nvSpPr>
        <p:spPr>
          <a:xfrm>
            <a:off x="0" y="0"/>
            <a:ext cx="4301280" cy="339480"/>
          </a:xfrm>
          <a:prstGeom prst="rect">
            <a:avLst/>
          </a:prstGeom>
          <a:noFill/>
          <a:ln w="9525">
            <a:noFill/>
          </a:ln>
        </p:spPr>
        <p:style>
          <a:lnRef idx="0"/>
          <a:fillRef idx="0"/>
          <a:effectRef idx="0"/>
          <a:fontRef idx="minor"/>
        </p:style>
      </p:sp>
      <p:sp>
        <p:nvSpPr>
          <p:cNvPr id="347" name="Segnaposto numero diapositiva 4"/>
          <p:cNvSpPr/>
          <p:nvPr/>
        </p:nvSpPr>
        <p:spPr>
          <a:xfrm>
            <a:off x="5623560" y="6456960"/>
            <a:ext cx="4301280" cy="339480"/>
          </a:xfrm>
          <a:prstGeom prst="rect">
            <a:avLst/>
          </a:prstGeom>
          <a:noFill/>
          <a:ln w="9525">
            <a:noFill/>
          </a:ln>
        </p:spPr>
        <p:style>
          <a:lnRef idx="0"/>
          <a:fillRef idx="0"/>
          <a:effectRef idx="0"/>
          <a:fontRef idx="minor"/>
        </p:style>
        <p:txBody>
          <a:bodyPr lIns="95400" rIns="95400" tIns="47880" bIns="47880" anchor="b">
            <a:noAutofit/>
          </a:bodyPr>
          <a:p>
            <a:pPr algn="r">
              <a:lnSpc>
                <a:spcPct val="100000"/>
              </a:lnSpc>
              <a:buNone/>
            </a:pPr>
            <a:fld id="{A887D1F8-1000-485C-84DC-8B47E899A13A}" type="slidenum">
              <a:rPr b="0" lang="en-US" sz="1300" spc="-1" strike="noStrike">
                <a:solidFill>
                  <a:srgbClr val="000000"/>
                </a:solidFill>
                <a:latin typeface="Calibri"/>
                <a:ea typeface="+mn-ea"/>
              </a:rPr>
              <a:t>&lt;numero&gt;</a:t>
            </a:fld>
            <a:endParaRPr b="0" lang="en-GB" sz="1300" spc="-1" strike="noStrike">
              <a:latin typeface="Arial"/>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8" name="PlaceHolder 1"/>
          <p:cNvSpPr>
            <a:spLocks noGrp="1"/>
          </p:cNvSpPr>
          <p:nvPr>
            <p:ph type="sldImg"/>
          </p:nvPr>
        </p:nvSpPr>
        <p:spPr>
          <a:xfrm>
            <a:off x="3433680" y="849240"/>
            <a:ext cx="3059640" cy="2294280"/>
          </a:xfrm>
          <a:prstGeom prst="rect">
            <a:avLst/>
          </a:prstGeom>
          <a:ln w="0">
            <a:noFill/>
          </a:ln>
        </p:spPr>
      </p:sp>
      <p:sp>
        <p:nvSpPr>
          <p:cNvPr id="349" name="PlaceHolder 2"/>
          <p:cNvSpPr>
            <a:spLocks noGrp="1"/>
          </p:cNvSpPr>
          <p:nvPr>
            <p:ph type="body"/>
          </p:nvPr>
        </p:nvSpPr>
        <p:spPr>
          <a:xfrm>
            <a:off x="994680" y="3271680"/>
            <a:ext cx="7938000" cy="2674800"/>
          </a:xfrm>
          <a:prstGeom prst="rect">
            <a:avLst/>
          </a:prstGeom>
          <a:noFill/>
          <a:ln w="9360">
            <a:noFill/>
          </a:ln>
        </p:spPr>
        <p:txBody>
          <a:bodyPr numCol="1" spcCol="0" lIns="95400" rIns="95400" tIns="47880" bIns="47880" anchor="t">
            <a:noAutofit/>
          </a:bodyPr>
          <a:p>
            <a:endParaRPr b="0" lang="en-GB" sz="2000" spc="-1" strike="noStrike">
              <a:latin typeface="Arial"/>
            </a:endParaRPr>
          </a:p>
        </p:txBody>
      </p:sp>
      <p:sp>
        <p:nvSpPr>
          <p:cNvPr id="350" name="Segnaposto intestazione 1"/>
          <p:cNvSpPr/>
          <p:nvPr/>
        </p:nvSpPr>
        <p:spPr>
          <a:xfrm>
            <a:off x="0" y="0"/>
            <a:ext cx="4301280" cy="339480"/>
          </a:xfrm>
          <a:prstGeom prst="rect">
            <a:avLst/>
          </a:prstGeom>
          <a:noFill/>
          <a:ln w="9525">
            <a:noFill/>
          </a:ln>
        </p:spPr>
        <p:style>
          <a:lnRef idx="0"/>
          <a:fillRef idx="0"/>
          <a:effectRef idx="0"/>
          <a:fontRef idx="minor"/>
        </p:style>
      </p:sp>
      <p:sp>
        <p:nvSpPr>
          <p:cNvPr id="351" name="Segnaposto numero diapositiva 1"/>
          <p:cNvSpPr/>
          <p:nvPr/>
        </p:nvSpPr>
        <p:spPr>
          <a:xfrm>
            <a:off x="5623560" y="6456960"/>
            <a:ext cx="4301280" cy="339480"/>
          </a:xfrm>
          <a:prstGeom prst="rect">
            <a:avLst/>
          </a:prstGeom>
          <a:noFill/>
          <a:ln w="9525">
            <a:noFill/>
          </a:ln>
        </p:spPr>
        <p:style>
          <a:lnRef idx="0"/>
          <a:fillRef idx="0"/>
          <a:effectRef idx="0"/>
          <a:fontRef idx="minor"/>
        </p:style>
        <p:txBody>
          <a:bodyPr lIns="95400" rIns="95400" tIns="47880" bIns="47880" anchor="b">
            <a:noAutofit/>
          </a:bodyPr>
          <a:p>
            <a:pPr algn="r">
              <a:lnSpc>
                <a:spcPct val="100000"/>
              </a:lnSpc>
              <a:buNone/>
            </a:pPr>
            <a:fld id="{C7E5DF15-7BD2-4265-A939-B1F747229338}" type="slidenum">
              <a:rPr b="0" lang="en-US" sz="1300" spc="-1" strike="noStrike">
                <a:solidFill>
                  <a:srgbClr val="000000"/>
                </a:solidFill>
                <a:latin typeface="Calibri"/>
                <a:ea typeface="+mn-ea"/>
              </a:rPr>
              <a:t>&lt;numero&gt;</a:t>
            </a:fld>
            <a:endParaRPr b="0" lang="en-GB" sz="1300" spc="-1" strike="noStrike">
              <a:latin typeface="Arial"/>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2" name="PlaceHolder 1"/>
          <p:cNvSpPr>
            <a:spLocks noGrp="1"/>
          </p:cNvSpPr>
          <p:nvPr>
            <p:ph type="sldImg"/>
          </p:nvPr>
        </p:nvSpPr>
        <p:spPr>
          <a:xfrm>
            <a:off x="3433680" y="849240"/>
            <a:ext cx="3059640" cy="2294280"/>
          </a:xfrm>
          <a:prstGeom prst="rect">
            <a:avLst/>
          </a:prstGeom>
          <a:ln w="0">
            <a:noFill/>
          </a:ln>
        </p:spPr>
      </p:sp>
      <p:sp>
        <p:nvSpPr>
          <p:cNvPr id="353" name="PlaceHolder 2"/>
          <p:cNvSpPr>
            <a:spLocks noGrp="1"/>
          </p:cNvSpPr>
          <p:nvPr>
            <p:ph type="body"/>
          </p:nvPr>
        </p:nvSpPr>
        <p:spPr>
          <a:xfrm>
            <a:off x="994680" y="3271680"/>
            <a:ext cx="7938000" cy="2674800"/>
          </a:xfrm>
          <a:prstGeom prst="rect">
            <a:avLst/>
          </a:prstGeom>
          <a:noFill/>
          <a:ln w="9360">
            <a:noFill/>
          </a:ln>
        </p:spPr>
        <p:txBody>
          <a:bodyPr numCol="1" spcCol="0" lIns="95400" rIns="95400" tIns="47880" bIns="47880" anchor="t">
            <a:noAutofit/>
          </a:bodyPr>
          <a:p>
            <a:endParaRPr b="0" lang="en-GB" sz="2000" spc="-1" strike="noStrike">
              <a:latin typeface="Arial"/>
            </a:endParaRPr>
          </a:p>
        </p:txBody>
      </p:sp>
      <p:sp>
        <p:nvSpPr>
          <p:cNvPr id="354" name="Segnaposto intestazione 2"/>
          <p:cNvSpPr/>
          <p:nvPr/>
        </p:nvSpPr>
        <p:spPr>
          <a:xfrm>
            <a:off x="0" y="0"/>
            <a:ext cx="4301280" cy="339480"/>
          </a:xfrm>
          <a:prstGeom prst="rect">
            <a:avLst/>
          </a:prstGeom>
          <a:noFill/>
          <a:ln w="9525">
            <a:noFill/>
          </a:ln>
        </p:spPr>
        <p:style>
          <a:lnRef idx="0"/>
          <a:fillRef idx="0"/>
          <a:effectRef idx="0"/>
          <a:fontRef idx="minor"/>
        </p:style>
      </p:sp>
      <p:sp>
        <p:nvSpPr>
          <p:cNvPr id="355" name="Segnaposto numero diapositiva 2"/>
          <p:cNvSpPr/>
          <p:nvPr/>
        </p:nvSpPr>
        <p:spPr>
          <a:xfrm>
            <a:off x="5623560" y="6456960"/>
            <a:ext cx="4301280" cy="339480"/>
          </a:xfrm>
          <a:prstGeom prst="rect">
            <a:avLst/>
          </a:prstGeom>
          <a:noFill/>
          <a:ln w="9525">
            <a:noFill/>
          </a:ln>
        </p:spPr>
        <p:style>
          <a:lnRef idx="0"/>
          <a:fillRef idx="0"/>
          <a:effectRef idx="0"/>
          <a:fontRef idx="minor"/>
        </p:style>
        <p:txBody>
          <a:bodyPr lIns="95400" rIns="95400" tIns="47880" bIns="47880" anchor="b">
            <a:noAutofit/>
          </a:bodyPr>
          <a:p>
            <a:pPr algn="r">
              <a:lnSpc>
                <a:spcPct val="100000"/>
              </a:lnSpc>
              <a:buNone/>
            </a:pPr>
            <a:fld id="{781A0AB1-2380-42FA-807B-40361175297F}" type="slidenum">
              <a:rPr b="0" lang="en-US" sz="1300" spc="-1" strike="noStrike">
                <a:solidFill>
                  <a:srgbClr val="000000"/>
                </a:solidFill>
                <a:latin typeface="Calibri"/>
                <a:ea typeface="+mn-ea"/>
              </a:rPr>
              <a:t>&lt;numero&gt;</a:t>
            </a:fld>
            <a:endParaRPr b="0" lang="en-GB" sz="1300" spc="-1" strike="noStrike">
              <a:latin typeface="Arial"/>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6" name="PlaceHolder 1"/>
          <p:cNvSpPr>
            <a:spLocks noGrp="1"/>
          </p:cNvSpPr>
          <p:nvPr>
            <p:ph type="sldImg"/>
          </p:nvPr>
        </p:nvSpPr>
        <p:spPr>
          <a:xfrm>
            <a:off x="1108080" y="812880"/>
            <a:ext cx="5342760" cy="4007880"/>
          </a:xfrm>
          <a:prstGeom prst="rect">
            <a:avLst/>
          </a:prstGeom>
          <a:ln w="0">
            <a:noFill/>
          </a:ln>
        </p:spPr>
      </p:sp>
      <p:sp>
        <p:nvSpPr>
          <p:cNvPr id="357" name="PlaceHolder 2"/>
          <p:cNvSpPr>
            <a:spLocks noGrp="1"/>
          </p:cNvSpPr>
          <p:nvPr>
            <p:ph type="body"/>
          </p:nvPr>
        </p:nvSpPr>
        <p:spPr>
          <a:xfrm>
            <a:off x="756000" y="5078520"/>
            <a:ext cx="6046920" cy="4810320"/>
          </a:xfrm>
          <a:prstGeom prst="rect">
            <a:avLst/>
          </a:prstGeom>
          <a:noFill/>
          <a:ln w="0">
            <a:noFill/>
          </a:ln>
        </p:spPr>
        <p:txBody>
          <a:bodyPr lIns="0" rIns="0" tIns="0" bIns="0" anchor="t">
            <a:noAutofit/>
          </a:bodyPr>
          <a:p>
            <a:pPr marL="216000" indent="-216000">
              <a:lnSpc>
                <a:spcPct val="100000"/>
              </a:lnSpc>
              <a:buNone/>
              <a:tabLst>
                <a:tab algn="l" pos="0"/>
              </a:tabLst>
            </a:pPr>
            <a:r>
              <a:rPr b="0" lang="it-IT" sz="2000" spc="-1" strike="noStrike">
                <a:latin typeface="Arial"/>
              </a:rPr>
              <a:t>Il procurement di VESPA prevede la possibilità di acquisire componenti in diverse modalità; il modello assunto per il progetto comprende sottosistemi acquisiti esternamente come pacchetto «chiavi in mano» per cui a fronte della specifica tecnica il fornitore esegue design definitivo approvato da ESS (TG3) produce i componenti, li assembla e collauda (FAT) e li invia ad ESS dove eseguirà l’installazione e la messa in esercizio (allineamenti, fasatura, etc)</a:t>
            </a:r>
            <a:endParaRPr b="0" lang="en-GB" sz="2000" spc="-1" strike="noStrike">
              <a:latin typeface="Arial"/>
            </a:endParaRPr>
          </a:p>
          <a:p>
            <a:pPr marL="216000" indent="-216000">
              <a:lnSpc>
                <a:spcPct val="100000"/>
              </a:lnSpc>
              <a:buNone/>
              <a:tabLst>
                <a:tab algn="l" pos="0"/>
              </a:tabLst>
            </a:pPr>
            <a:r>
              <a:rPr b="0" lang="it-IT" sz="2000" spc="-1" strike="noStrike">
                <a:latin typeface="Arial"/>
              </a:rPr>
              <a:t>In questa categoria di acquisti rientrano:</a:t>
            </a:r>
            <a:endParaRPr b="0" lang="en-GB" sz="2000" spc="-1" strike="noStrike">
              <a:latin typeface="Arial"/>
            </a:endParaRPr>
          </a:p>
          <a:p>
            <a:pPr marL="216000" indent="-216000">
              <a:lnSpc>
                <a:spcPct val="100000"/>
              </a:lnSpc>
              <a:buNone/>
              <a:tabLst>
                <a:tab algn="l" pos="0"/>
              </a:tabLst>
            </a:pPr>
            <a:endParaRPr b="0" lang="en-GB" sz="2000" spc="-1" strike="noStrike">
              <a:latin typeface="Arial"/>
            </a:endParaRPr>
          </a:p>
          <a:p>
            <a:pPr marL="171360" indent="-171360">
              <a:lnSpc>
                <a:spcPct val="100000"/>
              </a:lnSpc>
              <a:buClr>
                <a:srgbClr val="000000"/>
              </a:buClr>
              <a:buFont typeface="StarSymbol"/>
              <a:buChar char="-"/>
              <a:tabLst>
                <a:tab algn="l" pos="0"/>
              </a:tabLst>
            </a:pPr>
            <a:r>
              <a:rPr b="0" lang="it-IT" sz="2000" spc="-1" strike="noStrike">
                <a:latin typeface="Arial"/>
              </a:rPr>
              <a:t>Guide neutroniche e supporti</a:t>
            </a:r>
            <a:endParaRPr b="0" lang="en-GB" sz="2000" spc="-1" strike="noStrike">
              <a:latin typeface="Arial"/>
            </a:endParaRPr>
          </a:p>
          <a:p>
            <a:pPr marL="171360" indent="-171360">
              <a:lnSpc>
                <a:spcPct val="100000"/>
              </a:lnSpc>
              <a:buClr>
                <a:srgbClr val="000000"/>
              </a:buClr>
              <a:buFont typeface="StarSymbol"/>
              <a:buChar char="-"/>
              <a:tabLst>
                <a:tab algn="l" pos="0"/>
              </a:tabLst>
            </a:pPr>
            <a:r>
              <a:rPr b="0" lang="it-IT" sz="2000" spc="-1" strike="noStrike">
                <a:latin typeface="Arial"/>
              </a:rPr>
              <a:t>Heavy shutter </a:t>
            </a:r>
            <a:endParaRPr b="0" lang="en-GB" sz="2000" spc="-1" strike="noStrike">
              <a:latin typeface="Arial"/>
            </a:endParaRPr>
          </a:p>
          <a:p>
            <a:pPr marL="171360" indent="-171360">
              <a:lnSpc>
                <a:spcPct val="100000"/>
              </a:lnSpc>
              <a:buClr>
                <a:srgbClr val="000000"/>
              </a:buClr>
              <a:buFont typeface="StarSymbol"/>
              <a:buChar char="-"/>
              <a:tabLst>
                <a:tab algn="l" pos="0"/>
              </a:tabLst>
            </a:pPr>
            <a:r>
              <a:rPr b="0" lang="it-IT" sz="2000" spc="-1" strike="noStrike">
                <a:latin typeface="Arial"/>
              </a:rPr>
              <a:t>Cave &amp; hutches</a:t>
            </a:r>
            <a:endParaRPr b="0" lang="en-GB" sz="2000" spc="-1" strike="noStrike">
              <a:latin typeface="Arial"/>
            </a:endParaRPr>
          </a:p>
          <a:p>
            <a:pPr>
              <a:lnSpc>
                <a:spcPct val="100000"/>
              </a:lnSpc>
              <a:buNone/>
              <a:tabLst>
                <a:tab algn="l" pos="0"/>
              </a:tabLst>
            </a:pPr>
            <a:endParaRPr b="0" lang="en-GB" sz="2000" spc="-1" strike="noStrike">
              <a:latin typeface="Arial"/>
            </a:endParaRPr>
          </a:p>
          <a:p>
            <a:pPr marL="171360" indent="-171360">
              <a:lnSpc>
                <a:spcPct val="100000"/>
              </a:lnSpc>
              <a:buClr>
                <a:srgbClr val="000000"/>
              </a:buClr>
              <a:buFont typeface="StarSymbol"/>
              <a:buChar char="-"/>
              <a:tabLst>
                <a:tab algn="l" pos="0"/>
              </a:tabLst>
            </a:pPr>
            <a:r>
              <a:rPr b="0" lang="it-IT" sz="2000" spc="-1" strike="noStrike">
                <a:latin typeface="Arial"/>
              </a:rPr>
              <a:t>L’ipotesi sul piano delle gare che potranno essere pubblicate nei prossimi 3 anni è difficilmente prevedibile;</a:t>
            </a:r>
            <a:endParaRPr b="0" lang="en-GB" sz="2000" spc="-1" strike="noStrike">
              <a:latin typeface="Arial"/>
            </a:endParaRPr>
          </a:p>
          <a:p>
            <a:pPr marL="171360" indent="-171360">
              <a:lnSpc>
                <a:spcPct val="100000"/>
              </a:lnSpc>
              <a:buClr>
                <a:srgbClr val="000000"/>
              </a:buClr>
              <a:buFont typeface="StarSymbol"/>
              <a:buChar char="-"/>
              <a:tabLst>
                <a:tab algn="l" pos="0"/>
              </a:tabLst>
            </a:pPr>
            <a:r>
              <a:rPr b="0" lang="it-IT" sz="2000" spc="-1" strike="noStrike">
                <a:latin typeface="Arial"/>
              </a:rPr>
              <a:t>Nell anno 2020 è stato comunicato che le gare avrebbero potuto iniziare nel 2021, poi nel 2021 è stto richiesto di rinviare al 2022…</a:t>
            </a:r>
            <a:endParaRPr b="0" lang="en-GB" sz="2000" spc="-1" strike="noStrike">
              <a:latin typeface="Arial"/>
            </a:endParaRPr>
          </a:p>
          <a:p>
            <a:pPr marL="171360" indent="-171360">
              <a:lnSpc>
                <a:spcPct val="100000"/>
              </a:lnSpc>
              <a:buClr>
                <a:srgbClr val="000000"/>
              </a:buClr>
              <a:buFont typeface="StarSymbol"/>
              <a:buChar char="-"/>
              <a:tabLst>
                <a:tab algn="l" pos="0"/>
              </a:tabLst>
            </a:pPr>
            <a:r>
              <a:rPr b="0" lang="it-IT" sz="2000" spc="-1" strike="noStrike">
                <a:latin typeface="Arial"/>
              </a:rPr>
              <a:t>Le specifiche tecniche per bandire neutron guide sono disponibili dallo scorso anno;</a:t>
            </a:r>
            <a:endParaRPr b="0" lang="en-GB" sz="2000" spc="-1" strike="noStrike">
              <a:latin typeface="Arial"/>
            </a:endParaRPr>
          </a:p>
          <a:p>
            <a:pPr marL="171360" indent="-171360">
              <a:lnSpc>
                <a:spcPct val="100000"/>
              </a:lnSpc>
              <a:buClr>
                <a:srgbClr val="000000"/>
              </a:buClr>
              <a:buFont typeface="StarSymbol"/>
              <a:buChar char="-"/>
              <a:tabLst>
                <a:tab algn="l" pos="0"/>
              </a:tabLst>
            </a:pPr>
            <a:r>
              <a:rPr b="0" lang="it-IT" sz="2000" spc="-1" strike="noStrike">
                <a:latin typeface="Arial"/>
              </a:rPr>
              <a:t>La cave puo essere completata con il supporto esterno alla modellazione preliminare (costo 6000 € ca.) producendo la specifica per superare CTV e  bandire la gara </a:t>
            </a:r>
            <a:endParaRPr b="0" lang="en-GB" sz="2000" spc="-1" strike="noStrike">
              <a:latin typeface="Arial"/>
            </a:endParaRPr>
          </a:p>
          <a:p>
            <a:pPr>
              <a:lnSpc>
                <a:spcPct val="100000"/>
              </a:lnSpc>
              <a:buNone/>
              <a:tabLst>
                <a:tab algn="l" pos="0"/>
              </a:tabLst>
            </a:pPr>
            <a:endParaRPr b="0" lang="en-GB" sz="2000" spc="-1" strike="noStrike">
              <a:latin typeface="Arial"/>
            </a:endParaRPr>
          </a:p>
          <a:p>
            <a:pPr>
              <a:lnSpc>
                <a:spcPct val="100000"/>
              </a:lnSpc>
              <a:buNone/>
              <a:tabLst>
                <a:tab algn="l" pos="0"/>
              </a:tabLst>
            </a:pPr>
            <a:r>
              <a:rPr b="0" lang="it-IT" sz="2000" spc="-1" strike="noStrike">
                <a:latin typeface="Arial"/>
              </a:rPr>
              <a:t>Un’altra modalità per il procurement è quella prevista da ESS common project, in cui alcuni componenti nello scopo del progetto possono essere assegnati ad ESS che si fa carico della progettazione, realizzazione ed installazione, a seguito di Change Request e rimodulazione dello scope del progetto; in questa categoria rientrano Beamline shielding e choppers per quanto riguarda i sottosistemi WP03 e WP02; altri common project riguardano la realizzazione di infrastrutture trasversali ai WP: quali realizzazione rete utenze (aria compressa, water cooling, gas pipeline…) e sistema elettrico per alimentazione dello strumento</a:t>
            </a:r>
            <a:endParaRPr b="0" lang="en-GB" sz="2000" spc="-1" strike="noStrike">
              <a:latin typeface="Arial"/>
            </a:endParaRPr>
          </a:p>
          <a:p>
            <a:pPr>
              <a:lnSpc>
                <a:spcPct val="100000"/>
              </a:lnSpc>
              <a:buNone/>
              <a:tabLst>
                <a:tab algn="l" pos="0"/>
              </a:tabLst>
            </a:pPr>
            <a:endParaRPr b="0" lang="en-GB" sz="2000" spc="-1" strike="noStrike">
              <a:latin typeface="Arial"/>
            </a:endParaRPr>
          </a:p>
          <a:p>
            <a:pPr>
              <a:lnSpc>
                <a:spcPct val="100000"/>
              </a:lnSpc>
              <a:buNone/>
              <a:tabLst>
                <a:tab algn="l" pos="0"/>
              </a:tabLst>
            </a:pPr>
            <a:r>
              <a:rPr b="0" lang="it-IT" sz="2000" spc="-1" strike="noStrike">
                <a:latin typeface="Arial"/>
              </a:rPr>
              <a:t>Infine per la realizzazione del secondario si ritiene utile per garantire le prestazioni attese e rispettare i limiti di budget procedere con uno sviluppo in house del concept esistente, con possibilità di eseguire ulteriori verifiche su specifiche materiali /componenti (i.e. HOPG tiles, Be filter) anche ricorrendo a test su beamline, e quindi selezionare i materiali ed eseguire l’assemblaggio internamente sfruttando facility ISIS</a:t>
            </a:r>
            <a:endParaRPr b="0" lang="en-GB" sz="2000" spc="-1" strike="noStrike">
              <a:latin typeface="Arial"/>
            </a:endParaRPr>
          </a:p>
          <a:p>
            <a:pPr>
              <a:lnSpc>
                <a:spcPct val="100000"/>
              </a:lnSpc>
              <a:buNone/>
              <a:tabLst>
                <a:tab algn="l" pos="0"/>
              </a:tabLst>
            </a:pPr>
            <a:endParaRPr b="0" lang="en-GB" sz="2000" spc="-1" strike="noStrike">
              <a:latin typeface="Arial"/>
            </a:endParaRPr>
          </a:p>
        </p:txBody>
      </p:sp>
      <p:sp>
        <p:nvSpPr>
          <p:cNvPr id="358" name="PlaceHolder 3"/>
          <p:cNvSpPr>
            <a:spLocks noGrp="1"/>
          </p:cNvSpPr>
          <p:nvPr>
            <p:ph type="sldNum"/>
          </p:nvPr>
        </p:nvSpPr>
        <p:spPr>
          <a:xfrm>
            <a:off x="4278960" y="10157400"/>
            <a:ext cx="3279960" cy="533520"/>
          </a:xfrm>
          <a:prstGeom prst="rect">
            <a:avLst/>
          </a:prstGeom>
          <a:noFill/>
          <a:ln w="0">
            <a:noFill/>
          </a:ln>
        </p:spPr>
        <p:txBody>
          <a:bodyPr lIns="0" rIns="0" tIns="0" bIns="0" anchor="b">
            <a:noAutofit/>
          </a:bodyPr>
          <a:p>
            <a:pPr>
              <a:lnSpc>
                <a:spcPct val="100000"/>
              </a:lnSpc>
              <a:buNone/>
            </a:pPr>
            <a:fld id="{FEACFDEE-8B01-4250-A2F8-1BAC8CC08697}" type="slidenum">
              <a:rPr b="0" lang="it-IT" sz="1800" spc="-1" strike="noStrike">
                <a:solidFill>
                  <a:srgbClr val="000000"/>
                </a:solidFill>
                <a:latin typeface="+mn-lt"/>
                <a:ea typeface="+mn-ea"/>
              </a:rPr>
              <a:t>&lt;numero&gt;</a:t>
            </a:fld>
            <a:endParaRPr b="0" lang="en-GB" sz="1800" spc="-1" strike="noStrike">
              <a:latin typeface="Times New Roman"/>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9" name="PlaceHolder 1"/>
          <p:cNvSpPr>
            <a:spLocks noGrp="1"/>
          </p:cNvSpPr>
          <p:nvPr>
            <p:ph type="sldImg"/>
          </p:nvPr>
        </p:nvSpPr>
        <p:spPr>
          <a:xfrm>
            <a:off x="1108080" y="812880"/>
            <a:ext cx="5342760" cy="4007880"/>
          </a:xfrm>
          <a:prstGeom prst="rect">
            <a:avLst/>
          </a:prstGeom>
          <a:ln w="0">
            <a:noFill/>
          </a:ln>
        </p:spPr>
      </p:sp>
      <p:sp>
        <p:nvSpPr>
          <p:cNvPr id="360" name="PlaceHolder 2"/>
          <p:cNvSpPr>
            <a:spLocks noGrp="1"/>
          </p:cNvSpPr>
          <p:nvPr>
            <p:ph type="body"/>
          </p:nvPr>
        </p:nvSpPr>
        <p:spPr>
          <a:xfrm>
            <a:off x="756000" y="5078520"/>
            <a:ext cx="6046920" cy="4810320"/>
          </a:xfrm>
          <a:prstGeom prst="rect">
            <a:avLst/>
          </a:prstGeom>
          <a:noFill/>
          <a:ln w="0">
            <a:noFill/>
          </a:ln>
        </p:spPr>
        <p:txBody>
          <a:bodyPr lIns="0" rIns="0" tIns="0" bIns="0" anchor="t">
            <a:noAutofit/>
          </a:bodyPr>
          <a:p>
            <a:pPr marL="216000" indent="-216000">
              <a:lnSpc>
                <a:spcPct val="100000"/>
              </a:lnSpc>
              <a:buNone/>
              <a:tabLst>
                <a:tab algn="l" pos="0"/>
              </a:tabLst>
            </a:pPr>
            <a:r>
              <a:rPr b="0" lang="it-IT" sz="2000" spc="-1" strike="noStrike">
                <a:latin typeface="Arial"/>
              </a:rPr>
              <a:t>La questione dei riski si puo sintetizzare in una carenza di indirizzi al treatment dei riski rilevati:</a:t>
            </a:r>
            <a:endParaRPr b="0" lang="en-GB" sz="2000" spc="-1" strike="noStrike">
              <a:latin typeface="Arial"/>
            </a:endParaRPr>
          </a:p>
          <a:p>
            <a:pPr marL="216000" indent="-216000">
              <a:lnSpc>
                <a:spcPct val="100000"/>
              </a:lnSpc>
              <a:buNone/>
              <a:tabLst>
                <a:tab algn="l" pos="0"/>
              </a:tabLst>
            </a:pPr>
            <a:endParaRPr b="0" lang="en-GB" sz="2000" spc="-1" strike="noStrike">
              <a:latin typeface="Arial"/>
            </a:endParaRPr>
          </a:p>
          <a:p>
            <a:pPr marL="216000" indent="-216000">
              <a:lnSpc>
                <a:spcPct val="100000"/>
              </a:lnSpc>
              <a:buNone/>
              <a:tabLst>
                <a:tab algn="l" pos="0"/>
              </a:tabLst>
            </a:pPr>
            <a:r>
              <a:rPr b="0" lang="it-IT" sz="2000" spc="-1" strike="noStrike">
                <a:latin typeface="Arial"/>
              </a:rPr>
              <a:t>Non si annoverano per esempio «risk treatment action» rispetto alla disponibilità di personale e strumenti (CAD!!!!!!!!!)</a:t>
            </a:r>
            <a:endParaRPr b="0" lang="en-GB" sz="2000" spc="-1" strike="noStrike">
              <a:latin typeface="Arial"/>
            </a:endParaRPr>
          </a:p>
          <a:p>
            <a:pPr marL="216000" indent="-216000">
              <a:lnSpc>
                <a:spcPct val="100000"/>
              </a:lnSpc>
              <a:buNone/>
              <a:tabLst>
                <a:tab algn="l" pos="0"/>
              </a:tabLst>
            </a:pPr>
            <a:r>
              <a:rPr b="0" lang="it-IT" sz="2000" spc="-1" strike="noStrike">
                <a:latin typeface="Arial"/>
              </a:rPr>
              <a:t>Non sono disponbili indicazioni dal top management su come trattare le criticità relative a incremento costi/limiti di scope etc etc</a:t>
            </a:r>
            <a:endParaRPr b="0" lang="en-GB" sz="2000" spc="-1" strike="noStrike">
              <a:latin typeface="Arial"/>
            </a:endParaRPr>
          </a:p>
          <a:p>
            <a:pPr marL="216000" indent="-216000">
              <a:lnSpc>
                <a:spcPct val="100000"/>
              </a:lnSpc>
              <a:buNone/>
              <a:tabLst>
                <a:tab algn="l" pos="0"/>
              </a:tabLst>
            </a:pPr>
            <a:r>
              <a:rPr b="0" lang="it-IT" sz="2000" spc="-1" strike="noStrike">
                <a:latin typeface="Arial"/>
              </a:rPr>
              <a:t>Il modello del progetto è stato avviato con determinate assunzioni oggi non piu valide: partnership ISIS, non esiste un opzione per completare il secondario senza appoggiarsi alle strutture di ISIS sia per quanto riguarda contributo di gruppi interdisciplinari al completamento del design (elettronica, tecnologia rilevatori, etc) e della realizzazione (mosaico HOPG, assemblaggio su supporto parabolico etc)</a:t>
            </a:r>
            <a:endParaRPr b="0" lang="en-GB" sz="2000" spc="-1" strike="noStrike">
              <a:latin typeface="Arial"/>
            </a:endParaRPr>
          </a:p>
          <a:p>
            <a:pPr marL="216000" indent="-216000">
              <a:lnSpc>
                <a:spcPct val="100000"/>
              </a:lnSpc>
              <a:buNone/>
              <a:tabLst>
                <a:tab algn="l" pos="0"/>
              </a:tabLst>
            </a:pPr>
            <a:endParaRPr b="0" lang="en-GB" sz="2000" spc="-1" strike="noStrike">
              <a:latin typeface="Arial"/>
            </a:endParaRPr>
          </a:p>
          <a:p>
            <a:pPr marL="216000" indent="-216000">
              <a:lnSpc>
                <a:spcPct val="100000"/>
              </a:lnSpc>
              <a:buNone/>
              <a:tabLst>
                <a:tab algn="l" pos="0"/>
              </a:tabLst>
            </a:pPr>
            <a:r>
              <a:rPr b="0" lang="it-IT" sz="2000" spc="-1" strike="noStrike">
                <a:latin typeface="Arial"/>
              </a:rPr>
              <a:t>Il personale di progetto nel 2016 contava 3 ingegneri, 3 scientist e lo stretto coordinamento da parte di 3 professori CNR (Gorini , Senesi, Colognesi)</a:t>
            </a:r>
            <a:endParaRPr b="0" lang="en-GB" sz="2000" spc="-1" strike="noStrike">
              <a:latin typeface="Arial"/>
            </a:endParaRPr>
          </a:p>
          <a:p>
            <a:pPr marL="216000" indent="-216000">
              <a:lnSpc>
                <a:spcPct val="100000"/>
              </a:lnSpc>
              <a:buNone/>
              <a:tabLst>
                <a:tab algn="l" pos="0"/>
              </a:tabLst>
            </a:pPr>
            <a:r>
              <a:rPr b="0" lang="it-IT" sz="2000" spc="-1" strike="noStrike">
                <a:latin typeface="Arial"/>
              </a:rPr>
              <a:t>Oggi il team è ridotto a: 1 ingegnere, 1 scientist coordinati da 2  professori CNR (Senesi, Colognesi)</a:t>
            </a:r>
            <a:endParaRPr b="0" lang="en-GB" sz="2000" spc="-1" strike="noStrike">
              <a:latin typeface="Arial"/>
            </a:endParaRPr>
          </a:p>
          <a:p>
            <a:pPr marL="216000" indent="-216000">
              <a:lnSpc>
                <a:spcPct val="100000"/>
              </a:lnSpc>
              <a:buNone/>
              <a:tabLst>
                <a:tab algn="l" pos="0"/>
              </a:tabLst>
            </a:pPr>
            <a:endParaRPr b="0" lang="en-GB" sz="2000" spc="-1" strike="noStrike">
              <a:latin typeface="Arial"/>
            </a:endParaRPr>
          </a:p>
          <a:p>
            <a:pPr marL="216000" indent="-216000">
              <a:lnSpc>
                <a:spcPct val="100000"/>
              </a:lnSpc>
              <a:buNone/>
              <a:tabLst>
                <a:tab algn="l" pos="0"/>
              </a:tabLst>
            </a:pPr>
            <a:endParaRPr b="0" lang="en-GB" sz="2000" spc="-1" strike="noStrike">
              <a:latin typeface="Arial"/>
            </a:endParaRPr>
          </a:p>
          <a:p>
            <a:pPr marL="216000" indent="-216000">
              <a:lnSpc>
                <a:spcPct val="100000"/>
              </a:lnSpc>
              <a:buNone/>
              <a:tabLst>
                <a:tab algn="l" pos="0"/>
              </a:tabLst>
            </a:pPr>
            <a:r>
              <a:rPr b="0" lang="it-IT" sz="2000" spc="-1" strike="noStrike">
                <a:latin typeface="Arial"/>
              </a:rPr>
              <a:t>Sono stati fatti 3 board nel biennio 2017-2018</a:t>
            </a:r>
            <a:endParaRPr b="0" lang="en-GB" sz="2000" spc="-1" strike="noStrike">
              <a:latin typeface="Arial"/>
            </a:endParaRPr>
          </a:p>
          <a:p>
            <a:pPr marL="216000" indent="-216000">
              <a:lnSpc>
                <a:spcPct val="100000"/>
              </a:lnSpc>
              <a:buNone/>
              <a:tabLst>
                <a:tab algn="l" pos="0"/>
              </a:tabLst>
            </a:pPr>
            <a:r>
              <a:rPr b="0" lang="it-IT" sz="2000" spc="-1" strike="noStrike">
                <a:latin typeface="Arial"/>
              </a:rPr>
              <a:t>0 nel successivo quadriennio 2020-2022</a:t>
            </a:r>
            <a:endParaRPr b="0" lang="en-GB" sz="2000" spc="-1" strike="noStrike">
              <a:latin typeface="Arial"/>
            </a:endParaRPr>
          </a:p>
          <a:p>
            <a:pPr marL="216000" indent="-216000">
              <a:lnSpc>
                <a:spcPct val="100000"/>
              </a:lnSpc>
              <a:buNone/>
              <a:tabLst>
                <a:tab algn="l" pos="0"/>
              </a:tabLst>
            </a:pPr>
            <a:endParaRPr b="0" lang="en-GB" sz="2000" spc="-1" strike="noStrike">
              <a:latin typeface="Arial"/>
            </a:endParaRPr>
          </a:p>
          <a:p>
            <a:pPr marL="216000" indent="-216000">
              <a:lnSpc>
                <a:spcPct val="100000"/>
              </a:lnSpc>
              <a:buNone/>
              <a:tabLst>
                <a:tab algn="l" pos="0"/>
              </a:tabLst>
            </a:pPr>
            <a:r>
              <a:rPr b="0" lang="it-IT" sz="2000" spc="-1" strike="noStrike">
                <a:latin typeface="Arial"/>
              </a:rPr>
              <a:t>I costi in aumento hanno fatto registrare già un +60% per il beamline shielding e +20 per i choppers;</a:t>
            </a:r>
            <a:endParaRPr b="0" lang="en-GB" sz="2000" spc="-1" strike="noStrike">
              <a:latin typeface="Arial"/>
            </a:endParaRPr>
          </a:p>
          <a:p>
            <a:pPr marL="216000" indent="-216000">
              <a:lnSpc>
                <a:spcPct val="100000"/>
              </a:lnSpc>
              <a:buNone/>
              <a:tabLst>
                <a:tab algn="l" pos="0"/>
              </a:tabLst>
            </a:pPr>
            <a:r>
              <a:rPr b="0" lang="it-IT" sz="2000" spc="-1" strike="noStrike">
                <a:latin typeface="Arial"/>
              </a:rPr>
              <a:t>Attendiamo aggiornamento survey per neutron guide</a:t>
            </a:r>
            <a:endParaRPr b="0" lang="en-GB" sz="2000" spc="-1" strike="noStrike">
              <a:latin typeface="Arial"/>
            </a:endParaRPr>
          </a:p>
          <a:p>
            <a:pPr marL="216000" indent="-216000">
              <a:lnSpc>
                <a:spcPct val="100000"/>
              </a:lnSpc>
              <a:buNone/>
              <a:tabLst>
                <a:tab algn="l" pos="0"/>
              </a:tabLst>
            </a:pPr>
            <a:endParaRPr b="0" lang="en-GB" sz="2000" spc="-1" strike="noStrike">
              <a:latin typeface="Arial"/>
            </a:endParaRPr>
          </a:p>
          <a:p>
            <a:pPr marL="216000" indent="-216000">
              <a:lnSpc>
                <a:spcPct val="100000"/>
              </a:lnSpc>
              <a:buNone/>
              <a:tabLst>
                <a:tab algn="l" pos="0"/>
              </a:tabLst>
            </a:pPr>
            <a:r>
              <a:rPr b="0" lang="it-IT" sz="2000" spc="-1" strike="noStrike">
                <a:latin typeface="Arial"/>
              </a:rPr>
              <a:t>La cave richiede di risolvere alcune incognite sull ‘interfaccia con il secondario perpoter essere completamente definita allo scopo di bandire gara: le carenze di risorse a sviluppare il secondario rendono difficile la previsione sui tempi necessari a chiudere questa attività</a:t>
            </a:r>
            <a:endParaRPr b="0" lang="en-GB" sz="2000" spc="-1" strike="noStrike">
              <a:latin typeface="Arial"/>
            </a:endParaRPr>
          </a:p>
          <a:p>
            <a:pPr marL="216000" indent="-216000">
              <a:lnSpc>
                <a:spcPct val="100000"/>
              </a:lnSpc>
              <a:buNone/>
              <a:tabLst>
                <a:tab algn="l" pos="0"/>
              </a:tabLst>
            </a:pPr>
            <a:endParaRPr b="0" lang="en-GB" sz="2000" spc="-1" strike="noStrike">
              <a:latin typeface="Arial"/>
            </a:endParaRPr>
          </a:p>
          <a:p>
            <a:pPr marL="216000" indent="-216000">
              <a:lnSpc>
                <a:spcPct val="100000"/>
              </a:lnSpc>
              <a:buNone/>
              <a:tabLst>
                <a:tab algn="l" pos="0"/>
              </a:tabLst>
            </a:pPr>
            <a:r>
              <a:rPr b="0" lang="it-IT" sz="2000" spc="-1" strike="noStrike">
                <a:latin typeface="Arial"/>
              </a:rPr>
              <a:t>TG5: l’accesso al bunker non è piu disponibile Q1 2025, successivo possibile in 2026. quindi TG5 delaied; </a:t>
            </a:r>
            <a:endParaRPr b="0" lang="en-GB" sz="2000" spc="-1" strike="noStrike">
              <a:latin typeface="Arial"/>
            </a:endParaRPr>
          </a:p>
        </p:txBody>
      </p:sp>
      <p:sp>
        <p:nvSpPr>
          <p:cNvPr id="361" name="PlaceHolder 3"/>
          <p:cNvSpPr>
            <a:spLocks noGrp="1"/>
          </p:cNvSpPr>
          <p:nvPr>
            <p:ph type="sldNum"/>
          </p:nvPr>
        </p:nvSpPr>
        <p:spPr>
          <a:xfrm>
            <a:off x="4278960" y="10157400"/>
            <a:ext cx="3279960" cy="533520"/>
          </a:xfrm>
          <a:prstGeom prst="rect">
            <a:avLst/>
          </a:prstGeom>
          <a:noFill/>
          <a:ln w="0">
            <a:noFill/>
          </a:ln>
        </p:spPr>
        <p:txBody>
          <a:bodyPr lIns="0" rIns="0" tIns="0" bIns="0" anchor="b">
            <a:noAutofit/>
          </a:bodyPr>
          <a:p>
            <a:pPr>
              <a:lnSpc>
                <a:spcPct val="100000"/>
              </a:lnSpc>
              <a:buNone/>
            </a:pPr>
            <a:fld id="{4D2DFAEC-31BF-4535-9B4F-DC43C159F7D5}" type="slidenum">
              <a:rPr b="0" lang="it-IT" sz="1800" spc="-1" strike="noStrike">
                <a:solidFill>
                  <a:srgbClr val="000000"/>
                </a:solidFill>
                <a:latin typeface="+mn-lt"/>
                <a:ea typeface="+mn-ea"/>
              </a:rPr>
              <a:t>&lt;numero&gt;</a:t>
            </a:fld>
            <a:endParaRPr b="0" lang="en-GB" sz="1800" spc="-1" strike="noStrike">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24"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endParaRPr b="0" lang="en-GB" sz="3200" spc="-1" strike="noStrike">
              <a:latin typeface="Arial"/>
            </a:endParaRPr>
          </a:p>
        </p:txBody>
      </p:sp>
      <p:sp>
        <p:nvSpPr>
          <p:cNvPr id="25"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27"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28"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29"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30"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32"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33"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34"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35"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36"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37"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41"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algn="ctr">
              <a:buNone/>
            </a:pPr>
            <a:endParaRPr b="0" lang="en-GB"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43"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45"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n-GB" sz="3200" spc="-1" strike="noStrike">
              <a:latin typeface="Arial"/>
            </a:endParaRPr>
          </a:p>
        </p:txBody>
      </p:sp>
      <p:sp>
        <p:nvSpPr>
          <p:cNvPr id="46"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457200" y="273600"/>
            <a:ext cx="8229240" cy="5307840"/>
          </a:xfrm>
          <a:prstGeom prst="rect">
            <a:avLst/>
          </a:prstGeom>
          <a:noFill/>
          <a:ln w="0">
            <a:noFill/>
          </a:ln>
        </p:spPr>
        <p:txBody>
          <a:bodyPr lIns="0" rIns="0" tIns="0" bIns="0" anchor="ctr">
            <a:noAutofit/>
          </a:bodyPr>
          <a:p>
            <a:pPr algn="ctr">
              <a:buNone/>
            </a:pPr>
            <a:endParaRPr b="0" lang="en-GB"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50"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51"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n-GB" sz="3200" spc="-1" strike="noStrike">
              <a:latin typeface="Arial"/>
            </a:endParaRPr>
          </a:p>
        </p:txBody>
      </p:sp>
      <p:sp>
        <p:nvSpPr>
          <p:cNvPr id="52"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3"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algn="ctr">
              <a:buNone/>
            </a:pPr>
            <a:endParaRPr b="0" lang="en-GB"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54"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n-GB" sz="3200" spc="-1" strike="noStrike">
              <a:latin typeface="Arial"/>
            </a:endParaRPr>
          </a:p>
        </p:txBody>
      </p:sp>
      <p:sp>
        <p:nvSpPr>
          <p:cNvPr id="55"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56"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58"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59"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60"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62"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endParaRPr b="0" lang="en-GB" sz="3200" spc="-1" strike="noStrike">
              <a:latin typeface="Arial"/>
            </a:endParaRPr>
          </a:p>
        </p:txBody>
      </p:sp>
      <p:sp>
        <p:nvSpPr>
          <p:cNvPr id="63"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65"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66"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67"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68"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70"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71"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72"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73"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74"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75"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79"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algn="ctr">
              <a:buNone/>
            </a:pPr>
            <a:endParaRPr b="0" lang="en-GB"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81"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83"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n-GB" sz="3200" spc="-1" strike="noStrike">
              <a:latin typeface="Arial"/>
            </a:endParaRPr>
          </a:p>
        </p:txBody>
      </p:sp>
      <p:sp>
        <p:nvSpPr>
          <p:cNvPr id="84"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8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5"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86" name="PlaceHolder 1"/>
          <p:cNvSpPr>
            <a:spLocks noGrp="1"/>
          </p:cNvSpPr>
          <p:nvPr>
            <p:ph type="subTitle"/>
          </p:nvPr>
        </p:nvSpPr>
        <p:spPr>
          <a:xfrm>
            <a:off x="457200" y="273600"/>
            <a:ext cx="8229240" cy="5307840"/>
          </a:xfrm>
          <a:prstGeom prst="rect">
            <a:avLst/>
          </a:prstGeom>
          <a:noFill/>
          <a:ln w="0">
            <a:noFill/>
          </a:ln>
        </p:spPr>
        <p:txBody>
          <a:bodyPr lIns="0" rIns="0" tIns="0" bIns="0" anchor="ctr">
            <a:noAutofit/>
          </a:bodyPr>
          <a:p>
            <a:pPr algn="ctr">
              <a:buNone/>
            </a:pPr>
            <a:endParaRPr b="0" lang="en-GB"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88"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89"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n-GB" sz="3200" spc="-1" strike="noStrike">
              <a:latin typeface="Arial"/>
            </a:endParaRPr>
          </a:p>
        </p:txBody>
      </p:sp>
      <p:sp>
        <p:nvSpPr>
          <p:cNvPr id="90"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92"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n-GB" sz="3200" spc="-1" strike="noStrike">
              <a:latin typeface="Arial"/>
            </a:endParaRPr>
          </a:p>
        </p:txBody>
      </p:sp>
      <p:sp>
        <p:nvSpPr>
          <p:cNvPr id="93"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94"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96"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97"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98"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100"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endParaRPr b="0" lang="en-GB" sz="3200" spc="-1" strike="noStrike">
              <a:latin typeface="Arial"/>
            </a:endParaRPr>
          </a:p>
        </p:txBody>
      </p:sp>
      <p:sp>
        <p:nvSpPr>
          <p:cNvPr id="101"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103"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104"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105"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106"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108"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109"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110"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111"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112"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113"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1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117"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algn="ctr">
              <a:buNone/>
            </a:pPr>
            <a:endParaRPr b="0" lang="en-GB"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119"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7"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n-GB" sz="3200" spc="-1" strike="noStrike">
              <a:latin typeface="Arial"/>
            </a:endParaRPr>
          </a:p>
        </p:txBody>
      </p:sp>
      <p:sp>
        <p:nvSpPr>
          <p:cNvPr id="8"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121"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n-GB" sz="3200" spc="-1" strike="noStrike">
              <a:latin typeface="Arial"/>
            </a:endParaRPr>
          </a:p>
        </p:txBody>
      </p:sp>
      <p:sp>
        <p:nvSpPr>
          <p:cNvPr id="122"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24" name="PlaceHolder 1"/>
          <p:cNvSpPr>
            <a:spLocks noGrp="1"/>
          </p:cNvSpPr>
          <p:nvPr>
            <p:ph type="subTitle"/>
          </p:nvPr>
        </p:nvSpPr>
        <p:spPr>
          <a:xfrm>
            <a:off x="457200" y="273600"/>
            <a:ext cx="8229240" cy="5307840"/>
          </a:xfrm>
          <a:prstGeom prst="rect">
            <a:avLst/>
          </a:prstGeom>
          <a:noFill/>
          <a:ln w="0">
            <a:noFill/>
          </a:ln>
        </p:spPr>
        <p:txBody>
          <a:bodyPr lIns="0" rIns="0" tIns="0" bIns="0" anchor="ctr">
            <a:noAutofit/>
          </a:bodyPr>
          <a:p>
            <a:pPr algn="ctr">
              <a:buNone/>
            </a:pPr>
            <a:endParaRPr b="0" lang="en-GB"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126"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127"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n-GB" sz="3200" spc="-1" strike="noStrike">
              <a:latin typeface="Arial"/>
            </a:endParaRPr>
          </a:p>
        </p:txBody>
      </p:sp>
      <p:sp>
        <p:nvSpPr>
          <p:cNvPr id="128"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130"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n-GB" sz="3200" spc="-1" strike="noStrike">
              <a:latin typeface="Arial"/>
            </a:endParaRPr>
          </a:p>
        </p:txBody>
      </p:sp>
      <p:sp>
        <p:nvSpPr>
          <p:cNvPr id="131"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132"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134"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135"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136"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138"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endParaRPr b="0" lang="en-GB" sz="3200" spc="-1" strike="noStrike">
              <a:latin typeface="Arial"/>
            </a:endParaRPr>
          </a:p>
        </p:txBody>
      </p:sp>
      <p:sp>
        <p:nvSpPr>
          <p:cNvPr id="139"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141"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142"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143"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144"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146"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147"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148"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149"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150"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151"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5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155"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algn="ctr">
              <a:buNone/>
            </a:pPr>
            <a:endParaRPr b="0" lang="en-GB"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157"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5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159"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n-GB" sz="3200" spc="-1" strike="noStrike">
              <a:latin typeface="Arial"/>
            </a:endParaRPr>
          </a:p>
        </p:txBody>
      </p:sp>
      <p:sp>
        <p:nvSpPr>
          <p:cNvPr id="160"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62" name="PlaceHolder 1"/>
          <p:cNvSpPr>
            <a:spLocks noGrp="1"/>
          </p:cNvSpPr>
          <p:nvPr>
            <p:ph type="subTitle"/>
          </p:nvPr>
        </p:nvSpPr>
        <p:spPr>
          <a:xfrm>
            <a:off x="457200" y="273600"/>
            <a:ext cx="8229240" cy="5307840"/>
          </a:xfrm>
          <a:prstGeom prst="rect">
            <a:avLst/>
          </a:prstGeom>
          <a:noFill/>
          <a:ln w="0">
            <a:noFill/>
          </a:ln>
        </p:spPr>
        <p:txBody>
          <a:bodyPr lIns="0" rIns="0" tIns="0" bIns="0" anchor="ctr">
            <a:noAutofit/>
          </a:bodyPr>
          <a:p>
            <a:pPr algn="ctr">
              <a:buNone/>
            </a:pPr>
            <a:endParaRPr b="0" lang="en-GB"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6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164"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165"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n-GB" sz="3200" spc="-1" strike="noStrike">
              <a:latin typeface="Arial"/>
            </a:endParaRPr>
          </a:p>
        </p:txBody>
      </p:sp>
      <p:sp>
        <p:nvSpPr>
          <p:cNvPr id="166"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6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168"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n-GB" sz="3200" spc="-1" strike="noStrike">
              <a:latin typeface="Arial"/>
            </a:endParaRPr>
          </a:p>
        </p:txBody>
      </p:sp>
      <p:sp>
        <p:nvSpPr>
          <p:cNvPr id="169"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170"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7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172"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173"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174"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7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176"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endParaRPr b="0" lang="en-GB" sz="3200" spc="-1" strike="noStrike">
              <a:latin typeface="Arial"/>
            </a:endParaRPr>
          </a:p>
        </p:txBody>
      </p:sp>
      <p:sp>
        <p:nvSpPr>
          <p:cNvPr id="177"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7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179"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180"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181"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182"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7840"/>
          </a:xfrm>
          <a:prstGeom prst="rect">
            <a:avLst/>
          </a:prstGeom>
          <a:noFill/>
          <a:ln w="0">
            <a:noFill/>
          </a:ln>
        </p:spPr>
        <p:txBody>
          <a:bodyPr lIns="0" rIns="0" tIns="0" bIns="0" anchor="ctr">
            <a:noAutofit/>
          </a:bodyPr>
          <a:p>
            <a:pPr algn="ctr">
              <a:buNone/>
            </a:pPr>
            <a:endParaRPr b="0" lang="en-GB"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8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184"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185"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186"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187"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188"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189"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12"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13"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n-GB" sz="3200" spc="-1" strike="noStrike">
              <a:latin typeface="Arial"/>
            </a:endParaRPr>
          </a:p>
        </p:txBody>
      </p:sp>
      <p:sp>
        <p:nvSpPr>
          <p:cNvPr id="14"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16"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n-GB" sz="3200" spc="-1" strike="noStrike">
              <a:latin typeface="Arial"/>
            </a:endParaRPr>
          </a:p>
        </p:txBody>
      </p:sp>
      <p:sp>
        <p:nvSpPr>
          <p:cNvPr id="17"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18"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GB" sz="4400" spc="-1" strike="noStrike">
              <a:latin typeface="Arial"/>
            </a:endParaRPr>
          </a:p>
        </p:txBody>
      </p:sp>
      <p:sp>
        <p:nvSpPr>
          <p:cNvPr id="20"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21"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GB" sz="3200" spc="-1" strike="noStrike">
              <a:latin typeface="Arial"/>
            </a:endParaRPr>
          </a:p>
        </p:txBody>
      </p:sp>
      <p:sp>
        <p:nvSpPr>
          <p:cNvPr id="22"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n-GB"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 Id="rId11" Type="http://schemas.openxmlformats.org/officeDocument/2006/relationships/slideLayout" Target="../slideLayouts/slideLayout58.xml"/><Relationship Id="rId12" Type="http://schemas.openxmlformats.org/officeDocument/2006/relationships/slideLayout" Target="../slideLayouts/slideLayout59.xml"/><Relationship Id="rId13" Type="http://schemas.openxmlformats.org/officeDocument/2006/relationships/slideLayout" Target="../slideLayouts/slideLayout60.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r>
              <a:rPr b="0" lang="en-GB" sz="4400" spc="-1" strike="noStrike">
                <a:latin typeface="Arial"/>
              </a:rPr>
              <a:t>Fai clic per </a:t>
            </a:r>
            <a:r>
              <a:rPr b="0" lang="en-GB" sz="4400" spc="-1" strike="noStrike">
                <a:latin typeface="Arial"/>
              </a:rPr>
              <a:t>modificare il </a:t>
            </a:r>
            <a:r>
              <a:rPr b="0" lang="en-GB" sz="4400" spc="-1" strike="noStrike">
                <a:latin typeface="Arial"/>
              </a:rPr>
              <a:t>formato del </a:t>
            </a:r>
            <a:r>
              <a:rPr b="0" lang="en-GB" sz="4400" spc="-1" strike="noStrike">
                <a:latin typeface="Arial"/>
              </a:rPr>
              <a:t>testo del titolo</a:t>
            </a:r>
            <a:endParaRPr b="0" lang="en-GB" sz="4400" spc="-1" strike="noStrike">
              <a:latin typeface="Arial"/>
            </a:endParaRPr>
          </a:p>
        </p:txBody>
      </p:sp>
      <p:sp>
        <p:nvSpPr>
          <p:cNvPr id="1" name="PlaceHolder 2"/>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GB" sz="3200" spc="-1" strike="noStrike">
                <a:latin typeface="Arial"/>
              </a:rPr>
              <a:t>Fai clic per modificare il formato del testo della struttura</a:t>
            </a:r>
            <a:endParaRPr b="0" lang="en-GB" sz="3200" spc="-1" strike="noStrike">
              <a:latin typeface="Arial"/>
            </a:endParaRPr>
          </a:p>
          <a:p>
            <a:pPr lvl="1" marL="864000" indent="-324000">
              <a:spcBef>
                <a:spcPts val="1134"/>
              </a:spcBef>
              <a:buClr>
                <a:srgbClr val="000000"/>
              </a:buClr>
              <a:buSzPct val="75000"/>
              <a:buFont typeface="Symbol" charset="2"/>
              <a:buChar char=""/>
            </a:pPr>
            <a:r>
              <a:rPr b="0" lang="en-GB" sz="2800" spc="-1" strike="noStrike">
                <a:latin typeface="Arial"/>
              </a:rPr>
              <a:t>Secondo livello struttura</a:t>
            </a:r>
            <a:endParaRPr b="0" lang="en-GB" sz="2800" spc="-1" strike="noStrike">
              <a:latin typeface="Arial"/>
            </a:endParaRPr>
          </a:p>
          <a:p>
            <a:pPr lvl="2" marL="1296000" indent="-288000">
              <a:spcBef>
                <a:spcPts val="850"/>
              </a:spcBef>
              <a:buClr>
                <a:srgbClr val="000000"/>
              </a:buClr>
              <a:buSzPct val="45000"/>
              <a:buFont typeface="Wingdings" charset="2"/>
              <a:buChar char=""/>
            </a:pPr>
            <a:r>
              <a:rPr b="0" lang="en-GB" sz="2400" spc="-1" strike="noStrike">
                <a:latin typeface="Arial"/>
              </a:rPr>
              <a:t>Terzo livello struttura</a:t>
            </a:r>
            <a:endParaRPr b="0" lang="en-GB" sz="2400" spc="-1" strike="noStrike">
              <a:latin typeface="Arial"/>
            </a:endParaRPr>
          </a:p>
          <a:p>
            <a:pPr lvl="3" marL="1728000" indent="-216000">
              <a:spcBef>
                <a:spcPts val="567"/>
              </a:spcBef>
              <a:buClr>
                <a:srgbClr val="000000"/>
              </a:buClr>
              <a:buSzPct val="75000"/>
              <a:buFont typeface="Symbol" charset="2"/>
              <a:buChar char=""/>
            </a:pPr>
            <a:r>
              <a:rPr b="0" lang="en-GB" sz="2000" spc="-1" strike="noStrike">
                <a:latin typeface="Arial"/>
              </a:rPr>
              <a:t>Quarto livello struttura</a:t>
            </a:r>
            <a:endParaRPr b="0" lang="en-GB" sz="2000" spc="-1" strike="noStrike">
              <a:latin typeface="Arial"/>
            </a:endParaRPr>
          </a:p>
          <a:p>
            <a:pPr lvl="4" marL="2160000" indent="-216000">
              <a:spcBef>
                <a:spcPts val="283"/>
              </a:spcBef>
              <a:buClr>
                <a:srgbClr val="000000"/>
              </a:buClr>
              <a:buSzPct val="45000"/>
              <a:buFont typeface="Wingdings" charset="2"/>
              <a:buChar char=""/>
            </a:pPr>
            <a:r>
              <a:rPr b="0" lang="en-GB" sz="2000" spc="-1" strike="noStrike">
                <a:latin typeface="Arial"/>
              </a:rPr>
              <a:t>Quinto livello struttura</a:t>
            </a:r>
            <a:endParaRPr b="0" lang="en-GB" sz="2000" spc="-1" strike="noStrike">
              <a:latin typeface="Arial"/>
            </a:endParaRPr>
          </a:p>
          <a:p>
            <a:pPr lvl="5" marL="2592000" indent="-216000">
              <a:spcBef>
                <a:spcPts val="283"/>
              </a:spcBef>
              <a:buClr>
                <a:srgbClr val="000000"/>
              </a:buClr>
              <a:buSzPct val="45000"/>
              <a:buFont typeface="Wingdings" charset="2"/>
              <a:buChar char=""/>
            </a:pPr>
            <a:r>
              <a:rPr b="0" lang="en-GB" sz="2000" spc="-1" strike="noStrike">
                <a:latin typeface="Arial"/>
              </a:rPr>
              <a:t>Sesto livello struttura</a:t>
            </a:r>
            <a:endParaRPr b="0" lang="en-GB" sz="2000" spc="-1" strike="noStrike">
              <a:latin typeface="Arial"/>
            </a:endParaRPr>
          </a:p>
          <a:p>
            <a:pPr lvl="6" marL="3024000" indent="-216000">
              <a:spcBef>
                <a:spcPts val="283"/>
              </a:spcBef>
              <a:buClr>
                <a:srgbClr val="000000"/>
              </a:buClr>
              <a:buSzPct val="45000"/>
              <a:buFont typeface="Wingdings" charset="2"/>
              <a:buChar char=""/>
            </a:pPr>
            <a:r>
              <a:rPr b="0" lang="en-GB" sz="2000" spc="-1" strike="noStrike">
                <a:latin typeface="Arial"/>
              </a:rPr>
              <a:t>Settimo livello struttura</a:t>
            </a:r>
            <a:endParaRPr b="0" lang="en-GB"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r>
              <a:rPr b="0" lang="en-GB" sz="4400" spc="-1" strike="noStrike">
                <a:latin typeface="Arial"/>
              </a:rPr>
              <a:t>Fai clic per modificare il </a:t>
            </a:r>
            <a:r>
              <a:rPr b="0" lang="en-GB" sz="4400" spc="-1" strike="noStrike">
                <a:latin typeface="Arial"/>
              </a:rPr>
              <a:t>formato del testo del titolo</a:t>
            </a:r>
            <a:endParaRPr b="0" lang="en-GB" sz="4400" spc="-1" strike="noStrike">
              <a:latin typeface="Arial"/>
            </a:endParaRPr>
          </a:p>
        </p:txBody>
      </p:sp>
      <p:sp>
        <p:nvSpPr>
          <p:cNvPr id="39" name="PlaceHolder 2"/>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GB" sz="3200" spc="-1" strike="noStrike">
                <a:latin typeface="Arial"/>
              </a:rPr>
              <a:t>Fai clic per modificare il formato del testo della struttura</a:t>
            </a:r>
            <a:endParaRPr b="0" lang="en-GB" sz="3200" spc="-1" strike="noStrike">
              <a:latin typeface="Arial"/>
            </a:endParaRPr>
          </a:p>
          <a:p>
            <a:pPr lvl="1" marL="864000" indent="-324000">
              <a:spcBef>
                <a:spcPts val="1134"/>
              </a:spcBef>
              <a:buClr>
                <a:srgbClr val="000000"/>
              </a:buClr>
              <a:buSzPct val="75000"/>
              <a:buFont typeface="Symbol" charset="2"/>
              <a:buChar char=""/>
            </a:pPr>
            <a:r>
              <a:rPr b="0" lang="en-GB" sz="2800" spc="-1" strike="noStrike">
                <a:latin typeface="Arial"/>
              </a:rPr>
              <a:t>Secondo livello struttura</a:t>
            </a:r>
            <a:endParaRPr b="0" lang="en-GB" sz="2800" spc="-1" strike="noStrike">
              <a:latin typeface="Arial"/>
            </a:endParaRPr>
          </a:p>
          <a:p>
            <a:pPr lvl="2" marL="1296000" indent="-288000">
              <a:spcBef>
                <a:spcPts val="850"/>
              </a:spcBef>
              <a:buClr>
                <a:srgbClr val="000000"/>
              </a:buClr>
              <a:buSzPct val="45000"/>
              <a:buFont typeface="Wingdings" charset="2"/>
              <a:buChar char=""/>
            </a:pPr>
            <a:r>
              <a:rPr b="0" lang="en-GB" sz="2400" spc="-1" strike="noStrike">
                <a:latin typeface="Arial"/>
              </a:rPr>
              <a:t>Terzo livello struttura</a:t>
            </a:r>
            <a:endParaRPr b="0" lang="en-GB" sz="2400" spc="-1" strike="noStrike">
              <a:latin typeface="Arial"/>
            </a:endParaRPr>
          </a:p>
          <a:p>
            <a:pPr lvl="3" marL="1728000" indent="-216000">
              <a:spcBef>
                <a:spcPts val="567"/>
              </a:spcBef>
              <a:buClr>
                <a:srgbClr val="000000"/>
              </a:buClr>
              <a:buSzPct val="75000"/>
              <a:buFont typeface="Symbol" charset="2"/>
              <a:buChar char=""/>
            </a:pPr>
            <a:r>
              <a:rPr b="0" lang="en-GB" sz="2000" spc="-1" strike="noStrike">
                <a:latin typeface="Arial"/>
              </a:rPr>
              <a:t>Quarto livello struttura</a:t>
            </a:r>
            <a:endParaRPr b="0" lang="en-GB" sz="2000" spc="-1" strike="noStrike">
              <a:latin typeface="Arial"/>
            </a:endParaRPr>
          </a:p>
          <a:p>
            <a:pPr lvl="4" marL="2160000" indent="-216000">
              <a:spcBef>
                <a:spcPts val="283"/>
              </a:spcBef>
              <a:buClr>
                <a:srgbClr val="000000"/>
              </a:buClr>
              <a:buSzPct val="45000"/>
              <a:buFont typeface="Wingdings" charset="2"/>
              <a:buChar char=""/>
            </a:pPr>
            <a:r>
              <a:rPr b="0" lang="en-GB" sz="2000" spc="-1" strike="noStrike">
                <a:latin typeface="Arial"/>
              </a:rPr>
              <a:t>Quinto livello struttura</a:t>
            </a:r>
            <a:endParaRPr b="0" lang="en-GB" sz="2000" spc="-1" strike="noStrike">
              <a:latin typeface="Arial"/>
            </a:endParaRPr>
          </a:p>
          <a:p>
            <a:pPr lvl="5" marL="2592000" indent="-216000">
              <a:spcBef>
                <a:spcPts val="283"/>
              </a:spcBef>
              <a:buClr>
                <a:srgbClr val="000000"/>
              </a:buClr>
              <a:buSzPct val="45000"/>
              <a:buFont typeface="Wingdings" charset="2"/>
              <a:buChar char=""/>
            </a:pPr>
            <a:r>
              <a:rPr b="0" lang="en-GB" sz="2000" spc="-1" strike="noStrike">
                <a:latin typeface="Arial"/>
              </a:rPr>
              <a:t>Sesto livello struttura</a:t>
            </a:r>
            <a:endParaRPr b="0" lang="en-GB" sz="2000" spc="-1" strike="noStrike">
              <a:latin typeface="Arial"/>
            </a:endParaRPr>
          </a:p>
          <a:p>
            <a:pPr lvl="6" marL="3024000" indent="-216000">
              <a:spcBef>
                <a:spcPts val="283"/>
              </a:spcBef>
              <a:buClr>
                <a:srgbClr val="000000"/>
              </a:buClr>
              <a:buSzPct val="45000"/>
              <a:buFont typeface="Wingdings" charset="2"/>
              <a:buChar char=""/>
            </a:pPr>
            <a:r>
              <a:rPr b="0" lang="en-GB" sz="2000" spc="-1" strike="noStrike">
                <a:latin typeface="Arial"/>
              </a:rPr>
              <a:t>Settimo livello struttura</a:t>
            </a:r>
            <a:endParaRPr b="0" lang="en-GB"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r>
              <a:rPr b="0" lang="en-GB" sz="4400" spc="-1" strike="noStrike">
                <a:latin typeface="Arial"/>
              </a:rPr>
              <a:t>Fa</a:t>
            </a:r>
            <a:r>
              <a:rPr b="0" lang="en-GB" sz="4400" spc="-1" strike="noStrike">
                <a:latin typeface="Arial"/>
              </a:rPr>
              <a:t>i </a:t>
            </a:r>
            <a:r>
              <a:rPr b="0" lang="en-GB" sz="4400" spc="-1" strike="noStrike">
                <a:latin typeface="Arial"/>
              </a:rPr>
              <a:t>cli</a:t>
            </a:r>
            <a:r>
              <a:rPr b="0" lang="en-GB" sz="4400" spc="-1" strike="noStrike">
                <a:latin typeface="Arial"/>
              </a:rPr>
              <a:t>c </a:t>
            </a:r>
            <a:r>
              <a:rPr b="0" lang="en-GB" sz="4400" spc="-1" strike="noStrike">
                <a:latin typeface="Arial"/>
              </a:rPr>
              <a:t>pe</a:t>
            </a:r>
            <a:r>
              <a:rPr b="0" lang="en-GB" sz="4400" spc="-1" strike="noStrike">
                <a:latin typeface="Arial"/>
              </a:rPr>
              <a:t>r </a:t>
            </a:r>
            <a:r>
              <a:rPr b="0" lang="en-GB" sz="4400" spc="-1" strike="noStrike">
                <a:latin typeface="Arial"/>
              </a:rPr>
              <a:t>m</a:t>
            </a:r>
            <a:r>
              <a:rPr b="0" lang="en-GB" sz="4400" spc="-1" strike="noStrike">
                <a:latin typeface="Arial"/>
              </a:rPr>
              <a:t>od</a:t>
            </a:r>
            <a:r>
              <a:rPr b="0" lang="en-GB" sz="4400" spc="-1" strike="noStrike">
                <a:latin typeface="Arial"/>
              </a:rPr>
              <a:t>ific</a:t>
            </a:r>
            <a:r>
              <a:rPr b="0" lang="en-GB" sz="4400" spc="-1" strike="noStrike">
                <a:latin typeface="Arial"/>
              </a:rPr>
              <a:t>ar</a:t>
            </a:r>
            <a:r>
              <a:rPr b="0" lang="en-GB" sz="4400" spc="-1" strike="noStrike">
                <a:latin typeface="Arial"/>
              </a:rPr>
              <a:t>e il </a:t>
            </a:r>
            <a:r>
              <a:rPr b="0" lang="en-GB" sz="4400" spc="-1" strike="noStrike">
                <a:latin typeface="Arial"/>
              </a:rPr>
              <a:t>for</a:t>
            </a:r>
            <a:r>
              <a:rPr b="0" lang="en-GB" sz="4400" spc="-1" strike="noStrike">
                <a:latin typeface="Arial"/>
              </a:rPr>
              <a:t>m</a:t>
            </a:r>
            <a:r>
              <a:rPr b="0" lang="en-GB" sz="4400" spc="-1" strike="noStrike">
                <a:latin typeface="Arial"/>
              </a:rPr>
              <a:t>at</a:t>
            </a:r>
            <a:r>
              <a:rPr b="0" lang="en-GB" sz="4400" spc="-1" strike="noStrike">
                <a:latin typeface="Arial"/>
              </a:rPr>
              <a:t>o </a:t>
            </a:r>
            <a:r>
              <a:rPr b="0" lang="en-GB" sz="4400" spc="-1" strike="noStrike">
                <a:latin typeface="Arial"/>
              </a:rPr>
              <a:t>de</a:t>
            </a:r>
            <a:r>
              <a:rPr b="0" lang="en-GB" sz="4400" spc="-1" strike="noStrike">
                <a:latin typeface="Arial"/>
              </a:rPr>
              <a:t>l </a:t>
            </a:r>
            <a:r>
              <a:rPr b="0" lang="en-GB" sz="4400" spc="-1" strike="noStrike">
                <a:latin typeface="Arial"/>
              </a:rPr>
              <a:t>te</a:t>
            </a:r>
            <a:r>
              <a:rPr b="0" lang="en-GB" sz="4400" spc="-1" strike="noStrike">
                <a:latin typeface="Arial"/>
              </a:rPr>
              <a:t>st</a:t>
            </a:r>
            <a:r>
              <a:rPr b="0" lang="en-GB" sz="4400" spc="-1" strike="noStrike">
                <a:latin typeface="Arial"/>
              </a:rPr>
              <a:t>o </a:t>
            </a:r>
            <a:r>
              <a:rPr b="0" lang="en-GB" sz="4400" spc="-1" strike="noStrike">
                <a:latin typeface="Arial"/>
              </a:rPr>
              <a:t>de</a:t>
            </a:r>
            <a:r>
              <a:rPr b="0" lang="en-GB" sz="4400" spc="-1" strike="noStrike">
                <a:latin typeface="Arial"/>
              </a:rPr>
              <a:t>l </a:t>
            </a:r>
            <a:r>
              <a:rPr b="0" lang="en-GB" sz="4400" spc="-1" strike="noStrike">
                <a:latin typeface="Arial"/>
              </a:rPr>
              <a:t>tit</a:t>
            </a:r>
            <a:r>
              <a:rPr b="0" lang="en-GB" sz="4400" spc="-1" strike="noStrike">
                <a:latin typeface="Arial"/>
              </a:rPr>
              <a:t>ol</a:t>
            </a:r>
            <a:r>
              <a:rPr b="0" lang="en-GB" sz="4400" spc="-1" strike="noStrike">
                <a:latin typeface="Arial"/>
              </a:rPr>
              <a:t>o</a:t>
            </a:r>
            <a:endParaRPr b="0" lang="en-GB" sz="4400" spc="-1" strike="noStrike">
              <a:latin typeface="Arial"/>
            </a:endParaRPr>
          </a:p>
        </p:txBody>
      </p:sp>
      <p:sp>
        <p:nvSpPr>
          <p:cNvPr id="77" name="PlaceHolder 2"/>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GB" sz="3200" spc="-1" strike="noStrike">
                <a:latin typeface="Arial"/>
              </a:rPr>
              <a:t>Fai clic per modificare il formato del testo della struttura</a:t>
            </a:r>
            <a:endParaRPr b="0" lang="en-GB" sz="3200" spc="-1" strike="noStrike">
              <a:latin typeface="Arial"/>
            </a:endParaRPr>
          </a:p>
          <a:p>
            <a:pPr lvl="1" marL="864000" indent="-324000">
              <a:spcBef>
                <a:spcPts val="1134"/>
              </a:spcBef>
              <a:buClr>
                <a:srgbClr val="000000"/>
              </a:buClr>
              <a:buSzPct val="75000"/>
              <a:buFont typeface="Symbol" charset="2"/>
              <a:buChar char=""/>
            </a:pPr>
            <a:r>
              <a:rPr b="0" lang="en-GB" sz="2800" spc="-1" strike="noStrike">
                <a:latin typeface="Arial"/>
              </a:rPr>
              <a:t>Secondo livello struttura</a:t>
            </a:r>
            <a:endParaRPr b="0" lang="en-GB" sz="2800" spc="-1" strike="noStrike">
              <a:latin typeface="Arial"/>
            </a:endParaRPr>
          </a:p>
          <a:p>
            <a:pPr lvl="2" marL="1296000" indent="-288000">
              <a:spcBef>
                <a:spcPts val="850"/>
              </a:spcBef>
              <a:buClr>
                <a:srgbClr val="000000"/>
              </a:buClr>
              <a:buSzPct val="45000"/>
              <a:buFont typeface="Wingdings" charset="2"/>
              <a:buChar char=""/>
            </a:pPr>
            <a:r>
              <a:rPr b="0" lang="en-GB" sz="2400" spc="-1" strike="noStrike">
                <a:latin typeface="Arial"/>
              </a:rPr>
              <a:t>Terzo livello struttura</a:t>
            </a:r>
            <a:endParaRPr b="0" lang="en-GB" sz="2400" spc="-1" strike="noStrike">
              <a:latin typeface="Arial"/>
            </a:endParaRPr>
          </a:p>
          <a:p>
            <a:pPr lvl="3" marL="1728000" indent="-216000">
              <a:spcBef>
                <a:spcPts val="567"/>
              </a:spcBef>
              <a:buClr>
                <a:srgbClr val="000000"/>
              </a:buClr>
              <a:buSzPct val="75000"/>
              <a:buFont typeface="Symbol" charset="2"/>
              <a:buChar char=""/>
            </a:pPr>
            <a:r>
              <a:rPr b="0" lang="en-GB" sz="2000" spc="-1" strike="noStrike">
                <a:latin typeface="Arial"/>
              </a:rPr>
              <a:t>Quarto livello struttura</a:t>
            </a:r>
            <a:endParaRPr b="0" lang="en-GB" sz="2000" spc="-1" strike="noStrike">
              <a:latin typeface="Arial"/>
            </a:endParaRPr>
          </a:p>
          <a:p>
            <a:pPr lvl="4" marL="2160000" indent="-216000">
              <a:spcBef>
                <a:spcPts val="283"/>
              </a:spcBef>
              <a:buClr>
                <a:srgbClr val="000000"/>
              </a:buClr>
              <a:buSzPct val="45000"/>
              <a:buFont typeface="Wingdings" charset="2"/>
              <a:buChar char=""/>
            </a:pPr>
            <a:r>
              <a:rPr b="0" lang="en-GB" sz="2000" spc="-1" strike="noStrike">
                <a:latin typeface="Arial"/>
              </a:rPr>
              <a:t>Quinto livello struttura</a:t>
            </a:r>
            <a:endParaRPr b="0" lang="en-GB" sz="2000" spc="-1" strike="noStrike">
              <a:latin typeface="Arial"/>
            </a:endParaRPr>
          </a:p>
          <a:p>
            <a:pPr lvl="5" marL="2592000" indent="-216000">
              <a:spcBef>
                <a:spcPts val="283"/>
              </a:spcBef>
              <a:buClr>
                <a:srgbClr val="000000"/>
              </a:buClr>
              <a:buSzPct val="45000"/>
              <a:buFont typeface="Wingdings" charset="2"/>
              <a:buChar char=""/>
            </a:pPr>
            <a:r>
              <a:rPr b="0" lang="en-GB" sz="2000" spc="-1" strike="noStrike">
                <a:latin typeface="Arial"/>
              </a:rPr>
              <a:t>Sesto livello struttura</a:t>
            </a:r>
            <a:endParaRPr b="0" lang="en-GB" sz="2000" spc="-1" strike="noStrike">
              <a:latin typeface="Arial"/>
            </a:endParaRPr>
          </a:p>
          <a:p>
            <a:pPr lvl="6" marL="3024000" indent="-216000">
              <a:spcBef>
                <a:spcPts val="283"/>
              </a:spcBef>
              <a:buClr>
                <a:srgbClr val="000000"/>
              </a:buClr>
              <a:buSzPct val="45000"/>
              <a:buFont typeface="Wingdings" charset="2"/>
              <a:buChar char=""/>
            </a:pPr>
            <a:r>
              <a:rPr b="0" lang="en-GB" sz="2000" spc="-1" strike="noStrike">
                <a:latin typeface="Arial"/>
              </a:rPr>
              <a:t>Settimo livello struttura</a:t>
            </a:r>
            <a:endParaRPr b="0" lang="en-GB"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4" name="PlaceHolder 1"/>
          <p:cNvSpPr>
            <a:spLocks noGrp="1"/>
          </p:cNvSpPr>
          <p:nvPr>
            <p:ph type="title"/>
          </p:nvPr>
        </p:nvSpPr>
        <p:spPr>
          <a:xfrm>
            <a:off x="457200" y="273600"/>
            <a:ext cx="8228880" cy="1144440"/>
          </a:xfrm>
          <a:prstGeom prst="rect">
            <a:avLst/>
          </a:prstGeom>
          <a:noFill/>
          <a:ln w="0">
            <a:noFill/>
          </a:ln>
        </p:spPr>
        <p:txBody>
          <a:bodyPr lIns="0" rIns="0" tIns="0" bIns="0" anchor="ctr">
            <a:noAutofit/>
          </a:bodyPr>
          <a:p>
            <a:r>
              <a:rPr b="0" lang="en-GB" sz="1800" spc="-1" strike="noStrike">
                <a:latin typeface="Arial"/>
              </a:rPr>
              <a:t>Fai clic </a:t>
            </a:r>
            <a:r>
              <a:rPr b="0" lang="en-GB" sz="1800" spc="-1" strike="noStrike">
                <a:latin typeface="Arial"/>
              </a:rPr>
              <a:t>per </a:t>
            </a:r>
            <a:r>
              <a:rPr b="0" lang="en-GB" sz="1800" spc="-1" strike="noStrike">
                <a:latin typeface="Arial"/>
              </a:rPr>
              <a:t>modific</a:t>
            </a:r>
            <a:r>
              <a:rPr b="0" lang="en-GB" sz="1800" spc="-1" strike="noStrike">
                <a:latin typeface="Arial"/>
              </a:rPr>
              <a:t>are il </a:t>
            </a:r>
            <a:r>
              <a:rPr b="0" lang="en-GB" sz="1800" spc="-1" strike="noStrike">
                <a:latin typeface="Arial"/>
              </a:rPr>
              <a:t>format</a:t>
            </a:r>
            <a:r>
              <a:rPr b="0" lang="en-GB" sz="1800" spc="-1" strike="noStrike">
                <a:latin typeface="Arial"/>
              </a:rPr>
              <a:t>o del </a:t>
            </a:r>
            <a:r>
              <a:rPr b="0" lang="en-GB" sz="1800" spc="-1" strike="noStrike">
                <a:latin typeface="Arial"/>
              </a:rPr>
              <a:t>testo </a:t>
            </a:r>
            <a:r>
              <a:rPr b="0" lang="en-GB" sz="1800" spc="-1" strike="noStrike">
                <a:latin typeface="Arial"/>
              </a:rPr>
              <a:t>del </a:t>
            </a:r>
            <a:r>
              <a:rPr b="0" lang="en-GB" sz="1800" spc="-1" strike="noStrike">
                <a:latin typeface="Arial"/>
              </a:rPr>
              <a:t>titolo</a:t>
            </a:r>
            <a:endParaRPr b="0" lang="en-GB" sz="1800" spc="-1" strike="noStrike">
              <a:latin typeface="Arial"/>
            </a:endParaRPr>
          </a:p>
        </p:txBody>
      </p:sp>
      <p:sp>
        <p:nvSpPr>
          <p:cNvPr id="115" name="PlaceHolder 2"/>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GB" sz="3200" spc="-1" strike="noStrike">
                <a:latin typeface="Arial"/>
              </a:rPr>
              <a:t>Fai clic per modificare il formato del testo della struttura</a:t>
            </a:r>
            <a:endParaRPr b="0" lang="en-GB" sz="3200" spc="-1" strike="noStrike">
              <a:latin typeface="Arial"/>
            </a:endParaRPr>
          </a:p>
          <a:p>
            <a:pPr lvl="1" marL="864000" indent="-324000">
              <a:spcBef>
                <a:spcPts val="1134"/>
              </a:spcBef>
              <a:buClr>
                <a:srgbClr val="000000"/>
              </a:buClr>
              <a:buSzPct val="75000"/>
              <a:buFont typeface="Symbol" charset="2"/>
              <a:buChar char=""/>
            </a:pPr>
            <a:r>
              <a:rPr b="0" lang="en-GB" sz="2800" spc="-1" strike="noStrike">
                <a:latin typeface="Arial"/>
              </a:rPr>
              <a:t>Secondo livello struttura</a:t>
            </a:r>
            <a:endParaRPr b="0" lang="en-GB" sz="2800" spc="-1" strike="noStrike">
              <a:latin typeface="Arial"/>
            </a:endParaRPr>
          </a:p>
          <a:p>
            <a:pPr lvl="2" marL="1296000" indent="-288000">
              <a:spcBef>
                <a:spcPts val="850"/>
              </a:spcBef>
              <a:buClr>
                <a:srgbClr val="000000"/>
              </a:buClr>
              <a:buSzPct val="45000"/>
              <a:buFont typeface="Wingdings" charset="2"/>
              <a:buChar char=""/>
            </a:pPr>
            <a:r>
              <a:rPr b="0" lang="en-GB" sz="2400" spc="-1" strike="noStrike">
                <a:latin typeface="Arial"/>
              </a:rPr>
              <a:t>Terzo livello struttura</a:t>
            </a:r>
            <a:endParaRPr b="0" lang="en-GB" sz="2400" spc="-1" strike="noStrike">
              <a:latin typeface="Arial"/>
            </a:endParaRPr>
          </a:p>
          <a:p>
            <a:pPr lvl="3" marL="1728000" indent="-216000">
              <a:spcBef>
                <a:spcPts val="567"/>
              </a:spcBef>
              <a:buClr>
                <a:srgbClr val="000000"/>
              </a:buClr>
              <a:buSzPct val="75000"/>
              <a:buFont typeface="Symbol" charset="2"/>
              <a:buChar char=""/>
            </a:pPr>
            <a:r>
              <a:rPr b="0" lang="en-GB" sz="2000" spc="-1" strike="noStrike">
                <a:latin typeface="Arial"/>
              </a:rPr>
              <a:t>Quarto livello struttura</a:t>
            </a:r>
            <a:endParaRPr b="0" lang="en-GB" sz="2000" spc="-1" strike="noStrike">
              <a:latin typeface="Arial"/>
            </a:endParaRPr>
          </a:p>
          <a:p>
            <a:pPr lvl="4" marL="2160000" indent="-216000">
              <a:spcBef>
                <a:spcPts val="283"/>
              </a:spcBef>
              <a:buClr>
                <a:srgbClr val="000000"/>
              </a:buClr>
              <a:buSzPct val="45000"/>
              <a:buFont typeface="Wingdings" charset="2"/>
              <a:buChar char=""/>
            </a:pPr>
            <a:r>
              <a:rPr b="0" lang="en-GB" sz="2000" spc="-1" strike="noStrike">
                <a:latin typeface="Arial"/>
              </a:rPr>
              <a:t>Quinto livello struttura</a:t>
            </a:r>
            <a:endParaRPr b="0" lang="en-GB" sz="2000" spc="-1" strike="noStrike">
              <a:latin typeface="Arial"/>
            </a:endParaRPr>
          </a:p>
          <a:p>
            <a:pPr lvl="5" marL="2592000" indent="-216000">
              <a:spcBef>
                <a:spcPts val="283"/>
              </a:spcBef>
              <a:buClr>
                <a:srgbClr val="000000"/>
              </a:buClr>
              <a:buSzPct val="45000"/>
              <a:buFont typeface="Wingdings" charset="2"/>
              <a:buChar char=""/>
            </a:pPr>
            <a:r>
              <a:rPr b="0" lang="en-GB" sz="2000" spc="-1" strike="noStrike">
                <a:latin typeface="Arial"/>
              </a:rPr>
              <a:t>Sesto livello struttura</a:t>
            </a:r>
            <a:endParaRPr b="0" lang="en-GB" sz="2000" spc="-1" strike="noStrike">
              <a:latin typeface="Arial"/>
            </a:endParaRPr>
          </a:p>
          <a:p>
            <a:pPr lvl="6" marL="3024000" indent="-216000">
              <a:spcBef>
                <a:spcPts val="283"/>
              </a:spcBef>
              <a:buClr>
                <a:srgbClr val="000000"/>
              </a:buClr>
              <a:buSzPct val="45000"/>
              <a:buFont typeface="Wingdings" charset="2"/>
              <a:buChar char=""/>
            </a:pPr>
            <a:r>
              <a:rPr b="0" lang="en-GB" sz="2000" spc="-1" strike="noStrike">
                <a:latin typeface="Arial"/>
              </a:rPr>
              <a:t>Settimo livello struttura</a:t>
            </a:r>
            <a:endParaRPr b="0" lang="en-GB"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r>
              <a:rPr b="0" lang="en-GB" sz="4400" spc="-1" strike="noStrike">
                <a:latin typeface="Arial"/>
              </a:rPr>
              <a:t>Fa</a:t>
            </a:r>
            <a:r>
              <a:rPr b="0" lang="en-GB" sz="4400" spc="-1" strike="noStrike">
                <a:latin typeface="Arial"/>
              </a:rPr>
              <a:t>i </a:t>
            </a:r>
            <a:r>
              <a:rPr b="0" lang="en-GB" sz="4400" spc="-1" strike="noStrike">
                <a:latin typeface="Arial"/>
              </a:rPr>
              <a:t>cli</a:t>
            </a:r>
            <a:r>
              <a:rPr b="0" lang="en-GB" sz="4400" spc="-1" strike="noStrike">
                <a:latin typeface="Arial"/>
              </a:rPr>
              <a:t>c </a:t>
            </a:r>
            <a:r>
              <a:rPr b="0" lang="en-GB" sz="4400" spc="-1" strike="noStrike">
                <a:latin typeface="Arial"/>
              </a:rPr>
              <a:t>pe</a:t>
            </a:r>
            <a:r>
              <a:rPr b="0" lang="en-GB" sz="4400" spc="-1" strike="noStrike">
                <a:latin typeface="Arial"/>
              </a:rPr>
              <a:t>r </a:t>
            </a:r>
            <a:r>
              <a:rPr b="0" lang="en-GB" sz="4400" spc="-1" strike="noStrike">
                <a:latin typeface="Arial"/>
              </a:rPr>
              <a:t>m</a:t>
            </a:r>
            <a:r>
              <a:rPr b="0" lang="en-GB" sz="4400" spc="-1" strike="noStrike">
                <a:latin typeface="Arial"/>
              </a:rPr>
              <a:t>od</a:t>
            </a:r>
            <a:r>
              <a:rPr b="0" lang="en-GB" sz="4400" spc="-1" strike="noStrike">
                <a:latin typeface="Arial"/>
              </a:rPr>
              <a:t>ific</a:t>
            </a:r>
            <a:r>
              <a:rPr b="0" lang="en-GB" sz="4400" spc="-1" strike="noStrike">
                <a:latin typeface="Arial"/>
              </a:rPr>
              <a:t>ar</a:t>
            </a:r>
            <a:r>
              <a:rPr b="0" lang="en-GB" sz="4400" spc="-1" strike="noStrike">
                <a:latin typeface="Arial"/>
              </a:rPr>
              <a:t>e il </a:t>
            </a:r>
            <a:r>
              <a:rPr b="0" lang="en-GB" sz="4400" spc="-1" strike="noStrike">
                <a:latin typeface="Arial"/>
              </a:rPr>
              <a:t>for</a:t>
            </a:r>
            <a:r>
              <a:rPr b="0" lang="en-GB" sz="4400" spc="-1" strike="noStrike">
                <a:latin typeface="Arial"/>
              </a:rPr>
              <a:t>m</a:t>
            </a:r>
            <a:r>
              <a:rPr b="0" lang="en-GB" sz="4400" spc="-1" strike="noStrike">
                <a:latin typeface="Arial"/>
              </a:rPr>
              <a:t>at</a:t>
            </a:r>
            <a:r>
              <a:rPr b="0" lang="en-GB" sz="4400" spc="-1" strike="noStrike">
                <a:latin typeface="Arial"/>
              </a:rPr>
              <a:t>o </a:t>
            </a:r>
            <a:r>
              <a:rPr b="0" lang="en-GB" sz="4400" spc="-1" strike="noStrike">
                <a:latin typeface="Arial"/>
              </a:rPr>
              <a:t>de</a:t>
            </a:r>
            <a:r>
              <a:rPr b="0" lang="en-GB" sz="4400" spc="-1" strike="noStrike">
                <a:latin typeface="Arial"/>
              </a:rPr>
              <a:t>l </a:t>
            </a:r>
            <a:r>
              <a:rPr b="0" lang="en-GB" sz="4400" spc="-1" strike="noStrike">
                <a:latin typeface="Arial"/>
              </a:rPr>
              <a:t>te</a:t>
            </a:r>
            <a:r>
              <a:rPr b="0" lang="en-GB" sz="4400" spc="-1" strike="noStrike">
                <a:latin typeface="Arial"/>
              </a:rPr>
              <a:t>st</a:t>
            </a:r>
            <a:r>
              <a:rPr b="0" lang="en-GB" sz="4400" spc="-1" strike="noStrike">
                <a:latin typeface="Arial"/>
              </a:rPr>
              <a:t>o </a:t>
            </a:r>
            <a:r>
              <a:rPr b="0" lang="en-GB" sz="4400" spc="-1" strike="noStrike">
                <a:latin typeface="Arial"/>
              </a:rPr>
              <a:t>de</a:t>
            </a:r>
            <a:r>
              <a:rPr b="0" lang="en-GB" sz="4400" spc="-1" strike="noStrike">
                <a:latin typeface="Arial"/>
              </a:rPr>
              <a:t>l </a:t>
            </a:r>
            <a:r>
              <a:rPr b="0" lang="en-GB" sz="4400" spc="-1" strike="noStrike">
                <a:latin typeface="Arial"/>
              </a:rPr>
              <a:t>tit</a:t>
            </a:r>
            <a:r>
              <a:rPr b="0" lang="en-GB" sz="4400" spc="-1" strike="noStrike">
                <a:latin typeface="Arial"/>
              </a:rPr>
              <a:t>ol</a:t>
            </a:r>
            <a:r>
              <a:rPr b="0" lang="en-GB" sz="4400" spc="-1" strike="noStrike">
                <a:latin typeface="Arial"/>
              </a:rPr>
              <a:t>o</a:t>
            </a:r>
            <a:endParaRPr b="0" lang="en-GB" sz="4400" spc="-1" strike="noStrike">
              <a:latin typeface="Arial"/>
            </a:endParaRPr>
          </a:p>
        </p:txBody>
      </p:sp>
      <p:sp>
        <p:nvSpPr>
          <p:cNvPr id="153" name="PlaceHolder 2"/>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GB" sz="3200" spc="-1" strike="noStrike">
                <a:latin typeface="Arial"/>
              </a:rPr>
              <a:t>Fai clic per modificare il formato del testo della struttura</a:t>
            </a:r>
            <a:endParaRPr b="0" lang="en-GB" sz="3200" spc="-1" strike="noStrike">
              <a:latin typeface="Arial"/>
            </a:endParaRPr>
          </a:p>
          <a:p>
            <a:pPr lvl="1" marL="864000" indent="-324000">
              <a:spcBef>
                <a:spcPts val="1134"/>
              </a:spcBef>
              <a:buClr>
                <a:srgbClr val="000000"/>
              </a:buClr>
              <a:buSzPct val="75000"/>
              <a:buFont typeface="Symbol" charset="2"/>
              <a:buChar char=""/>
            </a:pPr>
            <a:r>
              <a:rPr b="0" lang="en-GB" sz="2800" spc="-1" strike="noStrike">
                <a:latin typeface="Arial"/>
              </a:rPr>
              <a:t>Secondo livello struttura</a:t>
            </a:r>
            <a:endParaRPr b="0" lang="en-GB" sz="2800" spc="-1" strike="noStrike">
              <a:latin typeface="Arial"/>
            </a:endParaRPr>
          </a:p>
          <a:p>
            <a:pPr lvl="2" marL="1296000" indent="-288000">
              <a:spcBef>
                <a:spcPts val="850"/>
              </a:spcBef>
              <a:buClr>
                <a:srgbClr val="000000"/>
              </a:buClr>
              <a:buSzPct val="45000"/>
              <a:buFont typeface="Wingdings" charset="2"/>
              <a:buChar char=""/>
            </a:pPr>
            <a:r>
              <a:rPr b="0" lang="en-GB" sz="2400" spc="-1" strike="noStrike">
                <a:latin typeface="Arial"/>
              </a:rPr>
              <a:t>Terzo livello struttura</a:t>
            </a:r>
            <a:endParaRPr b="0" lang="en-GB" sz="2400" spc="-1" strike="noStrike">
              <a:latin typeface="Arial"/>
            </a:endParaRPr>
          </a:p>
          <a:p>
            <a:pPr lvl="3" marL="1728000" indent="-216000">
              <a:spcBef>
                <a:spcPts val="567"/>
              </a:spcBef>
              <a:buClr>
                <a:srgbClr val="000000"/>
              </a:buClr>
              <a:buSzPct val="75000"/>
              <a:buFont typeface="Symbol" charset="2"/>
              <a:buChar char=""/>
            </a:pPr>
            <a:r>
              <a:rPr b="0" lang="en-GB" sz="2000" spc="-1" strike="noStrike">
                <a:latin typeface="Arial"/>
              </a:rPr>
              <a:t>Quarto livello struttura</a:t>
            </a:r>
            <a:endParaRPr b="0" lang="en-GB" sz="2000" spc="-1" strike="noStrike">
              <a:latin typeface="Arial"/>
            </a:endParaRPr>
          </a:p>
          <a:p>
            <a:pPr lvl="4" marL="2160000" indent="-216000">
              <a:spcBef>
                <a:spcPts val="283"/>
              </a:spcBef>
              <a:buClr>
                <a:srgbClr val="000000"/>
              </a:buClr>
              <a:buSzPct val="45000"/>
              <a:buFont typeface="Wingdings" charset="2"/>
              <a:buChar char=""/>
            </a:pPr>
            <a:r>
              <a:rPr b="0" lang="en-GB" sz="2000" spc="-1" strike="noStrike">
                <a:latin typeface="Arial"/>
              </a:rPr>
              <a:t>Quinto livello struttura</a:t>
            </a:r>
            <a:endParaRPr b="0" lang="en-GB" sz="2000" spc="-1" strike="noStrike">
              <a:latin typeface="Arial"/>
            </a:endParaRPr>
          </a:p>
          <a:p>
            <a:pPr lvl="5" marL="2592000" indent="-216000">
              <a:spcBef>
                <a:spcPts val="283"/>
              </a:spcBef>
              <a:buClr>
                <a:srgbClr val="000000"/>
              </a:buClr>
              <a:buSzPct val="45000"/>
              <a:buFont typeface="Wingdings" charset="2"/>
              <a:buChar char=""/>
            </a:pPr>
            <a:r>
              <a:rPr b="0" lang="en-GB" sz="2000" spc="-1" strike="noStrike">
                <a:latin typeface="Arial"/>
              </a:rPr>
              <a:t>Sesto livello struttura</a:t>
            </a:r>
            <a:endParaRPr b="0" lang="en-GB" sz="2000" spc="-1" strike="noStrike">
              <a:latin typeface="Arial"/>
            </a:endParaRPr>
          </a:p>
          <a:p>
            <a:pPr lvl="6" marL="3024000" indent="-216000">
              <a:spcBef>
                <a:spcPts val="283"/>
              </a:spcBef>
              <a:buClr>
                <a:srgbClr val="000000"/>
              </a:buClr>
              <a:buSzPct val="45000"/>
              <a:buFont typeface="Wingdings" charset="2"/>
              <a:buChar char=""/>
            </a:pPr>
            <a:r>
              <a:rPr b="0" lang="en-GB" sz="2000" spc="-1" strike="noStrike">
                <a:latin typeface="Arial"/>
              </a:rPr>
              <a:t>Settimo livello struttura</a:t>
            </a:r>
            <a:endParaRPr b="0" lang="en-GB"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slideLayout" Target="../slideLayouts/slideLayout1.xml"/><Relationship Id="rId6"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image" Target="../media/image20.gif"/><Relationship Id="rId3" Type="http://schemas.openxmlformats.org/officeDocument/2006/relationships/image" Target="../media/image21.gif"/><Relationship Id="rId4"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image" Target="../media/image23.png"/><Relationship Id="rId3" Type="http://schemas.openxmlformats.org/officeDocument/2006/relationships/image" Target="../media/image24.png"/><Relationship Id="rId4" Type="http://schemas.openxmlformats.org/officeDocument/2006/relationships/slideLayout" Target="../slideLayouts/slideLayout25.xml"/><Relationship Id="rId5"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image" Target="../media/image26.png"/><Relationship Id="rId3" Type="http://schemas.openxmlformats.org/officeDocument/2006/relationships/slideLayout" Target="../slideLayouts/slideLayout25.xml"/><Relationship Id="rId4"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image" Target="../media/image28.png"/><Relationship Id="rId3" Type="http://schemas.openxmlformats.org/officeDocument/2006/relationships/slideLayout" Target="../slideLayouts/slideLayout25.xml"/><Relationship Id="rId4"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29.png"/><Relationship Id="rId2" Type="http://schemas.openxmlformats.org/officeDocument/2006/relationships/slideLayout" Target="../slideLayouts/slideLayout25.xml"/>
</Relationships>
</file>

<file path=ppt/slides/_rels/slide15.xml.rels><?xml version="1.0" encoding="UTF-8"?>
<Relationships xmlns="http://schemas.openxmlformats.org/package/2006/relationships"><Relationship Id="rId1" Type="http://schemas.openxmlformats.org/officeDocument/2006/relationships/image" Target="../media/image30.png"/><Relationship Id="rId2" Type="http://schemas.openxmlformats.org/officeDocument/2006/relationships/slideLayout" Target="../slideLayouts/slideLayout25.xml"/>
</Relationships>
</file>

<file path=ppt/slides/_rels/slide16.xml.rels><?xml version="1.0" encoding="UTF-8"?>
<Relationships xmlns="http://schemas.openxmlformats.org/package/2006/relationships"><Relationship Id="rId1" Type="http://schemas.openxmlformats.org/officeDocument/2006/relationships/image" Target="../media/image31.wmf"/><Relationship Id="rId2" Type="http://schemas.openxmlformats.org/officeDocument/2006/relationships/image" Target="../media/image32.png"/><Relationship Id="rId3" Type="http://schemas.openxmlformats.org/officeDocument/2006/relationships/slideLayout" Target="../slideLayouts/slideLayout39.xml"/><Relationship Id="rId4"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image" Target="../media/image33.png"/><Relationship Id="rId2" Type="http://schemas.openxmlformats.org/officeDocument/2006/relationships/image" Target="../media/image34.wmf"/><Relationship Id="rId3" Type="http://schemas.openxmlformats.org/officeDocument/2006/relationships/image" Target="../media/image35.wmf"/><Relationship Id="rId4" Type="http://schemas.openxmlformats.org/officeDocument/2006/relationships/image" Target="../media/image36.wmf"/><Relationship Id="rId5" Type="http://schemas.openxmlformats.org/officeDocument/2006/relationships/slideLayout" Target="../slideLayouts/slideLayout49.xml"/><Relationship Id="rId6"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image" Target="../media/image37.png"/><Relationship Id="rId2"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 Id="rId3"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13.gif"/><Relationship Id="rId3"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image" Target="../media/image15.gif"/><Relationship Id="rId3"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image" Target="../media/image18.png"/><Relationship Id="rId3"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96" name="Immagine 5" descr=""/>
          <p:cNvPicPr/>
          <p:nvPr/>
        </p:nvPicPr>
        <p:blipFill>
          <a:blip r:embed="rId1"/>
          <a:stretch/>
        </p:blipFill>
        <p:spPr>
          <a:xfrm>
            <a:off x="6986520" y="5632560"/>
            <a:ext cx="1980000" cy="1067400"/>
          </a:xfrm>
          <a:prstGeom prst="rect">
            <a:avLst/>
          </a:prstGeom>
          <a:ln w="9525">
            <a:noFill/>
          </a:ln>
        </p:spPr>
      </p:pic>
      <p:grpSp>
        <p:nvGrpSpPr>
          <p:cNvPr id="197" name="Gruppo 7"/>
          <p:cNvGrpSpPr/>
          <p:nvPr/>
        </p:nvGrpSpPr>
        <p:grpSpPr>
          <a:xfrm>
            <a:off x="168120" y="5735520"/>
            <a:ext cx="2674080" cy="862560"/>
            <a:chOff x="168120" y="5735520"/>
            <a:chExt cx="2674080" cy="862560"/>
          </a:xfrm>
        </p:grpSpPr>
        <p:pic>
          <p:nvPicPr>
            <p:cNvPr id="198" name="Immagine 8" descr=""/>
            <p:cNvPicPr/>
            <p:nvPr/>
          </p:nvPicPr>
          <p:blipFill>
            <a:blip r:embed="rId2"/>
            <a:stretch/>
          </p:blipFill>
          <p:spPr>
            <a:xfrm>
              <a:off x="168120" y="5735520"/>
              <a:ext cx="1280880" cy="862560"/>
            </a:xfrm>
            <a:prstGeom prst="rect">
              <a:avLst/>
            </a:prstGeom>
            <a:ln w="9525">
              <a:noFill/>
            </a:ln>
          </p:spPr>
        </p:pic>
        <p:pic>
          <p:nvPicPr>
            <p:cNvPr id="199" name="Immagine 9" descr=""/>
            <p:cNvPicPr/>
            <p:nvPr/>
          </p:nvPicPr>
          <p:blipFill>
            <a:blip r:embed="rId3"/>
            <a:stretch/>
          </p:blipFill>
          <p:spPr>
            <a:xfrm>
              <a:off x="1254960" y="5882040"/>
              <a:ext cx="1587240" cy="569880"/>
            </a:xfrm>
            <a:prstGeom prst="rect">
              <a:avLst/>
            </a:prstGeom>
            <a:ln w="9525">
              <a:noFill/>
            </a:ln>
          </p:spPr>
        </p:pic>
      </p:grpSp>
      <p:pic>
        <p:nvPicPr>
          <p:cNvPr id="200" name="Immagine 10" descr=""/>
          <p:cNvPicPr/>
          <p:nvPr/>
        </p:nvPicPr>
        <p:blipFill>
          <a:blip r:embed="rId4"/>
          <a:stretch/>
        </p:blipFill>
        <p:spPr>
          <a:xfrm>
            <a:off x="166680" y="155520"/>
            <a:ext cx="5637600" cy="1587960"/>
          </a:xfrm>
          <a:prstGeom prst="rect">
            <a:avLst/>
          </a:prstGeom>
          <a:ln w="9525">
            <a:noFill/>
          </a:ln>
        </p:spPr>
      </p:pic>
      <p:sp>
        <p:nvSpPr>
          <p:cNvPr id="201" name="CasellaDiTesto 3"/>
          <p:cNvSpPr/>
          <p:nvPr/>
        </p:nvSpPr>
        <p:spPr>
          <a:xfrm>
            <a:off x="0" y="219240"/>
            <a:ext cx="9142920" cy="821160"/>
          </a:xfrm>
          <a:prstGeom prst="rect">
            <a:avLst/>
          </a:prstGeom>
          <a:noFill/>
          <a:ln w="9525">
            <a:noFill/>
          </a:ln>
        </p:spPr>
        <p:style>
          <a:lnRef idx="0"/>
          <a:fillRef idx="0"/>
          <a:effectRef idx="0"/>
          <a:fontRef idx="minor"/>
        </p:style>
        <p:txBody>
          <a:bodyPr lIns="90000" rIns="90000" tIns="45000" bIns="45000" anchor="t">
            <a:spAutoFit/>
          </a:bodyPr>
          <a:p>
            <a:pPr algn="ctr">
              <a:lnSpc>
                <a:spcPct val="100000"/>
              </a:lnSpc>
              <a:buNone/>
            </a:pPr>
            <a:r>
              <a:rPr b="1" i="1" lang="en-US" sz="2400" spc="-1" strike="noStrike">
                <a:solidFill>
                  <a:srgbClr val="000000"/>
                </a:solidFill>
                <a:latin typeface="Calibri"/>
                <a:ea typeface="DejaVu Sans"/>
              </a:rPr>
              <a:t>Spectroscopy STAP meeting</a:t>
            </a:r>
            <a:br/>
            <a:r>
              <a:rPr b="0" i="1" lang="en-US" sz="2400" spc="-1" strike="noStrike">
                <a:solidFill>
                  <a:srgbClr val="000000"/>
                </a:solidFill>
                <a:latin typeface="Calibri"/>
                <a:ea typeface="DejaVu Sans"/>
              </a:rPr>
              <a:t>3</a:t>
            </a:r>
            <a:r>
              <a:rPr b="0" i="1" lang="en-US" sz="2400" spc="-1" strike="noStrike" baseline="30000">
                <a:solidFill>
                  <a:srgbClr val="000000"/>
                </a:solidFill>
                <a:latin typeface="Calibri"/>
                <a:ea typeface="DejaVu Sans"/>
              </a:rPr>
              <a:t>rd</a:t>
            </a:r>
            <a:r>
              <a:rPr b="0" i="1" lang="en-US" sz="2400" spc="-1" strike="noStrike">
                <a:solidFill>
                  <a:srgbClr val="000000"/>
                </a:solidFill>
                <a:latin typeface="Calibri"/>
                <a:ea typeface="DejaVu Sans"/>
              </a:rPr>
              <a:t> May 2022</a:t>
            </a:r>
            <a:endParaRPr b="0" lang="en-GB" sz="2400" spc="-1" strike="noStrike">
              <a:latin typeface="Arial"/>
            </a:endParaRPr>
          </a:p>
        </p:txBody>
      </p:sp>
      <p:sp>
        <p:nvSpPr>
          <p:cNvPr id="202" name="CasellaDiTesto 3"/>
          <p:cNvSpPr/>
          <p:nvPr/>
        </p:nvSpPr>
        <p:spPr>
          <a:xfrm>
            <a:off x="0" y="1576440"/>
            <a:ext cx="9142920" cy="1430280"/>
          </a:xfrm>
          <a:prstGeom prst="rect">
            <a:avLst/>
          </a:prstGeom>
          <a:noFill/>
          <a:ln w="9525">
            <a:noFill/>
          </a:ln>
        </p:spPr>
        <p:style>
          <a:lnRef idx="0"/>
          <a:fillRef idx="0"/>
          <a:effectRef idx="0"/>
          <a:fontRef idx="minor"/>
        </p:style>
        <p:txBody>
          <a:bodyPr lIns="90000" rIns="90000" tIns="45000" bIns="45000" anchor="t">
            <a:spAutoFit/>
          </a:bodyPr>
          <a:p>
            <a:pPr algn="ctr">
              <a:lnSpc>
                <a:spcPct val="100000"/>
              </a:lnSpc>
              <a:buNone/>
            </a:pPr>
            <a:r>
              <a:rPr b="1" lang="en-US" sz="4400" spc="-1" strike="noStrike">
                <a:solidFill>
                  <a:srgbClr val="0000ff"/>
                </a:solidFill>
                <a:latin typeface="Calibri"/>
                <a:ea typeface="DejaVu Sans"/>
              </a:rPr>
              <a:t>VESPA spectrometer:</a:t>
            </a:r>
            <a:br/>
            <a:r>
              <a:rPr b="1" lang="en-US" sz="4400" spc="-1" strike="noStrike">
                <a:solidFill>
                  <a:srgbClr val="0000ff"/>
                </a:solidFill>
                <a:latin typeface="Calibri"/>
                <a:ea typeface="DejaVu Sans"/>
              </a:rPr>
              <a:t>project overview</a:t>
            </a:r>
            <a:endParaRPr b="0" lang="en-GB" sz="4400" spc="-1" strike="noStrike">
              <a:latin typeface="Arial"/>
            </a:endParaRPr>
          </a:p>
        </p:txBody>
      </p:sp>
      <p:sp>
        <p:nvSpPr>
          <p:cNvPr id="203" name="CasellaDiTesto 4"/>
          <p:cNvSpPr/>
          <p:nvPr/>
        </p:nvSpPr>
        <p:spPr>
          <a:xfrm>
            <a:off x="0" y="3432240"/>
            <a:ext cx="9142920" cy="2009880"/>
          </a:xfrm>
          <a:prstGeom prst="rect">
            <a:avLst/>
          </a:prstGeom>
          <a:noFill/>
          <a:ln w="9525">
            <a:noFill/>
          </a:ln>
        </p:spPr>
        <p:style>
          <a:lnRef idx="0"/>
          <a:fillRef idx="0"/>
          <a:effectRef idx="0"/>
          <a:fontRef idx="minor"/>
        </p:style>
        <p:txBody>
          <a:bodyPr lIns="90000" rIns="90000" tIns="45000" bIns="45000" anchor="t">
            <a:spAutoFit/>
          </a:bodyPr>
          <a:p>
            <a:pPr algn="ctr">
              <a:lnSpc>
                <a:spcPct val="100000"/>
              </a:lnSpc>
              <a:buNone/>
            </a:pPr>
            <a:r>
              <a:rPr b="1" lang="it-IT" sz="2400" spc="-1" strike="noStrike" u="sng">
                <a:solidFill>
                  <a:srgbClr val="000000"/>
                </a:solidFill>
                <a:uFillTx/>
                <a:latin typeface="Calibri"/>
                <a:ea typeface="DejaVu Sans"/>
              </a:rPr>
              <a:t>Jimmy Scionti</a:t>
            </a:r>
            <a:r>
              <a:rPr b="0" lang="it-IT" sz="2400" spc="-1" strike="noStrike" baseline="30000">
                <a:solidFill>
                  <a:srgbClr val="000000"/>
                </a:solidFill>
                <a:latin typeface="Calibri"/>
                <a:ea typeface="DejaVu Sans"/>
              </a:rPr>
              <a:t>(1)</a:t>
            </a:r>
            <a:r>
              <a:rPr b="1" lang="it-IT" sz="2400" spc="-1" strike="noStrike">
                <a:solidFill>
                  <a:srgbClr val="000000"/>
                </a:solidFill>
                <a:latin typeface="Calibri"/>
                <a:ea typeface="DejaVu Sans"/>
              </a:rPr>
              <a:t>, Lorenzo Di Fresco</a:t>
            </a:r>
            <a:r>
              <a:rPr b="0" lang="it-IT" sz="2400" spc="-1" strike="noStrike" baseline="30000">
                <a:solidFill>
                  <a:srgbClr val="000000"/>
                </a:solidFill>
                <a:latin typeface="Calibri"/>
                <a:ea typeface="DejaVu Sans"/>
              </a:rPr>
              <a:t>(2)</a:t>
            </a:r>
            <a:br/>
            <a:r>
              <a:rPr b="0" lang="it-IT" sz="2400" spc="-1" strike="noStrike">
                <a:solidFill>
                  <a:srgbClr val="000000"/>
                </a:solidFill>
                <a:latin typeface="Calibri"/>
                <a:ea typeface="DejaVu Sans"/>
              </a:rPr>
              <a:t>on the behalf of the VESPA team</a:t>
            </a:r>
            <a:br/>
            <a:endParaRPr b="0" lang="en-GB" sz="2400" spc="-1" strike="noStrike">
              <a:latin typeface="Arial"/>
            </a:endParaRPr>
          </a:p>
          <a:p>
            <a:pPr marL="343080" indent="-343080" algn="ctr">
              <a:lnSpc>
                <a:spcPct val="100000"/>
              </a:lnSpc>
              <a:buClr>
                <a:srgbClr val="000000"/>
              </a:buClr>
              <a:buFont typeface="StarSymbol"/>
              <a:buAutoNum type="arabicParenR"/>
            </a:pPr>
            <a:r>
              <a:rPr b="0" i="1" lang="it-IT" sz="1800" spc="-1" strike="noStrike">
                <a:solidFill>
                  <a:srgbClr val="000000"/>
                </a:solidFill>
                <a:latin typeface="Calibri"/>
                <a:ea typeface="DejaVu Sans"/>
              </a:rPr>
              <a:t>ISTP-CNR, Milan (MI), ITALY</a:t>
            </a:r>
            <a:endParaRPr b="0" lang="en-GB" sz="1800" spc="-1" strike="noStrike">
              <a:latin typeface="Arial"/>
            </a:endParaRPr>
          </a:p>
          <a:p>
            <a:pPr marL="343080" indent="-343080" algn="ctr">
              <a:lnSpc>
                <a:spcPct val="100000"/>
              </a:lnSpc>
              <a:buClr>
                <a:srgbClr val="000000"/>
              </a:buClr>
              <a:buFont typeface="StarSymbol"/>
              <a:buAutoNum type="arabicParenR"/>
            </a:pPr>
            <a:r>
              <a:rPr b="0" i="1" lang="it-IT" sz="1800" spc="-1" strike="noStrike">
                <a:solidFill>
                  <a:srgbClr val="000000"/>
                </a:solidFill>
                <a:latin typeface="Calibri"/>
                <a:ea typeface="DejaVu Sans"/>
              </a:rPr>
              <a:t>Università di Milano Bicocca, Milan (MI), ITALY</a:t>
            </a:r>
            <a:endParaRPr b="0" lang="en-GB" sz="1800" spc="-1" strike="noStrike">
              <a:latin typeface="Arial"/>
            </a:endParaRPr>
          </a:p>
          <a:p>
            <a:pPr algn="ctr">
              <a:lnSpc>
                <a:spcPct val="100000"/>
              </a:lnSpc>
              <a:buNone/>
            </a:pPr>
            <a:endParaRPr b="0" lang="en-GB" sz="1800" spc="-1" strike="noStrike">
              <a:latin typeface="Arial"/>
            </a:endParaRPr>
          </a:p>
        </p:txBody>
      </p:sp>
      <p:sp>
        <p:nvSpPr>
          <p:cNvPr id="204" name=""/>
          <p:cNvSpPr/>
          <p:nvPr/>
        </p:nvSpPr>
        <p:spPr>
          <a:xfrm>
            <a:off x="7407360" y="36720"/>
            <a:ext cx="1704240" cy="394920"/>
          </a:xfrm>
          <a:prstGeom prst="rect">
            <a:avLst/>
          </a:prstGeom>
          <a:noFill/>
          <a:ln w="0">
            <a:noFill/>
          </a:ln>
        </p:spPr>
        <p:style>
          <a:lnRef idx="0"/>
          <a:fillRef idx="0"/>
          <a:effectRef idx="0"/>
          <a:fontRef idx="minor"/>
        </p:style>
        <p:txBody>
          <a:bodyPr lIns="90000" rIns="90000" tIns="45000" bIns="45000" anchor="t">
            <a:noAutofit/>
          </a:bodyPr>
          <a:p>
            <a:pPr algn="r">
              <a:lnSpc>
                <a:spcPct val="100000"/>
              </a:lnSpc>
              <a:buNone/>
            </a:pPr>
            <a:fld id="{1131BC63-F98D-4914-AB38-54044E23CF58}" type="slidenum">
              <a:rPr b="0" lang="en-GB" sz="2000" spc="-1" strike="noStrike">
                <a:latin typeface="Cantarell"/>
              </a:rPr>
              <a:t>&lt;numero&gt;</a:t>
            </a:fld>
            <a:r>
              <a:rPr b="0" lang="en-GB" sz="2000" spc="-1" strike="noStrike">
                <a:latin typeface="Cantarell"/>
              </a:rPr>
              <a:t>/</a:t>
            </a:r>
            <a:fld id="{54DF31C9-75BC-44AC-B51A-20602D2CE2C5}" type="slidecount">
              <a:rPr b="0" lang="en-GB" sz="2000" spc="-1" strike="noStrike">
                <a:latin typeface="Cantarell"/>
              </a:rPr>
              <a:t>18</a:t>
            </a:fld>
            <a:endParaRPr b="0" lang="en-GB" sz="20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56" name="Immagine 13" descr=""/>
          <p:cNvPicPr/>
          <p:nvPr/>
        </p:nvPicPr>
        <p:blipFill>
          <a:blip r:embed="rId1"/>
          <a:stretch/>
        </p:blipFill>
        <p:spPr>
          <a:xfrm>
            <a:off x="17640" y="12600"/>
            <a:ext cx="4045320" cy="1138680"/>
          </a:xfrm>
          <a:prstGeom prst="rect">
            <a:avLst/>
          </a:prstGeom>
          <a:ln w="9525">
            <a:noFill/>
          </a:ln>
        </p:spPr>
      </p:pic>
      <p:sp>
        <p:nvSpPr>
          <p:cNvPr id="257" name="CasellaDiTesto 18"/>
          <p:cNvSpPr/>
          <p:nvPr/>
        </p:nvSpPr>
        <p:spPr>
          <a:xfrm>
            <a:off x="1058400" y="239760"/>
            <a:ext cx="6735240" cy="455400"/>
          </a:xfrm>
          <a:prstGeom prst="rect">
            <a:avLst/>
          </a:prstGeom>
          <a:noFill/>
          <a:ln w="9525">
            <a:noFill/>
          </a:ln>
        </p:spPr>
        <p:style>
          <a:lnRef idx="0"/>
          <a:fillRef idx="0"/>
          <a:effectRef idx="0"/>
          <a:fontRef idx="minor"/>
        </p:style>
        <p:txBody>
          <a:bodyPr lIns="90000" rIns="90000" tIns="45000" bIns="45000" anchor="t">
            <a:spAutoFit/>
          </a:bodyPr>
          <a:p>
            <a:pPr>
              <a:lnSpc>
                <a:spcPct val="100000"/>
              </a:lnSpc>
              <a:buNone/>
            </a:pPr>
            <a:r>
              <a:rPr b="1" lang="en-US" sz="2400" spc="-1" strike="noStrike">
                <a:solidFill>
                  <a:srgbClr val="0000ff"/>
                </a:solidFill>
                <a:latin typeface="Calibri"/>
                <a:ea typeface="DejaVu Sans"/>
              </a:rPr>
              <a:t>Heavy shutter: shroud results</a:t>
            </a:r>
            <a:endParaRPr b="0" lang="en-GB" sz="2400" spc="-1" strike="noStrike">
              <a:latin typeface="Arial"/>
            </a:endParaRPr>
          </a:p>
        </p:txBody>
      </p:sp>
      <p:pic>
        <p:nvPicPr>
          <p:cNvPr id="258" name="" descr=""/>
          <p:cNvPicPr/>
          <p:nvPr/>
        </p:nvPicPr>
        <p:blipFill>
          <a:blip r:embed="rId2"/>
          <a:stretch/>
        </p:blipFill>
        <p:spPr>
          <a:xfrm>
            <a:off x="972000" y="1512000"/>
            <a:ext cx="7199280" cy="2155680"/>
          </a:xfrm>
          <a:prstGeom prst="rect">
            <a:avLst/>
          </a:prstGeom>
          <a:ln w="0">
            <a:noFill/>
          </a:ln>
        </p:spPr>
      </p:pic>
      <p:pic>
        <p:nvPicPr>
          <p:cNvPr id="259" name="" descr=""/>
          <p:cNvPicPr/>
          <p:nvPr/>
        </p:nvPicPr>
        <p:blipFill>
          <a:blip r:embed="rId3"/>
          <a:stretch/>
        </p:blipFill>
        <p:spPr>
          <a:xfrm>
            <a:off x="972000" y="3647520"/>
            <a:ext cx="7199280" cy="2155680"/>
          </a:xfrm>
          <a:prstGeom prst="rect">
            <a:avLst/>
          </a:prstGeom>
          <a:ln w="0">
            <a:noFill/>
          </a:ln>
        </p:spPr>
      </p:pic>
      <p:sp>
        <p:nvSpPr>
          <p:cNvPr id="260" name=""/>
          <p:cNvSpPr/>
          <p:nvPr/>
        </p:nvSpPr>
        <p:spPr>
          <a:xfrm>
            <a:off x="1088640" y="1404000"/>
            <a:ext cx="926640" cy="3456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GB" sz="1800" spc="-1" strike="noStrike">
                <a:solidFill>
                  <a:srgbClr val="000000"/>
                </a:solidFill>
                <a:latin typeface="Arial"/>
                <a:ea typeface="DejaVu Sans"/>
              </a:rPr>
              <a:t>Copper</a:t>
            </a:r>
            <a:endParaRPr b="0" lang="en-GB" sz="1800" spc="-1" strike="noStrike">
              <a:latin typeface="Arial"/>
            </a:endParaRPr>
          </a:p>
        </p:txBody>
      </p:sp>
      <p:sp>
        <p:nvSpPr>
          <p:cNvPr id="261" name=""/>
          <p:cNvSpPr/>
          <p:nvPr/>
        </p:nvSpPr>
        <p:spPr>
          <a:xfrm>
            <a:off x="1088640" y="3564000"/>
            <a:ext cx="699840" cy="3456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GB" sz="1800" spc="-1" strike="noStrike">
                <a:solidFill>
                  <a:srgbClr val="000000"/>
                </a:solidFill>
                <a:latin typeface="Arial"/>
                <a:ea typeface="DejaVu Sans"/>
              </a:rPr>
              <a:t>Steel</a:t>
            </a:r>
            <a:endParaRPr b="0" lang="en-GB" sz="1800" spc="-1" strike="noStrike">
              <a:latin typeface="Arial"/>
            </a:endParaRPr>
          </a:p>
        </p:txBody>
      </p:sp>
      <p:sp>
        <p:nvSpPr>
          <p:cNvPr id="262" name=""/>
          <p:cNvSpPr/>
          <p:nvPr/>
        </p:nvSpPr>
        <p:spPr>
          <a:xfrm>
            <a:off x="3755160" y="1273680"/>
            <a:ext cx="5244120" cy="3456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GB" sz="1800" spc="-1" strike="noStrike">
                <a:solidFill>
                  <a:srgbClr val="000000"/>
                </a:solidFill>
                <a:latin typeface="Arial"/>
                <a:ea typeface="DejaVu Sans"/>
              </a:rPr>
              <a:t>White isodose lines: 1.5, 1E+5, 5E+5, 1E+6 μSv/h</a:t>
            </a:r>
            <a:endParaRPr b="0" lang="en-GB" sz="1800" spc="-1" strike="noStrike">
              <a:latin typeface="Arial"/>
            </a:endParaRPr>
          </a:p>
        </p:txBody>
      </p:sp>
      <p:sp>
        <p:nvSpPr>
          <p:cNvPr id="263" name=""/>
          <p:cNvSpPr/>
          <p:nvPr/>
        </p:nvSpPr>
        <p:spPr>
          <a:xfrm>
            <a:off x="239760" y="5976000"/>
            <a:ext cx="8664120" cy="6015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GB" sz="1800" spc="-1" strike="noStrike">
                <a:solidFill>
                  <a:srgbClr val="000000"/>
                </a:solidFill>
                <a:latin typeface="Arial"/>
                <a:ea typeface="DejaVu Sans"/>
              </a:rPr>
              <a:t>The different thickness affects the shape of the radiation distribution, but does not significantly reduce it!</a:t>
            </a:r>
            <a:endParaRPr b="0" lang="en-GB" sz="1800" spc="-1" strike="noStrike">
              <a:latin typeface="Arial"/>
            </a:endParaRPr>
          </a:p>
        </p:txBody>
      </p:sp>
      <p:sp>
        <p:nvSpPr>
          <p:cNvPr id="264" name=""/>
          <p:cNvSpPr/>
          <p:nvPr/>
        </p:nvSpPr>
        <p:spPr>
          <a:xfrm>
            <a:off x="7407720" y="36720"/>
            <a:ext cx="1704240" cy="394920"/>
          </a:xfrm>
          <a:prstGeom prst="rect">
            <a:avLst/>
          </a:prstGeom>
          <a:noFill/>
          <a:ln w="0">
            <a:noFill/>
          </a:ln>
        </p:spPr>
        <p:style>
          <a:lnRef idx="0"/>
          <a:fillRef idx="0"/>
          <a:effectRef idx="0"/>
          <a:fontRef idx="minor"/>
        </p:style>
        <p:txBody>
          <a:bodyPr lIns="90000" rIns="90000" tIns="45000" bIns="45000" anchor="t">
            <a:noAutofit/>
          </a:bodyPr>
          <a:p>
            <a:pPr algn="r">
              <a:lnSpc>
                <a:spcPct val="100000"/>
              </a:lnSpc>
              <a:buNone/>
            </a:pPr>
            <a:fld id="{7DD07E4A-E88C-48B0-8CA5-FE6E78AADEF6}" type="slidenum">
              <a:rPr b="0" lang="en-GB" sz="2000" spc="-1" strike="noStrike">
                <a:latin typeface="Cantarell"/>
              </a:rPr>
              <a:t>&lt;numero&gt;</a:t>
            </a:fld>
            <a:r>
              <a:rPr b="0" lang="en-GB" sz="2000" spc="-1" strike="noStrike">
                <a:latin typeface="Cantarell"/>
              </a:rPr>
              <a:t>/</a:t>
            </a:r>
            <a:fld id="{CBA9E920-DA26-4CDB-A1D0-D45E6128E94C}" type="slidecount">
              <a:rPr b="0" lang="en-GB" sz="2000" spc="-1" strike="noStrike">
                <a:latin typeface="Cantarell"/>
              </a:rPr>
              <a:t>18</a:t>
            </a:fld>
            <a:endParaRPr b="0" lang="en-GB" sz="20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65" name="Immagine 2" descr=""/>
          <p:cNvPicPr/>
          <p:nvPr/>
        </p:nvPicPr>
        <p:blipFill>
          <a:blip r:embed="rId1"/>
          <a:stretch/>
        </p:blipFill>
        <p:spPr>
          <a:xfrm>
            <a:off x="17640" y="12600"/>
            <a:ext cx="4045320" cy="1138680"/>
          </a:xfrm>
          <a:prstGeom prst="rect">
            <a:avLst/>
          </a:prstGeom>
          <a:ln w="9525">
            <a:noFill/>
          </a:ln>
        </p:spPr>
      </p:pic>
      <p:sp>
        <p:nvSpPr>
          <p:cNvPr id="266" name="CasellaDiTesto 3"/>
          <p:cNvSpPr/>
          <p:nvPr/>
        </p:nvSpPr>
        <p:spPr>
          <a:xfrm>
            <a:off x="1057320" y="239760"/>
            <a:ext cx="6736320" cy="455400"/>
          </a:xfrm>
          <a:prstGeom prst="rect">
            <a:avLst/>
          </a:prstGeom>
          <a:noFill/>
          <a:ln w="9525">
            <a:noFill/>
          </a:ln>
        </p:spPr>
        <p:style>
          <a:lnRef idx="0"/>
          <a:fillRef idx="0"/>
          <a:effectRef idx="0"/>
          <a:fontRef idx="minor"/>
        </p:style>
        <p:txBody>
          <a:bodyPr lIns="90000" rIns="90000" tIns="45000" bIns="45000" anchor="t">
            <a:spAutoFit/>
          </a:bodyPr>
          <a:p>
            <a:pPr>
              <a:lnSpc>
                <a:spcPct val="100000"/>
              </a:lnSpc>
              <a:buNone/>
            </a:pPr>
            <a:r>
              <a:rPr b="1" lang="en-US" sz="2400" spc="-1" strike="noStrike">
                <a:solidFill>
                  <a:srgbClr val="0000ff"/>
                </a:solidFill>
                <a:latin typeface="Calibri"/>
                <a:ea typeface="DejaVu Sans"/>
              </a:rPr>
              <a:t>Instrument performances</a:t>
            </a:r>
            <a:endParaRPr b="0" lang="en-GB" sz="2400" spc="-1" strike="noStrike">
              <a:latin typeface="Arial"/>
            </a:endParaRPr>
          </a:p>
        </p:txBody>
      </p:sp>
      <p:sp>
        <p:nvSpPr>
          <p:cNvPr id="267" name=""/>
          <p:cNvSpPr/>
          <p:nvPr/>
        </p:nvSpPr>
        <p:spPr>
          <a:xfrm>
            <a:off x="643680" y="1296000"/>
            <a:ext cx="7856280" cy="3456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GB" sz="1800" spc="-1" strike="noStrike">
                <a:solidFill>
                  <a:srgbClr val="000000"/>
                </a:solidFill>
                <a:latin typeface="Arial"/>
                <a:ea typeface="DejaVu Sans"/>
              </a:rPr>
              <a:t>Crucial investigations for an effective design of the beam-line’s neutronic components.</a:t>
            </a:r>
            <a:endParaRPr b="0" lang="en-GB" sz="1800" spc="-1" strike="noStrike">
              <a:latin typeface="Arial"/>
            </a:endParaRPr>
          </a:p>
        </p:txBody>
      </p:sp>
      <p:sp>
        <p:nvSpPr>
          <p:cNvPr id="268" name=""/>
          <p:cNvSpPr/>
          <p:nvPr/>
        </p:nvSpPr>
        <p:spPr>
          <a:xfrm>
            <a:off x="1620000" y="2903760"/>
            <a:ext cx="5264640" cy="8575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GB" sz="1800" spc="-1" strike="noStrike">
                <a:solidFill>
                  <a:srgbClr val="000000"/>
                </a:solidFill>
                <a:latin typeface="Arial"/>
                <a:ea typeface="DejaVu Sans"/>
              </a:rPr>
              <a:t>Chopper system: procured through ESS common project, change request to ESS submitted.</a:t>
            </a:r>
            <a:endParaRPr b="0" lang="en-GB" sz="1800" spc="-1" strike="noStrike">
              <a:latin typeface="Arial"/>
            </a:endParaRPr>
          </a:p>
        </p:txBody>
      </p:sp>
      <p:pic>
        <p:nvPicPr>
          <p:cNvPr id="269" name="" descr=""/>
          <p:cNvPicPr/>
          <p:nvPr/>
        </p:nvPicPr>
        <p:blipFill>
          <a:blip r:embed="rId2"/>
          <a:stretch/>
        </p:blipFill>
        <p:spPr>
          <a:xfrm>
            <a:off x="265320" y="4320000"/>
            <a:ext cx="2973960" cy="2339280"/>
          </a:xfrm>
          <a:prstGeom prst="rect">
            <a:avLst/>
          </a:prstGeom>
          <a:ln w="0">
            <a:noFill/>
          </a:ln>
        </p:spPr>
      </p:pic>
      <p:pic>
        <p:nvPicPr>
          <p:cNvPr id="270" name="" descr=""/>
          <p:cNvPicPr/>
          <p:nvPr/>
        </p:nvPicPr>
        <p:blipFill>
          <a:blip r:embed="rId3"/>
          <a:stretch/>
        </p:blipFill>
        <p:spPr>
          <a:xfrm>
            <a:off x="6742080" y="1782000"/>
            <a:ext cx="2077200" cy="3257280"/>
          </a:xfrm>
          <a:prstGeom prst="rect">
            <a:avLst/>
          </a:prstGeom>
          <a:ln w="0">
            <a:noFill/>
          </a:ln>
        </p:spPr>
      </p:pic>
      <p:sp>
        <p:nvSpPr>
          <p:cNvPr id="271" name=""/>
          <p:cNvSpPr/>
          <p:nvPr/>
        </p:nvSpPr>
        <p:spPr>
          <a:xfrm>
            <a:off x="3519360" y="5115240"/>
            <a:ext cx="3680280" cy="12564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GB" sz="1800" spc="-1" strike="noStrike">
                <a:solidFill>
                  <a:srgbClr val="000000"/>
                </a:solidFill>
                <a:latin typeface="Arial"/>
                <a:ea typeface="DejaVu Sans"/>
              </a:rPr>
              <a:t>Primary spectrometer (i.e. guide): technical specification ready, CNR review ongoing, CTV meeting to be booked</a:t>
            </a:r>
            <a:endParaRPr b="0" lang="en-GB" sz="1800" spc="-1" strike="noStrike">
              <a:latin typeface="Arial"/>
            </a:endParaRPr>
          </a:p>
        </p:txBody>
      </p:sp>
      <p:sp>
        <p:nvSpPr>
          <p:cNvPr id="272" name=""/>
          <p:cNvSpPr/>
          <p:nvPr/>
        </p:nvSpPr>
        <p:spPr>
          <a:xfrm>
            <a:off x="7407720" y="36720"/>
            <a:ext cx="1704240" cy="394920"/>
          </a:xfrm>
          <a:prstGeom prst="rect">
            <a:avLst/>
          </a:prstGeom>
          <a:noFill/>
          <a:ln w="0">
            <a:noFill/>
          </a:ln>
        </p:spPr>
        <p:style>
          <a:lnRef idx="0"/>
          <a:fillRef idx="0"/>
          <a:effectRef idx="0"/>
          <a:fontRef idx="minor"/>
        </p:style>
        <p:txBody>
          <a:bodyPr lIns="90000" rIns="90000" tIns="45000" bIns="45000" anchor="t">
            <a:noAutofit/>
          </a:bodyPr>
          <a:p>
            <a:pPr algn="r">
              <a:lnSpc>
                <a:spcPct val="100000"/>
              </a:lnSpc>
              <a:buNone/>
            </a:pPr>
            <a:fld id="{673CBFE9-8527-48EB-9C08-C4BDA0425E3F}" type="slidenum">
              <a:rPr b="0" lang="en-GB" sz="2000" spc="-1" strike="noStrike">
                <a:latin typeface="Cantarell"/>
              </a:rPr>
              <a:t>&lt;numero&gt;</a:t>
            </a:fld>
            <a:r>
              <a:rPr b="0" lang="en-GB" sz="2000" spc="-1" strike="noStrike">
                <a:latin typeface="Cantarell"/>
              </a:rPr>
              <a:t>/</a:t>
            </a:r>
            <a:fld id="{11110BC4-185F-4FD2-92B6-F05382BED5AC}" type="slidecount">
              <a:rPr b="0" lang="en-GB" sz="2000" spc="-1" strike="noStrike">
                <a:latin typeface="Cantarell"/>
              </a:rPr>
              <a:t>18</a:t>
            </a:fld>
            <a:endParaRPr b="0" lang="en-GB" sz="20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73" name="Immagine 11" descr=""/>
          <p:cNvPicPr/>
          <p:nvPr/>
        </p:nvPicPr>
        <p:blipFill>
          <a:blip r:embed="rId1"/>
          <a:stretch/>
        </p:blipFill>
        <p:spPr>
          <a:xfrm>
            <a:off x="17640" y="12600"/>
            <a:ext cx="4045320" cy="1138680"/>
          </a:xfrm>
          <a:prstGeom prst="rect">
            <a:avLst/>
          </a:prstGeom>
          <a:ln w="9525">
            <a:noFill/>
          </a:ln>
        </p:spPr>
      </p:pic>
      <p:sp>
        <p:nvSpPr>
          <p:cNvPr id="274" name="CasellaDiTesto 7"/>
          <p:cNvSpPr/>
          <p:nvPr/>
        </p:nvSpPr>
        <p:spPr>
          <a:xfrm>
            <a:off x="1057320" y="239760"/>
            <a:ext cx="7095240" cy="455760"/>
          </a:xfrm>
          <a:prstGeom prst="rect">
            <a:avLst/>
          </a:prstGeom>
          <a:noFill/>
          <a:ln w="9525">
            <a:noFill/>
          </a:ln>
        </p:spPr>
        <p:style>
          <a:lnRef idx="0"/>
          <a:fillRef idx="0"/>
          <a:effectRef idx="0"/>
          <a:fontRef idx="minor"/>
        </p:style>
        <p:txBody>
          <a:bodyPr lIns="90000" rIns="90000" tIns="45000" bIns="45000" anchor="t">
            <a:spAutoFit/>
          </a:bodyPr>
          <a:p>
            <a:pPr>
              <a:lnSpc>
                <a:spcPct val="100000"/>
              </a:lnSpc>
              <a:buNone/>
            </a:pPr>
            <a:r>
              <a:rPr b="1" lang="en-US" sz="2400" spc="-1" strike="noStrike">
                <a:solidFill>
                  <a:srgbClr val="0000ff"/>
                </a:solidFill>
                <a:latin typeface="Calibri"/>
                <a:ea typeface="DejaVu Sans"/>
              </a:rPr>
              <a:t>Primary spectrometer: the effects of a detailed model</a:t>
            </a:r>
            <a:endParaRPr b="0" lang="en-GB" sz="2400" spc="-1" strike="noStrike">
              <a:latin typeface="Arial"/>
            </a:endParaRPr>
          </a:p>
        </p:txBody>
      </p:sp>
      <p:sp>
        <p:nvSpPr>
          <p:cNvPr id="275" name=""/>
          <p:cNvSpPr/>
          <p:nvPr/>
        </p:nvSpPr>
        <p:spPr>
          <a:xfrm>
            <a:off x="843840" y="1296000"/>
            <a:ext cx="7455600" cy="8632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GB" sz="1800" spc="-1" strike="noStrike">
                <a:solidFill>
                  <a:srgbClr val="000000"/>
                </a:solidFill>
                <a:latin typeface="Arial"/>
                <a:ea typeface="DejaVu Sans"/>
              </a:rPr>
              <a:t>The primary spectrometer has to optimize the flux at the sample position, in the “finger-print region” (60-220 meV)</a:t>
            </a:r>
            <a:endParaRPr b="0" lang="en-GB" sz="1800" spc="-1" strike="noStrike">
              <a:latin typeface="Arial"/>
            </a:endParaRPr>
          </a:p>
        </p:txBody>
      </p:sp>
      <p:pic>
        <p:nvPicPr>
          <p:cNvPr id="276" name="" descr=""/>
          <p:cNvPicPr/>
          <p:nvPr/>
        </p:nvPicPr>
        <p:blipFill>
          <a:blip r:embed="rId2"/>
          <a:stretch/>
        </p:blipFill>
        <p:spPr>
          <a:xfrm>
            <a:off x="60480" y="2088000"/>
            <a:ext cx="6418800" cy="4622760"/>
          </a:xfrm>
          <a:prstGeom prst="rect">
            <a:avLst/>
          </a:prstGeom>
          <a:ln w="0">
            <a:noFill/>
          </a:ln>
        </p:spPr>
      </p:pic>
      <p:sp>
        <p:nvSpPr>
          <p:cNvPr id="277" name=""/>
          <p:cNvSpPr/>
          <p:nvPr/>
        </p:nvSpPr>
        <p:spPr>
          <a:xfrm>
            <a:off x="6480000" y="2700000"/>
            <a:ext cx="2159280" cy="23932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GB" sz="1800" spc="-1" strike="noStrike">
                <a:solidFill>
                  <a:srgbClr val="2a6099"/>
                </a:solidFill>
                <a:latin typeface="Arial"/>
                <a:ea typeface="DejaVu Sans"/>
              </a:rPr>
              <a:t>Blue</a:t>
            </a:r>
            <a:r>
              <a:rPr b="0" lang="en-GB" sz="1800" spc="-1" strike="noStrike">
                <a:solidFill>
                  <a:srgbClr val="000000"/>
                </a:solidFill>
                <a:latin typeface="Arial"/>
                <a:ea typeface="DejaVu Sans"/>
              </a:rPr>
              <a:t>: as approved at TG2.</a:t>
            </a:r>
            <a:endParaRPr b="0" lang="en-GB" sz="1800" spc="-1" strike="noStrike">
              <a:latin typeface="Arial"/>
            </a:endParaRPr>
          </a:p>
          <a:p>
            <a:pPr>
              <a:lnSpc>
                <a:spcPct val="100000"/>
              </a:lnSpc>
              <a:buNone/>
            </a:pPr>
            <a:endParaRPr b="0" lang="en-GB" sz="1800" spc="-1" strike="noStrike">
              <a:latin typeface="Arial"/>
            </a:endParaRPr>
          </a:p>
          <a:p>
            <a:pPr>
              <a:lnSpc>
                <a:spcPct val="100000"/>
              </a:lnSpc>
              <a:buNone/>
            </a:pPr>
            <a:endParaRPr b="0" lang="en-GB" sz="1800" spc="-1" strike="noStrike">
              <a:latin typeface="Arial"/>
            </a:endParaRPr>
          </a:p>
          <a:p>
            <a:pPr>
              <a:lnSpc>
                <a:spcPct val="100000"/>
              </a:lnSpc>
              <a:buNone/>
            </a:pPr>
            <a:r>
              <a:rPr b="0" lang="en-GB" sz="1800" spc="-1" strike="noStrike">
                <a:solidFill>
                  <a:srgbClr val="ff0000"/>
                </a:solidFill>
                <a:latin typeface="Arial"/>
                <a:ea typeface="DejaVu Sans"/>
              </a:rPr>
              <a:t>Red</a:t>
            </a:r>
            <a:r>
              <a:rPr b="0" lang="en-GB" sz="1800" spc="-1" strike="noStrike">
                <a:solidFill>
                  <a:srgbClr val="000000"/>
                </a:solidFill>
                <a:latin typeface="Arial"/>
                <a:ea typeface="DejaVu Sans"/>
              </a:rPr>
              <a:t>: detailed model (guide segmentation, interruptions, windows)</a:t>
            </a:r>
            <a:endParaRPr b="0" lang="en-GB" sz="1800" spc="-1" strike="noStrike">
              <a:latin typeface="Arial"/>
            </a:endParaRPr>
          </a:p>
        </p:txBody>
      </p:sp>
      <p:sp>
        <p:nvSpPr>
          <p:cNvPr id="278" name=""/>
          <p:cNvSpPr/>
          <p:nvPr/>
        </p:nvSpPr>
        <p:spPr>
          <a:xfrm>
            <a:off x="7407720" y="36720"/>
            <a:ext cx="1704240" cy="394920"/>
          </a:xfrm>
          <a:prstGeom prst="rect">
            <a:avLst/>
          </a:prstGeom>
          <a:noFill/>
          <a:ln w="0">
            <a:noFill/>
          </a:ln>
        </p:spPr>
        <p:style>
          <a:lnRef idx="0"/>
          <a:fillRef idx="0"/>
          <a:effectRef idx="0"/>
          <a:fontRef idx="minor"/>
        </p:style>
        <p:txBody>
          <a:bodyPr lIns="90000" rIns="90000" tIns="45000" bIns="45000" anchor="t">
            <a:noAutofit/>
          </a:bodyPr>
          <a:p>
            <a:pPr algn="r">
              <a:lnSpc>
                <a:spcPct val="100000"/>
              </a:lnSpc>
              <a:buNone/>
            </a:pPr>
            <a:fld id="{115B5904-B8F6-48D1-A8BD-AF926E5B0C9C}" type="slidenum">
              <a:rPr b="0" lang="en-GB" sz="2000" spc="-1" strike="noStrike">
                <a:latin typeface="Cantarell"/>
              </a:rPr>
              <a:t>&lt;numero&gt;</a:t>
            </a:fld>
            <a:r>
              <a:rPr b="0" lang="en-GB" sz="2000" spc="-1" strike="noStrike">
                <a:latin typeface="Cantarell"/>
              </a:rPr>
              <a:t>/</a:t>
            </a:r>
            <a:fld id="{80F5F9C2-A4DA-46BA-B9F5-C9A745B6EA5A}" type="slidecount">
              <a:rPr b="0" lang="en-GB" sz="2000" spc="-1" strike="noStrike">
                <a:latin typeface="Cantarell"/>
              </a:rPr>
              <a:t>18</a:t>
            </a:fld>
            <a:endParaRPr b="0" lang="en-GB" sz="20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79" name="Immagine 14" descr=""/>
          <p:cNvPicPr/>
          <p:nvPr/>
        </p:nvPicPr>
        <p:blipFill>
          <a:blip r:embed="rId1"/>
          <a:stretch/>
        </p:blipFill>
        <p:spPr>
          <a:xfrm>
            <a:off x="17640" y="12600"/>
            <a:ext cx="4045320" cy="1138680"/>
          </a:xfrm>
          <a:prstGeom prst="rect">
            <a:avLst/>
          </a:prstGeom>
          <a:ln w="9525">
            <a:noFill/>
          </a:ln>
        </p:spPr>
      </p:pic>
      <p:sp>
        <p:nvSpPr>
          <p:cNvPr id="280" name="CasellaDiTesto 19"/>
          <p:cNvSpPr/>
          <p:nvPr/>
        </p:nvSpPr>
        <p:spPr>
          <a:xfrm>
            <a:off x="1057320" y="239760"/>
            <a:ext cx="6736320" cy="455400"/>
          </a:xfrm>
          <a:prstGeom prst="rect">
            <a:avLst/>
          </a:prstGeom>
          <a:noFill/>
          <a:ln w="9525">
            <a:noFill/>
          </a:ln>
        </p:spPr>
        <p:style>
          <a:lnRef idx="0"/>
          <a:fillRef idx="0"/>
          <a:effectRef idx="0"/>
          <a:fontRef idx="minor"/>
        </p:style>
        <p:txBody>
          <a:bodyPr lIns="90000" rIns="90000" tIns="45000" bIns="45000" anchor="t">
            <a:spAutoFit/>
          </a:bodyPr>
          <a:p>
            <a:pPr>
              <a:lnSpc>
                <a:spcPct val="100000"/>
              </a:lnSpc>
              <a:buNone/>
            </a:pPr>
            <a:r>
              <a:rPr b="1" lang="en-US" sz="2400" spc="-1" strike="noStrike">
                <a:solidFill>
                  <a:srgbClr val="0000ff"/>
                </a:solidFill>
                <a:latin typeface="Calibri"/>
                <a:ea typeface="DejaVu Sans"/>
              </a:rPr>
              <a:t>Secondary spectrometer</a:t>
            </a:r>
            <a:endParaRPr b="0" lang="en-GB" sz="2400" spc="-1" strike="noStrike">
              <a:latin typeface="Arial"/>
            </a:endParaRPr>
          </a:p>
        </p:txBody>
      </p:sp>
      <p:sp>
        <p:nvSpPr>
          <p:cNvPr id="281" name=""/>
          <p:cNvSpPr/>
          <p:nvPr/>
        </p:nvSpPr>
        <p:spPr>
          <a:xfrm>
            <a:off x="1131840" y="1303920"/>
            <a:ext cx="6879600" cy="8575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GB" sz="1800" spc="-1" strike="noStrike">
                <a:solidFill>
                  <a:srgbClr val="000000"/>
                </a:solidFill>
                <a:latin typeface="Arial"/>
                <a:ea typeface="DejaVu Sans"/>
              </a:rPr>
              <a:t>Different degrees of HOPG analysers’ mosaicity investigated (left).</a:t>
            </a:r>
            <a:br/>
            <a:br/>
            <a:r>
              <a:rPr b="0" lang="en-GB" sz="1800" spc="-1" strike="noStrike">
                <a:solidFill>
                  <a:srgbClr val="000000"/>
                </a:solidFill>
                <a:latin typeface="Arial"/>
                <a:ea typeface="DejaVu Sans"/>
              </a:rPr>
              <a:t>Optimization of the diffraction capabilities (right).</a:t>
            </a:r>
            <a:endParaRPr b="0" lang="en-GB" sz="1800" spc="-1" strike="noStrike">
              <a:latin typeface="Arial"/>
            </a:endParaRPr>
          </a:p>
        </p:txBody>
      </p:sp>
      <p:pic>
        <p:nvPicPr>
          <p:cNvPr id="282" name="" descr=""/>
          <p:cNvPicPr/>
          <p:nvPr/>
        </p:nvPicPr>
        <p:blipFill>
          <a:blip r:embed="rId2"/>
          <a:stretch/>
        </p:blipFill>
        <p:spPr>
          <a:xfrm>
            <a:off x="360" y="2223360"/>
            <a:ext cx="9142920" cy="3778560"/>
          </a:xfrm>
          <a:prstGeom prst="rect">
            <a:avLst/>
          </a:prstGeom>
          <a:ln w="0">
            <a:noFill/>
          </a:ln>
        </p:spPr>
      </p:pic>
      <p:sp>
        <p:nvSpPr>
          <p:cNvPr id="283" name=""/>
          <p:cNvSpPr/>
          <p:nvPr/>
        </p:nvSpPr>
        <p:spPr>
          <a:xfrm>
            <a:off x="342000" y="5976000"/>
            <a:ext cx="8459280" cy="8575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GB" sz="1800" spc="-1" strike="noStrike">
                <a:solidFill>
                  <a:srgbClr val="000000"/>
                </a:solidFill>
                <a:latin typeface="Arial"/>
                <a:ea typeface="DejaVu Sans"/>
              </a:rPr>
              <a:t>The detailed design of the secondary needs to be refined by considering ancillary equipment. For this, there is a urgent need for hiring additional staff.</a:t>
            </a:r>
            <a:endParaRPr b="0" lang="en-GB" sz="1800" spc="-1" strike="noStrike">
              <a:latin typeface="Arial"/>
            </a:endParaRPr>
          </a:p>
        </p:txBody>
      </p:sp>
      <p:sp>
        <p:nvSpPr>
          <p:cNvPr id="284" name=""/>
          <p:cNvSpPr/>
          <p:nvPr/>
        </p:nvSpPr>
        <p:spPr>
          <a:xfrm>
            <a:off x="7407720" y="36720"/>
            <a:ext cx="1704240" cy="394920"/>
          </a:xfrm>
          <a:prstGeom prst="rect">
            <a:avLst/>
          </a:prstGeom>
          <a:noFill/>
          <a:ln w="0">
            <a:noFill/>
          </a:ln>
        </p:spPr>
        <p:style>
          <a:lnRef idx="0"/>
          <a:fillRef idx="0"/>
          <a:effectRef idx="0"/>
          <a:fontRef idx="minor"/>
        </p:style>
        <p:txBody>
          <a:bodyPr lIns="90000" rIns="90000" tIns="45000" bIns="45000" anchor="t">
            <a:noAutofit/>
          </a:bodyPr>
          <a:p>
            <a:pPr algn="r">
              <a:lnSpc>
                <a:spcPct val="100000"/>
              </a:lnSpc>
              <a:buNone/>
            </a:pPr>
            <a:fld id="{9062903C-58DD-42C8-8837-27A638F39453}" type="slidenum">
              <a:rPr b="0" lang="en-GB" sz="2000" spc="-1" strike="noStrike">
                <a:latin typeface="Cantarell"/>
              </a:rPr>
              <a:t>&lt;numero&gt;</a:t>
            </a:fld>
            <a:r>
              <a:rPr b="0" lang="en-GB" sz="2000" spc="-1" strike="noStrike">
                <a:latin typeface="Cantarell"/>
              </a:rPr>
              <a:t>/</a:t>
            </a:r>
            <a:fld id="{04E7612B-E7AC-40E3-A5DD-5F4C1930A4ED}" type="slidecount">
              <a:rPr b="0" lang="en-GB" sz="2000" spc="-1" strike="noStrike">
                <a:latin typeface="Cantarell"/>
              </a:rPr>
              <a:t>18</a:t>
            </a:fld>
            <a:endParaRPr b="0" lang="en-GB" sz="20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85" name="Immagine 2" descr=""/>
          <p:cNvPicPr/>
          <p:nvPr/>
        </p:nvPicPr>
        <p:blipFill>
          <a:blip r:embed="rId1"/>
          <a:stretch/>
        </p:blipFill>
        <p:spPr>
          <a:xfrm>
            <a:off x="17640" y="12600"/>
            <a:ext cx="4045320" cy="1138680"/>
          </a:xfrm>
          <a:prstGeom prst="rect">
            <a:avLst/>
          </a:prstGeom>
          <a:ln w="9525">
            <a:noFill/>
          </a:ln>
        </p:spPr>
      </p:pic>
      <p:sp>
        <p:nvSpPr>
          <p:cNvPr id="286" name="CasellaDiTesto 3"/>
          <p:cNvSpPr/>
          <p:nvPr/>
        </p:nvSpPr>
        <p:spPr>
          <a:xfrm>
            <a:off x="1058400" y="239760"/>
            <a:ext cx="6869520" cy="455400"/>
          </a:xfrm>
          <a:prstGeom prst="rect">
            <a:avLst/>
          </a:prstGeom>
          <a:noFill/>
          <a:ln w="9525">
            <a:noFill/>
          </a:ln>
        </p:spPr>
        <p:style>
          <a:lnRef idx="0"/>
          <a:fillRef idx="0"/>
          <a:effectRef idx="0"/>
          <a:fontRef idx="minor"/>
        </p:style>
        <p:txBody>
          <a:bodyPr lIns="90000" rIns="90000" tIns="45000" bIns="45000" anchor="t">
            <a:spAutoFit/>
          </a:bodyPr>
          <a:p>
            <a:pPr>
              <a:lnSpc>
                <a:spcPct val="100000"/>
              </a:lnSpc>
              <a:buNone/>
            </a:pPr>
            <a:r>
              <a:rPr b="1" lang="en-US" sz="2400" spc="-1" strike="noStrike">
                <a:solidFill>
                  <a:srgbClr val="0000ff"/>
                </a:solidFill>
                <a:latin typeface="Calibri"/>
                <a:ea typeface="DejaVu Sans"/>
              </a:rPr>
              <a:t>Software routines</a:t>
            </a:r>
            <a:endParaRPr b="0" lang="en-GB" sz="2400" spc="-1" strike="noStrike">
              <a:latin typeface="Arial"/>
            </a:endParaRPr>
          </a:p>
        </p:txBody>
      </p:sp>
      <p:sp>
        <p:nvSpPr>
          <p:cNvPr id="287" name=""/>
          <p:cNvSpPr/>
          <p:nvPr/>
        </p:nvSpPr>
        <p:spPr>
          <a:xfrm>
            <a:off x="351720" y="1260000"/>
            <a:ext cx="8440200" cy="1881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GB" sz="1800" spc="-1" strike="noStrike">
                <a:solidFill>
                  <a:srgbClr val="000000"/>
                </a:solidFill>
                <a:latin typeface="Arial"/>
                <a:ea typeface="DejaVu Sans"/>
              </a:rPr>
              <a:t>VESPA will study undispersed excitations in low-temperature solid powders.</a:t>
            </a:r>
            <a:endParaRPr b="0" lang="en-GB" sz="1800" spc="-1" strike="noStrike">
              <a:latin typeface="Arial"/>
            </a:endParaRPr>
          </a:p>
          <a:p>
            <a:pPr>
              <a:lnSpc>
                <a:spcPct val="100000"/>
              </a:lnSpc>
              <a:buNone/>
            </a:pPr>
            <a:endParaRPr b="0" lang="en-GB" sz="1800" spc="-1" strike="noStrike">
              <a:latin typeface="Arial"/>
            </a:endParaRPr>
          </a:p>
          <a:p>
            <a:pPr>
              <a:lnSpc>
                <a:spcPct val="100000"/>
              </a:lnSpc>
              <a:buNone/>
            </a:pPr>
            <a:r>
              <a:rPr b="0" lang="en-GB" sz="1800" spc="-1" strike="noStrike">
                <a:solidFill>
                  <a:srgbClr val="000000"/>
                </a:solidFill>
                <a:latin typeface="Arial"/>
                <a:ea typeface="Noto Sans CJK SC"/>
              </a:rPr>
              <a:t>The majority of samples will be protonated → incoherent signals → focus on the energy transfer ω (rather than on the momentum transfer Q).</a:t>
            </a:r>
            <a:endParaRPr b="0" lang="en-GB" sz="1800" spc="-1" strike="noStrike">
              <a:latin typeface="Arial"/>
            </a:endParaRPr>
          </a:p>
          <a:p>
            <a:pPr>
              <a:lnSpc>
                <a:spcPct val="100000"/>
              </a:lnSpc>
              <a:buNone/>
            </a:pPr>
            <a:endParaRPr b="0" lang="en-GB" sz="1800" spc="-1" strike="noStrike">
              <a:latin typeface="Arial"/>
            </a:endParaRPr>
          </a:p>
          <a:p>
            <a:pPr>
              <a:lnSpc>
                <a:spcPct val="100000"/>
              </a:lnSpc>
              <a:buNone/>
            </a:pPr>
            <a:r>
              <a:rPr b="0" lang="en-GB" sz="1800" spc="-1" strike="noStrike">
                <a:solidFill>
                  <a:srgbClr val="000000"/>
                </a:solidFill>
                <a:latin typeface="Arial"/>
                <a:ea typeface="Noto Sans CJK SC"/>
              </a:rPr>
              <a:t>For large ω, Q ∝ ω</a:t>
            </a:r>
            <a:r>
              <a:rPr b="0" lang="en-GB" sz="1800" spc="-1" strike="noStrike" baseline="14000000">
                <a:solidFill>
                  <a:srgbClr val="000000"/>
                </a:solidFill>
                <a:latin typeface="Arial"/>
                <a:ea typeface="Noto Sans CJK SC"/>
              </a:rPr>
              <a:t>1/2</a:t>
            </a:r>
            <a:r>
              <a:rPr b="0" lang="en-GB" sz="1800" spc="-1" strike="noStrike">
                <a:solidFill>
                  <a:srgbClr val="000000"/>
                </a:solidFill>
                <a:latin typeface="Arial"/>
                <a:ea typeface="Noto Sans CJK SC"/>
              </a:rPr>
              <a:t> while only </a:t>
            </a:r>
            <a:r>
              <a:rPr b="1" lang="en-GB" sz="1800" spc="-1" strike="noStrike">
                <a:solidFill>
                  <a:srgbClr val="000000"/>
                </a:solidFill>
                <a:latin typeface="Arial"/>
                <a:ea typeface="Noto Sans CJK SC"/>
              </a:rPr>
              <a:t>weakly dependent on the scattering angle θ</a:t>
            </a:r>
            <a:r>
              <a:rPr b="0" lang="en-GB" sz="1800" spc="-1" strike="noStrike">
                <a:solidFill>
                  <a:srgbClr val="000000"/>
                </a:solidFill>
                <a:latin typeface="Arial"/>
                <a:ea typeface="Noto Sans CJK SC"/>
              </a:rPr>
              <a:t> →</a:t>
            </a:r>
            <a:r>
              <a:rPr b="1" lang="en-GB" sz="1800" spc="-1" strike="noStrike">
                <a:solidFill>
                  <a:srgbClr val="000000"/>
                </a:solidFill>
                <a:latin typeface="Arial"/>
                <a:ea typeface="Noto Sans CJK SC"/>
              </a:rPr>
              <a:t> detector tubes arranged in a circular pattern</a:t>
            </a:r>
            <a:r>
              <a:rPr b="0" lang="en-GB" sz="1800" spc="-1" strike="noStrike">
                <a:solidFill>
                  <a:srgbClr val="000000"/>
                </a:solidFill>
                <a:latin typeface="Arial"/>
                <a:ea typeface="Noto Sans CJK SC"/>
              </a:rPr>
              <a:t> (same values of θ).</a:t>
            </a:r>
            <a:endParaRPr b="0" lang="en-GB" sz="1800" spc="-1" strike="noStrike">
              <a:latin typeface="Arial"/>
            </a:endParaRPr>
          </a:p>
        </p:txBody>
      </p:sp>
      <p:sp>
        <p:nvSpPr>
          <p:cNvPr id="288" name=""/>
          <p:cNvSpPr/>
          <p:nvPr/>
        </p:nvSpPr>
        <p:spPr>
          <a:xfrm>
            <a:off x="351720" y="3492360"/>
            <a:ext cx="8440200" cy="31611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GB" sz="1800" spc="-1" strike="noStrike">
                <a:solidFill>
                  <a:srgbClr val="000000"/>
                </a:solidFill>
                <a:latin typeface="Arial"/>
                <a:ea typeface="Noto Sans CJK SC"/>
              </a:rPr>
              <a:t>Need for simple software routines that transform </a:t>
            </a:r>
            <a:r>
              <a:rPr b="0" i="1" lang="en-GB" sz="1800" spc="-1" strike="noStrike">
                <a:solidFill>
                  <a:srgbClr val="000000"/>
                </a:solidFill>
                <a:latin typeface="Arial"/>
                <a:ea typeface="Noto Sans CJK SC"/>
              </a:rPr>
              <a:t>time-of-flight</a:t>
            </a:r>
            <a:r>
              <a:rPr b="0" lang="en-GB" sz="1800" spc="-1" strike="noStrike">
                <a:solidFill>
                  <a:srgbClr val="000000"/>
                </a:solidFill>
                <a:latin typeface="Arial"/>
                <a:ea typeface="Noto Sans CJK SC"/>
              </a:rPr>
              <a:t> (t) neutron counts C</a:t>
            </a:r>
            <a:r>
              <a:rPr b="0" lang="en-GB" sz="1800" spc="-1" strike="noStrike" baseline="-14000000">
                <a:solidFill>
                  <a:srgbClr val="000000"/>
                </a:solidFill>
                <a:latin typeface="Arial"/>
                <a:ea typeface="Noto Sans CJK SC"/>
              </a:rPr>
              <a:t>j</a:t>
            </a:r>
            <a:r>
              <a:rPr b="0" lang="en-GB" sz="1800" spc="-1" strike="noStrike">
                <a:solidFill>
                  <a:srgbClr val="000000"/>
                </a:solidFill>
                <a:latin typeface="Arial"/>
                <a:ea typeface="Noto Sans CJK SC"/>
              </a:rPr>
              <a:t>(t,θ</a:t>
            </a:r>
            <a:r>
              <a:rPr b="0" lang="en-GB" sz="1800" spc="-1" strike="noStrike" baseline="-14000000">
                <a:solidFill>
                  <a:srgbClr val="000000"/>
                </a:solidFill>
                <a:latin typeface="Arial"/>
                <a:ea typeface="Noto Sans CJK SC"/>
              </a:rPr>
              <a:t>j</a:t>
            </a:r>
            <a:r>
              <a:rPr b="0" lang="en-GB" sz="1800" spc="-1" strike="noStrike">
                <a:solidFill>
                  <a:srgbClr val="000000"/>
                </a:solidFill>
                <a:latin typeface="Arial"/>
                <a:ea typeface="Noto Sans CJK SC"/>
              </a:rPr>
              <a:t>) into the corresponding </a:t>
            </a:r>
            <a:r>
              <a:rPr b="0" i="1" lang="en-GB" sz="1800" spc="-1" strike="noStrike">
                <a:solidFill>
                  <a:srgbClr val="000000"/>
                </a:solidFill>
                <a:latin typeface="Arial"/>
                <a:ea typeface="Noto Sans CJK SC"/>
              </a:rPr>
              <a:t>generalized scattering law</a:t>
            </a:r>
            <a:r>
              <a:rPr b="0" lang="en-GB" sz="1800" spc="-1" strike="noStrike">
                <a:solidFill>
                  <a:srgbClr val="000000"/>
                </a:solidFill>
                <a:latin typeface="Arial"/>
                <a:ea typeface="Noto Sans CJK SC"/>
              </a:rPr>
              <a:t> Σ</a:t>
            </a:r>
            <a:r>
              <a:rPr b="0" lang="en-GB" sz="1800" spc="-1" strike="noStrike" baseline="-14000000">
                <a:solidFill>
                  <a:srgbClr val="000000"/>
                </a:solidFill>
                <a:latin typeface="Arial"/>
                <a:ea typeface="Noto Sans CJK SC"/>
              </a:rPr>
              <a:t>j</a:t>
            </a:r>
            <a:r>
              <a:rPr b="0" lang="en-GB" sz="1800" spc="-1" strike="noStrike">
                <a:solidFill>
                  <a:srgbClr val="000000"/>
                </a:solidFill>
                <a:latin typeface="Arial"/>
                <a:ea typeface="Noto Sans CJK SC"/>
              </a:rPr>
              <a:t>(ω,Q</a:t>
            </a:r>
            <a:r>
              <a:rPr b="0" lang="en-GB" sz="1800" spc="-1" strike="noStrike" baseline="-14000000">
                <a:solidFill>
                  <a:srgbClr val="000000"/>
                </a:solidFill>
                <a:latin typeface="Arial"/>
                <a:ea typeface="Noto Sans CJK SC"/>
              </a:rPr>
              <a:t>n</a:t>
            </a:r>
            <a:r>
              <a:rPr b="0" lang="en-GB" sz="1800" spc="-1" strike="noStrike">
                <a:solidFill>
                  <a:srgbClr val="000000"/>
                </a:solidFill>
                <a:latin typeface="Arial"/>
                <a:ea typeface="Noto Sans CJK SC"/>
              </a:rPr>
              <a:t>) (for the n</a:t>
            </a:r>
            <a:r>
              <a:rPr b="0" lang="en-GB" sz="1800" spc="-1" strike="noStrike" baseline="14000000">
                <a:solidFill>
                  <a:srgbClr val="000000"/>
                </a:solidFill>
                <a:latin typeface="Arial"/>
                <a:ea typeface="Noto Sans CJK SC"/>
              </a:rPr>
              <a:t>th </a:t>
            </a:r>
            <a:r>
              <a:rPr b="0" lang="en-GB" sz="1800" spc="-1" strike="noStrike">
                <a:solidFill>
                  <a:srgbClr val="000000"/>
                </a:solidFill>
                <a:latin typeface="Arial"/>
                <a:ea typeface="Noto Sans CJK SC"/>
              </a:rPr>
              <a:t>detector blocks).</a:t>
            </a:r>
            <a:endParaRPr b="0" lang="en-GB" sz="1800" spc="-1" strike="noStrike">
              <a:latin typeface="Arial"/>
            </a:endParaRPr>
          </a:p>
          <a:p>
            <a:pPr>
              <a:lnSpc>
                <a:spcPct val="100000"/>
              </a:lnSpc>
              <a:buNone/>
            </a:pPr>
            <a:endParaRPr b="0" lang="en-GB" sz="1800" spc="-1" strike="noStrike">
              <a:latin typeface="Arial"/>
            </a:endParaRPr>
          </a:p>
          <a:p>
            <a:pPr>
              <a:lnSpc>
                <a:spcPct val="100000"/>
              </a:lnSpc>
              <a:buNone/>
            </a:pPr>
            <a:r>
              <a:rPr b="0" lang="en-GB" sz="1800" spc="-1" strike="noStrike">
                <a:solidFill>
                  <a:srgbClr val="000000"/>
                </a:solidFill>
                <a:latin typeface="Arial"/>
                <a:ea typeface="Noto Sans CJK SC"/>
              </a:rPr>
              <a:t>All the single-tube contributions can be summed together.</a:t>
            </a:r>
            <a:endParaRPr b="0" lang="en-GB" sz="1800" spc="-1" strike="noStrike">
              <a:latin typeface="Arial"/>
            </a:endParaRPr>
          </a:p>
          <a:p>
            <a:pPr>
              <a:lnSpc>
                <a:spcPct val="100000"/>
              </a:lnSpc>
              <a:buNone/>
            </a:pPr>
            <a:r>
              <a:rPr b="0" lang="en-GB" sz="1800" spc="-1" strike="noStrike">
                <a:solidFill>
                  <a:srgbClr val="000000"/>
                </a:solidFill>
                <a:latin typeface="Arial"/>
                <a:ea typeface="Noto Sans CJK SC"/>
              </a:rPr>
              <a:t>→ </a:t>
            </a:r>
            <a:r>
              <a:rPr b="0" lang="en-GB" sz="1800" spc="-1" strike="noStrike">
                <a:solidFill>
                  <a:srgbClr val="000000"/>
                </a:solidFill>
                <a:latin typeface="Arial"/>
                <a:ea typeface="Noto Sans CJK SC"/>
              </a:rPr>
              <a:t>VESPA data size will be extremely small.</a:t>
            </a:r>
            <a:endParaRPr b="0" lang="en-GB" sz="1800" spc="-1" strike="noStrike">
              <a:latin typeface="Arial"/>
            </a:endParaRPr>
          </a:p>
          <a:p>
            <a:pPr>
              <a:lnSpc>
                <a:spcPct val="100000"/>
              </a:lnSpc>
              <a:buNone/>
            </a:pPr>
            <a:endParaRPr b="0" lang="en-GB" sz="1800" spc="-1" strike="noStrike">
              <a:latin typeface="Arial"/>
            </a:endParaRPr>
          </a:p>
          <a:p>
            <a:pPr>
              <a:lnSpc>
                <a:spcPct val="100000"/>
              </a:lnSpc>
              <a:buNone/>
            </a:pPr>
            <a:r>
              <a:rPr b="0" lang="en-GB" sz="1800" spc="-1" strike="noStrike">
                <a:solidFill>
                  <a:srgbClr val="000000"/>
                </a:solidFill>
                <a:latin typeface="Arial"/>
                <a:ea typeface="Noto Sans CJK SC"/>
              </a:rPr>
              <a:t>Only standard and common data analysis routines can be needed:</a:t>
            </a:r>
            <a:endParaRPr b="0" lang="en-GB" sz="1800" spc="-1" strike="noStrike">
              <a:latin typeface="Arial"/>
            </a:endParaRPr>
          </a:p>
          <a:p>
            <a:pPr marL="216000" indent="-216000">
              <a:lnSpc>
                <a:spcPct val="100000"/>
              </a:lnSpc>
              <a:buClr>
                <a:srgbClr val="000000"/>
              </a:buClr>
              <a:buSzPct val="45000"/>
              <a:buFont typeface="Wingdings" charset="2"/>
              <a:buChar char=""/>
            </a:pPr>
            <a:r>
              <a:rPr b="0" lang="en-GB" sz="1800" spc="-1" strike="noStrike">
                <a:solidFill>
                  <a:srgbClr val="000000"/>
                </a:solidFill>
                <a:latin typeface="Arial"/>
                <a:ea typeface="Noto Sans CJK SC"/>
              </a:rPr>
              <a:t>sample cell signal and fast neutron background subtraction,</a:t>
            </a:r>
            <a:endParaRPr b="0" lang="en-GB" sz="1800" spc="-1" strike="noStrike">
              <a:latin typeface="Arial"/>
            </a:endParaRPr>
          </a:p>
          <a:p>
            <a:pPr marL="216000" indent="-216000">
              <a:lnSpc>
                <a:spcPct val="100000"/>
              </a:lnSpc>
              <a:buClr>
                <a:srgbClr val="000000"/>
              </a:buClr>
              <a:buSzPct val="45000"/>
              <a:buFont typeface="Wingdings" charset="2"/>
              <a:buChar char=""/>
            </a:pPr>
            <a:r>
              <a:rPr b="0" lang="en-GB" sz="1800" spc="-1" strike="noStrike">
                <a:solidFill>
                  <a:srgbClr val="000000"/>
                </a:solidFill>
                <a:latin typeface="Arial"/>
                <a:ea typeface="Noto Sans CJK SC"/>
              </a:rPr>
              <a:t>sample self-shielding correction,</a:t>
            </a:r>
            <a:endParaRPr b="0" lang="en-GB" sz="1800" spc="-1" strike="noStrike">
              <a:latin typeface="Arial"/>
            </a:endParaRPr>
          </a:p>
          <a:p>
            <a:pPr marL="216000" indent="-216000">
              <a:lnSpc>
                <a:spcPct val="100000"/>
              </a:lnSpc>
              <a:buClr>
                <a:srgbClr val="000000"/>
              </a:buClr>
              <a:buSzPct val="45000"/>
              <a:buFont typeface="Wingdings" charset="2"/>
              <a:buChar char=""/>
            </a:pPr>
            <a:r>
              <a:rPr b="0" lang="en-GB" sz="1800" spc="-1" strike="noStrike">
                <a:solidFill>
                  <a:srgbClr val="000000"/>
                </a:solidFill>
                <a:latin typeface="Arial"/>
                <a:ea typeface="Noto Sans CJK SC"/>
              </a:rPr>
              <a:t>multiple scattering evaluation and removal,</a:t>
            </a:r>
            <a:endParaRPr b="0" lang="en-GB" sz="1800" spc="-1" strike="noStrike">
              <a:latin typeface="Arial"/>
            </a:endParaRPr>
          </a:p>
          <a:p>
            <a:pPr marL="216000" indent="-216000">
              <a:lnSpc>
                <a:spcPct val="100000"/>
              </a:lnSpc>
              <a:buClr>
                <a:srgbClr val="000000"/>
              </a:buClr>
              <a:buSzPct val="45000"/>
              <a:buFont typeface="Wingdings" charset="2"/>
              <a:buChar char=""/>
            </a:pPr>
            <a:r>
              <a:rPr b="0" lang="en-GB" sz="1800" spc="-1" strike="noStrike">
                <a:solidFill>
                  <a:srgbClr val="000000"/>
                </a:solidFill>
                <a:latin typeface="Arial"/>
                <a:ea typeface="Noto Sans CJK SC"/>
              </a:rPr>
              <a:t>etc.</a:t>
            </a:r>
            <a:endParaRPr b="0" lang="en-GB" sz="1800" spc="-1" strike="noStrike">
              <a:latin typeface="Arial"/>
            </a:endParaRPr>
          </a:p>
        </p:txBody>
      </p:sp>
      <p:sp>
        <p:nvSpPr>
          <p:cNvPr id="289" name=""/>
          <p:cNvSpPr/>
          <p:nvPr/>
        </p:nvSpPr>
        <p:spPr>
          <a:xfrm>
            <a:off x="4572000" y="3218040"/>
            <a:ext cx="360" cy="382320"/>
          </a:xfrm>
          <a:prstGeom prst="line">
            <a:avLst/>
          </a:prstGeom>
          <a:ln w="76320">
            <a:solidFill>
              <a:srgbClr val="3465a4"/>
            </a:solidFill>
            <a:round/>
            <a:tailEnd len="med" type="triangle" w="med"/>
          </a:ln>
        </p:spPr>
        <p:style>
          <a:lnRef idx="0"/>
          <a:fillRef idx="0"/>
          <a:effectRef idx="0"/>
          <a:fontRef idx="minor"/>
        </p:style>
      </p:sp>
      <p:sp>
        <p:nvSpPr>
          <p:cNvPr id="290" name=""/>
          <p:cNvSpPr/>
          <p:nvPr/>
        </p:nvSpPr>
        <p:spPr>
          <a:xfrm>
            <a:off x="7407720" y="36720"/>
            <a:ext cx="1704240" cy="394920"/>
          </a:xfrm>
          <a:prstGeom prst="rect">
            <a:avLst/>
          </a:prstGeom>
          <a:noFill/>
          <a:ln w="0">
            <a:noFill/>
          </a:ln>
        </p:spPr>
        <p:style>
          <a:lnRef idx="0"/>
          <a:fillRef idx="0"/>
          <a:effectRef idx="0"/>
          <a:fontRef idx="minor"/>
        </p:style>
        <p:txBody>
          <a:bodyPr lIns="90000" rIns="90000" tIns="45000" bIns="45000" anchor="t">
            <a:noAutofit/>
          </a:bodyPr>
          <a:p>
            <a:pPr algn="r">
              <a:lnSpc>
                <a:spcPct val="100000"/>
              </a:lnSpc>
              <a:buNone/>
            </a:pPr>
            <a:fld id="{EF2D5EBD-8FDF-4ED6-9B64-0C22942675BF}" type="slidenum">
              <a:rPr b="0" lang="en-GB" sz="2000" spc="-1" strike="noStrike">
                <a:latin typeface="Cantarell"/>
              </a:rPr>
              <a:t>&lt;numero&gt;</a:t>
            </a:fld>
            <a:r>
              <a:rPr b="0" lang="en-GB" sz="2000" spc="-1" strike="noStrike">
                <a:latin typeface="Cantarell"/>
              </a:rPr>
              <a:t>/</a:t>
            </a:r>
            <a:fld id="{801DAF62-9E36-4FE1-93C1-EBC8B38D4F37}" type="slidecount">
              <a:rPr b="0" lang="en-GB" sz="2000" spc="-1" strike="noStrike">
                <a:latin typeface="Cantarell"/>
              </a:rPr>
              <a:t>18</a:t>
            </a:fld>
            <a:endParaRPr b="0" lang="en-GB" sz="20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91" name="Immagine 15" descr=""/>
          <p:cNvPicPr/>
          <p:nvPr/>
        </p:nvPicPr>
        <p:blipFill>
          <a:blip r:embed="rId1"/>
          <a:stretch/>
        </p:blipFill>
        <p:spPr>
          <a:xfrm>
            <a:off x="17640" y="12600"/>
            <a:ext cx="4045320" cy="1138680"/>
          </a:xfrm>
          <a:prstGeom prst="rect">
            <a:avLst/>
          </a:prstGeom>
          <a:ln w="9525">
            <a:noFill/>
          </a:ln>
        </p:spPr>
      </p:pic>
      <p:sp>
        <p:nvSpPr>
          <p:cNvPr id="292" name="CasellaDiTesto 20"/>
          <p:cNvSpPr/>
          <p:nvPr/>
        </p:nvSpPr>
        <p:spPr>
          <a:xfrm>
            <a:off x="1058400" y="239760"/>
            <a:ext cx="6735240" cy="455400"/>
          </a:xfrm>
          <a:prstGeom prst="rect">
            <a:avLst/>
          </a:prstGeom>
          <a:noFill/>
          <a:ln w="9525">
            <a:noFill/>
          </a:ln>
        </p:spPr>
        <p:style>
          <a:lnRef idx="0"/>
          <a:fillRef idx="0"/>
          <a:effectRef idx="0"/>
          <a:fontRef idx="minor"/>
        </p:style>
        <p:txBody>
          <a:bodyPr lIns="90000" rIns="90000" tIns="45000" bIns="45000" anchor="t">
            <a:spAutoFit/>
          </a:bodyPr>
          <a:p>
            <a:pPr>
              <a:lnSpc>
                <a:spcPct val="100000"/>
              </a:lnSpc>
              <a:buNone/>
            </a:pPr>
            <a:r>
              <a:rPr b="1" lang="en-US" sz="2400" spc="-1" strike="noStrike">
                <a:solidFill>
                  <a:srgbClr val="0000ff"/>
                </a:solidFill>
                <a:latin typeface="Calibri"/>
                <a:ea typeface="DejaVu Sans"/>
              </a:rPr>
              <a:t>Need for simulated neutron vibrational spectra</a:t>
            </a:r>
            <a:endParaRPr b="0" lang="en-GB" sz="2400" spc="-1" strike="noStrike">
              <a:latin typeface="Arial"/>
            </a:endParaRPr>
          </a:p>
        </p:txBody>
      </p:sp>
      <p:sp>
        <p:nvSpPr>
          <p:cNvPr id="293" name=""/>
          <p:cNvSpPr/>
          <p:nvPr/>
        </p:nvSpPr>
        <p:spPr>
          <a:xfrm>
            <a:off x="351720" y="1764000"/>
            <a:ext cx="8440200" cy="21373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GB" sz="1800" spc="-1" strike="noStrike">
                <a:solidFill>
                  <a:srgbClr val="000000"/>
                </a:solidFill>
                <a:latin typeface="Arial"/>
                <a:ea typeface="DejaVu Sans"/>
              </a:rPr>
              <a:t>Several effects have to be taken into account to transform DFT simulations into simulated INS spectra:</a:t>
            </a:r>
            <a:endParaRPr b="0" lang="en-GB" sz="1800" spc="-1" strike="noStrike">
              <a:latin typeface="Arial"/>
            </a:endParaRPr>
          </a:p>
          <a:p>
            <a:pPr marL="216000" indent="-216000">
              <a:lnSpc>
                <a:spcPct val="100000"/>
              </a:lnSpc>
              <a:buClr>
                <a:srgbClr val="000000"/>
              </a:buClr>
              <a:buSzPct val="45000"/>
              <a:buFont typeface="Wingdings" charset="2"/>
              <a:buChar char=""/>
            </a:pPr>
            <a:r>
              <a:rPr b="0" lang="en-GB" sz="1800" spc="-1" strike="noStrike">
                <a:solidFill>
                  <a:srgbClr val="000000"/>
                </a:solidFill>
                <a:latin typeface="Arial"/>
                <a:ea typeface="DejaVu Sans"/>
              </a:rPr>
              <a:t>sum over all the non-equivalent atomic species contained in the sample,</a:t>
            </a:r>
            <a:endParaRPr b="0" lang="en-GB" sz="1800" spc="-1" strike="noStrike">
              <a:latin typeface="Arial"/>
            </a:endParaRPr>
          </a:p>
          <a:p>
            <a:pPr marL="216000" indent="-216000">
              <a:lnSpc>
                <a:spcPct val="100000"/>
              </a:lnSpc>
              <a:buClr>
                <a:srgbClr val="000000"/>
              </a:buClr>
              <a:buSzPct val="45000"/>
              <a:buFont typeface="Wingdings" charset="2"/>
              <a:buChar char=""/>
            </a:pPr>
            <a:r>
              <a:rPr b="0" lang="en-GB" sz="1800" spc="-1" strike="noStrike">
                <a:solidFill>
                  <a:srgbClr val="000000"/>
                </a:solidFill>
                <a:latin typeface="Arial"/>
                <a:ea typeface="DejaVu Sans"/>
              </a:rPr>
              <a:t>calculation of a number of overtones and combinations, including a folding with the low-energy lattice modes (the so-called “phonon wings”),</a:t>
            </a:r>
            <a:endParaRPr b="0" lang="en-GB" sz="1800" spc="-1" strike="noStrike">
              <a:latin typeface="Arial"/>
            </a:endParaRPr>
          </a:p>
          <a:p>
            <a:pPr marL="216000" indent="-216000">
              <a:lnSpc>
                <a:spcPct val="100000"/>
              </a:lnSpc>
              <a:buClr>
                <a:srgbClr val="000000"/>
              </a:buClr>
              <a:buSzPct val="45000"/>
              <a:buFont typeface="Wingdings" charset="2"/>
              <a:buChar char=""/>
            </a:pPr>
            <a:r>
              <a:rPr b="0" lang="en-GB" sz="1800" spc="-1" strike="noStrike">
                <a:solidFill>
                  <a:srgbClr val="000000"/>
                </a:solidFill>
                <a:latin typeface="Arial"/>
                <a:ea typeface="DejaVu Sans"/>
              </a:rPr>
              <a:t>calculation of anisotropic spectroscopic effects and, subsequently, of spherical powder averages,</a:t>
            </a:r>
            <a:endParaRPr b="0" lang="en-GB" sz="1800" spc="-1" strike="noStrike">
              <a:latin typeface="Arial"/>
            </a:endParaRPr>
          </a:p>
          <a:p>
            <a:pPr marL="216000" indent="-216000">
              <a:lnSpc>
                <a:spcPct val="100000"/>
              </a:lnSpc>
              <a:buClr>
                <a:srgbClr val="000000"/>
              </a:buClr>
              <a:buSzPct val="45000"/>
              <a:buFont typeface="Wingdings" charset="2"/>
              <a:buChar char=""/>
            </a:pPr>
            <a:r>
              <a:rPr b="0" lang="en-GB" sz="1800" spc="-1" strike="noStrike">
                <a:solidFill>
                  <a:srgbClr val="000000"/>
                </a:solidFill>
                <a:latin typeface="Arial"/>
                <a:ea typeface="DejaVu Sans"/>
              </a:rPr>
              <a:t>inclusion of possible coherence effects,</a:t>
            </a:r>
            <a:endParaRPr b="0" lang="en-GB" sz="1800" spc="-1" strike="noStrike">
              <a:latin typeface="Arial"/>
            </a:endParaRPr>
          </a:p>
          <a:p>
            <a:pPr marL="216000" indent="-216000">
              <a:lnSpc>
                <a:spcPct val="100000"/>
              </a:lnSpc>
              <a:buClr>
                <a:srgbClr val="000000"/>
              </a:buClr>
              <a:buSzPct val="45000"/>
              <a:buFont typeface="Wingdings" charset="2"/>
              <a:buChar char=""/>
            </a:pPr>
            <a:r>
              <a:rPr b="0" lang="en-GB" sz="1800" spc="-1" strike="noStrike">
                <a:solidFill>
                  <a:srgbClr val="000000"/>
                </a:solidFill>
                <a:latin typeface="Arial"/>
                <a:ea typeface="DejaVu Sans"/>
              </a:rPr>
              <a:t>instrumental energy resolution broadening.</a:t>
            </a:r>
            <a:endParaRPr b="0" lang="en-GB" sz="1800" spc="-1" strike="noStrike">
              <a:latin typeface="Arial"/>
            </a:endParaRPr>
          </a:p>
        </p:txBody>
      </p:sp>
      <p:sp>
        <p:nvSpPr>
          <p:cNvPr id="294" name=""/>
          <p:cNvSpPr/>
          <p:nvPr/>
        </p:nvSpPr>
        <p:spPr>
          <a:xfrm>
            <a:off x="351720" y="4500360"/>
            <a:ext cx="8440200" cy="8629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GB" sz="1800" spc="-1" strike="noStrike">
                <a:solidFill>
                  <a:srgbClr val="000000"/>
                </a:solidFill>
                <a:latin typeface="Arial"/>
                <a:ea typeface="DejaVu Sans"/>
              </a:rPr>
              <a:t>Two programs are considered the benchmark codes for dealing with these simulations:</a:t>
            </a:r>
            <a:endParaRPr b="0" lang="en-GB" sz="1800" spc="-1" strike="noStrike">
              <a:latin typeface="Arial"/>
            </a:endParaRPr>
          </a:p>
          <a:p>
            <a:pPr marL="216000" indent="-216000">
              <a:lnSpc>
                <a:spcPct val="100000"/>
              </a:lnSpc>
              <a:buClr>
                <a:srgbClr val="000000"/>
              </a:buClr>
              <a:buSzPct val="45000"/>
              <a:buFont typeface="Wingdings" charset="2"/>
              <a:buChar char=""/>
            </a:pPr>
            <a:r>
              <a:rPr b="0" lang="en-GB" sz="1800" spc="-1" strike="noStrike">
                <a:solidFill>
                  <a:srgbClr val="000000"/>
                </a:solidFill>
                <a:latin typeface="Arial"/>
                <a:ea typeface="DejaVu Sans"/>
              </a:rPr>
              <a:t>OCLIMAX (Oak Ridge National Laboratory, USA)</a:t>
            </a:r>
            <a:endParaRPr b="0" lang="en-GB" sz="1800" spc="-1" strike="noStrike">
              <a:latin typeface="Arial"/>
            </a:endParaRPr>
          </a:p>
          <a:p>
            <a:pPr marL="216000" indent="-216000">
              <a:lnSpc>
                <a:spcPct val="100000"/>
              </a:lnSpc>
              <a:buClr>
                <a:srgbClr val="000000"/>
              </a:buClr>
              <a:buSzPct val="45000"/>
              <a:buFont typeface="Wingdings" charset="2"/>
              <a:buChar char=""/>
            </a:pPr>
            <a:r>
              <a:rPr b="0" lang="en-GB" sz="1800" spc="-1" strike="noStrike">
                <a:solidFill>
                  <a:srgbClr val="000000"/>
                </a:solidFill>
                <a:latin typeface="Arial"/>
                <a:ea typeface="DejaVu Sans"/>
              </a:rPr>
              <a:t>AbINS (Rutherford Appleton Laboratory, UK)</a:t>
            </a:r>
            <a:endParaRPr b="0" lang="en-GB" sz="1800" spc="-1" strike="noStrike">
              <a:latin typeface="Arial"/>
            </a:endParaRPr>
          </a:p>
        </p:txBody>
      </p:sp>
      <p:sp>
        <p:nvSpPr>
          <p:cNvPr id="295" name=""/>
          <p:cNvSpPr/>
          <p:nvPr/>
        </p:nvSpPr>
        <p:spPr>
          <a:xfrm>
            <a:off x="7407720" y="36720"/>
            <a:ext cx="1704240" cy="394920"/>
          </a:xfrm>
          <a:prstGeom prst="rect">
            <a:avLst/>
          </a:prstGeom>
          <a:noFill/>
          <a:ln w="0">
            <a:noFill/>
          </a:ln>
        </p:spPr>
        <p:style>
          <a:lnRef idx="0"/>
          <a:fillRef idx="0"/>
          <a:effectRef idx="0"/>
          <a:fontRef idx="minor"/>
        </p:style>
        <p:txBody>
          <a:bodyPr lIns="90000" rIns="90000" tIns="45000" bIns="45000" anchor="t">
            <a:noAutofit/>
          </a:bodyPr>
          <a:p>
            <a:pPr algn="r">
              <a:lnSpc>
                <a:spcPct val="100000"/>
              </a:lnSpc>
              <a:buNone/>
            </a:pPr>
            <a:fld id="{3DD695C6-96E3-445A-B166-0D5BE3CF3A6D}" type="slidenum">
              <a:rPr b="0" lang="en-GB" sz="2000" spc="-1" strike="noStrike">
                <a:latin typeface="Cantarell"/>
              </a:rPr>
              <a:t>&lt;numero&gt;</a:t>
            </a:fld>
            <a:r>
              <a:rPr b="0" lang="en-GB" sz="2000" spc="-1" strike="noStrike">
                <a:latin typeface="Cantarell"/>
              </a:rPr>
              <a:t>/</a:t>
            </a:r>
            <a:fld id="{8A4F9AD0-7414-4AF3-B6F3-F97038FA442D}" type="slidecount">
              <a:rPr b="0" lang="en-GB" sz="2000" spc="-1" strike="noStrike">
                <a:latin typeface="Cantarell"/>
              </a:rPr>
              <a:t>18</a:t>
            </a:fld>
            <a:endParaRPr b="0" lang="en-GB" sz="200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6" name="Rettangolo 3"/>
          <p:cNvSpPr/>
          <p:nvPr/>
        </p:nvSpPr>
        <p:spPr>
          <a:xfrm>
            <a:off x="8072640" y="0"/>
            <a:ext cx="1070640" cy="685728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p:style>
      </p:sp>
      <p:sp>
        <p:nvSpPr>
          <p:cNvPr id="297" name="Parentesi graffa chiusa 1"/>
          <p:cNvSpPr/>
          <p:nvPr/>
        </p:nvSpPr>
        <p:spPr>
          <a:xfrm>
            <a:off x="3783600" y="1119240"/>
            <a:ext cx="260280" cy="4428000"/>
          </a:xfrm>
          <a:prstGeom prst="rightBrace">
            <a:avLst>
              <a:gd name="adj1" fmla="val 115476"/>
              <a:gd name="adj2" fmla="val 53185"/>
            </a:avLst>
          </a:prstGeom>
          <a:noFill/>
          <a:ln w="28575">
            <a:solidFill>
              <a:srgbClr val="5597d3"/>
            </a:solidFill>
          </a:ln>
        </p:spPr>
        <p:style>
          <a:lnRef idx="1">
            <a:schemeClr val="accent1"/>
          </a:lnRef>
          <a:fillRef idx="0">
            <a:schemeClr val="accent1"/>
          </a:fillRef>
          <a:effectRef idx="0">
            <a:schemeClr val="accent1"/>
          </a:effectRef>
          <a:fontRef idx="minor"/>
        </p:style>
      </p:sp>
      <p:pic>
        <p:nvPicPr>
          <p:cNvPr id="298" name="Immagine 3" descr=""/>
          <p:cNvPicPr/>
          <p:nvPr/>
        </p:nvPicPr>
        <p:blipFill>
          <a:blip r:embed="rId1"/>
          <a:stretch/>
        </p:blipFill>
        <p:spPr>
          <a:xfrm>
            <a:off x="81360" y="991080"/>
            <a:ext cx="3686400" cy="5063040"/>
          </a:xfrm>
          <a:prstGeom prst="rect">
            <a:avLst/>
          </a:prstGeom>
          <a:ln w="0">
            <a:noFill/>
          </a:ln>
        </p:spPr>
      </p:pic>
      <p:sp>
        <p:nvSpPr>
          <p:cNvPr id="299" name="Rettangolo 6"/>
          <p:cNvSpPr/>
          <p:nvPr/>
        </p:nvSpPr>
        <p:spPr>
          <a:xfrm>
            <a:off x="3476520" y="5496480"/>
            <a:ext cx="906120" cy="295560"/>
          </a:xfrm>
          <a:prstGeom prst="rect">
            <a:avLst/>
          </a:prstGeom>
          <a:solidFill>
            <a:srgbClr val="ff0000"/>
          </a:solidFill>
          <a:ln w="0">
            <a:noFill/>
          </a:ln>
        </p:spPr>
        <p:style>
          <a:lnRef idx="0"/>
          <a:fillRef idx="0"/>
          <a:effectRef idx="0"/>
          <a:fontRef idx="minor"/>
        </p:style>
        <p:txBody>
          <a:bodyPr wrap="none" lIns="90000" rIns="90000" tIns="45000" bIns="45000" anchor="t">
            <a:spAutoFit/>
          </a:bodyPr>
          <a:p>
            <a:pPr>
              <a:lnSpc>
                <a:spcPct val="100000"/>
              </a:lnSpc>
              <a:buNone/>
            </a:pPr>
            <a:r>
              <a:rPr b="1" i="1" lang="it-IT" sz="1350" spc="-1" strike="noStrike">
                <a:solidFill>
                  <a:srgbClr val="ffffff"/>
                </a:solidFill>
                <a:latin typeface="Calibri"/>
                <a:ea typeface="DejaVu Sans"/>
              </a:rPr>
              <a:t> </a:t>
            </a:r>
            <a:r>
              <a:rPr b="1" i="1" lang="it-IT" sz="1350" spc="-1" strike="noStrike">
                <a:solidFill>
                  <a:srgbClr val="ffffff"/>
                </a:solidFill>
                <a:latin typeface="Calibri"/>
                <a:ea typeface="DejaVu Sans"/>
              </a:rPr>
              <a:t>k€ 11.368</a:t>
            </a:r>
            <a:endParaRPr b="0" lang="en-GB" sz="1350" spc="-1" strike="noStrike">
              <a:latin typeface="Arial"/>
            </a:endParaRPr>
          </a:p>
        </p:txBody>
      </p:sp>
      <p:sp>
        <p:nvSpPr>
          <p:cNvPr id="300" name="Connettore 1 2"/>
          <p:cNvSpPr/>
          <p:nvPr/>
        </p:nvSpPr>
        <p:spPr>
          <a:xfrm flipH="1">
            <a:off x="2905920" y="5646240"/>
            <a:ext cx="563400" cy="215280"/>
          </a:xfrm>
          <a:prstGeom prst="line">
            <a:avLst/>
          </a:prstGeom>
          <a:ln w="38100">
            <a:solidFill>
              <a:srgbClr val="ff0000"/>
            </a:solidFill>
          </a:ln>
        </p:spPr>
        <p:style>
          <a:lnRef idx="1">
            <a:schemeClr val="accent1"/>
          </a:lnRef>
          <a:fillRef idx="0">
            <a:schemeClr val="accent1"/>
          </a:fillRef>
          <a:effectRef idx="0">
            <a:schemeClr val="accent1"/>
          </a:effectRef>
          <a:fontRef idx="minor"/>
        </p:style>
      </p:sp>
      <p:sp>
        <p:nvSpPr>
          <p:cNvPr id="301" name="Rettangolo 12"/>
          <p:cNvSpPr/>
          <p:nvPr/>
        </p:nvSpPr>
        <p:spPr>
          <a:xfrm>
            <a:off x="0" y="1312200"/>
            <a:ext cx="3767760" cy="272520"/>
          </a:xfrm>
          <a:prstGeom prst="rect">
            <a:avLst/>
          </a:prstGeom>
          <a:solidFill>
            <a:schemeClr val="bg1">
              <a:lumMod val="85000"/>
            </a:schemeClr>
          </a:solidFill>
          <a:ln w="3175">
            <a:solidFill>
              <a:srgbClr val="000000"/>
            </a:solidFill>
            <a:round/>
          </a:ln>
        </p:spPr>
        <p:style>
          <a:lnRef idx="0"/>
          <a:fillRef idx="0"/>
          <a:effectRef idx="0"/>
          <a:fontRef idx="minor"/>
        </p:style>
        <p:txBody>
          <a:bodyPr lIns="90000" rIns="90000" tIns="45000" bIns="45000" anchor="t">
            <a:spAutoFit/>
          </a:bodyPr>
          <a:p>
            <a:pPr>
              <a:lnSpc>
                <a:spcPct val="100000"/>
              </a:lnSpc>
              <a:buNone/>
            </a:pPr>
            <a:r>
              <a:rPr b="1" lang="en-US" sz="1200" spc="-1" strike="noStrike">
                <a:solidFill>
                  <a:srgbClr val="000000"/>
                </a:solidFill>
                <a:latin typeface="Calibri"/>
                <a:ea typeface="DejaVu Sans"/>
              </a:rPr>
              <a:t>WP01 Neutron Optics and Guide system Heavy shutter</a:t>
            </a:r>
            <a:r>
              <a:rPr b="0" lang="en-US" sz="1200" spc="-1" strike="noStrike">
                <a:solidFill>
                  <a:srgbClr val="000000"/>
                </a:solidFill>
                <a:latin typeface="Arial"/>
                <a:ea typeface="DejaVu Sans"/>
              </a:rPr>
              <a:t> </a:t>
            </a:r>
            <a:endParaRPr b="0" lang="en-GB" sz="1200" spc="-1" strike="noStrike">
              <a:latin typeface="Arial"/>
            </a:endParaRPr>
          </a:p>
        </p:txBody>
      </p:sp>
      <p:sp>
        <p:nvSpPr>
          <p:cNvPr id="302" name="Rettangolo 13"/>
          <p:cNvSpPr/>
          <p:nvPr/>
        </p:nvSpPr>
        <p:spPr>
          <a:xfrm>
            <a:off x="0" y="2341440"/>
            <a:ext cx="3767760" cy="295560"/>
          </a:xfrm>
          <a:prstGeom prst="rect">
            <a:avLst/>
          </a:prstGeom>
          <a:solidFill>
            <a:schemeClr val="bg2">
              <a:lumMod val="90000"/>
            </a:schemeClr>
          </a:solidFill>
          <a:ln w="3175">
            <a:solidFill>
              <a:srgbClr val="000000"/>
            </a:solidFill>
            <a:round/>
          </a:ln>
        </p:spPr>
        <p:style>
          <a:lnRef idx="0"/>
          <a:fillRef idx="0"/>
          <a:effectRef idx="0"/>
          <a:fontRef idx="minor"/>
        </p:style>
        <p:txBody>
          <a:bodyPr lIns="90000" rIns="90000" tIns="45000" bIns="45000" anchor="t">
            <a:spAutoFit/>
          </a:bodyPr>
          <a:p>
            <a:pPr>
              <a:lnSpc>
                <a:spcPct val="100000"/>
              </a:lnSpc>
              <a:buNone/>
            </a:pPr>
            <a:r>
              <a:rPr b="1" lang="en-US" sz="1350" spc="-1" strike="noStrike">
                <a:solidFill>
                  <a:srgbClr val="000000"/>
                </a:solidFill>
                <a:latin typeface="Calibri"/>
                <a:ea typeface="DejaVu Sans"/>
              </a:rPr>
              <a:t>WP02 </a:t>
            </a:r>
            <a:r>
              <a:rPr b="1" lang="en-US" sz="1350" spc="-1" strike="noStrike">
                <a:solidFill>
                  <a:srgbClr val="0070c0"/>
                </a:solidFill>
                <a:latin typeface="Calibri"/>
                <a:ea typeface="DejaVu Sans"/>
              </a:rPr>
              <a:t>Beamline Shielding </a:t>
            </a:r>
            <a:r>
              <a:rPr b="1" lang="en-US" sz="1350" spc="-1" strike="noStrike">
                <a:solidFill>
                  <a:srgbClr val="000000"/>
                </a:solidFill>
                <a:latin typeface="Calibri"/>
                <a:ea typeface="DejaVu Sans"/>
              </a:rPr>
              <a:t>+ Cave &amp; Hutches</a:t>
            </a:r>
            <a:r>
              <a:rPr b="0" lang="en-US" sz="1350" spc="-1" strike="noStrike">
                <a:solidFill>
                  <a:srgbClr val="000000"/>
                </a:solidFill>
                <a:latin typeface="Arial"/>
                <a:ea typeface="DejaVu Sans"/>
              </a:rPr>
              <a:t> </a:t>
            </a:r>
            <a:endParaRPr b="0" lang="en-GB" sz="1350" spc="-1" strike="noStrike">
              <a:latin typeface="Arial"/>
            </a:endParaRPr>
          </a:p>
        </p:txBody>
      </p:sp>
      <p:sp>
        <p:nvSpPr>
          <p:cNvPr id="303" name="Rettangolo 14"/>
          <p:cNvSpPr/>
          <p:nvPr/>
        </p:nvSpPr>
        <p:spPr>
          <a:xfrm>
            <a:off x="0" y="3772440"/>
            <a:ext cx="3767760" cy="295560"/>
          </a:xfrm>
          <a:prstGeom prst="rect">
            <a:avLst/>
          </a:prstGeom>
          <a:solidFill>
            <a:schemeClr val="bg2">
              <a:lumMod val="90000"/>
            </a:schemeClr>
          </a:solidFill>
          <a:ln w="0">
            <a:solidFill>
              <a:srgbClr val="000000"/>
            </a:solidFill>
          </a:ln>
        </p:spPr>
        <p:style>
          <a:lnRef idx="0"/>
          <a:fillRef idx="0"/>
          <a:effectRef idx="0"/>
          <a:fontRef idx="minor"/>
        </p:style>
        <p:txBody>
          <a:bodyPr lIns="90000" rIns="90000" tIns="45000" bIns="45000" anchor="t">
            <a:spAutoFit/>
          </a:bodyPr>
          <a:p>
            <a:pPr>
              <a:lnSpc>
                <a:spcPct val="100000"/>
              </a:lnSpc>
              <a:buNone/>
            </a:pPr>
            <a:r>
              <a:rPr b="1" lang="it-IT" sz="1350" spc="-1" strike="noStrike">
                <a:solidFill>
                  <a:srgbClr val="000000"/>
                </a:solidFill>
                <a:latin typeface="Calibri"/>
                <a:ea typeface="DejaVu Sans"/>
              </a:rPr>
              <a:t>WP03</a:t>
            </a:r>
            <a:r>
              <a:rPr b="1" lang="it-IT" sz="1350" spc="-1" strike="noStrike">
                <a:solidFill>
                  <a:srgbClr val="0070c0"/>
                </a:solidFill>
                <a:latin typeface="Calibri"/>
                <a:ea typeface="DejaVu Sans"/>
              </a:rPr>
              <a:t> Choppers system </a:t>
            </a:r>
            <a:endParaRPr b="0" lang="en-GB" sz="1350" spc="-1" strike="noStrike">
              <a:latin typeface="Arial"/>
            </a:endParaRPr>
          </a:p>
        </p:txBody>
      </p:sp>
      <p:sp>
        <p:nvSpPr>
          <p:cNvPr id="304" name="Rettangolo 15"/>
          <p:cNvSpPr/>
          <p:nvPr/>
        </p:nvSpPr>
        <p:spPr>
          <a:xfrm>
            <a:off x="0" y="4783680"/>
            <a:ext cx="3767760" cy="272520"/>
          </a:xfrm>
          <a:prstGeom prst="rect">
            <a:avLst/>
          </a:prstGeom>
          <a:solidFill>
            <a:schemeClr val="bg1">
              <a:lumMod val="85000"/>
            </a:schemeClr>
          </a:solidFill>
          <a:ln w="3175">
            <a:solidFill>
              <a:srgbClr val="000000"/>
            </a:solidFill>
            <a:round/>
          </a:ln>
        </p:spPr>
        <p:style>
          <a:lnRef idx="0"/>
          <a:fillRef idx="0"/>
          <a:effectRef idx="0"/>
          <a:fontRef idx="minor"/>
        </p:style>
        <p:txBody>
          <a:bodyPr lIns="90000" rIns="90000" tIns="45000" bIns="45000" anchor="t">
            <a:spAutoFit/>
          </a:bodyPr>
          <a:p>
            <a:pPr>
              <a:lnSpc>
                <a:spcPct val="100000"/>
              </a:lnSpc>
              <a:buNone/>
            </a:pPr>
            <a:r>
              <a:rPr b="1" lang="it-IT" sz="1200" spc="-114" strike="noStrike">
                <a:solidFill>
                  <a:srgbClr val="000000"/>
                </a:solidFill>
                <a:latin typeface="Calibri"/>
                <a:ea typeface="DejaVu Sans"/>
              </a:rPr>
              <a:t>WP04 Analyser Detectors sample environment and Motion Control </a:t>
            </a:r>
            <a:endParaRPr b="0" lang="en-GB" sz="1200" spc="-1" strike="noStrike">
              <a:latin typeface="Arial"/>
            </a:endParaRPr>
          </a:p>
        </p:txBody>
      </p:sp>
      <p:sp>
        <p:nvSpPr>
          <p:cNvPr id="305" name="Rettangolo 16"/>
          <p:cNvSpPr/>
          <p:nvPr/>
        </p:nvSpPr>
        <p:spPr>
          <a:xfrm>
            <a:off x="3876480" y="4794480"/>
            <a:ext cx="959400" cy="2955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1" i="1" lang="it-IT" sz="1350" spc="-1" strike="noStrike">
                <a:solidFill>
                  <a:srgbClr val="ff0000"/>
                </a:solidFill>
                <a:latin typeface="Calibri"/>
                <a:ea typeface="DejaVu Sans"/>
              </a:rPr>
              <a:t>k€ 3.029,6</a:t>
            </a:r>
            <a:r>
              <a:rPr b="0" i="1" lang="it-IT" sz="1350" spc="-1" strike="noStrike">
                <a:solidFill>
                  <a:srgbClr val="ff0000"/>
                </a:solidFill>
                <a:latin typeface="Arial"/>
                <a:ea typeface="DejaVu Sans"/>
              </a:rPr>
              <a:t> </a:t>
            </a:r>
            <a:endParaRPr b="0" lang="en-GB" sz="1350" spc="-1" strike="noStrike">
              <a:latin typeface="Arial"/>
            </a:endParaRPr>
          </a:p>
        </p:txBody>
      </p:sp>
      <p:sp>
        <p:nvSpPr>
          <p:cNvPr id="306" name="Rettangolo 17"/>
          <p:cNvSpPr/>
          <p:nvPr/>
        </p:nvSpPr>
        <p:spPr>
          <a:xfrm>
            <a:off x="3885120" y="3779280"/>
            <a:ext cx="959400" cy="2955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1" i="1" lang="it-IT" sz="1350" spc="-1" strike="noStrike">
                <a:solidFill>
                  <a:srgbClr val="ff0000"/>
                </a:solidFill>
                <a:latin typeface="Calibri"/>
                <a:ea typeface="DejaVu Sans"/>
              </a:rPr>
              <a:t>k€ 1.727,9</a:t>
            </a:r>
            <a:r>
              <a:rPr b="0" lang="it-IT" sz="1350" spc="-1" strike="noStrike">
                <a:solidFill>
                  <a:srgbClr val="000000"/>
                </a:solidFill>
                <a:latin typeface="Arial"/>
                <a:ea typeface="DejaVu Sans"/>
              </a:rPr>
              <a:t> </a:t>
            </a:r>
            <a:endParaRPr b="0" lang="en-GB" sz="1350" spc="-1" strike="noStrike">
              <a:latin typeface="Arial"/>
            </a:endParaRPr>
          </a:p>
        </p:txBody>
      </p:sp>
      <p:sp>
        <p:nvSpPr>
          <p:cNvPr id="307" name="Rettangolo 18"/>
          <p:cNvSpPr/>
          <p:nvPr/>
        </p:nvSpPr>
        <p:spPr>
          <a:xfrm>
            <a:off x="3891240" y="2336040"/>
            <a:ext cx="959400" cy="2955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1" i="1" lang="it-IT" sz="1350" spc="-1" strike="noStrike">
                <a:solidFill>
                  <a:srgbClr val="ff0000"/>
                </a:solidFill>
                <a:latin typeface="Calibri"/>
                <a:ea typeface="DejaVu Sans"/>
              </a:rPr>
              <a:t>k€ 3.177,4</a:t>
            </a:r>
            <a:r>
              <a:rPr b="0" lang="it-IT" sz="1350" spc="-1" strike="noStrike">
                <a:solidFill>
                  <a:srgbClr val="000000"/>
                </a:solidFill>
                <a:latin typeface="Arial"/>
                <a:ea typeface="DejaVu Sans"/>
              </a:rPr>
              <a:t> </a:t>
            </a:r>
            <a:endParaRPr b="0" lang="en-GB" sz="1350" spc="-1" strike="noStrike">
              <a:latin typeface="Arial"/>
            </a:endParaRPr>
          </a:p>
        </p:txBody>
      </p:sp>
      <p:sp>
        <p:nvSpPr>
          <p:cNvPr id="308" name="Rettangolo 19"/>
          <p:cNvSpPr/>
          <p:nvPr/>
        </p:nvSpPr>
        <p:spPr>
          <a:xfrm>
            <a:off x="4273920" y="1224000"/>
            <a:ext cx="959400" cy="2955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1" i="1" lang="it-IT" sz="1350" spc="-1" strike="noStrike">
                <a:solidFill>
                  <a:srgbClr val="ff0000"/>
                </a:solidFill>
                <a:latin typeface="Calibri"/>
                <a:ea typeface="DejaVu Sans"/>
              </a:rPr>
              <a:t>k€ 2.319,1</a:t>
            </a:r>
            <a:r>
              <a:rPr b="0" lang="it-IT" sz="1350" spc="-1" strike="noStrike">
                <a:solidFill>
                  <a:srgbClr val="000000"/>
                </a:solidFill>
                <a:latin typeface="Arial"/>
                <a:ea typeface="DejaVu Sans"/>
              </a:rPr>
              <a:t> </a:t>
            </a:r>
            <a:endParaRPr b="0" lang="en-GB" sz="1350" spc="-1" strike="noStrike">
              <a:latin typeface="Arial"/>
            </a:endParaRPr>
          </a:p>
        </p:txBody>
      </p:sp>
      <p:sp>
        <p:nvSpPr>
          <p:cNvPr id="309" name="Rettangolo 20"/>
          <p:cNvSpPr/>
          <p:nvPr/>
        </p:nvSpPr>
        <p:spPr>
          <a:xfrm rot="16200000">
            <a:off x="5142600" y="3258720"/>
            <a:ext cx="6857280" cy="341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i="1" lang="en-US" sz="1650" spc="-1" strike="noStrike">
                <a:solidFill>
                  <a:srgbClr val="ffffff"/>
                </a:solidFill>
                <a:latin typeface="Arial"/>
                <a:ea typeface="DejaVu Sans"/>
              </a:rPr>
              <a:t>VESPA PROJECT PROCUREMENT / ESS COMMON PROJECT</a:t>
            </a:r>
            <a:endParaRPr b="0" lang="en-GB" sz="1650" spc="-1" strike="noStrike">
              <a:latin typeface="Arial"/>
            </a:endParaRPr>
          </a:p>
        </p:txBody>
      </p:sp>
      <p:sp>
        <p:nvSpPr>
          <p:cNvPr id="310" name="Rettangolo 21"/>
          <p:cNvSpPr/>
          <p:nvPr/>
        </p:nvSpPr>
        <p:spPr>
          <a:xfrm>
            <a:off x="4692240" y="2382120"/>
            <a:ext cx="2182320" cy="24984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i="1" lang="it-IT" sz="1050" spc="-1" strike="noStrike">
                <a:solidFill>
                  <a:srgbClr val="0070c0"/>
                </a:solidFill>
                <a:latin typeface="Arial"/>
                <a:ea typeface="DejaVu Sans"/>
              </a:rPr>
              <a:t>k€ 1.253,0  + 60% </a:t>
            </a:r>
            <a:r>
              <a:rPr b="0" lang="it-IT" sz="1050" spc="-1" strike="noStrike">
                <a:solidFill>
                  <a:srgbClr val="0070c0"/>
                </a:solidFill>
                <a:latin typeface="Arial"/>
                <a:ea typeface="DejaVu Sans"/>
              </a:rPr>
              <a:t>respect 2019)</a:t>
            </a:r>
            <a:endParaRPr b="0" lang="en-GB" sz="1050" spc="-1" strike="noStrike">
              <a:latin typeface="Arial"/>
            </a:endParaRPr>
          </a:p>
        </p:txBody>
      </p:sp>
      <p:sp>
        <p:nvSpPr>
          <p:cNvPr id="311" name="Rettangolo 22"/>
          <p:cNvSpPr/>
          <p:nvPr/>
        </p:nvSpPr>
        <p:spPr>
          <a:xfrm>
            <a:off x="4692240" y="3848040"/>
            <a:ext cx="2327040" cy="24984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i="1" lang="it-IT" sz="1050" spc="-1" strike="noStrike">
                <a:solidFill>
                  <a:srgbClr val="0070c0"/>
                </a:solidFill>
                <a:latin typeface="Arial"/>
                <a:ea typeface="DejaVu Sans"/>
              </a:rPr>
              <a:t>k€ 1.889,671 (+ 18%</a:t>
            </a:r>
            <a:r>
              <a:rPr b="0" lang="it-IT" sz="1050" spc="-1" strike="noStrike">
                <a:solidFill>
                  <a:srgbClr val="0070c0"/>
                </a:solidFill>
                <a:latin typeface="Arial"/>
                <a:ea typeface="DejaVu Sans"/>
              </a:rPr>
              <a:t>  respect 2019)</a:t>
            </a:r>
            <a:endParaRPr b="0" lang="en-GB" sz="1050" spc="-1" strike="noStrike">
              <a:latin typeface="Arial"/>
            </a:endParaRPr>
          </a:p>
        </p:txBody>
      </p:sp>
      <p:sp>
        <p:nvSpPr>
          <p:cNvPr id="312" name="Rettangolo 23"/>
          <p:cNvSpPr/>
          <p:nvPr/>
        </p:nvSpPr>
        <p:spPr>
          <a:xfrm>
            <a:off x="3980880" y="1424880"/>
            <a:ext cx="1962360" cy="24984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1" i="1" lang="it-IT" sz="1050" spc="-1" strike="noStrike">
                <a:solidFill>
                  <a:srgbClr val="000000"/>
                </a:solidFill>
                <a:latin typeface="Arial"/>
                <a:ea typeface="DejaVu Sans"/>
              </a:rPr>
              <a:t>market survey 2022 ongoing</a:t>
            </a:r>
            <a:endParaRPr b="0" lang="en-GB" sz="1050" spc="-1" strike="noStrike">
              <a:latin typeface="Arial"/>
            </a:endParaRPr>
          </a:p>
        </p:txBody>
      </p:sp>
      <p:sp>
        <p:nvSpPr>
          <p:cNvPr id="313" name="Rettangolo 24"/>
          <p:cNvSpPr/>
          <p:nvPr/>
        </p:nvSpPr>
        <p:spPr>
          <a:xfrm>
            <a:off x="4266720" y="3075120"/>
            <a:ext cx="3360960" cy="569880"/>
          </a:xfrm>
          <a:prstGeom prst="rect">
            <a:avLst/>
          </a:prstGeom>
          <a:solidFill>
            <a:srgbClr val="0070c0"/>
          </a:solidFill>
          <a:ln w="0">
            <a:noFill/>
          </a:ln>
        </p:spPr>
        <p:style>
          <a:lnRef idx="0"/>
          <a:fillRef idx="0"/>
          <a:effectRef idx="0"/>
          <a:fontRef idx="minor"/>
        </p:style>
        <p:txBody>
          <a:bodyPr lIns="90000" rIns="90000" tIns="45000" bIns="45000" anchor="ctr">
            <a:spAutoFit/>
          </a:bodyPr>
          <a:p>
            <a:pPr algn="just">
              <a:lnSpc>
                <a:spcPct val="150000"/>
              </a:lnSpc>
              <a:buNone/>
            </a:pPr>
            <a:r>
              <a:rPr b="1" i="1" lang="it-IT" sz="1050" spc="-1" strike="noStrike">
                <a:solidFill>
                  <a:srgbClr val="ffffff"/>
                </a:solidFill>
                <a:latin typeface="Arial"/>
                <a:ea typeface="DejaVu Sans"/>
              </a:rPr>
              <a:t>COMMON UTILITIES BDGT €€ ??</a:t>
            </a:r>
            <a:endParaRPr b="0" lang="en-GB" sz="1050" spc="-1" strike="noStrike">
              <a:latin typeface="Arial"/>
            </a:endParaRPr>
          </a:p>
          <a:p>
            <a:pPr algn="just">
              <a:lnSpc>
                <a:spcPct val="150000"/>
              </a:lnSpc>
              <a:buNone/>
            </a:pPr>
            <a:r>
              <a:rPr b="1" i="1" lang="it-IT" sz="1050" spc="-1" strike="noStrike">
                <a:solidFill>
                  <a:srgbClr val="ffffff"/>
                </a:solidFill>
                <a:latin typeface="Arial"/>
                <a:ea typeface="DejaVu Sans"/>
              </a:rPr>
              <a:t>ELECTRICAL INFRASTRUCTURE BDGT €€??</a:t>
            </a:r>
            <a:endParaRPr b="0" lang="en-GB" sz="1050" spc="-1" strike="noStrike">
              <a:latin typeface="Arial"/>
            </a:endParaRPr>
          </a:p>
        </p:txBody>
      </p:sp>
      <p:sp>
        <p:nvSpPr>
          <p:cNvPr id="314" name="Rettangolo 25"/>
          <p:cNvSpPr/>
          <p:nvPr/>
        </p:nvSpPr>
        <p:spPr>
          <a:xfrm>
            <a:off x="6752880" y="2325600"/>
            <a:ext cx="1280880" cy="320400"/>
          </a:xfrm>
          <a:prstGeom prst="rect">
            <a:avLst/>
          </a:prstGeom>
          <a:solidFill>
            <a:schemeClr val="accent2"/>
          </a:solidFill>
          <a:ln w="0">
            <a:noFill/>
          </a:ln>
        </p:spPr>
        <p:style>
          <a:lnRef idx="0"/>
          <a:fillRef idx="0"/>
          <a:effectRef idx="0"/>
          <a:fontRef idx="minor"/>
        </p:style>
        <p:txBody>
          <a:bodyPr wrap="none" lIns="90000" rIns="90000" tIns="0" bIns="0" anchor="ctr">
            <a:spAutoFit/>
          </a:bodyPr>
          <a:p>
            <a:pPr algn="ctr">
              <a:lnSpc>
                <a:spcPct val="100000"/>
              </a:lnSpc>
              <a:buNone/>
            </a:pPr>
            <a:r>
              <a:rPr b="1" i="1" lang="it-IT" sz="2100" spc="-1" strike="noStrike">
                <a:solidFill>
                  <a:srgbClr val="ffffff"/>
                </a:solidFill>
                <a:latin typeface="Calibri"/>
                <a:ea typeface="DejaVu Sans"/>
              </a:rPr>
              <a:t>+</a:t>
            </a:r>
            <a:r>
              <a:rPr b="1" i="1" lang="it-IT" sz="1350" spc="-1" strike="noStrike">
                <a:solidFill>
                  <a:srgbClr val="ffffff"/>
                </a:solidFill>
                <a:latin typeface="Calibri"/>
                <a:ea typeface="DejaVu Sans"/>
              </a:rPr>
              <a:t> Public tender</a:t>
            </a:r>
            <a:endParaRPr b="0" lang="en-GB" sz="1350" spc="-1" strike="noStrike">
              <a:latin typeface="Arial"/>
            </a:endParaRPr>
          </a:p>
        </p:txBody>
      </p:sp>
      <p:sp>
        <p:nvSpPr>
          <p:cNvPr id="315" name="Rettangolo 26"/>
          <p:cNvSpPr/>
          <p:nvPr/>
        </p:nvSpPr>
        <p:spPr>
          <a:xfrm>
            <a:off x="6169680" y="1271520"/>
            <a:ext cx="1148400" cy="259920"/>
          </a:xfrm>
          <a:prstGeom prst="rect">
            <a:avLst/>
          </a:prstGeom>
          <a:solidFill>
            <a:schemeClr val="accent2"/>
          </a:solidFill>
          <a:ln w="0">
            <a:noFill/>
          </a:ln>
        </p:spPr>
        <p:style>
          <a:lnRef idx="0"/>
          <a:fillRef idx="0"/>
          <a:effectRef idx="0"/>
          <a:fontRef idx="minor"/>
        </p:style>
        <p:txBody>
          <a:bodyPr wrap="none" lIns="90000" rIns="90000" tIns="0" bIns="54000" anchor="ctr">
            <a:spAutoFit/>
          </a:bodyPr>
          <a:p>
            <a:pPr algn="ctr">
              <a:lnSpc>
                <a:spcPct val="100000"/>
              </a:lnSpc>
              <a:buNone/>
            </a:pPr>
            <a:r>
              <a:rPr b="1" i="1" lang="it-IT" sz="1350" spc="-1" strike="noStrike">
                <a:solidFill>
                  <a:srgbClr val="ffffff"/>
                </a:solidFill>
                <a:latin typeface="Calibri"/>
                <a:ea typeface="DejaVu Sans"/>
              </a:rPr>
              <a:t> </a:t>
            </a:r>
            <a:r>
              <a:rPr b="1" i="1" lang="it-IT" sz="1350" spc="-1" strike="noStrike">
                <a:solidFill>
                  <a:srgbClr val="ffffff"/>
                </a:solidFill>
                <a:latin typeface="Calibri"/>
                <a:ea typeface="DejaVu Sans"/>
              </a:rPr>
              <a:t>Public tender</a:t>
            </a:r>
            <a:endParaRPr b="0" lang="en-GB" sz="1350" spc="-1" strike="noStrike">
              <a:latin typeface="Arial"/>
            </a:endParaRPr>
          </a:p>
        </p:txBody>
      </p:sp>
      <p:sp>
        <p:nvSpPr>
          <p:cNvPr id="316" name="Rettangolo 27"/>
          <p:cNvSpPr/>
          <p:nvPr/>
        </p:nvSpPr>
        <p:spPr>
          <a:xfrm>
            <a:off x="4932720" y="4791600"/>
            <a:ext cx="2876760" cy="259920"/>
          </a:xfrm>
          <a:prstGeom prst="rect">
            <a:avLst/>
          </a:prstGeom>
          <a:solidFill>
            <a:schemeClr val="accent2"/>
          </a:solidFill>
          <a:ln w="0">
            <a:noFill/>
          </a:ln>
        </p:spPr>
        <p:style>
          <a:lnRef idx="0"/>
          <a:fillRef idx="0"/>
          <a:effectRef idx="0"/>
          <a:fontRef idx="minor"/>
        </p:style>
        <p:txBody>
          <a:bodyPr wrap="none" lIns="90000" rIns="90000" tIns="0" bIns="54000" anchor="ctr">
            <a:spAutoFit/>
          </a:bodyPr>
          <a:p>
            <a:pPr algn="ctr">
              <a:lnSpc>
                <a:spcPct val="100000"/>
              </a:lnSpc>
              <a:buNone/>
            </a:pPr>
            <a:r>
              <a:rPr b="1" i="1" lang="it-IT" sz="1350" spc="-1" strike="noStrike">
                <a:solidFill>
                  <a:srgbClr val="ffffff"/>
                </a:solidFill>
                <a:latin typeface="Calibri"/>
                <a:ea typeface="DejaVu Sans"/>
              </a:rPr>
              <a:t> </a:t>
            </a:r>
            <a:r>
              <a:rPr b="1" i="1" lang="it-IT" sz="1350" spc="-1" strike="noStrike">
                <a:solidFill>
                  <a:srgbClr val="ffffff"/>
                </a:solidFill>
                <a:latin typeface="Calibri"/>
                <a:ea typeface="DejaVu Sans"/>
              </a:rPr>
              <a:t>Shopping around + in house assembly</a:t>
            </a:r>
            <a:endParaRPr b="0" lang="en-GB" sz="1350" spc="-1" strike="noStrike">
              <a:latin typeface="Arial"/>
            </a:endParaRPr>
          </a:p>
        </p:txBody>
      </p:sp>
      <p:sp>
        <p:nvSpPr>
          <p:cNvPr id="317" name="Rettangolo 28"/>
          <p:cNvSpPr/>
          <p:nvPr/>
        </p:nvSpPr>
        <p:spPr>
          <a:xfrm>
            <a:off x="4706280" y="2244600"/>
            <a:ext cx="1034280" cy="2271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i="1" lang="it-IT" sz="900" spc="-1" strike="noStrike">
                <a:solidFill>
                  <a:srgbClr val="0070c0"/>
                </a:solidFill>
                <a:latin typeface="Arial"/>
                <a:ea typeface="DejaVu Sans"/>
              </a:rPr>
              <a:t>Common Project</a:t>
            </a:r>
            <a:endParaRPr b="0" lang="en-GB" sz="900" spc="-1" strike="noStrike">
              <a:latin typeface="Arial"/>
            </a:endParaRPr>
          </a:p>
        </p:txBody>
      </p:sp>
      <p:sp>
        <p:nvSpPr>
          <p:cNvPr id="318" name="Rettangolo 29"/>
          <p:cNvSpPr/>
          <p:nvPr/>
        </p:nvSpPr>
        <p:spPr>
          <a:xfrm>
            <a:off x="4780800" y="3707640"/>
            <a:ext cx="1034280" cy="2271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i="1" lang="it-IT" sz="900" spc="-1" strike="noStrike">
                <a:solidFill>
                  <a:srgbClr val="0070c0"/>
                </a:solidFill>
                <a:latin typeface="Arial"/>
                <a:ea typeface="DejaVu Sans"/>
              </a:rPr>
              <a:t>Common Project</a:t>
            </a:r>
            <a:endParaRPr b="0" lang="en-GB" sz="900" spc="-1" strike="noStrike">
              <a:latin typeface="Arial"/>
            </a:endParaRPr>
          </a:p>
        </p:txBody>
      </p:sp>
      <p:sp>
        <p:nvSpPr>
          <p:cNvPr id="319" name="Rettangolo 30"/>
          <p:cNvSpPr/>
          <p:nvPr/>
        </p:nvSpPr>
        <p:spPr>
          <a:xfrm>
            <a:off x="4387680" y="5456520"/>
            <a:ext cx="1261080" cy="3643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i="1" lang="it-IT" sz="900" spc="-1" strike="noStrike">
                <a:solidFill>
                  <a:srgbClr val="ff0000"/>
                </a:solidFill>
                <a:latin typeface="Arial"/>
                <a:ea typeface="DejaVu Sans"/>
              </a:rPr>
              <a:t>end PHASE I</a:t>
            </a:r>
            <a:endParaRPr b="0" lang="en-GB" sz="900" spc="-1" strike="noStrike">
              <a:latin typeface="Arial"/>
            </a:endParaRPr>
          </a:p>
          <a:p>
            <a:pPr>
              <a:lnSpc>
                <a:spcPct val="100000"/>
              </a:lnSpc>
              <a:buNone/>
            </a:pPr>
            <a:r>
              <a:rPr b="0" i="1" lang="it-IT" sz="900" spc="-1" strike="noStrike">
                <a:solidFill>
                  <a:srgbClr val="ff0000"/>
                </a:solidFill>
                <a:latin typeface="Arial"/>
                <a:ea typeface="DejaVu Sans"/>
              </a:rPr>
              <a:t>Budget at completion</a:t>
            </a:r>
            <a:endParaRPr b="0" lang="en-GB" sz="900" spc="-1" strike="noStrike">
              <a:latin typeface="Arial"/>
            </a:endParaRPr>
          </a:p>
        </p:txBody>
      </p:sp>
      <p:pic>
        <p:nvPicPr>
          <p:cNvPr id="320" name="Immagine 17" descr=""/>
          <p:cNvPicPr/>
          <p:nvPr/>
        </p:nvPicPr>
        <p:blipFill>
          <a:blip r:embed="rId2"/>
          <a:stretch/>
        </p:blipFill>
        <p:spPr>
          <a:xfrm>
            <a:off x="17640" y="12600"/>
            <a:ext cx="4045320" cy="1138680"/>
          </a:xfrm>
          <a:prstGeom prst="rect">
            <a:avLst/>
          </a:prstGeom>
          <a:ln w="9525">
            <a:noFill/>
          </a:ln>
        </p:spPr>
      </p:pic>
      <p:sp>
        <p:nvSpPr>
          <p:cNvPr id="321" name="CasellaDiTesto 5"/>
          <p:cNvSpPr/>
          <p:nvPr/>
        </p:nvSpPr>
        <p:spPr>
          <a:xfrm>
            <a:off x="961920" y="239760"/>
            <a:ext cx="6869520" cy="455400"/>
          </a:xfrm>
          <a:prstGeom prst="rect">
            <a:avLst/>
          </a:prstGeom>
          <a:noFill/>
          <a:ln w="9525">
            <a:noFill/>
          </a:ln>
        </p:spPr>
        <p:style>
          <a:lnRef idx="0"/>
          <a:fillRef idx="0"/>
          <a:effectRef idx="0"/>
          <a:fontRef idx="minor"/>
        </p:style>
        <p:txBody>
          <a:bodyPr lIns="90000" rIns="90000" tIns="45000" bIns="45000" anchor="t">
            <a:spAutoFit/>
          </a:bodyPr>
          <a:p>
            <a:pPr>
              <a:lnSpc>
                <a:spcPct val="100000"/>
              </a:lnSpc>
              <a:buNone/>
            </a:pPr>
            <a:r>
              <a:rPr b="1" lang="en-US" sz="2400" spc="-1" strike="noStrike">
                <a:solidFill>
                  <a:srgbClr val="0000ff"/>
                </a:solidFill>
                <a:latin typeface="Calibri"/>
                <a:ea typeface="DejaVu Sans"/>
              </a:rPr>
              <a:t>VESPA: Procurement status</a:t>
            </a:r>
            <a:endParaRPr b="0" lang="en-GB" sz="2400" spc="-1" strike="noStrike">
              <a:latin typeface="Arial"/>
            </a:endParaRPr>
          </a:p>
        </p:txBody>
      </p:sp>
      <p:sp>
        <p:nvSpPr>
          <p:cNvPr id="322" name=""/>
          <p:cNvSpPr/>
          <p:nvPr/>
        </p:nvSpPr>
        <p:spPr>
          <a:xfrm>
            <a:off x="7408080" y="36720"/>
            <a:ext cx="1704240" cy="394920"/>
          </a:xfrm>
          <a:prstGeom prst="rect">
            <a:avLst/>
          </a:prstGeom>
          <a:noFill/>
          <a:ln w="0">
            <a:noFill/>
          </a:ln>
        </p:spPr>
        <p:style>
          <a:lnRef idx="0"/>
          <a:fillRef idx="0"/>
          <a:effectRef idx="0"/>
          <a:fontRef idx="minor"/>
        </p:style>
        <p:txBody>
          <a:bodyPr lIns="90000" rIns="90000" tIns="45000" bIns="45000" anchor="t">
            <a:noAutofit/>
          </a:bodyPr>
          <a:p>
            <a:pPr algn="r">
              <a:lnSpc>
                <a:spcPct val="100000"/>
              </a:lnSpc>
              <a:buNone/>
            </a:pPr>
            <a:fld id="{CCC9E16B-6E53-4D64-8564-47AE6134FE6A}" type="slidenum">
              <a:rPr b="0" lang="en-GB" sz="2000" spc="-1" strike="noStrike">
                <a:latin typeface="Cantarell"/>
              </a:rPr>
              <a:t>&lt;numero&gt;</a:t>
            </a:fld>
            <a:r>
              <a:rPr b="0" lang="en-GB" sz="2000" spc="-1" strike="noStrike">
                <a:latin typeface="Cantarell"/>
              </a:rPr>
              <a:t>/</a:t>
            </a:r>
            <a:fld id="{B98D688C-DF45-40AB-99CA-E9F29DD80D9A}" type="slidecount">
              <a:rPr b="0" lang="en-GB" sz="2000" spc="-1" strike="noStrike">
                <a:latin typeface="Cantarell"/>
              </a:rPr>
              <a:t>18</a:t>
            </a:fld>
            <a:endParaRPr b="0" lang="en-GB" sz="2000" spc="-1" strike="noStrike">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23" name="Immagine 1" descr=""/>
          <p:cNvPicPr/>
          <p:nvPr/>
        </p:nvPicPr>
        <p:blipFill>
          <a:blip r:embed="rId1"/>
          <a:stretch/>
        </p:blipFill>
        <p:spPr>
          <a:xfrm>
            <a:off x="17640" y="12600"/>
            <a:ext cx="4045320" cy="1138680"/>
          </a:xfrm>
          <a:prstGeom prst="rect">
            <a:avLst/>
          </a:prstGeom>
          <a:ln w="9525">
            <a:noFill/>
          </a:ln>
        </p:spPr>
      </p:pic>
      <p:pic>
        <p:nvPicPr>
          <p:cNvPr id="324" name="Immagine 18" descr=""/>
          <p:cNvPicPr/>
          <p:nvPr/>
        </p:nvPicPr>
        <p:blipFill>
          <a:blip r:embed="rId2"/>
          <a:stretch/>
        </p:blipFill>
        <p:spPr>
          <a:xfrm>
            <a:off x="36360" y="2203560"/>
            <a:ext cx="5905440" cy="1910520"/>
          </a:xfrm>
          <a:prstGeom prst="rect">
            <a:avLst/>
          </a:prstGeom>
          <a:ln w="0">
            <a:noFill/>
          </a:ln>
        </p:spPr>
      </p:pic>
      <p:sp>
        <p:nvSpPr>
          <p:cNvPr id="325" name="CasellaDiTesto 6"/>
          <p:cNvSpPr/>
          <p:nvPr/>
        </p:nvSpPr>
        <p:spPr>
          <a:xfrm>
            <a:off x="1329120" y="279000"/>
            <a:ext cx="3223080" cy="4557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it-IT" sz="2400" spc="-1" strike="noStrike">
                <a:solidFill>
                  <a:srgbClr val="0000ff"/>
                </a:solidFill>
                <a:latin typeface="Calibri"/>
                <a:ea typeface="DejaVu Sans"/>
              </a:rPr>
              <a:t>VESPA: project risks</a:t>
            </a:r>
            <a:endParaRPr b="0" lang="en-GB" sz="2400" spc="-1" strike="noStrike">
              <a:latin typeface="Arial"/>
            </a:endParaRPr>
          </a:p>
        </p:txBody>
      </p:sp>
      <p:grpSp>
        <p:nvGrpSpPr>
          <p:cNvPr id="326" name="Gruppo 3"/>
          <p:cNvGrpSpPr/>
          <p:nvPr/>
        </p:nvGrpSpPr>
        <p:grpSpPr>
          <a:xfrm>
            <a:off x="0" y="1315080"/>
            <a:ext cx="9143280" cy="521280"/>
            <a:chOff x="0" y="1315080"/>
            <a:chExt cx="9143280" cy="521280"/>
          </a:xfrm>
        </p:grpSpPr>
        <p:grpSp>
          <p:nvGrpSpPr>
            <p:cNvPr id="327" name="Gruppo 4"/>
            <p:cNvGrpSpPr/>
            <p:nvPr/>
          </p:nvGrpSpPr>
          <p:grpSpPr>
            <a:xfrm>
              <a:off x="0" y="1315080"/>
              <a:ext cx="9143280" cy="521280"/>
              <a:chOff x="0" y="1315080"/>
              <a:chExt cx="9143280" cy="521280"/>
            </a:xfrm>
          </p:grpSpPr>
          <p:pic>
            <p:nvPicPr>
              <p:cNvPr id="328" name="Immagine 19" descr=""/>
              <p:cNvPicPr/>
              <p:nvPr/>
            </p:nvPicPr>
            <p:blipFill>
              <a:blip r:embed="rId3"/>
              <a:stretch/>
            </p:blipFill>
            <p:spPr>
              <a:xfrm>
                <a:off x="0" y="1315080"/>
                <a:ext cx="6843600" cy="521280"/>
              </a:xfrm>
              <a:prstGeom prst="rect">
                <a:avLst/>
              </a:prstGeom>
              <a:ln w="0">
                <a:noFill/>
              </a:ln>
            </p:spPr>
          </p:pic>
          <p:pic>
            <p:nvPicPr>
              <p:cNvPr id="329" name="Immagine 20" descr=""/>
              <p:cNvPicPr/>
              <p:nvPr/>
            </p:nvPicPr>
            <p:blipFill>
              <a:blip r:embed="rId4"/>
              <a:stretch/>
            </p:blipFill>
            <p:spPr>
              <a:xfrm>
                <a:off x="6836400" y="1319760"/>
                <a:ext cx="2306880" cy="511200"/>
              </a:xfrm>
              <a:prstGeom prst="rect">
                <a:avLst/>
              </a:prstGeom>
              <a:ln w="0">
                <a:noFill/>
              </a:ln>
            </p:spPr>
          </p:pic>
        </p:grpSp>
        <p:sp>
          <p:nvSpPr>
            <p:cNvPr id="330" name="Rettangolo 1"/>
            <p:cNvSpPr/>
            <p:nvPr/>
          </p:nvSpPr>
          <p:spPr>
            <a:xfrm>
              <a:off x="6846120" y="1418760"/>
              <a:ext cx="2288880" cy="295560"/>
            </a:xfrm>
            <a:prstGeom prst="rect">
              <a:avLst/>
            </a:prstGeom>
            <a:solidFill>
              <a:schemeClr val="bg1">
                <a:lumMod val="50000"/>
              </a:schemeClr>
            </a:solidFill>
            <a:ln w="0">
              <a:noFill/>
            </a:ln>
          </p:spPr>
          <p:style>
            <a:lnRef idx="0"/>
            <a:fillRef idx="0"/>
            <a:effectRef idx="0"/>
            <a:fontRef idx="minor"/>
          </p:style>
          <p:txBody>
            <a:bodyPr wrap="none" lIns="90000" rIns="90000" tIns="45000" bIns="45000" anchor="t">
              <a:spAutoFit/>
            </a:bodyPr>
            <a:p>
              <a:pPr>
                <a:lnSpc>
                  <a:spcPct val="100000"/>
                </a:lnSpc>
                <a:buNone/>
              </a:pPr>
              <a:r>
                <a:rPr b="0" lang="it-IT" sz="1350" spc="-1" strike="noStrike">
                  <a:solidFill>
                    <a:srgbClr val="ffff00"/>
                  </a:solidFill>
                  <a:latin typeface="Arial Rounded MT Bold"/>
                  <a:ea typeface="DejaVu Sans"/>
                </a:rPr>
                <a:t>Risk treatment action !!!</a:t>
              </a:r>
              <a:endParaRPr b="0" lang="en-GB" sz="1350" spc="-1" strike="noStrike">
                <a:latin typeface="Arial"/>
              </a:endParaRPr>
            </a:p>
          </p:txBody>
        </p:sp>
      </p:grpSp>
      <p:sp>
        <p:nvSpPr>
          <p:cNvPr id="331" name="Rettangolo 7"/>
          <p:cNvSpPr/>
          <p:nvPr/>
        </p:nvSpPr>
        <p:spPr>
          <a:xfrm>
            <a:off x="5906160" y="2241000"/>
            <a:ext cx="3300480" cy="1731600"/>
          </a:xfrm>
          <a:prstGeom prst="rect">
            <a:avLst/>
          </a:prstGeom>
          <a:noFill/>
          <a:ln w="0">
            <a:noFill/>
          </a:ln>
        </p:spPr>
        <p:style>
          <a:lnRef idx="0"/>
          <a:fillRef idx="0"/>
          <a:effectRef idx="0"/>
          <a:fontRef idx="minor"/>
        </p:style>
        <p:txBody>
          <a:bodyPr numCol="1" spcCol="0" lIns="90000" rIns="90000" tIns="45000" bIns="45000" anchor="t">
            <a:spAutoFit/>
          </a:bodyPr>
          <a:p>
            <a:pPr marL="214200" indent="-214200">
              <a:lnSpc>
                <a:spcPct val="150000"/>
              </a:lnSpc>
              <a:buClr>
                <a:srgbClr val="ff0000"/>
              </a:buClr>
              <a:buFont typeface="Arial"/>
              <a:buChar char="•"/>
            </a:pPr>
            <a:r>
              <a:rPr b="1" i="1" lang="it-IT" sz="1200" spc="-1" strike="noStrike">
                <a:solidFill>
                  <a:srgbClr val="ff0000"/>
                </a:solidFill>
                <a:latin typeface="Calibri"/>
                <a:ea typeface="DejaVu Sans"/>
              </a:rPr>
              <a:t>CAD RESOURCES MISSING</a:t>
            </a:r>
            <a:endParaRPr b="0" lang="en-GB" sz="1200" spc="-1" strike="noStrike">
              <a:latin typeface="Arial"/>
            </a:endParaRPr>
          </a:p>
          <a:p>
            <a:pPr marL="214200" indent="-214200">
              <a:lnSpc>
                <a:spcPct val="150000"/>
              </a:lnSpc>
              <a:buClr>
                <a:srgbClr val="ff0000"/>
              </a:buClr>
              <a:buFont typeface="Arial"/>
              <a:buChar char="•"/>
            </a:pPr>
            <a:r>
              <a:rPr b="1" i="1" lang="it-IT" sz="1200" spc="-1" strike="noStrike">
                <a:solidFill>
                  <a:srgbClr val="ff0000"/>
                </a:solidFill>
                <a:latin typeface="Calibri"/>
                <a:ea typeface="DejaVu Sans"/>
              </a:rPr>
              <a:t>PROCUREMENT PLAN MISSING/ T.B.D.</a:t>
            </a:r>
            <a:endParaRPr b="0" lang="en-GB" sz="1200" spc="-1" strike="noStrike">
              <a:latin typeface="Arial"/>
            </a:endParaRPr>
          </a:p>
          <a:p>
            <a:pPr marL="214200" indent="-214200">
              <a:lnSpc>
                <a:spcPct val="150000"/>
              </a:lnSpc>
              <a:buClr>
                <a:srgbClr val="ff0000"/>
              </a:buClr>
              <a:buFont typeface="Arial"/>
              <a:buChar char="•"/>
            </a:pPr>
            <a:r>
              <a:rPr b="1" i="1" lang="it-IT" sz="1200" spc="-1" strike="noStrike">
                <a:solidFill>
                  <a:srgbClr val="ff0000"/>
                </a:solidFill>
                <a:latin typeface="Calibri"/>
                <a:ea typeface="DejaVu Sans"/>
              </a:rPr>
              <a:t>INSTALLATION PLAN MISSING/T.B.D.</a:t>
            </a:r>
            <a:endParaRPr b="0" lang="en-GB" sz="1200" spc="-1" strike="noStrike">
              <a:latin typeface="Arial"/>
            </a:endParaRPr>
          </a:p>
          <a:p>
            <a:pPr marL="214200" indent="-214200">
              <a:lnSpc>
                <a:spcPct val="150000"/>
              </a:lnSpc>
              <a:buClr>
                <a:srgbClr val="ff0000"/>
              </a:buClr>
              <a:buFont typeface="Arial"/>
              <a:buChar char="•"/>
            </a:pPr>
            <a:r>
              <a:rPr b="1" i="1" lang="it-IT" sz="1200" spc="-1" strike="noStrike">
                <a:solidFill>
                  <a:srgbClr val="ff0000"/>
                </a:solidFill>
                <a:latin typeface="Calibri"/>
                <a:ea typeface="DejaVu Sans"/>
              </a:rPr>
              <a:t>SECONDARY SPECTROMETER DEVELOPMENT</a:t>
            </a:r>
            <a:endParaRPr b="0" lang="en-GB" sz="1200" spc="-1" strike="noStrike">
              <a:latin typeface="Arial"/>
            </a:endParaRPr>
          </a:p>
          <a:p>
            <a:pPr marL="214200" indent="-214200">
              <a:lnSpc>
                <a:spcPct val="150000"/>
              </a:lnSpc>
              <a:buClr>
                <a:srgbClr val="ff0000"/>
              </a:buClr>
              <a:buFont typeface="Arial"/>
              <a:buChar char="•"/>
            </a:pPr>
            <a:r>
              <a:rPr b="1" i="1" lang="it-IT" sz="1200" spc="-1" strike="noStrike">
                <a:solidFill>
                  <a:srgbClr val="ff0000"/>
                </a:solidFill>
                <a:latin typeface="Calibri"/>
                <a:ea typeface="DejaVu Sans"/>
              </a:rPr>
              <a:t>EARLY IN-BUNKER ACCESS</a:t>
            </a:r>
            <a:endParaRPr b="0" lang="en-GB" sz="1200" spc="-1" strike="noStrike">
              <a:latin typeface="Arial"/>
            </a:endParaRPr>
          </a:p>
          <a:p>
            <a:pPr marL="214200" indent="-214200">
              <a:lnSpc>
                <a:spcPct val="150000"/>
              </a:lnSpc>
              <a:buClr>
                <a:srgbClr val="ff0000"/>
              </a:buClr>
              <a:buFont typeface="Arial"/>
              <a:buChar char="•"/>
            </a:pPr>
            <a:r>
              <a:rPr b="1" i="1" lang="it-IT" sz="1200" spc="-1" strike="noStrike">
                <a:solidFill>
                  <a:srgbClr val="ff0000"/>
                </a:solidFill>
                <a:latin typeface="Calibri"/>
                <a:ea typeface="DejaVu Sans"/>
              </a:rPr>
              <a:t>TG5 DELAY </a:t>
            </a:r>
            <a:r>
              <a:rPr b="1" i="1" lang="it-IT" sz="1200" spc="-1" strike="noStrike">
                <a:solidFill>
                  <a:srgbClr val="ff0000"/>
                </a:solidFill>
                <a:latin typeface="Wingdings"/>
                <a:ea typeface="DejaVu Sans"/>
              </a:rPr>
              <a:t></a:t>
            </a:r>
            <a:r>
              <a:rPr b="1" i="1" lang="it-IT" sz="1200" spc="-1" strike="noStrike">
                <a:solidFill>
                  <a:srgbClr val="ff0000"/>
                </a:solidFill>
                <a:latin typeface="Calibri"/>
                <a:ea typeface="DejaVu Sans"/>
              </a:rPr>
              <a:t> 2026</a:t>
            </a:r>
            <a:endParaRPr b="0" lang="en-GB" sz="1200" spc="-1" strike="noStrike">
              <a:latin typeface="Arial"/>
            </a:endParaRPr>
          </a:p>
        </p:txBody>
      </p:sp>
      <p:graphicFrame>
        <p:nvGraphicFramePr>
          <p:cNvPr id="332" name="Tabella 2"/>
          <p:cNvGraphicFramePr/>
          <p:nvPr/>
        </p:nvGraphicFramePr>
        <p:xfrm>
          <a:off x="1026000" y="4560120"/>
          <a:ext cx="3895200" cy="686520"/>
        </p:xfrm>
        <a:graphic>
          <a:graphicData uri="http://schemas.openxmlformats.org/drawingml/2006/table">
            <a:tbl>
              <a:tblPr/>
              <a:tblGrid>
                <a:gridCol w="734760"/>
                <a:gridCol w="741960"/>
                <a:gridCol w="599040"/>
                <a:gridCol w="599040"/>
                <a:gridCol w="599040"/>
                <a:gridCol w="621720"/>
              </a:tblGrid>
              <a:tr h="142560">
                <a:tc>
                  <a:txBody>
                    <a:bodyPr lIns="6840" rIns="6840" anchor="b">
                      <a:noAutofit/>
                    </a:bodyPr>
                    <a:p>
                      <a:pPr>
                        <a:lnSpc>
                          <a:spcPct val="100000"/>
                        </a:lnSpc>
                        <a:buNone/>
                      </a:pPr>
                      <a:r>
                        <a:rPr b="0" lang="it-IT" sz="800" spc="-1" strike="noStrike">
                          <a:solidFill>
                            <a:srgbClr val="000000"/>
                          </a:solidFill>
                          <a:latin typeface="Calibri"/>
                          <a:ea typeface="DejaVu Sans"/>
                        </a:rPr>
                        <a:t> </a:t>
                      </a:r>
                      <a:endParaRPr b="0" lang="en-GB" sz="800" spc="-1" strike="noStrike">
                        <a:latin typeface="Arial"/>
                      </a:endParaRPr>
                    </a:p>
                  </a:txBody>
                  <a:tcPr anchor="b" marL="6840" marR="6840">
                    <a:lnL w="6480">
                      <a:solidFill>
                        <a:srgbClr val="000000"/>
                      </a:solidFill>
                    </a:lnL>
                    <a:lnR w="6480">
                      <a:solidFill>
                        <a:srgbClr val="000000"/>
                      </a:solidFill>
                    </a:lnR>
                    <a:lnT w="6480">
                      <a:solidFill>
                        <a:srgbClr val="000000"/>
                      </a:solidFill>
                    </a:lnT>
                    <a:lnB w="6480">
                      <a:solidFill>
                        <a:srgbClr val="000000"/>
                      </a:solidFill>
                    </a:lnB>
                    <a:noFill/>
                  </a:tcPr>
                </a:tc>
                <a:tc>
                  <a:txBody>
                    <a:bodyPr lIns="6840" rIns="6840" anchor="ctr">
                      <a:noAutofit/>
                    </a:bodyPr>
                    <a:p>
                      <a:pPr algn="ctr">
                        <a:lnSpc>
                          <a:spcPct val="100000"/>
                        </a:lnSpc>
                        <a:buNone/>
                      </a:pPr>
                      <a:r>
                        <a:rPr b="0" lang="it-IT" sz="800" spc="-1" strike="noStrike">
                          <a:solidFill>
                            <a:srgbClr val="000000"/>
                          </a:solidFill>
                          <a:latin typeface="Calibri"/>
                          <a:ea typeface="DejaVu Sans"/>
                        </a:rPr>
                        <a:t>Contract signed</a:t>
                      </a:r>
                      <a:endParaRPr b="0" lang="en-GB" sz="800" spc="-1" strike="noStrike">
                        <a:latin typeface="Arial"/>
                      </a:endParaRPr>
                    </a:p>
                  </a:txBody>
                  <a:tcPr anchor="ctr" marL="6840" marR="6840">
                    <a:lnL w="6480">
                      <a:solidFill>
                        <a:srgbClr val="000000"/>
                      </a:solidFill>
                    </a:lnL>
                    <a:lnR w="6480">
                      <a:solidFill>
                        <a:srgbClr val="000000"/>
                      </a:solidFill>
                    </a:lnR>
                    <a:lnT w="6480">
                      <a:solidFill>
                        <a:srgbClr val="000000"/>
                      </a:solidFill>
                    </a:lnT>
                    <a:lnB w="6480">
                      <a:solidFill>
                        <a:srgbClr val="000000"/>
                      </a:solidFill>
                    </a:lnB>
                    <a:solidFill>
                      <a:srgbClr val="d9d9d9"/>
                    </a:solidFill>
                  </a:tcPr>
                </a:tc>
                <a:tc>
                  <a:txBody>
                    <a:bodyPr lIns="6840" rIns="6840" anchor="ctr">
                      <a:noAutofit/>
                    </a:bodyPr>
                    <a:p>
                      <a:pPr algn="ctr">
                        <a:lnSpc>
                          <a:spcPct val="100000"/>
                        </a:lnSpc>
                        <a:buNone/>
                      </a:pPr>
                      <a:r>
                        <a:rPr b="0" lang="it-IT" sz="800" spc="-1" strike="noStrike">
                          <a:solidFill>
                            <a:srgbClr val="000000"/>
                          </a:solidFill>
                          <a:latin typeface="Calibri"/>
                          <a:ea typeface="DejaVu Sans"/>
                        </a:rPr>
                        <a:t>TG3</a:t>
                      </a:r>
                      <a:endParaRPr b="0" lang="en-GB" sz="800" spc="-1" strike="noStrike">
                        <a:latin typeface="Arial"/>
                      </a:endParaRPr>
                    </a:p>
                  </a:txBody>
                  <a:tcPr anchor="ctr" marL="6840" marR="6840">
                    <a:lnL w="6480">
                      <a:solidFill>
                        <a:srgbClr val="000000"/>
                      </a:solidFill>
                    </a:lnL>
                    <a:lnR w="6480">
                      <a:solidFill>
                        <a:srgbClr val="000000"/>
                      </a:solidFill>
                    </a:lnR>
                    <a:lnT w="6480">
                      <a:solidFill>
                        <a:srgbClr val="000000"/>
                      </a:solidFill>
                    </a:lnT>
                    <a:lnB w="6480">
                      <a:solidFill>
                        <a:srgbClr val="000000"/>
                      </a:solidFill>
                    </a:lnB>
                    <a:solidFill>
                      <a:srgbClr val="d9d9d9"/>
                    </a:solidFill>
                  </a:tcPr>
                </a:tc>
                <a:tc>
                  <a:txBody>
                    <a:bodyPr lIns="6840" rIns="6840" anchor="ctr">
                      <a:noAutofit/>
                    </a:bodyPr>
                    <a:p>
                      <a:pPr algn="ctr">
                        <a:lnSpc>
                          <a:spcPct val="100000"/>
                        </a:lnSpc>
                        <a:buNone/>
                      </a:pPr>
                      <a:r>
                        <a:rPr b="0" lang="it-IT" sz="800" spc="-1" strike="noStrike">
                          <a:solidFill>
                            <a:srgbClr val="000000"/>
                          </a:solidFill>
                          <a:latin typeface="Calibri"/>
                          <a:ea typeface="DejaVu Sans"/>
                        </a:rPr>
                        <a:t>FAT </a:t>
                      </a:r>
                      <a:endParaRPr b="0" lang="en-GB" sz="800" spc="-1" strike="noStrike">
                        <a:latin typeface="Arial"/>
                      </a:endParaRPr>
                    </a:p>
                  </a:txBody>
                  <a:tcPr anchor="ctr" marL="6840" marR="6840">
                    <a:lnL w="6480">
                      <a:solidFill>
                        <a:srgbClr val="000000"/>
                      </a:solidFill>
                    </a:lnL>
                    <a:lnR w="6480">
                      <a:solidFill>
                        <a:srgbClr val="000000"/>
                      </a:solidFill>
                    </a:lnR>
                    <a:lnT w="6480">
                      <a:solidFill>
                        <a:srgbClr val="000000"/>
                      </a:solidFill>
                    </a:lnT>
                    <a:lnB w="6480">
                      <a:solidFill>
                        <a:srgbClr val="000000"/>
                      </a:solidFill>
                    </a:lnB>
                    <a:solidFill>
                      <a:srgbClr val="d9d9d9"/>
                    </a:solidFill>
                  </a:tcPr>
                </a:tc>
                <a:tc gridSpan="2">
                  <a:txBody>
                    <a:bodyPr lIns="6840" rIns="6840" anchor="ctr">
                      <a:noAutofit/>
                    </a:bodyPr>
                    <a:p>
                      <a:pPr algn="ctr">
                        <a:lnSpc>
                          <a:spcPct val="100000"/>
                        </a:lnSpc>
                        <a:buNone/>
                      </a:pPr>
                      <a:r>
                        <a:rPr b="0" lang="it-IT" sz="800" spc="-1" strike="noStrike">
                          <a:solidFill>
                            <a:srgbClr val="000000"/>
                          </a:solidFill>
                          <a:latin typeface="Calibri"/>
                          <a:ea typeface="DejaVu Sans"/>
                        </a:rPr>
                        <a:t>INST END - FLOAT</a:t>
                      </a:r>
                      <a:endParaRPr b="0" lang="en-GB" sz="800" spc="-1" strike="noStrike">
                        <a:latin typeface="Arial"/>
                      </a:endParaRPr>
                    </a:p>
                  </a:txBody>
                  <a:tcPr anchor="ctr" marL="6840" marR="6840">
                    <a:lnL w="6480">
                      <a:solidFill>
                        <a:srgbClr val="000000"/>
                      </a:solidFill>
                    </a:lnL>
                    <a:lnR w="6480">
                      <a:solidFill>
                        <a:srgbClr val="000000"/>
                      </a:solidFill>
                    </a:lnR>
                    <a:lnT w="6480">
                      <a:solidFill>
                        <a:srgbClr val="000000"/>
                      </a:solidFill>
                    </a:lnT>
                    <a:lnB w="6480">
                      <a:solidFill>
                        <a:srgbClr val="000000"/>
                      </a:solidFill>
                    </a:lnB>
                    <a:solidFill>
                      <a:srgbClr val="d9d9d9"/>
                    </a:solidFill>
                  </a:tcPr>
                </a:tc>
                <a:tc hMerge="1">
                  <a:tcPr anchor="t" marL="90000" marR="90000">
                    <a:solidFill>
                      <a:srgbClr val="729fcf"/>
                    </a:solidFill>
                  </a:tcPr>
                </a:tc>
              </a:tr>
              <a:tr h="228600">
                <a:tc>
                  <a:txBody>
                    <a:bodyPr lIns="6840" rIns="6840" anchor="ctr">
                      <a:noAutofit/>
                    </a:bodyPr>
                    <a:p>
                      <a:pPr algn="ctr">
                        <a:lnSpc>
                          <a:spcPct val="100000"/>
                        </a:lnSpc>
                        <a:buNone/>
                      </a:pPr>
                      <a:r>
                        <a:rPr b="0" lang="it-IT" sz="800" spc="-1" strike="noStrike">
                          <a:solidFill>
                            <a:srgbClr val="000000"/>
                          </a:solidFill>
                          <a:latin typeface="Calibri"/>
                          <a:ea typeface="DejaVu Sans"/>
                        </a:rPr>
                        <a:t>Date</a:t>
                      </a:r>
                      <a:endParaRPr b="0" lang="en-GB" sz="800" spc="-1" strike="noStrike">
                        <a:latin typeface="Arial"/>
                      </a:endParaRPr>
                    </a:p>
                  </a:txBody>
                  <a:tcPr anchor="ctr" marL="6840" marR="6840">
                    <a:lnL w="6480">
                      <a:solidFill>
                        <a:srgbClr val="000000"/>
                      </a:solidFill>
                    </a:lnL>
                    <a:lnR w="6480">
                      <a:solidFill>
                        <a:srgbClr val="000000"/>
                      </a:solidFill>
                    </a:lnR>
                    <a:lnT w="6480">
                      <a:solidFill>
                        <a:srgbClr val="000000"/>
                      </a:solidFill>
                    </a:lnT>
                    <a:lnB w="6480">
                      <a:solidFill>
                        <a:srgbClr val="000000"/>
                      </a:solidFill>
                    </a:lnB>
                    <a:noFill/>
                  </a:tcPr>
                </a:tc>
                <a:tc>
                  <a:txBody>
                    <a:bodyPr lIns="6840" rIns="6840" anchor="ctr">
                      <a:noAutofit/>
                    </a:bodyPr>
                    <a:p>
                      <a:pPr algn="ctr">
                        <a:lnSpc>
                          <a:spcPct val="100000"/>
                        </a:lnSpc>
                        <a:buNone/>
                      </a:pPr>
                      <a:r>
                        <a:rPr b="1" lang="it-IT" sz="900" spc="-1" strike="noStrike">
                          <a:solidFill>
                            <a:srgbClr val="ff0000"/>
                          </a:solidFill>
                          <a:latin typeface="Calibri"/>
                          <a:ea typeface="DejaVu Sans"/>
                        </a:rPr>
                        <a:t>15/12/2022</a:t>
                      </a:r>
                      <a:endParaRPr b="0" lang="en-GB" sz="900" spc="-1" strike="noStrike">
                        <a:latin typeface="Arial"/>
                      </a:endParaRPr>
                    </a:p>
                  </a:txBody>
                  <a:tcPr anchor="ctr" marL="6840" marR="6840">
                    <a:lnL w="6480">
                      <a:solidFill>
                        <a:srgbClr val="000000"/>
                      </a:solidFill>
                    </a:lnL>
                    <a:lnR w="6480">
                      <a:solidFill>
                        <a:srgbClr val="000000"/>
                      </a:solidFill>
                    </a:lnR>
                    <a:lnT w="6480">
                      <a:solidFill>
                        <a:srgbClr val="000000"/>
                      </a:solidFill>
                    </a:lnT>
                    <a:lnB w="6480">
                      <a:solidFill>
                        <a:srgbClr val="000000"/>
                      </a:solidFill>
                    </a:lnB>
                    <a:solidFill>
                      <a:srgbClr val="ffff00"/>
                    </a:solidFill>
                  </a:tcPr>
                </a:tc>
                <a:tc>
                  <a:txBody>
                    <a:bodyPr lIns="6840" rIns="6840" anchor="ctr">
                      <a:noAutofit/>
                    </a:bodyPr>
                    <a:p>
                      <a:pPr algn="ctr">
                        <a:lnSpc>
                          <a:spcPct val="100000"/>
                        </a:lnSpc>
                        <a:buNone/>
                      </a:pPr>
                      <a:r>
                        <a:rPr b="0" lang="it-IT" sz="900" spc="-1" strike="noStrike">
                          <a:solidFill>
                            <a:srgbClr val="000000"/>
                          </a:solidFill>
                          <a:latin typeface="Calibri"/>
                          <a:ea typeface="DejaVu Sans"/>
                        </a:rPr>
                        <a:t>15/02/2023</a:t>
                      </a:r>
                      <a:endParaRPr b="0" lang="en-GB" sz="900" spc="-1" strike="noStrike">
                        <a:latin typeface="Arial"/>
                      </a:endParaRPr>
                    </a:p>
                  </a:txBody>
                  <a:tcPr anchor="ctr" marL="6840" marR="6840">
                    <a:lnL w="6480">
                      <a:solidFill>
                        <a:srgbClr val="000000"/>
                      </a:solidFill>
                    </a:lnL>
                    <a:lnR w="6480">
                      <a:solidFill>
                        <a:srgbClr val="000000"/>
                      </a:solidFill>
                    </a:lnR>
                    <a:lnT w="6480">
                      <a:solidFill>
                        <a:srgbClr val="000000"/>
                      </a:solidFill>
                    </a:lnT>
                    <a:lnB w="6480">
                      <a:solidFill>
                        <a:srgbClr val="000000"/>
                      </a:solidFill>
                    </a:lnB>
                    <a:noFill/>
                  </a:tcPr>
                </a:tc>
                <a:tc>
                  <a:txBody>
                    <a:bodyPr lIns="6840" rIns="6840" anchor="ctr">
                      <a:noAutofit/>
                    </a:bodyPr>
                    <a:p>
                      <a:pPr algn="ctr">
                        <a:lnSpc>
                          <a:spcPct val="100000"/>
                        </a:lnSpc>
                        <a:buNone/>
                      </a:pPr>
                      <a:r>
                        <a:rPr b="0" lang="it-IT" sz="900" spc="-1" strike="noStrike">
                          <a:solidFill>
                            <a:srgbClr val="000000"/>
                          </a:solidFill>
                          <a:latin typeface="Calibri"/>
                          <a:ea typeface="DejaVu Sans"/>
                        </a:rPr>
                        <a:t>03/09/2023</a:t>
                      </a:r>
                      <a:endParaRPr b="0" lang="en-GB" sz="900" spc="-1" strike="noStrike">
                        <a:latin typeface="Arial"/>
                      </a:endParaRPr>
                    </a:p>
                  </a:txBody>
                  <a:tcPr anchor="ctr" marL="6840" marR="6840">
                    <a:lnL w="6480">
                      <a:solidFill>
                        <a:srgbClr val="000000"/>
                      </a:solidFill>
                    </a:lnL>
                    <a:lnR w="6480">
                      <a:solidFill>
                        <a:srgbClr val="000000"/>
                      </a:solidFill>
                    </a:lnR>
                    <a:lnT w="6480">
                      <a:solidFill>
                        <a:srgbClr val="000000"/>
                      </a:solidFill>
                    </a:lnT>
                    <a:lnB w="6480">
                      <a:solidFill>
                        <a:srgbClr val="000000"/>
                      </a:solidFill>
                    </a:lnB>
                    <a:noFill/>
                  </a:tcPr>
                </a:tc>
                <a:tc>
                  <a:txBody>
                    <a:bodyPr lIns="6840" rIns="6840" anchor="ctr">
                      <a:noAutofit/>
                    </a:bodyPr>
                    <a:p>
                      <a:pPr algn="ctr">
                        <a:lnSpc>
                          <a:spcPct val="100000"/>
                        </a:lnSpc>
                        <a:buNone/>
                      </a:pPr>
                      <a:r>
                        <a:rPr b="0" lang="it-IT" sz="900" spc="-1" strike="noStrike">
                          <a:solidFill>
                            <a:srgbClr val="000000"/>
                          </a:solidFill>
                          <a:latin typeface="Calibri"/>
                          <a:ea typeface="DejaVu Sans"/>
                        </a:rPr>
                        <a:t>31/01/2024</a:t>
                      </a:r>
                      <a:endParaRPr b="0" lang="en-GB" sz="900" spc="-1" strike="noStrike">
                        <a:latin typeface="Arial"/>
                      </a:endParaRPr>
                    </a:p>
                  </a:txBody>
                  <a:tcPr anchor="ctr" marL="6840" marR="6840">
                    <a:lnL w="6480">
                      <a:solidFill>
                        <a:srgbClr val="000000"/>
                      </a:solidFill>
                    </a:lnL>
                    <a:lnR w="6480">
                      <a:solidFill>
                        <a:srgbClr val="000000"/>
                      </a:solidFill>
                    </a:lnR>
                    <a:lnT w="6480">
                      <a:solidFill>
                        <a:srgbClr val="000000"/>
                      </a:solidFill>
                    </a:lnT>
                    <a:lnB w="6480">
                      <a:solidFill>
                        <a:srgbClr val="000000"/>
                      </a:solidFill>
                    </a:lnB>
                    <a:noFill/>
                  </a:tcPr>
                </a:tc>
                <a:tc>
                  <a:txBody>
                    <a:bodyPr lIns="6840" rIns="6840" anchor="ctr">
                      <a:noAutofit/>
                    </a:bodyPr>
                    <a:p>
                      <a:pPr algn="ctr">
                        <a:lnSpc>
                          <a:spcPct val="100000"/>
                        </a:lnSpc>
                        <a:buNone/>
                      </a:pPr>
                      <a:r>
                        <a:rPr b="0" lang="it-IT" sz="900" spc="-1" strike="noStrike">
                          <a:solidFill>
                            <a:srgbClr val="000000"/>
                          </a:solidFill>
                          <a:latin typeface="Calibri"/>
                          <a:ea typeface="DejaVu Sans"/>
                        </a:rPr>
                        <a:t>31/03/2024</a:t>
                      </a:r>
                      <a:endParaRPr b="0" lang="en-GB" sz="900" spc="-1" strike="noStrike">
                        <a:latin typeface="Arial"/>
                      </a:endParaRPr>
                    </a:p>
                  </a:txBody>
                  <a:tcPr anchor="ctr" marL="6840" marR="6840">
                    <a:lnL w="6480">
                      <a:solidFill>
                        <a:srgbClr val="000000"/>
                      </a:solidFill>
                    </a:lnL>
                    <a:lnR w="6480">
                      <a:solidFill>
                        <a:srgbClr val="000000"/>
                      </a:solidFill>
                    </a:lnR>
                    <a:lnT w="6480">
                      <a:solidFill>
                        <a:srgbClr val="000000"/>
                      </a:solidFill>
                    </a:lnT>
                    <a:lnB w="6480">
                      <a:solidFill>
                        <a:srgbClr val="000000"/>
                      </a:solidFill>
                    </a:lnB>
                    <a:noFill/>
                  </a:tcPr>
                </a:tc>
              </a:tr>
              <a:tr h="144360">
                <a:tc rowSpan="2">
                  <a:txBody>
                    <a:bodyPr lIns="6840" rIns="6840" anchor="ctr">
                      <a:noAutofit/>
                    </a:bodyPr>
                    <a:p>
                      <a:pPr algn="ctr">
                        <a:lnSpc>
                          <a:spcPct val="100000"/>
                        </a:lnSpc>
                        <a:buNone/>
                      </a:pPr>
                      <a:r>
                        <a:rPr b="0" lang="it-IT" sz="800" spc="-1" strike="noStrike">
                          <a:solidFill>
                            <a:srgbClr val="000000"/>
                          </a:solidFill>
                          <a:latin typeface="Calibri"/>
                          <a:ea typeface="DejaVu Sans"/>
                        </a:rPr>
                        <a:t>leadtime</a:t>
                      </a:r>
                      <a:endParaRPr b="0" lang="en-GB" sz="800" spc="-1" strike="noStrike">
                        <a:latin typeface="Arial"/>
                      </a:endParaRPr>
                    </a:p>
                  </a:txBody>
                  <a:tcPr anchor="ctr" marL="6840" marR="6840">
                    <a:lnL w="6480">
                      <a:solidFill>
                        <a:srgbClr val="000000"/>
                      </a:solidFill>
                    </a:lnL>
                    <a:lnR w="6480">
                      <a:solidFill>
                        <a:srgbClr val="000000"/>
                      </a:solidFill>
                    </a:lnR>
                    <a:lnT w="6480">
                      <a:solidFill>
                        <a:srgbClr val="000000"/>
                      </a:solidFill>
                    </a:lnT>
                    <a:lnB w="6480">
                      <a:solidFill>
                        <a:srgbClr val="000000"/>
                      </a:solidFill>
                    </a:lnB>
                    <a:noFill/>
                  </a:tcPr>
                </a:tc>
                <a:tc>
                  <a:txBody>
                    <a:bodyPr lIns="6840" rIns="6840" anchor="ctr">
                      <a:noAutofit/>
                    </a:bodyPr>
                    <a:p>
                      <a:pPr algn="ctr">
                        <a:lnSpc>
                          <a:spcPct val="100000"/>
                        </a:lnSpc>
                        <a:buNone/>
                      </a:pPr>
                      <a:r>
                        <a:rPr b="0" lang="it-IT" sz="800" spc="-1" strike="noStrike">
                          <a:solidFill>
                            <a:srgbClr val="000000"/>
                          </a:solidFill>
                          <a:latin typeface="Calibri"/>
                          <a:ea typeface="DejaVu Sans"/>
                        </a:rPr>
                        <a:t>days</a:t>
                      </a:r>
                      <a:endParaRPr b="0" lang="en-GB" sz="800" spc="-1" strike="noStrike">
                        <a:latin typeface="Arial"/>
                      </a:endParaRPr>
                    </a:p>
                  </a:txBody>
                  <a:tcPr anchor="ctr" marL="6840" marR="6840">
                    <a:lnL w="6480">
                      <a:solidFill>
                        <a:srgbClr val="000000"/>
                      </a:solidFill>
                    </a:lnL>
                    <a:lnR w="6480">
                      <a:solidFill>
                        <a:srgbClr val="000000"/>
                      </a:solidFill>
                    </a:lnR>
                    <a:lnT w="6480">
                      <a:solidFill>
                        <a:srgbClr val="000000"/>
                      </a:solidFill>
                    </a:lnT>
                    <a:lnB w="6480">
                      <a:solidFill>
                        <a:srgbClr val="000000"/>
                      </a:solidFill>
                    </a:lnB>
                    <a:noFill/>
                  </a:tcPr>
                </a:tc>
                <a:tc>
                  <a:txBody>
                    <a:bodyPr lIns="6840" rIns="6840" anchor="ctr">
                      <a:noAutofit/>
                    </a:bodyPr>
                    <a:p>
                      <a:pPr algn="ctr">
                        <a:lnSpc>
                          <a:spcPct val="100000"/>
                        </a:lnSpc>
                        <a:buNone/>
                      </a:pPr>
                      <a:r>
                        <a:rPr b="0" lang="it-IT" sz="900" spc="-1" strike="noStrike">
                          <a:solidFill>
                            <a:srgbClr val="000000"/>
                          </a:solidFill>
                          <a:latin typeface="Calibri"/>
                          <a:ea typeface="DejaVu Sans"/>
                        </a:rPr>
                        <a:t>62</a:t>
                      </a:r>
                      <a:endParaRPr b="0" lang="en-GB" sz="900" spc="-1" strike="noStrike">
                        <a:latin typeface="Arial"/>
                      </a:endParaRPr>
                    </a:p>
                  </a:txBody>
                  <a:tcPr anchor="ctr" marL="6840" marR="6840">
                    <a:lnL w="6480">
                      <a:solidFill>
                        <a:srgbClr val="000000"/>
                      </a:solidFill>
                    </a:lnL>
                    <a:lnR w="6480">
                      <a:solidFill>
                        <a:srgbClr val="000000"/>
                      </a:solidFill>
                    </a:lnR>
                    <a:lnT w="6480">
                      <a:solidFill>
                        <a:srgbClr val="000000"/>
                      </a:solidFill>
                    </a:lnT>
                    <a:lnB w="6480">
                      <a:solidFill>
                        <a:srgbClr val="000000"/>
                      </a:solidFill>
                    </a:lnB>
                    <a:noFill/>
                  </a:tcPr>
                </a:tc>
                <a:tc>
                  <a:txBody>
                    <a:bodyPr lIns="6840" rIns="6840" anchor="ctr">
                      <a:noAutofit/>
                    </a:bodyPr>
                    <a:p>
                      <a:pPr algn="ctr">
                        <a:lnSpc>
                          <a:spcPct val="100000"/>
                        </a:lnSpc>
                        <a:buNone/>
                      </a:pPr>
                      <a:r>
                        <a:rPr b="0" lang="it-IT" sz="900" spc="-1" strike="noStrike">
                          <a:solidFill>
                            <a:srgbClr val="ff0000"/>
                          </a:solidFill>
                          <a:latin typeface="Calibri"/>
                          <a:ea typeface="DejaVu Sans"/>
                        </a:rPr>
                        <a:t>200</a:t>
                      </a:r>
                      <a:endParaRPr b="0" lang="en-GB" sz="900" spc="-1" strike="noStrike">
                        <a:latin typeface="Arial"/>
                      </a:endParaRPr>
                    </a:p>
                  </a:txBody>
                  <a:tcPr anchor="ctr" marL="6840" marR="6840">
                    <a:lnL w="6480">
                      <a:solidFill>
                        <a:srgbClr val="000000"/>
                      </a:solidFill>
                    </a:lnL>
                    <a:lnR w="6480">
                      <a:solidFill>
                        <a:srgbClr val="000000"/>
                      </a:solidFill>
                    </a:lnR>
                    <a:lnT w="6480">
                      <a:solidFill>
                        <a:srgbClr val="000000"/>
                      </a:solidFill>
                    </a:lnT>
                    <a:lnB w="6480">
                      <a:solidFill>
                        <a:srgbClr val="000000"/>
                      </a:solidFill>
                    </a:lnB>
                    <a:noFill/>
                  </a:tcPr>
                </a:tc>
                <a:tc>
                  <a:txBody>
                    <a:bodyPr lIns="6840" rIns="6840" anchor="ctr">
                      <a:noAutofit/>
                    </a:bodyPr>
                    <a:p>
                      <a:pPr algn="ctr">
                        <a:lnSpc>
                          <a:spcPct val="100000"/>
                        </a:lnSpc>
                        <a:buNone/>
                      </a:pPr>
                      <a:r>
                        <a:rPr b="0" lang="it-IT" sz="900" spc="-1" strike="noStrike">
                          <a:solidFill>
                            <a:srgbClr val="000000"/>
                          </a:solidFill>
                          <a:latin typeface="Calibri"/>
                          <a:ea typeface="DejaVu Sans"/>
                        </a:rPr>
                        <a:t>150</a:t>
                      </a:r>
                      <a:endParaRPr b="0" lang="en-GB" sz="900" spc="-1" strike="noStrike">
                        <a:latin typeface="Arial"/>
                      </a:endParaRPr>
                    </a:p>
                  </a:txBody>
                  <a:tcPr anchor="ctr" marL="6840" marR="6840">
                    <a:lnL w="6480">
                      <a:solidFill>
                        <a:srgbClr val="000000"/>
                      </a:solidFill>
                    </a:lnL>
                    <a:lnR w="6480">
                      <a:solidFill>
                        <a:srgbClr val="000000"/>
                      </a:solidFill>
                    </a:lnR>
                    <a:lnT w="6480">
                      <a:solidFill>
                        <a:srgbClr val="000000"/>
                      </a:solidFill>
                    </a:lnT>
                    <a:lnB w="6480">
                      <a:solidFill>
                        <a:srgbClr val="000000"/>
                      </a:solidFill>
                    </a:lnB>
                    <a:noFill/>
                  </a:tcPr>
                </a:tc>
                <a:tc>
                  <a:txBody>
                    <a:bodyPr lIns="6840" rIns="6840" anchor="ctr">
                      <a:noAutofit/>
                    </a:bodyPr>
                    <a:p>
                      <a:pPr algn="ctr">
                        <a:lnSpc>
                          <a:spcPct val="100000"/>
                        </a:lnSpc>
                        <a:buNone/>
                      </a:pPr>
                      <a:r>
                        <a:rPr b="0" lang="it-IT" sz="900" spc="-1" strike="noStrike">
                          <a:solidFill>
                            <a:srgbClr val="000000"/>
                          </a:solidFill>
                          <a:latin typeface="Calibri"/>
                          <a:ea typeface="DejaVu Sans"/>
                        </a:rPr>
                        <a:t>60</a:t>
                      </a:r>
                      <a:endParaRPr b="0" lang="en-GB" sz="900" spc="-1" strike="noStrike">
                        <a:latin typeface="Arial"/>
                      </a:endParaRPr>
                    </a:p>
                  </a:txBody>
                  <a:tcPr anchor="ctr" marL="6840" marR="6840">
                    <a:lnL w="6480">
                      <a:solidFill>
                        <a:srgbClr val="000000"/>
                      </a:solidFill>
                    </a:lnL>
                    <a:lnR w="6480">
                      <a:solidFill>
                        <a:srgbClr val="000000"/>
                      </a:solidFill>
                    </a:lnR>
                    <a:lnT w="6480">
                      <a:solidFill>
                        <a:srgbClr val="000000"/>
                      </a:solidFill>
                    </a:lnT>
                    <a:lnB w="6480">
                      <a:solidFill>
                        <a:srgbClr val="000000"/>
                      </a:solidFill>
                    </a:lnB>
                    <a:noFill/>
                  </a:tcPr>
                </a:tc>
              </a:tr>
              <a:tr h="171360">
                <a:tc vMerge="1">
                  <a:tcPr anchor="t" marL="90000" marR="90000">
                    <a:solidFill>
                      <a:srgbClr val="729fcf"/>
                    </a:solidFill>
                  </a:tcPr>
                </a:tc>
                <a:tc>
                  <a:txBody>
                    <a:bodyPr lIns="6840" rIns="6840" anchor="ctr">
                      <a:noAutofit/>
                    </a:bodyPr>
                    <a:p>
                      <a:pPr algn="ctr">
                        <a:lnSpc>
                          <a:spcPct val="100000"/>
                        </a:lnSpc>
                        <a:buNone/>
                      </a:pPr>
                      <a:r>
                        <a:rPr b="0" lang="it-IT" sz="800" spc="-1" strike="noStrike">
                          <a:solidFill>
                            <a:srgbClr val="000000"/>
                          </a:solidFill>
                          <a:latin typeface="Calibri"/>
                          <a:ea typeface="DejaVu Sans"/>
                        </a:rPr>
                        <a:t>weeks</a:t>
                      </a:r>
                      <a:endParaRPr b="0" lang="en-GB" sz="800" spc="-1" strike="noStrike">
                        <a:latin typeface="Arial"/>
                      </a:endParaRPr>
                    </a:p>
                  </a:txBody>
                  <a:tcPr anchor="ctr" marL="6840" marR="6840">
                    <a:lnL w="6480">
                      <a:solidFill>
                        <a:srgbClr val="000000"/>
                      </a:solidFill>
                    </a:lnL>
                    <a:lnR w="6480">
                      <a:solidFill>
                        <a:srgbClr val="000000"/>
                      </a:solidFill>
                    </a:lnR>
                    <a:lnT w="6480">
                      <a:solidFill>
                        <a:srgbClr val="000000"/>
                      </a:solidFill>
                    </a:lnT>
                    <a:lnB w="6480">
                      <a:solidFill>
                        <a:srgbClr val="000000"/>
                      </a:solidFill>
                    </a:lnB>
                    <a:noFill/>
                  </a:tcPr>
                </a:tc>
                <a:tc>
                  <a:txBody>
                    <a:bodyPr lIns="6840" rIns="6840" anchor="ctr">
                      <a:noAutofit/>
                    </a:bodyPr>
                    <a:p>
                      <a:pPr algn="ctr">
                        <a:lnSpc>
                          <a:spcPct val="100000"/>
                        </a:lnSpc>
                        <a:buNone/>
                      </a:pPr>
                      <a:r>
                        <a:rPr b="0" lang="it-IT" sz="900" spc="-1" strike="noStrike">
                          <a:solidFill>
                            <a:srgbClr val="000000"/>
                          </a:solidFill>
                          <a:latin typeface="Calibri"/>
                          <a:ea typeface="DejaVu Sans"/>
                        </a:rPr>
                        <a:t>9</a:t>
                      </a:r>
                      <a:endParaRPr b="0" lang="en-GB" sz="900" spc="-1" strike="noStrike">
                        <a:latin typeface="Arial"/>
                      </a:endParaRPr>
                    </a:p>
                  </a:txBody>
                  <a:tcPr anchor="ctr" marL="6840" marR="6840">
                    <a:lnL w="6480">
                      <a:solidFill>
                        <a:srgbClr val="000000"/>
                      </a:solidFill>
                    </a:lnL>
                    <a:lnR w="6480">
                      <a:solidFill>
                        <a:srgbClr val="000000"/>
                      </a:solidFill>
                    </a:lnR>
                    <a:lnT w="6480">
                      <a:solidFill>
                        <a:srgbClr val="000000"/>
                      </a:solidFill>
                    </a:lnT>
                    <a:lnB w="6480">
                      <a:solidFill>
                        <a:srgbClr val="000000"/>
                      </a:solidFill>
                    </a:lnB>
                    <a:noFill/>
                  </a:tcPr>
                </a:tc>
                <a:tc>
                  <a:txBody>
                    <a:bodyPr lIns="6840" rIns="6840" anchor="ctr">
                      <a:noAutofit/>
                    </a:bodyPr>
                    <a:p>
                      <a:pPr algn="ctr">
                        <a:lnSpc>
                          <a:spcPct val="100000"/>
                        </a:lnSpc>
                        <a:buNone/>
                      </a:pPr>
                      <a:r>
                        <a:rPr b="0" lang="it-IT" sz="900" spc="-1" strike="noStrike">
                          <a:solidFill>
                            <a:srgbClr val="ff0000"/>
                          </a:solidFill>
                          <a:latin typeface="Calibri"/>
                          <a:ea typeface="DejaVu Sans"/>
                        </a:rPr>
                        <a:t>29</a:t>
                      </a:r>
                      <a:endParaRPr b="0" lang="en-GB" sz="900" spc="-1" strike="noStrike">
                        <a:latin typeface="Arial"/>
                      </a:endParaRPr>
                    </a:p>
                  </a:txBody>
                  <a:tcPr anchor="ctr" marL="6840" marR="6840">
                    <a:lnL w="6480">
                      <a:solidFill>
                        <a:srgbClr val="000000"/>
                      </a:solidFill>
                    </a:lnL>
                    <a:lnR w="6480">
                      <a:solidFill>
                        <a:srgbClr val="000000"/>
                      </a:solidFill>
                    </a:lnR>
                    <a:lnT w="6480">
                      <a:solidFill>
                        <a:srgbClr val="000000"/>
                      </a:solidFill>
                    </a:lnT>
                    <a:lnB w="6480">
                      <a:solidFill>
                        <a:srgbClr val="000000"/>
                      </a:solidFill>
                    </a:lnB>
                    <a:noFill/>
                  </a:tcPr>
                </a:tc>
                <a:tc>
                  <a:txBody>
                    <a:bodyPr lIns="6840" rIns="6840" anchor="ctr">
                      <a:noAutofit/>
                    </a:bodyPr>
                    <a:p>
                      <a:pPr algn="ctr">
                        <a:lnSpc>
                          <a:spcPct val="100000"/>
                        </a:lnSpc>
                        <a:buNone/>
                      </a:pPr>
                      <a:r>
                        <a:rPr b="0" lang="it-IT" sz="900" spc="-1" strike="noStrike">
                          <a:solidFill>
                            <a:srgbClr val="000000"/>
                          </a:solidFill>
                          <a:latin typeface="Calibri"/>
                          <a:ea typeface="DejaVu Sans"/>
                        </a:rPr>
                        <a:t>21</a:t>
                      </a:r>
                      <a:endParaRPr b="0" lang="en-GB" sz="900" spc="-1" strike="noStrike">
                        <a:latin typeface="Arial"/>
                      </a:endParaRPr>
                    </a:p>
                  </a:txBody>
                  <a:tcPr anchor="ctr" marL="6840" marR="6840">
                    <a:lnL w="6480">
                      <a:solidFill>
                        <a:srgbClr val="000000"/>
                      </a:solidFill>
                    </a:lnL>
                    <a:lnR w="6480">
                      <a:solidFill>
                        <a:srgbClr val="000000"/>
                      </a:solidFill>
                    </a:lnR>
                    <a:lnT w="6480">
                      <a:solidFill>
                        <a:srgbClr val="000000"/>
                      </a:solidFill>
                    </a:lnT>
                    <a:lnB w="6480">
                      <a:solidFill>
                        <a:srgbClr val="000000"/>
                      </a:solidFill>
                    </a:lnB>
                    <a:noFill/>
                  </a:tcPr>
                </a:tc>
                <a:tc>
                  <a:txBody>
                    <a:bodyPr lIns="6840" rIns="6840" anchor="ctr">
                      <a:noAutofit/>
                    </a:bodyPr>
                    <a:p>
                      <a:pPr algn="ctr">
                        <a:lnSpc>
                          <a:spcPct val="100000"/>
                        </a:lnSpc>
                        <a:buNone/>
                      </a:pPr>
                      <a:r>
                        <a:rPr b="0" lang="it-IT" sz="900" spc="-1" strike="noStrike">
                          <a:solidFill>
                            <a:srgbClr val="000000"/>
                          </a:solidFill>
                          <a:latin typeface="Calibri"/>
                          <a:ea typeface="DejaVu Sans"/>
                        </a:rPr>
                        <a:t>9</a:t>
                      </a:r>
                      <a:endParaRPr b="0" lang="en-GB" sz="900" spc="-1" strike="noStrike">
                        <a:latin typeface="Arial"/>
                      </a:endParaRPr>
                    </a:p>
                  </a:txBody>
                  <a:tcPr anchor="ctr" marL="6840" marR="6840">
                    <a:lnL w="6480">
                      <a:solidFill>
                        <a:srgbClr val="000000"/>
                      </a:solidFill>
                    </a:lnL>
                    <a:lnR w="6480">
                      <a:solidFill>
                        <a:srgbClr val="000000"/>
                      </a:solidFill>
                    </a:lnR>
                    <a:lnT w="6480">
                      <a:solidFill>
                        <a:srgbClr val="000000"/>
                      </a:solidFill>
                    </a:lnT>
                    <a:lnB w="6480">
                      <a:solidFill>
                        <a:srgbClr val="000000"/>
                      </a:solidFill>
                    </a:lnB>
                    <a:noFill/>
                  </a:tcPr>
                </a:tc>
              </a:tr>
            </a:tbl>
          </a:graphicData>
        </a:graphic>
      </p:graphicFrame>
      <p:sp>
        <p:nvSpPr>
          <p:cNvPr id="333" name="Rettangolo 8"/>
          <p:cNvSpPr/>
          <p:nvPr/>
        </p:nvSpPr>
        <p:spPr>
          <a:xfrm>
            <a:off x="1026360" y="4283640"/>
            <a:ext cx="3894840" cy="295560"/>
          </a:xfrm>
          <a:prstGeom prst="rect">
            <a:avLst/>
          </a:prstGeom>
          <a:solidFill>
            <a:schemeClr val="bg1">
              <a:lumMod val="95000"/>
            </a:schemeClr>
          </a:solidFill>
          <a:ln w="0">
            <a:solidFill>
              <a:srgbClr val="000000"/>
            </a:solidFill>
          </a:ln>
        </p:spPr>
        <p:style>
          <a:lnRef idx="0"/>
          <a:fillRef idx="0"/>
          <a:effectRef idx="0"/>
          <a:fontRef idx="minor"/>
        </p:style>
        <p:txBody>
          <a:bodyPr lIns="90000" rIns="90000" tIns="45000" bIns="45000" anchor="t">
            <a:spAutoFit/>
          </a:bodyPr>
          <a:p>
            <a:pPr algn="ctr">
              <a:lnSpc>
                <a:spcPct val="100000"/>
              </a:lnSpc>
              <a:buNone/>
            </a:pPr>
            <a:r>
              <a:rPr b="1" i="1" lang="it-IT" sz="1350" spc="-1" strike="noStrike">
                <a:solidFill>
                  <a:srgbClr val="ff00ff"/>
                </a:solidFill>
                <a:latin typeface="Calibri"/>
                <a:ea typeface="DejaVu Sans"/>
              </a:rPr>
              <a:t>In Bunker early access OPTION</a:t>
            </a:r>
            <a:endParaRPr b="0" lang="en-GB" sz="1350" spc="-1" strike="noStrike">
              <a:latin typeface="Arial"/>
            </a:endParaRPr>
          </a:p>
        </p:txBody>
      </p:sp>
      <p:sp>
        <p:nvSpPr>
          <p:cNvPr id="334" name="Rettangolo 9"/>
          <p:cNvSpPr/>
          <p:nvPr/>
        </p:nvSpPr>
        <p:spPr>
          <a:xfrm>
            <a:off x="4921920" y="4283640"/>
            <a:ext cx="2432880" cy="959040"/>
          </a:xfrm>
          <a:prstGeom prst="rect">
            <a:avLst/>
          </a:prstGeom>
          <a:solidFill>
            <a:schemeClr val="bg1">
              <a:lumMod val="95000"/>
            </a:schemeClr>
          </a:solidFill>
          <a:ln w="0">
            <a:solidFill>
              <a:srgbClr val="000000"/>
            </a:solidFill>
          </a:ln>
        </p:spPr>
        <p:style>
          <a:lnRef idx="0"/>
          <a:fillRef idx="0"/>
          <a:effectRef idx="0"/>
          <a:fontRef idx="minor"/>
        </p:style>
        <p:txBody>
          <a:bodyPr lIns="90000" rIns="90000" tIns="45000" bIns="45000" anchor="t">
            <a:noAutofit/>
          </a:bodyPr>
          <a:p>
            <a:pPr marL="214200" indent="-214200">
              <a:lnSpc>
                <a:spcPct val="150000"/>
              </a:lnSpc>
              <a:buClr>
                <a:srgbClr val="ff0000"/>
              </a:buClr>
              <a:buFont typeface="Arial"/>
              <a:buChar char="•"/>
            </a:pPr>
            <a:r>
              <a:rPr b="1" i="1" lang="it-IT" sz="1280" spc="-1" strike="noStrike">
                <a:solidFill>
                  <a:srgbClr val="ff0000"/>
                </a:solidFill>
                <a:latin typeface="Calibri"/>
                <a:ea typeface="DejaVu Sans"/>
              </a:rPr>
              <a:t>IN-BUNKER NEUTRON GUIDE</a:t>
            </a:r>
            <a:endParaRPr b="0" lang="en-GB" sz="1280" spc="-1" strike="noStrike">
              <a:latin typeface="Arial"/>
            </a:endParaRPr>
          </a:p>
          <a:p>
            <a:pPr marL="214200" indent="-214200">
              <a:lnSpc>
                <a:spcPct val="150000"/>
              </a:lnSpc>
              <a:buClr>
                <a:srgbClr val="ff0000"/>
              </a:buClr>
              <a:buFont typeface="Arial"/>
              <a:buChar char="•"/>
            </a:pPr>
            <a:r>
              <a:rPr b="1" i="1" lang="it-IT" sz="1280" spc="-1" strike="noStrike">
                <a:solidFill>
                  <a:srgbClr val="ff0000"/>
                </a:solidFill>
                <a:latin typeface="Calibri"/>
                <a:ea typeface="DejaVu Sans"/>
              </a:rPr>
              <a:t>HEAVY SHUTTER</a:t>
            </a:r>
            <a:endParaRPr b="0" lang="en-GB" sz="1280" spc="-1" strike="noStrike">
              <a:latin typeface="Arial"/>
            </a:endParaRPr>
          </a:p>
          <a:p>
            <a:pPr marL="214200" indent="-214200">
              <a:lnSpc>
                <a:spcPct val="150000"/>
              </a:lnSpc>
              <a:buClr>
                <a:srgbClr val="00b0f0"/>
              </a:buClr>
              <a:buFont typeface="Arial"/>
              <a:buChar char="•"/>
            </a:pPr>
            <a:r>
              <a:rPr b="1" i="1" lang="it-IT" sz="1280" spc="-1" strike="noStrike">
                <a:solidFill>
                  <a:srgbClr val="00b0f0"/>
                </a:solidFill>
                <a:latin typeface="Calibri"/>
                <a:ea typeface="DejaVu Sans"/>
              </a:rPr>
              <a:t>IN-BUNKER CHOPPERS</a:t>
            </a:r>
            <a:endParaRPr b="0" lang="en-GB" sz="1280" spc="-1" strike="noStrike">
              <a:latin typeface="Arial"/>
            </a:endParaRPr>
          </a:p>
        </p:txBody>
      </p:sp>
      <p:sp>
        <p:nvSpPr>
          <p:cNvPr id="335" name="Freccia circolare in giù 2"/>
          <p:cNvSpPr/>
          <p:nvPr/>
        </p:nvSpPr>
        <p:spPr>
          <a:xfrm rot="5400000">
            <a:off x="7552800" y="3699000"/>
            <a:ext cx="980280" cy="970920"/>
          </a:xfrm>
          <a:prstGeom prst="curvedDownArrow">
            <a:avLst>
              <a:gd name="adj1" fmla="val 22610"/>
              <a:gd name="adj2" fmla="val 62661"/>
              <a:gd name="adj3" fmla="val 56400"/>
            </a:avLst>
          </a:prstGeom>
          <a:solidFill>
            <a:srgbClr val="ff0000"/>
          </a:solidFill>
          <a:ln>
            <a:solidFill>
              <a:srgbClr val="a6a6a6"/>
            </a:solidFill>
          </a:ln>
        </p:spPr>
        <p:style>
          <a:lnRef idx="2">
            <a:schemeClr val="accent1">
              <a:shade val="50000"/>
            </a:schemeClr>
          </a:lnRef>
          <a:fillRef idx="1">
            <a:schemeClr val="accent1"/>
          </a:fillRef>
          <a:effectRef idx="0">
            <a:schemeClr val="accent1"/>
          </a:effectRef>
          <a:fontRef idx="minor"/>
        </p:style>
      </p:sp>
      <p:sp>
        <p:nvSpPr>
          <p:cNvPr id="336" name=""/>
          <p:cNvSpPr/>
          <p:nvPr/>
        </p:nvSpPr>
        <p:spPr>
          <a:xfrm>
            <a:off x="7408080" y="36720"/>
            <a:ext cx="1704240" cy="394920"/>
          </a:xfrm>
          <a:prstGeom prst="rect">
            <a:avLst/>
          </a:prstGeom>
          <a:noFill/>
          <a:ln w="0">
            <a:noFill/>
          </a:ln>
        </p:spPr>
        <p:style>
          <a:lnRef idx="0"/>
          <a:fillRef idx="0"/>
          <a:effectRef idx="0"/>
          <a:fontRef idx="minor"/>
        </p:style>
        <p:txBody>
          <a:bodyPr lIns="90000" rIns="90000" tIns="45000" bIns="45000" anchor="t">
            <a:noAutofit/>
          </a:bodyPr>
          <a:p>
            <a:pPr algn="r">
              <a:lnSpc>
                <a:spcPct val="100000"/>
              </a:lnSpc>
              <a:buNone/>
            </a:pPr>
            <a:fld id="{FC7923DD-78BC-4866-AE78-7165439D034C}" type="slidenum">
              <a:rPr b="0" lang="en-GB" sz="2000" spc="-1" strike="noStrike">
                <a:latin typeface="Cantarell"/>
              </a:rPr>
              <a:t>&lt;numero&gt;</a:t>
            </a:fld>
            <a:r>
              <a:rPr b="0" lang="en-GB" sz="2000" spc="-1" strike="noStrike">
                <a:latin typeface="Cantarell"/>
              </a:rPr>
              <a:t>/</a:t>
            </a:r>
            <a:fld id="{EB08AC58-EADB-46A4-AB0F-932566ECAF3A}" type="slidecount">
              <a:rPr b="0" lang="en-GB" sz="2000" spc="-1" strike="noStrike">
                <a:latin typeface="Cantarell"/>
              </a:rPr>
              <a:t>18</a:t>
            </a:fld>
            <a:endParaRPr b="0" lang="en-GB" sz="2000" spc="-1" strike="noStrike">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37" name="Immagine 16" descr=""/>
          <p:cNvPicPr/>
          <p:nvPr/>
        </p:nvPicPr>
        <p:blipFill>
          <a:blip r:embed="rId1"/>
          <a:stretch/>
        </p:blipFill>
        <p:spPr>
          <a:xfrm>
            <a:off x="223920" y="2241720"/>
            <a:ext cx="6588720" cy="1854720"/>
          </a:xfrm>
          <a:prstGeom prst="rect">
            <a:avLst/>
          </a:prstGeom>
          <a:ln w="9525">
            <a:noFill/>
          </a:ln>
        </p:spPr>
      </p:pic>
      <p:sp>
        <p:nvSpPr>
          <p:cNvPr id="338" name="CasellaDiTesto 8"/>
          <p:cNvSpPr/>
          <p:nvPr/>
        </p:nvSpPr>
        <p:spPr>
          <a:xfrm>
            <a:off x="1542960" y="2617920"/>
            <a:ext cx="7599960" cy="699120"/>
          </a:xfrm>
          <a:prstGeom prst="rect">
            <a:avLst/>
          </a:prstGeom>
          <a:noFill/>
          <a:ln w="9525">
            <a:noFill/>
          </a:ln>
        </p:spPr>
        <p:style>
          <a:lnRef idx="0"/>
          <a:fillRef idx="0"/>
          <a:effectRef idx="0"/>
          <a:fontRef idx="minor"/>
        </p:style>
        <p:txBody>
          <a:bodyPr lIns="90000" rIns="90000" tIns="45000" bIns="45000" anchor="t">
            <a:spAutoFit/>
          </a:bodyPr>
          <a:p>
            <a:pPr algn="ctr">
              <a:lnSpc>
                <a:spcPct val="100000"/>
              </a:lnSpc>
              <a:buNone/>
            </a:pPr>
            <a:r>
              <a:rPr b="1" lang="en-US" sz="4000" spc="-1" strike="noStrike">
                <a:solidFill>
                  <a:srgbClr val="0000ff"/>
                </a:solidFill>
                <a:latin typeface="Calibri"/>
                <a:ea typeface="DejaVu Sans"/>
              </a:rPr>
              <a:t>Thank you for your attention!</a:t>
            </a:r>
            <a:endParaRPr b="0" lang="en-GB" sz="4000" spc="-1" strike="noStrike">
              <a:latin typeface="Arial"/>
            </a:endParaRPr>
          </a:p>
        </p:txBody>
      </p:sp>
      <p:sp>
        <p:nvSpPr>
          <p:cNvPr id="339" name=""/>
          <p:cNvSpPr/>
          <p:nvPr/>
        </p:nvSpPr>
        <p:spPr>
          <a:xfrm>
            <a:off x="7407720" y="36720"/>
            <a:ext cx="1704240" cy="394920"/>
          </a:xfrm>
          <a:prstGeom prst="rect">
            <a:avLst/>
          </a:prstGeom>
          <a:noFill/>
          <a:ln w="0">
            <a:noFill/>
          </a:ln>
        </p:spPr>
        <p:style>
          <a:lnRef idx="0"/>
          <a:fillRef idx="0"/>
          <a:effectRef idx="0"/>
          <a:fontRef idx="minor"/>
        </p:style>
        <p:txBody>
          <a:bodyPr lIns="90000" rIns="90000" tIns="45000" bIns="45000" anchor="t">
            <a:noAutofit/>
          </a:bodyPr>
          <a:p>
            <a:pPr algn="r">
              <a:lnSpc>
                <a:spcPct val="100000"/>
              </a:lnSpc>
              <a:buNone/>
            </a:pPr>
            <a:fld id="{C2B399E8-338F-4574-9B3D-1B611843D0F7}" type="slidenum">
              <a:rPr b="0" lang="en-GB" sz="2000" spc="-1" strike="noStrike">
                <a:latin typeface="Cantarell"/>
              </a:rPr>
              <a:t>&lt;numero&gt;</a:t>
            </a:fld>
            <a:r>
              <a:rPr b="0" lang="en-GB" sz="2000" spc="-1" strike="noStrike">
                <a:latin typeface="Cantarell"/>
              </a:rPr>
              <a:t>/</a:t>
            </a:r>
            <a:fld id="{83B5CF7D-2955-4B8F-A47B-1C723B69A9D6}" type="slidecount">
              <a:rPr b="0" lang="en-GB" sz="2000" spc="-1" strike="noStrike">
                <a:latin typeface="Cantarell"/>
              </a:rPr>
              <a:t>18</a:t>
            </a:fld>
            <a:endParaRPr b="0" lang="en-GB" sz="20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05" name="Immagine 4" descr=""/>
          <p:cNvPicPr/>
          <p:nvPr/>
        </p:nvPicPr>
        <p:blipFill>
          <a:blip r:embed="rId1"/>
          <a:stretch/>
        </p:blipFill>
        <p:spPr>
          <a:xfrm>
            <a:off x="17640" y="12600"/>
            <a:ext cx="4045320" cy="1138680"/>
          </a:xfrm>
          <a:prstGeom prst="rect">
            <a:avLst/>
          </a:prstGeom>
          <a:ln w="9525">
            <a:noFill/>
          </a:ln>
        </p:spPr>
      </p:pic>
      <p:sp>
        <p:nvSpPr>
          <p:cNvPr id="206" name="CasellaDiTesto 16"/>
          <p:cNvSpPr/>
          <p:nvPr/>
        </p:nvSpPr>
        <p:spPr>
          <a:xfrm>
            <a:off x="1058400" y="241200"/>
            <a:ext cx="6591240" cy="455400"/>
          </a:xfrm>
          <a:prstGeom prst="rect">
            <a:avLst/>
          </a:prstGeom>
          <a:noFill/>
          <a:ln w="9525">
            <a:noFill/>
          </a:ln>
        </p:spPr>
        <p:style>
          <a:lnRef idx="0"/>
          <a:fillRef idx="0"/>
          <a:effectRef idx="0"/>
          <a:fontRef idx="minor"/>
        </p:style>
        <p:txBody>
          <a:bodyPr lIns="90000" rIns="90000" tIns="45000" bIns="45000" anchor="t">
            <a:spAutoFit/>
          </a:bodyPr>
          <a:p>
            <a:pPr>
              <a:lnSpc>
                <a:spcPct val="100000"/>
              </a:lnSpc>
              <a:buNone/>
            </a:pPr>
            <a:r>
              <a:rPr b="1" lang="en-US" sz="2400" spc="-1" strike="noStrike">
                <a:solidFill>
                  <a:srgbClr val="0000ff"/>
                </a:solidFill>
                <a:latin typeface="Calibri"/>
                <a:ea typeface="DejaVu Sans"/>
              </a:rPr>
              <a:t>Meeting overview  </a:t>
            </a:r>
            <a:endParaRPr b="0" lang="en-GB" sz="2400" spc="-1" strike="noStrike">
              <a:latin typeface="Arial"/>
            </a:endParaRPr>
          </a:p>
        </p:txBody>
      </p:sp>
      <p:sp>
        <p:nvSpPr>
          <p:cNvPr id="207" name="Text Box 7"/>
          <p:cNvSpPr/>
          <p:nvPr/>
        </p:nvSpPr>
        <p:spPr>
          <a:xfrm>
            <a:off x="2868480" y="2008080"/>
            <a:ext cx="3851640" cy="577440"/>
          </a:xfrm>
          <a:prstGeom prst="rect">
            <a:avLst/>
          </a:prstGeom>
          <a:noFill/>
          <a:ln w="9525">
            <a:noFill/>
          </a:ln>
        </p:spPr>
        <p:style>
          <a:lnRef idx="0"/>
          <a:fillRef idx="0"/>
          <a:effectRef idx="0"/>
          <a:fontRef idx="minor"/>
        </p:style>
        <p:txBody>
          <a:bodyPr lIns="90000" rIns="90000" tIns="45000" bIns="45000" anchor="t">
            <a:spAutoFit/>
          </a:bodyPr>
          <a:p>
            <a:pPr algn="ctr">
              <a:lnSpc>
                <a:spcPct val="100000"/>
              </a:lnSpc>
              <a:spcBef>
                <a:spcPts val="1599"/>
              </a:spcBef>
              <a:buNone/>
            </a:pPr>
            <a:r>
              <a:rPr b="1" lang="en-GB" sz="3200" spc="-1" strike="noStrike">
                <a:solidFill>
                  <a:srgbClr val="0000ff"/>
                </a:solidFill>
                <a:latin typeface="Calibri"/>
                <a:ea typeface="DejaVu Sans"/>
              </a:rPr>
              <a:t>Outline</a:t>
            </a:r>
            <a:endParaRPr b="0" lang="en-GB" sz="3200" spc="-1" strike="noStrike">
              <a:latin typeface="Arial"/>
            </a:endParaRPr>
          </a:p>
        </p:txBody>
      </p:sp>
      <p:sp>
        <p:nvSpPr>
          <p:cNvPr id="208" name=""/>
          <p:cNvSpPr/>
          <p:nvPr/>
        </p:nvSpPr>
        <p:spPr>
          <a:xfrm>
            <a:off x="7407720" y="36720"/>
            <a:ext cx="1704240" cy="394920"/>
          </a:xfrm>
          <a:prstGeom prst="rect">
            <a:avLst/>
          </a:prstGeom>
          <a:noFill/>
          <a:ln w="0">
            <a:noFill/>
          </a:ln>
        </p:spPr>
        <p:style>
          <a:lnRef idx="0"/>
          <a:fillRef idx="0"/>
          <a:effectRef idx="0"/>
          <a:fontRef idx="minor"/>
        </p:style>
        <p:txBody>
          <a:bodyPr lIns="90000" rIns="90000" tIns="45000" bIns="45000" anchor="t">
            <a:noAutofit/>
          </a:bodyPr>
          <a:p>
            <a:pPr algn="r">
              <a:lnSpc>
                <a:spcPct val="100000"/>
              </a:lnSpc>
              <a:buNone/>
            </a:pPr>
            <a:fld id="{1FE46247-0891-4B20-B238-B8DDBF789661}" type="slidenum">
              <a:rPr b="0" lang="en-GB" sz="2000" spc="-1" strike="noStrike">
                <a:latin typeface="Cantarell"/>
              </a:rPr>
              <a:t>&lt;numero&gt;</a:t>
            </a:fld>
            <a:r>
              <a:rPr b="0" lang="en-GB" sz="2000" spc="-1" strike="noStrike">
                <a:latin typeface="Cantarell"/>
              </a:rPr>
              <a:t>/</a:t>
            </a:r>
            <a:fld id="{7FEC99FA-100E-48EF-A158-F1115D907885}" type="slidecount">
              <a:rPr b="0" lang="en-GB" sz="2000" spc="-1" strike="noStrike">
                <a:latin typeface="Cantarell"/>
              </a:rPr>
              <a:t>18</a:t>
            </a:fld>
            <a:endParaRPr b="0" lang="en-GB" sz="2000" spc="-1" strike="noStrike">
              <a:latin typeface="Arial"/>
            </a:endParaRPr>
          </a:p>
        </p:txBody>
      </p:sp>
      <p:sp>
        <p:nvSpPr>
          <p:cNvPr id="209" name=""/>
          <p:cNvSpPr/>
          <p:nvPr/>
        </p:nvSpPr>
        <p:spPr>
          <a:xfrm>
            <a:off x="1008000" y="3292200"/>
            <a:ext cx="2699640" cy="15994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GB" sz="2600" spc="-1" strike="noStrike">
                <a:solidFill>
                  <a:srgbClr val="00b0f0"/>
                </a:solidFill>
                <a:latin typeface="Arial"/>
                <a:ea typeface="DejaVu Sans"/>
              </a:rPr>
              <a:t>Neutronics</a:t>
            </a:r>
            <a:endParaRPr b="0" lang="en-GB" sz="2600" spc="-1" strike="noStrike">
              <a:latin typeface="Arial"/>
            </a:endParaRPr>
          </a:p>
          <a:p>
            <a:pPr marL="216000" indent="-216000">
              <a:lnSpc>
                <a:spcPct val="115000"/>
              </a:lnSpc>
              <a:buClr>
                <a:srgbClr val="000000"/>
              </a:buClr>
              <a:buSzPct val="45000"/>
              <a:buFont typeface="Wingdings" charset="2"/>
              <a:buChar char=""/>
            </a:pPr>
            <a:r>
              <a:rPr b="0" i="1" lang="en-GB" sz="2600" spc="-1" strike="noStrike">
                <a:solidFill>
                  <a:srgbClr val="000000"/>
                </a:solidFill>
                <a:latin typeface="Calibri"/>
                <a:ea typeface="DejaVu Sans"/>
              </a:rPr>
              <a:t>Heavy Shutter</a:t>
            </a:r>
            <a:endParaRPr b="0" lang="en-GB" sz="2600" spc="-1" strike="noStrike">
              <a:latin typeface="Arial"/>
            </a:endParaRPr>
          </a:p>
          <a:p>
            <a:pPr marL="216000" indent="-216000">
              <a:lnSpc>
                <a:spcPct val="115000"/>
              </a:lnSpc>
              <a:buClr>
                <a:srgbClr val="000000"/>
              </a:buClr>
              <a:buSzPct val="45000"/>
              <a:buFont typeface="Wingdings" charset="2"/>
              <a:buChar char=""/>
            </a:pPr>
            <a:r>
              <a:rPr b="0" i="1" lang="en-GB" sz="2600" spc="-1" strike="noStrike">
                <a:solidFill>
                  <a:srgbClr val="000000"/>
                </a:solidFill>
                <a:latin typeface="Calibri"/>
                <a:ea typeface="DejaVu Sans"/>
              </a:rPr>
              <a:t>Performance</a:t>
            </a:r>
            <a:endParaRPr b="0" lang="en-GB" sz="2600" spc="-1" strike="noStrike">
              <a:latin typeface="Arial"/>
            </a:endParaRPr>
          </a:p>
          <a:p>
            <a:pPr marL="216000" indent="-216000">
              <a:lnSpc>
                <a:spcPct val="115000"/>
              </a:lnSpc>
              <a:buClr>
                <a:srgbClr val="000000"/>
              </a:buClr>
              <a:buSzPct val="45000"/>
              <a:buFont typeface="Wingdings" charset="2"/>
              <a:buChar char=""/>
            </a:pPr>
            <a:r>
              <a:rPr b="0" i="1" lang="en-GB" sz="2600" spc="-1" strike="noStrike">
                <a:solidFill>
                  <a:srgbClr val="000000"/>
                </a:solidFill>
                <a:latin typeface="Calibri"/>
                <a:ea typeface="DejaVu Sans"/>
              </a:rPr>
              <a:t>Software</a:t>
            </a:r>
            <a:endParaRPr b="0" lang="en-GB" sz="2600" spc="-1" strike="noStrike">
              <a:latin typeface="Arial"/>
            </a:endParaRPr>
          </a:p>
        </p:txBody>
      </p:sp>
      <p:sp>
        <p:nvSpPr>
          <p:cNvPr id="210" name=""/>
          <p:cNvSpPr/>
          <p:nvPr/>
        </p:nvSpPr>
        <p:spPr>
          <a:xfrm>
            <a:off x="5220000" y="3294000"/>
            <a:ext cx="3123000" cy="12193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GB" sz="2600" spc="-1" strike="noStrike">
                <a:solidFill>
                  <a:srgbClr val="1f4e79"/>
                </a:solidFill>
                <a:latin typeface="Arial"/>
                <a:ea typeface="DejaVu Sans"/>
              </a:rPr>
              <a:t>Project Status</a:t>
            </a:r>
            <a:endParaRPr b="0" lang="en-GB" sz="2600" spc="-1" strike="noStrike">
              <a:latin typeface="Arial"/>
            </a:endParaRPr>
          </a:p>
          <a:p>
            <a:pPr marL="216000" indent="-216000">
              <a:lnSpc>
                <a:spcPct val="115000"/>
              </a:lnSpc>
              <a:buClr>
                <a:srgbClr val="000000"/>
              </a:buClr>
              <a:buSzPct val="45000"/>
              <a:buFont typeface="Wingdings" charset="2"/>
              <a:buChar char=""/>
            </a:pPr>
            <a:r>
              <a:rPr b="0" i="1" lang="en-GB" sz="2600" spc="-1" strike="noStrike">
                <a:solidFill>
                  <a:srgbClr val="000000"/>
                </a:solidFill>
                <a:latin typeface="Calibri"/>
                <a:ea typeface="DejaVu Sans"/>
              </a:rPr>
              <a:t>Procurement status</a:t>
            </a:r>
            <a:endParaRPr b="0" lang="en-GB" sz="2600" spc="-1" strike="noStrike">
              <a:latin typeface="Arial"/>
            </a:endParaRPr>
          </a:p>
          <a:p>
            <a:pPr marL="216000" indent="-216000">
              <a:lnSpc>
                <a:spcPct val="115000"/>
              </a:lnSpc>
              <a:buClr>
                <a:srgbClr val="000000"/>
              </a:buClr>
              <a:buSzPct val="45000"/>
              <a:buFont typeface="Wingdings" charset="2"/>
              <a:buChar char=""/>
            </a:pPr>
            <a:r>
              <a:rPr b="0" i="1" lang="en-GB" sz="2600" spc="-1" strike="noStrike">
                <a:solidFill>
                  <a:srgbClr val="000000"/>
                </a:solidFill>
                <a:latin typeface="Calibri"/>
                <a:ea typeface="DejaVu Sans"/>
              </a:rPr>
              <a:t>Project Risks update</a:t>
            </a:r>
            <a:endParaRPr b="0" lang="en-GB" sz="26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11" name="Immagine 4" descr=""/>
          <p:cNvPicPr/>
          <p:nvPr/>
        </p:nvPicPr>
        <p:blipFill>
          <a:blip r:embed="rId1"/>
          <a:stretch/>
        </p:blipFill>
        <p:spPr>
          <a:xfrm>
            <a:off x="17640" y="12600"/>
            <a:ext cx="4045320" cy="1138680"/>
          </a:xfrm>
          <a:prstGeom prst="rect">
            <a:avLst/>
          </a:prstGeom>
          <a:ln w="9525">
            <a:noFill/>
          </a:ln>
        </p:spPr>
      </p:pic>
      <p:sp>
        <p:nvSpPr>
          <p:cNvPr id="212" name="CasellaDiTesto 16"/>
          <p:cNvSpPr/>
          <p:nvPr/>
        </p:nvSpPr>
        <p:spPr>
          <a:xfrm>
            <a:off x="1058400" y="241200"/>
            <a:ext cx="6735240" cy="455760"/>
          </a:xfrm>
          <a:prstGeom prst="rect">
            <a:avLst/>
          </a:prstGeom>
          <a:noFill/>
          <a:ln w="9525">
            <a:noFill/>
          </a:ln>
        </p:spPr>
        <p:style>
          <a:lnRef idx="0"/>
          <a:fillRef idx="0"/>
          <a:effectRef idx="0"/>
          <a:fontRef idx="minor"/>
        </p:style>
        <p:txBody>
          <a:bodyPr lIns="90000" rIns="90000" tIns="45000" bIns="45000" anchor="t">
            <a:spAutoFit/>
          </a:bodyPr>
          <a:p>
            <a:pPr>
              <a:lnSpc>
                <a:spcPct val="100000"/>
              </a:lnSpc>
              <a:buNone/>
            </a:pPr>
            <a:r>
              <a:rPr b="1" lang="en-US" sz="2400" spc="-1" strike="noStrike">
                <a:solidFill>
                  <a:srgbClr val="0000ff"/>
                </a:solidFill>
                <a:latin typeface="Calibri"/>
                <a:ea typeface="DejaVu Sans"/>
              </a:rPr>
              <a:t>VESPA heavy shutter</a:t>
            </a:r>
            <a:endParaRPr b="0" lang="en-GB" sz="2400" spc="-1" strike="noStrike">
              <a:latin typeface="Arial"/>
            </a:endParaRPr>
          </a:p>
        </p:txBody>
      </p:sp>
      <p:sp>
        <p:nvSpPr>
          <p:cNvPr id="213" name=""/>
          <p:cNvSpPr/>
          <p:nvPr/>
        </p:nvSpPr>
        <p:spPr>
          <a:xfrm>
            <a:off x="360000" y="4500000"/>
            <a:ext cx="7919280" cy="16254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GB" sz="1800" spc="-1" strike="noStrike">
                <a:solidFill>
                  <a:srgbClr val="000000"/>
                </a:solidFill>
                <a:latin typeface="Arial"/>
                <a:ea typeface="DejaVu Sans"/>
              </a:rPr>
              <a:t>Beam stopper, placed in a feasible position along the beam, that stops or, at least, massively attenuates the beam, so to allow for a safe access to the cave, maintenance, etc.</a:t>
            </a:r>
            <a:endParaRPr b="0" lang="en-GB" sz="1800" spc="-1" strike="noStrike">
              <a:latin typeface="Arial"/>
            </a:endParaRPr>
          </a:p>
          <a:p>
            <a:pPr>
              <a:lnSpc>
                <a:spcPct val="100000"/>
              </a:lnSpc>
              <a:buNone/>
            </a:pPr>
            <a:endParaRPr b="0" lang="en-GB" sz="1800" spc="-1" strike="noStrike">
              <a:latin typeface="Arial"/>
            </a:endParaRPr>
          </a:p>
          <a:p>
            <a:pPr>
              <a:lnSpc>
                <a:spcPct val="100000"/>
              </a:lnSpc>
              <a:buNone/>
            </a:pPr>
            <a:r>
              <a:rPr b="0" lang="en-GB" sz="1800" spc="-1" strike="noStrike">
                <a:solidFill>
                  <a:srgbClr val="000000"/>
                </a:solidFill>
                <a:latin typeface="Arial"/>
                <a:ea typeface="DejaVu Sans"/>
              </a:rPr>
              <a:t>~ 1 m space for the heavy shutter, close to the bunker wall.</a:t>
            </a:r>
            <a:endParaRPr b="0" lang="en-GB" sz="1800" spc="-1" strike="noStrike">
              <a:latin typeface="Arial"/>
            </a:endParaRPr>
          </a:p>
        </p:txBody>
      </p:sp>
      <p:sp>
        <p:nvSpPr>
          <p:cNvPr id="214" name=""/>
          <p:cNvSpPr/>
          <p:nvPr/>
        </p:nvSpPr>
        <p:spPr>
          <a:xfrm>
            <a:off x="7407720" y="36720"/>
            <a:ext cx="1704240" cy="394920"/>
          </a:xfrm>
          <a:prstGeom prst="rect">
            <a:avLst/>
          </a:prstGeom>
          <a:noFill/>
          <a:ln w="0">
            <a:noFill/>
          </a:ln>
        </p:spPr>
        <p:style>
          <a:lnRef idx="0"/>
          <a:fillRef idx="0"/>
          <a:effectRef idx="0"/>
          <a:fontRef idx="minor"/>
        </p:style>
        <p:txBody>
          <a:bodyPr lIns="90000" rIns="90000" tIns="45000" bIns="45000" anchor="t">
            <a:noAutofit/>
          </a:bodyPr>
          <a:p>
            <a:pPr algn="r">
              <a:lnSpc>
                <a:spcPct val="100000"/>
              </a:lnSpc>
              <a:buNone/>
            </a:pPr>
            <a:fld id="{F7719D43-DE73-48BB-8491-F11ABA9F0BBB}" type="slidenum">
              <a:rPr b="0" lang="en-GB" sz="2000" spc="-1" strike="noStrike">
                <a:latin typeface="Cantarell"/>
              </a:rPr>
              <a:t>&lt;numero&gt;</a:t>
            </a:fld>
            <a:r>
              <a:rPr b="0" lang="en-GB" sz="2000" spc="-1" strike="noStrike">
                <a:latin typeface="Cantarell"/>
              </a:rPr>
              <a:t>/</a:t>
            </a:r>
            <a:fld id="{AF3CBED1-9B86-4457-BF8F-7E602BFC6A67}" type="slidecount">
              <a:rPr b="0" lang="en-GB" sz="2000" spc="-1" strike="noStrike">
                <a:latin typeface="Cantarell"/>
              </a:rPr>
              <a:t>18</a:t>
            </a:fld>
            <a:endParaRPr b="0" lang="en-GB" sz="2000" spc="-1" strike="noStrike">
              <a:latin typeface="Arial"/>
            </a:endParaRPr>
          </a:p>
        </p:txBody>
      </p:sp>
      <p:pic>
        <p:nvPicPr>
          <p:cNvPr id="215" name="" descr=""/>
          <p:cNvPicPr/>
          <p:nvPr/>
        </p:nvPicPr>
        <p:blipFill>
          <a:blip r:embed="rId2"/>
          <a:stretch/>
        </p:blipFill>
        <p:spPr>
          <a:xfrm>
            <a:off x="360" y="1694880"/>
            <a:ext cx="9143280" cy="2243520"/>
          </a:xfrm>
          <a:prstGeom prst="rect">
            <a:avLst/>
          </a:prstGeom>
          <a:ln w="0">
            <a:noFill/>
          </a:ln>
        </p:spPr>
      </p:pic>
      <p:sp>
        <p:nvSpPr>
          <p:cNvPr id="216" name=""/>
          <p:cNvSpPr/>
          <p:nvPr/>
        </p:nvSpPr>
        <p:spPr>
          <a:xfrm>
            <a:off x="768600" y="3383280"/>
            <a:ext cx="899280" cy="719280"/>
          </a:xfrm>
          <a:prstGeom prst="ellipse">
            <a:avLst/>
          </a:prstGeom>
          <a:noFill/>
          <a:ln w="38160">
            <a:solidFill>
              <a:srgbClr val="3465a4"/>
            </a:solidFill>
            <a:round/>
          </a:ln>
        </p:spPr>
        <p:style>
          <a:lnRef idx="0"/>
          <a:fillRef idx="0"/>
          <a:effectRef idx="0"/>
          <a:fontRef idx="minor"/>
        </p:style>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17" name="Immagine 4" descr=""/>
          <p:cNvPicPr/>
          <p:nvPr/>
        </p:nvPicPr>
        <p:blipFill>
          <a:blip r:embed="rId1"/>
          <a:stretch/>
        </p:blipFill>
        <p:spPr>
          <a:xfrm>
            <a:off x="17640" y="12600"/>
            <a:ext cx="4045320" cy="1138680"/>
          </a:xfrm>
          <a:prstGeom prst="rect">
            <a:avLst/>
          </a:prstGeom>
          <a:ln w="9525">
            <a:noFill/>
          </a:ln>
        </p:spPr>
      </p:pic>
      <p:sp>
        <p:nvSpPr>
          <p:cNvPr id="218" name="CasellaDiTesto 16"/>
          <p:cNvSpPr/>
          <p:nvPr/>
        </p:nvSpPr>
        <p:spPr>
          <a:xfrm>
            <a:off x="1058400" y="241200"/>
            <a:ext cx="6735240" cy="455760"/>
          </a:xfrm>
          <a:prstGeom prst="rect">
            <a:avLst/>
          </a:prstGeom>
          <a:noFill/>
          <a:ln w="9525">
            <a:noFill/>
          </a:ln>
        </p:spPr>
        <p:style>
          <a:lnRef idx="0"/>
          <a:fillRef idx="0"/>
          <a:effectRef idx="0"/>
          <a:fontRef idx="minor"/>
        </p:style>
        <p:txBody>
          <a:bodyPr lIns="90000" rIns="90000" tIns="45000" bIns="45000" anchor="t">
            <a:spAutoFit/>
          </a:bodyPr>
          <a:p>
            <a:pPr>
              <a:lnSpc>
                <a:spcPct val="100000"/>
              </a:lnSpc>
              <a:buNone/>
            </a:pPr>
            <a:r>
              <a:rPr b="1" lang="en-US" sz="2400" spc="-1" strike="noStrike">
                <a:solidFill>
                  <a:srgbClr val="0000ff"/>
                </a:solidFill>
                <a:latin typeface="Calibri"/>
                <a:ea typeface="DejaVu Sans"/>
              </a:rPr>
              <a:t>Heavy shutter: materials</a:t>
            </a:r>
            <a:endParaRPr b="0" lang="en-GB" sz="2400" spc="-1" strike="noStrike">
              <a:latin typeface="Arial"/>
            </a:endParaRPr>
          </a:p>
        </p:txBody>
      </p:sp>
      <p:sp>
        <p:nvSpPr>
          <p:cNvPr id="219" name=""/>
          <p:cNvSpPr/>
          <p:nvPr/>
        </p:nvSpPr>
        <p:spPr>
          <a:xfrm>
            <a:off x="6696000" y="1260000"/>
            <a:ext cx="1619280" cy="719280"/>
          </a:xfrm>
          <a:prstGeom prst="rect">
            <a:avLst/>
          </a:prstGeom>
          <a:solidFill>
            <a:srgbClr val="ff8000"/>
          </a:solidFill>
          <a:ln w="0">
            <a:solidFill>
              <a:srgbClr val="3465a4"/>
            </a:solidFill>
          </a:ln>
        </p:spPr>
        <p:style>
          <a:lnRef idx="0"/>
          <a:fillRef idx="0"/>
          <a:effectRef idx="0"/>
          <a:fontRef idx="minor"/>
        </p:style>
        <p:txBody>
          <a:bodyPr lIns="90000" rIns="90000" tIns="45000" bIns="45000" anchor="ctr">
            <a:noAutofit/>
          </a:bodyPr>
          <a:p>
            <a:pPr algn="ctr">
              <a:lnSpc>
                <a:spcPct val="100000"/>
              </a:lnSpc>
              <a:buNone/>
            </a:pPr>
            <a:endParaRPr b="0" lang="en-GB" sz="1800" spc="-1" strike="noStrike">
              <a:latin typeface="Arial"/>
            </a:endParaRPr>
          </a:p>
          <a:p>
            <a:pPr algn="ctr">
              <a:lnSpc>
                <a:spcPct val="100000"/>
              </a:lnSpc>
              <a:buNone/>
            </a:pPr>
            <a:endParaRPr b="0" lang="en-GB" sz="1800" spc="-1" strike="noStrike">
              <a:latin typeface="Arial"/>
            </a:endParaRPr>
          </a:p>
          <a:p>
            <a:pPr algn="ctr">
              <a:lnSpc>
                <a:spcPct val="100000"/>
              </a:lnSpc>
              <a:buNone/>
            </a:pPr>
            <a:endParaRPr b="0" lang="en-GB" sz="1800" spc="-1" strike="noStrike">
              <a:latin typeface="Arial"/>
            </a:endParaRPr>
          </a:p>
          <a:p>
            <a:pPr algn="ctr">
              <a:lnSpc>
                <a:spcPct val="100000"/>
              </a:lnSpc>
              <a:buNone/>
            </a:pPr>
            <a:endParaRPr b="0" lang="en-GB" sz="1800" spc="-1" strike="noStrike">
              <a:latin typeface="Arial"/>
            </a:endParaRPr>
          </a:p>
          <a:p>
            <a:pPr algn="ctr">
              <a:lnSpc>
                <a:spcPct val="100000"/>
              </a:lnSpc>
              <a:buNone/>
            </a:pPr>
            <a:endParaRPr b="0" lang="en-GB" sz="1800" spc="-1" strike="noStrike">
              <a:latin typeface="Arial"/>
            </a:endParaRPr>
          </a:p>
          <a:p>
            <a:pPr algn="ctr">
              <a:lnSpc>
                <a:spcPct val="100000"/>
              </a:lnSpc>
              <a:buNone/>
            </a:pPr>
            <a:r>
              <a:rPr b="0" lang="en-GB" sz="1800" spc="-1" strike="noStrike">
                <a:solidFill>
                  <a:srgbClr val="000000"/>
                </a:solidFill>
                <a:latin typeface="Cantarell"/>
                <a:ea typeface="DejaVu Sans"/>
              </a:rPr>
              <a:t>25 cm thick bulk</a:t>
            </a:r>
            <a:endParaRPr b="0" lang="en-GB" sz="1800" spc="-1" strike="noStrike">
              <a:latin typeface="Arial"/>
            </a:endParaRPr>
          </a:p>
        </p:txBody>
      </p:sp>
      <p:sp>
        <p:nvSpPr>
          <p:cNvPr id="220" name=""/>
          <p:cNvSpPr/>
          <p:nvPr/>
        </p:nvSpPr>
        <p:spPr>
          <a:xfrm>
            <a:off x="4860000" y="1617840"/>
            <a:ext cx="1728000" cy="2160"/>
          </a:xfrm>
          <a:prstGeom prst="line">
            <a:avLst/>
          </a:prstGeom>
          <a:ln w="180000">
            <a:solidFill>
              <a:srgbClr val="2a6099"/>
            </a:solidFill>
            <a:round/>
            <a:tailEnd len="med" type="triangle" w="med"/>
          </a:ln>
        </p:spPr>
        <p:style>
          <a:lnRef idx="0"/>
          <a:fillRef idx="0"/>
          <a:effectRef idx="0"/>
          <a:fontRef idx="minor"/>
        </p:style>
        <p:txBody>
          <a:bodyPr lIns="180000" rIns="180000" tIns="135000" bIns="135000" anchor="ctr" anchorCtr="1">
            <a:noAutofit/>
          </a:bodyPr>
          <a:p>
            <a:pPr algn="ctr">
              <a:lnSpc>
                <a:spcPct val="100000"/>
              </a:lnSpc>
              <a:buNone/>
            </a:pPr>
            <a:endParaRPr b="0" lang="en-GB" sz="1800" spc="-1" strike="noStrike">
              <a:latin typeface="Arial"/>
            </a:endParaRPr>
          </a:p>
          <a:p>
            <a:pPr algn="ctr">
              <a:lnSpc>
                <a:spcPct val="100000"/>
              </a:lnSpc>
              <a:buNone/>
            </a:pPr>
            <a:endParaRPr b="0" lang="en-GB" sz="1800" spc="-1" strike="noStrike">
              <a:latin typeface="Arial"/>
            </a:endParaRPr>
          </a:p>
          <a:p>
            <a:pPr algn="ctr">
              <a:lnSpc>
                <a:spcPct val="100000"/>
              </a:lnSpc>
              <a:buNone/>
            </a:pPr>
            <a:endParaRPr b="0" lang="en-GB" sz="1800" spc="-1" strike="noStrike">
              <a:latin typeface="Arial"/>
            </a:endParaRPr>
          </a:p>
          <a:p>
            <a:pPr algn="ctr">
              <a:lnSpc>
                <a:spcPct val="100000"/>
              </a:lnSpc>
              <a:buNone/>
            </a:pPr>
            <a:endParaRPr b="0" lang="en-GB" sz="1800" spc="-1" strike="noStrike">
              <a:latin typeface="Arial"/>
            </a:endParaRPr>
          </a:p>
          <a:p>
            <a:pPr algn="ctr">
              <a:lnSpc>
                <a:spcPct val="100000"/>
              </a:lnSpc>
              <a:buNone/>
            </a:pPr>
            <a:r>
              <a:rPr b="0" lang="en-GB" sz="1800" spc="-1" strike="noStrike">
                <a:solidFill>
                  <a:srgbClr val="000000"/>
                </a:solidFill>
                <a:latin typeface="Cantarell"/>
                <a:ea typeface="DejaVu Sans"/>
              </a:rPr>
              <a:t>Collimated</a:t>
            </a:r>
            <a:endParaRPr b="0" lang="en-GB" sz="1800" spc="-1" strike="noStrike">
              <a:latin typeface="Arial"/>
            </a:endParaRPr>
          </a:p>
          <a:p>
            <a:pPr algn="ctr">
              <a:lnSpc>
                <a:spcPct val="100000"/>
              </a:lnSpc>
              <a:buNone/>
            </a:pPr>
            <a:r>
              <a:rPr b="0" lang="en-GB" sz="1800" spc="-1" strike="noStrike">
                <a:solidFill>
                  <a:srgbClr val="000000"/>
                </a:solidFill>
                <a:latin typeface="Cantarell"/>
                <a:ea typeface="DejaVu Sans"/>
              </a:rPr>
              <a:t>Neutron beam</a:t>
            </a:r>
            <a:endParaRPr b="0" lang="en-GB" sz="1800" spc="-1" strike="noStrike">
              <a:latin typeface="Arial"/>
            </a:endParaRPr>
          </a:p>
        </p:txBody>
      </p:sp>
      <p:sp>
        <p:nvSpPr>
          <p:cNvPr id="221" name=""/>
          <p:cNvSpPr/>
          <p:nvPr/>
        </p:nvSpPr>
        <p:spPr>
          <a:xfrm flipV="1">
            <a:off x="8388000" y="1260000"/>
            <a:ext cx="360" cy="720000"/>
          </a:xfrm>
          <a:prstGeom prst="line">
            <a:avLst/>
          </a:prstGeom>
          <a:ln w="108000">
            <a:solidFill>
              <a:srgbClr val="069a2e"/>
            </a:solidFill>
            <a:round/>
          </a:ln>
        </p:spPr>
        <p:style>
          <a:lnRef idx="0"/>
          <a:fillRef idx="0"/>
          <a:effectRef idx="0"/>
          <a:fontRef idx="minor"/>
        </p:style>
        <p:txBody>
          <a:bodyPr lIns="144000" rIns="144000" tIns="99000" bIns="99000" anchor="ctr" anchorCtr="1">
            <a:noAutofit/>
          </a:bodyPr>
          <a:p>
            <a:pPr algn="ctr">
              <a:lnSpc>
                <a:spcPct val="100000"/>
              </a:lnSpc>
              <a:buNone/>
            </a:pPr>
            <a:endParaRPr b="0" lang="en-GB" sz="1800" spc="-1" strike="noStrike">
              <a:latin typeface="Arial"/>
            </a:endParaRPr>
          </a:p>
          <a:p>
            <a:pPr algn="ctr">
              <a:lnSpc>
                <a:spcPct val="100000"/>
              </a:lnSpc>
              <a:buNone/>
            </a:pPr>
            <a:r>
              <a:rPr b="0" lang="en-GB" sz="1800" spc="-1" strike="noStrike">
                <a:solidFill>
                  <a:srgbClr val="000000"/>
                </a:solidFill>
                <a:latin typeface="Cantarell"/>
                <a:ea typeface="DejaVu Sans"/>
              </a:rPr>
              <a:t>Detect</a:t>
            </a:r>
            <a:r>
              <a:rPr b="0" lang="en-GB" sz="1800" spc="-1" strike="noStrike">
                <a:solidFill>
                  <a:srgbClr val="000000"/>
                </a:solidFill>
                <a:latin typeface="Cantarell"/>
                <a:ea typeface="DejaVu Sans"/>
              </a:rPr>
              <a:t>or</a:t>
            </a:r>
            <a:endParaRPr b="0" lang="en-GB" sz="1800" spc="-1" strike="noStrike">
              <a:latin typeface="Arial"/>
            </a:endParaRPr>
          </a:p>
        </p:txBody>
      </p:sp>
      <p:sp>
        <p:nvSpPr>
          <p:cNvPr id="222" name=""/>
          <p:cNvSpPr/>
          <p:nvPr/>
        </p:nvSpPr>
        <p:spPr>
          <a:xfrm>
            <a:off x="266400" y="1329480"/>
            <a:ext cx="4412880" cy="16254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GB" sz="1800" spc="-1" strike="noStrike">
                <a:solidFill>
                  <a:srgbClr val="000000"/>
                </a:solidFill>
                <a:latin typeface="Arial"/>
                <a:ea typeface="DejaVu Sans"/>
              </a:rPr>
              <a:t>Collimated neutron beam, with a known energy spectrum (“void”), impinges on a 25 cm-thick bulk material.</a:t>
            </a:r>
            <a:endParaRPr b="0" lang="en-GB" sz="1800" spc="-1" strike="noStrike">
              <a:latin typeface="Arial"/>
            </a:endParaRPr>
          </a:p>
          <a:p>
            <a:pPr>
              <a:lnSpc>
                <a:spcPct val="100000"/>
              </a:lnSpc>
              <a:buNone/>
            </a:pPr>
            <a:endParaRPr b="0" lang="en-GB" sz="1800" spc="-1" strike="noStrike">
              <a:latin typeface="Arial"/>
            </a:endParaRPr>
          </a:p>
          <a:p>
            <a:pPr>
              <a:lnSpc>
                <a:spcPct val="100000"/>
              </a:lnSpc>
              <a:buNone/>
            </a:pPr>
            <a:r>
              <a:rPr b="0" lang="en-GB" sz="1800" spc="-1" strike="noStrike">
                <a:solidFill>
                  <a:srgbClr val="000000"/>
                </a:solidFill>
                <a:latin typeface="Arial"/>
                <a:ea typeface="DejaVu Sans"/>
              </a:rPr>
              <a:t>→ </a:t>
            </a:r>
            <a:r>
              <a:rPr b="0" lang="en-GB" sz="1800" spc="-1" strike="noStrike">
                <a:solidFill>
                  <a:srgbClr val="000000"/>
                </a:solidFill>
                <a:latin typeface="Arial"/>
                <a:ea typeface="DejaVu Sans"/>
              </a:rPr>
              <a:t>a “detector” records the spectrum right after that.</a:t>
            </a:r>
            <a:endParaRPr b="0" lang="en-GB" sz="1800" spc="-1" strike="noStrike">
              <a:latin typeface="Arial"/>
            </a:endParaRPr>
          </a:p>
        </p:txBody>
      </p:sp>
      <p:pic>
        <p:nvPicPr>
          <p:cNvPr id="223" name="" descr=""/>
          <p:cNvPicPr/>
          <p:nvPr/>
        </p:nvPicPr>
        <p:blipFill>
          <a:blip r:embed="rId2"/>
          <a:stretch/>
        </p:blipFill>
        <p:spPr>
          <a:xfrm>
            <a:off x="750960" y="2988000"/>
            <a:ext cx="7641720" cy="3664440"/>
          </a:xfrm>
          <a:prstGeom prst="rect">
            <a:avLst/>
          </a:prstGeom>
          <a:ln w="0">
            <a:noFill/>
          </a:ln>
        </p:spPr>
      </p:pic>
      <p:sp>
        <p:nvSpPr>
          <p:cNvPr id="224" name=""/>
          <p:cNvSpPr/>
          <p:nvPr/>
        </p:nvSpPr>
        <p:spPr>
          <a:xfrm>
            <a:off x="7211160" y="3144960"/>
            <a:ext cx="952920" cy="288360"/>
          </a:xfrm>
          <a:prstGeom prst="ellipse">
            <a:avLst/>
          </a:prstGeom>
          <a:noFill/>
          <a:ln w="38160">
            <a:solidFill>
              <a:srgbClr val="3465a4"/>
            </a:solidFill>
            <a:round/>
          </a:ln>
        </p:spPr>
        <p:style>
          <a:lnRef idx="0"/>
          <a:fillRef idx="0"/>
          <a:effectRef idx="0"/>
          <a:fontRef idx="minor"/>
        </p:style>
      </p:sp>
      <p:sp>
        <p:nvSpPr>
          <p:cNvPr id="225" name=""/>
          <p:cNvSpPr/>
          <p:nvPr/>
        </p:nvSpPr>
        <p:spPr>
          <a:xfrm>
            <a:off x="7322040" y="3621240"/>
            <a:ext cx="605160" cy="288360"/>
          </a:xfrm>
          <a:prstGeom prst="ellipse">
            <a:avLst/>
          </a:prstGeom>
          <a:noFill/>
          <a:ln w="38160">
            <a:solidFill>
              <a:srgbClr val="3465a4"/>
            </a:solidFill>
            <a:round/>
          </a:ln>
        </p:spPr>
        <p:style>
          <a:lnRef idx="0"/>
          <a:fillRef idx="0"/>
          <a:effectRef idx="0"/>
          <a:fontRef idx="minor"/>
        </p:style>
      </p:sp>
      <p:sp>
        <p:nvSpPr>
          <p:cNvPr id="226" name=""/>
          <p:cNvSpPr/>
          <p:nvPr/>
        </p:nvSpPr>
        <p:spPr>
          <a:xfrm>
            <a:off x="7407720" y="36720"/>
            <a:ext cx="1704240" cy="394920"/>
          </a:xfrm>
          <a:prstGeom prst="rect">
            <a:avLst/>
          </a:prstGeom>
          <a:noFill/>
          <a:ln w="0">
            <a:noFill/>
          </a:ln>
        </p:spPr>
        <p:style>
          <a:lnRef idx="0"/>
          <a:fillRef idx="0"/>
          <a:effectRef idx="0"/>
          <a:fontRef idx="minor"/>
        </p:style>
        <p:txBody>
          <a:bodyPr lIns="90000" rIns="90000" tIns="45000" bIns="45000" anchor="t">
            <a:noAutofit/>
          </a:bodyPr>
          <a:p>
            <a:pPr algn="r">
              <a:lnSpc>
                <a:spcPct val="100000"/>
              </a:lnSpc>
              <a:buNone/>
            </a:pPr>
            <a:fld id="{6365AD41-4150-4B97-9989-E8C3A3692BB1}" type="slidenum">
              <a:rPr b="0" lang="en-GB" sz="2000" spc="-1" strike="noStrike">
                <a:latin typeface="Cantarell"/>
              </a:rPr>
              <a:t>&lt;numero&gt;</a:t>
            </a:fld>
            <a:r>
              <a:rPr b="0" lang="en-GB" sz="2000" spc="-1" strike="noStrike">
                <a:latin typeface="Cantarell"/>
              </a:rPr>
              <a:t>/</a:t>
            </a:r>
            <a:fld id="{492DFE85-4C90-4262-85C4-FFB5F1150547}" type="slidecount">
              <a:rPr b="0" lang="en-GB" sz="2000" spc="-1" strike="noStrike">
                <a:latin typeface="Cantarell"/>
              </a:rPr>
              <a:t>18</a:t>
            </a:fld>
            <a:endParaRPr b="0" lang="en-GB" sz="20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27" name="Immagine 2" descr=""/>
          <p:cNvPicPr/>
          <p:nvPr/>
        </p:nvPicPr>
        <p:blipFill>
          <a:blip r:embed="rId1"/>
          <a:stretch/>
        </p:blipFill>
        <p:spPr>
          <a:xfrm>
            <a:off x="17640" y="12600"/>
            <a:ext cx="4045320" cy="1138680"/>
          </a:xfrm>
          <a:prstGeom prst="rect">
            <a:avLst/>
          </a:prstGeom>
          <a:ln w="9525">
            <a:noFill/>
          </a:ln>
        </p:spPr>
      </p:pic>
      <p:sp>
        <p:nvSpPr>
          <p:cNvPr id="228" name="CasellaDiTesto 3"/>
          <p:cNvSpPr/>
          <p:nvPr/>
        </p:nvSpPr>
        <p:spPr>
          <a:xfrm>
            <a:off x="1058400" y="241200"/>
            <a:ext cx="6735240" cy="455400"/>
          </a:xfrm>
          <a:prstGeom prst="rect">
            <a:avLst/>
          </a:prstGeom>
          <a:noFill/>
          <a:ln w="9525">
            <a:noFill/>
          </a:ln>
        </p:spPr>
        <p:style>
          <a:lnRef idx="0"/>
          <a:fillRef idx="0"/>
          <a:effectRef idx="0"/>
          <a:fontRef idx="minor"/>
        </p:style>
        <p:txBody>
          <a:bodyPr lIns="90000" rIns="90000" tIns="45000" bIns="45000" anchor="t">
            <a:spAutoFit/>
          </a:bodyPr>
          <a:p>
            <a:pPr>
              <a:lnSpc>
                <a:spcPct val="100000"/>
              </a:lnSpc>
              <a:buNone/>
            </a:pPr>
            <a:r>
              <a:rPr b="1" lang="en-US" sz="2400" spc="-1" strike="noStrike">
                <a:solidFill>
                  <a:srgbClr val="0000ff"/>
                </a:solidFill>
                <a:latin typeface="Calibri"/>
                <a:ea typeface="DejaVu Sans"/>
              </a:rPr>
              <a:t>Heavy shutter: materials</a:t>
            </a:r>
            <a:endParaRPr b="0" lang="en-GB" sz="2400" spc="-1" strike="noStrike">
              <a:latin typeface="Arial"/>
            </a:endParaRPr>
          </a:p>
        </p:txBody>
      </p:sp>
      <p:pic>
        <p:nvPicPr>
          <p:cNvPr id="229" name="" descr=""/>
          <p:cNvPicPr/>
          <p:nvPr/>
        </p:nvPicPr>
        <p:blipFill>
          <a:blip r:embed="rId2"/>
          <a:stretch/>
        </p:blipFill>
        <p:spPr>
          <a:xfrm>
            <a:off x="533520" y="1440000"/>
            <a:ext cx="8076240" cy="2999160"/>
          </a:xfrm>
          <a:prstGeom prst="rect">
            <a:avLst/>
          </a:prstGeom>
          <a:ln w="0">
            <a:noFill/>
          </a:ln>
        </p:spPr>
      </p:pic>
      <p:sp>
        <p:nvSpPr>
          <p:cNvPr id="230" name=""/>
          <p:cNvSpPr/>
          <p:nvPr/>
        </p:nvSpPr>
        <p:spPr>
          <a:xfrm>
            <a:off x="157320" y="4537440"/>
            <a:ext cx="8828640" cy="11138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GB" sz="1800" spc="-1" strike="noStrike">
                <a:solidFill>
                  <a:srgbClr val="000000"/>
                </a:solidFill>
                <a:latin typeface="Arial"/>
                <a:ea typeface="DejaVu Sans"/>
              </a:rPr>
              <a:t>Copper + 20 cm B</a:t>
            </a:r>
            <a:r>
              <a:rPr b="0" lang="en-GB" sz="1800" spc="-1" strike="noStrike" baseline="-14000000">
                <a:solidFill>
                  <a:srgbClr val="000000"/>
                </a:solidFill>
                <a:latin typeface="Arial"/>
                <a:ea typeface="DejaVu Sans"/>
              </a:rPr>
              <a:t>4</a:t>
            </a:r>
            <a:r>
              <a:rPr b="0" lang="en-GB" sz="1800" spc="-1" strike="noStrike">
                <a:solidFill>
                  <a:srgbClr val="000000"/>
                </a:solidFill>
                <a:latin typeface="Arial"/>
                <a:ea typeface="DejaVu Sans"/>
              </a:rPr>
              <a:t>C in a 1 cm-thick steel casing</a:t>
            </a:r>
            <a:endParaRPr b="0" lang="en-GB" sz="1800" spc="-1" strike="noStrike">
              <a:latin typeface="Arial"/>
            </a:endParaRPr>
          </a:p>
          <a:p>
            <a:pPr>
              <a:lnSpc>
                <a:spcPct val="100000"/>
              </a:lnSpc>
              <a:buNone/>
            </a:pPr>
            <a:endParaRPr b="0" lang="en-GB" sz="1800" spc="-1" strike="noStrike">
              <a:latin typeface="Arial"/>
            </a:endParaRPr>
          </a:p>
          <a:p>
            <a:pPr>
              <a:lnSpc>
                <a:spcPct val="100000"/>
              </a:lnSpc>
              <a:buNone/>
            </a:pPr>
            <a:r>
              <a:rPr b="0" lang="en-GB" sz="1800" spc="-1" strike="noStrike">
                <a:solidFill>
                  <a:srgbClr val="000000"/>
                </a:solidFill>
                <a:latin typeface="Arial"/>
                <a:ea typeface="DejaVu Sans"/>
              </a:rPr>
              <a:t>(Materials and their arrangement are similar to those for the Test-Beamline heavy shutter at ESS)</a:t>
            </a:r>
            <a:endParaRPr b="0" lang="en-GB" sz="1800" spc="-1" strike="noStrike">
              <a:latin typeface="Arial"/>
            </a:endParaRPr>
          </a:p>
        </p:txBody>
      </p:sp>
      <p:sp>
        <p:nvSpPr>
          <p:cNvPr id="231" name=""/>
          <p:cNvSpPr/>
          <p:nvPr/>
        </p:nvSpPr>
        <p:spPr>
          <a:xfrm>
            <a:off x="3417120" y="5801400"/>
            <a:ext cx="2309400" cy="11134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GB" sz="1800" spc="-1" strike="noStrike">
                <a:solidFill>
                  <a:srgbClr val="000000"/>
                </a:solidFill>
                <a:latin typeface="Arial"/>
                <a:ea typeface="DejaVu Sans"/>
              </a:rPr>
              <a:t>Open questions:</a:t>
            </a:r>
            <a:endParaRPr b="0" lang="en-GB" sz="1800" spc="-1" strike="noStrike">
              <a:latin typeface="Arial"/>
            </a:endParaRPr>
          </a:p>
          <a:p>
            <a:pPr marL="216000" indent="-216000">
              <a:lnSpc>
                <a:spcPct val="100000"/>
              </a:lnSpc>
              <a:buClr>
                <a:srgbClr val="000000"/>
              </a:buClr>
              <a:buSzPct val="45000"/>
              <a:buFont typeface="Wingdings" charset="2"/>
              <a:buChar char=""/>
            </a:pPr>
            <a:r>
              <a:rPr b="0" lang="en-GB" sz="1800" spc="-1" strike="noStrike">
                <a:solidFill>
                  <a:srgbClr val="000000"/>
                </a:solidFill>
                <a:latin typeface="Arial"/>
                <a:ea typeface="DejaVu Sans"/>
              </a:rPr>
              <a:t>What length?</a:t>
            </a:r>
            <a:endParaRPr b="0" lang="en-GB" sz="1800" spc="-1" strike="noStrike">
              <a:latin typeface="Arial"/>
            </a:endParaRPr>
          </a:p>
          <a:p>
            <a:pPr marL="216000" indent="-216000">
              <a:lnSpc>
                <a:spcPct val="100000"/>
              </a:lnSpc>
              <a:buClr>
                <a:srgbClr val="000000"/>
              </a:buClr>
              <a:buSzPct val="45000"/>
              <a:buFont typeface="Wingdings" charset="2"/>
              <a:buChar char=""/>
            </a:pPr>
            <a:r>
              <a:rPr b="0" lang="en-GB" sz="1800" spc="-1" strike="noStrike">
                <a:solidFill>
                  <a:srgbClr val="000000"/>
                </a:solidFill>
                <a:latin typeface="Arial"/>
                <a:ea typeface="DejaVu Sans"/>
              </a:rPr>
              <a:t>What thickness?</a:t>
            </a:r>
            <a:endParaRPr b="0" lang="en-GB" sz="1800" spc="-1" strike="noStrike">
              <a:latin typeface="Arial"/>
            </a:endParaRPr>
          </a:p>
        </p:txBody>
      </p:sp>
      <p:sp>
        <p:nvSpPr>
          <p:cNvPr id="232" name=""/>
          <p:cNvSpPr/>
          <p:nvPr/>
        </p:nvSpPr>
        <p:spPr>
          <a:xfrm>
            <a:off x="7407720" y="36720"/>
            <a:ext cx="1704240" cy="394920"/>
          </a:xfrm>
          <a:prstGeom prst="rect">
            <a:avLst/>
          </a:prstGeom>
          <a:noFill/>
          <a:ln w="0">
            <a:noFill/>
          </a:ln>
        </p:spPr>
        <p:style>
          <a:lnRef idx="0"/>
          <a:fillRef idx="0"/>
          <a:effectRef idx="0"/>
          <a:fontRef idx="minor"/>
        </p:style>
        <p:txBody>
          <a:bodyPr lIns="90000" rIns="90000" tIns="45000" bIns="45000" anchor="t">
            <a:noAutofit/>
          </a:bodyPr>
          <a:p>
            <a:pPr algn="r">
              <a:lnSpc>
                <a:spcPct val="100000"/>
              </a:lnSpc>
              <a:buNone/>
            </a:pPr>
            <a:fld id="{2C7F0555-D835-4550-8D82-DA828D8616F7}" type="slidenum">
              <a:rPr b="0" lang="en-GB" sz="2000" spc="-1" strike="noStrike">
                <a:latin typeface="Cantarell"/>
              </a:rPr>
              <a:t>&lt;numero&gt;</a:t>
            </a:fld>
            <a:r>
              <a:rPr b="0" lang="en-GB" sz="2000" spc="-1" strike="noStrike">
                <a:latin typeface="Cantarell"/>
              </a:rPr>
              <a:t>/</a:t>
            </a:r>
            <a:fld id="{91030A8B-E8D0-4FE1-84E6-E8F3EA3DF73D}" type="slidecount">
              <a:rPr b="0" lang="en-GB" sz="2000" spc="-1" strike="noStrike">
                <a:latin typeface="Cantarell"/>
              </a:rPr>
              <a:t>18</a:t>
            </a:fld>
            <a:endParaRPr b="0" lang="en-GB" sz="20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33" name="Immagine 2" descr=""/>
          <p:cNvPicPr/>
          <p:nvPr/>
        </p:nvPicPr>
        <p:blipFill>
          <a:blip r:embed="rId1"/>
          <a:stretch/>
        </p:blipFill>
        <p:spPr>
          <a:xfrm>
            <a:off x="17640" y="12600"/>
            <a:ext cx="4045320" cy="1138680"/>
          </a:xfrm>
          <a:prstGeom prst="rect">
            <a:avLst/>
          </a:prstGeom>
          <a:ln w="9525">
            <a:noFill/>
          </a:ln>
        </p:spPr>
      </p:pic>
      <p:sp>
        <p:nvSpPr>
          <p:cNvPr id="234" name="CasellaDiTesto 3"/>
          <p:cNvSpPr/>
          <p:nvPr/>
        </p:nvSpPr>
        <p:spPr>
          <a:xfrm>
            <a:off x="1058400" y="239760"/>
            <a:ext cx="6735240" cy="455400"/>
          </a:xfrm>
          <a:prstGeom prst="rect">
            <a:avLst/>
          </a:prstGeom>
          <a:noFill/>
          <a:ln w="9525">
            <a:noFill/>
          </a:ln>
        </p:spPr>
        <p:style>
          <a:lnRef idx="0"/>
          <a:fillRef idx="0"/>
          <a:effectRef idx="0"/>
          <a:fontRef idx="minor"/>
        </p:style>
        <p:txBody>
          <a:bodyPr lIns="90000" rIns="90000" tIns="45000" bIns="45000" anchor="t">
            <a:spAutoFit/>
          </a:bodyPr>
          <a:p>
            <a:pPr>
              <a:lnSpc>
                <a:spcPct val="100000"/>
              </a:lnSpc>
              <a:buNone/>
            </a:pPr>
            <a:r>
              <a:rPr b="1" lang="en-US" sz="2400" spc="-1" strike="noStrike">
                <a:solidFill>
                  <a:srgbClr val="0000ff"/>
                </a:solidFill>
                <a:latin typeface="Calibri"/>
                <a:ea typeface="DejaVu Sans"/>
              </a:rPr>
              <a:t>Heavy shutter: Length optimization</a:t>
            </a:r>
            <a:endParaRPr b="0" lang="en-GB" sz="2400" spc="-1" strike="noStrike">
              <a:latin typeface="Arial"/>
            </a:endParaRPr>
          </a:p>
        </p:txBody>
      </p:sp>
      <p:sp>
        <p:nvSpPr>
          <p:cNvPr id="235" name=""/>
          <p:cNvSpPr/>
          <p:nvPr/>
        </p:nvSpPr>
        <p:spPr>
          <a:xfrm>
            <a:off x="966240" y="1405800"/>
            <a:ext cx="7210800" cy="11134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GB" sz="1800" spc="-1" strike="noStrike">
                <a:solidFill>
                  <a:srgbClr val="000000"/>
                </a:solidFill>
                <a:latin typeface="Arial"/>
                <a:ea typeface="DejaVu Sans"/>
              </a:rPr>
              <a:t>A set of simulations in order to determine the best length for the copper block:</a:t>
            </a:r>
            <a:endParaRPr b="0" lang="en-GB" sz="1800" spc="-1" strike="noStrike">
              <a:latin typeface="Arial"/>
            </a:endParaRPr>
          </a:p>
          <a:p>
            <a:pPr>
              <a:lnSpc>
                <a:spcPct val="100000"/>
              </a:lnSpc>
              <a:buNone/>
            </a:pPr>
            <a:endParaRPr b="0" lang="en-GB" sz="1800" spc="-1" strike="noStrike">
              <a:latin typeface="Arial"/>
            </a:endParaRPr>
          </a:p>
          <a:p>
            <a:pPr>
              <a:lnSpc>
                <a:spcPct val="100000"/>
              </a:lnSpc>
              <a:buNone/>
            </a:pPr>
            <a:r>
              <a:rPr b="0" lang="en-GB" sz="1800" spc="-1" strike="noStrike">
                <a:solidFill>
                  <a:srgbClr val="000000"/>
                </a:solidFill>
                <a:latin typeface="Arial"/>
                <a:ea typeface="DejaVu Sans"/>
              </a:rPr>
              <a:t>48, 50, 51, 52, 53, 58, 63 cm</a:t>
            </a:r>
            <a:endParaRPr b="0" lang="en-GB" sz="1800" spc="-1" strike="noStrike">
              <a:latin typeface="Arial"/>
            </a:endParaRPr>
          </a:p>
        </p:txBody>
      </p:sp>
      <p:pic>
        <p:nvPicPr>
          <p:cNvPr id="236" name="" descr=""/>
          <p:cNvPicPr/>
          <p:nvPr/>
        </p:nvPicPr>
        <p:blipFill>
          <a:blip r:embed="rId2"/>
          <a:stretch/>
        </p:blipFill>
        <p:spPr>
          <a:xfrm>
            <a:off x="360" y="3053520"/>
            <a:ext cx="9142920" cy="2741760"/>
          </a:xfrm>
          <a:prstGeom prst="rect">
            <a:avLst/>
          </a:prstGeom>
          <a:ln w="0">
            <a:noFill/>
          </a:ln>
        </p:spPr>
      </p:pic>
      <p:sp>
        <p:nvSpPr>
          <p:cNvPr id="237" name=""/>
          <p:cNvSpPr/>
          <p:nvPr/>
        </p:nvSpPr>
        <p:spPr>
          <a:xfrm>
            <a:off x="720000" y="2957400"/>
            <a:ext cx="8008920" cy="8578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GB" sz="1800" spc="-1" strike="noStrike">
                <a:solidFill>
                  <a:srgbClr val="000000"/>
                </a:solidFill>
                <a:latin typeface="Arial"/>
                <a:ea typeface="DejaVu Sans"/>
              </a:rPr>
              <a:t>Neutron dose rate map in µSv/h. White line at 1.5 µSv/h</a:t>
            </a:r>
            <a:endParaRPr b="0" lang="en-GB" sz="1800" spc="-1" strike="noStrike">
              <a:latin typeface="Arial"/>
            </a:endParaRPr>
          </a:p>
        </p:txBody>
      </p:sp>
      <p:sp>
        <p:nvSpPr>
          <p:cNvPr id="238" name=""/>
          <p:cNvSpPr/>
          <p:nvPr/>
        </p:nvSpPr>
        <p:spPr>
          <a:xfrm>
            <a:off x="567360" y="6300000"/>
            <a:ext cx="8008920" cy="3592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GB" sz="1800" spc="-1" strike="noStrike">
                <a:solidFill>
                  <a:srgbClr val="000000"/>
                </a:solidFill>
                <a:latin typeface="Arial"/>
                <a:ea typeface="DejaVu Sans"/>
              </a:rPr>
              <a:t>→  “</a:t>
            </a:r>
            <a:r>
              <a:rPr b="0" lang="en-GB" sz="1800" spc="-1" strike="noStrike">
                <a:solidFill>
                  <a:srgbClr val="000000"/>
                </a:solidFill>
                <a:latin typeface="Arial"/>
                <a:ea typeface="DejaVu Sans"/>
              </a:rPr>
              <a:t>63 cm” meets the requirement</a:t>
            </a:r>
            <a:endParaRPr b="0" lang="en-GB" sz="1800" spc="-1" strike="noStrike">
              <a:latin typeface="Arial"/>
            </a:endParaRPr>
          </a:p>
        </p:txBody>
      </p:sp>
      <p:sp>
        <p:nvSpPr>
          <p:cNvPr id="239" name=""/>
          <p:cNvSpPr/>
          <p:nvPr/>
        </p:nvSpPr>
        <p:spPr>
          <a:xfrm>
            <a:off x="7407720" y="36720"/>
            <a:ext cx="1704240" cy="394920"/>
          </a:xfrm>
          <a:prstGeom prst="rect">
            <a:avLst/>
          </a:prstGeom>
          <a:noFill/>
          <a:ln w="0">
            <a:noFill/>
          </a:ln>
        </p:spPr>
        <p:style>
          <a:lnRef idx="0"/>
          <a:fillRef idx="0"/>
          <a:effectRef idx="0"/>
          <a:fontRef idx="minor"/>
        </p:style>
        <p:txBody>
          <a:bodyPr lIns="90000" rIns="90000" tIns="45000" bIns="45000" anchor="t">
            <a:noAutofit/>
          </a:bodyPr>
          <a:p>
            <a:pPr algn="r">
              <a:lnSpc>
                <a:spcPct val="100000"/>
              </a:lnSpc>
              <a:buNone/>
            </a:pPr>
            <a:fld id="{8469B825-A1CD-41BA-9B2D-A7FE73145B55}" type="slidenum">
              <a:rPr b="0" lang="en-GB" sz="2000" spc="-1" strike="noStrike">
                <a:latin typeface="Cantarell"/>
              </a:rPr>
              <a:t>&lt;numero&gt;</a:t>
            </a:fld>
            <a:r>
              <a:rPr b="0" lang="en-GB" sz="2000" spc="-1" strike="noStrike">
                <a:latin typeface="Cantarell"/>
              </a:rPr>
              <a:t>/</a:t>
            </a:r>
            <a:fld id="{D231E617-E401-432F-9BC8-CF342361FAFC}" type="slidecount">
              <a:rPr b="0" lang="en-GB" sz="2000" spc="-1" strike="noStrike">
                <a:latin typeface="Cantarell"/>
              </a:rPr>
              <a:t>18</a:t>
            </a:fld>
            <a:endParaRPr b="0" lang="en-GB" sz="20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40" name="Immagine 6" descr=""/>
          <p:cNvPicPr/>
          <p:nvPr/>
        </p:nvPicPr>
        <p:blipFill>
          <a:blip r:embed="rId1"/>
          <a:stretch/>
        </p:blipFill>
        <p:spPr>
          <a:xfrm>
            <a:off x="17640" y="12600"/>
            <a:ext cx="4045320" cy="1138680"/>
          </a:xfrm>
          <a:prstGeom prst="rect">
            <a:avLst/>
          </a:prstGeom>
          <a:ln w="9525">
            <a:noFill/>
          </a:ln>
        </p:spPr>
      </p:pic>
      <p:sp>
        <p:nvSpPr>
          <p:cNvPr id="241" name="CasellaDiTesto 1"/>
          <p:cNvSpPr/>
          <p:nvPr/>
        </p:nvSpPr>
        <p:spPr>
          <a:xfrm>
            <a:off x="1058400" y="239760"/>
            <a:ext cx="6735240" cy="455400"/>
          </a:xfrm>
          <a:prstGeom prst="rect">
            <a:avLst/>
          </a:prstGeom>
          <a:noFill/>
          <a:ln w="9525">
            <a:noFill/>
          </a:ln>
        </p:spPr>
        <p:style>
          <a:lnRef idx="0"/>
          <a:fillRef idx="0"/>
          <a:effectRef idx="0"/>
          <a:fontRef idx="minor"/>
        </p:style>
        <p:txBody>
          <a:bodyPr lIns="90000" rIns="90000" tIns="45000" bIns="45000" anchor="t">
            <a:spAutoFit/>
          </a:bodyPr>
          <a:p>
            <a:pPr>
              <a:lnSpc>
                <a:spcPct val="100000"/>
              </a:lnSpc>
              <a:buNone/>
            </a:pPr>
            <a:r>
              <a:rPr b="1" lang="en-US" sz="2400" spc="-1" strike="noStrike">
                <a:solidFill>
                  <a:srgbClr val="0000ff"/>
                </a:solidFill>
                <a:latin typeface="Calibri"/>
                <a:ea typeface="DejaVu Sans"/>
              </a:rPr>
              <a:t>Heavy shutter: Thickness optimization</a:t>
            </a:r>
            <a:endParaRPr b="0" lang="en-GB" sz="2400" spc="-1" strike="noStrike">
              <a:latin typeface="Arial"/>
            </a:endParaRPr>
          </a:p>
        </p:txBody>
      </p:sp>
      <p:sp>
        <p:nvSpPr>
          <p:cNvPr id="242" name=""/>
          <p:cNvSpPr/>
          <p:nvPr/>
        </p:nvSpPr>
        <p:spPr>
          <a:xfrm>
            <a:off x="966240" y="1405800"/>
            <a:ext cx="7210800" cy="8575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GB" sz="1800" spc="-1" strike="noStrike">
                <a:solidFill>
                  <a:srgbClr val="000000"/>
                </a:solidFill>
                <a:latin typeface="Arial"/>
                <a:ea typeface="DejaVu Sans"/>
              </a:rPr>
              <a:t>A set of simulations in order to determine the best thickness:</a:t>
            </a:r>
            <a:endParaRPr b="0" lang="en-GB" sz="1800" spc="-1" strike="noStrike">
              <a:latin typeface="Arial"/>
            </a:endParaRPr>
          </a:p>
          <a:p>
            <a:pPr>
              <a:lnSpc>
                <a:spcPct val="100000"/>
              </a:lnSpc>
              <a:buNone/>
            </a:pPr>
            <a:endParaRPr b="0" lang="en-GB" sz="1800" spc="-1" strike="noStrike">
              <a:latin typeface="Arial"/>
            </a:endParaRPr>
          </a:p>
          <a:p>
            <a:pPr>
              <a:lnSpc>
                <a:spcPct val="100000"/>
              </a:lnSpc>
              <a:buNone/>
            </a:pPr>
            <a:r>
              <a:rPr b="0" lang="en-GB" sz="1800" spc="-1" strike="noStrike">
                <a:solidFill>
                  <a:srgbClr val="000000"/>
                </a:solidFill>
                <a:latin typeface="Arial"/>
                <a:ea typeface="DejaVu Sans"/>
              </a:rPr>
              <a:t>20, 18, 16, 14, 12, 10, 8 cm</a:t>
            </a:r>
            <a:endParaRPr b="0" lang="en-GB" sz="1800" spc="-1" strike="noStrike">
              <a:latin typeface="Arial"/>
            </a:endParaRPr>
          </a:p>
        </p:txBody>
      </p:sp>
      <p:pic>
        <p:nvPicPr>
          <p:cNvPr id="243" name="" descr=""/>
          <p:cNvPicPr/>
          <p:nvPr/>
        </p:nvPicPr>
        <p:blipFill>
          <a:blip r:embed="rId2"/>
          <a:stretch/>
        </p:blipFill>
        <p:spPr>
          <a:xfrm>
            <a:off x="360" y="3053520"/>
            <a:ext cx="9142920" cy="2741760"/>
          </a:xfrm>
          <a:prstGeom prst="rect">
            <a:avLst/>
          </a:prstGeom>
          <a:ln w="0">
            <a:noFill/>
          </a:ln>
        </p:spPr>
      </p:pic>
      <p:sp>
        <p:nvSpPr>
          <p:cNvPr id="244" name=""/>
          <p:cNvSpPr/>
          <p:nvPr/>
        </p:nvSpPr>
        <p:spPr>
          <a:xfrm>
            <a:off x="720000" y="2957400"/>
            <a:ext cx="8008920" cy="8578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GB" sz="1800" spc="-1" strike="noStrike">
                <a:solidFill>
                  <a:srgbClr val="000000"/>
                </a:solidFill>
                <a:latin typeface="Arial"/>
                <a:ea typeface="DejaVu Sans"/>
              </a:rPr>
              <a:t>Neutron dose rate map in µSv/h. White line at 1.5 µSv/h</a:t>
            </a:r>
            <a:endParaRPr b="0" lang="en-GB" sz="1800" spc="-1" strike="noStrike">
              <a:latin typeface="Arial"/>
            </a:endParaRPr>
          </a:p>
        </p:txBody>
      </p:sp>
      <p:sp>
        <p:nvSpPr>
          <p:cNvPr id="245" name=""/>
          <p:cNvSpPr/>
          <p:nvPr/>
        </p:nvSpPr>
        <p:spPr>
          <a:xfrm>
            <a:off x="567360" y="6300000"/>
            <a:ext cx="8008920" cy="3592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GB" sz="1800" spc="-1" strike="noStrike">
                <a:solidFill>
                  <a:srgbClr val="000000"/>
                </a:solidFill>
                <a:latin typeface="Arial"/>
                <a:ea typeface="DejaVu Sans"/>
              </a:rPr>
              <a:t>→  “</a:t>
            </a:r>
            <a:r>
              <a:rPr b="0" lang="en-GB" sz="1800" spc="-1" strike="noStrike">
                <a:solidFill>
                  <a:srgbClr val="000000"/>
                </a:solidFill>
                <a:latin typeface="Arial"/>
                <a:ea typeface="DejaVu Sans"/>
              </a:rPr>
              <a:t>8 cm” meets the requirement</a:t>
            </a:r>
            <a:endParaRPr b="0" lang="en-GB" sz="1800" spc="-1" strike="noStrike">
              <a:latin typeface="Arial"/>
            </a:endParaRPr>
          </a:p>
        </p:txBody>
      </p:sp>
      <p:sp>
        <p:nvSpPr>
          <p:cNvPr id="246" name=""/>
          <p:cNvSpPr/>
          <p:nvPr/>
        </p:nvSpPr>
        <p:spPr>
          <a:xfrm>
            <a:off x="7407720" y="36720"/>
            <a:ext cx="1704240" cy="394920"/>
          </a:xfrm>
          <a:prstGeom prst="rect">
            <a:avLst/>
          </a:prstGeom>
          <a:noFill/>
          <a:ln w="0">
            <a:noFill/>
          </a:ln>
        </p:spPr>
        <p:style>
          <a:lnRef idx="0"/>
          <a:fillRef idx="0"/>
          <a:effectRef idx="0"/>
          <a:fontRef idx="minor"/>
        </p:style>
        <p:txBody>
          <a:bodyPr lIns="90000" rIns="90000" tIns="45000" bIns="45000" anchor="t">
            <a:noAutofit/>
          </a:bodyPr>
          <a:p>
            <a:pPr algn="r">
              <a:lnSpc>
                <a:spcPct val="100000"/>
              </a:lnSpc>
              <a:buNone/>
            </a:pPr>
            <a:fld id="{11EA5C17-8CD5-41D1-80BF-B292C1CFC0BD}" type="slidenum">
              <a:rPr b="0" lang="en-GB" sz="2000" spc="-1" strike="noStrike">
                <a:latin typeface="Cantarell"/>
              </a:rPr>
              <a:t>&lt;numero&gt;</a:t>
            </a:fld>
            <a:r>
              <a:rPr b="0" lang="en-GB" sz="2000" spc="-1" strike="noStrike">
                <a:latin typeface="Cantarell"/>
              </a:rPr>
              <a:t>/</a:t>
            </a:r>
            <a:fld id="{22AAD09B-F970-42D9-9F35-54ABFCF86C17}" type="slidecount">
              <a:rPr b="0" lang="en-GB" sz="2000" spc="-1" strike="noStrike">
                <a:latin typeface="Cantarell"/>
              </a:rPr>
              <a:t>18</a:t>
            </a:fld>
            <a:endParaRPr b="0" lang="en-GB" sz="20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47" name="Immagine 7" descr=""/>
          <p:cNvPicPr/>
          <p:nvPr/>
        </p:nvPicPr>
        <p:blipFill>
          <a:blip r:embed="rId1"/>
          <a:stretch/>
        </p:blipFill>
        <p:spPr>
          <a:xfrm>
            <a:off x="17640" y="12600"/>
            <a:ext cx="4045320" cy="1138680"/>
          </a:xfrm>
          <a:prstGeom prst="rect">
            <a:avLst/>
          </a:prstGeom>
          <a:ln w="9525">
            <a:noFill/>
          </a:ln>
        </p:spPr>
      </p:pic>
      <p:sp>
        <p:nvSpPr>
          <p:cNvPr id="248" name="CasellaDiTesto 2"/>
          <p:cNvSpPr/>
          <p:nvPr/>
        </p:nvSpPr>
        <p:spPr>
          <a:xfrm>
            <a:off x="1058400" y="239760"/>
            <a:ext cx="6735240" cy="455400"/>
          </a:xfrm>
          <a:prstGeom prst="rect">
            <a:avLst/>
          </a:prstGeom>
          <a:noFill/>
          <a:ln w="9525">
            <a:noFill/>
          </a:ln>
        </p:spPr>
        <p:style>
          <a:lnRef idx="0"/>
          <a:fillRef idx="0"/>
          <a:effectRef idx="0"/>
          <a:fontRef idx="minor"/>
        </p:style>
        <p:txBody>
          <a:bodyPr lIns="90000" rIns="90000" tIns="45000" bIns="45000" anchor="t">
            <a:spAutoFit/>
          </a:bodyPr>
          <a:p>
            <a:pPr>
              <a:lnSpc>
                <a:spcPct val="100000"/>
              </a:lnSpc>
              <a:buNone/>
            </a:pPr>
            <a:r>
              <a:rPr b="1" lang="en-US" sz="2400" spc="-1" strike="noStrike">
                <a:solidFill>
                  <a:srgbClr val="0000ff"/>
                </a:solidFill>
                <a:latin typeface="Calibri"/>
                <a:ea typeface="DejaVu Sans"/>
              </a:rPr>
              <a:t>Heavy shutter: preliminary design</a:t>
            </a:r>
            <a:endParaRPr b="0" lang="en-GB" sz="2400" spc="-1" strike="noStrike">
              <a:latin typeface="Arial"/>
            </a:endParaRPr>
          </a:p>
        </p:txBody>
      </p:sp>
      <p:sp>
        <p:nvSpPr>
          <p:cNvPr id="249" name=""/>
          <p:cNvSpPr/>
          <p:nvPr/>
        </p:nvSpPr>
        <p:spPr>
          <a:xfrm>
            <a:off x="966240" y="2360160"/>
            <a:ext cx="7210800" cy="21373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GB" sz="1800" spc="-1" strike="noStrike">
                <a:solidFill>
                  <a:srgbClr val="000000"/>
                </a:solidFill>
                <a:latin typeface="Arial"/>
                <a:ea typeface="DejaVu Sans"/>
              </a:rPr>
              <a:t>According to the previous simulations about the geometric selection of the bulk materials, the design that meets the requirement is a parallelepiped of the following dimensions:</a:t>
            </a:r>
            <a:endParaRPr b="0" lang="en-GB" sz="1800" spc="-1" strike="noStrike">
              <a:latin typeface="Arial"/>
            </a:endParaRPr>
          </a:p>
          <a:p>
            <a:pPr>
              <a:lnSpc>
                <a:spcPct val="100000"/>
              </a:lnSpc>
              <a:buNone/>
            </a:pPr>
            <a:endParaRPr b="0" lang="en-GB" sz="1800" spc="-1" strike="noStrike">
              <a:latin typeface="Arial"/>
            </a:endParaRPr>
          </a:p>
          <a:p>
            <a:pPr>
              <a:lnSpc>
                <a:spcPct val="100000"/>
              </a:lnSpc>
              <a:buNone/>
            </a:pPr>
            <a:endParaRPr b="0" lang="en-GB" sz="1800" spc="-1" strike="noStrike">
              <a:latin typeface="Arial"/>
            </a:endParaRPr>
          </a:p>
          <a:p>
            <a:pPr>
              <a:lnSpc>
                <a:spcPct val="100000"/>
              </a:lnSpc>
              <a:buNone/>
            </a:pPr>
            <a:r>
              <a:rPr b="0" lang="en-GB" sz="1800" spc="-1" strike="noStrike">
                <a:solidFill>
                  <a:srgbClr val="000000"/>
                </a:solidFill>
                <a:latin typeface="Arial"/>
                <a:ea typeface="DejaVu Sans"/>
              </a:rPr>
              <a:t>Length: 2 mm (steel) + 63 cm (copper) + 20 cm (B</a:t>
            </a:r>
            <a:r>
              <a:rPr b="0" lang="en-GB" sz="1800" spc="-1" strike="noStrike" baseline="-14000000">
                <a:solidFill>
                  <a:srgbClr val="000000"/>
                </a:solidFill>
                <a:latin typeface="Arial"/>
                <a:ea typeface="DejaVu Sans"/>
              </a:rPr>
              <a:t>4</a:t>
            </a:r>
            <a:r>
              <a:rPr b="0" lang="en-GB" sz="1800" spc="-1" strike="noStrike">
                <a:solidFill>
                  <a:srgbClr val="000000"/>
                </a:solidFill>
                <a:latin typeface="Arial"/>
                <a:ea typeface="DejaVu Sans"/>
              </a:rPr>
              <a:t>C) + 2 mm (steel)</a:t>
            </a:r>
            <a:endParaRPr b="0" lang="en-GB" sz="1800" spc="-1" strike="noStrike">
              <a:latin typeface="Arial"/>
            </a:endParaRPr>
          </a:p>
          <a:p>
            <a:pPr>
              <a:lnSpc>
                <a:spcPct val="100000"/>
              </a:lnSpc>
              <a:buNone/>
            </a:pPr>
            <a:endParaRPr b="0" lang="en-GB" sz="1800" spc="-1" strike="noStrike">
              <a:latin typeface="Arial"/>
            </a:endParaRPr>
          </a:p>
          <a:p>
            <a:pPr>
              <a:lnSpc>
                <a:spcPct val="100000"/>
              </a:lnSpc>
              <a:buNone/>
            </a:pPr>
            <a:r>
              <a:rPr b="0" lang="en-GB" sz="1800" spc="-1" strike="noStrike">
                <a:solidFill>
                  <a:srgbClr val="000000"/>
                </a:solidFill>
                <a:latin typeface="Arial"/>
                <a:ea typeface="DejaVu Sans"/>
              </a:rPr>
              <a:t>Base: 8x8 cm</a:t>
            </a:r>
            <a:r>
              <a:rPr b="0" lang="en-GB" sz="1800" spc="-1" strike="noStrike" baseline="14000000">
                <a:solidFill>
                  <a:srgbClr val="000000"/>
                </a:solidFill>
                <a:latin typeface="Arial"/>
                <a:ea typeface="DejaVu Sans"/>
              </a:rPr>
              <a:t>2</a:t>
            </a:r>
            <a:r>
              <a:rPr b="0" lang="en-GB" sz="1800" spc="-1" strike="noStrike">
                <a:solidFill>
                  <a:srgbClr val="000000"/>
                </a:solidFill>
                <a:latin typeface="Arial"/>
                <a:ea typeface="DejaVu Sans"/>
              </a:rPr>
              <a:t> + 2 mm casing (steel) </a:t>
            </a:r>
            <a:endParaRPr b="0" lang="en-GB" sz="1800" spc="-1" strike="noStrike">
              <a:latin typeface="Arial"/>
            </a:endParaRPr>
          </a:p>
        </p:txBody>
      </p:sp>
      <p:sp>
        <p:nvSpPr>
          <p:cNvPr id="250" name=""/>
          <p:cNvSpPr/>
          <p:nvPr/>
        </p:nvSpPr>
        <p:spPr>
          <a:xfrm>
            <a:off x="7407720" y="36720"/>
            <a:ext cx="1704240" cy="394920"/>
          </a:xfrm>
          <a:prstGeom prst="rect">
            <a:avLst/>
          </a:prstGeom>
          <a:noFill/>
          <a:ln w="0">
            <a:noFill/>
          </a:ln>
        </p:spPr>
        <p:style>
          <a:lnRef idx="0"/>
          <a:fillRef idx="0"/>
          <a:effectRef idx="0"/>
          <a:fontRef idx="minor"/>
        </p:style>
        <p:txBody>
          <a:bodyPr lIns="90000" rIns="90000" tIns="45000" bIns="45000" anchor="t">
            <a:noAutofit/>
          </a:bodyPr>
          <a:p>
            <a:pPr algn="r">
              <a:lnSpc>
                <a:spcPct val="100000"/>
              </a:lnSpc>
              <a:buNone/>
            </a:pPr>
            <a:fld id="{E33A4542-BBBF-41D0-B746-70ED7A8E9E69}" type="slidenum">
              <a:rPr b="0" lang="en-GB" sz="2000" spc="-1" strike="noStrike">
                <a:latin typeface="Cantarell"/>
              </a:rPr>
              <a:t>&lt;numero&gt;</a:t>
            </a:fld>
            <a:r>
              <a:rPr b="0" lang="en-GB" sz="2000" spc="-1" strike="noStrike">
                <a:latin typeface="Cantarell"/>
              </a:rPr>
              <a:t>/</a:t>
            </a:r>
            <a:fld id="{07DF0011-1077-4519-9A9E-9D526F714BF6}" type="slidecount">
              <a:rPr b="0" lang="en-GB" sz="2000" spc="-1" strike="noStrike">
                <a:latin typeface="Cantarell"/>
              </a:rPr>
              <a:t>18</a:t>
            </a:fld>
            <a:endParaRPr b="0" lang="en-GB" sz="20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51" name="" descr=""/>
          <p:cNvPicPr/>
          <p:nvPr/>
        </p:nvPicPr>
        <p:blipFill>
          <a:blip r:embed="rId1"/>
          <a:stretch/>
        </p:blipFill>
        <p:spPr>
          <a:xfrm>
            <a:off x="522000" y="3300120"/>
            <a:ext cx="8099280" cy="3538440"/>
          </a:xfrm>
          <a:prstGeom prst="rect">
            <a:avLst/>
          </a:prstGeom>
          <a:ln w="0">
            <a:noFill/>
          </a:ln>
        </p:spPr>
      </p:pic>
      <p:pic>
        <p:nvPicPr>
          <p:cNvPr id="252" name="Immagine 12" descr=""/>
          <p:cNvPicPr/>
          <p:nvPr/>
        </p:nvPicPr>
        <p:blipFill>
          <a:blip r:embed="rId2"/>
          <a:stretch/>
        </p:blipFill>
        <p:spPr>
          <a:xfrm>
            <a:off x="17640" y="12600"/>
            <a:ext cx="4045320" cy="1138680"/>
          </a:xfrm>
          <a:prstGeom prst="rect">
            <a:avLst/>
          </a:prstGeom>
          <a:ln w="9525">
            <a:noFill/>
          </a:ln>
        </p:spPr>
      </p:pic>
      <p:sp>
        <p:nvSpPr>
          <p:cNvPr id="253" name="CasellaDiTesto 17"/>
          <p:cNvSpPr/>
          <p:nvPr/>
        </p:nvSpPr>
        <p:spPr>
          <a:xfrm>
            <a:off x="1058400" y="239760"/>
            <a:ext cx="6735240" cy="455400"/>
          </a:xfrm>
          <a:prstGeom prst="rect">
            <a:avLst/>
          </a:prstGeom>
          <a:noFill/>
          <a:ln w="9525">
            <a:noFill/>
          </a:ln>
        </p:spPr>
        <p:style>
          <a:lnRef idx="0"/>
          <a:fillRef idx="0"/>
          <a:effectRef idx="0"/>
          <a:fontRef idx="minor"/>
        </p:style>
        <p:txBody>
          <a:bodyPr lIns="90000" rIns="90000" tIns="45000" bIns="45000" anchor="t">
            <a:spAutoFit/>
          </a:bodyPr>
          <a:p>
            <a:pPr>
              <a:lnSpc>
                <a:spcPct val="100000"/>
              </a:lnSpc>
              <a:buNone/>
            </a:pPr>
            <a:r>
              <a:rPr b="1" lang="en-US" sz="2400" spc="-1" strike="noStrike">
                <a:solidFill>
                  <a:srgbClr val="0000ff"/>
                </a:solidFill>
                <a:latin typeface="Calibri"/>
                <a:ea typeface="DejaVu Sans"/>
              </a:rPr>
              <a:t>Heavy shutter: shroud</a:t>
            </a:r>
            <a:endParaRPr b="0" lang="en-GB" sz="2400" spc="-1" strike="noStrike">
              <a:latin typeface="Arial"/>
            </a:endParaRPr>
          </a:p>
        </p:txBody>
      </p:sp>
      <p:sp>
        <p:nvSpPr>
          <p:cNvPr id="254" name=""/>
          <p:cNvSpPr/>
          <p:nvPr/>
        </p:nvSpPr>
        <p:spPr>
          <a:xfrm>
            <a:off x="966240" y="925920"/>
            <a:ext cx="7210800" cy="23932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GB" sz="1800" spc="-1" strike="noStrike">
                <a:solidFill>
                  <a:srgbClr val="000000"/>
                </a:solidFill>
                <a:latin typeface="Arial"/>
                <a:ea typeface="DejaVu Sans"/>
              </a:rPr>
              <a:t>In order to reduce the scattered radiation that could affect neighbouring instruments:</a:t>
            </a:r>
            <a:endParaRPr b="0" lang="en-GB" sz="1800" spc="-1" strike="noStrike">
              <a:latin typeface="Arial"/>
            </a:endParaRPr>
          </a:p>
          <a:p>
            <a:pPr>
              <a:lnSpc>
                <a:spcPct val="100000"/>
              </a:lnSpc>
              <a:buNone/>
            </a:pPr>
            <a:endParaRPr b="0" lang="en-GB" sz="1800" spc="-1" strike="noStrike">
              <a:latin typeface="Arial"/>
            </a:endParaRPr>
          </a:p>
          <a:p>
            <a:pPr>
              <a:lnSpc>
                <a:spcPct val="100000"/>
              </a:lnSpc>
              <a:buNone/>
            </a:pPr>
            <a:r>
              <a:rPr b="0" lang="en-GB" sz="1800" spc="-1" strike="noStrike">
                <a:solidFill>
                  <a:srgbClr val="000000"/>
                </a:solidFill>
                <a:latin typeface="Arial"/>
                <a:ea typeface="DejaVu Sans"/>
              </a:rPr>
              <a:t>→ </a:t>
            </a:r>
            <a:r>
              <a:rPr b="0" lang="en-GB" sz="1800" spc="-1" strike="noStrike">
                <a:solidFill>
                  <a:srgbClr val="000000"/>
                </a:solidFill>
                <a:latin typeface="Arial"/>
                <a:ea typeface="DejaVu Sans"/>
              </a:rPr>
              <a:t>investigations on a “shroud” are ongoing.</a:t>
            </a:r>
            <a:endParaRPr b="0" lang="en-GB" sz="1800" spc="-1" strike="noStrike">
              <a:latin typeface="Arial"/>
            </a:endParaRPr>
          </a:p>
          <a:p>
            <a:pPr>
              <a:lnSpc>
                <a:spcPct val="100000"/>
              </a:lnSpc>
              <a:buNone/>
            </a:pPr>
            <a:endParaRPr b="0" lang="en-GB" sz="1800" spc="-1" strike="noStrike">
              <a:latin typeface="Arial"/>
            </a:endParaRPr>
          </a:p>
          <a:p>
            <a:pPr>
              <a:lnSpc>
                <a:spcPct val="100000"/>
              </a:lnSpc>
              <a:buNone/>
            </a:pPr>
            <a:r>
              <a:rPr b="0" lang="en-GB" sz="1800" spc="-1" strike="noStrike">
                <a:solidFill>
                  <a:srgbClr val="000000"/>
                </a:solidFill>
                <a:latin typeface="Arial"/>
                <a:ea typeface="DejaVu Sans"/>
              </a:rPr>
              <a:t>Neutron “hotspot” in the region where the neutron beam impinges on the heavy shutter → extra layers of stopping materials in that region.</a:t>
            </a:r>
            <a:endParaRPr b="0" lang="en-GB" sz="1800" spc="-1" strike="noStrike">
              <a:latin typeface="Arial"/>
            </a:endParaRPr>
          </a:p>
          <a:p>
            <a:pPr>
              <a:lnSpc>
                <a:spcPct val="100000"/>
              </a:lnSpc>
              <a:buNone/>
            </a:pPr>
            <a:endParaRPr b="0" lang="en-GB" sz="1800" spc="-1" strike="noStrike">
              <a:latin typeface="Arial"/>
            </a:endParaRPr>
          </a:p>
          <a:p>
            <a:pPr algn="ctr">
              <a:lnSpc>
                <a:spcPct val="100000"/>
              </a:lnSpc>
              <a:buNone/>
            </a:pPr>
            <a:r>
              <a:rPr b="0" lang="en-GB" sz="1800" spc="-1" strike="noStrike">
                <a:solidFill>
                  <a:srgbClr val="000000"/>
                </a:solidFill>
                <a:latin typeface="Arial"/>
                <a:ea typeface="DejaVu Sans"/>
              </a:rPr>
              <a:t>Thickness? 1-5 cm simulated with two materials (steel, copper)</a:t>
            </a:r>
            <a:endParaRPr b="0" lang="en-GB" sz="1800" spc="-1" strike="noStrike">
              <a:latin typeface="Arial"/>
            </a:endParaRPr>
          </a:p>
        </p:txBody>
      </p:sp>
      <p:sp>
        <p:nvSpPr>
          <p:cNvPr id="255" name=""/>
          <p:cNvSpPr/>
          <p:nvPr/>
        </p:nvSpPr>
        <p:spPr>
          <a:xfrm>
            <a:off x="7407720" y="36720"/>
            <a:ext cx="1704240" cy="394920"/>
          </a:xfrm>
          <a:prstGeom prst="rect">
            <a:avLst/>
          </a:prstGeom>
          <a:noFill/>
          <a:ln w="0">
            <a:noFill/>
          </a:ln>
        </p:spPr>
        <p:style>
          <a:lnRef idx="0"/>
          <a:fillRef idx="0"/>
          <a:effectRef idx="0"/>
          <a:fontRef idx="minor"/>
        </p:style>
        <p:txBody>
          <a:bodyPr lIns="90000" rIns="90000" tIns="45000" bIns="45000" anchor="t">
            <a:noAutofit/>
          </a:bodyPr>
          <a:p>
            <a:pPr algn="r">
              <a:lnSpc>
                <a:spcPct val="100000"/>
              </a:lnSpc>
              <a:buNone/>
            </a:pPr>
            <a:fld id="{A5B574DB-41F7-4DD6-8B8E-DCDC7D1D2062}" type="slidenum">
              <a:rPr b="0" lang="en-GB" sz="2000" spc="-1" strike="noStrike">
                <a:latin typeface="Cantarell"/>
              </a:rPr>
              <a:t>&lt;numero&gt;</a:t>
            </a:fld>
            <a:r>
              <a:rPr b="0" lang="en-GB" sz="2000" spc="-1" strike="noStrike">
                <a:latin typeface="Cantarell"/>
              </a:rPr>
              <a:t>/</a:t>
            </a:r>
            <a:fld id="{40C644A4-E017-4323-B770-273182375B2B}" type="slidecount">
              <a:rPr b="0" lang="en-GB" sz="2000" spc="-1" strike="noStrike">
                <a:latin typeface="Cantarell"/>
              </a:rPr>
              <a:t>18</a:t>
            </a:fld>
            <a:endParaRPr b="0" lang="en-GB" sz="20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Office Theme</Template>
  <TotalTime>14246</TotalTime>
  <Application>LibreOffice/7.2.5.2.0$Linux_X86_64 LibreOffice_project/20$Build-2</Application>
  <AppVersion>15.0000</AppVersion>
  <Words>3685</Words>
  <Paragraphs>584</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2017-09-02T16:37:22Z</dcterms:created>
  <dc:creator>Asus</dc:creator>
  <dc:description/>
  <dc:language>en-GB</dc:language>
  <cp:lastModifiedBy>Jimmy Scionti</cp:lastModifiedBy>
  <cp:lastPrinted>2020-10-19T15:20:35Z</cp:lastPrinted>
  <dcterms:modified xsi:type="dcterms:W3CDTF">2022-05-03T16:06:39Z</dcterms:modified>
  <cp:revision>702</cp:revision>
  <dc:subject/>
  <dc:title>Presentazione standard di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4</vt:i4>
  </property>
  <property fmtid="{D5CDD505-2E9C-101B-9397-08002B2CF9AE}" pid="3" name="PresentationFormat">
    <vt:lpwstr>Presentazione su schermo (4:3)</vt:lpwstr>
  </property>
  <property fmtid="{D5CDD505-2E9C-101B-9397-08002B2CF9AE}" pid="4" name="Slides">
    <vt:i4>24</vt:i4>
  </property>
</Properties>
</file>