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267" r:id="rId3"/>
    <p:sldId id="272" r:id="rId4"/>
    <p:sldId id="274" r:id="rId5"/>
    <p:sldId id="288" r:id="rId6"/>
    <p:sldId id="286" r:id="rId7"/>
    <p:sldId id="287" r:id="rId8"/>
    <p:sldId id="278" r:id="rId9"/>
    <p:sldId id="290" r:id="rId10"/>
    <p:sldId id="291" r:id="rId11"/>
    <p:sldId id="292" r:id="rId12"/>
    <p:sldId id="294" r:id="rId13"/>
    <p:sldId id="293" r:id="rId14"/>
    <p:sldId id="295" r:id="rId15"/>
    <p:sldId id="296" r:id="rId16"/>
    <p:sldId id="297" r:id="rId17"/>
    <p:sldId id="279" r:id="rId18"/>
    <p:sldId id="280" r:id="rId19"/>
    <p:sldId id="285" r:id="rId20"/>
    <p:sldId id="281" r:id="rId21"/>
    <p:sldId id="282" r:id="rId22"/>
    <p:sldId id="283" r:id="rId23"/>
    <p:sldId id="284" r:id="rId24"/>
    <p:sldId id="277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C99"/>
    <a:srgbClr val="00B050"/>
    <a:srgbClr val="CCCCCC"/>
    <a:srgbClr val="666666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0" autoAdjust="0"/>
    <p:restoredTop sz="94681" autoAdjust="0"/>
  </p:normalViewPr>
  <p:slideViewPr>
    <p:cSldViewPr snapToGrid="0" snapToObjects="1">
      <p:cViewPr>
        <p:scale>
          <a:sx n="75" d="100"/>
          <a:sy n="75" d="100"/>
        </p:scale>
        <p:origin x="109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Engineer/Scientist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8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3-4547-B05D-0B0615EA82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Technicians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C3-4547-B05D-0B0615EA8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9449839"/>
        <c:axId val="1541887583"/>
      </c:barChart>
      <c:catAx>
        <c:axId val="123944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541887583"/>
        <c:crosses val="autoZero"/>
        <c:auto val="1"/>
        <c:lblAlgn val="ctr"/>
        <c:lblOffset val="100"/>
        <c:noMultiLvlLbl val="0"/>
      </c:catAx>
      <c:valAx>
        <c:axId val="154188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39449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1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60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1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98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097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Cryo</a:t>
            </a:r>
            <a:r>
              <a:rPr lang="en-GB" dirty="0"/>
              <a:t> provided by instruments and IK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558216"/>
              </p:ext>
            </p:extLst>
          </p:nvPr>
        </p:nvGraphicFramePr>
        <p:xfrm>
          <a:off x="518984" y="2078909"/>
          <a:ext cx="11034585" cy="312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021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858109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Inst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Cryofurnace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20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DREAM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16000">
                          <a:srgbClr val="FFFF00"/>
                        </a:gs>
                        <a:gs pos="0">
                          <a:srgbClr val="00B050"/>
                        </a:gs>
                        <a:gs pos="100000">
                          <a:srgbClr val="FFC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78000">
                          <a:srgbClr val="FFE000"/>
                        </a:gs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Fow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ESTIA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31000">
                          <a:srgbClr val="FF0000"/>
                        </a:gs>
                        <a:gs pos="50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Wet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BIFROST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                 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50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Cryofurnace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CSPEC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71000">
                          <a:srgbClr val="FF0000"/>
                        </a:gs>
                        <a:gs pos="98000">
                          <a:schemeClr val="bg2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      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r>
                        <a:rPr lang="sv-SE" sz="1400" u="none" strike="noStrike" dirty="0">
                          <a:effectLst/>
                        </a:rPr>
                        <a:t> 6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CSPEC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        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He3 </a:t>
                      </a:r>
                      <a:r>
                        <a:rPr lang="sv-SE" sz="1400" u="none" strike="noStrike" dirty="0" err="1">
                          <a:effectLst/>
                        </a:rPr>
                        <a:t>insert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CSPEC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71000">
                          <a:srgbClr val="FF0000"/>
                        </a:gs>
                        <a:gs pos="98000">
                          <a:schemeClr val="bg2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         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Wet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MAGIC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Dry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VESPA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HP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54000">
                          <a:srgbClr val="FFFF00"/>
                        </a:gs>
                        <a:gs pos="92000">
                          <a:srgbClr val="FFC000"/>
                        </a:gs>
                        <a:gs pos="17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7000">
                          <a:srgbClr val="FF0000"/>
                        </a:gs>
                        <a:gs pos="17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2967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08A484F-7E22-9045-AB4F-10A7D215D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4" t="27417" r="36597" b="7083"/>
          <a:stretch/>
        </p:blipFill>
        <p:spPr>
          <a:xfrm>
            <a:off x="5899227" y="843519"/>
            <a:ext cx="528598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5EDE0B-883C-3944-B3F3-4347E548A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5" t="31892" r="37568" b="8288"/>
          <a:stretch/>
        </p:blipFill>
        <p:spPr>
          <a:xfrm>
            <a:off x="6777054" y="843519"/>
            <a:ext cx="542169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88584-0198-7C4F-B28D-1876DE41F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31630" r="35831" b="7778"/>
          <a:stretch/>
        </p:blipFill>
        <p:spPr>
          <a:xfrm>
            <a:off x="7668452" y="843519"/>
            <a:ext cx="655813" cy="72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C1C3D3-FBC4-1E47-86A1-7B9BFF303B48}"/>
              </a:ext>
            </a:extLst>
          </p:cNvPr>
          <p:cNvGrpSpPr/>
          <p:nvPr/>
        </p:nvGrpSpPr>
        <p:grpSpPr>
          <a:xfrm>
            <a:off x="3039678" y="5916355"/>
            <a:ext cx="1557778" cy="646331"/>
            <a:chOff x="840258" y="5949013"/>
            <a:chExt cx="1557778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47A7E5-C56F-A844-8171-A5225FC3F8A3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5ADE08-C7CD-234B-B3D6-ED6E83BFA6CE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75C22D-1B1C-8542-9C34-914226A635F0}"/>
              </a:ext>
            </a:extLst>
          </p:cNvPr>
          <p:cNvGrpSpPr/>
          <p:nvPr/>
        </p:nvGrpSpPr>
        <p:grpSpPr>
          <a:xfrm>
            <a:off x="5209187" y="6008688"/>
            <a:ext cx="1361043" cy="461665"/>
            <a:chOff x="2648464" y="6041346"/>
            <a:chExt cx="1361043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E604BD-EB1C-8F4F-92BF-02D3ED4B2B7A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98F77-D46F-D549-943F-FBCE63CA4AD2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FA91C-8C6E-9840-9B99-47047F00239C}"/>
              </a:ext>
            </a:extLst>
          </p:cNvPr>
          <p:cNvGrpSpPr/>
          <p:nvPr/>
        </p:nvGrpSpPr>
        <p:grpSpPr>
          <a:xfrm>
            <a:off x="7181961" y="5910714"/>
            <a:ext cx="2019044" cy="646331"/>
            <a:chOff x="5099221" y="5943372"/>
            <a:chExt cx="2019044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A1019-0783-954F-A92D-112B80E86A80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D70AB0-B9D4-6A45-B1E4-59A87BEDB613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D752B6-57DD-4D48-958A-B4F0E8DD8261}"/>
              </a:ext>
            </a:extLst>
          </p:cNvPr>
          <p:cNvGrpSpPr/>
          <p:nvPr/>
        </p:nvGrpSpPr>
        <p:grpSpPr>
          <a:xfrm>
            <a:off x="9812736" y="6003047"/>
            <a:ext cx="1314143" cy="461665"/>
            <a:chOff x="8452022" y="6035705"/>
            <a:chExt cx="1314143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1B8802-9EAF-2249-A21F-91BCCA732E1D}"/>
                </a:ext>
              </a:extLst>
            </p:cNvPr>
            <p:cNvSpPr txBox="1"/>
            <p:nvPr/>
          </p:nvSpPr>
          <p:spPr>
            <a:xfrm>
              <a:off x="8452022" y="6072123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000" b="1" dirty="0">
                  <a:solidFill>
                    <a:srgbClr val="00B0F0"/>
                  </a:solidFill>
                </a:rPr>
                <a:t>X</a:t>
              </a:r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D522BC-26C4-F448-8DBF-5F7139ABD397}"/>
                </a:ext>
              </a:extLst>
            </p:cNvPr>
            <p:cNvSpPr txBox="1"/>
            <p:nvPr/>
          </p:nvSpPr>
          <p:spPr>
            <a:xfrm>
              <a:off x="8830652" y="6035705"/>
              <a:ext cx="93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 on the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49D275-F393-0C48-AC54-68D3A56D167C}"/>
              </a:ext>
            </a:extLst>
          </p:cNvPr>
          <p:cNvGrpSpPr/>
          <p:nvPr/>
        </p:nvGrpSpPr>
        <p:grpSpPr>
          <a:xfrm>
            <a:off x="1008925" y="6010336"/>
            <a:ext cx="1419022" cy="360000"/>
            <a:chOff x="840258" y="6092178"/>
            <a:chExt cx="1419022" cy="3600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D05280-09B1-684E-8F3D-51D678A53CB9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C58B4-18C7-A048-A01C-1A9E26CC2D7F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2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Pool </a:t>
            </a:r>
            <a:r>
              <a:rPr lang="en-GB" dirty="0" err="1"/>
              <a:t>cryo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27987"/>
              </p:ext>
            </p:extLst>
          </p:nvPr>
        </p:nvGraphicFramePr>
        <p:xfrm>
          <a:off x="381000" y="1446416"/>
          <a:ext cx="11578078" cy="5039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901993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271155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75747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Budget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err="1">
                          <a:effectLst/>
                        </a:rPr>
                        <a:t>Wet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cryo</a:t>
                      </a:r>
                      <a:r>
                        <a:rPr lang="sv-SE" sz="1200" u="none" strike="noStrike" dirty="0">
                          <a:effectLst/>
                        </a:rPr>
                        <a:t> HEIMDAL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  </a:t>
                      </a:r>
                      <a:endParaRPr lang="en-GB" sz="12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err="1">
                          <a:effectLst/>
                        </a:rPr>
                        <a:t>Cryofurnace</a:t>
                      </a:r>
                      <a:r>
                        <a:rPr lang="sv-SE" sz="1200" u="none" strike="noStrike" dirty="0">
                          <a:effectLst/>
                        </a:rPr>
                        <a:t> DIFF 2nd hand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err="1">
                          <a:effectLst/>
                        </a:rPr>
                        <a:t>Sample</a:t>
                      </a:r>
                      <a:r>
                        <a:rPr lang="sv-SE" sz="1200" u="none" strike="noStrike" dirty="0">
                          <a:effectLst/>
                        </a:rPr>
                        <a:t> rot sticks x6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2000">
                          <a:srgbClr val="FFC000"/>
                        </a:gs>
                        <a:gs pos="0">
                          <a:srgbClr val="FFFF00"/>
                        </a:gs>
                        <a:gs pos="51000">
                          <a:srgbClr val="FF0000"/>
                        </a:gs>
                        <a:gs pos="81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Dil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fridge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(2nd hand)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46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Wet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B0F0"/>
                          </a:solidFill>
                        </a:rPr>
                        <a:t>         X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err="1">
                          <a:effectLst/>
                        </a:rPr>
                        <a:t>Dilution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fridge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with</a:t>
                      </a:r>
                      <a:r>
                        <a:rPr lang="sv-SE" sz="1200" u="none" strike="noStrike" dirty="0">
                          <a:effectLst/>
                        </a:rPr>
                        <a:t> 8T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en-GB" sz="12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He3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sorption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insert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180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Wet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BIFROST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Wet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MAGIC OC#1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HEIMDAL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67553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Wet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MIRACLES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83657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Wet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TREX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81001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B0F0"/>
                          </a:solidFill>
                        </a:rPr>
                        <a:t>                            X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91586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SPECTRO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2425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DIFF 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299997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Cryofurnace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HEIMDAL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21598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Cryofurnace</a:t>
                      </a:r>
                      <a:r>
                        <a:rPr lang="sv-S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TREX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25000">
                          <a:srgbClr val="00B050"/>
                        </a:gs>
                        <a:gs pos="12000">
                          <a:schemeClr val="bg1"/>
                        </a:gs>
                        <a:gs pos="39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1000">
                          <a:srgbClr val="FFC000"/>
                        </a:gs>
                        <a:gs pos="0">
                          <a:srgbClr val="FFFF00"/>
                        </a:gs>
                        <a:gs pos="79000">
                          <a:srgbClr val="FFC000"/>
                        </a:gs>
                        <a:gs pos="93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0000"/>
                        </a:gs>
                        <a:gs pos="25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81220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1FFC72B-E574-9740-8AFB-6EC16E339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4" t="27417" r="36597" b="7083"/>
          <a:stretch/>
        </p:blipFill>
        <p:spPr>
          <a:xfrm>
            <a:off x="4286327" y="362259"/>
            <a:ext cx="528598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1366DF-B11C-634E-979E-1C6113D7E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5" t="31892" r="37568" b="8288"/>
          <a:stretch/>
        </p:blipFill>
        <p:spPr>
          <a:xfrm>
            <a:off x="5164154" y="362259"/>
            <a:ext cx="542169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0B7C8A-B1E8-0A42-90E1-2E204ABD4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31630" r="35831" b="7778"/>
          <a:stretch/>
        </p:blipFill>
        <p:spPr>
          <a:xfrm>
            <a:off x="6055552" y="362259"/>
            <a:ext cx="65581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High Pressure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593759"/>
              </p:ext>
            </p:extLst>
          </p:nvPr>
        </p:nvGraphicFramePr>
        <p:xfrm>
          <a:off x="544384" y="2488705"/>
          <a:ext cx="1127213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5116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209102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Budget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effectLst/>
                        </a:rPr>
                        <a:t>Clamps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87000">
                          <a:schemeClr val="bg1"/>
                        </a:gs>
                        <a:gs pos="67000">
                          <a:srgbClr val="FF0000"/>
                        </a:gs>
                        <a:gs pos="41000">
                          <a:srgbClr val="FFC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00B0F0"/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Gas cells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IK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87000">
                          <a:schemeClr val="bg1"/>
                        </a:gs>
                        <a:gs pos="67000">
                          <a:srgbClr val="FF0000"/>
                        </a:gs>
                        <a:gs pos="41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PE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67000">
                          <a:schemeClr val="bg1"/>
                        </a:gs>
                        <a:gs pos="40000">
                          <a:srgbClr val="FF0000"/>
                        </a:gs>
                        <a:gs pos="9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F0"/>
                          </a:solidFill>
                        </a:rPr>
                        <a:t> X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Gas </a:t>
                      </a:r>
                      <a:r>
                        <a:rPr lang="sv-SE" sz="1600" u="none" strike="noStrike" dirty="0" err="1">
                          <a:effectLst/>
                        </a:rPr>
                        <a:t>loading</a:t>
                      </a:r>
                      <a:r>
                        <a:rPr lang="sv-SE" sz="1600" u="none" strike="noStrike" dirty="0">
                          <a:effectLst/>
                        </a:rPr>
                        <a:t> for PE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58000">
                          <a:srgbClr val="FF0000"/>
                        </a:gs>
                        <a:gs pos="25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F0"/>
                          </a:solidFill>
                        </a:rPr>
                        <a:t>     X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4E0CC45-DF8F-ED4C-9FE0-EAF118AEC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4528995" y="1021902"/>
            <a:ext cx="567123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BB725D-2EE8-4240-9223-44D211BC5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5" t="31630" r="35831" b="7778"/>
          <a:stretch/>
        </p:blipFill>
        <p:spPr>
          <a:xfrm>
            <a:off x="3480038" y="1021902"/>
            <a:ext cx="655813" cy="720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589C674-DCFC-C447-AE5E-622C58D235AD}"/>
              </a:ext>
            </a:extLst>
          </p:cNvPr>
          <p:cNvGrpSpPr/>
          <p:nvPr/>
        </p:nvGrpSpPr>
        <p:grpSpPr>
          <a:xfrm>
            <a:off x="3039678" y="5916355"/>
            <a:ext cx="1557778" cy="646331"/>
            <a:chOff x="840258" y="5949013"/>
            <a:chExt cx="1557778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D01EDC-2010-AB40-AFBE-990DED49487A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C247F1-FB27-134A-AA15-8760D5F0A6DE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830DCA-A42E-4846-8703-ECA848BE3895}"/>
              </a:ext>
            </a:extLst>
          </p:cNvPr>
          <p:cNvGrpSpPr/>
          <p:nvPr/>
        </p:nvGrpSpPr>
        <p:grpSpPr>
          <a:xfrm>
            <a:off x="5209187" y="6008688"/>
            <a:ext cx="1361043" cy="461665"/>
            <a:chOff x="2648464" y="6041346"/>
            <a:chExt cx="1361043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2BE7D59-1BDF-CC42-9009-CED0E02D110E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D95114-A1C9-DB48-BED7-50F410F8BED8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D75C29-7178-D041-808E-C3BF2DD0BFCF}"/>
              </a:ext>
            </a:extLst>
          </p:cNvPr>
          <p:cNvGrpSpPr/>
          <p:nvPr/>
        </p:nvGrpSpPr>
        <p:grpSpPr>
          <a:xfrm>
            <a:off x="7181961" y="5910714"/>
            <a:ext cx="2019044" cy="646331"/>
            <a:chOff x="5099221" y="5943372"/>
            <a:chExt cx="2019044" cy="6463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A7EFBBD-C25F-7240-8ACD-BB8DFF747E9C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115334-7637-8C45-AB40-FD15829EE981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9218982-26C9-2843-9660-4B1A2799D214}"/>
              </a:ext>
            </a:extLst>
          </p:cNvPr>
          <p:cNvGrpSpPr/>
          <p:nvPr/>
        </p:nvGrpSpPr>
        <p:grpSpPr>
          <a:xfrm>
            <a:off x="9812736" y="6003047"/>
            <a:ext cx="1314143" cy="461665"/>
            <a:chOff x="8452022" y="6035705"/>
            <a:chExt cx="1314143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63652E-ABDE-7C4C-861A-26D3CC56F807}"/>
                </a:ext>
              </a:extLst>
            </p:cNvPr>
            <p:cNvSpPr txBox="1"/>
            <p:nvPr/>
          </p:nvSpPr>
          <p:spPr>
            <a:xfrm>
              <a:off x="8452022" y="6072123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000" b="1" dirty="0">
                  <a:solidFill>
                    <a:srgbClr val="00B0F0"/>
                  </a:solidFill>
                </a:rPr>
                <a:t>X</a:t>
              </a:r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49BB95-1487-5F4E-8DE6-56627DAD7D35}"/>
                </a:ext>
              </a:extLst>
            </p:cNvPr>
            <p:cNvSpPr txBox="1"/>
            <p:nvPr/>
          </p:nvSpPr>
          <p:spPr>
            <a:xfrm>
              <a:off x="8830652" y="6035705"/>
              <a:ext cx="93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 on the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FF915B-46DF-1042-886C-1BEFE0A2DE80}"/>
              </a:ext>
            </a:extLst>
          </p:cNvPr>
          <p:cNvGrpSpPr/>
          <p:nvPr/>
        </p:nvGrpSpPr>
        <p:grpSpPr>
          <a:xfrm>
            <a:off x="1008925" y="6010336"/>
            <a:ext cx="1419022" cy="360000"/>
            <a:chOff x="840258" y="6092178"/>
            <a:chExt cx="1419022" cy="3600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949CCD-3FB6-154B-8D54-1F59AB094A73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B05DA-231E-8243-8086-E6D2971F468B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5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High temperature &amp; mechanical processing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80863"/>
              </p:ext>
            </p:extLst>
          </p:nvPr>
        </p:nvGraphicFramePr>
        <p:xfrm>
          <a:off x="482600" y="2050225"/>
          <a:ext cx="11533645" cy="3506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129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901771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279535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68973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Budget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Induction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furnace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</a:t>
                      </a:r>
                      <a:endParaRPr lang="en-GB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43404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Cryostream</a:t>
                      </a:r>
                      <a:r>
                        <a:rPr lang="sv-SE" sz="1400" u="none" strike="noStrike" dirty="0">
                          <a:effectLst/>
                        </a:rPr>
                        <a:t>/hot air </a:t>
                      </a:r>
                      <a:r>
                        <a:rPr lang="sv-SE" sz="1400" u="none" strike="noStrike" dirty="0" err="1">
                          <a:effectLst/>
                        </a:rPr>
                        <a:t>blower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ILL-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furnace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x2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52000">
                          <a:srgbClr val="FFC000"/>
                        </a:gs>
                        <a:gs pos="76000">
                          <a:srgbClr val="FF0000"/>
                        </a:gs>
                        <a:gs pos="17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43404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Rig 60-100 kN + joule </a:t>
                      </a:r>
                      <a:r>
                        <a:rPr lang="sv-SE" sz="1400" u="none" strike="noStrike" dirty="0" err="1">
                          <a:effectLst/>
                        </a:rPr>
                        <a:t>heating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83000">
                          <a:srgbClr val="FFFF00"/>
                        </a:gs>
                        <a:gs pos="56000">
                          <a:srgbClr val="FFFF00"/>
                        </a:gs>
                        <a:gs pos="95000">
                          <a:srgbClr val="FFC000"/>
                        </a:gs>
                        <a:gs pos="41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52000">
                          <a:srgbClr val="FF0000"/>
                        </a:gs>
                        <a:gs pos="15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3000">
                          <a:schemeClr val="bg1"/>
                        </a:gs>
                        <a:gs pos="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43404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 kN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tortion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/rotation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98000">
                          <a:srgbClr val="FFFF00"/>
                        </a:gs>
                        <a:gs pos="46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5000">
                          <a:srgbClr val="FFC000"/>
                        </a:gs>
                        <a:gs pos="83000">
                          <a:srgbClr val="FFC000"/>
                        </a:gs>
                        <a:gs pos="98000">
                          <a:srgbClr val="FF0000"/>
                        </a:gs>
                        <a:gs pos="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3000">
                          <a:schemeClr val="bg1"/>
                        </a:gs>
                        <a:gs pos="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5-10 kN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Dilatometer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83000">
                          <a:srgbClr val="FFFF00"/>
                        </a:gs>
                        <a:gs pos="40000">
                          <a:srgbClr val="FFFF00"/>
                        </a:gs>
                        <a:gs pos="95000">
                          <a:srgbClr val="FFC000"/>
                        </a:gs>
                        <a:gs pos="0">
                          <a:srgbClr val="00B05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</a:t>
                      </a:r>
                    </a:p>
                  </a:txBody>
                  <a:tcPr anchor="ctr">
                    <a:gradFill>
                      <a:gsLst>
                        <a:gs pos="95000">
                          <a:srgbClr val="FF0000"/>
                        </a:gs>
                        <a:gs pos="78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3000">
                          <a:schemeClr val="bg1"/>
                        </a:gs>
                        <a:gs pos="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Gleeble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30446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Mirror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furnace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FFEAD0E-FC13-EC4C-A2BD-27A3B1E03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6917835" y="758852"/>
            <a:ext cx="567123" cy="720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81591E-AB0E-074B-8330-D1FDD1BC5D32}"/>
              </a:ext>
            </a:extLst>
          </p:cNvPr>
          <p:cNvGrpSpPr/>
          <p:nvPr/>
        </p:nvGrpSpPr>
        <p:grpSpPr>
          <a:xfrm>
            <a:off x="3039678" y="5916355"/>
            <a:ext cx="1557778" cy="646331"/>
            <a:chOff x="840258" y="5949013"/>
            <a:chExt cx="1557778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44AE6B-40B2-A846-99D1-FFEC7BFA1434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272AF5-19B9-E744-B110-3AA442A9ACB9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05B6FB-D813-0F49-980A-F198E7462245}"/>
              </a:ext>
            </a:extLst>
          </p:cNvPr>
          <p:cNvGrpSpPr/>
          <p:nvPr/>
        </p:nvGrpSpPr>
        <p:grpSpPr>
          <a:xfrm>
            <a:off x="5209187" y="6008688"/>
            <a:ext cx="1361043" cy="461665"/>
            <a:chOff x="2648464" y="6041346"/>
            <a:chExt cx="1361043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0D9909-D8F5-F746-918D-F88D07DE10D4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B469D9-E325-2F4B-822F-13E5C42F2DA5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BCCC3D-1A56-EB46-B85B-161F6F685023}"/>
              </a:ext>
            </a:extLst>
          </p:cNvPr>
          <p:cNvGrpSpPr/>
          <p:nvPr/>
        </p:nvGrpSpPr>
        <p:grpSpPr>
          <a:xfrm>
            <a:off x="7181961" y="5910714"/>
            <a:ext cx="2019044" cy="646331"/>
            <a:chOff x="5099221" y="5943372"/>
            <a:chExt cx="2019044" cy="6463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8793E3-BF35-6C4D-9D11-6CEADC1F6504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E51927-BAC6-6D43-91F5-2057276B60D6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EB69D8-01BB-D844-B20A-4505AA4F3027}"/>
              </a:ext>
            </a:extLst>
          </p:cNvPr>
          <p:cNvGrpSpPr/>
          <p:nvPr/>
        </p:nvGrpSpPr>
        <p:grpSpPr>
          <a:xfrm>
            <a:off x="9812736" y="6003047"/>
            <a:ext cx="1314143" cy="461665"/>
            <a:chOff x="8452022" y="6035705"/>
            <a:chExt cx="1314143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9CFE2A-A023-4641-967A-88293A5EF7CA}"/>
                </a:ext>
              </a:extLst>
            </p:cNvPr>
            <p:cNvSpPr txBox="1"/>
            <p:nvPr/>
          </p:nvSpPr>
          <p:spPr>
            <a:xfrm>
              <a:off x="8452022" y="6072123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000" b="1" dirty="0">
                  <a:solidFill>
                    <a:srgbClr val="00B0F0"/>
                  </a:solidFill>
                </a:rPr>
                <a:t>X</a:t>
              </a:r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DE90D2-1E02-AA44-A9EC-9AA1C4C26C45}"/>
                </a:ext>
              </a:extLst>
            </p:cNvPr>
            <p:cNvSpPr txBox="1"/>
            <p:nvPr/>
          </p:nvSpPr>
          <p:spPr>
            <a:xfrm>
              <a:off x="8830652" y="6035705"/>
              <a:ext cx="93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 on the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19894B-5C47-A54D-A887-741159B67DFF}"/>
              </a:ext>
            </a:extLst>
          </p:cNvPr>
          <p:cNvGrpSpPr/>
          <p:nvPr/>
        </p:nvGrpSpPr>
        <p:grpSpPr>
          <a:xfrm>
            <a:off x="1008925" y="6010336"/>
            <a:ext cx="1419022" cy="360000"/>
            <a:chOff x="840258" y="6092178"/>
            <a:chExt cx="1419022" cy="360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40895-2F4D-EB43-B0E0-DB951ED2F680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A157F1-0E01-2841-9002-F337427F060A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3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Soft matter, Surfaces/Interfaces, In-situ and physical-chemistry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97822"/>
              </p:ext>
            </p:extLst>
          </p:nvPr>
        </p:nvGraphicFramePr>
        <p:xfrm>
          <a:off x="518984" y="1634138"/>
          <a:ext cx="11034584" cy="463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3116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Budget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SANS </a:t>
                      </a:r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thermalised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LOKI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SANS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tumbler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LOKI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64000">
                          <a:srgbClr val="FFFF00"/>
                        </a:gs>
                        <a:gs pos="93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cell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LOKI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Stopped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cells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Rheometer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Solid/</a:t>
                      </a:r>
                      <a:r>
                        <a:rPr lang="sv-SE" sz="1400" u="none" strike="noStrike" dirty="0" err="1">
                          <a:effectLst/>
                        </a:rPr>
                        <a:t>liquid</a:t>
                      </a:r>
                      <a:r>
                        <a:rPr lang="sv-SE" sz="1400" u="none" strike="noStrike" dirty="0">
                          <a:effectLst/>
                        </a:rPr>
                        <a:t> cells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5000">
                          <a:srgbClr val="FFFF00"/>
                        </a:gs>
                        <a:gs pos="77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gradFill>
                      <a:gsLst>
                        <a:gs pos="44000">
                          <a:srgbClr val="FFC000"/>
                        </a:gs>
                        <a:gs pos="77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Solid/air cells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Fluo</a:t>
                      </a:r>
                      <a:r>
                        <a:rPr lang="sv-SE" sz="1400" u="none" strike="noStrike" dirty="0">
                          <a:effectLst/>
                        </a:rPr>
                        <a:t> + UV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Laser Pump and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Probe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9813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Electrochemical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cell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011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 handling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41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129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Electrochemicalk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cells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1806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Humidity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150040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4C8CA80-5778-D445-AC3A-25F514F2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31629" r="36189" b="7084"/>
          <a:stretch/>
        </p:blipFill>
        <p:spPr>
          <a:xfrm>
            <a:off x="8801951" y="718102"/>
            <a:ext cx="575629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CB2CEB-7091-274F-A8F3-5879155AC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5" t="31630" r="38657" b="7027"/>
          <a:stretch/>
        </p:blipFill>
        <p:spPr>
          <a:xfrm>
            <a:off x="9446392" y="174234"/>
            <a:ext cx="474252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22A3-F9ED-E149-9704-0363A544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7" t="29722" r="37656" b="7222"/>
          <a:stretch/>
        </p:blipFill>
        <p:spPr>
          <a:xfrm>
            <a:off x="9962564" y="706550"/>
            <a:ext cx="5011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Rough estimation of engineering resources needed (FTE) and actual resources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439521"/>
              </p:ext>
            </p:extLst>
          </p:nvPr>
        </p:nvGraphicFramePr>
        <p:xfrm>
          <a:off x="1001584" y="2078638"/>
          <a:ext cx="9928360" cy="43983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3116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106224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err="1"/>
                        <a:t>Eng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Magnets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processing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Soft </a:t>
                      </a:r>
                      <a:r>
                        <a:rPr lang="sv-SE" sz="1600" u="none" strike="noStrike" dirty="0" err="1">
                          <a:effectLst/>
                        </a:rPr>
                        <a:t>matter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Surface interfaces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situ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447502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Physical</a:t>
                      </a:r>
                      <a:r>
                        <a:rPr lang="sv-S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chemistry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EBCB2CEB-7091-274F-A8F3-5879155A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8615" t="31630" r="38657" b="7027"/>
          <a:stretch/>
        </p:blipFill>
        <p:spPr>
          <a:xfrm>
            <a:off x="3642492" y="5638800"/>
            <a:ext cx="237126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01636-EE41-5D42-9C88-63DF9837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8615" t="31630" r="38657" b="7027"/>
          <a:stretch/>
        </p:blipFill>
        <p:spPr>
          <a:xfrm>
            <a:off x="3642492" y="6083294"/>
            <a:ext cx="237126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1D98C-370A-0149-9A2A-95878E3AF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4" t="27417" r="36597" b="7083"/>
          <a:stretch/>
        </p:blipFill>
        <p:spPr>
          <a:xfrm>
            <a:off x="3642492" y="2502928"/>
            <a:ext cx="264299" cy="3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1418D-B5AC-3A4C-8928-A6D1AC776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4" t="27417" r="36597" b="7083"/>
          <a:stretch/>
        </p:blipFill>
        <p:spPr>
          <a:xfrm>
            <a:off x="3629792" y="2960128"/>
            <a:ext cx="264299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B63F0-7E9C-3148-88C2-FAD9F18AC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3" t="23784" r="34351" b="8108"/>
          <a:stretch/>
        </p:blipFill>
        <p:spPr>
          <a:xfrm>
            <a:off x="3642492" y="3841274"/>
            <a:ext cx="283562" cy="3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9B1AB-6E85-194E-86E4-37CACFC3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3" t="23784" r="34351" b="8108"/>
          <a:stretch/>
        </p:blipFill>
        <p:spPr>
          <a:xfrm>
            <a:off x="3642492" y="4298474"/>
            <a:ext cx="283562" cy="3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3C0341-D610-9544-B864-4C7139E60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3" t="23784" r="34351" b="8108"/>
          <a:stretch/>
        </p:blipFill>
        <p:spPr>
          <a:xfrm>
            <a:off x="3629792" y="3407048"/>
            <a:ext cx="283562" cy="3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ED46BA-B102-944F-BDD1-7E690968B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50" t="31629" r="36189" b="7084"/>
          <a:stretch/>
        </p:blipFill>
        <p:spPr>
          <a:xfrm>
            <a:off x="3441176" y="4732700"/>
            <a:ext cx="287815" cy="3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620880-657F-AB4C-8997-9A5F54030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57" t="29722" r="37656" b="7222"/>
          <a:stretch/>
        </p:blipFill>
        <p:spPr>
          <a:xfrm>
            <a:off x="3879618" y="4732700"/>
            <a:ext cx="250573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C4710-B27E-4643-9562-863E65677EF1}"/>
              </a:ext>
            </a:extLst>
          </p:cNvPr>
          <p:cNvSpPr txBox="1"/>
          <p:nvPr/>
        </p:nvSpPr>
        <p:spPr>
          <a:xfrm>
            <a:off x="1632764" y="1511232"/>
            <a:ext cx="456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To start and follow projects, and perform tests </a:t>
            </a:r>
          </a:p>
        </p:txBody>
      </p:sp>
    </p:spTree>
    <p:extLst>
      <p:ext uri="{BB962C8B-B14F-4D97-AF65-F5344CB8AC3E}">
        <p14:creationId xmlns:p14="http://schemas.microsoft.com/office/powerpoint/2010/main" val="32110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SES for 2022 and status expected by the end of year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54105"/>
              </p:ext>
            </p:extLst>
          </p:nvPr>
        </p:nvGraphicFramePr>
        <p:xfrm>
          <a:off x="877654" y="2138928"/>
          <a:ext cx="10770061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086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1527585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effectLst/>
                        </a:rPr>
                        <a:t>Magnets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2.5 T WBM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8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15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Spectro</a:t>
                      </a:r>
                      <a:r>
                        <a:rPr lang="sv-SE" sz="1400" u="none" strike="noStrike" dirty="0">
                          <a:effectLst/>
                        </a:rPr>
                        <a:t>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Instr. &amp; IK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Fow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ESTIA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Wet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BIFROST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Cryofurnace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CSPEC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r>
                        <a:rPr lang="sv-SE" sz="1400" u="none" strike="noStrike" dirty="0">
                          <a:effectLst/>
                        </a:rPr>
                        <a:t> 6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CSPEC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He3 </a:t>
                      </a:r>
                      <a:r>
                        <a:rPr lang="sv-SE" sz="1400" u="none" strike="noStrike" dirty="0" err="1">
                          <a:effectLst/>
                        </a:rPr>
                        <a:t>insert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CSPEC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HP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pool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rot sticks 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DIFF EC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451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 err="1">
                          <a:effectLst/>
                        </a:rPr>
                        <a:t>Clamps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Gas cells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PE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Gas </a:t>
                      </a:r>
                      <a:r>
                        <a:rPr lang="sv-SE" sz="1400" u="none" strike="noStrike" dirty="0" err="1">
                          <a:effectLst/>
                        </a:rPr>
                        <a:t>loading</a:t>
                      </a:r>
                      <a:r>
                        <a:rPr lang="sv-SE" sz="1400" u="none" strike="noStrike" dirty="0">
                          <a:effectLst/>
                        </a:rPr>
                        <a:t> for PE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processing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Rig 60 kN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Tortion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/rot.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Dilatometer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ILL-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furnace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effectLst/>
                        </a:rPr>
                        <a:t>Soft </a:t>
                      </a:r>
                      <a:r>
                        <a:rPr lang="sv-SE" sz="1600" b="1" u="none" strike="noStrike" dirty="0" err="1">
                          <a:effectLst/>
                        </a:rPr>
                        <a:t>matter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SANS SC </a:t>
                      </a:r>
                      <a:r>
                        <a:rPr lang="sv-SE" sz="1400" u="none" strike="noStrike" dirty="0" err="1">
                          <a:effectLst/>
                        </a:rPr>
                        <a:t>therm</a:t>
                      </a:r>
                      <a:r>
                        <a:rPr lang="sv-SE" sz="1400" u="none" strike="noStrike" dirty="0">
                          <a:effectLst/>
                        </a:rPr>
                        <a:t>.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SANS SC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tumbler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Stopped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cells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Rheometer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u="none" strike="noStrike" dirty="0">
                          <a:effectLst/>
                        </a:rPr>
                        <a:t>Surface interfaces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u="none" strike="noStrike" dirty="0">
                          <a:effectLst/>
                        </a:rPr>
                        <a:t>Solid/</a:t>
                      </a:r>
                      <a:r>
                        <a:rPr lang="sv-SE" sz="1400" u="none" strike="noStrike" dirty="0" err="1">
                          <a:effectLst/>
                        </a:rPr>
                        <a:t>liquid</a:t>
                      </a:r>
                      <a:r>
                        <a:rPr lang="sv-SE" sz="1400" u="none" strike="noStrike" dirty="0">
                          <a:effectLst/>
                        </a:rPr>
                        <a:t> cells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situ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Laser P&amp;P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Physical</a:t>
                      </a:r>
                      <a:r>
                        <a:rPr lang="sv-S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chemistry</a:t>
                      </a:r>
                      <a:endParaRPr lang="sv-S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Electrochem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 cell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 handling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Humidity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F482289-BCC8-F24C-B83A-0B55FEEC1F3F}"/>
              </a:ext>
            </a:extLst>
          </p:cNvPr>
          <p:cNvGrpSpPr/>
          <p:nvPr/>
        </p:nvGrpSpPr>
        <p:grpSpPr>
          <a:xfrm>
            <a:off x="3039678" y="5916355"/>
            <a:ext cx="1557778" cy="646331"/>
            <a:chOff x="840258" y="5949013"/>
            <a:chExt cx="1557778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697654-7C55-4B43-A4DB-0BA6206D7FED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78045D-DC5C-034D-B098-1E3D67BDAC93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49F7C7-03D9-394E-AC9D-DA6EF21CF02B}"/>
              </a:ext>
            </a:extLst>
          </p:cNvPr>
          <p:cNvGrpSpPr/>
          <p:nvPr/>
        </p:nvGrpSpPr>
        <p:grpSpPr>
          <a:xfrm>
            <a:off x="5209187" y="6008688"/>
            <a:ext cx="1361043" cy="461665"/>
            <a:chOff x="2648464" y="6041346"/>
            <a:chExt cx="1361043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0B04ED-8C81-A949-A0DE-535A31ECD609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3DCB86-BCA4-C54E-A38D-C3467ECEB9CD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D32189-200A-534F-9337-B20ADF939872}"/>
              </a:ext>
            </a:extLst>
          </p:cNvPr>
          <p:cNvGrpSpPr/>
          <p:nvPr/>
        </p:nvGrpSpPr>
        <p:grpSpPr>
          <a:xfrm>
            <a:off x="7181961" y="5910714"/>
            <a:ext cx="2019044" cy="646331"/>
            <a:chOff x="5099221" y="5943372"/>
            <a:chExt cx="2019044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7E7569-5F4F-2040-A859-65AFE48B14F3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A4A051-8271-E44F-8E90-E92C5533CC5F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FD49EE-7957-A84F-B540-983E22D9B650}"/>
              </a:ext>
            </a:extLst>
          </p:cNvPr>
          <p:cNvGrpSpPr/>
          <p:nvPr/>
        </p:nvGrpSpPr>
        <p:grpSpPr>
          <a:xfrm>
            <a:off x="9812736" y="6003047"/>
            <a:ext cx="1314143" cy="461665"/>
            <a:chOff x="8452022" y="6035705"/>
            <a:chExt cx="1314143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A10D59-0275-EB43-A28D-D71B836C8ED4}"/>
                </a:ext>
              </a:extLst>
            </p:cNvPr>
            <p:cNvSpPr txBox="1"/>
            <p:nvPr/>
          </p:nvSpPr>
          <p:spPr>
            <a:xfrm>
              <a:off x="8452022" y="6072123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000" b="1" dirty="0">
                  <a:solidFill>
                    <a:srgbClr val="00B0F0"/>
                  </a:solidFill>
                </a:rPr>
                <a:t>X</a:t>
              </a:r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8F6545-6A7F-2748-8CAB-1B40CF6441B1}"/>
                </a:ext>
              </a:extLst>
            </p:cNvPr>
            <p:cNvSpPr txBox="1"/>
            <p:nvPr/>
          </p:nvSpPr>
          <p:spPr>
            <a:xfrm>
              <a:off x="8830652" y="6035705"/>
              <a:ext cx="93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 on the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DF4D6D-4078-DE43-AFA4-A58322C89505}"/>
              </a:ext>
            </a:extLst>
          </p:cNvPr>
          <p:cNvGrpSpPr/>
          <p:nvPr/>
        </p:nvGrpSpPr>
        <p:grpSpPr>
          <a:xfrm>
            <a:off x="1008925" y="6010336"/>
            <a:ext cx="1419022" cy="360000"/>
            <a:chOff x="840258" y="6092178"/>
            <a:chExt cx="1419022" cy="3600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CA4703-8424-5149-B487-265F50BC22FB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A8C97D-BD05-5B4A-8DCA-E23F8FC0E7BC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5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E8AEA4-8A7B-A04B-870B-EAB9B011D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750" r="18750"/>
          <a:stretch>
            <a:fillRect/>
          </a:stretch>
        </p:blipFill>
        <p:spPr/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Labs and workshops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90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3B534-5DA0-4F4C-BD1D-B89E9168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32" y="834109"/>
            <a:ext cx="5934242" cy="561736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Labs and workshops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8CEB-6CB0-A74B-8520-4B98A433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3" y="1584135"/>
            <a:ext cx="2957289" cy="197152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BDBACDD-6C18-454F-B441-5E6B4231D993}"/>
              </a:ext>
            </a:extLst>
          </p:cNvPr>
          <p:cNvSpPr/>
          <p:nvPr/>
        </p:nvSpPr>
        <p:spPr>
          <a:xfrm>
            <a:off x="5192188" y="5591170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8F1F16-5F0F-EC46-AA0D-D2FD674283A6}"/>
              </a:ext>
            </a:extLst>
          </p:cNvPr>
          <p:cNvCxnSpPr>
            <a:cxnSpLocks/>
            <a:stCxn id="13" idx="2"/>
          </p:cNvCxnSpPr>
          <p:nvPr/>
        </p:nvCxnSpPr>
        <p:spPr>
          <a:xfrm flipH="1" flipV="1">
            <a:off x="2970390" y="5370695"/>
            <a:ext cx="2221798" cy="483122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5E338A-34B2-1241-A3C5-5A6F584FC94A}"/>
              </a:ext>
            </a:extLst>
          </p:cNvPr>
          <p:cNvSpPr txBox="1"/>
          <p:nvPr/>
        </p:nvSpPr>
        <p:spPr>
          <a:xfrm>
            <a:off x="3447040" y="3025310"/>
            <a:ext cx="19259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E03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Ground floor: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65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(quiet area)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257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(labs and workshops)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1</a:t>
            </a:r>
            <a:r>
              <a:rPr lang="en-GB" sz="1400" baseline="30000" dirty="0">
                <a:solidFill>
                  <a:srgbClr val="666666"/>
                </a:solidFill>
              </a:rPr>
              <a:t>st</a:t>
            </a:r>
            <a:r>
              <a:rPr lang="en-GB" sz="1400" dirty="0">
                <a:solidFill>
                  <a:srgbClr val="666666"/>
                </a:solidFill>
              </a:rPr>
              <a:t> floor: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65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(quiet area)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267 m</a:t>
            </a:r>
            <a:r>
              <a:rPr lang="en-GB" sz="1400" baseline="30000" dirty="0">
                <a:solidFill>
                  <a:srgbClr val="666666"/>
                </a:solidFill>
              </a:rPr>
              <a:t>2 </a:t>
            </a:r>
            <a:r>
              <a:rPr lang="en-GB" sz="1400" dirty="0">
                <a:solidFill>
                  <a:srgbClr val="666666"/>
                </a:solidFill>
              </a:rPr>
              <a:t>(labs and workshops)</a:t>
            </a:r>
          </a:p>
          <a:p>
            <a:endParaRPr lang="en-GB" sz="1400" dirty="0">
              <a:solidFill>
                <a:srgbClr val="666666"/>
              </a:solidFill>
            </a:endParaRPr>
          </a:p>
          <a:p>
            <a:endParaRPr lang="en-GB" sz="1400" dirty="0">
              <a:solidFill>
                <a:srgbClr val="666666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C994E4-F7C9-524A-A7FC-C7EE9EEDAC9F}"/>
              </a:ext>
            </a:extLst>
          </p:cNvPr>
          <p:cNvSpPr/>
          <p:nvPr/>
        </p:nvSpPr>
        <p:spPr>
          <a:xfrm>
            <a:off x="5474532" y="1915521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43367C-9AFC-0245-AB10-B77E8A5352C7}"/>
              </a:ext>
            </a:extLst>
          </p:cNvPr>
          <p:cNvCxnSpPr>
            <a:cxnSpLocks/>
            <a:stCxn id="18" idx="3"/>
            <a:endCxn id="16" idx="0"/>
          </p:cNvCxnSpPr>
          <p:nvPr/>
        </p:nvCxnSpPr>
        <p:spPr>
          <a:xfrm flipH="1">
            <a:off x="4410005" y="2363887"/>
            <a:ext cx="1201287" cy="661423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7FD1EEB-8C90-3C44-8F1F-5A91E0BE343E}"/>
              </a:ext>
            </a:extLst>
          </p:cNvPr>
          <p:cNvSpPr txBox="1"/>
          <p:nvPr/>
        </p:nvSpPr>
        <p:spPr>
          <a:xfrm>
            <a:off x="9433908" y="1270720"/>
            <a:ext cx="19259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D04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57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Close to LOKI and FREIA 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Not far from ESTIA, SKADI and VESPA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CC303A-0325-5B41-9B6C-2CFDE07C1E55}"/>
              </a:ext>
            </a:extLst>
          </p:cNvPr>
          <p:cNvSpPr txBox="1"/>
          <p:nvPr/>
        </p:nvSpPr>
        <p:spPr>
          <a:xfrm>
            <a:off x="5072998" y="3555661"/>
            <a:ext cx="19836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D08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Ground floor : 115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1</a:t>
            </a:r>
            <a:r>
              <a:rPr lang="en-GB" sz="1400" baseline="30000" dirty="0">
                <a:solidFill>
                  <a:srgbClr val="666666"/>
                </a:solidFill>
              </a:rPr>
              <a:t>st</a:t>
            </a:r>
            <a:r>
              <a:rPr lang="en-GB" sz="1400" dirty="0">
                <a:solidFill>
                  <a:srgbClr val="666666"/>
                </a:solidFill>
              </a:rPr>
              <a:t> floor:  45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close to ODIN and DREAM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5EA86A-B5B4-F141-8B81-81DA7484191F}"/>
              </a:ext>
            </a:extLst>
          </p:cNvPr>
          <p:cNvSpPr/>
          <p:nvPr/>
        </p:nvSpPr>
        <p:spPr>
          <a:xfrm>
            <a:off x="10039016" y="3784202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78E6CD-B787-7F4D-8B8F-1C2602DF565B}"/>
              </a:ext>
            </a:extLst>
          </p:cNvPr>
          <p:cNvCxnSpPr>
            <a:cxnSpLocks/>
          </p:cNvCxnSpPr>
          <p:nvPr/>
        </p:nvCxnSpPr>
        <p:spPr>
          <a:xfrm flipH="1" flipV="1">
            <a:off x="10020891" y="2747748"/>
            <a:ext cx="442818" cy="1066870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2DE456C-5DBF-5742-A718-C70CDCBB951E}"/>
              </a:ext>
            </a:extLst>
          </p:cNvPr>
          <p:cNvSpPr/>
          <p:nvPr/>
        </p:nvSpPr>
        <p:spPr>
          <a:xfrm>
            <a:off x="6874562" y="5370695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B084DE-AA56-9446-8162-365CB2E255AA}"/>
              </a:ext>
            </a:extLst>
          </p:cNvPr>
          <p:cNvCxnSpPr>
            <a:cxnSpLocks/>
            <a:stCxn id="29" idx="1"/>
            <a:endCxn id="24" idx="2"/>
          </p:cNvCxnSpPr>
          <p:nvPr/>
        </p:nvCxnSpPr>
        <p:spPr>
          <a:xfrm flipH="1" flipV="1">
            <a:off x="6064828" y="4786767"/>
            <a:ext cx="946494" cy="660855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65A8FB-F992-8D47-9B79-EF93231D5A79}"/>
              </a:ext>
            </a:extLst>
          </p:cNvPr>
          <p:cNvSpPr txBox="1"/>
          <p:nvPr/>
        </p:nvSpPr>
        <p:spPr>
          <a:xfrm>
            <a:off x="1026560" y="4239026"/>
            <a:ext cx="19259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B02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SE space outside the restricted zone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currently shared with ECDC and MCA (and Chopper and detectors) for collaborative projects</a:t>
            </a:r>
          </a:p>
        </p:txBody>
      </p:sp>
    </p:spTree>
    <p:extLst>
      <p:ext uri="{BB962C8B-B14F-4D97-AF65-F5344CB8AC3E}">
        <p14:creationId xmlns:p14="http://schemas.microsoft.com/office/powerpoint/2010/main" val="21258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B02 : the share space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8582EE2A-3FF5-D749-8CC3-0C5B53241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SE-ECDC-MCA-CHOPPER-DETECTOR-ICS-….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4837F-78E4-1D43-9737-EF5437C38C3A}"/>
              </a:ext>
            </a:extLst>
          </p:cNvPr>
          <p:cNvSpPr txBox="1"/>
          <p:nvPr/>
        </p:nvSpPr>
        <p:spPr>
          <a:xfrm>
            <a:off x="1833492" y="1964724"/>
            <a:ext cx="790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A place where you can test your equipment as if you were on a neutron instrument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2A0723-15E9-9C4A-AFD0-CBA6DA4C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65" y="2644675"/>
            <a:ext cx="5107460" cy="38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D3CACD-81FE-E647-8E41-8614D7A7F6B2}"/>
              </a:ext>
            </a:extLst>
          </p:cNvPr>
          <p:cNvSpPr txBox="1"/>
          <p:nvPr/>
        </p:nvSpPr>
        <p:spPr>
          <a:xfrm>
            <a:off x="7475838" y="3139377"/>
            <a:ext cx="186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More  on the tour</a:t>
            </a:r>
          </a:p>
        </p:txBody>
      </p:sp>
    </p:spTree>
    <p:extLst>
      <p:ext uri="{BB962C8B-B14F-4D97-AF65-F5344CB8AC3E}">
        <p14:creationId xmlns:p14="http://schemas.microsoft.com/office/powerpoint/2010/main" val="12089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Sample Environment group general update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Organisation</a:t>
            </a:r>
          </a:p>
          <a:p>
            <a:r>
              <a:rPr lang="en-GB" dirty="0"/>
              <a:t>Labs &amp; workshop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Caroline </a:t>
            </a:r>
            <a:r>
              <a:rPr lang="en-GB" dirty="0" err="1"/>
              <a:t>Curfs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2022-04-25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E03 = operational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B589F7-34DF-3E4A-A059-9D8620F6ADF6}"/>
              </a:ext>
            </a:extLst>
          </p:cNvPr>
          <p:cNvGrpSpPr/>
          <p:nvPr/>
        </p:nvGrpSpPr>
        <p:grpSpPr>
          <a:xfrm>
            <a:off x="944414" y="1869285"/>
            <a:ext cx="5279292" cy="3425986"/>
            <a:chOff x="1094401" y="3414409"/>
            <a:chExt cx="5279292" cy="3425986"/>
          </a:xfrm>
        </p:grpSpPr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14193FCB-DCA0-1346-82B9-D86E4F6FB6B9}"/>
                </a:ext>
              </a:extLst>
            </p:cNvPr>
            <p:cNvSpPr txBox="1">
              <a:spLocks/>
            </p:cNvSpPr>
            <p:nvPr/>
          </p:nvSpPr>
          <p:spPr>
            <a:xfrm>
              <a:off x="1682589" y="6629358"/>
              <a:ext cx="2650313" cy="211037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800" kern="1200" cap="all" spc="80" baseline="0">
                  <a:solidFill>
                    <a:srgbClr val="CCCCCC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PRESENTATION TITLE/FOOTER</a:t>
              </a:r>
              <a:endParaRPr lang="sv-SE" dirty="0"/>
            </a:p>
          </p:txBody>
        </p:sp>
        <p:sp>
          <p:nvSpPr>
            <p:cNvPr id="14" name="Date Placeholder 7">
              <a:extLst>
                <a:ext uri="{FF2B5EF4-FFF2-40B4-BE49-F238E27FC236}">
                  <a16:creationId xmlns:a16="http://schemas.microsoft.com/office/drawing/2014/main" id="{52274B7B-618B-F040-8681-94C55539B94F}"/>
                </a:ext>
              </a:extLst>
            </p:cNvPr>
            <p:cNvSpPr txBox="1">
              <a:spLocks/>
            </p:cNvSpPr>
            <p:nvPr/>
          </p:nvSpPr>
          <p:spPr>
            <a:xfrm>
              <a:off x="1156509" y="6629358"/>
              <a:ext cx="510781" cy="211037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800" kern="1200" spc="80" baseline="0">
                  <a:solidFill>
                    <a:srgbClr val="CCCCCC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18896B66-0B3A-474C-9C9C-E4F07B1F5DAD}" type="datetime1">
                <a:rPr lang="sv-SE" smtClean="0"/>
                <a:pPr/>
                <a:t>2022-04-25</a:t>
              </a:fld>
              <a:endParaRPr lang="sv-SE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839B01-7E88-7641-A78A-535DAF42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401" y="3414409"/>
              <a:ext cx="5279292" cy="342598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8A091A-D625-DC4D-95C8-F54D34B4BFF5}"/>
                </a:ext>
              </a:extLst>
            </p:cNvPr>
            <p:cNvSpPr/>
            <p:nvPr/>
          </p:nvSpPr>
          <p:spPr>
            <a:xfrm>
              <a:off x="3083444" y="4326308"/>
              <a:ext cx="1772891" cy="212410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Sample </a:t>
              </a:r>
              <a:r>
                <a:rPr lang="en-US" sz="1600" b="1" dirty="0" err="1">
                  <a:solidFill>
                    <a:schemeClr val="tx1"/>
                  </a:solidFill>
                </a:rPr>
                <a:t>Env</a:t>
              </a:r>
              <a:r>
                <a:rPr lang="en-US" sz="1600" b="1" dirty="0">
                  <a:solidFill>
                    <a:schemeClr val="tx1"/>
                  </a:solidFill>
                </a:rPr>
                <a:t>. </a:t>
              </a:r>
              <a:r>
                <a:rPr lang="en-US" sz="1600" b="1" dirty="0" err="1">
                  <a:solidFill>
                    <a:schemeClr val="tx1"/>
                  </a:solidFill>
                </a:rPr>
                <a:t>Techn</a:t>
              </a:r>
              <a:r>
                <a:rPr lang="en-US" sz="1600" b="1" dirty="0">
                  <a:solidFill>
                    <a:schemeClr val="tx1"/>
                  </a:solidFill>
                </a:rPr>
                <a:t>. Lab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38B19A-E653-C342-B903-A8080C487746}"/>
                </a:ext>
              </a:extLst>
            </p:cNvPr>
            <p:cNvSpPr/>
            <p:nvPr/>
          </p:nvSpPr>
          <p:spPr>
            <a:xfrm>
              <a:off x="3063259" y="3690158"/>
              <a:ext cx="1377089" cy="63615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Sample </a:t>
              </a:r>
              <a:r>
                <a:rPr lang="en-US" sz="1400" b="1" dirty="0" err="1">
                  <a:solidFill>
                    <a:schemeClr val="tx1"/>
                  </a:solidFill>
                </a:rPr>
                <a:t>Env</a:t>
              </a:r>
              <a:r>
                <a:rPr lang="en-US" sz="1400" b="1" dirty="0">
                  <a:solidFill>
                    <a:schemeClr val="tx1"/>
                  </a:solidFill>
                </a:rPr>
                <a:t>. </a:t>
              </a:r>
              <a:r>
                <a:rPr lang="en-US" sz="1400" b="1" dirty="0" err="1">
                  <a:solidFill>
                    <a:schemeClr val="tx1"/>
                  </a:solidFill>
                </a:rPr>
                <a:t>Techn</a:t>
              </a:r>
              <a:r>
                <a:rPr lang="en-US" sz="1400" b="1" dirty="0">
                  <a:solidFill>
                    <a:schemeClr val="tx1"/>
                  </a:solidFill>
                </a:rPr>
                <a:t>. Lab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834143-18D4-AA47-BC87-0A2ABA0E90EF}"/>
                </a:ext>
              </a:extLst>
            </p:cNvPr>
            <p:cNvSpPr txBox="1"/>
            <p:nvPr/>
          </p:nvSpPr>
          <p:spPr>
            <a:xfrm>
              <a:off x="1651671" y="4819583"/>
              <a:ext cx="1100560" cy="21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666666"/>
                  </a:solidFill>
                </a:rPr>
                <a:t>Loading Bay</a:t>
              </a:r>
            </a:p>
          </p:txBody>
        </p:sp>
      </p:grp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757" y="1683930"/>
            <a:ext cx="3223945" cy="590201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dirty="0"/>
              <a:t>For magnets (non-magnetic floor), cryogenics, furnaces and alignment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0530FF-0199-E04E-BAE0-65FEFDDE0A14}"/>
              </a:ext>
            </a:extLst>
          </p:cNvPr>
          <p:cNvSpPr txBox="1"/>
          <p:nvPr/>
        </p:nvSpPr>
        <p:spPr>
          <a:xfrm>
            <a:off x="8248107" y="1268083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Main area</a:t>
            </a:r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8582EE2A-3FF5-D749-8CC3-0C5B53241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Ground floor</a:t>
            </a:r>
          </a:p>
        </p:txBody>
      </p:sp>
      <p:sp>
        <p:nvSpPr>
          <p:cNvPr id="33" name="Platshållare för innehåll 5">
            <a:extLst>
              <a:ext uri="{FF2B5EF4-FFF2-40B4-BE49-F238E27FC236}">
                <a16:creationId xmlns:a16="http://schemas.microsoft.com/office/drawing/2014/main" id="{1317EAD5-6925-B34D-9FA6-423922F4992F}"/>
              </a:ext>
            </a:extLst>
          </p:cNvPr>
          <p:cNvSpPr txBox="1">
            <a:spLocks/>
          </p:cNvSpPr>
          <p:nvPr/>
        </p:nvSpPr>
        <p:spPr>
          <a:xfrm>
            <a:off x="2479601" y="5790977"/>
            <a:ext cx="2477957" cy="590201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None/>
            </a:pPr>
            <a:r>
              <a:rPr lang="en-GB" sz="1600" dirty="0"/>
              <a:t>For delicate cryogenic work and electronics</a:t>
            </a:r>
            <a:endParaRPr lang="en-US" dirty="0"/>
          </a:p>
          <a:p>
            <a:pPr lvl="1"/>
            <a:endParaRPr lang="sv-S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D992CD-609A-FB4F-A955-6E948D414ED9}"/>
              </a:ext>
            </a:extLst>
          </p:cNvPr>
          <p:cNvSpPr txBox="1"/>
          <p:nvPr/>
        </p:nvSpPr>
        <p:spPr>
          <a:xfrm>
            <a:off x="2785765" y="5469222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Quiet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5A8CC-3034-CD45-B48D-CC17703E6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241988" y="4381192"/>
            <a:ext cx="1773766" cy="1330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7AD339-747D-4C47-A798-63608F86A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37318" y="1672588"/>
            <a:ext cx="1813919" cy="136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74014-8CD1-9F48-A1ED-0F201851B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36547" y="4870025"/>
            <a:ext cx="1794933" cy="134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2008F8-5E63-CB47-B588-CE85D5F72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475" y="2398862"/>
            <a:ext cx="4207836" cy="3155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47849-AD2B-BC41-A15A-D0A2834C7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9315" y="4776214"/>
            <a:ext cx="2583476" cy="193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E03 = operational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8582EE2A-3FF5-D749-8CC3-0C5B53241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First floor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936E90-482C-0E4D-A67D-BF4D35F5EB53}"/>
              </a:ext>
            </a:extLst>
          </p:cNvPr>
          <p:cNvGrpSpPr>
            <a:grpSpLocks noChangeAspect="1"/>
          </p:cNvGrpSpPr>
          <p:nvPr/>
        </p:nvGrpSpPr>
        <p:grpSpPr>
          <a:xfrm>
            <a:off x="645246" y="1908081"/>
            <a:ext cx="5960625" cy="3935930"/>
            <a:chOff x="1094400" y="1267456"/>
            <a:chExt cx="8752661" cy="577957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4F6691-A1D5-4047-A660-2C41818BA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400" y="1267456"/>
              <a:ext cx="8752661" cy="577957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9C0458-61C2-5242-B9DA-41F650906F5B}"/>
                </a:ext>
              </a:extLst>
            </p:cNvPr>
            <p:cNvSpPr/>
            <p:nvPr/>
          </p:nvSpPr>
          <p:spPr>
            <a:xfrm>
              <a:off x="4336869" y="2490651"/>
              <a:ext cx="2890106" cy="367501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Main area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7F4D88-B33C-C042-8D7F-DDBAECABDD0C}"/>
                </a:ext>
              </a:extLst>
            </p:cNvPr>
            <p:cNvSpPr/>
            <p:nvPr/>
          </p:nvSpPr>
          <p:spPr>
            <a:xfrm>
              <a:off x="4303964" y="1390017"/>
              <a:ext cx="2244882" cy="110063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Quiet area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E40E39F-3030-E74C-9A1A-FE8D34A07F9A}"/>
              </a:ext>
            </a:extLst>
          </p:cNvPr>
          <p:cNvSpPr/>
          <p:nvPr/>
        </p:nvSpPr>
        <p:spPr>
          <a:xfrm>
            <a:off x="6789528" y="1817756"/>
            <a:ext cx="5128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66666"/>
                </a:solidFill>
              </a:rPr>
              <a:t>Dedicated to high pressure, mechanical engineering, control integration and mechanical workshop with some space for soft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41AEB-9FB0-944D-96F2-C516C538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46" y="5088245"/>
            <a:ext cx="2180055" cy="163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3EFC7-361C-534C-8AFB-33C8FF70D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60044" y="4058594"/>
            <a:ext cx="2939348" cy="2204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FA5D0-6758-B54B-A1AB-26DC3B7B8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907" y="2965344"/>
            <a:ext cx="3838223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D04 </a:t>
            </a:r>
            <a:r>
              <a:rPr lang="en-GB" sz="2400" dirty="0">
                <a:solidFill>
                  <a:schemeClr val="accent1"/>
                </a:solidFill>
              </a:rPr>
              <a:t>– Ground floor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5E27E3-5AE3-A549-8910-1625BC66C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189" y="2555698"/>
            <a:ext cx="4980520" cy="2286586"/>
          </a:xfrm>
        </p:spPr>
        <p:txBody>
          <a:bodyPr/>
          <a:lstStyle/>
          <a:p>
            <a:r>
              <a:rPr lang="en-GB" dirty="0"/>
              <a:t>Close to the life science lab for </a:t>
            </a:r>
            <a:r>
              <a:rPr lang="en-GB" b="1" dirty="0"/>
              <a:t>LOKI</a:t>
            </a:r>
            <a:r>
              <a:rPr lang="en-GB" dirty="0"/>
              <a:t> and </a:t>
            </a:r>
            <a:r>
              <a:rPr lang="en-GB" b="1" dirty="0"/>
              <a:t>ESTIA</a:t>
            </a:r>
          </a:p>
          <a:p>
            <a:r>
              <a:rPr lang="en-GB" dirty="0"/>
              <a:t>Space dedicated for </a:t>
            </a:r>
            <a:r>
              <a:rPr lang="en-GB" b="1" dirty="0"/>
              <a:t>fluids, electrochemistry, lasers and soft matter</a:t>
            </a:r>
            <a:r>
              <a:rPr lang="en-GB" dirty="0"/>
              <a:t> sample environments </a:t>
            </a:r>
            <a:r>
              <a:rPr lang="en-GB" b="1" dirty="0"/>
              <a:t>?</a:t>
            </a:r>
          </a:p>
          <a:p>
            <a:r>
              <a:rPr lang="en-GB" dirty="0"/>
              <a:t>Beginning of installation planned for </a:t>
            </a:r>
            <a:r>
              <a:rPr lang="en-GB" b="1" dirty="0"/>
              <a:t>end of 22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D20F9FE-7F30-844A-A4FF-7809F812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6CB96E-2AF7-2F45-A6F9-DB41E603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733549" y="1489620"/>
            <a:ext cx="2889961" cy="441874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4A973AF-7F1C-A347-850B-AFA30084B823}"/>
              </a:ext>
            </a:extLst>
          </p:cNvPr>
          <p:cNvSpPr/>
          <p:nvPr/>
        </p:nvSpPr>
        <p:spPr>
          <a:xfrm rot="21099161">
            <a:off x="6779508" y="2326892"/>
            <a:ext cx="1249319" cy="724308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Sample </a:t>
            </a:r>
            <a:r>
              <a:rPr lang="en-US" b="1" dirty="0" err="1">
                <a:solidFill>
                  <a:schemeClr val="tx1"/>
                </a:solidFill>
              </a:rPr>
              <a:t>Env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6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D08 </a:t>
            </a:r>
            <a:r>
              <a:rPr lang="en-GB" sz="2400" dirty="0">
                <a:solidFill>
                  <a:schemeClr val="accent1"/>
                </a:solidFill>
              </a:rPr>
              <a:t>– Ground and first floor 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D20F9FE-7F30-844A-A4FF-7809F812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7" name="Platshållare för bildnummer 4">
            <a:extLst>
              <a:ext uri="{FF2B5EF4-FFF2-40B4-BE49-F238E27FC236}">
                <a16:creationId xmlns:a16="http://schemas.microsoft.com/office/drawing/2014/main" id="{922E1DF4-A342-FB42-A60A-65B3EFD4AA65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9966A-0FD1-B24E-BBF5-E7C852CB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45" y="1174939"/>
            <a:ext cx="2971189" cy="525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9A92E9-748A-284C-8F52-0FDFBFACC415}"/>
              </a:ext>
            </a:extLst>
          </p:cNvPr>
          <p:cNvSpPr/>
          <p:nvPr/>
        </p:nvSpPr>
        <p:spPr>
          <a:xfrm rot="20925551">
            <a:off x="1415540" y="2623604"/>
            <a:ext cx="2701473" cy="491635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Sample </a:t>
            </a:r>
            <a:r>
              <a:rPr lang="en-US" b="1" dirty="0" err="1">
                <a:solidFill>
                  <a:schemeClr val="tx1"/>
                </a:solidFill>
              </a:rPr>
              <a:t>Env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Techn</a:t>
            </a:r>
            <a:r>
              <a:rPr lang="en-US" b="1" dirty="0">
                <a:solidFill>
                  <a:schemeClr val="tx1"/>
                </a:solidFill>
              </a:rPr>
              <a:t>. Lab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BB021-EA2F-9A4B-95E2-474E190C706C}"/>
              </a:ext>
            </a:extLst>
          </p:cNvPr>
          <p:cNvSpPr/>
          <p:nvPr/>
        </p:nvSpPr>
        <p:spPr>
          <a:xfrm rot="20925551">
            <a:off x="1278846" y="1892506"/>
            <a:ext cx="1277180" cy="901351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6C988-2B56-1841-B68D-316765323B8C}"/>
              </a:ext>
            </a:extLst>
          </p:cNvPr>
          <p:cNvSpPr/>
          <p:nvPr/>
        </p:nvSpPr>
        <p:spPr>
          <a:xfrm rot="20925551">
            <a:off x="1685821" y="3866484"/>
            <a:ext cx="1190631" cy="1054482"/>
          </a:xfrm>
          <a:prstGeom prst="rect">
            <a:avLst/>
          </a:prstGeom>
          <a:solidFill>
            <a:schemeClr val="accent3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RML (rad. Mat. Lab)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921BA2-10F5-C541-AD89-C76135E2CC49}"/>
              </a:ext>
            </a:extLst>
          </p:cNvPr>
          <p:cNvSpPr/>
          <p:nvPr/>
        </p:nvSpPr>
        <p:spPr>
          <a:xfrm rot="20925551">
            <a:off x="2293171" y="4808487"/>
            <a:ext cx="725126" cy="446636"/>
          </a:xfrm>
          <a:prstGeom prst="rect">
            <a:avLst/>
          </a:prstGeom>
          <a:solidFill>
            <a:schemeClr val="accent3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02B97-1F4C-434B-A1FF-CB60080C6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70"/>
          <a:stretch/>
        </p:blipFill>
        <p:spPr>
          <a:xfrm>
            <a:off x="8122524" y="1174939"/>
            <a:ext cx="3161108" cy="5256000"/>
          </a:xfrm>
          <a:prstGeom prst="rect">
            <a:avLst/>
          </a:prstGeom>
        </p:spPr>
      </p:pic>
      <p:sp>
        <p:nvSpPr>
          <p:cNvPr id="17" name="Platshållare för bildnummer 4">
            <a:extLst>
              <a:ext uri="{FF2B5EF4-FFF2-40B4-BE49-F238E27FC236}">
                <a16:creationId xmlns:a16="http://schemas.microsoft.com/office/drawing/2014/main" id="{7C3A54AF-9A70-6D4D-A212-BBDFCC56C28C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33DDA-5243-A74B-AFEB-03BB6BA0EDD9}"/>
              </a:ext>
            </a:extLst>
          </p:cNvPr>
          <p:cNvSpPr/>
          <p:nvPr/>
        </p:nvSpPr>
        <p:spPr>
          <a:xfrm rot="20925551">
            <a:off x="8994686" y="5328752"/>
            <a:ext cx="1227947" cy="878612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0C03C-F837-7A4D-86A7-A0B400990367}"/>
              </a:ext>
            </a:extLst>
          </p:cNvPr>
          <p:cNvSpPr txBox="1"/>
          <p:nvPr/>
        </p:nvSpPr>
        <p:spPr>
          <a:xfrm>
            <a:off x="1812227" y="6358165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Ground floor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9B79D-5031-0341-B339-0FD102E898D8}"/>
              </a:ext>
            </a:extLst>
          </p:cNvPr>
          <p:cNvSpPr txBox="1"/>
          <p:nvPr/>
        </p:nvSpPr>
        <p:spPr>
          <a:xfrm>
            <a:off x="9264785" y="6400553"/>
            <a:ext cx="108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First floor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4A7F6-C6F6-BC48-A415-5D10F7374CBB}"/>
              </a:ext>
            </a:extLst>
          </p:cNvPr>
          <p:cNvSpPr txBox="1"/>
          <p:nvPr/>
        </p:nvSpPr>
        <p:spPr>
          <a:xfrm>
            <a:off x="4364722" y="1882995"/>
            <a:ext cx="34076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Ground floor: </a:t>
            </a:r>
            <a:r>
              <a:rPr lang="en-GB" dirty="0">
                <a:solidFill>
                  <a:srgbClr val="666666"/>
                </a:solidFill>
              </a:rPr>
              <a:t>Cryogenic, magnets and furnaces (only?)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b="1" dirty="0">
                <a:solidFill>
                  <a:srgbClr val="666666"/>
                </a:solidFill>
              </a:rPr>
              <a:t>1</a:t>
            </a:r>
            <a:r>
              <a:rPr lang="en-GB" b="1" baseline="30000" dirty="0">
                <a:solidFill>
                  <a:srgbClr val="666666"/>
                </a:solidFill>
              </a:rPr>
              <a:t>st</a:t>
            </a:r>
            <a:r>
              <a:rPr lang="en-GB" b="1" dirty="0">
                <a:solidFill>
                  <a:srgbClr val="666666"/>
                </a:solidFill>
              </a:rPr>
              <a:t> floor</a:t>
            </a:r>
            <a:r>
              <a:rPr lang="en-GB" dirty="0">
                <a:solidFill>
                  <a:srgbClr val="666666"/>
                </a:solidFill>
              </a:rPr>
              <a:t>: DAC lab (only)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Close to the Radioactive Materials Laboratory.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Dedicated to SE for </a:t>
            </a:r>
            <a:r>
              <a:rPr lang="en-GB" b="1" dirty="0">
                <a:solidFill>
                  <a:srgbClr val="666666"/>
                </a:solidFill>
              </a:rPr>
              <a:t>DREAM</a:t>
            </a:r>
            <a:r>
              <a:rPr lang="en-GB" dirty="0">
                <a:solidFill>
                  <a:srgbClr val="666666"/>
                </a:solidFill>
              </a:rPr>
              <a:t> and </a:t>
            </a:r>
            <a:r>
              <a:rPr lang="en-GB" b="1" dirty="0">
                <a:solidFill>
                  <a:srgbClr val="666666"/>
                </a:solidFill>
              </a:rPr>
              <a:t>ODIN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Beginning installation: </a:t>
            </a:r>
            <a:r>
              <a:rPr lang="en-GB" b="1" dirty="0">
                <a:solidFill>
                  <a:srgbClr val="666666"/>
                </a:solidFill>
              </a:rPr>
              <a:t>spring 22</a:t>
            </a:r>
          </a:p>
          <a:p>
            <a:pPr algn="l"/>
            <a:endParaRPr lang="en-GB" b="1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Used temporarily by MCA for commissioning of motors 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24889"/>
              </p:ext>
            </p:extLst>
          </p:nvPr>
        </p:nvGraphicFramePr>
        <p:xfrm>
          <a:off x="1195647" y="2325609"/>
          <a:ext cx="10134600" cy="13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The Team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Planning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Labs and workshops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2022-04-25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Team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D1BFA-F4B9-9C4E-939E-C09969A48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25" t="32708" r="37891" b="7827"/>
          <a:stretch/>
        </p:blipFill>
        <p:spPr>
          <a:xfrm>
            <a:off x="8265625" y="771185"/>
            <a:ext cx="1419737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93361-DBC5-7144-8839-3C9B35CD7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3" t="23784" r="34351" b="8108"/>
          <a:stretch/>
        </p:blipFill>
        <p:spPr>
          <a:xfrm>
            <a:off x="9600394" y="324107"/>
            <a:ext cx="1559587" cy="19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AD229-E454-7844-876A-D71682270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12" t="33513" r="38176" b="8108"/>
          <a:stretch/>
        </p:blipFill>
        <p:spPr>
          <a:xfrm>
            <a:off x="7101960" y="1419559"/>
            <a:ext cx="1411667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2AEED-E7FC-534F-8133-7A41B8395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5" t="31892" r="37568" b="8288"/>
          <a:stretch/>
        </p:blipFill>
        <p:spPr>
          <a:xfrm>
            <a:off x="7021490" y="3240775"/>
            <a:ext cx="1490964" cy="19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8C3A17-37F2-E14B-A80B-D8784AD608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54" t="27417" r="36597" b="7083"/>
          <a:stretch/>
        </p:blipFill>
        <p:spPr>
          <a:xfrm>
            <a:off x="8271060" y="2516838"/>
            <a:ext cx="1453645" cy="19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AE250E-563F-FC4F-B1B1-BD9C448FF9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50" t="31629" r="36189" b="7084"/>
          <a:stretch/>
        </p:blipFill>
        <p:spPr>
          <a:xfrm>
            <a:off x="9424251" y="1919440"/>
            <a:ext cx="1582979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5AA6F8-EB31-A24B-903D-E723148C78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615" t="31630" r="38657" b="7027"/>
          <a:stretch/>
        </p:blipFill>
        <p:spPr>
          <a:xfrm>
            <a:off x="8044337" y="4230775"/>
            <a:ext cx="1304192" cy="19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9DFB0-3EA1-9648-BF67-355756767E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125" t="31630" r="35831" b="7778"/>
          <a:stretch/>
        </p:blipFill>
        <p:spPr>
          <a:xfrm>
            <a:off x="10181862" y="2962805"/>
            <a:ext cx="1803487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071A5-37A8-1C45-BEA3-631C27F67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657" t="29722" r="37656" b="7222"/>
          <a:stretch/>
        </p:blipFill>
        <p:spPr>
          <a:xfrm>
            <a:off x="9261122" y="3813586"/>
            <a:ext cx="137815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>
            <a:extLst>
              <a:ext uri="{FF2B5EF4-FFF2-40B4-BE49-F238E27FC236}">
                <a16:creationId xmlns:a16="http://schemas.microsoft.com/office/drawing/2014/main" id="{A5F0B459-5BE6-204B-8403-D0FF4DD27EB0}"/>
              </a:ext>
            </a:extLst>
          </p:cNvPr>
          <p:cNvSpPr/>
          <p:nvPr/>
        </p:nvSpPr>
        <p:spPr>
          <a:xfrm>
            <a:off x="664983" y="1783545"/>
            <a:ext cx="2321908" cy="70769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  <a:solidFill>
            <a:srgbClr val="FECC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Mechanical design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T</a:t>
            </a:r>
            <a:r>
              <a:rPr lang="en-US" sz="1400" kern="1200" dirty="0">
                <a:solidFill>
                  <a:schemeClr val="tx1"/>
                </a:solidFill>
              </a:rPr>
              <a:t>obias </a:t>
            </a:r>
            <a:r>
              <a:rPr lang="en-US" sz="1400" kern="1200" dirty="0" err="1">
                <a:solidFill>
                  <a:schemeClr val="tx1"/>
                </a:solidFill>
              </a:rPr>
              <a:t>Quispe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Members and field of expertise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4C09BDF-56BC-6C48-B4C8-E60879BEE404}"/>
              </a:ext>
            </a:extLst>
          </p:cNvPr>
          <p:cNvSpPr/>
          <p:nvPr/>
        </p:nvSpPr>
        <p:spPr>
          <a:xfrm>
            <a:off x="4406516" y="2224605"/>
            <a:ext cx="3538876" cy="70769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Sample Environment Group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Caroline </a:t>
            </a:r>
            <a:r>
              <a:rPr lang="en-US" sz="1400" kern="1200" dirty="0" err="1"/>
              <a:t>Curfs</a:t>
            </a:r>
            <a:r>
              <a:rPr lang="en-US" sz="1400" kern="1200" dirty="0"/>
              <a:t> Group Leader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37BBCDA-A5CD-594E-8E5E-C69D9E6E87BC}"/>
              </a:ext>
            </a:extLst>
          </p:cNvPr>
          <p:cNvSpPr/>
          <p:nvPr/>
        </p:nvSpPr>
        <p:spPr>
          <a:xfrm>
            <a:off x="323686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Cryogenics and    Magnetic Fields</a:t>
            </a:r>
            <a:br>
              <a:rPr lang="en-US" sz="1400" kern="1200" dirty="0"/>
            </a:br>
            <a:r>
              <a:rPr lang="en-US" sz="1400" kern="1200" dirty="0"/>
              <a:t>Alex Holmes</a:t>
            </a:r>
            <a:endParaRPr lang="en-US" sz="1400" kern="1200" dirty="0">
              <a:solidFill>
                <a:srgbClr val="FF0000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B14ACA8-3047-0240-8378-7BF1DA54FA62}"/>
              </a:ext>
            </a:extLst>
          </p:cNvPr>
          <p:cNvSpPr/>
          <p:nvPr/>
        </p:nvSpPr>
        <p:spPr>
          <a:xfrm>
            <a:off x="2036303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High Pressure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/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/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D6B500D-EB16-8D47-9FB8-FE9FFC458242}"/>
              </a:ext>
            </a:extLst>
          </p:cNvPr>
          <p:cNvSpPr/>
          <p:nvPr/>
        </p:nvSpPr>
        <p:spPr>
          <a:xfrm>
            <a:off x="3748920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Mechanical Processing and High Temperatures</a:t>
            </a:r>
            <a:br>
              <a:rPr lang="en-US" sz="1400" kern="1200" dirty="0"/>
            </a:br>
            <a:r>
              <a:rPr lang="en-US" sz="1400" kern="1200" dirty="0"/>
              <a:t>covered by Group Leader,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348D5A8-1F73-E64F-A628-BBCF05C43B5D}"/>
              </a:ext>
            </a:extLst>
          </p:cNvPr>
          <p:cNvSpPr/>
          <p:nvPr/>
        </p:nvSpPr>
        <p:spPr>
          <a:xfrm>
            <a:off x="5461538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Soft Matter, Surfaces, Interfaces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/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dirty="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43E52DA-3C38-7F43-9712-A6FA2850D268}"/>
              </a:ext>
            </a:extLst>
          </p:cNvPr>
          <p:cNvSpPr/>
          <p:nvPr/>
        </p:nvSpPr>
        <p:spPr>
          <a:xfrm>
            <a:off x="7174155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Physical Chemistry   </a:t>
            </a:r>
            <a:r>
              <a:rPr lang="en-GB" sz="1400" kern="1200" dirty="0"/>
              <a:t>   (Alice </a:t>
            </a:r>
            <a:r>
              <a:rPr lang="en-GB" sz="1400" kern="1200" dirty="0" err="1"/>
              <a:t>Corani</a:t>
            </a:r>
            <a:r>
              <a:rPr lang="en-GB" sz="1400" kern="1200" dirty="0"/>
              <a:t>)        (maternity leave) 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998ACE9-5738-2C44-9FED-E7F427F24276}"/>
              </a:ext>
            </a:extLst>
          </p:cNvPr>
          <p:cNvSpPr/>
          <p:nvPr/>
        </p:nvSpPr>
        <p:spPr>
          <a:xfrm>
            <a:off x="8886773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Control Integration   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 err="1"/>
              <a:t>Niklas</a:t>
            </a:r>
            <a:r>
              <a:rPr lang="en-GB" sz="1400" kern="1200" dirty="0"/>
              <a:t> </a:t>
            </a:r>
            <a:r>
              <a:rPr lang="en-GB" sz="1400" kern="1200" dirty="0" err="1"/>
              <a:t>Ekström</a:t>
            </a:r>
            <a:r>
              <a:rPr lang="en-GB" sz="1400" kern="1200" dirty="0"/>
              <a:t>,         Andreas </a:t>
            </a:r>
            <a:r>
              <a:rPr lang="en-GB" sz="1400" kern="1200" dirty="0" err="1"/>
              <a:t>Hagelberg</a:t>
            </a:r>
            <a:endParaRPr lang="en-GB" sz="1400" kern="1200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BA427CD-9BB7-9148-8665-5248AAA6A7F3}"/>
              </a:ext>
            </a:extLst>
          </p:cNvPr>
          <p:cNvSpPr/>
          <p:nvPr/>
        </p:nvSpPr>
        <p:spPr>
          <a:xfrm>
            <a:off x="10599390" y="3859307"/>
            <a:ext cx="1415386" cy="1397804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kern="1200" dirty="0"/>
              <a:t> </a:t>
            </a:r>
            <a:r>
              <a:rPr lang="en-GB" sz="1400" b="1" kern="1200" dirty="0"/>
              <a:t>Support Technicians </a:t>
            </a:r>
            <a:r>
              <a:rPr lang="en-GB" sz="1400" kern="1200" dirty="0"/>
              <a:t>Richard </a:t>
            </a:r>
            <a:r>
              <a:rPr lang="en-GB" sz="1400" kern="1200" dirty="0" err="1"/>
              <a:t>Ammer</a:t>
            </a:r>
            <a:r>
              <a:rPr lang="en-GB" sz="1400" kern="1200" dirty="0"/>
              <a:t>           Lauritz </a:t>
            </a:r>
            <a:r>
              <a:rPr lang="en-GB" sz="1400" kern="1200" dirty="0" err="1"/>
              <a:t>Saxtrup</a:t>
            </a:r>
            <a:endParaRPr lang="en-GB" sz="1400" kern="12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5E8643-6758-064D-9529-70DC859A6057}"/>
              </a:ext>
            </a:extLst>
          </p:cNvPr>
          <p:cNvCxnSpPr/>
          <p:nvPr/>
        </p:nvCxnSpPr>
        <p:spPr>
          <a:xfrm>
            <a:off x="1095444" y="3417757"/>
            <a:ext cx="1021163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1A948F3-5894-5946-AF7A-C44C77FF234D}"/>
              </a:ext>
            </a:extLst>
          </p:cNvPr>
          <p:cNvCxnSpPr>
            <a:cxnSpLocks/>
          </p:cNvCxnSpPr>
          <p:nvPr/>
        </p:nvCxnSpPr>
        <p:spPr>
          <a:xfrm>
            <a:off x="1109987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282A526-AE37-5E48-91C9-359D1EF75EC2}"/>
              </a:ext>
            </a:extLst>
          </p:cNvPr>
          <p:cNvCxnSpPr>
            <a:cxnSpLocks/>
          </p:cNvCxnSpPr>
          <p:nvPr/>
        </p:nvCxnSpPr>
        <p:spPr>
          <a:xfrm>
            <a:off x="4481201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60468F-F311-B74C-80DA-31350E97A905}"/>
              </a:ext>
            </a:extLst>
          </p:cNvPr>
          <p:cNvCxnSpPr>
            <a:cxnSpLocks/>
          </p:cNvCxnSpPr>
          <p:nvPr/>
        </p:nvCxnSpPr>
        <p:spPr>
          <a:xfrm>
            <a:off x="6119767" y="2932298"/>
            <a:ext cx="0" cy="9270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DA69F5-7B46-CC42-A4F9-55F5315803F9}"/>
              </a:ext>
            </a:extLst>
          </p:cNvPr>
          <p:cNvCxnSpPr>
            <a:cxnSpLocks/>
          </p:cNvCxnSpPr>
          <p:nvPr/>
        </p:nvCxnSpPr>
        <p:spPr>
          <a:xfrm>
            <a:off x="1567187" y="3874957"/>
            <a:ext cx="0" cy="44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C85ECF-AAAE-A749-9205-87BF9A8AD80B}"/>
              </a:ext>
            </a:extLst>
          </p:cNvPr>
          <p:cNvCxnSpPr>
            <a:cxnSpLocks/>
          </p:cNvCxnSpPr>
          <p:nvPr/>
        </p:nvCxnSpPr>
        <p:spPr>
          <a:xfrm>
            <a:off x="1719587" y="4027357"/>
            <a:ext cx="0" cy="44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723675-4E00-6F43-A0FB-B4FC91640A5B}"/>
              </a:ext>
            </a:extLst>
          </p:cNvPr>
          <p:cNvCxnSpPr>
            <a:cxnSpLocks/>
          </p:cNvCxnSpPr>
          <p:nvPr/>
        </p:nvCxnSpPr>
        <p:spPr>
          <a:xfrm>
            <a:off x="2772193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DD22D0-58CF-5245-9023-FA218C76DA2A}"/>
              </a:ext>
            </a:extLst>
          </p:cNvPr>
          <p:cNvCxnSpPr>
            <a:cxnSpLocks/>
          </p:cNvCxnSpPr>
          <p:nvPr/>
        </p:nvCxnSpPr>
        <p:spPr>
          <a:xfrm>
            <a:off x="11307798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76BB3B-6D82-F24D-97C9-249947D6B027}"/>
              </a:ext>
            </a:extLst>
          </p:cNvPr>
          <p:cNvCxnSpPr>
            <a:cxnSpLocks/>
          </p:cNvCxnSpPr>
          <p:nvPr/>
        </p:nvCxnSpPr>
        <p:spPr>
          <a:xfrm>
            <a:off x="7843232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50ED8B-A220-E74F-99F3-01FE3E34D8B5}"/>
              </a:ext>
            </a:extLst>
          </p:cNvPr>
          <p:cNvCxnSpPr>
            <a:cxnSpLocks/>
          </p:cNvCxnSpPr>
          <p:nvPr/>
        </p:nvCxnSpPr>
        <p:spPr>
          <a:xfrm>
            <a:off x="9615735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EB2383F3-AE4D-2F4B-9A6C-DA81F07A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4481201" y="2298745"/>
            <a:ext cx="453699" cy="576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EF96815-A2C6-5B44-974A-0332D5AC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4206210" y="5387251"/>
            <a:ext cx="453699" cy="576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070D1A8-9DDF-E548-9043-2395401E8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5" t="31630" r="38657" b="7027"/>
          <a:stretch/>
        </p:blipFill>
        <p:spPr>
          <a:xfrm>
            <a:off x="7692147" y="5387251"/>
            <a:ext cx="379401" cy="576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C15D4BC-FA06-9D4C-8AFA-5C9001111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25" t="32708" r="37891" b="7827"/>
          <a:stretch/>
        </p:blipFill>
        <p:spPr>
          <a:xfrm>
            <a:off x="9724705" y="5387251"/>
            <a:ext cx="413014" cy="576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E288DF9-4784-FB4D-AAE2-6D8F03EB1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12" t="33513" r="38176" b="8108"/>
          <a:stretch/>
        </p:blipFill>
        <p:spPr>
          <a:xfrm>
            <a:off x="9066657" y="5387251"/>
            <a:ext cx="410667" cy="576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AE5C1CD-B8EF-8E44-BA37-6F223A6F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95" t="31892" r="37568" b="8288"/>
          <a:stretch/>
        </p:blipFill>
        <p:spPr>
          <a:xfrm>
            <a:off x="10790362" y="5387251"/>
            <a:ext cx="433735" cy="576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968464-BA38-EA42-8B6A-4ADA64AC86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354" t="27417" r="36597" b="7083"/>
          <a:stretch/>
        </p:blipFill>
        <p:spPr>
          <a:xfrm>
            <a:off x="450285" y="5387251"/>
            <a:ext cx="422879" cy="576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43F24BE-C8B6-2641-A31A-535AD9BD53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25" t="31630" r="35831" b="7778"/>
          <a:stretch/>
        </p:blipFill>
        <p:spPr>
          <a:xfrm>
            <a:off x="11423580" y="5387251"/>
            <a:ext cx="524651" cy="576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CED7533-66DB-3E4A-903C-DF9B63CE53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657" t="29722" r="37656" b="7222"/>
          <a:stretch/>
        </p:blipFill>
        <p:spPr>
          <a:xfrm>
            <a:off x="696984" y="1857209"/>
            <a:ext cx="400916" cy="576000"/>
          </a:xfrm>
          <a:prstGeom prst="rect">
            <a:avLst/>
          </a:prstGeom>
        </p:spPr>
      </p:pic>
      <p:sp>
        <p:nvSpPr>
          <p:cNvPr id="76" name="Freeform 75">
            <a:extLst>
              <a:ext uri="{FF2B5EF4-FFF2-40B4-BE49-F238E27FC236}">
                <a16:creationId xmlns:a16="http://schemas.microsoft.com/office/drawing/2014/main" id="{E7960A69-A80D-F84B-B84D-3BAEC559B8EE}"/>
              </a:ext>
            </a:extLst>
          </p:cNvPr>
          <p:cNvSpPr/>
          <p:nvPr/>
        </p:nvSpPr>
        <p:spPr>
          <a:xfrm>
            <a:off x="8886773" y="1713336"/>
            <a:ext cx="3061458" cy="91865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>
                <a:solidFill>
                  <a:schemeClr val="tx1"/>
                </a:solidFill>
              </a:rPr>
              <a:t> Interface with ECDC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>
                <a:solidFill>
                  <a:schemeClr val="tx1"/>
                </a:solidFill>
              </a:rPr>
              <a:t> and control integration</a:t>
            </a:r>
            <a:endParaRPr lang="en-US" sz="1400" b="1" kern="1200" dirty="0">
              <a:solidFill>
                <a:schemeClr val="tx1"/>
              </a:solidFill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Anders </a:t>
            </a:r>
            <a:r>
              <a:rPr lang="en-US" sz="1400" kern="1200" dirty="0" err="1">
                <a:solidFill>
                  <a:schemeClr val="tx1"/>
                </a:solidFill>
              </a:rPr>
              <a:t>Petersson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57BC6-DC4C-454C-9737-2928C0BD7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50" t="31629" r="36189" b="7084"/>
          <a:stretch/>
        </p:blipFill>
        <p:spPr>
          <a:xfrm>
            <a:off x="9016821" y="1879651"/>
            <a:ext cx="46050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>
            <a:extLst>
              <a:ext uri="{FF2B5EF4-FFF2-40B4-BE49-F238E27FC236}">
                <a16:creationId xmlns:a16="http://schemas.microsoft.com/office/drawing/2014/main" id="{A5F0B459-5BE6-204B-8403-D0FF4DD27EB0}"/>
              </a:ext>
            </a:extLst>
          </p:cNvPr>
          <p:cNvSpPr/>
          <p:nvPr/>
        </p:nvSpPr>
        <p:spPr>
          <a:xfrm>
            <a:off x="664983" y="1783545"/>
            <a:ext cx="2321908" cy="70769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Mechanical design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T</a:t>
            </a:r>
            <a:r>
              <a:rPr lang="en-US" sz="1400" kern="1200" dirty="0">
                <a:solidFill>
                  <a:schemeClr val="tx1"/>
                </a:solidFill>
              </a:rPr>
              <a:t>obias </a:t>
            </a:r>
            <a:r>
              <a:rPr lang="en-US" sz="1400" kern="1200" dirty="0" err="1">
                <a:solidFill>
                  <a:schemeClr val="tx1"/>
                </a:solidFill>
              </a:rPr>
              <a:t>Quispe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Members and field of expertise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4C09BDF-56BC-6C48-B4C8-E60879BEE404}"/>
              </a:ext>
            </a:extLst>
          </p:cNvPr>
          <p:cNvSpPr/>
          <p:nvPr/>
        </p:nvSpPr>
        <p:spPr>
          <a:xfrm>
            <a:off x="4406516" y="2224605"/>
            <a:ext cx="3538876" cy="70769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Sample Environment Group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Caroline </a:t>
            </a:r>
            <a:r>
              <a:rPr lang="en-US" sz="1400" kern="1200" dirty="0" err="1"/>
              <a:t>Curfs</a:t>
            </a:r>
            <a:r>
              <a:rPr lang="en-US" sz="1400" kern="1200" dirty="0"/>
              <a:t> Group Leader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37BBCDA-A5CD-594E-8E5E-C69D9E6E87BC}"/>
              </a:ext>
            </a:extLst>
          </p:cNvPr>
          <p:cNvSpPr/>
          <p:nvPr/>
        </p:nvSpPr>
        <p:spPr>
          <a:xfrm>
            <a:off x="323686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Cryogenics and    Magnetic Fields</a:t>
            </a:r>
            <a:br>
              <a:rPr lang="en-US" sz="1400" kern="1200" dirty="0"/>
            </a:br>
            <a:r>
              <a:rPr lang="en-US" sz="1400" kern="1200" dirty="0"/>
              <a:t>Alex Holmes</a:t>
            </a:r>
            <a:endParaRPr lang="en-US" sz="1400" kern="1200" dirty="0">
              <a:solidFill>
                <a:srgbClr val="FF0000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B14ACA8-3047-0240-8378-7BF1DA54FA62}"/>
              </a:ext>
            </a:extLst>
          </p:cNvPr>
          <p:cNvSpPr/>
          <p:nvPr/>
        </p:nvSpPr>
        <p:spPr>
          <a:xfrm>
            <a:off x="2036303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High Pressure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/>
              <a:t>Basic coverage by Group Leader  and Lauritz </a:t>
            </a:r>
            <a:r>
              <a:rPr lang="en-US" sz="1400" dirty="0" err="1"/>
              <a:t>Saxtrup</a:t>
            </a:r>
            <a:endParaRPr lang="en-US" sz="1400" kern="1200" dirty="0">
              <a:solidFill>
                <a:srgbClr val="FF0000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D6B500D-EB16-8D47-9FB8-FE9FFC458242}"/>
              </a:ext>
            </a:extLst>
          </p:cNvPr>
          <p:cNvSpPr/>
          <p:nvPr/>
        </p:nvSpPr>
        <p:spPr>
          <a:xfrm>
            <a:off x="3748920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Mechanical Processing and High Temperatures</a:t>
            </a:r>
            <a:br>
              <a:rPr lang="en-US" sz="1400" kern="1200" dirty="0"/>
            </a:br>
            <a:r>
              <a:rPr lang="en-US" sz="1400" kern="1200" dirty="0"/>
              <a:t>covered by Group Leader,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348D5A8-1F73-E64F-A628-BBCF05C43B5D}"/>
              </a:ext>
            </a:extLst>
          </p:cNvPr>
          <p:cNvSpPr/>
          <p:nvPr/>
        </p:nvSpPr>
        <p:spPr>
          <a:xfrm>
            <a:off x="5461538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Soft Matter, Surfaces, Interfaces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/>
              <a:t>Basic coverage by Group Leader and Anders </a:t>
            </a:r>
            <a:r>
              <a:rPr lang="en-US" sz="1400" dirty="0" err="1"/>
              <a:t>Pettersson</a:t>
            </a:r>
            <a:endParaRPr lang="en-GB" sz="1400" kern="1200" dirty="0">
              <a:solidFill>
                <a:srgbClr val="FF0000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43E52DA-3C38-7F43-9712-A6FA2850D268}"/>
              </a:ext>
            </a:extLst>
          </p:cNvPr>
          <p:cNvSpPr/>
          <p:nvPr/>
        </p:nvSpPr>
        <p:spPr>
          <a:xfrm>
            <a:off x="7174155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Physical Chemistry   </a:t>
            </a:r>
            <a:r>
              <a:rPr lang="en-GB" sz="1400" kern="1200" dirty="0"/>
              <a:t>   (Alice </a:t>
            </a:r>
            <a:r>
              <a:rPr lang="en-GB" sz="1400" kern="1200" dirty="0" err="1"/>
              <a:t>Corani</a:t>
            </a:r>
            <a:r>
              <a:rPr lang="en-GB" sz="1400" kern="1200" dirty="0"/>
              <a:t>)        (maternity leave) 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998ACE9-5738-2C44-9FED-E7F427F24276}"/>
              </a:ext>
            </a:extLst>
          </p:cNvPr>
          <p:cNvSpPr/>
          <p:nvPr/>
        </p:nvSpPr>
        <p:spPr>
          <a:xfrm>
            <a:off x="8886773" y="3859307"/>
            <a:ext cx="1415386" cy="1397803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/>
              <a:t>Control Integration   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 err="1"/>
              <a:t>Niklas</a:t>
            </a:r>
            <a:r>
              <a:rPr lang="en-GB" sz="1400" kern="1200" dirty="0"/>
              <a:t> </a:t>
            </a:r>
            <a:r>
              <a:rPr lang="en-GB" sz="1400" kern="1200" dirty="0" err="1"/>
              <a:t>Ekström</a:t>
            </a:r>
            <a:r>
              <a:rPr lang="en-GB" sz="1400" kern="1200" dirty="0"/>
              <a:t>,         Andreas </a:t>
            </a:r>
            <a:r>
              <a:rPr lang="en-GB" sz="1400" kern="1200" dirty="0" err="1"/>
              <a:t>Hagelberg</a:t>
            </a:r>
            <a:endParaRPr lang="en-GB" sz="1400" kern="1200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BA427CD-9BB7-9148-8665-5248AAA6A7F3}"/>
              </a:ext>
            </a:extLst>
          </p:cNvPr>
          <p:cNvSpPr/>
          <p:nvPr/>
        </p:nvSpPr>
        <p:spPr>
          <a:xfrm>
            <a:off x="10599390" y="3859307"/>
            <a:ext cx="1415386" cy="1397804"/>
          </a:xfrm>
          <a:custGeom>
            <a:avLst/>
            <a:gdLst>
              <a:gd name="connsiteX0" fmla="*/ 0 w 1415386"/>
              <a:gd name="connsiteY0" fmla="*/ 0 h 707693"/>
              <a:gd name="connsiteX1" fmla="*/ 1415386 w 1415386"/>
              <a:gd name="connsiteY1" fmla="*/ 0 h 707693"/>
              <a:gd name="connsiteX2" fmla="*/ 1415386 w 1415386"/>
              <a:gd name="connsiteY2" fmla="*/ 707693 h 707693"/>
              <a:gd name="connsiteX3" fmla="*/ 0 w 1415386"/>
              <a:gd name="connsiteY3" fmla="*/ 707693 h 707693"/>
              <a:gd name="connsiteX4" fmla="*/ 0 w 141538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386" h="707693">
                <a:moveTo>
                  <a:pt x="0" y="0"/>
                </a:moveTo>
                <a:lnTo>
                  <a:pt x="1415386" y="0"/>
                </a:lnTo>
                <a:lnTo>
                  <a:pt x="141538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kern="1200" dirty="0"/>
              <a:t> </a:t>
            </a:r>
            <a:r>
              <a:rPr lang="en-GB" sz="1400" b="1" kern="1200" dirty="0"/>
              <a:t>Support Technicians </a:t>
            </a:r>
            <a:r>
              <a:rPr lang="en-GB" sz="1400" kern="1200" dirty="0"/>
              <a:t>Richard </a:t>
            </a:r>
            <a:r>
              <a:rPr lang="en-GB" sz="1400" kern="1200" dirty="0" err="1"/>
              <a:t>Ammer</a:t>
            </a:r>
            <a:r>
              <a:rPr lang="en-GB" sz="1400" kern="1200" dirty="0"/>
              <a:t>           Lauritz </a:t>
            </a:r>
            <a:r>
              <a:rPr lang="en-GB" sz="1400" kern="1200" dirty="0" err="1"/>
              <a:t>Saxtrup</a:t>
            </a:r>
            <a:endParaRPr lang="en-GB" sz="1400" kern="12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5E8643-6758-064D-9529-70DC859A6057}"/>
              </a:ext>
            </a:extLst>
          </p:cNvPr>
          <p:cNvCxnSpPr/>
          <p:nvPr/>
        </p:nvCxnSpPr>
        <p:spPr>
          <a:xfrm>
            <a:off x="1095444" y="3417757"/>
            <a:ext cx="1021163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1A948F3-5894-5946-AF7A-C44C77FF234D}"/>
              </a:ext>
            </a:extLst>
          </p:cNvPr>
          <p:cNvCxnSpPr>
            <a:cxnSpLocks/>
          </p:cNvCxnSpPr>
          <p:nvPr/>
        </p:nvCxnSpPr>
        <p:spPr>
          <a:xfrm>
            <a:off x="1109987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282A526-AE37-5E48-91C9-359D1EF75EC2}"/>
              </a:ext>
            </a:extLst>
          </p:cNvPr>
          <p:cNvCxnSpPr>
            <a:cxnSpLocks/>
          </p:cNvCxnSpPr>
          <p:nvPr/>
        </p:nvCxnSpPr>
        <p:spPr>
          <a:xfrm>
            <a:off x="4481201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60468F-F311-B74C-80DA-31350E97A905}"/>
              </a:ext>
            </a:extLst>
          </p:cNvPr>
          <p:cNvCxnSpPr>
            <a:cxnSpLocks/>
          </p:cNvCxnSpPr>
          <p:nvPr/>
        </p:nvCxnSpPr>
        <p:spPr>
          <a:xfrm>
            <a:off x="6119767" y="2932298"/>
            <a:ext cx="0" cy="9270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DA69F5-7B46-CC42-A4F9-55F5315803F9}"/>
              </a:ext>
            </a:extLst>
          </p:cNvPr>
          <p:cNvCxnSpPr>
            <a:cxnSpLocks/>
          </p:cNvCxnSpPr>
          <p:nvPr/>
        </p:nvCxnSpPr>
        <p:spPr>
          <a:xfrm>
            <a:off x="1567187" y="3874957"/>
            <a:ext cx="0" cy="44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C85ECF-AAAE-A749-9205-87BF9A8AD80B}"/>
              </a:ext>
            </a:extLst>
          </p:cNvPr>
          <p:cNvCxnSpPr>
            <a:cxnSpLocks/>
          </p:cNvCxnSpPr>
          <p:nvPr/>
        </p:nvCxnSpPr>
        <p:spPr>
          <a:xfrm>
            <a:off x="1719587" y="4027357"/>
            <a:ext cx="0" cy="44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723675-4E00-6F43-A0FB-B4FC91640A5B}"/>
              </a:ext>
            </a:extLst>
          </p:cNvPr>
          <p:cNvCxnSpPr>
            <a:cxnSpLocks/>
          </p:cNvCxnSpPr>
          <p:nvPr/>
        </p:nvCxnSpPr>
        <p:spPr>
          <a:xfrm>
            <a:off x="2772193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DD22D0-58CF-5245-9023-FA218C76DA2A}"/>
              </a:ext>
            </a:extLst>
          </p:cNvPr>
          <p:cNvCxnSpPr>
            <a:cxnSpLocks/>
          </p:cNvCxnSpPr>
          <p:nvPr/>
        </p:nvCxnSpPr>
        <p:spPr>
          <a:xfrm>
            <a:off x="11307798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D76BB3B-6D82-F24D-97C9-249947D6B027}"/>
              </a:ext>
            </a:extLst>
          </p:cNvPr>
          <p:cNvCxnSpPr>
            <a:cxnSpLocks/>
          </p:cNvCxnSpPr>
          <p:nvPr/>
        </p:nvCxnSpPr>
        <p:spPr>
          <a:xfrm>
            <a:off x="7843232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50ED8B-A220-E74F-99F3-01FE3E34D8B5}"/>
              </a:ext>
            </a:extLst>
          </p:cNvPr>
          <p:cNvCxnSpPr>
            <a:cxnSpLocks/>
          </p:cNvCxnSpPr>
          <p:nvPr/>
        </p:nvCxnSpPr>
        <p:spPr>
          <a:xfrm>
            <a:off x="9615735" y="3417757"/>
            <a:ext cx="0" cy="4415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EB2383F3-AE4D-2F4B-9A6C-DA81F07A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4481201" y="2298745"/>
            <a:ext cx="453699" cy="576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EF96815-A2C6-5B44-974A-0332D5AC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4206210" y="5387251"/>
            <a:ext cx="453699" cy="576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070D1A8-9DDF-E548-9043-2395401E8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5" t="31630" r="38657" b="7027"/>
          <a:stretch/>
        </p:blipFill>
        <p:spPr>
          <a:xfrm>
            <a:off x="7692147" y="5387251"/>
            <a:ext cx="379401" cy="576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C15D4BC-FA06-9D4C-8AFA-5C9001111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25" t="32708" r="37891" b="7827"/>
          <a:stretch/>
        </p:blipFill>
        <p:spPr>
          <a:xfrm>
            <a:off x="9724705" y="5387251"/>
            <a:ext cx="413014" cy="576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E288DF9-4784-FB4D-AAE2-6D8F03EB1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12" t="33513" r="38176" b="8108"/>
          <a:stretch/>
        </p:blipFill>
        <p:spPr>
          <a:xfrm>
            <a:off x="9066657" y="5387251"/>
            <a:ext cx="410667" cy="576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AE5C1CD-B8EF-8E44-BA37-6F223A6F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95" t="31892" r="37568" b="8288"/>
          <a:stretch/>
        </p:blipFill>
        <p:spPr>
          <a:xfrm>
            <a:off x="10790362" y="5387251"/>
            <a:ext cx="433735" cy="576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968464-BA38-EA42-8B6A-4ADA64AC86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354" t="27417" r="36597" b="7083"/>
          <a:stretch/>
        </p:blipFill>
        <p:spPr>
          <a:xfrm>
            <a:off x="450285" y="5387251"/>
            <a:ext cx="422879" cy="576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43F24BE-C8B6-2641-A31A-535AD9BD53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25" t="31630" r="35831" b="7778"/>
          <a:stretch/>
        </p:blipFill>
        <p:spPr>
          <a:xfrm>
            <a:off x="11423580" y="5387251"/>
            <a:ext cx="524651" cy="576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CED7533-66DB-3E4A-903C-DF9B63CE53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657" t="29722" r="37656" b="7222"/>
          <a:stretch/>
        </p:blipFill>
        <p:spPr>
          <a:xfrm>
            <a:off x="696984" y="1857209"/>
            <a:ext cx="400916" cy="576000"/>
          </a:xfrm>
          <a:prstGeom prst="rect">
            <a:avLst/>
          </a:prstGeom>
        </p:spPr>
      </p:pic>
      <p:sp>
        <p:nvSpPr>
          <p:cNvPr id="76" name="Freeform 75">
            <a:extLst>
              <a:ext uri="{FF2B5EF4-FFF2-40B4-BE49-F238E27FC236}">
                <a16:creationId xmlns:a16="http://schemas.microsoft.com/office/drawing/2014/main" id="{E7960A69-A80D-F84B-B84D-3BAEC559B8EE}"/>
              </a:ext>
            </a:extLst>
          </p:cNvPr>
          <p:cNvSpPr/>
          <p:nvPr/>
        </p:nvSpPr>
        <p:spPr>
          <a:xfrm>
            <a:off x="8886773" y="1713336"/>
            <a:ext cx="3061458" cy="918653"/>
          </a:xfrm>
          <a:custGeom>
            <a:avLst/>
            <a:gdLst>
              <a:gd name="connsiteX0" fmla="*/ 0 w 3538876"/>
              <a:gd name="connsiteY0" fmla="*/ 0 h 707693"/>
              <a:gd name="connsiteX1" fmla="*/ 3538876 w 3538876"/>
              <a:gd name="connsiteY1" fmla="*/ 0 h 707693"/>
              <a:gd name="connsiteX2" fmla="*/ 3538876 w 3538876"/>
              <a:gd name="connsiteY2" fmla="*/ 707693 h 707693"/>
              <a:gd name="connsiteX3" fmla="*/ 0 w 3538876"/>
              <a:gd name="connsiteY3" fmla="*/ 707693 h 707693"/>
              <a:gd name="connsiteX4" fmla="*/ 0 w 3538876"/>
              <a:gd name="connsiteY4" fmla="*/ 0 h 70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876" h="707693">
                <a:moveTo>
                  <a:pt x="0" y="0"/>
                </a:moveTo>
                <a:lnTo>
                  <a:pt x="3538876" y="0"/>
                </a:lnTo>
                <a:lnTo>
                  <a:pt x="3538876" y="707693"/>
                </a:lnTo>
                <a:lnTo>
                  <a:pt x="0" y="707693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/>
              <a:t> </a:t>
            </a:r>
            <a:r>
              <a:rPr lang="en-US" sz="1400" b="1" dirty="0">
                <a:solidFill>
                  <a:schemeClr val="tx1"/>
                </a:solidFill>
              </a:rPr>
              <a:t>Interface with ECDC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>
                <a:solidFill>
                  <a:schemeClr val="tx1"/>
                </a:solidFill>
              </a:rPr>
              <a:t> and control integration</a:t>
            </a:r>
            <a:endParaRPr lang="en-US" sz="1400" b="1" kern="1200" dirty="0">
              <a:solidFill>
                <a:schemeClr val="tx1"/>
              </a:solidFill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Anders </a:t>
            </a:r>
            <a:r>
              <a:rPr lang="en-US" sz="1400" kern="1200" dirty="0" err="1">
                <a:solidFill>
                  <a:schemeClr val="tx1"/>
                </a:solidFill>
              </a:rPr>
              <a:t>Petersson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57BC6-DC4C-454C-9737-2928C0BD7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50" t="31629" r="36189" b="7084"/>
          <a:stretch/>
        </p:blipFill>
        <p:spPr>
          <a:xfrm>
            <a:off x="9016821" y="1879651"/>
            <a:ext cx="460503" cy="576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4C10D2-FF25-354E-8B81-BF35D98D7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2196430" y="5387251"/>
            <a:ext cx="453699" cy="576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A9CF59A-229B-4A4B-92BD-79BEEDE1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3" t="23784" r="34351" b="8108"/>
          <a:stretch/>
        </p:blipFill>
        <p:spPr>
          <a:xfrm>
            <a:off x="5652192" y="5387251"/>
            <a:ext cx="453699" cy="576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65F2EA1-E3CE-D749-BE1D-260430EAA7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25" t="31630" r="35831" b="7778"/>
          <a:stretch/>
        </p:blipFill>
        <p:spPr>
          <a:xfrm>
            <a:off x="2768408" y="5387251"/>
            <a:ext cx="524651" cy="576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4B0A80-7722-3E4E-BDBD-60BFAEAA30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50" t="31629" r="36189" b="7084"/>
          <a:stretch/>
        </p:blipFill>
        <p:spPr>
          <a:xfrm>
            <a:off x="6239064" y="5387251"/>
            <a:ext cx="46050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future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Planned recruitment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D74FD9-9D7C-BA40-8EC2-14ED4D279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738782"/>
              </p:ext>
            </p:extLst>
          </p:nvPr>
        </p:nvGraphicFramePr>
        <p:xfrm>
          <a:off x="1308791" y="2352264"/>
          <a:ext cx="6209956" cy="3605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A9643E-59E5-8846-B78F-C7D1E12367AC}"/>
              </a:ext>
            </a:extLst>
          </p:cNvPr>
          <p:cNvCxnSpPr/>
          <p:nvPr/>
        </p:nvCxnSpPr>
        <p:spPr>
          <a:xfrm>
            <a:off x="5788802" y="2648826"/>
            <a:ext cx="0" cy="2607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21A3D9-9BA4-B840-BFA7-85FC97453BC9}"/>
              </a:ext>
            </a:extLst>
          </p:cNvPr>
          <p:cNvSpPr txBox="1"/>
          <p:nvPr/>
        </p:nvSpPr>
        <p:spPr>
          <a:xfrm>
            <a:off x="5499428" y="2167598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BOT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E83C35-BCAA-004F-84DC-83C81E76D9C0}"/>
              </a:ext>
            </a:extLst>
          </p:cNvPr>
          <p:cNvCxnSpPr/>
          <p:nvPr/>
        </p:nvCxnSpPr>
        <p:spPr>
          <a:xfrm>
            <a:off x="7349872" y="2648826"/>
            <a:ext cx="0" cy="2607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B8B38B-7EB5-F044-865F-1FDA7B956729}"/>
              </a:ext>
            </a:extLst>
          </p:cNvPr>
          <p:cNvSpPr txBox="1"/>
          <p:nvPr/>
        </p:nvSpPr>
        <p:spPr>
          <a:xfrm>
            <a:off x="6988234" y="218716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SOUP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FE32C-C3BE-6F42-9BB0-7E3AE28D6B6D}"/>
              </a:ext>
            </a:extLst>
          </p:cNvPr>
          <p:cNvSpPr txBox="1"/>
          <p:nvPr/>
        </p:nvSpPr>
        <p:spPr>
          <a:xfrm>
            <a:off x="8008537" y="2648826"/>
            <a:ext cx="39902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2022 : 3  engineers/scientists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666666"/>
                </a:solidFill>
              </a:rPr>
              <a:t>Cryo</a:t>
            </a:r>
            <a:r>
              <a:rPr lang="en-GB" dirty="0">
                <a:solidFill>
                  <a:srgbClr val="666666"/>
                </a:solidFill>
              </a:rPr>
              <a:t>/magnets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High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Soft matter and surface/interface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2023 : 1 engineers or 1 technician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Mechanical processing/high temperature?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Technician for </a:t>
            </a:r>
            <a:r>
              <a:rPr lang="en-GB" dirty="0" err="1">
                <a:solidFill>
                  <a:srgbClr val="666666"/>
                </a:solidFill>
              </a:rPr>
              <a:t>cryo</a:t>
            </a:r>
            <a:r>
              <a:rPr lang="en-GB" dirty="0">
                <a:solidFill>
                  <a:srgbClr val="666666"/>
                </a:solidFill>
              </a:rPr>
              <a:t>?</a:t>
            </a:r>
          </a:p>
          <a:p>
            <a:pPr marL="342900" indent="-342900" algn="l">
              <a:buAutoNum type="arabicPlain" startAt="2024"/>
            </a:pPr>
            <a:r>
              <a:rPr lang="en-GB" dirty="0">
                <a:solidFill>
                  <a:srgbClr val="666666"/>
                </a:solidFill>
              </a:rPr>
              <a:t> : 1 technician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2027 : 1 technician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61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0723F-FF00-AB4D-9F23-43416FFDC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749078"/>
              </p:ext>
            </p:extLst>
          </p:nvPr>
        </p:nvGraphicFramePr>
        <p:xfrm>
          <a:off x="518984" y="2078909"/>
          <a:ext cx="11034585" cy="311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021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858109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2021666869"/>
                    </a:ext>
                  </a:extLst>
                </a:gridCol>
                <a:gridCol w="1226065">
                  <a:extLst>
                    <a:ext uri="{9D8B030D-6E8A-4147-A177-3AD203B41FA5}">
                      <a16:colId xmlns:a16="http://schemas.microsoft.com/office/drawing/2014/main" val="1879300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Budget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2022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2023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2024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2025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2026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&gt;2027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2.5 T WBM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8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FF00"/>
                        </a:gs>
                        <a:gs pos="5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5 T WBM(</a:t>
                      </a:r>
                      <a:r>
                        <a:rPr lang="sv-SE" sz="1400" u="none" strike="noStrike" dirty="0" err="1">
                          <a:effectLst/>
                        </a:rPr>
                        <a:t>reflecto</a:t>
                      </a:r>
                      <a:r>
                        <a:rPr lang="sv-SE" sz="1400" u="none" strike="noStrike" dirty="0">
                          <a:effectLst/>
                        </a:rPr>
                        <a:t>)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17 T </a:t>
                      </a:r>
                      <a:r>
                        <a:rPr lang="sv-SE" sz="1400" u="none" strike="noStrike" dirty="0" err="1">
                          <a:effectLst/>
                        </a:rPr>
                        <a:t>Horizontal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?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2.5 T WBM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FF00"/>
                        </a:gs>
                        <a:gs pos="45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94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15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240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24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15 T magnet</a:t>
                      </a:r>
                      <a:endParaRPr lang="sv-SE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120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6.5 T magnet</a:t>
                      </a:r>
                      <a:endParaRPr lang="sv-SE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180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73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Spectro</a:t>
                      </a:r>
                      <a:r>
                        <a:rPr lang="sv-SE" sz="1400" u="none" strike="noStrike" dirty="0">
                          <a:effectLst/>
                        </a:rPr>
                        <a:t>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FF0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X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47452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0A0E7EE4-79F0-E048-A52B-33B0059C89F0}"/>
              </a:ext>
            </a:extLst>
          </p:cNvPr>
          <p:cNvGrpSpPr/>
          <p:nvPr/>
        </p:nvGrpSpPr>
        <p:grpSpPr>
          <a:xfrm>
            <a:off x="3039678" y="5916355"/>
            <a:ext cx="1557778" cy="646331"/>
            <a:chOff x="840258" y="5949013"/>
            <a:chExt cx="1557778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2F4250-0C07-124D-9DDA-290A433502E1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0DCDE6-E027-1042-A2CF-C67EE1C5A620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65BE4F-D1B0-1740-8A9A-88FA9A1DCB88}"/>
              </a:ext>
            </a:extLst>
          </p:cNvPr>
          <p:cNvGrpSpPr/>
          <p:nvPr/>
        </p:nvGrpSpPr>
        <p:grpSpPr>
          <a:xfrm>
            <a:off x="5209187" y="6008688"/>
            <a:ext cx="1361043" cy="461665"/>
            <a:chOff x="2648464" y="6041346"/>
            <a:chExt cx="1361043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D9168B-C3F0-6749-90C2-9DEED934BF4C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DFFF0C-2C87-B24D-B54B-B0C6CF61C387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7873AD-D840-C842-86F6-693F0508D374}"/>
              </a:ext>
            </a:extLst>
          </p:cNvPr>
          <p:cNvGrpSpPr/>
          <p:nvPr/>
        </p:nvGrpSpPr>
        <p:grpSpPr>
          <a:xfrm>
            <a:off x="7181961" y="5910714"/>
            <a:ext cx="2019044" cy="646331"/>
            <a:chOff x="5099221" y="5943372"/>
            <a:chExt cx="2019044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107827-FEA3-1548-8F05-9E35DED9332A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4CEAAB-F13D-4D4C-87BC-7DB7E1B7CDD7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DDCD88-D7C6-BA43-A75B-79D108A61154}"/>
              </a:ext>
            </a:extLst>
          </p:cNvPr>
          <p:cNvGrpSpPr/>
          <p:nvPr/>
        </p:nvGrpSpPr>
        <p:grpSpPr>
          <a:xfrm>
            <a:off x="9812736" y="6003047"/>
            <a:ext cx="1314143" cy="461665"/>
            <a:chOff x="8452022" y="6035705"/>
            <a:chExt cx="1314143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35F0FB-8ADA-7641-B1AD-E32B22F6C682}"/>
                </a:ext>
              </a:extLst>
            </p:cNvPr>
            <p:cNvSpPr txBox="1"/>
            <p:nvPr/>
          </p:nvSpPr>
          <p:spPr>
            <a:xfrm>
              <a:off x="8452022" y="6072123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000" b="1" dirty="0">
                  <a:solidFill>
                    <a:srgbClr val="00B0F0"/>
                  </a:solidFill>
                </a:rPr>
                <a:t>X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4E0D36-F26E-F448-BA8A-FA777045EA76}"/>
                </a:ext>
              </a:extLst>
            </p:cNvPr>
            <p:cNvSpPr txBox="1"/>
            <p:nvPr/>
          </p:nvSpPr>
          <p:spPr>
            <a:xfrm>
              <a:off x="8830652" y="6035705"/>
              <a:ext cx="93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 on the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4F339-C2E3-A84B-B419-86FE8330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4" t="27417" r="36597" b="7083"/>
          <a:stretch/>
        </p:blipFill>
        <p:spPr>
          <a:xfrm>
            <a:off x="2965527" y="958721"/>
            <a:ext cx="528598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AA4C4-BAA7-D140-B6D0-776062BCE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5" t="31892" r="37568" b="8288"/>
          <a:stretch/>
        </p:blipFill>
        <p:spPr>
          <a:xfrm>
            <a:off x="3843354" y="958721"/>
            <a:ext cx="542169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798E51-3759-814C-A271-EECF18C9A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31630" r="35831" b="7778"/>
          <a:stretch/>
        </p:blipFill>
        <p:spPr>
          <a:xfrm>
            <a:off x="4734752" y="958721"/>
            <a:ext cx="655813" cy="72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6C05206-F7BB-E847-AABB-110C4D3D9864}"/>
              </a:ext>
            </a:extLst>
          </p:cNvPr>
          <p:cNvGrpSpPr/>
          <p:nvPr/>
        </p:nvGrpSpPr>
        <p:grpSpPr>
          <a:xfrm>
            <a:off x="1008925" y="6010336"/>
            <a:ext cx="1419022" cy="360000"/>
            <a:chOff x="840258" y="6092178"/>
            <a:chExt cx="1419022" cy="360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EAF409-EC62-4F4A-9130-D92018F18A3F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B14FA6-44A4-0C4F-AB0A-D07B8F78C588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688</TotalTime>
  <Words>1321</Words>
  <Application>Microsoft Macintosh PowerPoint</Application>
  <PresentationFormat>Widescreen</PresentationFormat>
  <Paragraphs>569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Sample Environment group general update</vt:lpstr>
      <vt:lpstr>Agenda</vt:lpstr>
      <vt:lpstr>PowerPoint Presentation</vt:lpstr>
      <vt:lpstr>The Team</vt:lpstr>
      <vt:lpstr>The Team</vt:lpstr>
      <vt:lpstr>The future Team</vt:lpstr>
      <vt:lpstr>PowerPoint Presentation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Summary</vt:lpstr>
      <vt:lpstr>PowerPoint Presentation</vt:lpstr>
      <vt:lpstr>SE Labs and workshops</vt:lpstr>
      <vt:lpstr>B02 : the share space</vt:lpstr>
      <vt:lpstr>E03 = operational</vt:lpstr>
      <vt:lpstr>E03 = operational</vt:lpstr>
      <vt:lpstr>D04 – Ground floor</vt:lpstr>
      <vt:lpstr>D08 – Ground and first floor 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Microsoft Office User</cp:lastModifiedBy>
  <cp:revision>63</cp:revision>
  <cp:lastPrinted>2019-03-08T10:27:30Z</cp:lastPrinted>
  <dcterms:created xsi:type="dcterms:W3CDTF">2020-01-21T09:56:49Z</dcterms:created>
  <dcterms:modified xsi:type="dcterms:W3CDTF">2022-04-25T09:46:16Z</dcterms:modified>
</cp:coreProperties>
</file>