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67" r:id="rId2"/>
    <p:sldId id="272" r:id="rId3"/>
    <p:sldId id="381" r:id="rId4"/>
    <p:sldId id="281" r:id="rId5"/>
    <p:sldId id="275" r:id="rId6"/>
    <p:sldId id="380" r:id="rId7"/>
    <p:sldId id="377" r:id="rId8"/>
    <p:sldId id="382" r:id="rId9"/>
    <p:sldId id="384" r:id="rId10"/>
    <p:sldId id="376" r:id="rId11"/>
    <p:sldId id="383" r:id="rId12"/>
    <p:sldId id="269" r:id="rId13"/>
    <p:sldId id="386" r:id="rId14"/>
    <p:sldId id="277" r:id="rId15"/>
    <p:sldId id="283" r:id="rId16"/>
    <p:sldId id="374" r:id="rId17"/>
    <p:sldId id="373" r:id="rId18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CC"/>
    <a:srgbClr val="666666"/>
    <a:srgbClr val="FECC99"/>
    <a:srgbClr val="FEE6CC"/>
    <a:srgbClr val="CCDFDB"/>
    <a:srgbClr val="E5F0EC"/>
    <a:srgbClr val="D7E59A"/>
    <a:srgbClr val="EBF1CB"/>
    <a:srgbClr val="CDD5E0"/>
    <a:srgbClr val="E6E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87" autoAdjust="0"/>
    <p:restoredTop sz="85608" autoAdjust="0"/>
  </p:normalViewPr>
  <p:slideViewPr>
    <p:cSldViewPr snapToGrid="0" snapToObjects="1">
      <p:cViewPr>
        <p:scale>
          <a:sx n="120" d="100"/>
          <a:sy n="120" d="100"/>
        </p:scale>
        <p:origin x="144" y="1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8" d="100"/>
          <a:sy n="88" d="100"/>
        </p:scale>
        <p:origin x="386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philipparnold/Documents/13%20Gas%20Supply/03%20Helium/Helium%20pric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0" i="0" baseline="0" dirty="0">
                <a:effectLst/>
              </a:rPr>
              <a:t>Helium prices EUR/l</a:t>
            </a:r>
            <a:endParaRPr lang="sv-SE" sz="14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>
        <c:manualLayout>
          <c:layoutTarget val="inner"/>
          <c:xMode val="edge"/>
          <c:yMode val="edge"/>
          <c:x val="0.10900643983866246"/>
          <c:y val="9.3302258750123157E-2"/>
          <c:w val="0.83069918336256354"/>
          <c:h val="0.83556445892405151"/>
        </c:manualLayout>
      </c:layout>
      <c:lineChart>
        <c:grouping val="standard"/>
        <c:varyColors val="0"/>
        <c:ser>
          <c:idx val="0"/>
          <c:order val="0"/>
          <c:tx>
            <c:strRef>
              <c:f>'Helium Price'!$K$3</c:f>
              <c:strCache>
                <c:ptCount val="1"/>
                <c:pt idx="0">
                  <c:v>Linde / AGA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'Helium Price'!$L$2:$R$2</c:f>
              <c:strCach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2022-Q2</c:v>
                </c:pt>
              </c:strCache>
            </c:strRef>
          </c:cat>
          <c:val>
            <c:numRef>
              <c:f>'Helium Price'!$L$3:$R$3</c:f>
              <c:numCache>
                <c:formatCode>General</c:formatCode>
                <c:ptCount val="7"/>
                <c:pt idx="0" formatCode="0.00">
                  <c:v>7.4285714285714288</c:v>
                </c:pt>
                <c:pt idx="1">
                  <c:v>10.9</c:v>
                </c:pt>
                <c:pt idx="2" formatCode="0.00">
                  <c:v>11.463187325256291</c:v>
                </c:pt>
                <c:pt idx="3" formatCode="0.00">
                  <c:v>15.071090047393364</c:v>
                </c:pt>
                <c:pt idx="4" formatCode="0.00">
                  <c:v>15.249266862170087</c:v>
                </c:pt>
                <c:pt idx="5" formatCode="0.00">
                  <c:v>16.226783968719452</c:v>
                </c:pt>
                <c:pt idx="6" formatCode="0.00">
                  <c:v>29.708737864077669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E20-AE41-BFC8-383448CCF22B}"/>
            </c:ext>
          </c:extLst>
        </c:ser>
        <c:ser>
          <c:idx val="1"/>
          <c:order val="1"/>
          <c:tx>
            <c:strRef>
              <c:f>'Helium Price'!$K$4</c:f>
              <c:strCache>
                <c:ptCount val="1"/>
                <c:pt idx="0">
                  <c:v>Woikoski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'Helium Price'!$L$2:$R$2</c:f>
              <c:strCach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2022-Q2</c:v>
                </c:pt>
              </c:strCache>
            </c:strRef>
          </c:cat>
          <c:val>
            <c:numRef>
              <c:f>'Helium Price'!$L$4:$R$4</c:f>
              <c:numCache>
                <c:formatCode>General</c:formatCode>
                <c:ptCount val="7"/>
                <c:pt idx="0" formatCode="0.00">
                  <c:v>7.5238095238095237</c:v>
                </c:pt>
                <c:pt idx="1">
                  <c:v>10.9</c:v>
                </c:pt>
                <c:pt idx="2">
                  <c:v>13.35</c:v>
                </c:pt>
                <c:pt idx="3">
                  <c:v>14.719999999999999</c:v>
                </c:pt>
                <c:pt idx="4">
                  <c:v>14.959999999999999</c:v>
                </c:pt>
                <c:pt idx="5">
                  <c:v>16.37</c:v>
                </c:pt>
                <c:pt idx="6">
                  <c:v>19.200000000000003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E20-AE41-BFC8-383448CCF2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42373888"/>
        <c:axId val="647054304"/>
      </c:lineChart>
      <c:catAx>
        <c:axId val="1042373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647054304"/>
        <c:crosses val="autoZero"/>
        <c:auto val="1"/>
        <c:lblAlgn val="ctr"/>
        <c:lblOffset val="100"/>
        <c:noMultiLvlLbl val="0"/>
      </c:catAx>
      <c:valAx>
        <c:axId val="647054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042373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9090021130090369"/>
          <c:y val="0.69617707995877343"/>
          <c:w val="0.56015941516697021"/>
          <c:h val="0.122173987480127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>
          <a:lumMod val="50000"/>
          <a:lumOff val="50000"/>
        </a:schemeClr>
      </a:solidFill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2022-04-21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8297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92446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Basis for collaboration</a:t>
            </a:r>
            <a:r>
              <a:rPr lang="en-GB" baseline="0" dirty="0"/>
              <a:t> with NSS: </a:t>
            </a:r>
            <a:r>
              <a:rPr lang="en-GB" dirty="0"/>
              <a:t>SLA between</a:t>
            </a:r>
            <a:r>
              <a:rPr lang="en-GB" baseline="0" dirty="0"/>
              <a:t> Cryo and SAD from 2017, originates from even much earlier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90317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TICP design </a:t>
            </a:r>
            <a:r>
              <a:rPr lang="sv-SE" dirty="0" err="1"/>
              <a:t>spec</a:t>
            </a:r>
            <a:r>
              <a:rPr lang="sv-SE" dirty="0"/>
              <a:t> </a:t>
            </a:r>
            <a:r>
              <a:rPr lang="sv-SE" dirty="0" err="1"/>
              <a:t>based</a:t>
            </a:r>
            <a:r>
              <a:rPr lang="sv-SE" dirty="0"/>
              <a:t> on TS2, </a:t>
            </a:r>
            <a:r>
              <a:rPr lang="sv-SE" dirty="0" err="1"/>
              <a:t>liquefaction</a:t>
            </a:r>
            <a:r>
              <a:rPr lang="sv-SE" dirty="0"/>
              <a:t> for SAD and </a:t>
            </a:r>
            <a:r>
              <a:rPr lang="sv-SE" dirty="0" err="1"/>
              <a:t>external</a:t>
            </a:r>
            <a:r>
              <a:rPr lang="sv-SE" dirty="0"/>
              <a:t> </a:t>
            </a:r>
            <a:r>
              <a:rPr lang="sv-SE" dirty="0" err="1"/>
              <a:t>users</a:t>
            </a:r>
            <a:r>
              <a:rPr lang="sv-SE" dirty="0"/>
              <a:t> </a:t>
            </a:r>
            <a:r>
              <a:rPr lang="sv-SE" dirty="0" err="1"/>
              <a:t>can</a:t>
            </a:r>
            <a:r>
              <a:rPr lang="sv-SE" dirty="0"/>
              <a:t> be </a:t>
            </a:r>
            <a:r>
              <a:rPr lang="sv-SE" dirty="0" err="1"/>
              <a:t>done</a:t>
            </a:r>
            <a:r>
              <a:rPr lang="sv-SE" dirty="0"/>
              <a:t> </a:t>
            </a:r>
            <a:r>
              <a:rPr lang="sv-SE" dirty="0" err="1"/>
              <a:t>along</a:t>
            </a:r>
            <a:r>
              <a:rPr lang="sv-SE" dirty="0"/>
              <a:t> the </a:t>
            </a:r>
            <a:r>
              <a:rPr lang="sv-SE" dirty="0" err="1"/>
              <a:t>way</a:t>
            </a:r>
            <a:r>
              <a:rPr lang="sv-SE" dirty="0"/>
              <a:t> </a:t>
            </a:r>
            <a:r>
              <a:rPr lang="sv-SE" dirty="0" err="1"/>
              <a:t>besides</a:t>
            </a:r>
            <a:r>
              <a:rPr lang="sv-SE" dirty="0"/>
              <a:t> normal operation</a:t>
            </a:r>
          </a:p>
          <a:p>
            <a:r>
              <a:rPr lang="sv-SE" dirty="0" err="1"/>
              <a:t>Acceptance</a:t>
            </a:r>
            <a:r>
              <a:rPr lang="sv-SE" dirty="0"/>
              <a:t> </a:t>
            </a:r>
            <a:r>
              <a:rPr lang="sv-SE" dirty="0" err="1"/>
              <a:t>tested</a:t>
            </a:r>
            <a:r>
              <a:rPr lang="sv-SE" dirty="0"/>
              <a:t> in 2018, </a:t>
            </a:r>
            <a:r>
              <a:rPr lang="sv-SE" dirty="0" err="1"/>
              <a:t>since</a:t>
            </a:r>
            <a:r>
              <a:rPr lang="sv-SE" dirty="0"/>
              <a:t> </a:t>
            </a:r>
            <a:r>
              <a:rPr lang="sv-SE" dirty="0" err="1"/>
              <a:t>then</a:t>
            </a:r>
            <a:r>
              <a:rPr lang="sv-SE" dirty="0"/>
              <a:t> </a:t>
            </a:r>
            <a:r>
              <a:rPr lang="sv-SE" dirty="0" err="1"/>
              <a:t>routine</a:t>
            </a:r>
            <a:r>
              <a:rPr lang="sv-SE" dirty="0"/>
              <a:t> operation </a:t>
            </a:r>
            <a:r>
              <a:rPr lang="sv-SE" dirty="0" err="1"/>
              <a:t>incl</a:t>
            </a:r>
            <a:r>
              <a:rPr lang="sv-SE" dirty="0"/>
              <a:t> as </a:t>
            </a:r>
            <a:r>
              <a:rPr lang="sv-SE" dirty="0" err="1"/>
              <a:t>liquefier</a:t>
            </a:r>
            <a:r>
              <a:rPr lang="sv-SE" dirty="0"/>
              <a:t> for </a:t>
            </a:r>
            <a:r>
              <a:rPr lang="sv-SE" dirty="0" err="1"/>
              <a:t>external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33710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Also</a:t>
            </a:r>
            <a:r>
              <a:rPr lang="sv-SE" dirty="0"/>
              <a:t> </a:t>
            </a:r>
            <a:r>
              <a:rPr lang="sv-SE" dirty="0" err="1"/>
              <a:t>connection</a:t>
            </a:r>
            <a:r>
              <a:rPr lang="sv-SE" dirty="0"/>
              <a:t> for </a:t>
            </a:r>
            <a:r>
              <a:rPr lang="sv-SE" dirty="0" err="1"/>
              <a:t>impure</a:t>
            </a:r>
            <a:r>
              <a:rPr lang="sv-SE" dirty="0"/>
              <a:t> helium </a:t>
            </a:r>
            <a:r>
              <a:rPr lang="sv-SE" dirty="0" err="1"/>
              <a:t>bundles</a:t>
            </a:r>
            <a:r>
              <a:rPr lang="sv-SE" dirty="0"/>
              <a:t> from </a:t>
            </a:r>
            <a:r>
              <a:rPr lang="sv-SE" dirty="0" err="1"/>
              <a:t>external</a:t>
            </a:r>
            <a:r>
              <a:rPr lang="sv-SE" dirty="0"/>
              <a:t> </a:t>
            </a:r>
            <a:r>
              <a:rPr lang="sv-SE" dirty="0" err="1"/>
              <a:t>clients</a:t>
            </a:r>
            <a:endParaRPr lang="sv-SE" dirty="0"/>
          </a:p>
          <a:p>
            <a:r>
              <a:rPr lang="sv-SE" dirty="0"/>
              <a:t>Extension </a:t>
            </a:r>
            <a:r>
              <a:rPr lang="sv-SE" dirty="0" err="1"/>
              <a:t>possibiliy</a:t>
            </a:r>
            <a:r>
              <a:rPr lang="sv-SE" dirty="0"/>
              <a:t> for </a:t>
            </a:r>
            <a:r>
              <a:rPr lang="sv-SE" dirty="0" err="1"/>
              <a:t>another</a:t>
            </a:r>
            <a:r>
              <a:rPr lang="sv-SE" dirty="0"/>
              <a:t> HP </a:t>
            </a:r>
            <a:r>
              <a:rPr lang="sv-SE" dirty="0" err="1"/>
              <a:t>compressor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0273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Very extensive km long piping network, organised with several parties and sponsors</a:t>
            </a:r>
          </a:p>
          <a:p>
            <a:r>
              <a:rPr lang="en-GB" dirty="0"/>
              <a:t>Very long lasting effort because usually the system is low in the priority list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80639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is how piping effort specification started some years ago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85526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First</a:t>
            </a:r>
            <a:r>
              <a:rPr lang="sv-SE" dirty="0"/>
              <a:t> P&amp;ID in 2019, </a:t>
            </a:r>
            <a:r>
              <a:rPr lang="sv-SE" dirty="0" err="1"/>
              <a:t>almost</a:t>
            </a:r>
            <a:r>
              <a:rPr lang="sv-SE" dirty="0"/>
              <a:t> 3 </a:t>
            </a:r>
            <a:r>
              <a:rPr lang="sv-SE" dirty="0" err="1"/>
              <a:t>years</a:t>
            </a:r>
            <a:r>
              <a:rPr lang="sv-SE" dirty="0"/>
              <a:t> </a:t>
            </a:r>
            <a:r>
              <a:rPr lang="sv-SE" dirty="0" err="1"/>
              <a:t>ago</a:t>
            </a:r>
            <a:r>
              <a:rPr lang="sv-SE" dirty="0"/>
              <a:t>. </a:t>
            </a:r>
            <a:r>
              <a:rPr lang="sv-SE" dirty="0" err="1"/>
              <a:t>More</a:t>
            </a:r>
            <a:r>
              <a:rPr lang="sv-SE" dirty="0"/>
              <a:t> </a:t>
            </a:r>
            <a:r>
              <a:rPr lang="sv-SE" dirty="0" err="1"/>
              <a:t>than</a:t>
            </a:r>
            <a:r>
              <a:rPr lang="sv-SE" dirty="0"/>
              <a:t> a </a:t>
            </a:r>
            <a:r>
              <a:rPr lang="sv-SE" dirty="0" err="1"/>
              <a:t>year</a:t>
            </a:r>
            <a:r>
              <a:rPr lang="sv-SE" dirty="0"/>
              <a:t> design </a:t>
            </a:r>
            <a:r>
              <a:rPr lang="sv-SE" dirty="0" err="1"/>
              <a:t>effort</a:t>
            </a:r>
            <a:r>
              <a:rPr lang="sv-SE" dirty="0"/>
              <a:t> (not as simple as the P&amp;ID)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53117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3 </a:t>
            </a:r>
            <a:r>
              <a:rPr lang="sv-SE" dirty="0" err="1"/>
              <a:t>main</a:t>
            </a:r>
            <a:r>
              <a:rPr lang="sv-SE" dirty="0"/>
              <a:t> instrument stations. Instrument panels </a:t>
            </a:r>
            <a:r>
              <a:rPr lang="sv-SE" dirty="0" err="1"/>
              <a:t>manufactured</a:t>
            </a:r>
            <a:r>
              <a:rPr lang="sv-SE" dirty="0"/>
              <a:t> in Cryo workshop. </a:t>
            </a:r>
            <a:r>
              <a:rPr lang="sv-SE" dirty="0" err="1"/>
              <a:t>Spools</a:t>
            </a:r>
            <a:r>
              <a:rPr lang="sv-SE" dirty="0"/>
              <a:t> for </a:t>
            </a:r>
            <a:r>
              <a:rPr lang="sv-SE" dirty="0" err="1"/>
              <a:t>flowmeters</a:t>
            </a:r>
            <a:r>
              <a:rPr lang="sv-SE" dirty="0"/>
              <a:t> </a:t>
            </a:r>
            <a:r>
              <a:rPr lang="sv-SE" dirty="0" err="1"/>
              <a:t>installed</a:t>
            </a:r>
            <a:r>
              <a:rPr lang="sv-SE" dirty="0"/>
              <a:t> </a:t>
            </a:r>
            <a:r>
              <a:rPr lang="sv-SE" dirty="0" err="1"/>
              <a:t>now</a:t>
            </a:r>
            <a:r>
              <a:rPr lang="sv-SE" dirty="0"/>
              <a:t>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40144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Very long delivery times, we still don’t have all. Particularly difficult are PLC components, IO cards etc. Connecting to network not trivial.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09028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2022-04-21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2022-04-21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6DC40F-55C4-384F-A14E-20FF4C53AB90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D684BB-AC49-4844-95DA-6540E04D6D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781000"/>
            <a:ext cx="10972800" cy="4345166"/>
          </a:xfrm>
        </p:spPr>
        <p:txBody>
          <a:bodyPr lIns="9000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8011E48-F5AC-104B-BB7F-6322AAB1F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444731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2022-04-21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2022-04-21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2022-04-21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2022-04-21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2022-04-21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2022-04-21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2022-04-21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  <p:sldLayoutId id="2147483671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23.jpe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15.jpeg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16.JPG"/><Relationship Id="rId5" Type="http://schemas.openxmlformats.org/officeDocument/2006/relationships/image" Target="../media/image10.pn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Status of the ESS helium recovery system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D51EF2D-F832-4781-89C3-3F5E4843BF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/>
              <a:t>Optional subtitle</a:t>
            </a:r>
            <a:endParaRPr lang="en-GB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PRESENTED BY Philipp Arnold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930395" y="6117873"/>
            <a:ext cx="3215183" cy="459883"/>
          </a:xfrm>
        </p:spPr>
        <p:txBody>
          <a:bodyPr/>
          <a:lstStyle/>
          <a:p>
            <a:fld id="{18896B66-0B3A-474C-9C9C-E4F07B1F5DAD}" type="datetime1">
              <a:rPr lang="sv-SE" sz="1200" b="1">
                <a:solidFill>
                  <a:schemeClr val="bg1"/>
                </a:solidFill>
              </a:rPr>
              <a:pPr/>
              <a:t>2022-04-21</a:t>
            </a:fld>
            <a:endParaRPr lang="en-GB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A277C56-3EF8-495F-98AC-A7E8CE6D9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558848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(3.4) Helium Recovery – overall P&amp;ID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F5D470B-BE7E-49E6-B723-2EFD0840B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0756E12-8A7A-4F8A-8D1C-AE175B113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10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FB21B05D-41C5-3F45-94B7-7EEA5B44AB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2022-04-21</a:t>
            </a:fld>
            <a:endParaRPr lang="sv-S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9C5F47E-4980-DC49-B15A-4291F122B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869" y="835404"/>
            <a:ext cx="8591524" cy="60771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FDFD34F-FB94-144F-856D-014B426215AB}"/>
              </a:ext>
            </a:extLst>
          </p:cNvPr>
          <p:cNvSpPr txBox="1"/>
          <p:nvPr/>
        </p:nvSpPr>
        <p:spPr>
          <a:xfrm>
            <a:off x="9083843" y="1383632"/>
            <a:ext cx="2809374" cy="3338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200000"/>
              </a:lnSpc>
            </a:pPr>
            <a:r>
              <a:rPr lang="en-GB" dirty="0">
                <a:solidFill>
                  <a:srgbClr val="666666"/>
                </a:solidFill>
              </a:rPr>
              <a:t>Conceptual Design: Cryo ✅</a:t>
            </a:r>
          </a:p>
          <a:p>
            <a:pPr>
              <a:lnSpc>
                <a:spcPct val="200000"/>
              </a:lnSpc>
            </a:pPr>
            <a:r>
              <a:rPr lang="en-GB" dirty="0">
                <a:solidFill>
                  <a:srgbClr val="666666"/>
                </a:solidFill>
              </a:rPr>
              <a:t>Detail Design: INFRA ✅</a:t>
            </a:r>
          </a:p>
          <a:p>
            <a:pPr>
              <a:lnSpc>
                <a:spcPct val="200000"/>
              </a:lnSpc>
            </a:pPr>
            <a:r>
              <a:rPr lang="en-GB" dirty="0">
                <a:solidFill>
                  <a:srgbClr val="666666"/>
                </a:solidFill>
              </a:rPr>
              <a:t>Procurement: INFRA ✅</a:t>
            </a:r>
          </a:p>
          <a:p>
            <a:pPr>
              <a:lnSpc>
                <a:spcPct val="200000"/>
              </a:lnSpc>
            </a:pPr>
            <a:r>
              <a:rPr lang="en-GB" dirty="0">
                <a:solidFill>
                  <a:srgbClr val="666666"/>
                </a:solidFill>
              </a:rPr>
              <a:t>Installation: </a:t>
            </a:r>
            <a:r>
              <a:rPr lang="en-GB" dirty="0" err="1">
                <a:solidFill>
                  <a:srgbClr val="666666"/>
                </a:solidFill>
              </a:rPr>
              <a:t>Powerheat</a:t>
            </a:r>
            <a:r>
              <a:rPr lang="en-GB" dirty="0">
                <a:solidFill>
                  <a:srgbClr val="666666"/>
                </a:solidFill>
              </a:rPr>
              <a:t> ☑️</a:t>
            </a:r>
          </a:p>
          <a:p>
            <a:pPr>
              <a:lnSpc>
                <a:spcPct val="200000"/>
              </a:lnSpc>
            </a:pPr>
            <a:r>
              <a:rPr lang="en-GB" dirty="0">
                <a:solidFill>
                  <a:srgbClr val="666666"/>
                </a:solidFill>
              </a:rPr>
              <a:t>Instrumentation: Cryo ☑️</a:t>
            </a:r>
          </a:p>
          <a:p>
            <a:pPr>
              <a:lnSpc>
                <a:spcPct val="200000"/>
              </a:lnSpc>
            </a:pPr>
            <a:r>
              <a:rPr lang="en-GB" dirty="0">
                <a:solidFill>
                  <a:srgbClr val="666666"/>
                </a:solidFill>
              </a:rPr>
              <a:t>Commissioning: Cryo</a:t>
            </a:r>
          </a:p>
        </p:txBody>
      </p:sp>
    </p:spTree>
    <p:extLst>
      <p:ext uri="{BB962C8B-B14F-4D97-AF65-F5344CB8AC3E}">
        <p14:creationId xmlns:p14="http://schemas.microsoft.com/office/powerpoint/2010/main" val="240752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A277C56-3EF8-495F-98AC-A7E8CE6D9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558848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(3.4) Helium Recovery – INFRA status 2022 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F5D470B-BE7E-49E6-B723-2EFD0840B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0756E12-8A7A-4F8A-8D1C-AE175B113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11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FB21B05D-41C5-3F45-94B7-7EEA5B44AB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2022-04-22</a:t>
            </a:fld>
            <a:endParaRPr lang="sv-SE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DFD34F-FB94-144F-856D-014B426215AB}"/>
              </a:ext>
            </a:extLst>
          </p:cNvPr>
          <p:cNvSpPr txBox="1"/>
          <p:nvPr/>
        </p:nvSpPr>
        <p:spPr>
          <a:xfrm>
            <a:off x="9083843" y="1383632"/>
            <a:ext cx="2809374" cy="3338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200000"/>
              </a:lnSpc>
            </a:pPr>
            <a:r>
              <a:rPr lang="en-GB" dirty="0">
                <a:solidFill>
                  <a:srgbClr val="666666"/>
                </a:solidFill>
              </a:rPr>
              <a:t>Conceptual Design: Cryo ✅</a:t>
            </a:r>
          </a:p>
          <a:p>
            <a:pPr>
              <a:lnSpc>
                <a:spcPct val="200000"/>
              </a:lnSpc>
            </a:pPr>
            <a:r>
              <a:rPr lang="en-GB" dirty="0">
                <a:solidFill>
                  <a:srgbClr val="666666"/>
                </a:solidFill>
              </a:rPr>
              <a:t>Detail Design: INFRA ✅</a:t>
            </a:r>
          </a:p>
          <a:p>
            <a:pPr>
              <a:lnSpc>
                <a:spcPct val="200000"/>
              </a:lnSpc>
            </a:pPr>
            <a:r>
              <a:rPr lang="en-GB" dirty="0">
                <a:solidFill>
                  <a:srgbClr val="666666"/>
                </a:solidFill>
              </a:rPr>
              <a:t>Procurement: INFRA ✅</a:t>
            </a:r>
          </a:p>
          <a:p>
            <a:pPr>
              <a:lnSpc>
                <a:spcPct val="200000"/>
              </a:lnSpc>
            </a:pPr>
            <a:r>
              <a:rPr lang="en-GB" dirty="0">
                <a:solidFill>
                  <a:srgbClr val="666666"/>
                </a:solidFill>
              </a:rPr>
              <a:t>Installation: </a:t>
            </a:r>
            <a:r>
              <a:rPr lang="en-GB" dirty="0" err="1">
                <a:solidFill>
                  <a:srgbClr val="666666"/>
                </a:solidFill>
              </a:rPr>
              <a:t>Powerheat</a:t>
            </a:r>
            <a:r>
              <a:rPr lang="en-GB" dirty="0">
                <a:solidFill>
                  <a:srgbClr val="666666"/>
                </a:solidFill>
              </a:rPr>
              <a:t> ☑️</a:t>
            </a:r>
          </a:p>
          <a:p>
            <a:pPr>
              <a:lnSpc>
                <a:spcPct val="200000"/>
              </a:lnSpc>
            </a:pPr>
            <a:r>
              <a:rPr lang="en-GB" dirty="0">
                <a:solidFill>
                  <a:srgbClr val="666666"/>
                </a:solidFill>
              </a:rPr>
              <a:t>Instrumentation: Cryo ☑️</a:t>
            </a:r>
          </a:p>
          <a:p>
            <a:pPr>
              <a:lnSpc>
                <a:spcPct val="200000"/>
              </a:lnSpc>
            </a:pPr>
            <a:r>
              <a:rPr lang="en-GB" dirty="0">
                <a:solidFill>
                  <a:srgbClr val="666666"/>
                </a:solidFill>
              </a:rPr>
              <a:t>Commissioning: Cryo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001DB99-EA21-194E-8CD9-AD21CB9C0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585577" y="-416988"/>
            <a:ext cx="6061402" cy="857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33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6839E1E-756B-40C0-9051-B6C149B2D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(3.5) Valve and Instrument Panels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CF2C8D0-2448-45AB-9FE2-D6C1EBCEB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481AAF7-AA82-4AB8-A7E4-9963AD320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12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4C2AF575-E0B9-46E1-9056-42B34ED440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Components assembly</a:t>
            </a:r>
          </a:p>
          <a:p>
            <a:endParaRPr lang="sv-SE" dirty="0"/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EC41C35A-EE84-D947-9DE3-983A776905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2022-04-23</a:t>
            </a:fld>
            <a:endParaRPr lang="sv-S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20C663-FEAE-6F48-859C-54B93B7A8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709" y="1369870"/>
            <a:ext cx="6807200" cy="51054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C684349-4CBC-534D-B964-9AE3F03BC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1481" y="1369870"/>
            <a:ext cx="3387011" cy="4160058"/>
          </a:xfrm>
          <a:noFill/>
        </p:spPr>
        <p:txBody>
          <a:bodyPr>
            <a:normAutofit lnSpcReduction="10000"/>
          </a:bodyPr>
          <a:lstStyle/>
          <a:p>
            <a:pPr>
              <a:spcBef>
                <a:spcPts val="936"/>
              </a:spcBef>
              <a:buFont typeface="Lucida Grande"/>
              <a:buChar char=" "/>
            </a:pPr>
            <a:r>
              <a:rPr lang="en-US" sz="1400" u="sng" dirty="0">
                <a:solidFill>
                  <a:srgbClr val="0070C0"/>
                </a:solidFill>
              </a:rPr>
              <a:t>In the main pipe</a:t>
            </a:r>
          </a:p>
          <a:p>
            <a:pPr>
              <a:spcBef>
                <a:spcPts val="936"/>
              </a:spcBef>
              <a:buFont typeface="Lucida Grande"/>
              <a:buChar char=" "/>
            </a:pPr>
            <a:r>
              <a:rPr lang="en-US" sz="1400" dirty="0"/>
              <a:t>Turbine flowmeter</a:t>
            </a:r>
          </a:p>
          <a:p>
            <a:pPr>
              <a:spcBef>
                <a:spcPts val="936"/>
              </a:spcBef>
              <a:buFont typeface="Lucida Grande"/>
              <a:buChar char=" "/>
            </a:pPr>
            <a:r>
              <a:rPr lang="en-US" sz="1400" dirty="0"/>
              <a:t>Temperature sensor</a:t>
            </a:r>
          </a:p>
          <a:p>
            <a:pPr>
              <a:spcBef>
                <a:spcPts val="936"/>
              </a:spcBef>
              <a:buFont typeface="Lucida Grande"/>
              <a:buChar char=" "/>
            </a:pPr>
            <a:endParaRPr lang="en-US" sz="1400" dirty="0"/>
          </a:p>
          <a:p>
            <a:pPr>
              <a:spcBef>
                <a:spcPts val="936"/>
              </a:spcBef>
              <a:buFont typeface="Lucida Grande"/>
              <a:buChar char=" "/>
            </a:pPr>
            <a:r>
              <a:rPr lang="en-US" sz="1400" u="sng" dirty="0">
                <a:solidFill>
                  <a:srgbClr val="0070C0"/>
                </a:solidFill>
              </a:rPr>
              <a:t>On the instrument panel</a:t>
            </a:r>
            <a:endParaRPr lang="en-US" sz="1400" dirty="0"/>
          </a:p>
          <a:p>
            <a:pPr>
              <a:spcBef>
                <a:spcPts val="936"/>
              </a:spcBef>
              <a:buFont typeface="Lucida Grande"/>
              <a:buChar char=" "/>
            </a:pPr>
            <a:r>
              <a:rPr lang="en-US" sz="1400" dirty="0"/>
              <a:t>Pressure sensor and </a:t>
            </a:r>
            <a:r>
              <a:rPr lang="en-US" sz="1400" dirty="0" err="1"/>
              <a:t>valveblock</a:t>
            </a:r>
            <a:endParaRPr lang="en-US" sz="1400" dirty="0"/>
          </a:p>
          <a:p>
            <a:pPr>
              <a:spcBef>
                <a:spcPts val="936"/>
              </a:spcBef>
              <a:buFont typeface="Lucida Grande"/>
              <a:buChar char=" "/>
            </a:pPr>
            <a:r>
              <a:rPr lang="en-US" sz="1400" dirty="0"/>
              <a:t>Sample pump (housing yet to come)</a:t>
            </a:r>
          </a:p>
          <a:p>
            <a:pPr>
              <a:spcBef>
                <a:spcPts val="936"/>
              </a:spcBef>
              <a:buFont typeface="Lucida Grande"/>
              <a:buChar char=" "/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(Rotameter for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</a:rPr>
              <a:t>analyser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 flow, yet to come)</a:t>
            </a:r>
          </a:p>
          <a:p>
            <a:pPr>
              <a:spcBef>
                <a:spcPts val="936"/>
              </a:spcBef>
              <a:buFont typeface="Lucida Grande"/>
              <a:buChar char=" "/>
            </a:pPr>
            <a:r>
              <a:rPr lang="en-US" sz="1400" dirty="0"/>
              <a:t>Dewpoint meter</a:t>
            </a:r>
          </a:p>
          <a:p>
            <a:pPr>
              <a:spcBef>
                <a:spcPts val="936"/>
              </a:spcBef>
              <a:buFont typeface="Lucida Grande"/>
              <a:buChar char=" "/>
            </a:pPr>
            <a:r>
              <a:rPr lang="en-US" sz="1400" dirty="0"/>
              <a:t>Helium </a:t>
            </a:r>
            <a:r>
              <a:rPr lang="en-US" sz="1400" dirty="0" err="1"/>
              <a:t>analyzser</a:t>
            </a:r>
            <a:endParaRPr lang="en-US" sz="1400" dirty="0"/>
          </a:p>
          <a:p>
            <a:pPr>
              <a:spcBef>
                <a:spcPts val="936"/>
              </a:spcBef>
              <a:buFont typeface="Lucida Grande"/>
              <a:buChar char=" "/>
            </a:pPr>
            <a:r>
              <a:rPr lang="en-US" sz="1400" dirty="0"/>
              <a:t>Signal converter cards for flowmeter and temperature transmitter</a:t>
            </a:r>
          </a:p>
          <a:p>
            <a:pPr>
              <a:lnSpc>
                <a:spcPct val="110000"/>
              </a:lnSpc>
              <a:spcBef>
                <a:spcPts val="936"/>
              </a:spcBef>
              <a:buFont typeface="Lucida Grande"/>
              <a:buChar char=" "/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… fuses, PSU, IO cards,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</a:rPr>
              <a:t>fibre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-optic network switch, terminal board, etc.</a:t>
            </a:r>
          </a:p>
          <a:p>
            <a:pPr>
              <a:spcBef>
                <a:spcPts val="936"/>
              </a:spcBef>
              <a:buFont typeface="Lucida Grande"/>
              <a:buChar char=" 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5928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6839E1E-756B-40C0-9051-B6C149B2D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(4) Summary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CF2C8D0-2448-45AB-9FE2-D6C1EBCEB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481AAF7-AA82-4AB8-A7E4-9963AD320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13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4C2AF575-E0B9-46E1-9056-42B34ED440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EC41C35A-EE84-D947-9DE3-983A776905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2022-04-23</a:t>
            </a:fld>
            <a:endParaRPr lang="sv-SE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C684349-4CBC-534D-B964-9AE3F03BC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709" y="1539990"/>
            <a:ext cx="7327910" cy="3414781"/>
          </a:xfrm>
          <a:noFill/>
        </p:spPr>
        <p:txBody>
          <a:bodyPr>
            <a:noAutofit/>
          </a:bodyPr>
          <a:lstStyle/>
          <a:p>
            <a:pPr>
              <a:spcBef>
                <a:spcPts val="1536"/>
              </a:spcBef>
              <a:buFont typeface="Lucida Grande"/>
              <a:buChar char=" "/>
            </a:pPr>
            <a:r>
              <a:rPr lang="en-US" sz="1600" dirty="0">
                <a:solidFill>
                  <a:srgbClr val="0070C0"/>
                </a:solidFill>
              </a:rPr>
              <a:t>Helium recovery system at ESS is quite a large effort.</a:t>
            </a:r>
          </a:p>
          <a:p>
            <a:pPr>
              <a:spcBef>
                <a:spcPts val="1536"/>
              </a:spcBef>
              <a:buFont typeface="Lucida Grande"/>
              <a:buChar char=" "/>
            </a:pPr>
            <a:r>
              <a:rPr lang="en-US" sz="1600" dirty="0">
                <a:solidFill>
                  <a:srgbClr val="0070C0"/>
                </a:solidFill>
              </a:rPr>
              <a:t>Helium liquefier and attached local recovery system components are in routine use for several years now.</a:t>
            </a:r>
          </a:p>
          <a:p>
            <a:pPr>
              <a:spcBef>
                <a:spcPts val="1536"/>
              </a:spcBef>
              <a:buFont typeface="Lucida Grande"/>
              <a:buChar char=" "/>
            </a:pPr>
            <a:r>
              <a:rPr lang="en-US" sz="1600" dirty="0">
                <a:solidFill>
                  <a:srgbClr val="0070C0"/>
                </a:solidFill>
              </a:rPr>
              <a:t>Cryogenic team is used to operate, fill helium, leak test etc. due to experience on test stand and liquefaction for LU and MAX IV.</a:t>
            </a:r>
          </a:p>
          <a:p>
            <a:pPr>
              <a:spcBef>
                <a:spcPts val="1536"/>
              </a:spcBef>
              <a:buFont typeface="Lucida Grande"/>
              <a:buChar char=" "/>
            </a:pPr>
            <a:r>
              <a:rPr lang="en-US" sz="1600" dirty="0">
                <a:solidFill>
                  <a:srgbClr val="0070C0"/>
                </a:solidFill>
              </a:rPr>
              <a:t>Helium recovery pipe network done to the largest extend, expected finish this summer. </a:t>
            </a:r>
          </a:p>
          <a:p>
            <a:pPr>
              <a:spcBef>
                <a:spcPts val="1536"/>
              </a:spcBef>
              <a:buFont typeface="Lucida Grande"/>
              <a:buChar char=" "/>
            </a:pPr>
            <a:r>
              <a:rPr lang="en-US" sz="1600" dirty="0">
                <a:solidFill>
                  <a:srgbClr val="0070C0"/>
                </a:solidFill>
              </a:rPr>
              <a:t>Manufacturing instrument panels and commissioning system will take longer due to many other critical activities and long delivery time of key components.</a:t>
            </a:r>
          </a:p>
          <a:p>
            <a:pPr>
              <a:spcBef>
                <a:spcPts val="1536"/>
              </a:spcBef>
              <a:buFont typeface="Lucida Grande"/>
              <a:buChar char=" "/>
            </a:pPr>
            <a:r>
              <a:rPr lang="en-US" sz="1600" dirty="0">
                <a:solidFill>
                  <a:srgbClr val="0070C0"/>
                </a:solidFill>
              </a:rPr>
              <a:t>Difficult for </a:t>
            </a:r>
            <a:r>
              <a:rPr lang="en-US" sz="1600" dirty="0" err="1">
                <a:solidFill>
                  <a:srgbClr val="0070C0"/>
                </a:solidFill>
              </a:rPr>
              <a:t>priorisation</a:t>
            </a:r>
            <a:r>
              <a:rPr lang="en-US" sz="1600" dirty="0">
                <a:solidFill>
                  <a:srgbClr val="0070C0"/>
                </a:solidFill>
              </a:rPr>
              <a:t> based on P6: Important for BOT? Important for Science?</a:t>
            </a:r>
          </a:p>
          <a:p>
            <a:pPr marL="144000" lvl="1" indent="0">
              <a:spcBef>
                <a:spcPts val="936"/>
              </a:spcBef>
              <a:buNone/>
            </a:pPr>
            <a:r>
              <a:rPr lang="en-US" sz="1600" dirty="0">
                <a:solidFill>
                  <a:srgbClr val="0070C0"/>
                </a:solidFill>
              </a:rPr>
              <a:t> </a:t>
            </a:r>
          </a:p>
          <a:p>
            <a:pPr marL="0" indent="0">
              <a:spcBef>
                <a:spcPts val="936"/>
              </a:spcBef>
              <a:buNone/>
            </a:pPr>
            <a:endParaRPr lang="en-GB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spcBef>
                <a:spcPts val="936"/>
              </a:spcBef>
              <a:buNone/>
            </a:pP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	Thanks for your attention.</a:t>
            </a:r>
          </a:p>
          <a:p>
            <a:pPr marL="0" indent="0">
              <a:spcBef>
                <a:spcPts val="936"/>
              </a:spcBef>
              <a:buNone/>
            </a:pPr>
            <a:endParaRPr lang="en-US" sz="1600" dirty="0">
              <a:solidFill>
                <a:srgbClr val="0070C0"/>
              </a:solidFill>
            </a:endParaRPr>
          </a:p>
          <a:p>
            <a:pPr>
              <a:spcBef>
                <a:spcPts val="936"/>
              </a:spcBef>
              <a:buFont typeface="Lucida Grande"/>
              <a:buChar char=" "/>
            </a:pPr>
            <a:r>
              <a:rPr lang="en-US" sz="1600" dirty="0">
                <a:solidFill>
                  <a:srgbClr val="0070C0"/>
                </a:solidFill>
              </a:rPr>
              <a:t> </a:t>
            </a:r>
          </a:p>
          <a:p>
            <a:pPr>
              <a:spcBef>
                <a:spcPts val="936"/>
              </a:spcBef>
              <a:buFont typeface="Lucida Grande"/>
              <a:buChar char=" "/>
            </a:pPr>
            <a:endParaRPr lang="en-US" sz="1600" dirty="0"/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61B04CD8-E54F-3745-B710-CC624513CE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9198078"/>
              </p:ext>
            </p:extLst>
          </p:nvPr>
        </p:nvGraphicFramePr>
        <p:xfrm>
          <a:off x="8955864" y="1631425"/>
          <a:ext cx="2522628" cy="3231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25362B8-9F8F-7D4A-82DB-CF1F109A45DA}"/>
              </a:ext>
            </a:extLst>
          </p:cNvPr>
          <p:cNvSpPr txBox="1"/>
          <p:nvPr/>
        </p:nvSpPr>
        <p:spPr>
          <a:xfrm>
            <a:off x="4486940" y="4771901"/>
            <a:ext cx="53162" cy="916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GB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98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Graphic spid="12" grpId="1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Finish presentation / Back up slides</a:t>
            </a:r>
          </a:p>
        </p:txBody>
      </p:sp>
    </p:spTree>
    <p:extLst>
      <p:ext uri="{BB962C8B-B14F-4D97-AF65-F5344CB8AC3E}">
        <p14:creationId xmlns:p14="http://schemas.microsoft.com/office/powerpoint/2010/main" val="120996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(2.1) </a:t>
            </a:r>
            <a:r>
              <a:rPr lang="sv-S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Test &amp; Instruments Cryoplant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15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Block diagram and specification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2022-04-21</a:t>
            </a:fld>
            <a:endParaRPr lang="sv-SE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53610F-13B8-FB49-9D02-A39B3C07B8AC}"/>
              </a:ext>
            </a:extLst>
          </p:cNvPr>
          <p:cNvSpPr/>
          <p:nvPr/>
        </p:nvSpPr>
        <p:spPr>
          <a:xfrm>
            <a:off x="4724400" y="1962150"/>
            <a:ext cx="1225748" cy="2987402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39070F-4E60-B64E-8DDF-3BBCD2BEA444}"/>
              </a:ext>
            </a:extLst>
          </p:cNvPr>
          <p:cNvSpPr/>
          <p:nvPr/>
        </p:nvSpPr>
        <p:spPr>
          <a:xfrm>
            <a:off x="2780184" y="1964267"/>
            <a:ext cx="1952683" cy="623507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"/>
          </a:p>
        </p:txBody>
      </p:sp>
      <p:sp>
        <p:nvSpPr>
          <p:cNvPr id="13" name="Shape 79">
            <a:extLst>
              <a:ext uri="{FF2B5EF4-FFF2-40B4-BE49-F238E27FC236}">
                <a16:creationId xmlns:a16="http://schemas.microsoft.com/office/drawing/2014/main" id="{E6886DFC-55E6-E64D-925D-2F5BE685A910}"/>
              </a:ext>
            </a:extLst>
          </p:cNvPr>
          <p:cNvSpPr/>
          <p:nvPr/>
        </p:nvSpPr>
        <p:spPr>
          <a:xfrm flipH="1" flipV="1">
            <a:off x="4436367" y="3122541"/>
            <a:ext cx="1379909" cy="3293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4" name="Shape 107">
            <a:extLst>
              <a:ext uri="{FF2B5EF4-FFF2-40B4-BE49-F238E27FC236}">
                <a16:creationId xmlns:a16="http://schemas.microsoft.com/office/drawing/2014/main" id="{DF48E05B-6F45-0B4A-9407-E9DA23902C9C}"/>
              </a:ext>
            </a:extLst>
          </p:cNvPr>
          <p:cNvSpPr/>
          <p:nvPr/>
        </p:nvSpPr>
        <p:spPr>
          <a:xfrm>
            <a:off x="5626224" y="3191811"/>
            <a:ext cx="0" cy="45720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5" name="Shape 108">
            <a:extLst>
              <a:ext uri="{FF2B5EF4-FFF2-40B4-BE49-F238E27FC236}">
                <a16:creationId xmlns:a16="http://schemas.microsoft.com/office/drawing/2014/main" id="{0CB70913-AF18-864A-9025-A3F2A3516F6C}"/>
              </a:ext>
            </a:extLst>
          </p:cNvPr>
          <p:cNvSpPr/>
          <p:nvPr/>
        </p:nvSpPr>
        <p:spPr>
          <a:xfrm>
            <a:off x="5575424" y="3129520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878" y="14368"/>
                  <a:pt x="3480" y="14368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6" name="Shape 118">
            <a:extLst>
              <a:ext uri="{FF2B5EF4-FFF2-40B4-BE49-F238E27FC236}">
                <a16:creationId xmlns:a16="http://schemas.microsoft.com/office/drawing/2014/main" id="{FC0E8281-6C57-6545-8E92-DC9C2537B7E7}"/>
              </a:ext>
            </a:extLst>
          </p:cNvPr>
          <p:cNvSpPr/>
          <p:nvPr/>
        </p:nvSpPr>
        <p:spPr>
          <a:xfrm>
            <a:off x="6477990" y="4246289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448" y="7129"/>
                  <a:pt x="17847" y="7129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7" name="Shape 120">
            <a:extLst>
              <a:ext uri="{FF2B5EF4-FFF2-40B4-BE49-F238E27FC236}">
                <a16:creationId xmlns:a16="http://schemas.microsoft.com/office/drawing/2014/main" id="{421BD0C9-7EDF-8542-953C-07E44AC94986}"/>
              </a:ext>
            </a:extLst>
          </p:cNvPr>
          <p:cNvSpPr/>
          <p:nvPr/>
        </p:nvSpPr>
        <p:spPr>
          <a:xfrm>
            <a:off x="6592375" y="4983348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836" y="14333"/>
                  <a:pt x="3438" y="1433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8" name="Shape 121">
            <a:extLst>
              <a:ext uri="{FF2B5EF4-FFF2-40B4-BE49-F238E27FC236}">
                <a16:creationId xmlns:a16="http://schemas.microsoft.com/office/drawing/2014/main" id="{E55B5907-E8AD-3E43-8025-7E8E460D142A}"/>
              </a:ext>
            </a:extLst>
          </p:cNvPr>
          <p:cNvSpPr/>
          <p:nvPr/>
        </p:nvSpPr>
        <p:spPr>
          <a:xfrm flipV="1">
            <a:off x="6757681" y="3742274"/>
            <a:ext cx="0" cy="698335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9" name="Shape 122">
            <a:extLst>
              <a:ext uri="{FF2B5EF4-FFF2-40B4-BE49-F238E27FC236}">
                <a16:creationId xmlns:a16="http://schemas.microsoft.com/office/drawing/2014/main" id="{4316FE01-DAFF-534F-8A06-A4C60B2ADEBE}"/>
              </a:ext>
            </a:extLst>
          </p:cNvPr>
          <p:cNvSpPr/>
          <p:nvPr/>
        </p:nvSpPr>
        <p:spPr>
          <a:xfrm>
            <a:off x="6711075" y="4246290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438" y="7144"/>
                  <a:pt x="17836" y="7144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20" name="Shape 123">
            <a:extLst>
              <a:ext uri="{FF2B5EF4-FFF2-40B4-BE49-F238E27FC236}">
                <a16:creationId xmlns:a16="http://schemas.microsoft.com/office/drawing/2014/main" id="{02AE50AE-3492-6942-B3C0-EA046E68F559}"/>
              </a:ext>
            </a:extLst>
          </p:cNvPr>
          <p:cNvSpPr/>
          <p:nvPr/>
        </p:nvSpPr>
        <p:spPr>
          <a:xfrm flipV="1">
            <a:off x="6524600" y="3945474"/>
            <a:ext cx="0" cy="432131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21" name="Shape 124">
            <a:extLst>
              <a:ext uri="{FF2B5EF4-FFF2-40B4-BE49-F238E27FC236}">
                <a16:creationId xmlns:a16="http://schemas.microsoft.com/office/drawing/2014/main" id="{39547D33-6B23-0942-838D-13A7AFF0C5FE}"/>
              </a:ext>
            </a:extLst>
          </p:cNvPr>
          <p:cNvSpPr/>
          <p:nvPr/>
        </p:nvSpPr>
        <p:spPr>
          <a:xfrm flipV="1">
            <a:off x="4436368" y="5884342"/>
            <a:ext cx="288156" cy="5559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23" name="Shape 126">
            <a:extLst>
              <a:ext uri="{FF2B5EF4-FFF2-40B4-BE49-F238E27FC236}">
                <a16:creationId xmlns:a16="http://schemas.microsoft.com/office/drawing/2014/main" id="{19F661A5-A233-C948-9E09-513A8792569E}"/>
              </a:ext>
            </a:extLst>
          </p:cNvPr>
          <p:cNvSpPr/>
          <p:nvPr/>
        </p:nvSpPr>
        <p:spPr>
          <a:xfrm>
            <a:off x="4389760" y="3132262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862" y="14368"/>
                  <a:pt x="3464" y="14368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24" name="Shape 157">
            <a:extLst>
              <a:ext uri="{FF2B5EF4-FFF2-40B4-BE49-F238E27FC236}">
                <a16:creationId xmlns:a16="http://schemas.microsoft.com/office/drawing/2014/main" id="{C09CBF8B-1ECB-214B-8AE9-ABFDB97D28CD}"/>
              </a:ext>
            </a:extLst>
          </p:cNvPr>
          <p:cNvSpPr/>
          <p:nvPr/>
        </p:nvSpPr>
        <p:spPr>
          <a:xfrm flipH="1" flipV="1">
            <a:off x="4004320" y="4449614"/>
            <a:ext cx="685800" cy="127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25" name="Shape 158">
            <a:extLst>
              <a:ext uri="{FF2B5EF4-FFF2-40B4-BE49-F238E27FC236}">
                <a16:creationId xmlns:a16="http://schemas.microsoft.com/office/drawing/2014/main" id="{CBF28D3F-162C-A44A-BB25-D7681551982C}"/>
              </a:ext>
            </a:extLst>
          </p:cNvPr>
          <p:cNvSpPr/>
          <p:nvPr/>
        </p:nvSpPr>
        <p:spPr>
          <a:xfrm>
            <a:off x="4593084" y="4408749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lnTo>
                  <a:pt x="0" y="21600"/>
                </a:lnTo>
                <a:cubicBezTo>
                  <a:pt x="7129" y="17915"/>
                  <a:pt x="7129" y="3517"/>
                  <a:pt x="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26" name="Shape 159">
            <a:extLst>
              <a:ext uri="{FF2B5EF4-FFF2-40B4-BE49-F238E27FC236}">
                <a16:creationId xmlns:a16="http://schemas.microsoft.com/office/drawing/2014/main" id="{3B532A1B-E6E5-784C-9D3A-CF7C2C10653D}"/>
              </a:ext>
            </a:extLst>
          </p:cNvPr>
          <p:cNvSpPr/>
          <p:nvPr/>
        </p:nvSpPr>
        <p:spPr>
          <a:xfrm flipV="1">
            <a:off x="4004320" y="4089574"/>
            <a:ext cx="0" cy="36004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6071D0C-CD2D-7E4F-B1E8-10BB29981E6A}"/>
              </a:ext>
            </a:extLst>
          </p:cNvPr>
          <p:cNvGrpSpPr/>
          <p:nvPr/>
        </p:nvGrpSpPr>
        <p:grpSpPr>
          <a:xfrm>
            <a:off x="2806700" y="1989667"/>
            <a:ext cx="1229130" cy="575733"/>
            <a:chOff x="2339752" y="2852936"/>
            <a:chExt cx="1234479" cy="564089"/>
          </a:xfrm>
        </p:grpSpPr>
        <p:sp>
          <p:nvSpPr>
            <p:cNvPr id="28" name="Shape 39">
              <a:extLst>
                <a:ext uri="{FF2B5EF4-FFF2-40B4-BE49-F238E27FC236}">
                  <a16:creationId xmlns:a16="http://schemas.microsoft.com/office/drawing/2014/main" id="{4D1E73CB-CB67-3F45-BDC5-E24F4E195ED9}"/>
                </a:ext>
              </a:extLst>
            </p:cNvPr>
            <p:cNvSpPr/>
            <p:nvPr/>
          </p:nvSpPr>
          <p:spPr>
            <a:xfrm>
              <a:off x="2339752" y="2852936"/>
              <a:ext cx="1234479" cy="564089"/>
            </a:xfrm>
            <a:prstGeom prst="rect">
              <a:avLst/>
            </a:prstGeom>
            <a:solidFill>
              <a:srgbClr val="0094CA"/>
            </a:solidFill>
            <a:ln w="12700">
              <a:solidFill>
                <a:srgbClr val="0094CA"/>
              </a:solidFill>
              <a:miter lim="400000"/>
            </a:ln>
          </p:spPr>
          <p:txBody>
            <a:bodyPr lIns="0" tIns="0" rIns="0" bIns="0" anchor="ctr" anchorCtr="0"/>
            <a:lstStyle/>
            <a:p>
              <a:pPr lvl="0" algn="ctr">
                <a:tabLst>
                  <a:tab pos="838200" algn="l"/>
                </a:tabLs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100" dirty="0">
                <a:latin typeface="+mj-lt"/>
              </a:endParaRPr>
            </a:p>
          </p:txBody>
        </p:sp>
        <p:sp>
          <p:nvSpPr>
            <p:cNvPr id="29" name="Shape 40">
              <a:extLst>
                <a:ext uri="{FF2B5EF4-FFF2-40B4-BE49-F238E27FC236}">
                  <a16:creationId xmlns:a16="http://schemas.microsoft.com/office/drawing/2014/main" id="{1260EA62-C702-D14B-BFC9-7EFCDAEE18C5}"/>
                </a:ext>
              </a:extLst>
            </p:cNvPr>
            <p:cNvSpPr/>
            <p:nvPr/>
          </p:nvSpPr>
          <p:spPr>
            <a:xfrm>
              <a:off x="2445583" y="2974274"/>
              <a:ext cx="1008112" cy="3547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ctr" anchorCtr="0">
              <a:spAutoFit/>
            </a:bodyPr>
            <a:lstStyle>
              <a:lvl1pPr>
                <a:lnSpc>
                  <a:spcPts val="1400"/>
                </a:lnSpc>
                <a:tabLst>
                  <a:tab pos="457200" algn="l"/>
                  <a:tab pos="1371600" algn="l"/>
                </a:tabLst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 algn="ctr">
                <a:defRPr sz="1800"/>
              </a:pPr>
              <a:r>
                <a:rPr lang="en-US" sz="1100" dirty="0">
                  <a:latin typeface="+mj-lt"/>
                  <a:cs typeface="Calibri"/>
                </a:rPr>
                <a:t>Standalone Helium Purifier</a:t>
              </a:r>
              <a:endParaRPr sz="1100" dirty="0">
                <a:latin typeface="+mj-lt"/>
                <a:cs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AA4414C-186D-374D-A306-6A1C842DB449}"/>
              </a:ext>
            </a:extLst>
          </p:cNvPr>
          <p:cNvGrpSpPr/>
          <p:nvPr/>
        </p:nvGrpSpPr>
        <p:grpSpPr>
          <a:xfrm>
            <a:off x="4703233" y="1992990"/>
            <a:ext cx="1219159" cy="568178"/>
            <a:chOff x="2195736" y="2883651"/>
            <a:chExt cx="1296144" cy="597271"/>
          </a:xfrm>
        </p:grpSpPr>
        <p:sp>
          <p:nvSpPr>
            <p:cNvPr id="31" name="Shape 39">
              <a:extLst>
                <a:ext uri="{FF2B5EF4-FFF2-40B4-BE49-F238E27FC236}">
                  <a16:creationId xmlns:a16="http://schemas.microsoft.com/office/drawing/2014/main" id="{0A7095B1-7CCF-564C-AA29-FA712EAA0528}"/>
                </a:ext>
              </a:extLst>
            </p:cNvPr>
            <p:cNvSpPr/>
            <p:nvPr/>
          </p:nvSpPr>
          <p:spPr>
            <a:xfrm>
              <a:off x="2195736" y="2883651"/>
              <a:ext cx="1296144" cy="597271"/>
            </a:xfrm>
            <a:prstGeom prst="rect">
              <a:avLst/>
            </a:prstGeom>
            <a:solidFill>
              <a:srgbClr val="0094CA"/>
            </a:solidFill>
            <a:ln w="12700">
              <a:solidFill>
                <a:srgbClr val="0094CA"/>
              </a:solidFill>
              <a:miter lim="400000"/>
            </a:ln>
          </p:spPr>
          <p:txBody>
            <a:bodyPr lIns="0" tIns="0" rIns="0" bIns="0" anchor="ctr" anchorCtr="0"/>
            <a:lstStyle/>
            <a:p>
              <a:pPr lvl="0" algn="ctr">
                <a:tabLst>
                  <a:tab pos="838200" algn="l"/>
                </a:tabLs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100" dirty="0">
                <a:latin typeface="+mj-lt"/>
              </a:endParaRPr>
            </a:p>
          </p:txBody>
        </p:sp>
        <p:sp>
          <p:nvSpPr>
            <p:cNvPr id="32" name="Shape 40">
              <a:extLst>
                <a:ext uri="{FF2B5EF4-FFF2-40B4-BE49-F238E27FC236}">
                  <a16:creationId xmlns:a16="http://schemas.microsoft.com/office/drawing/2014/main" id="{1DECB4B3-8F59-0648-AA5D-A5E6CBE6E7A1}"/>
                </a:ext>
              </a:extLst>
            </p:cNvPr>
            <p:cNvSpPr/>
            <p:nvPr/>
          </p:nvSpPr>
          <p:spPr>
            <a:xfrm>
              <a:off x="2411760" y="2981059"/>
              <a:ext cx="1008112" cy="3547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ctr" anchorCtr="0">
              <a:spAutoFit/>
            </a:bodyPr>
            <a:lstStyle>
              <a:lvl1pPr>
                <a:lnSpc>
                  <a:spcPts val="1400"/>
                </a:lnSpc>
                <a:tabLst>
                  <a:tab pos="457200" algn="l"/>
                  <a:tab pos="1371600" algn="l"/>
                </a:tabLst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 algn="ctr">
                <a:defRPr sz="1800"/>
              </a:pPr>
              <a:r>
                <a:rPr lang="en-US" sz="1100" dirty="0">
                  <a:latin typeface="+mj-lt"/>
                  <a:cs typeface="Calibri"/>
                </a:rPr>
                <a:t>Helium Recovery System</a:t>
              </a:r>
              <a:endParaRPr sz="1100" dirty="0">
                <a:latin typeface="+mj-lt"/>
                <a:cs typeface="Calibri"/>
              </a:endParaRPr>
            </a:p>
          </p:txBody>
        </p:sp>
      </p:grpSp>
      <p:sp>
        <p:nvSpPr>
          <p:cNvPr id="33" name="Shape 84">
            <a:extLst>
              <a:ext uri="{FF2B5EF4-FFF2-40B4-BE49-F238E27FC236}">
                <a16:creationId xmlns:a16="http://schemas.microsoft.com/office/drawing/2014/main" id="{3D2BA50A-1A0B-9F46-95C4-C53827475670}"/>
              </a:ext>
            </a:extLst>
          </p:cNvPr>
          <p:cNvSpPr/>
          <p:nvPr/>
        </p:nvSpPr>
        <p:spPr>
          <a:xfrm>
            <a:off x="5760028" y="2560920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926" y="14383"/>
                  <a:pt x="3527" y="1438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2144709-D7EF-EB48-A250-0BADC2AE6889}"/>
              </a:ext>
            </a:extLst>
          </p:cNvPr>
          <p:cNvGrpSpPr/>
          <p:nvPr/>
        </p:nvGrpSpPr>
        <p:grpSpPr>
          <a:xfrm>
            <a:off x="3511675" y="3479669"/>
            <a:ext cx="673099" cy="609600"/>
            <a:chOff x="2286001" y="3670300"/>
            <a:chExt cx="673099" cy="609600"/>
          </a:xfrm>
        </p:grpSpPr>
        <p:sp>
          <p:nvSpPr>
            <p:cNvPr id="35" name="Shape 49">
              <a:extLst>
                <a:ext uri="{FF2B5EF4-FFF2-40B4-BE49-F238E27FC236}">
                  <a16:creationId xmlns:a16="http://schemas.microsoft.com/office/drawing/2014/main" id="{4160556C-01C5-1740-BC56-FA5B05FB3D2D}"/>
                </a:ext>
              </a:extLst>
            </p:cNvPr>
            <p:cNvSpPr/>
            <p:nvPr/>
          </p:nvSpPr>
          <p:spPr>
            <a:xfrm>
              <a:off x="2286001" y="3670300"/>
              <a:ext cx="654049" cy="609600"/>
            </a:xfrm>
            <a:prstGeom prst="rect">
              <a:avLst/>
            </a:prstGeom>
            <a:solidFill>
              <a:srgbClr val="0094CA"/>
            </a:solidFill>
            <a:ln w="12700">
              <a:solidFill>
                <a:srgbClr val="0094CA"/>
              </a:solidFill>
              <a:miter lim="400000"/>
            </a:ln>
          </p:spPr>
          <p:txBody>
            <a:bodyPr lIns="0" tIns="0" rIns="0" bIns="0" anchor="ctr" anchorCtr="0"/>
            <a:lstStyle/>
            <a:p>
              <a:pPr lvl="0" algn="ctr">
                <a:tabLst>
                  <a:tab pos="838200" algn="l"/>
                </a:tabLs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100">
                <a:latin typeface="+mj-lt"/>
              </a:endParaRPr>
            </a:p>
          </p:txBody>
        </p:sp>
        <p:sp>
          <p:nvSpPr>
            <p:cNvPr id="36" name="Shape 50">
              <a:extLst>
                <a:ext uri="{FF2B5EF4-FFF2-40B4-BE49-F238E27FC236}">
                  <a16:creationId xmlns:a16="http://schemas.microsoft.com/office/drawing/2014/main" id="{0484810B-BD9E-4443-AA60-15DE7F6FAD45}"/>
                </a:ext>
              </a:extLst>
            </p:cNvPr>
            <p:cNvSpPr/>
            <p:nvPr/>
          </p:nvSpPr>
          <p:spPr>
            <a:xfrm>
              <a:off x="2298700" y="3779292"/>
              <a:ext cx="660400" cy="3547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 anchorCtr="0">
              <a:spAutoFit/>
            </a:bodyPr>
            <a:lstStyle>
              <a:lvl1pPr>
                <a:lnSpc>
                  <a:spcPts val="1400"/>
                </a:lnSpc>
                <a:tabLst>
                  <a:tab pos="457200" algn="l"/>
                  <a:tab pos="685800" algn="l"/>
                </a:tabLst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 algn="ctr">
                <a:defRPr sz="1800"/>
              </a:pPr>
              <a:r>
                <a:rPr lang="en-US" sz="1100" dirty="0">
                  <a:latin typeface="+mj-lt"/>
                </a:rPr>
                <a:t>5 m</a:t>
              </a:r>
              <a:r>
                <a:rPr lang="en-US" sz="1100" baseline="30000" dirty="0">
                  <a:latin typeface="+mj-lt"/>
                </a:rPr>
                <a:t>3</a:t>
              </a:r>
              <a:r>
                <a:rPr lang="en-US" sz="1100" dirty="0">
                  <a:latin typeface="+mj-lt"/>
                </a:rPr>
                <a:t>   </a:t>
              </a:r>
            </a:p>
            <a:p>
              <a:pPr lvl="0" algn="ctr">
                <a:defRPr sz="1800"/>
              </a:pPr>
              <a:r>
                <a:rPr lang="en-US" sz="1100" dirty="0" err="1">
                  <a:latin typeface="+mj-lt"/>
                </a:rPr>
                <a:t>LHe</a:t>
              </a:r>
              <a:r>
                <a:rPr lang="en-US" sz="1100" dirty="0">
                  <a:latin typeface="+mj-lt"/>
                </a:rPr>
                <a:t> </a:t>
              </a:r>
              <a:r>
                <a:rPr lang="en-US" sz="1100" dirty="0">
                  <a:latin typeface="+mj-lt"/>
                  <a:cs typeface="Calibri"/>
                </a:rPr>
                <a:t>Tank</a:t>
              </a:r>
              <a:endParaRPr sz="1100" dirty="0">
                <a:latin typeface="+mj-lt"/>
                <a:cs typeface="Calibri"/>
              </a:endParaRPr>
            </a:p>
          </p:txBody>
        </p:sp>
      </p:grpSp>
      <p:sp>
        <p:nvSpPr>
          <p:cNvPr id="37" name="Shape 101">
            <a:extLst>
              <a:ext uri="{FF2B5EF4-FFF2-40B4-BE49-F238E27FC236}">
                <a16:creationId xmlns:a16="http://schemas.microsoft.com/office/drawing/2014/main" id="{98D3091A-0E15-F04C-B3B2-E1E9B9A50868}"/>
              </a:ext>
            </a:extLst>
          </p:cNvPr>
          <p:cNvSpPr/>
          <p:nvPr/>
        </p:nvSpPr>
        <p:spPr>
          <a:xfrm>
            <a:off x="4076328" y="2217493"/>
            <a:ext cx="673224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8601412-3FA6-B64D-A802-0904CD1CC166}"/>
              </a:ext>
            </a:extLst>
          </p:cNvPr>
          <p:cNvSpPr/>
          <p:nvPr/>
        </p:nvSpPr>
        <p:spPr>
          <a:xfrm>
            <a:off x="5732512" y="2721422"/>
            <a:ext cx="144016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US" sz="1100">
              <a:latin typeface="+mj-lt"/>
            </a:endParaRPr>
          </a:p>
        </p:txBody>
      </p:sp>
      <p:sp>
        <p:nvSpPr>
          <p:cNvPr id="39" name="Shape 102">
            <a:extLst>
              <a:ext uri="{FF2B5EF4-FFF2-40B4-BE49-F238E27FC236}">
                <a16:creationId xmlns:a16="http://schemas.microsoft.com/office/drawing/2014/main" id="{762D487D-59BB-6B40-A3A9-49FAFEE84DAA}"/>
              </a:ext>
            </a:extLst>
          </p:cNvPr>
          <p:cNvSpPr/>
          <p:nvPr/>
        </p:nvSpPr>
        <p:spPr>
          <a:xfrm>
            <a:off x="4010670" y="2170151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21600" y="0"/>
                </a:lnTo>
                <a:cubicBezTo>
                  <a:pt x="14333" y="3538"/>
                  <a:pt x="14333" y="17936"/>
                  <a:pt x="2160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40" name="Shape 79">
            <a:extLst>
              <a:ext uri="{FF2B5EF4-FFF2-40B4-BE49-F238E27FC236}">
                <a16:creationId xmlns:a16="http://schemas.microsoft.com/office/drawing/2014/main" id="{EFABDF78-D44E-FA4E-8FDD-71B676BDEAD2}"/>
              </a:ext>
            </a:extLst>
          </p:cNvPr>
          <p:cNvSpPr/>
          <p:nvPr/>
        </p:nvSpPr>
        <p:spPr>
          <a:xfrm>
            <a:off x="5807695" y="2566467"/>
            <a:ext cx="0" cy="561975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41" name="Shape 82">
            <a:extLst>
              <a:ext uri="{FF2B5EF4-FFF2-40B4-BE49-F238E27FC236}">
                <a16:creationId xmlns:a16="http://schemas.microsoft.com/office/drawing/2014/main" id="{E5396D7F-BFA8-E14F-94A6-8C2B164C18DF}"/>
              </a:ext>
            </a:extLst>
          </p:cNvPr>
          <p:cNvSpPr/>
          <p:nvPr/>
        </p:nvSpPr>
        <p:spPr>
          <a:xfrm>
            <a:off x="4887466" y="3348286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538" y="7178"/>
                  <a:pt x="17936" y="7178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5120A1B-C0DF-D145-9407-306A92D70C3B}"/>
              </a:ext>
            </a:extLst>
          </p:cNvPr>
          <p:cNvSpPr/>
          <p:nvPr/>
        </p:nvSpPr>
        <p:spPr>
          <a:xfrm>
            <a:off x="4862066" y="2793430"/>
            <a:ext cx="160908" cy="398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US" sz="1100">
              <a:latin typeface="+mj-lt"/>
            </a:endParaRPr>
          </a:p>
        </p:txBody>
      </p:sp>
      <p:sp>
        <p:nvSpPr>
          <p:cNvPr id="43" name="Shape 81">
            <a:extLst>
              <a:ext uri="{FF2B5EF4-FFF2-40B4-BE49-F238E27FC236}">
                <a16:creationId xmlns:a16="http://schemas.microsoft.com/office/drawing/2014/main" id="{A146A17B-05B5-F840-A1BA-5E72423C39A3}"/>
              </a:ext>
            </a:extLst>
          </p:cNvPr>
          <p:cNvSpPr/>
          <p:nvPr/>
        </p:nvSpPr>
        <p:spPr>
          <a:xfrm flipV="1">
            <a:off x="4940424" y="2577406"/>
            <a:ext cx="0" cy="864096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44" name="Shape 39">
            <a:extLst>
              <a:ext uri="{FF2B5EF4-FFF2-40B4-BE49-F238E27FC236}">
                <a16:creationId xmlns:a16="http://schemas.microsoft.com/office/drawing/2014/main" id="{8CB1D3F8-8815-A745-BD0C-DAC87CB678D5}"/>
              </a:ext>
            </a:extLst>
          </p:cNvPr>
          <p:cNvSpPr/>
          <p:nvPr/>
        </p:nvSpPr>
        <p:spPr>
          <a:xfrm>
            <a:off x="4754033" y="4377606"/>
            <a:ext cx="1168399" cy="554227"/>
          </a:xfrm>
          <a:prstGeom prst="rect">
            <a:avLst/>
          </a:prstGeom>
          <a:solidFill>
            <a:srgbClr val="0094CA"/>
          </a:solidFill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45" name="Shape 40">
            <a:extLst>
              <a:ext uri="{FF2B5EF4-FFF2-40B4-BE49-F238E27FC236}">
                <a16:creationId xmlns:a16="http://schemas.microsoft.com/office/drawing/2014/main" id="{4E6EE69D-8607-8642-8A7C-8EC584E778F1}"/>
              </a:ext>
            </a:extLst>
          </p:cNvPr>
          <p:cNvSpPr/>
          <p:nvPr/>
        </p:nvSpPr>
        <p:spPr>
          <a:xfrm>
            <a:off x="4868416" y="4502572"/>
            <a:ext cx="925760" cy="354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dirty="0" err="1">
                <a:latin typeface="+mj-lt"/>
                <a:cs typeface="Calibri"/>
              </a:rPr>
              <a:t>LHe</a:t>
            </a:r>
            <a:r>
              <a:rPr lang="en-US" sz="1100" dirty="0">
                <a:latin typeface="+mj-lt"/>
                <a:cs typeface="Calibri"/>
              </a:rPr>
              <a:t> Mobile </a:t>
            </a:r>
            <a:r>
              <a:rPr lang="en-US" sz="1100" dirty="0" err="1">
                <a:latin typeface="+mj-lt"/>
                <a:cs typeface="Calibri"/>
              </a:rPr>
              <a:t>Dewars</a:t>
            </a:r>
            <a:endParaRPr sz="1100" dirty="0">
              <a:latin typeface="+mj-lt"/>
              <a:cs typeface="Calibri"/>
            </a:endParaRPr>
          </a:p>
        </p:txBody>
      </p:sp>
      <p:sp>
        <p:nvSpPr>
          <p:cNvPr id="46" name="Shape 39">
            <a:extLst>
              <a:ext uri="{FF2B5EF4-FFF2-40B4-BE49-F238E27FC236}">
                <a16:creationId xmlns:a16="http://schemas.microsoft.com/office/drawing/2014/main" id="{342F2329-2F5F-A449-B7A0-F7EE3F815AB3}"/>
              </a:ext>
            </a:extLst>
          </p:cNvPr>
          <p:cNvSpPr/>
          <p:nvPr/>
        </p:nvSpPr>
        <p:spPr>
          <a:xfrm>
            <a:off x="6164560" y="4377606"/>
            <a:ext cx="1234479" cy="597271"/>
          </a:xfrm>
          <a:prstGeom prst="rect">
            <a:avLst/>
          </a:prstGeom>
          <a:solidFill>
            <a:srgbClr val="0094CA"/>
          </a:solidFill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47" name="Shape 40">
            <a:extLst>
              <a:ext uri="{FF2B5EF4-FFF2-40B4-BE49-F238E27FC236}">
                <a16:creationId xmlns:a16="http://schemas.microsoft.com/office/drawing/2014/main" id="{0070CABC-B975-0A4A-ACD1-275A4A8DCEB9}"/>
              </a:ext>
            </a:extLst>
          </p:cNvPr>
          <p:cNvSpPr/>
          <p:nvPr/>
        </p:nvSpPr>
        <p:spPr>
          <a:xfrm>
            <a:off x="6297166" y="4420022"/>
            <a:ext cx="925760" cy="534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dirty="0">
                <a:latin typeface="+mj-lt"/>
                <a:cs typeface="Calibri"/>
              </a:rPr>
              <a:t>Test Stand </a:t>
            </a:r>
            <a:r>
              <a:rPr lang="en-US" sz="1100" dirty="0" err="1">
                <a:latin typeface="+mj-lt"/>
                <a:cs typeface="Calibri"/>
              </a:rPr>
              <a:t>Cryodistribution</a:t>
            </a:r>
            <a:r>
              <a:rPr lang="en-US" sz="1100" dirty="0">
                <a:latin typeface="+mj-lt"/>
                <a:cs typeface="Calibri"/>
              </a:rPr>
              <a:t> System</a:t>
            </a:r>
            <a:endParaRPr sz="1100" dirty="0">
              <a:latin typeface="+mj-lt"/>
              <a:cs typeface="Calibri"/>
            </a:endParaRPr>
          </a:p>
        </p:txBody>
      </p:sp>
      <p:sp>
        <p:nvSpPr>
          <p:cNvPr id="48" name="Shape 39">
            <a:extLst>
              <a:ext uri="{FF2B5EF4-FFF2-40B4-BE49-F238E27FC236}">
                <a16:creationId xmlns:a16="http://schemas.microsoft.com/office/drawing/2014/main" id="{20E9B0CC-A67A-0C43-8C23-B691DC95E298}"/>
              </a:ext>
            </a:extLst>
          </p:cNvPr>
          <p:cNvSpPr/>
          <p:nvPr/>
        </p:nvSpPr>
        <p:spPr>
          <a:xfrm>
            <a:off x="4724400" y="5601742"/>
            <a:ext cx="1234479" cy="597271"/>
          </a:xfrm>
          <a:prstGeom prst="rect">
            <a:avLst/>
          </a:prstGeom>
          <a:solidFill>
            <a:srgbClr val="92D050"/>
          </a:solidFill>
          <a:ln w="12700">
            <a:solidFill>
              <a:srgbClr val="92D050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49" name="Shape 40">
            <a:extLst>
              <a:ext uri="{FF2B5EF4-FFF2-40B4-BE49-F238E27FC236}">
                <a16:creationId xmlns:a16="http://schemas.microsoft.com/office/drawing/2014/main" id="{16A52397-95CE-8441-B7F5-4156004EA7BC}"/>
              </a:ext>
            </a:extLst>
          </p:cNvPr>
          <p:cNvSpPr/>
          <p:nvPr/>
        </p:nvSpPr>
        <p:spPr>
          <a:xfrm>
            <a:off x="4849366" y="5717828"/>
            <a:ext cx="1008112" cy="354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dirty="0">
                <a:latin typeface="+mj-lt"/>
                <a:cs typeface="Calibri"/>
              </a:rPr>
              <a:t>Instruments &amp; Experiments</a:t>
            </a:r>
            <a:endParaRPr sz="1100" dirty="0">
              <a:latin typeface="+mj-lt"/>
              <a:cs typeface="Calibri"/>
            </a:endParaRPr>
          </a:p>
        </p:txBody>
      </p:sp>
      <p:sp>
        <p:nvSpPr>
          <p:cNvPr id="50" name="Shape 39">
            <a:extLst>
              <a:ext uri="{FF2B5EF4-FFF2-40B4-BE49-F238E27FC236}">
                <a16:creationId xmlns:a16="http://schemas.microsoft.com/office/drawing/2014/main" id="{A9683318-47AA-A945-90BD-8793E5D02BDC}"/>
              </a:ext>
            </a:extLst>
          </p:cNvPr>
          <p:cNvSpPr/>
          <p:nvPr/>
        </p:nvSpPr>
        <p:spPr>
          <a:xfrm>
            <a:off x="3284240" y="4737646"/>
            <a:ext cx="936104" cy="597271"/>
          </a:xfrm>
          <a:prstGeom prst="rect">
            <a:avLst/>
          </a:prstGeom>
          <a:solidFill>
            <a:srgbClr val="0094CA"/>
          </a:solidFill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51" name="Shape 40">
            <a:extLst>
              <a:ext uri="{FF2B5EF4-FFF2-40B4-BE49-F238E27FC236}">
                <a16:creationId xmlns:a16="http://schemas.microsoft.com/office/drawing/2014/main" id="{F3D195B3-E238-C541-8631-3C81D01A8856}"/>
              </a:ext>
            </a:extLst>
          </p:cNvPr>
          <p:cNvSpPr/>
          <p:nvPr/>
        </p:nvSpPr>
        <p:spPr>
          <a:xfrm>
            <a:off x="3294584" y="4862506"/>
            <a:ext cx="925760" cy="354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dirty="0">
                <a:latin typeface="+mj-lt"/>
                <a:cs typeface="Calibri"/>
              </a:rPr>
              <a:t>LN2 Storage Tanks</a:t>
            </a:r>
          </a:p>
        </p:txBody>
      </p:sp>
      <p:sp>
        <p:nvSpPr>
          <p:cNvPr id="52" name="Shape 39">
            <a:extLst>
              <a:ext uri="{FF2B5EF4-FFF2-40B4-BE49-F238E27FC236}">
                <a16:creationId xmlns:a16="http://schemas.microsoft.com/office/drawing/2014/main" id="{7C84F450-0A7F-AC40-B4F9-86BF5BB52639}"/>
              </a:ext>
            </a:extLst>
          </p:cNvPr>
          <p:cNvSpPr/>
          <p:nvPr/>
        </p:nvSpPr>
        <p:spPr>
          <a:xfrm>
            <a:off x="3284240" y="5609173"/>
            <a:ext cx="929858" cy="58920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accent5">
                <a:lumMod val="40000"/>
                <a:lumOff val="60000"/>
              </a:schemeClr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53" name="Shape 40">
            <a:extLst>
              <a:ext uri="{FF2B5EF4-FFF2-40B4-BE49-F238E27FC236}">
                <a16:creationId xmlns:a16="http://schemas.microsoft.com/office/drawing/2014/main" id="{0AB22770-B9AB-C542-805D-D198E455A875}"/>
              </a:ext>
            </a:extLst>
          </p:cNvPr>
          <p:cNvSpPr/>
          <p:nvPr/>
        </p:nvSpPr>
        <p:spPr>
          <a:xfrm>
            <a:off x="3259268" y="5711608"/>
            <a:ext cx="925760" cy="354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dirty="0">
                <a:latin typeface="+mj-lt"/>
                <a:cs typeface="Calibri"/>
              </a:rPr>
              <a:t>LN2 Mobile </a:t>
            </a:r>
            <a:r>
              <a:rPr lang="en-US" sz="1100" dirty="0" err="1">
                <a:latin typeface="+mj-lt"/>
                <a:cs typeface="Calibri"/>
              </a:rPr>
              <a:t>Dewars</a:t>
            </a:r>
            <a:endParaRPr lang="en-US" sz="1100" dirty="0">
              <a:latin typeface="+mj-lt"/>
              <a:cs typeface="Calibri"/>
            </a:endParaRPr>
          </a:p>
        </p:txBody>
      </p:sp>
      <p:sp>
        <p:nvSpPr>
          <p:cNvPr id="54" name="Shape 39">
            <a:extLst>
              <a:ext uri="{FF2B5EF4-FFF2-40B4-BE49-F238E27FC236}">
                <a16:creationId xmlns:a16="http://schemas.microsoft.com/office/drawing/2014/main" id="{A635C665-E68D-E247-B7EE-709B2C573624}"/>
              </a:ext>
            </a:extLst>
          </p:cNvPr>
          <p:cNvSpPr/>
          <p:nvPr/>
        </p:nvSpPr>
        <p:spPr>
          <a:xfrm>
            <a:off x="6164560" y="5601742"/>
            <a:ext cx="1234479" cy="5972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20000"/>
                <a:lumOff val="80000"/>
              </a:schemeClr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55" name="Shape 40">
            <a:extLst>
              <a:ext uri="{FF2B5EF4-FFF2-40B4-BE49-F238E27FC236}">
                <a16:creationId xmlns:a16="http://schemas.microsoft.com/office/drawing/2014/main" id="{8E006F4D-2F99-EB4E-85EB-60C8C3325E84}"/>
              </a:ext>
            </a:extLst>
          </p:cNvPr>
          <p:cNvSpPr/>
          <p:nvPr/>
        </p:nvSpPr>
        <p:spPr>
          <a:xfrm>
            <a:off x="6276826" y="5793531"/>
            <a:ext cx="1008112" cy="177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dirty="0">
                <a:latin typeface="+mj-lt"/>
                <a:cs typeface="Calibri"/>
              </a:rPr>
              <a:t>Test Stand Lund 2</a:t>
            </a:r>
            <a:endParaRPr sz="1100" dirty="0">
              <a:latin typeface="+mj-lt"/>
              <a:cs typeface="Calibri"/>
            </a:endParaRPr>
          </a:p>
        </p:txBody>
      </p:sp>
      <p:sp>
        <p:nvSpPr>
          <p:cNvPr id="56" name="Shape 123">
            <a:extLst>
              <a:ext uri="{FF2B5EF4-FFF2-40B4-BE49-F238E27FC236}">
                <a16:creationId xmlns:a16="http://schemas.microsoft.com/office/drawing/2014/main" id="{DBDBD006-2BDE-E14C-88F1-FA60F9D5BB28}"/>
              </a:ext>
            </a:extLst>
          </p:cNvPr>
          <p:cNvSpPr/>
          <p:nvPr/>
        </p:nvSpPr>
        <p:spPr>
          <a:xfrm flipH="1" flipV="1">
            <a:off x="5948536" y="3945558"/>
            <a:ext cx="576064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57" name="Shape 123">
            <a:extLst>
              <a:ext uri="{FF2B5EF4-FFF2-40B4-BE49-F238E27FC236}">
                <a16:creationId xmlns:a16="http://schemas.microsoft.com/office/drawing/2014/main" id="{8CF39F42-5D40-FC45-8A0B-BA9DACE16FDE}"/>
              </a:ext>
            </a:extLst>
          </p:cNvPr>
          <p:cNvSpPr/>
          <p:nvPr/>
        </p:nvSpPr>
        <p:spPr>
          <a:xfrm flipH="1" flipV="1">
            <a:off x="5957003" y="3742193"/>
            <a:ext cx="807988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58" name="Shape 97">
            <a:extLst>
              <a:ext uri="{FF2B5EF4-FFF2-40B4-BE49-F238E27FC236}">
                <a16:creationId xmlns:a16="http://schemas.microsoft.com/office/drawing/2014/main" id="{FC6423CC-46E9-3F4D-95C0-A32E2E1256E4}"/>
              </a:ext>
            </a:extLst>
          </p:cNvPr>
          <p:cNvSpPr/>
          <p:nvPr/>
        </p:nvSpPr>
        <p:spPr>
          <a:xfrm>
            <a:off x="4254624" y="3696611"/>
            <a:ext cx="457200" cy="127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59" name="Shape 98">
            <a:extLst>
              <a:ext uri="{FF2B5EF4-FFF2-40B4-BE49-F238E27FC236}">
                <a16:creationId xmlns:a16="http://schemas.microsoft.com/office/drawing/2014/main" id="{78DB7F12-89E9-5F47-AAFE-30EF074C0E8D}"/>
              </a:ext>
            </a:extLst>
          </p:cNvPr>
          <p:cNvSpPr/>
          <p:nvPr/>
        </p:nvSpPr>
        <p:spPr>
          <a:xfrm>
            <a:off x="4171971" y="3645811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21600" y="0"/>
                </a:lnTo>
                <a:cubicBezTo>
                  <a:pt x="14368" y="3543"/>
                  <a:pt x="14368" y="17941"/>
                  <a:pt x="2160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60" name="Shape 99">
            <a:extLst>
              <a:ext uri="{FF2B5EF4-FFF2-40B4-BE49-F238E27FC236}">
                <a16:creationId xmlns:a16="http://schemas.microsoft.com/office/drawing/2014/main" id="{3E3640A7-EFBD-5E46-A6CA-103DBB824CD7}"/>
              </a:ext>
            </a:extLst>
          </p:cNvPr>
          <p:cNvSpPr/>
          <p:nvPr/>
        </p:nvSpPr>
        <p:spPr>
          <a:xfrm flipH="1" flipV="1">
            <a:off x="4148336" y="3925337"/>
            <a:ext cx="563488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61" name="Shape 100">
            <a:extLst>
              <a:ext uri="{FF2B5EF4-FFF2-40B4-BE49-F238E27FC236}">
                <a16:creationId xmlns:a16="http://schemas.microsoft.com/office/drawing/2014/main" id="{1D47F330-3FFA-1047-8FC6-CD894821D5B9}"/>
              </a:ext>
            </a:extLst>
          </p:cNvPr>
          <p:cNvSpPr/>
          <p:nvPr/>
        </p:nvSpPr>
        <p:spPr>
          <a:xfrm>
            <a:off x="4584824" y="3874411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lnTo>
                  <a:pt x="0" y="21600"/>
                </a:lnTo>
                <a:cubicBezTo>
                  <a:pt x="7163" y="17936"/>
                  <a:pt x="7163" y="3538"/>
                  <a:pt x="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62" name="Shape 97">
            <a:extLst>
              <a:ext uri="{FF2B5EF4-FFF2-40B4-BE49-F238E27FC236}">
                <a16:creationId xmlns:a16="http://schemas.microsoft.com/office/drawing/2014/main" id="{85432533-648F-D941-B0EC-F2A94804A015}"/>
              </a:ext>
            </a:extLst>
          </p:cNvPr>
          <p:cNvSpPr/>
          <p:nvPr/>
        </p:nvSpPr>
        <p:spPr>
          <a:xfrm>
            <a:off x="4148336" y="3801669"/>
            <a:ext cx="570384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63" name="Shape 100">
            <a:extLst>
              <a:ext uri="{FF2B5EF4-FFF2-40B4-BE49-F238E27FC236}">
                <a16:creationId xmlns:a16="http://schemas.microsoft.com/office/drawing/2014/main" id="{C64AFD6F-FBE8-1249-806D-F4DFACAE06CD}"/>
              </a:ext>
            </a:extLst>
          </p:cNvPr>
          <p:cNvSpPr/>
          <p:nvPr/>
        </p:nvSpPr>
        <p:spPr>
          <a:xfrm>
            <a:off x="4593084" y="3750742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lnTo>
                  <a:pt x="0" y="21600"/>
                </a:lnTo>
                <a:cubicBezTo>
                  <a:pt x="7163" y="17936"/>
                  <a:pt x="7163" y="3538"/>
                  <a:pt x="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FE1F026D-CB70-EB48-AF82-FFFFA8C2BE93}"/>
              </a:ext>
            </a:extLst>
          </p:cNvPr>
          <p:cNvSpPr/>
          <p:nvPr/>
        </p:nvSpPr>
        <p:spPr>
          <a:xfrm>
            <a:off x="4347468" y="3657526"/>
            <a:ext cx="160908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US" sz="1100">
              <a:latin typeface="+mj-lt"/>
            </a:endParaRPr>
          </a:p>
        </p:txBody>
      </p:sp>
      <p:sp>
        <p:nvSpPr>
          <p:cNvPr id="65" name="Shape 98">
            <a:extLst>
              <a:ext uri="{FF2B5EF4-FFF2-40B4-BE49-F238E27FC236}">
                <a16:creationId xmlns:a16="http://schemas.microsoft.com/office/drawing/2014/main" id="{3FD3FA6B-C5A7-B245-9EE9-5754522B3E50}"/>
              </a:ext>
            </a:extLst>
          </p:cNvPr>
          <p:cNvSpPr/>
          <p:nvPr/>
        </p:nvSpPr>
        <p:spPr>
          <a:xfrm>
            <a:off x="4436368" y="4665638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21600" y="0"/>
                </a:lnTo>
                <a:cubicBezTo>
                  <a:pt x="14368" y="3543"/>
                  <a:pt x="14368" y="17941"/>
                  <a:pt x="2160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66" name="Shape 97">
            <a:extLst>
              <a:ext uri="{FF2B5EF4-FFF2-40B4-BE49-F238E27FC236}">
                <a16:creationId xmlns:a16="http://schemas.microsoft.com/office/drawing/2014/main" id="{6870AE4C-7A96-AC4B-A122-EE63599ECC1D}"/>
              </a:ext>
            </a:extLst>
          </p:cNvPr>
          <p:cNvSpPr/>
          <p:nvPr/>
        </p:nvSpPr>
        <p:spPr>
          <a:xfrm flipV="1">
            <a:off x="4436368" y="4715942"/>
            <a:ext cx="281806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67" name="Shape 90">
            <a:extLst>
              <a:ext uri="{FF2B5EF4-FFF2-40B4-BE49-F238E27FC236}">
                <a16:creationId xmlns:a16="http://schemas.microsoft.com/office/drawing/2014/main" id="{41F8DFF7-F016-864E-A5A1-742AB2EAAB42}"/>
              </a:ext>
            </a:extLst>
          </p:cNvPr>
          <p:cNvSpPr/>
          <p:nvPr/>
        </p:nvSpPr>
        <p:spPr>
          <a:xfrm>
            <a:off x="5035748" y="5467765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580" y="7144"/>
                  <a:pt x="17978" y="7144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68" name="Shape 123">
            <a:extLst>
              <a:ext uri="{FF2B5EF4-FFF2-40B4-BE49-F238E27FC236}">
                <a16:creationId xmlns:a16="http://schemas.microsoft.com/office/drawing/2014/main" id="{67EC5544-3E57-4844-A3F7-1F231A633FC6}"/>
              </a:ext>
            </a:extLst>
          </p:cNvPr>
          <p:cNvSpPr/>
          <p:nvPr/>
        </p:nvSpPr>
        <p:spPr>
          <a:xfrm flipH="1" flipV="1">
            <a:off x="6638899" y="3835408"/>
            <a:ext cx="0" cy="542194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69" name="Shape 123">
            <a:extLst>
              <a:ext uri="{FF2B5EF4-FFF2-40B4-BE49-F238E27FC236}">
                <a16:creationId xmlns:a16="http://schemas.microsoft.com/office/drawing/2014/main" id="{28A1187C-4D31-AA4A-A524-796AC646927D}"/>
              </a:ext>
            </a:extLst>
          </p:cNvPr>
          <p:cNvSpPr/>
          <p:nvPr/>
        </p:nvSpPr>
        <p:spPr>
          <a:xfrm flipH="1">
            <a:off x="5948536" y="3843876"/>
            <a:ext cx="693688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70" name="Shape 98">
            <a:extLst>
              <a:ext uri="{FF2B5EF4-FFF2-40B4-BE49-F238E27FC236}">
                <a16:creationId xmlns:a16="http://schemas.microsoft.com/office/drawing/2014/main" id="{3976F1BD-E495-D748-914E-29D2EDB687CE}"/>
              </a:ext>
            </a:extLst>
          </p:cNvPr>
          <p:cNvSpPr/>
          <p:nvPr/>
        </p:nvSpPr>
        <p:spPr>
          <a:xfrm>
            <a:off x="5957002" y="3796662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21600" y="0"/>
                </a:lnTo>
                <a:cubicBezTo>
                  <a:pt x="14368" y="3543"/>
                  <a:pt x="14368" y="17941"/>
                  <a:pt x="2160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71" name="Shape 123">
            <a:extLst>
              <a:ext uri="{FF2B5EF4-FFF2-40B4-BE49-F238E27FC236}">
                <a16:creationId xmlns:a16="http://schemas.microsoft.com/office/drawing/2014/main" id="{61527E4E-0829-574A-958C-EC5D7D5607B0}"/>
              </a:ext>
            </a:extLst>
          </p:cNvPr>
          <p:cNvSpPr/>
          <p:nvPr/>
        </p:nvSpPr>
        <p:spPr>
          <a:xfrm flipH="1" flipV="1">
            <a:off x="5965469" y="3644825"/>
            <a:ext cx="913822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72" name="Shape 121">
            <a:extLst>
              <a:ext uri="{FF2B5EF4-FFF2-40B4-BE49-F238E27FC236}">
                <a16:creationId xmlns:a16="http://schemas.microsoft.com/office/drawing/2014/main" id="{6A875082-301F-4A40-A780-6EC7D5AE512B}"/>
              </a:ext>
            </a:extLst>
          </p:cNvPr>
          <p:cNvSpPr/>
          <p:nvPr/>
        </p:nvSpPr>
        <p:spPr>
          <a:xfrm flipV="1">
            <a:off x="6880448" y="3644908"/>
            <a:ext cx="0" cy="740833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73" name="Shape 98">
            <a:extLst>
              <a:ext uri="{FF2B5EF4-FFF2-40B4-BE49-F238E27FC236}">
                <a16:creationId xmlns:a16="http://schemas.microsoft.com/office/drawing/2014/main" id="{FA5E9156-1CC3-1547-AE0E-CFF303EA9E7C}"/>
              </a:ext>
            </a:extLst>
          </p:cNvPr>
          <p:cNvSpPr/>
          <p:nvPr/>
        </p:nvSpPr>
        <p:spPr>
          <a:xfrm>
            <a:off x="5957002" y="3593463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21600" y="0"/>
                </a:lnTo>
                <a:cubicBezTo>
                  <a:pt x="14368" y="3543"/>
                  <a:pt x="14368" y="17941"/>
                  <a:pt x="2160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74" name="Shape 118">
            <a:extLst>
              <a:ext uri="{FF2B5EF4-FFF2-40B4-BE49-F238E27FC236}">
                <a16:creationId xmlns:a16="http://schemas.microsoft.com/office/drawing/2014/main" id="{B007AB2C-59CB-4247-9D1E-650D8C32962C}"/>
              </a:ext>
            </a:extLst>
          </p:cNvPr>
          <p:cNvSpPr/>
          <p:nvPr/>
        </p:nvSpPr>
        <p:spPr>
          <a:xfrm>
            <a:off x="6477990" y="5473955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448" y="7129"/>
                  <a:pt x="17847" y="7129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75" name="Shape 122">
            <a:extLst>
              <a:ext uri="{FF2B5EF4-FFF2-40B4-BE49-F238E27FC236}">
                <a16:creationId xmlns:a16="http://schemas.microsoft.com/office/drawing/2014/main" id="{7FAA32CE-F912-6D43-BFD2-AC2494FBCC38}"/>
              </a:ext>
            </a:extLst>
          </p:cNvPr>
          <p:cNvSpPr/>
          <p:nvPr/>
        </p:nvSpPr>
        <p:spPr>
          <a:xfrm>
            <a:off x="6711075" y="5472900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438" y="7144"/>
                  <a:pt x="17836" y="7144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76" name="Shape 120">
            <a:extLst>
              <a:ext uri="{FF2B5EF4-FFF2-40B4-BE49-F238E27FC236}">
                <a16:creationId xmlns:a16="http://schemas.microsoft.com/office/drawing/2014/main" id="{EB951D31-F6F4-6548-BC00-490A7AACEB1F}"/>
              </a:ext>
            </a:extLst>
          </p:cNvPr>
          <p:cNvSpPr/>
          <p:nvPr/>
        </p:nvSpPr>
        <p:spPr>
          <a:xfrm>
            <a:off x="6833797" y="4983301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836" y="14333"/>
                  <a:pt x="3438" y="1433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77" name="Shape 125">
            <a:extLst>
              <a:ext uri="{FF2B5EF4-FFF2-40B4-BE49-F238E27FC236}">
                <a16:creationId xmlns:a16="http://schemas.microsoft.com/office/drawing/2014/main" id="{FB7475B8-9C5E-BE4D-B40D-499F6A528D40}"/>
              </a:ext>
            </a:extLst>
          </p:cNvPr>
          <p:cNvSpPr/>
          <p:nvPr/>
        </p:nvSpPr>
        <p:spPr>
          <a:xfrm flipH="1">
            <a:off x="4436368" y="3153470"/>
            <a:ext cx="1" cy="274320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78" name="Shape 89">
            <a:extLst>
              <a:ext uri="{FF2B5EF4-FFF2-40B4-BE49-F238E27FC236}">
                <a16:creationId xmlns:a16="http://schemas.microsoft.com/office/drawing/2014/main" id="{1CF4E916-9B67-D441-90CF-330AD17938FF}"/>
              </a:ext>
            </a:extLst>
          </p:cNvPr>
          <p:cNvSpPr/>
          <p:nvPr/>
        </p:nvSpPr>
        <p:spPr>
          <a:xfrm flipV="1">
            <a:off x="5084440" y="4953670"/>
            <a:ext cx="0" cy="548258"/>
          </a:xfrm>
          <a:prstGeom prst="line">
            <a:avLst/>
          </a:prstGeom>
          <a:ln w="12700">
            <a:solidFill>
              <a:srgbClr val="0094CA"/>
            </a:solidFill>
            <a:prstDash val="sysDash"/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79" name="Shape 121">
            <a:extLst>
              <a:ext uri="{FF2B5EF4-FFF2-40B4-BE49-F238E27FC236}">
                <a16:creationId xmlns:a16="http://schemas.microsoft.com/office/drawing/2014/main" id="{337E03A9-E695-A34F-8F1C-0F39EC1889DC}"/>
              </a:ext>
            </a:extLst>
          </p:cNvPr>
          <p:cNvSpPr/>
          <p:nvPr/>
        </p:nvSpPr>
        <p:spPr>
          <a:xfrm flipV="1">
            <a:off x="6757681" y="4982641"/>
            <a:ext cx="0" cy="61910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80" name="Shape 123">
            <a:extLst>
              <a:ext uri="{FF2B5EF4-FFF2-40B4-BE49-F238E27FC236}">
                <a16:creationId xmlns:a16="http://schemas.microsoft.com/office/drawing/2014/main" id="{780E8A85-F773-4748-A836-20D232FFE461}"/>
              </a:ext>
            </a:extLst>
          </p:cNvPr>
          <p:cNvSpPr/>
          <p:nvPr/>
        </p:nvSpPr>
        <p:spPr>
          <a:xfrm flipV="1">
            <a:off x="6524600" y="4978409"/>
            <a:ext cx="0" cy="62263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81" name="Shape 123">
            <a:extLst>
              <a:ext uri="{FF2B5EF4-FFF2-40B4-BE49-F238E27FC236}">
                <a16:creationId xmlns:a16="http://schemas.microsoft.com/office/drawing/2014/main" id="{9AD71CD5-B0DC-D444-B046-89C62FE908A5}"/>
              </a:ext>
            </a:extLst>
          </p:cNvPr>
          <p:cNvSpPr/>
          <p:nvPr/>
        </p:nvSpPr>
        <p:spPr>
          <a:xfrm flipH="1" flipV="1">
            <a:off x="6638899" y="4982641"/>
            <a:ext cx="0" cy="618395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82" name="Shape 121">
            <a:extLst>
              <a:ext uri="{FF2B5EF4-FFF2-40B4-BE49-F238E27FC236}">
                <a16:creationId xmlns:a16="http://schemas.microsoft.com/office/drawing/2014/main" id="{AEA11BFD-73DB-1346-BD54-0167E629A965}"/>
              </a:ext>
            </a:extLst>
          </p:cNvPr>
          <p:cNvSpPr/>
          <p:nvPr/>
        </p:nvSpPr>
        <p:spPr>
          <a:xfrm flipV="1">
            <a:off x="6880448" y="4978408"/>
            <a:ext cx="0" cy="630766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83" name="Shape 81">
            <a:extLst>
              <a:ext uri="{FF2B5EF4-FFF2-40B4-BE49-F238E27FC236}">
                <a16:creationId xmlns:a16="http://schemas.microsoft.com/office/drawing/2014/main" id="{E8F71F35-1687-AE45-96D1-CAB8720A517C}"/>
              </a:ext>
            </a:extLst>
          </p:cNvPr>
          <p:cNvSpPr/>
          <p:nvPr/>
        </p:nvSpPr>
        <p:spPr>
          <a:xfrm flipV="1">
            <a:off x="3745273" y="5340393"/>
            <a:ext cx="0" cy="199504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84" name="Shape 82">
            <a:extLst>
              <a:ext uri="{FF2B5EF4-FFF2-40B4-BE49-F238E27FC236}">
                <a16:creationId xmlns:a16="http://schemas.microsoft.com/office/drawing/2014/main" id="{51199D04-8268-1445-ADCD-D38E6B855394}"/>
              </a:ext>
            </a:extLst>
          </p:cNvPr>
          <p:cNvSpPr/>
          <p:nvPr/>
        </p:nvSpPr>
        <p:spPr>
          <a:xfrm>
            <a:off x="3694473" y="5483016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538" y="7178"/>
                  <a:pt x="17936" y="7178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85" name="Shape 99">
            <a:extLst>
              <a:ext uri="{FF2B5EF4-FFF2-40B4-BE49-F238E27FC236}">
                <a16:creationId xmlns:a16="http://schemas.microsoft.com/office/drawing/2014/main" id="{9D50B766-EA8B-854F-93B7-9490A276513E}"/>
              </a:ext>
            </a:extLst>
          </p:cNvPr>
          <p:cNvSpPr/>
          <p:nvPr/>
        </p:nvSpPr>
        <p:spPr>
          <a:xfrm flipH="1">
            <a:off x="4220344" y="6064946"/>
            <a:ext cx="504056" cy="0"/>
          </a:xfrm>
          <a:prstGeom prst="line">
            <a:avLst/>
          </a:prstGeom>
          <a:ln w="12700">
            <a:solidFill>
              <a:srgbClr val="0094CA"/>
            </a:solidFill>
            <a:prstDash val="sysDash"/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86" name="Shape 100">
            <a:extLst>
              <a:ext uri="{FF2B5EF4-FFF2-40B4-BE49-F238E27FC236}">
                <a16:creationId xmlns:a16="http://schemas.microsoft.com/office/drawing/2014/main" id="{55DDA58F-FF35-D643-965F-82298F5AE399}"/>
              </a:ext>
            </a:extLst>
          </p:cNvPr>
          <p:cNvSpPr/>
          <p:nvPr/>
        </p:nvSpPr>
        <p:spPr>
          <a:xfrm>
            <a:off x="4601757" y="6024944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lnTo>
                  <a:pt x="0" y="21600"/>
                </a:lnTo>
                <a:cubicBezTo>
                  <a:pt x="7163" y="17936"/>
                  <a:pt x="7163" y="3538"/>
                  <a:pt x="0" y="0"/>
                </a:cubicBezTo>
                <a:close/>
              </a:path>
            </a:pathLst>
          </a:custGeom>
          <a:solidFill>
            <a:srgbClr val="0070C0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0D321771-A407-064B-B628-F5A71CF92410}"/>
              </a:ext>
            </a:extLst>
          </p:cNvPr>
          <p:cNvSpPr/>
          <p:nvPr/>
        </p:nvSpPr>
        <p:spPr>
          <a:xfrm>
            <a:off x="3525251" y="3462867"/>
            <a:ext cx="1199149" cy="623507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F0F786B7-D5EF-044F-943C-DED102BD4732}"/>
              </a:ext>
            </a:extLst>
          </p:cNvPr>
          <p:cNvGrpSpPr/>
          <p:nvPr/>
        </p:nvGrpSpPr>
        <p:grpSpPr>
          <a:xfrm>
            <a:off x="4707421" y="3478023"/>
            <a:ext cx="1215671" cy="597271"/>
            <a:chOff x="444033" y="1607592"/>
            <a:chExt cx="1256354" cy="597271"/>
          </a:xfrm>
        </p:grpSpPr>
        <p:sp>
          <p:nvSpPr>
            <p:cNvPr id="89" name="Shape 39">
              <a:extLst>
                <a:ext uri="{FF2B5EF4-FFF2-40B4-BE49-F238E27FC236}">
                  <a16:creationId xmlns:a16="http://schemas.microsoft.com/office/drawing/2014/main" id="{C9ED2354-BC00-D34D-B783-807664200B11}"/>
                </a:ext>
              </a:extLst>
            </p:cNvPr>
            <p:cNvSpPr/>
            <p:nvPr/>
          </p:nvSpPr>
          <p:spPr>
            <a:xfrm>
              <a:off x="444033" y="1607592"/>
              <a:ext cx="1256354" cy="597271"/>
            </a:xfrm>
            <a:prstGeom prst="rect">
              <a:avLst/>
            </a:prstGeom>
            <a:solidFill>
              <a:srgbClr val="0094CA"/>
            </a:solidFill>
            <a:ln w="12700">
              <a:solidFill>
                <a:srgbClr val="0094CA"/>
              </a:solidFill>
              <a:miter lim="400000"/>
            </a:ln>
          </p:spPr>
          <p:txBody>
            <a:bodyPr lIns="0" tIns="0" rIns="0" bIns="0" anchor="ctr" anchorCtr="0"/>
            <a:lstStyle/>
            <a:p>
              <a:pPr lvl="0" algn="ctr">
                <a:tabLst>
                  <a:tab pos="838200" algn="l"/>
                </a:tabLs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100">
                <a:latin typeface="+mj-lt"/>
              </a:endParaRPr>
            </a:p>
          </p:txBody>
        </p:sp>
        <p:sp>
          <p:nvSpPr>
            <p:cNvPr id="90" name="Shape 40">
              <a:extLst>
                <a:ext uri="{FF2B5EF4-FFF2-40B4-BE49-F238E27FC236}">
                  <a16:creationId xmlns:a16="http://schemas.microsoft.com/office/drawing/2014/main" id="{5108D913-C61B-6743-8252-A4D8229CA6C5}"/>
                </a:ext>
              </a:extLst>
            </p:cNvPr>
            <p:cNvSpPr/>
            <p:nvPr/>
          </p:nvSpPr>
          <p:spPr>
            <a:xfrm>
              <a:off x="601216" y="1637828"/>
              <a:ext cx="925760" cy="53433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ctr" anchorCtr="0">
              <a:spAutoFit/>
            </a:bodyPr>
            <a:lstStyle>
              <a:lvl1pPr>
                <a:lnSpc>
                  <a:spcPts val="1400"/>
                </a:lnSpc>
                <a:tabLst>
                  <a:tab pos="457200" algn="l"/>
                  <a:tab pos="1371600" algn="l"/>
                </a:tabLst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 algn="ctr">
                <a:defRPr sz="1800"/>
              </a:pPr>
              <a:r>
                <a:rPr lang="en-US" sz="1100" dirty="0">
                  <a:latin typeface="+mj-lt"/>
                  <a:cs typeface="Calibri"/>
                </a:rPr>
                <a:t>Test &amp; Instrument Cryoplant</a:t>
              </a:r>
              <a:endParaRPr sz="1100" dirty="0">
                <a:latin typeface="+mj-lt"/>
                <a:cs typeface="Calibri"/>
              </a:endParaRPr>
            </a:p>
          </p:txBody>
        </p:sp>
      </p:grpSp>
      <p:sp>
        <p:nvSpPr>
          <p:cNvPr id="91" name="Content Placeholder 2">
            <a:extLst>
              <a:ext uri="{FF2B5EF4-FFF2-40B4-BE49-F238E27FC236}">
                <a16:creationId xmlns:a16="http://schemas.microsoft.com/office/drawing/2014/main" id="{4CF77652-41B5-9D4A-9D5A-84452B74ED03}"/>
              </a:ext>
            </a:extLst>
          </p:cNvPr>
          <p:cNvSpPr txBox="1">
            <a:spLocks/>
          </p:cNvSpPr>
          <p:nvPr/>
        </p:nvSpPr>
        <p:spPr>
          <a:xfrm>
            <a:off x="5391926" y="1709192"/>
            <a:ext cx="6973137" cy="5262462"/>
          </a:xfrm>
          <a:prstGeom prst="rect">
            <a:avLst/>
          </a:prstGeom>
          <a:solidFill>
            <a:schemeClr val="bg1"/>
          </a:solidFill>
        </p:spPr>
        <p:txBody>
          <a:bodyPr vert="horz" lIns="90000" tIns="45720" rIns="91440" bIns="45720" rtlCol="0">
            <a:normAutofit fontScale="92500" lnSpcReduction="10000"/>
          </a:bodyPr>
          <a:lstStyle>
            <a:lvl1pPr marL="342900" indent="-34290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80"/>
              </a:spcBef>
              <a:spcAft>
                <a:spcPts val="1200"/>
              </a:spcAft>
              <a:buNone/>
            </a:pPr>
            <a:r>
              <a:rPr lang="en-GB" sz="2200" dirty="0"/>
              <a:t>Duty Specification</a:t>
            </a:r>
          </a:p>
          <a:p>
            <a:pPr marL="514350" indent="-514350">
              <a:buAutoNum type="arabicParenR"/>
            </a:pPr>
            <a:r>
              <a:rPr lang="en-US" sz="2200" dirty="0"/>
              <a:t>Liquefier </a:t>
            </a:r>
            <a:r>
              <a:rPr lang="en-US" sz="2200" dirty="0" err="1"/>
              <a:t>Coldbox</a:t>
            </a:r>
            <a:endParaRPr lang="en-US" sz="2200" dirty="0"/>
          </a:p>
          <a:p>
            <a:pPr marL="914400" lvl="1" indent="-514350">
              <a:buFont typeface="+mj-lt"/>
              <a:buAutoNum type="alphaUcPeriod"/>
            </a:pPr>
            <a:r>
              <a:rPr lang="en-US" sz="1700" dirty="0"/>
              <a:t>Cooling for </a:t>
            </a:r>
            <a:r>
              <a:rPr lang="en-US" sz="1700" dirty="0">
                <a:solidFill>
                  <a:srgbClr val="FF0000"/>
                </a:solidFill>
              </a:rPr>
              <a:t>CM </a:t>
            </a:r>
            <a:r>
              <a:rPr lang="en-US" sz="1700" dirty="0" err="1">
                <a:solidFill>
                  <a:srgbClr val="FF0000"/>
                </a:solidFill>
              </a:rPr>
              <a:t>Teststand</a:t>
            </a:r>
            <a:r>
              <a:rPr lang="en-US" sz="1700" dirty="0"/>
              <a:t>: </a:t>
            </a:r>
            <a:r>
              <a:rPr lang="en-US" sz="1700" dirty="0">
                <a:sym typeface="Wingdings"/>
              </a:rPr>
              <a:t>76W @ 2K, 420W @ 40K, 6 l/h Liquefaction </a:t>
            </a:r>
          </a:p>
          <a:p>
            <a:pPr marL="914400" lvl="1" indent="-514350">
              <a:buFont typeface="+mj-lt"/>
              <a:buAutoNum type="alphaUcPeriod"/>
            </a:pPr>
            <a:r>
              <a:rPr lang="en-US" sz="1700" dirty="0">
                <a:sym typeface="Wingdings"/>
              </a:rPr>
              <a:t>Liquefaction for </a:t>
            </a:r>
            <a:r>
              <a:rPr lang="en-US" sz="1700" dirty="0">
                <a:solidFill>
                  <a:srgbClr val="FF0000"/>
                </a:solidFill>
                <a:sym typeface="Wingdings"/>
              </a:rPr>
              <a:t>NSS</a:t>
            </a:r>
            <a:r>
              <a:rPr lang="en-US" sz="1700" dirty="0">
                <a:sym typeface="Wingdings"/>
              </a:rPr>
              <a:t>: 7500 l/month</a:t>
            </a:r>
          </a:p>
          <a:p>
            <a:pPr marL="914400" lvl="1" indent="-514350">
              <a:buFont typeface="+mj-lt"/>
              <a:buAutoNum type="alphaUcPeriod"/>
            </a:pPr>
            <a:r>
              <a:rPr lang="en-US" sz="1700" dirty="0">
                <a:sym typeface="Wingdings"/>
              </a:rPr>
              <a:t>Recovery of evaporating helium in </a:t>
            </a:r>
            <a:r>
              <a:rPr lang="en-US" sz="1700" dirty="0" err="1">
                <a:sym typeface="Wingdings"/>
              </a:rPr>
              <a:t>linac</a:t>
            </a:r>
            <a:r>
              <a:rPr lang="en-US" sz="1700" dirty="0">
                <a:sym typeface="Wingdings"/>
              </a:rPr>
              <a:t> when ACCP stops</a:t>
            </a:r>
          </a:p>
          <a:p>
            <a:pPr marL="914400" lvl="1" indent="-514350">
              <a:buFont typeface="+mj-lt"/>
              <a:buAutoNum type="alphaUcPeriod"/>
            </a:pPr>
            <a:r>
              <a:rPr lang="en-US" sz="1700" dirty="0">
                <a:sym typeface="Wingdings"/>
              </a:rPr>
              <a:t>Provide liquid helium to Lund University and MAX IV: 1000 l/month</a:t>
            </a:r>
          </a:p>
          <a:p>
            <a:pPr marL="914400" lvl="1" indent="-514350">
              <a:buFont typeface="+mj-lt"/>
              <a:buAutoNum type="alphaUcPeriod"/>
            </a:pPr>
            <a:endParaRPr lang="en-US" sz="1700" dirty="0"/>
          </a:p>
          <a:p>
            <a:pPr marL="514350" indent="-514350">
              <a:buAutoNum type="arabicParenR"/>
            </a:pPr>
            <a:r>
              <a:rPr lang="en-US" sz="2200" dirty="0"/>
              <a:t>Recovery System </a:t>
            </a:r>
          </a:p>
          <a:p>
            <a:pPr marL="914400" lvl="1" indent="-514350">
              <a:buFont typeface="+mj-lt"/>
              <a:buAutoNum type="alphaUcPeriod"/>
            </a:pPr>
            <a:r>
              <a:rPr lang="en-US" sz="1700" dirty="0"/>
              <a:t>Helium returning from instruments</a:t>
            </a:r>
          </a:p>
          <a:p>
            <a:pPr marL="914400" lvl="1" indent="-514350">
              <a:buFont typeface="+mj-lt"/>
              <a:buAutoNum type="alphaUcPeriod"/>
            </a:pPr>
            <a:r>
              <a:rPr lang="en-US" sz="1700" dirty="0">
                <a:sym typeface="Wingdings"/>
              </a:rPr>
              <a:t>Flash gas from mobile </a:t>
            </a:r>
            <a:r>
              <a:rPr lang="en-US" sz="1700" dirty="0" err="1">
                <a:sym typeface="Wingdings"/>
              </a:rPr>
              <a:t>dewar</a:t>
            </a:r>
            <a:r>
              <a:rPr lang="en-US" sz="1700" dirty="0">
                <a:sym typeface="Wingdings"/>
              </a:rPr>
              <a:t> filling, helium transfer operations</a:t>
            </a:r>
          </a:p>
          <a:p>
            <a:pPr marL="914400" lvl="1" indent="-514350">
              <a:buFont typeface="+mj-lt"/>
              <a:buAutoNum type="alphaUcPeriod"/>
            </a:pPr>
            <a:r>
              <a:rPr lang="en-US" sz="1700" dirty="0">
                <a:sym typeface="Wingdings"/>
              </a:rPr>
              <a:t>Dewar boil off, purifier regeneration, purge operations</a:t>
            </a:r>
          </a:p>
          <a:p>
            <a:pPr marL="914400" lvl="1" indent="-514350">
              <a:buFont typeface="+mj-lt"/>
              <a:buAutoNum type="alphaUcPeriod"/>
            </a:pPr>
            <a:r>
              <a:rPr lang="en-US" sz="1700" dirty="0">
                <a:sym typeface="Wingdings"/>
              </a:rPr>
              <a:t>Cryomodule safety valves discharge</a:t>
            </a:r>
          </a:p>
          <a:p>
            <a:pPr marL="914400" lvl="1" indent="-514350">
              <a:buFont typeface="+mj-lt"/>
              <a:buAutoNum type="alphaUcPeriod"/>
            </a:pPr>
            <a:r>
              <a:rPr lang="en-US" sz="1700" dirty="0"/>
              <a:t>Compression, storage, distribution of impure helium </a:t>
            </a:r>
          </a:p>
          <a:p>
            <a:pPr marL="914400" lvl="1" indent="-514350">
              <a:buFont typeface="+mj-lt"/>
              <a:buAutoNum type="alphaUcPeriod"/>
            </a:pPr>
            <a:endParaRPr lang="en-US" sz="1700" dirty="0">
              <a:sym typeface="Wingdings"/>
            </a:endParaRPr>
          </a:p>
          <a:p>
            <a:pPr marL="514350" indent="-514350">
              <a:buFont typeface="Arial" panose="020B0604020202020204" pitchFamily="34" charset="0"/>
              <a:buAutoNum type="arabicParenR"/>
            </a:pPr>
            <a:r>
              <a:rPr lang="en-US" sz="2200" dirty="0"/>
              <a:t>External Purifier</a:t>
            </a:r>
          </a:p>
          <a:p>
            <a:pPr marL="914400" lvl="1" indent="-514350">
              <a:buFont typeface="+mj-lt"/>
              <a:buAutoNum type="alphaUcPeriod"/>
            </a:pPr>
            <a:r>
              <a:rPr lang="en-US" sz="1700" dirty="0"/>
              <a:t>Emptying HP buffer when internal purifier not available</a:t>
            </a:r>
            <a:endParaRPr lang="en-US" sz="1700" dirty="0">
              <a:sym typeface="Wingdings"/>
            </a:endParaRPr>
          </a:p>
          <a:p>
            <a:pPr marL="914400" lvl="1" indent="-514350">
              <a:buFont typeface="+mj-lt"/>
              <a:buAutoNum type="alphaUcPeriod"/>
            </a:pPr>
            <a:r>
              <a:rPr lang="en-US" sz="1700" dirty="0">
                <a:sym typeface="Wingdings"/>
              </a:rPr>
              <a:t>Make-up and back-up</a:t>
            </a:r>
          </a:p>
          <a:p>
            <a:pPr marL="0" indent="0">
              <a:spcBef>
                <a:spcPts val="480"/>
              </a:spcBef>
              <a:spcAft>
                <a:spcPts val="1200"/>
              </a:spcAft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sv-SE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sv-SE" sz="3200" dirty="0"/>
          </a:p>
          <a:p>
            <a:endParaRPr lang="sv-SE" sz="3600" dirty="0"/>
          </a:p>
        </p:txBody>
      </p:sp>
    </p:spTree>
    <p:extLst>
      <p:ext uri="{BB962C8B-B14F-4D97-AF65-F5344CB8AC3E}">
        <p14:creationId xmlns:p14="http://schemas.microsoft.com/office/powerpoint/2010/main" val="75497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677 0 " pathEditMode="relative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677 0 " pathEditMode="relative" ptsTypes="AA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677 0 " pathEditMode="relative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677 0 " pathEditMode="relative" ptsTypes="AA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677 0 " pathEditMode="relative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677 0 " pathEditMode="relative" ptsTypes="AA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677 0 " pathEditMode="relative" ptsTypes="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677 0 " pathEditMode="relative" ptsTypes="AA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677 0 " pathEditMode="relative" ptsTypes="AA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677 0 " pathEditMode="relative" ptsTypes="AA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677 0 " pathEditMode="relative" ptsTypes="AA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677 0 " pathEditMode="relative" ptsTypes="AA">
                                      <p:cBhvr>
                                        <p:cTn id="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677 0 " pathEditMode="relative" ptsTypes="AA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677 0 " pathEditMode="relative" ptsTypes="AA">
                                      <p:cBhvr>
                                        <p:cTn id="3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677 0 " pathEditMode="relative" ptsTypes="AA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677 0 " pathEditMode="relative" ptsTypes="AA"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677 0 " pathEditMode="relative" ptsTypes="AA">
                                      <p:cBhvr>
                                        <p:cTn id="3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677 0 " pathEditMode="relative" ptsTypes="AA">
                                      <p:cBhvr>
                                        <p:cTn id="4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677 0 " pathEditMode="relative" ptsTypes="AA">
                                      <p:cBhvr>
                                        <p:cTn id="4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677 0 " pathEditMode="relative" ptsTypes="AA">
                                      <p:cBhvr>
                                        <p:cTn id="4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677 0 " pathEditMode="relative" ptsTypes="AA">
                                      <p:cBhvr>
                                        <p:cTn id="4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677 0 " pathEditMode="relative" ptsTypes="AA">
                                      <p:cBhvr>
                                        <p:cTn id="4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677 0 " pathEditMode="relative" ptsTypes="AA">
                                      <p:cBhvr>
                                        <p:cTn id="5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677 0 " pathEditMode="relative" ptsTypes="AA">
                                      <p:cBhvr>
                                        <p:cTn id="5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677 0 " pathEditMode="relative" ptsTypes="AA">
                                      <p:cBhvr>
                                        <p:cTn id="5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677 0 " pathEditMode="relative" ptsTypes="AA">
                                      <p:cBhvr>
                                        <p:cTn id="5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677 0 " pathEditMode="relative" ptsTypes="AA">
                                      <p:cBhvr>
                                        <p:cTn id="5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677 0 " pathEditMode="relative" ptsTypes="AA">
                                      <p:cBhvr>
                                        <p:cTn id="6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677 0 " pathEditMode="relative" ptsTypes="AA">
                                      <p:cBhvr>
                                        <p:cTn id="6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677 0 " pathEditMode="relative" ptsTypes="AA">
                                      <p:cBhvr>
                                        <p:cTn id="6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677 0 " pathEditMode="relative" ptsTypes="AA">
                                      <p:cBhvr>
                                        <p:cTn id="6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677 0 " pathEditMode="relative" ptsTypes="AA">
                                      <p:cBhvr>
                                        <p:cTn id="6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677 0 " pathEditMode="relative" ptsTypes="AA">
                                      <p:cBhvr>
                                        <p:cTn id="7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677 0 " pathEditMode="relative" ptsTypes="AA">
                                      <p:cBhvr>
                                        <p:cTn id="7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677 0 " pathEditMode="relative" ptsTypes="AA">
                                      <p:cBhvr>
                                        <p:cTn id="7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677 0 " pathEditMode="relative" ptsTypes="AA">
                                      <p:cBhvr>
                                        <p:cTn id="7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677 0 " pathEditMode="relative" ptsTypes="AA">
                                      <p:cBhvr>
                                        <p:cTn id="7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677 0 " pathEditMode="relative" ptsTypes="AA">
                                      <p:cBhvr>
                                        <p:cTn id="8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677 0 " pathEditMode="relative" ptsTypes="AA">
                                      <p:cBhvr>
                                        <p:cTn id="8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677 0 " pathEditMode="relative" ptsTypes="AA">
                                      <p:cBhvr>
                                        <p:cTn id="8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677 0 " pathEditMode="relative" ptsTypes="AA">
                                      <p:cBhvr>
                                        <p:cTn id="8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677 0 " pathEditMode="relative" ptsTypes="AA">
                                      <p:cBhvr>
                                        <p:cTn id="8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677 0 " pathEditMode="relative" ptsTypes="AA">
                                      <p:cBhvr>
                                        <p:cTn id="9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677 0 " pathEditMode="relative" ptsTypes="AA">
                                      <p:cBhvr>
                                        <p:cTn id="9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677 0 " pathEditMode="relative" ptsTypes="AA">
                                      <p:cBhvr>
                                        <p:cTn id="9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677 0 " pathEditMode="relative" ptsTypes="AA">
                                      <p:cBhvr>
                                        <p:cTn id="9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677 0 " pathEditMode="relative" ptsTypes="AA">
                                      <p:cBhvr>
                                        <p:cTn id="9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677 0 " pathEditMode="relative" ptsTypes="AA">
                                      <p:cBhvr>
                                        <p:cTn id="10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677 0 " pathEditMode="relative" ptsTypes="AA">
                                      <p:cBhvr>
                                        <p:cTn id="10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677 0 " pathEditMode="relative" ptsTypes="AA">
                                      <p:cBhvr>
                                        <p:cTn id="10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677 0 " pathEditMode="relative" ptsTypes="AA">
                                      <p:cBhvr>
                                        <p:cTn id="106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677 0 " pathEditMode="relative" ptsTypes="AA">
                                      <p:cBhvr>
                                        <p:cTn id="10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677 0 " pathEditMode="relative" ptsTypes="AA">
                                      <p:cBhvr>
                                        <p:cTn id="11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677 0 " pathEditMode="relative" ptsTypes="AA">
                                      <p:cBhvr>
                                        <p:cTn id="11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677 0 " pathEditMode="relative" ptsTypes="AA">
                                      <p:cBhvr>
                                        <p:cTn id="114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677 0 " pathEditMode="relative" ptsTypes="AA">
                                      <p:cBhvr>
                                        <p:cTn id="11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677 0 " pathEditMode="relative" ptsTypes="AA">
                                      <p:cBhvr>
                                        <p:cTn id="118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677 0 " pathEditMode="relative" ptsTypes="AA">
                                      <p:cBhvr>
                                        <p:cTn id="12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677 0 " pathEditMode="relative" ptsTypes="AA">
                                      <p:cBhvr>
                                        <p:cTn id="12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677 0 " pathEditMode="relative" ptsTypes="AA">
                                      <p:cBhvr>
                                        <p:cTn id="124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677 0 " pathEditMode="relative" ptsTypes="AA">
                                      <p:cBhvr>
                                        <p:cTn id="126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677 0 " pathEditMode="relative" ptsTypes="AA">
                                      <p:cBhvr>
                                        <p:cTn id="12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677 0 " pathEditMode="relative" ptsTypes="AA">
                                      <p:cBhvr>
                                        <p:cTn id="13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677 0 " pathEditMode="relative" ptsTypes="AA">
                                      <p:cBhvr>
                                        <p:cTn id="132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677 0 " pathEditMode="relative" ptsTypes="AA">
                                      <p:cBhvr>
                                        <p:cTn id="134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677 0 " pathEditMode="relative" ptsTypes="AA">
                                      <p:cBhvr>
                                        <p:cTn id="13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677 0 " pathEditMode="relative" ptsTypes="AA">
                                      <p:cBhvr>
                                        <p:cTn id="138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677 0 " pathEditMode="relative" ptsTypes="AA">
                                      <p:cBhvr>
                                        <p:cTn id="140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677 0 " pathEditMode="relative" ptsTypes="AA">
                                      <p:cBhvr>
                                        <p:cTn id="142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677 0 " pathEditMode="relative" ptsTypes="AA">
                                      <p:cBhvr>
                                        <p:cTn id="144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677 0 " pathEditMode="relative" ptsTypes="AA">
                                      <p:cBhvr>
                                        <p:cTn id="14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000"/>
                            </p:stCondLst>
                            <p:childTnLst>
                              <p:par>
                                <p:cTn id="1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000"/>
                            </p:stCondLst>
                            <p:childTnLst>
                              <p:par>
                                <p:cTn id="1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000"/>
                            </p:stCondLst>
                            <p:childTnLst>
                              <p:par>
                                <p:cTn id="1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000"/>
                            </p:stCondLst>
                            <p:childTnLst>
                              <p:par>
                                <p:cTn id="1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2000"/>
                            </p:stCondLst>
                            <p:childTnLst>
                              <p:par>
                                <p:cTn id="1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33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9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(2.1) </a:t>
            </a:r>
            <a:r>
              <a:rPr lang="sv-S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Test &amp; Instruments Cryoplant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34112" y="6575829"/>
            <a:ext cx="3468753" cy="250237"/>
          </a:xfrm>
        </p:spPr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1092" y="6575829"/>
            <a:ext cx="2202429" cy="250237"/>
          </a:xfrm>
        </p:spPr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16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Overview OPI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2151" y="6575829"/>
            <a:ext cx="762503" cy="250237"/>
          </a:xfrm>
        </p:spPr>
        <p:txBody>
          <a:bodyPr/>
          <a:lstStyle/>
          <a:p>
            <a:fld id="{18896B66-0B3A-474C-9C9C-E4F07B1F5DAD}" type="datetime1">
              <a:rPr lang="sv-SE" smtClean="0"/>
              <a:t>2022-04-21</a:t>
            </a:fld>
            <a:endParaRPr lang="sv-S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8D3898-0E67-0246-AFC8-E10ECFA5E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709" y="1438102"/>
            <a:ext cx="9788577" cy="513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38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E5EFC-A383-814F-B91A-8A6D94768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Acceptance testing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73E3B8-D28C-F44E-9070-3B9B154A9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713A93-6F8B-6F44-999F-2C55C50570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CD918D-8D1D-1649-B5E5-C708C8BE4F77}"/>
              </a:ext>
            </a:extLst>
          </p:cNvPr>
          <p:cNvSpPr/>
          <p:nvPr/>
        </p:nvSpPr>
        <p:spPr>
          <a:xfrm>
            <a:off x="234150" y="1518013"/>
            <a:ext cx="3039746" cy="4570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80"/>
              </a:spcBef>
              <a:spcAft>
                <a:spcPts val="1200"/>
              </a:spcAft>
            </a:pPr>
            <a:r>
              <a:rPr lang="en-GB" sz="2000" dirty="0"/>
              <a:t>Acceptance testing of everything that can be tested</a:t>
            </a:r>
          </a:p>
          <a:p>
            <a:pPr marL="162000" indent="-162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Recycle compressor</a:t>
            </a:r>
          </a:p>
          <a:p>
            <a:pPr marL="162000" indent="-162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 err="1"/>
              <a:t>Coldbox</a:t>
            </a:r>
            <a:r>
              <a:rPr lang="en-GB" sz="1600" dirty="0"/>
              <a:t> as liquefier with internal purifier: 137 l/h, 1% N2</a:t>
            </a:r>
          </a:p>
          <a:p>
            <a:pPr marL="162000" indent="-162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 err="1"/>
              <a:t>Coldbox</a:t>
            </a:r>
            <a:r>
              <a:rPr lang="en-GB" sz="1600" dirty="0"/>
              <a:t> in CM test mode</a:t>
            </a:r>
          </a:p>
          <a:p>
            <a:pPr marL="162000" indent="-162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Process Vacuum Pumps: 5.4 g/s</a:t>
            </a:r>
          </a:p>
          <a:p>
            <a:pPr marL="162000" indent="-162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Ambient heater for VLP return</a:t>
            </a:r>
          </a:p>
          <a:p>
            <a:pPr marL="162000" indent="-162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External purifier: 3.1 g/s, 1% N2</a:t>
            </a:r>
          </a:p>
          <a:p>
            <a:pPr marL="162000" indent="-162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HP compressors: 2 x 60 m</a:t>
            </a:r>
            <a:r>
              <a:rPr lang="en-GB" sz="1600" baseline="30000" dirty="0"/>
              <a:t>3</a:t>
            </a:r>
            <a:r>
              <a:rPr lang="en-GB" sz="1600" dirty="0"/>
              <a:t>/h</a:t>
            </a:r>
          </a:p>
          <a:p>
            <a:pPr marL="162000" indent="-162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Gasbag and HP panel</a:t>
            </a:r>
          </a:p>
          <a:p>
            <a:pPr marL="162000" indent="-162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Semi-automatic filling station</a:t>
            </a:r>
          </a:p>
          <a:p>
            <a:pPr marL="162000" indent="-162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Adsorber regeneration</a:t>
            </a:r>
          </a:p>
        </p:txBody>
      </p:sp>
      <p:pic>
        <p:nvPicPr>
          <p:cNvPr id="13" name="Image 14">
            <a:extLst>
              <a:ext uri="{FF2B5EF4-FFF2-40B4-BE49-F238E27FC236}">
                <a16:creationId xmlns:a16="http://schemas.microsoft.com/office/drawing/2014/main" id="{D58A7B42-36CA-A440-BD6F-0EC0A245E6C1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6" t="29874" r="15539" b="2536"/>
          <a:stretch/>
        </p:blipFill>
        <p:spPr>
          <a:xfrm>
            <a:off x="3423224" y="4466522"/>
            <a:ext cx="3857446" cy="2299081"/>
          </a:xfrm>
          <a:prstGeom prst="rect">
            <a:avLst/>
          </a:prstGeom>
        </p:spPr>
      </p:pic>
      <p:pic>
        <p:nvPicPr>
          <p:cNvPr id="14" name="Picture 13" descr="IMG_2225.JPG">
            <a:extLst>
              <a:ext uri="{FF2B5EF4-FFF2-40B4-BE49-F238E27FC236}">
                <a16:creationId xmlns:a16="http://schemas.microsoft.com/office/drawing/2014/main" id="{D8E27309-F04C-CA47-9940-44C13E0F22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7" t="9344" r="20077" b="3860"/>
          <a:stretch/>
        </p:blipFill>
        <p:spPr>
          <a:xfrm>
            <a:off x="7464152" y="1496681"/>
            <a:ext cx="2160240" cy="1937518"/>
          </a:xfrm>
          <a:prstGeom prst="rect">
            <a:avLst/>
          </a:prstGeom>
        </p:spPr>
      </p:pic>
      <p:pic>
        <p:nvPicPr>
          <p:cNvPr id="17" name="Picture 16" descr="IMG_2219.JPG">
            <a:extLst>
              <a:ext uri="{FF2B5EF4-FFF2-40B4-BE49-F238E27FC236}">
                <a16:creationId xmlns:a16="http://schemas.microsoft.com/office/drawing/2014/main" id="{EE23ABBF-89C5-4348-9810-8528B1A4C4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t="12750" r="22213" b="-249"/>
          <a:stretch/>
        </p:blipFill>
        <p:spPr>
          <a:xfrm>
            <a:off x="7458840" y="3472539"/>
            <a:ext cx="2165552" cy="16126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2FFFD9-86C0-5C41-ACEB-9286408652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250" r="12679"/>
          <a:stretch/>
        </p:blipFill>
        <p:spPr>
          <a:xfrm>
            <a:off x="3423224" y="1489627"/>
            <a:ext cx="3891600" cy="287797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41169EA-8519-5446-BAFC-DF94E4DE2495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38" b="24743"/>
          <a:stretch/>
        </p:blipFill>
        <p:spPr>
          <a:xfrm>
            <a:off x="7458840" y="5136062"/>
            <a:ext cx="4178936" cy="150501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816B3BD-A128-A543-8738-DC691FC55E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84788" y="1871531"/>
            <a:ext cx="3068960" cy="230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31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0"/>
                            </p:stCondLst>
                            <p:childTnLst>
                              <p:par>
                                <p:cTn id="4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000"/>
                            </p:stCondLst>
                            <p:childTnLst>
                              <p:par>
                                <p:cTn id="5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0"/>
                            </p:stCondLst>
                            <p:childTnLst>
                              <p:par>
                                <p:cTn id="5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500"/>
                            </p:stCondLst>
                            <p:childTnLst>
                              <p:par>
                                <p:cTn id="6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6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515B4B-3ADD-418D-A61D-2099706C2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34CE1B4-62B3-438D-AEBF-F359667A0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pPr/>
              <a:t>2</a:t>
            </a:fld>
            <a:endParaRPr lang="sv-SE"/>
          </a:p>
        </p:txBody>
      </p:sp>
      <p:graphicFrame>
        <p:nvGraphicFramePr>
          <p:cNvPr id="8" name="Tabell 8">
            <a:extLst>
              <a:ext uri="{FF2B5EF4-FFF2-40B4-BE49-F238E27FC236}">
                <a16:creationId xmlns:a16="http://schemas.microsoft.com/office/drawing/2014/main" id="{6785EE1E-4A1C-4346-83D0-84014F8F23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7113379"/>
              </p:ext>
            </p:extLst>
          </p:nvPr>
        </p:nvGraphicFramePr>
        <p:xfrm>
          <a:off x="1195647" y="1633448"/>
          <a:ext cx="10134600" cy="32045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4600">
                  <a:extLst>
                    <a:ext uri="{9D8B030D-6E8A-4147-A177-3AD203B41FA5}">
                      <a16:colId xmlns:a16="http://schemas.microsoft.com/office/drawing/2014/main" val="1887023439"/>
                    </a:ext>
                  </a:extLst>
                </a:gridCol>
              </a:tblGrid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1	Introduction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5739561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2	Cryoplant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2991455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3	Recovery System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8378964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endParaRPr lang="en-GB" sz="2000" b="0" noProof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5913222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endParaRPr lang="en-GB" sz="2000" b="0" noProof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532126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endParaRPr lang="en-GB" sz="2000" b="0" noProof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0096166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endParaRPr lang="en-GB" sz="2000" b="0" noProof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9522269"/>
                  </a:ext>
                </a:extLst>
              </a:tr>
            </a:tbl>
          </a:graphicData>
        </a:graphic>
      </p:graphicFrame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A59AED1-4BAA-47FE-A233-9C2F413DB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78972905-E434-5D47-AFD2-FA25DA38A1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>
                <a:solidFill>
                  <a:schemeClr val="bg1"/>
                </a:solidFill>
              </a:rPr>
              <a:t>2022-04-21</a:t>
            </a:fld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43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(1.1) Cryogenics Team 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3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25891" y="1698285"/>
            <a:ext cx="1752602" cy="3894993"/>
          </a:xfrm>
          <a:ln>
            <a:solidFill>
              <a:schemeClr val="tx1"/>
            </a:solidFill>
          </a:ln>
        </p:spPr>
        <p:txBody>
          <a:bodyPr/>
          <a:lstStyle/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 Leader, </a:t>
            </a: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 Engineers, </a:t>
            </a: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 Technicians</a:t>
            </a: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(1 Designer, </a:t>
            </a: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 Student)</a:t>
            </a: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 engineer for CDS in another group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C831C18-43F9-624A-836B-DCB2E66910B0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 rotWithShape="1">
          <a:blip r:embed="rId2"/>
          <a:srcRect l="8637" t="30691" r="1945" b="14697"/>
          <a:stretch/>
        </p:blipFill>
        <p:spPr>
          <a:xfrm>
            <a:off x="1107478" y="1698285"/>
            <a:ext cx="8503155" cy="3894993"/>
          </a:xfrm>
        </p:spPr>
      </p:pic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2022-04-21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436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(1.2) Scope of Cryogenics Group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4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2022-04-21</a:t>
            </a:fld>
            <a:endParaRPr lang="sv-SE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6076964-36CA-D349-9A1F-26C934FF6D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5" name="Platshållare för innehåll 4">
            <a:extLst>
              <a:ext uri="{FF2B5EF4-FFF2-40B4-BE49-F238E27FC236}">
                <a16:creationId xmlns:a16="http://schemas.microsoft.com/office/drawing/2014/main" id="{C4E207F3-AC9B-9243-A07A-6BC6706F3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900" y="1571647"/>
            <a:ext cx="7631135" cy="5086185"/>
          </a:xfrm>
          <a:prstGeom prst="rect">
            <a:avLst/>
          </a:prstGeom>
        </p:spPr>
      </p:pic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9699C6B8-A391-6443-9082-03F01B2E6725}"/>
              </a:ext>
            </a:extLst>
          </p:cNvPr>
          <p:cNvSpPr txBox="1">
            <a:spLocks/>
          </p:cNvSpPr>
          <p:nvPr/>
        </p:nvSpPr>
        <p:spPr>
          <a:xfrm>
            <a:off x="8377646" y="1711893"/>
            <a:ext cx="3300548" cy="134968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60000" indent="-216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50000" indent="-198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2865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GB" sz="1800" dirty="0">
                <a:solidFill>
                  <a:srgbClr val="FF0000"/>
                </a:solidFill>
              </a:rPr>
              <a:t>ACCELERATOR</a:t>
            </a:r>
          </a:p>
          <a:p>
            <a:pPr>
              <a:spcBef>
                <a:spcPts val="600"/>
              </a:spcBef>
            </a:pPr>
            <a:r>
              <a:rPr lang="en-GB" sz="1400" dirty="0"/>
              <a:t>Accelerator Cryoplant (ACCP) and </a:t>
            </a:r>
            <a:r>
              <a:rPr lang="en-GB" sz="1400" dirty="0" err="1"/>
              <a:t>Cryodistribution</a:t>
            </a:r>
            <a:r>
              <a:rPr lang="en-GB" sz="1400" dirty="0"/>
              <a:t> System (CDS) for </a:t>
            </a:r>
            <a:r>
              <a:rPr lang="en-GB" sz="1400" dirty="0" err="1"/>
              <a:t>sc</a:t>
            </a:r>
            <a:r>
              <a:rPr lang="en-GB" sz="1400" dirty="0"/>
              <a:t> </a:t>
            </a:r>
            <a:r>
              <a:rPr lang="en-GB" sz="1400" dirty="0" err="1"/>
              <a:t>linac</a:t>
            </a:r>
            <a:endParaRPr lang="en-GB" sz="1400" dirty="0"/>
          </a:p>
          <a:p>
            <a:pPr>
              <a:spcBef>
                <a:spcPts val="0"/>
              </a:spcBef>
            </a:pPr>
            <a:r>
              <a:rPr lang="en-GB" sz="1400" b="1" dirty="0">
                <a:solidFill>
                  <a:schemeClr val="tx1"/>
                </a:solidFill>
              </a:rPr>
              <a:t>Test and Instruments Cryoplant (TICP</a:t>
            </a:r>
            <a:r>
              <a:rPr lang="en-GB" sz="1400" dirty="0">
                <a:solidFill>
                  <a:schemeClr val="tx1"/>
                </a:solidFill>
              </a:rPr>
              <a:t>) </a:t>
            </a:r>
            <a:r>
              <a:rPr lang="en-GB" sz="1400" dirty="0"/>
              <a:t>and Cryomodule (CM) </a:t>
            </a:r>
            <a:r>
              <a:rPr lang="en-GB" sz="1400" dirty="0" err="1"/>
              <a:t>teststand</a:t>
            </a:r>
            <a:endParaRPr lang="en-GB" sz="1400" dirty="0"/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4635A0F6-0CEE-B648-94A7-C2C7A6BDE1A9}"/>
              </a:ext>
            </a:extLst>
          </p:cNvPr>
          <p:cNvSpPr txBox="1">
            <a:spLocks/>
          </p:cNvSpPr>
          <p:nvPr/>
        </p:nvSpPr>
        <p:spPr>
          <a:xfrm>
            <a:off x="8377646" y="3153600"/>
            <a:ext cx="3300548" cy="12386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60000" indent="-216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50000" indent="-198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2865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GB" sz="1800" dirty="0">
                <a:solidFill>
                  <a:srgbClr val="0070C0"/>
                </a:solidFill>
              </a:rPr>
              <a:t>TARGET</a:t>
            </a:r>
          </a:p>
          <a:p>
            <a:pPr>
              <a:spcBef>
                <a:spcPts val="600"/>
              </a:spcBef>
            </a:pPr>
            <a:r>
              <a:rPr lang="en-GB" sz="1400" dirty="0"/>
              <a:t>Target Moderator Cryoplant (TMCP) and helium CDS for Cryogenic Moderator System (CMS)</a:t>
            </a:r>
          </a:p>
          <a:p>
            <a:pPr>
              <a:spcBef>
                <a:spcPts val="0"/>
              </a:spcBef>
            </a:pPr>
            <a:r>
              <a:rPr lang="en-GB" sz="1400" dirty="0"/>
              <a:t>CMS and hydrogen CDS for moderators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78A14948-D8E4-C147-A676-0C50119B80DF}"/>
              </a:ext>
            </a:extLst>
          </p:cNvPr>
          <p:cNvSpPr txBox="1">
            <a:spLocks/>
          </p:cNvSpPr>
          <p:nvPr/>
        </p:nvSpPr>
        <p:spPr>
          <a:xfrm>
            <a:off x="8377646" y="4484252"/>
            <a:ext cx="3300548" cy="97194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60000" indent="-216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50000" indent="-198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2865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GB" sz="1800" dirty="0">
                <a:solidFill>
                  <a:srgbClr val="00B050"/>
                </a:solidFill>
              </a:rPr>
              <a:t>NEUTRON SCIENCE ACTIVITIES</a:t>
            </a:r>
          </a:p>
          <a:p>
            <a:pPr>
              <a:spcBef>
                <a:spcPts val="600"/>
              </a:spcBef>
            </a:pPr>
            <a:r>
              <a:rPr lang="en-GB" sz="1400" b="1" dirty="0">
                <a:solidFill>
                  <a:schemeClr val="tx1"/>
                </a:solidFill>
              </a:rPr>
              <a:t>Side-wide helium supply and recovery</a:t>
            </a:r>
          </a:p>
          <a:p>
            <a:pPr>
              <a:spcBef>
                <a:spcPts val="0"/>
              </a:spcBef>
            </a:pPr>
            <a:r>
              <a:rPr lang="en-GB" sz="1400" dirty="0"/>
              <a:t>Side-wide liquid nitrogen supply</a:t>
            </a:r>
          </a:p>
          <a:p>
            <a:pPr>
              <a:spcBef>
                <a:spcPts val="600"/>
              </a:spcBef>
            </a:pPr>
            <a:endParaRPr lang="en-GB" sz="1400" dirty="0"/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892F06FE-8B0B-7043-AB5F-783836500918}"/>
              </a:ext>
            </a:extLst>
          </p:cNvPr>
          <p:cNvSpPr txBox="1">
            <a:spLocks/>
          </p:cNvSpPr>
          <p:nvPr/>
        </p:nvSpPr>
        <p:spPr>
          <a:xfrm>
            <a:off x="8377646" y="5548222"/>
            <a:ext cx="3300548" cy="92704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60000" indent="-216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50000" indent="-198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2865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GENERAL</a:t>
            </a:r>
          </a:p>
          <a:p>
            <a:r>
              <a:rPr lang="en-GB" sz="1400" b="1" dirty="0">
                <a:solidFill>
                  <a:schemeClr val="tx1"/>
                </a:solidFill>
              </a:rPr>
              <a:t>Helium purification, storage, handling</a:t>
            </a:r>
          </a:p>
          <a:p>
            <a:pPr>
              <a:spcBef>
                <a:spcPts val="0"/>
              </a:spcBef>
            </a:pPr>
            <a:r>
              <a:rPr lang="en-GB" sz="1400" dirty="0"/>
              <a:t>Liquefaction for external users (LU) </a:t>
            </a:r>
          </a:p>
          <a:p>
            <a:pPr marL="0" indent="0">
              <a:buNone/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74157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A277C56-3EF8-495F-98AC-A7E8CE6D94B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(2.1) The TICP 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0756E12-8A7A-4F8A-8D1C-AE175B113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5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0B57A266-1EA8-4A09-8126-11EA28233D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b="1" dirty="0"/>
              <a:t>T</a:t>
            </a:r>
            <a:r>
              <a:rPr lang="en-GB" dirty="0"/>
              <a:t>est and (Neutron) </a:t>
            </a:r>
            <a:r>
              <a:rPr lang="en-GB" b="1" dirty="0"/>
              <a:t>I</a:t>
            </a:r>
            <a:r>
              <a:rPr lang="en-GB" dirty="0"/>
              <a:t>nstruments </a:t>
            </a:r>
            <a:r>
              <a:rPr lang="en-GB" b="1" dirty="0" err="1"/>
              <a:t>C</a:t>
            </a:r>
            <a:r>
              <a:rPr lang="en-GB" dirty="0" err="1"/>
              <a:t>ryo</a:t>
            </a:r>
            <a:r>
              <a:rPr lang="en-GB" b="1" dirty="0" err="1"/>
              <a:t>P</a:t>
            </a:r>
            <a:r>
              <a:rPr lang="en-GB" dirty="0" err="1"/>
              <a:t>lant</a:t>
            </a:r>
            <a:endParaRPr lang="en-GB" dirty="0"/>
          </a:p>
          <a:p>
            <a:endParaRPr lang="sv-SE" dirty="0"/>
          </a:p>
        </p:txBody>
      </p:sp>
      <p:pic>
        <p:nvPicPr>
          <p:cNvPr id="12" name="Content Placeholder 4" descr="schema_liquefaction_en56524.jpg">
            <a:extLst>
              <a:ext uri="{FF2B5EF4-FFF2-40B4-BE49-F238E27FC236}">
                <a16:creationId xmlns:a16="http://schemas.microsoft.com/office/drawing/2014/main" id="{C6294303-CA42-4A46-A46E-9A5F7C9DEF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5624" y="1460500"/>
            <a:ext cx="8229600" cy="53975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C0D8A9-3F3A-FF4E-BF9C-E5C8432BAE13}"/>
              </a:ext>
            </a:extLst>
          </p:cNvPr>
          <p:cNvSpPr txBox="1"/>
          <p:nvPr/>
        </p:nvSpPr>
        <p:spPr>
          <a:xfrm>
            <a:off x="1615624" y="6352860"/>
            <a:ext cx="7922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*Cartoon from Air Liquide marketing material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567BC96-C694-AD47-8E34-0A38B555D7A2}"/>
              </a:ext>
            </a:extLst>
          </p:cNvPr>
          <p:cNvSpPr/>
          <p:nvPr/>
        </p:nvSpPr>
        <p:spPr>
          <a:xfrm>
            <a:off x="1460665" y="1438102"/>
            <a:ext cx="2695699" cy="18157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0612A5-BD46-4A44-B3EE-81C58CF3F6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9D4A74-F4AE-B342-A4AF-558A9E45571E}"/>
              </a:ext>
            </a:extLst>
          </p:cNvPr>
          <p:cNvSpPr/>
          <p:nvPr/>
        </p:nvSpPr>
        <p:spPr>
          <a:xfrm>
            <a:off x="6495802" y="1438102"/>
            <a:ext cx="5082639" cy="564770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>
              <a:spcBef>
                <a:spcPts val="480"/>
              </a:spcBef>
              <a:spcAft>
                <a:spcPts val="1200"/>
              </a:spcAft>
            </a:pPr>
            <a:r>
              <a:rPr lang="en-GB" sz="2000" dirty="0"/>
              <a:t>Main Components (acceptance test results)</a:t>
            </a:r>
          </a:p>
          <a:p>
            <a:pPr marL="162000" indent="-162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Recycle compressor: </a:t>
            </a:r>
            <a:r>
              <a:rPr lang="sv-SE" sz="1600" dirty="0"/>
              <a:t>56 g/s, 14 bara, 70Hz</a:t>
            </a:r>
            <a:endParaRPr lang="en-GB" sz="1600" dirty="0"/>
          </a:p>
          <a:p>
            <a:pPr marL="162000" indent="-162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 err="1"/>
              <a:t>Coldbox</a:t>
            </a:r>
            <a:r>
              <a:rPr lang="en-GB" sz="1600" dirty="0"/>
              <a:t> as liquefier with internal purifier: 137 l/h, 1% N2</a:t>
            </a:r>
          </a:p>
          <a:p>
            <a:pPr marL="162000" indent="-162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External purifier: 3.1 g/s, 1% N2</a:t>
            </a:r>
          </a:p>
          <a:p>
            <a:pPr marL="162000" indent="-162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HP compressors: 2 x 60 m</a:t>
            </a:r>
            <a:r>
              <a:rPr lang="en-GB" sz="1600" baseline="30000" dirty="0"/>
              <a:t>3</a:t>
            </a:r>
            <a:r>
              <a:rPr lang="en-GB" sz="1600" dirty="0"/>
              <a:t>/h</a:t>
            </a:r>
          </a:p>
          <a:p>
            <a:pPr marL="162000" indent="-162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Gasbag: 100 m</a:t>
            </a:r>
            <a:r>
              <a:rPr lang="en-GB" sz="1600" baseline="30000" dirty="0"/>
              <a:t>3</a:t>
            </a:r>
            <a:endParaRPr lang="en-GB" sz="1600" dirty="0"/>
          </a:p>
          <a:p>
            <a:pPr marL="162000" indent="-162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HP panel as 4 x 4 matrix</a:t>
            </a:r>
          </a:p>
          <a:p>
            <a:pPr marL="162000" indent="-162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Impure HP bundle storage: 12 m</a:t>
            </a:r>
            <a:r>
              <a:rPr lang="en-GB" sz="1600" baseline="30000" dirty="0"/>
              <a:t>3</a:t>
            </a:r>
            <a:endParaRPr lang="en-GB" sz="1600" dirty="0"/>
          </a:p>
          <a:p>
            <a:pPr marL="162000" indent="-162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 err="1"/>
              <a:t>LHe</a:t>
            </a:r>
            <a:r>
              <a:rPr lang="en-GB" sz="1600" dirty="0"/>
              <a:t> Dewar: 5500 l</a:t>
            </a:r>
          </a:p>
          <a:p>
            <a:pPr marL="162000" indent="-162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2 x 120l + 1 x 250l </a:t>
            </a:r>
            <a:r>
              <a:rPr lang="en-GB" sz="1600" dirty="0" err="1"/>
              <a:t>LHe</a:t>
            </a:r>
            <a:r>
              <a:rPr lang="en-GB" sz="1600" dirty="0"/>
              <a:t> mobile </a:t>
            </a:r>
            <a:r>
              <a:rPr lang="en-GB" sz="1600" dirty="0" err="1"/>
              <a:t>Dewars</a:t>
            </a:r>
            <a:endParaRPr lang="en-GB" sz="1600" dirty="0"/>
          </a:p>
          <a:p>
            <a:pPr marL="162000" indent="-162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Semi-automatic filling station for 2 mobile </a:t>
            </a:r>
            <a:r>
              <a:rPr lang="en-GB" sz="1600" dirty="0" err="1"/>
              <a:t>dewars</a:t>
            </a:r>
            <a:endParaRPr lang="en-GB" sz="1600" dirty="0"/>
          </a:p>
          <a:p>
            <a:pPr marL="162000" indent="-162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boil </a:t>
            </a:r>
          </a:p>
          <a:p>
            <a:pPr>
              <a:spcAft>
                <a:spcPts val="600"/>
              </a:spcAft>
            </a:pPr>
            <a:r>
              <a:rPr lang="en-GB" sz="1600" u="sng" dirty="0">
                <a:solidFill>
                  <a:srgbClr val="0070C0"/>
                </a:solidFill>
              </a:rPr>
              <a:t>Special equipment for </a:t>
            </a:r>
            <a:r>
              <a:rPr lang="en-GB" sz="1600" u="sng" dirty="0" err="1">
                <a:solidFill>
                  <a:srgbClr val="0070C0"/>
                </a:solidFill>
              </a:rPr>
              <a:t>Teststand</a:t>
            </a:r>
            <a:r>
              <a:rPr lang="en-GB" sz="1600" u="sng" dirty="0">
                <a:solidFill>
                  <a:srgbClr val="0070C0"/>
                </a:solidFill>
              </a:rPr>
              <a:t> operation</a:t>
            </a:r>
          </a:p>
          <a:p>
            <a:pPr marL="162000" indent="-162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70C0"/>
                </a:solidFill>
              </a:rPr>
              <a:t>4-fold transfer line connection, </a:t>
            </a:r>
            <a:r>
              <a:rPr lang="en-GB" sz="1600" dirty="0" err="1">
                <a:solidFill>
                  <a:srgbClr val="0070C0"/>
                </a:solidFill>
              </a:rPr>
              <a:t>subcooler</a:t>
            </a:r>
            <a:r>
              <a:rPr lang="en-GB" sz="1600" dirty="0">
                <a:solidFill>
                  <a:srgbClr val="0070C0"/>
                </a:solidFill>
              </a:rPr>
              <a:t> etc.</a:t>
            </a:r>
          </a:p>
          <a:p>
            <a:pPr marL="162000" indent="-162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70C0"/>
                </a:solidFill>
              </a:rPr>
              <a:t>Process Vacuum Pumps: 5.4 g/s</a:t>
            </a:r>
          </a:p>
          <a:p>
            <a:pPr marL="162000" indent="-162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70C0"/>
                </a:solidFill>
              </a:rPr>
              <a:t>Ambient heater for VLP return</a:t>
            </a:r>
          </a:p>
          <a:p>
            <a:pPr marL="162000" indent="-1620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72549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-1.48148E-6 L -0.24531 -0.15903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-796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 build="allAtOnce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A277C56-3EF8-495F-98AC-A7E8CE6D9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(2.2) The TICP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0756E12-8A7A-4F8A-8D1C-AE175B113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6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0B57A266-1EA8-4A09-8126-11EA28233D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b="1" dirty="0"/>
              <a:t>T</a:t>
            </a:r>
            <a:r>
              <a:rPr lang="en-GB" dirty="0"/>
              <a:t>est and (Neutron) </a:t>
            </a:r>
            <a:r>
              <a:rPr lang="en-GB" b="1" dirty="0"/>
              <a:t>I</a:t>
            </a:r>
            <a:r>
              <a:rPr lang="en-GB" dirty="0"/>
              <a:t>nstruments </a:t>
            </a:r>
            <a:r>
              <a:rPr lang="en-GB" b="1" dirty="0" err="1"/>
              <a:t>C</a:t>
            </a:r>
            <a:r>
              <a:rPr lang="en-GB" dirty="0" err="1"/>
              <a:t>ryo</a:t>
            </a:r>
            <a:r>
              <a:rPr lang="en-GB" b="1" dirty="0" err="1"/>
              <a:t>P</a:t>
            </a:r>
            <a:r>
              <a:rPr lang="en-GB" dirty="0" err="1"/>
              <a:t>lant</a:t>
            </a:r>
            <a:endParaRPr lang="en-GB" dirty="0"/>
          </a:p>
          <a:p>
            <a:endParaRPr lang="sv-SE" dirty="0"/>
          </a:p>
        </p:txBody>
      </p:sp>
      <p:pic>
        <p:nvPicPr>
          <p:cNvPr id="12" name="Content Placeholder 4" descr="schema_liquefaction_en56524.jpg">
            <a:extLst>
              <a:ext uri="{FF2B5EF4-FFF2-40B4-BE49-F238E27FC236}">
                <a16:creationId xmlns:a16="http://schemas.microsoft.com/office/drawing/2014/main" id="{C6294303-CA42-4A46-A46E-9A5F7C9DEF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829" y="1714807"/>
            <a:ext cx="4149011" cy="272118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6168AD-A3F5-3646-B26C-0DD80C579010}"/>
              </a:ext>
            </a:extLst>
          </p:cNvPr>
          <p:cNvSpPr txBox="1"/>
          <p:nvPr/>
        </p:nvSpPr>
        <p:spPr>
          <a:xfrm>
            <a:off x="5659120" y="20421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GB" dirty="0">
              <a:solidFill>
                <a:srgbClr val="666666"/>
              </a:solidFill>
            </a:endParaRPr>
          </a:p>
        </p:txBody>
      </p:sp>
      <p:pic>
        <p:nvPicPr>
          <p:cNvPr id="8" name="Picture 7" descr="IMG_2225.JPG">
            <a:extLst>
              <a:ext uri="{FF2B5EF4-FFF2-40B4-BE49-F238E27FC236}">
                <a16:creationId xmlns:a16="http://schemas.microsoft.com/office/drawing/2014/main" id="{CCB5B143-BD5C-0248-AC0A-B6C02905A1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7" t="9344" r="20077" b="3860"/>
          <a:stretch/>
        </p:blipFill>
        <p:spPr>
          <a:xfrm>
            <a:off x="6126371" y="353780"/>
            <a:ext cx="1852568" cy="16615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362D5D-DA0E-024E-A5A1-DC03B8E56F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50" r="12679"/>
          <a:stretch/>
        </p:blipFill>
        <p:spPr>
          <a:xfrm>
            <a:off x="5028772" y="2572301"/>
            <a:ext cx="2567167" cy="18985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187067-32F6-3A49-8D73-18CE7157E9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9455" y="4695237"/>
            <a:ext cx="2573187" cy="19298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9D3416-E69A-5B4F-B46C-B39E7EA7D4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829" y="4695237"/>
            <a:ext cx="2573186" cy="19298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416A20-4FCE-9547-ADC2-4A8BB370F17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3" t="18501" r="14563" b="16400"/>
          <a:stretch/>
        </p:blipFill>
        <p:spPr>
          <a:xfrm>
            <a:off x="8146277" y="60457"/>
            <a:ext cx="2789262" cy="17245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8AF3902-2CE6-2549-A90A-33A7BDF1E3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429" y="4774614"/>
            <a:ext cx="2282443" cy="1711833"/>
          </a:xfrm>
          <a:prstGeom prst="rect">
            <a:avLst/>
          </a:prstGeom>
        </p:spPr>
      </p:pic>
      <p:pic>
        <p:nvPicPr>
          <p:cNvPr id="15" name="Picture 14" descr="IMG_2219.JPG">
            <a:extLst>
              <a:ext uri="{FF2B5EF4-FFF2-40B4-BE49-F238E27FC236}">
                <a16:creationId xmlns:a16="http://schemas.microsoft.com/office/drawing/2014/main" id="{97923C1F-EBD1-D54B-93EB-BC5C3B130FD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t="12750" r="22213" b="-249"/>
          <a:stretch/>
        </p:blipFill>
        <p:spPr>
          <a:xfrm>
            <a:off x="9765429" y="2407486"/>
            <a:ext cx="2271863" cy="16918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95866D6-8B78-A94D-9FED-FD30CB77C4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12870" y="3957901"/>
            <a:ext cx="2470090" cy="1852567"/>
          </a:xfrm>
          <a:prstGeom prst="rect">
            <a:avLst/>
          </a:prstGeom>
        </p:spPr>
      </p:pic>
      <p:sp>
        <p:nvSpPr>
          <p:cNvPr id="18" name="Down Arrow 17">
            <a:extLst>
              <a:ext uri="{FF2B5EF4-FFF2-40B4-BE49-F238E27FC236}">
                <a16:creationId xmlns:a16="http://schemas.microsoft.com/office/drawing/2014/main" id="{3E98A912-EB03-4843-8389-63D9E07C628B}"/>
              </a:ext>
            </a:extLst>
          </p:cNvPr>
          <p:cNvSpPr/>
          <p:nvPr/>
        </p:nvSpPr>
        <p:spPr>
          <a:xfrm>
            <a:off x="10463709" y="1838771"/>
            <a:ext cx="283460" cy="4899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7DDD3B71-271D-BE44-8CCA-ADEF28A68413}"/>
              </a:ext>
            </a:extLst>
          </p:cNvPr>
          <p:cNvSpPr/>
          <p:nvPr/>
        </p:nvSpPr>
        <p:spPr>
          <a:xfrm>
            <a:off x="10463709" y="4173877"/>
            <a:ext cx="283460" cy="4899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Bent Arrow 19">
            <a:extLst>
              <a:ext uri="{FF2B5EF4-FFF2-40B4-BE49-F238E27FC236}">
                <a16:creationId xmlns:a16="http://schemas.microsoft.com/office/drawing/2014/main" id="{F4273CDD-DFEC-3849-BA06-059A1413AF40}"/>
              </a:ext>
            </a:extLst>
          </p:cNvPr>
          <p:cNvSpPr/>
          <p:nvPr/>
        </p:nvSpPr>
        <p:spPr>
          <a:xfrm rot="16200000">
            <a:off x="8844356" y="5947405"/>
            <a:ext cx="454955" cy="938149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1" name="Bent Arrow 20">
            <a:extLst>
              <a:ext uri="{FF2B5EF4-FFF2-40B4-BE49-F238E27FC236}">
                <a16:creationId xmlns:a16="http://schemas.microsoft.com/office/drawing/2014/main" id="{56F0FCE7-7870-CC42-A08F-97AFADBE4FF9}"/>
              </a:ext>
            </a:extLst>
          </p:cNvPr>
          <p:cNvSpPr/>
          <p:nvPr/>
        </p:nvSpPr>
        <p:spPr>
          <a:xfrm flipH="1">
            <a:off x="8146275" y="1888741"/>
            <a:ext cx="589015" cy="163312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35C03F97-E705-414A-A1C4-A92EE223C8C5}"/>
              </a:ext>
            </a:extLst>
          </p:cNvPr>
          <p:cNvSpPr/>
          <p:nvPr/>
        </p:nvSpPr>
        <p:spPr>
          <a:xfrm>
            <a:off x="7068313" y="2062241"/>
            <a:ext cx="283460" cy="4899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Bent Arrow 22">
            <a:extLst>
              <a:ext uri="{FF2B5EF4-FFF2-40B4-BE49-F238E27FC236}">
                <a16:creationId xmlns:a16="http://schemas.microsoft.com/office/drawing/2014/main" id="{76F9F408-2188-794D-AA33-EF136FB23A58}"/>
              </a:ext>
            </a:extLst>
          </p:cNvPr>
          <p:cNvSpPr/>
          <p:nvPr/>
        </p:nvSpPr>
        <p:spPr>
          <a:xfrm rot="10800000">
            <a:off x="6654901" y="4631623"/>
            <a:ext cx="611532" cy="118646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76A8CDB5-C325-B64F-BFD0-EF1921799604}"/>
              </a:ext>
            </a:extLst>
          </p:cNvPr>
          <p:cNvSpPr/>
          <p:nvPr/>
        </p:nvSpPr>
        <p:spPr>
          <a:xfrm rot="5400000">
            <a:off x="3449924" y="5385575"/>
            <a:ext cx="283460" cy="4899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2347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(3.1) Helium Recovery – current situation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7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Sub-headline to strengthen the headline above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2022-04-21</a:t>
            </a:fld>
            <a:endParaRPr lang="sv-SE" dirty="0"/>
          </a:p>
        </p:txBody>
      </p:sp>
      <p:pic>
        <p:nvPicPr>
          <p:cNvPr id="9" name="Platshållare för innehåll 4">
            <a:extLst>
              <a:ext uri="{FF2B5EF4-FFF2-40B4-BE49-F238E27FC236}">
                <a16:creationId xmlns:a16="http://schemas.microsoft.com/office/drawing/2014/main" id="{BDC27CFC-12B8-8A45-927C-F3D84C85B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437" y="816201"/>
            <a:ext cx="9042333" cy="602675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BF58730-91F3-8F48-9D1C-C03F3F472442}"/>
              </a:ext>
            </a:extLst>
          </p:cNvPr>
          <p:cNvCxnSpPr>
            <a:cxnSpLocks/>
          </p:cNvCxnSpPr>
          <p:nvPr/>
        </p:nvCxnSpPr>
        <p:spPr>
          <a:xfrm flipH="1">
            <a:off x="5937584" y="2863516"/>
            <a:ext cx="141372" cy="562923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DE21243-5BDD-8841-A79D-110A0A48A05D}"/>
              </a:ext>
            </a:extLst>
          </p:cNvPr>
          <p:cNvCxnSpPr>
            <a:cxnSpLocks/>
          </p:cNvCxnSpPr>
          <p:nvPr/>
        </p:nvCxnSpPr>
        <p:spPr>
          <a:xfrm>
            <a:off x="5937584" y="3431005"/>
            <a:ext cx="0" cy="182145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D564F2C-FFC0-8442-8C4C-9AADE1304A5A}"/>
              </a:ext>
            </a:extLst>
          </p:cNvPr>
          <p:cNvCxnSpPr>
            <a:cxnSpLocks/>
          </p:cNvCxnSpPr>
          <p:nvPr/>
        </p:nvCxnSpPr>
        <p:spPr>
          <a:xfrm>
            <a:off x="4698332" y="3426439"/>
            <a:ext cx="1239252" cy="0"/>
          </a:xfrm>
          <a:prstGeom prst="line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FC5BB39-A360-BA4E-B5B3-A17B66636AC3}"/>
              </a:ext>
            </a:extLst>
          </p:cNvPr>
          <p:cNvCxnSpPr>
            <a:cxnSpLocks/>
          </p:cNvCxnSpPr>
          <p:nvPr/>
        </p:nvCxnSpPr>
        <p:spPr>
          <a:xfrm>
            <a:off x="4698332" y="3581400"/>
            <a:ext cx="0" cy="150395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B1B0BF1-6981-5D4A-8F4C-D4D1EF5D0243}"/>
              </a:ext>
            </a:extLst>
          </p:cNvPr>
          <p:cNvCxnSpPr>
            <a:cxnSpLocks/>
          </p:cNvCxnSpPr>
          <p:nvPr/>
        </p:nvCxnSpPr>
        <p:spPr>
          <a:xfrm>
            <a:off x="3471111" y="3581400"/>
            <a:ext cx="1227221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157368C-1737-C343-B215-978706F76C52}"/>
              </a:ext>
            </a:extLst>
          </p:cNvPr>
          <p:cNvCxnSpPr>
            <a:cxnSpLocks/>
          </p:cNvCxnSpPr>
          <p:nvPr/>
        </p:nvCxnSpPr>
        <p:spPr>
          <a:xfrm>
            <a:off x="2640932" y="3068053"/>
            <a:ext cx="830179" cy="513347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0648F71-71C6-864A-8EF8-2D8057773BF4}"/>
              </a:ext>
            </a:extLst>
          </p:cNvPr>
          <p:cNvCxnSpPr>
            <a:cxnSpLocks/>
          </p:cNvCxnSpPr>
          <p:nvPr/>
        </p:nvCxnSpPr>
        <p:spPr>
          <a:xfrm>
            <a:off x="3459081" y="3581400"/>
            <a:ext cx="0" cy="750571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C31CB56-5F8C-7142-B772-01A799A6BA27}"/>
              </a:ext>
            </a:extLst>
          </p:cNvPr>
          <p:cNvCxnSpPr>
            <a:cxnSpLocks/>
          </p:cNvCxnSpPr>
          <p:nvPr/>
        </p:nvCxnSpPr>
        <p:spPr>
          <a:xfrm>
            <a:off x="3455483" y="4331971"/>
            <a:ext cx="1423322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EB2E7D0-754A-E843-BCA9-9B06B6876902}"/>
              </a:ext>
            </a:extLst>
          </p:cNvPr>
          <p:cNvCxnSpPr>
            <a:cxnSpLocks/>
          </p:cNvCxnSpPr>
          <p:nvPr/>
        </p:nvCxnSpPr>
        <p:spPr>
          <a:xfrm>
            <a:off x="4698332" y="4018547"/>
            <a:ext cx="0" cy="313424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6112BE5-9533-F249-9814-023EB65D913E}"/>
              </a:ext>
            </a:extLst>
          </p:cNvPr>
          <p:cNvCxnSpPr>
            <a:cxnSpLocks/>
          </p:cNvCxnSpPr>
          <p:nvPr/>
        </p:nvCxnSpPr>
        <p:spPr>
          <a:xfrm flipV="1">
            <a:off x="2382253" y="4229100"/>
            <a:ext cx="1073230" cy="52795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Arc 43">
            <a:extLst>
              <a:ext uri="{FF2B5EF4-FFF2-40B4-BE49-F238E27FC236}">
                <a16:creationId xmlns:a16="http://schemas.microsoft.com/office/drawing/2014/main" id="{A2AA17B9-00BA-2A45-ACAD-92225DAA03AA}"/>
              </a:ext>
            </a:extLst>
          </p:cNvPr>
          <p:cNvSpPr/>
          <p:nvPr/>
        </p:nvSpPr>
        <p:spPr>
          <a:xfrm rot="2823968">
            <a:off x="2910807" y="2477591"/>
            <a:ext cx="1703190" cy="1970047"/>
          </a:xfrm>
          <a:prstGeom prst="arc">
            <a:avLst>
              <a:gd name="adj1" fmla="val 8822558"/>
              <a:gd name="adj2" fmla="val 13320351"/>
            </a:avLst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C19A94F-58AE-A644-9EAB-7B0581A9889F}"/>
              </a:ext>
            </a:extLst>
          </p:cNvPr>
          <p:cNvSpPr txBox="1"/>
          <p:nvPr/>
        </p:nvSpPr>
        <p:spPr>
          <a:xfrm>
            <a:off x="6243074" y="2775645"/>
            <a:ext cx="1731345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GB" sz="1400" dirty="0"/>
              <a:t>Done 2017- 2018, AD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20E70E8-D376-9942-BC28-C4CAAC1DFB77}"/>
              </a:ext>
            </a:extLst>
          </p:cNvPr>
          <p:cNvSpPr txBox="1"/>
          <p:nvPr/>
        </p:nvSpPr>
        <p:spPr>
          <a:xfrm>
            <a:off x="4306831" y="2246471"/>
            <a:ext cx="2022254" cy="30777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GB" sz="1400" dirty="0"/>
              <a:t>Done 2021 - 2022, Target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631FDBA-D6F1-0443-980E-61A905193AD4}"/>
              </a:ext>
            </a:extLst>
          </p:cNvPr>
          <p:cNvSpPr txBox="1"/>
          <p:nvPr/>
        </p:nvSpPr>
        <p:spPr>
          <a:xfrm>
            <a:off x="2775931" y="4645395"/>
            <a:ext cx="1252372" cy="30777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GB" sz="1400" dirty="0"/>
              <a:t>Done 2019, CF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8B5551F-1AB0-6546-AA6A-C4277403410B}"/>
              </a:ext>
            </a:extLst>
          </p:cNvPr>
          <p:cNvSpPr txBox="1"/>
          <p:nvPr/>
        </p:nvSpPr>
        <p:spPr>
          <a:xfrm>
            <a:off x="3600816" y="2709208"/>
            <a:ext cx="1626947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GB" sz="1400" dirty="0"/>
              <a:t>Installation partially done, INFRA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85F5B23-7C51-1549-9456-620F44407071}"/>
              </a:ext>
            </a:extLst>
          </p:cNvPr>
          <p:cNvCxnSpPr>
            <a:cxnSpLocks/>
          </p:cNvCxnSpPr>
          <p:nvPr/>
        </p:nvCxnSpPr>
        <p:spPr>
          <a:xfrm flipV="1">
            <a:off x="4698332" y="3389947"/>
            <a:ext cx="4486" cy="191454"/>
          </a:xfrm>
          <a:prstGeom prst="line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C45C9B6-447C-734C-AE81-DD03EBF1A696}"/>
              </a:ext>
            </a:extLst>
          </p:cNvPr>
          <p:cNvCxnSpPr>
            <a:cxnSpLocks/>
          </p:cNvCxnSpPr>
          <p:nvPr/>
        </p:nvCxnSpPr>
        <p:spPr>
          <a:xfrm flipH="1" flipV="1">
            <a:off x="2611813" y="4434842"/>
            <a:ext cx="86085" cy="18296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F02DE448-A380-D843-A0B3-FCA47BC1EBD9}"/>
              </a:ext>
            </a:extLst>
          </p:cNvPr>
          <p:cNvSpPr/>
          <p:nvPr/>
        </p:nvSpPr>
        <p:spPr>
          <a:xfrm>
            <a:off x="5567495" y="3506202"/>
            <a:ext cx="150395" cy="15039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DE72FD8-66FA-6E4F-B31C-48B743E290A2}"/>
              </a:ext>
            </a:extLst>
          </p:cNvPr>
          <p:cNvCxnSpPr>
            <a:cxnSpLocks/>
          </p:cNvCxnSpPr>
          <p:nvPr/>
        </p:nvCxnSpPr>
        <p:spPr>
          <a:xfrm flipH="1">
            <a:off x="5717890" y="3583405"/>
            <a:ext cx="219694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E40AEF18-6E4C-F249-9D5D-CC4F89E1EC58}"/>
              </a:ext>
            </a:extLst>
          </p:cNvPr>
          <p:cNvSpPr/>
          <p:nvPr/>
        </p:nvSpPr>
        <p:spPr>
          <a:xfrm>
            <a:off x="5788479" y="2858951"/>
            <a:ext cx="290477" cy="10124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670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  <p:bldP spid="16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3849B-CC72-6249-A385-82277231C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(3.2) Helium recovery Level 90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6A7CC5-A47B-0D40-B609-5CE2623A6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F948C6-1409-D247-BF8C-09D400E88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8</a:t>
            </a:fld>
            <a:endParaRPr lang="sv-S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AAA9F9-A1D8-8B47-97EC-272C4C98E9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BA16D76F-FEF8-FC41-94AC-435AC50BE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2022-04-22</a:t>
            </a:fld>
            <a:endParaRPr lang="sv-SE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5660D1-B26B-954D-8763-2CA540329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166500" y="-459113"/>
            <a:ext cx="6688558" cy="946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78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0206205-9C96-3540-8D95-29A37A344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66500" y="-459113"/>
            <a:ext cx="6688558" cy="94688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03849B-CC72-6249-A385-82277231C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(3.3) Helium recovery Level 100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6A7CC5-A47B-0D40-B609-5CE2623A6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F948C6-1409-D247-BF8C-09D400E88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9</a:t>
            </a:fld>
            <a:endParaRPr lang="sv-S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AAA9F9-A1D8-8B47-97EC-272C4C98E9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BA16D76F-FEF8-FC41-94AC-435AC50BE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2022-04-22</a:t>
            </a:fld>
            <a:endParaRPr lang="sv-S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639E05-EFD8-9546-B354-5622B2FFCE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166498" y="-459115"/>
            <a:ext cx="6688560" cy="946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27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6490</TotalTime>
  <Words>1108</Words>
  <Application>Microsoft Macintosh PowerPoint</Application>
  <PresentationFormat>Widescreen</PresentationFormat>
  <Paragraphs>205</Paragraphs>
  <Slides>17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Helvetica</vt:lpstr>
      <vt:lpstr>Lucida Grande</vt:lpstr>
      <vt:lpstr>Segoe UI</vt:lpstr>
      <vt:lpstr>Segoe UI Light</vt:lpstr>
      <vt:lpstr>Segoe UI Semibold</vt:lpstr>
      <vt:lpstr>Wingdings</vt:lpstr>
      <vt:lpstr>Office-tema</vt:lpstr>
      <vt:lpstr>Status of the ESS helium recovery system</vt:lpstr>
      <vt:lpstr>Agenda</vt:lpstr>
      <vt:lpstr>(1.1) Cryogenics Team </vt:lpstr>
      <vt:lpstr>(1.2) Scope of Cryogenics Group</vt:lpstr>
      <vt:lpstr>(2.1) The TICP </vt:lpstr>
      <vt:lpstr>(2.2) The TICP</vt:lpstr>
      <vt:lpstr>(3.1) Helium Recovery – current situation</vt:lpstr>
      <vt:lpstr>(3.2) Helium recovery Level 90</vt:lpstr>
      <vt:lpstr>(3.3) Helium recovery Level 100</vt:lpstr>
      <vt:lpstr>(3.4) Helium Recovery – overall P&amp;ID</vt:lpstr>
      <vt:lpstr>(3.4) Helium Recovery – INFRA status 2022 </vt:lpstr>
      <vt:lpstr>(3.5) Valve and Instrument Panels</vt:lpstr>
      <vt:lpstr>(4) Summary</vt:lpstr>
      <vt:lpstr>Finish presentation / Back up slides</vt:lpstr>
      <vt:lpstr>(2.1) The Test &amp; Instruments Cryoplant</vt:lpstr>
      <vt:lpstr>(2.1) The Test &amp; Instruments Cryoplant</vt:lpstr>
      <vt:lpstr>Acceptance testing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35</cp:revision>
  <cp:lastPrinted>2019-03-08T10:27:30Z</cp:lastPrinted>
  <dcterms:created xsi:type="dcterms:W3CDTF">2022-04-20T11:26:10Z</dcterms:created>
  <dcterms:modified xsi:type="dcterms:W3CDTF">2022-04-25T06:33:17Z</dcterms:modified>
</cp:coreProperties>
</file>