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93" r:id="rId2"/>
    <p:sldId id="300" r:id="rId3"/>
    <p:sldId id="346" r:id="rId4"/>
    <p:sldId id="1302" r:id="rId5"/>
    <p:sldId id="256" r:id="rId6"/>
    <p:sldId id="370" r:id="rId7"/>
    <p:sldId id="1306" r:id="rId8"/>
    <p:sldId id="325" r:id="rId9"/>
    <p:sldId id="327" r:id="rId10"/>
    <p:sldId id="130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6145"/>
    <a:srgbClr val="DF4B58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2" autoAdjust="0"/>
    <p:restoredTop sz="82359"/>
  </p:normalViewPr>
  <p:slideViewPr>
    <p:cSldViewPr showGuides="1">
      <p:cViewPr varScale="1">
        <p:scale>
          <a:sx n="138" d="100"/>
          <a:sy n="138" d="100"/>
        </p:scale>
        <p:origin x="1264" y="184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24.04.22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24.04.22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experts,</a:t>
            </a:r>
            <a:r>
              <a:rPr lang="en-US" baseline="0" dirty="0"/>
              <a:t> but clear message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9B27C3-53C0-1D4E-B628-4EA30C897D1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13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two options for the top flange. The Level 1 flange was designed according to the recommendation of SAD (drawing ESS-0197907) for the XL-type SEE (see ESS-0038078). The Level 1 flange will enable use of XL-type pool equipment. We note that we Level 1 flange a partial shadowing of the detectors will occur. The largest diameter of the flange that will allow to avoid shadowing and at the same time keep sample-to-flange distance to 600 mm is 700 mm. Using adaptor, the diameter of the flange can be reduced to standard Level 2 dimeter of 505 m. This smaller flange can be used for L-type of SEE. For both Level 1 and Level 2 flanges the distance from the top of the flange to the sample position is 600 mm, according with SAD requirements</a:t>
            </a:r>
            <a:r>
              <a:rPr lang="sv-SE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9B27C3-53C0-1D4E-B628-4EA30C897D1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292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for operation without sample vessel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9B27C3-53C0-1D4E-B628-4EA30C897D1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230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818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53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 </a:t>
            </a:r>
            <a:r>
              <a:rPr lang="fr-FR" dirty="0" err="1"/>
              <a:t>things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relaxed</a:t>
            </a:r>
            <a:r>
              <a:rPr lang="fr-FR" dirty="0"/>
              <a:t>: </a:t>
            </a:r>
            <a:r>
              <a:rPr lang="fr-FR" dirty="0" err="1"/>
              <a:t>cooling</a:t>
            </a:r>
            <a:r>
              <a:rPr lang="fr-FR" dirty="0"/>
              <a:t> / </a:t>
            </a:r>
            <a:r>
              <a:rPr lang="fr-FR" dirty="0" err="1"/>
              <a:t>heating</a:t>
            </a:r>
            <a:r>
              <a:rPr lang="fr-FR" dirty="0"/>
              <a:t> time </a:t>
            </a:r>
            <a:r>
              <a:rPr lang="fr-FR" dirty="0" err="1"/>
              <a:t>from</a:t>
            </a:r>
            <a:r>
              <a:rPr lang="fr-FR" dirty="0"/>
              <a:t> 60 to 90 minutes; </a:t>
            </a:r>
            <a:r>
              <a:rPr lang="fr-FR" dirty="0" err="1"/>
              <a:t>Highly</a:t>
            </a:r>
            <a:r>
              <a:rPr lang="fr-FR" dirty="0"/>
              <a:t> </a:t>
            </a:r>
            <a:r>
              <a:rPr lang="fr-FR" dirty="0" err="1"/>
              <a:t>desirbale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position </a:t>
            </a:r>
            <a:r>
              <a:rPr lang="fr-FR" dirty="0" err="1"/>
              <a:t>along</a:t>
            </a:r>
            <a:r>
              <a:rPr lang="fr-FR" dirty="0"/>
              <a:t> </a:t>
            </a:r>
            <a:r>
              <a:rPr lang="fr-FR" dirty="0" err="1"/>
              <a:t>three</a:t>
            </a:r>
            <a:r>
              <a:rPr lang="fr-FR" dirty="0"/>
              <a:t> axis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presicion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1 mm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35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dt" sz="half" idx="10"/>
          </p:nvPr>
        </p:nvSpPr>
        <p:spPr>
          <a:xfrm>
            <a:off x="527051" y="6526213"/>
            <a:ext cx="23029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7A796-F8B6-F340-88D7-1924C94A531D}" type="datetime1">
              <a:rPr lang="de-DE"/>
              <a:pPr>
                <a:defRPr/>
              </a:pPr>
              <a:t>24.04.22</a:t>
            </a:fld>
            <a:endParaRPr lang="de-DE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ftr" sz="quarter" idx="11"/>
          </p:nvPr>
        </p:nvSpPr>
        <p:spPr>
          <a:xfrm>
            <a:off x="2927351" y="6526213"/>
            <a:ext cx="6529916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28DD8-7A3E-7446-BB6D-378C2D32C2E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16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C1-2977-C245-AA39-5A80BAB85624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2F1E-03DC-284E-BC35-52D190BB1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1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258" y="5891760"/>
            <a:ext cx="2016178" cy="8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258" y="5891760"/>
            <a:ext cx="2016178" cy="8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258" y="5891760"/>
            <a:ext cx="2016178" cy="8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052737"/>
            <a:ext cx="11449050" cy="4724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17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5" r:id="rId10"/>
    <p:sldLayoutId id="2147483676" r:id="rId11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none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8800" indent="-342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wmf"/><Relationship Id="rId15" Type="http://schemas.openxmlformats.org/officeDocument/2006/relationships/image" Target="../media/image19.jpeg"/><Relationship Id="rId10" Type="http://schemas.openxmlformats.org/officeDocument/2006/relationships/image" Target="../media/image14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emf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9336" y="476672"/>
            <a:ext cx="13393488" cy="4619848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ts val="672"/>
              </a:spcBef>
            </a:pPr>
            <a:r>
              <a:rPr lang="en-US" dirty="0"/>
              <a:t>DREAM </a:t>
            </a:r>
            <a:r>
              <a:rPr lang="en-US" dirty="0" err="1"/>
              <a:t>cryofurnace</a:t>
            </a:r>
            <a:r>
              <a:rPr lang="en-US" dirty="0"/>
              <a:t> project</a:t>
            </a:r>
            <a:br>
              <a:rPr lang="en-US" dirty="0"/>
            </a:br>
            <a:br>
              <a:rPr lang="en-US" dirty="0"/>
            </a:br>
            <a:r>
              <a:rPr lang="en-US" sz="2600" u="sng" dirty="0"/>
              <a:t>M. Feygenson</a:t>
            </a:r>
            <a:r>
              <a:rPr lang="en-US" sz="2600" u="sng" baseline="30000" dirty="0"/>
              <a:t>1</a:t>
            </a:r>
            <a:r>
              <a:rPr lang="en-US" sz="2600" dirty="0"/>
              <a:t>, W. Schweika </a:t>
            </a:r>
            <a:r>
              <a:rPr lang="en-US" sz="2600" baseline="30000" dirty="0"/>
              <a:t>1,2</a:t>
            </a:r>
            <a:r>
              <a:rPr lang="en-US" sz="2600" dirty="0"/>
              <a:t>, P. Harbott</a:t>
            </a:r>
            <a:r>
              <a:rPr lang="en-US" sz="2600" baseline="30000" dirty="0"/>
              <a:t>1</a:t>
            </a:r>
            <a:r>
              <a:rPr lang="en-US" sz="2600" dirty="0"/>
              <a:t>, A. Poqué</a:t>
            </a:r>
            <a:r>
              <a:rPr lang="en-US" sz="2600" baseline="30000" dirty="0"/>
              <a:t>1</a:t>
            </a:r>
            <a:r>
              <a:rPr lang="en-US" sz="2600" dirty="0"/>
              <a:t>, A. Schwaab</a:t>
            </a:r>
            <a:r>
              <a:rPr lang="en-US" sz="2600" baseline="30000" dirty="0"/>
              <a:t>1</a:t>
            </a:r>
            <a:r>
              <a:rPr lang="en-US" sz="2600" dirty="0"/>
              <a:t>, </a:t>
            </a:r>
            <a:br>
              <a:rPr lang="en-US" sz="2600" dirty="0"/>
            </a:br>
            <a:r>
              <a:rPr lang="en-US" sz="2600" dirty="0"/>
              <a:t>F. Porcher</a:t>
            </a:r>
            <a:r>
              <a:rPr lang="en-US" sz="2600" baseline="30000" dirty="0"/>
              <a:t>3</a:t>
            </a:r>
            <a:r>
              <a:rPr lang="en-US" sz="2600" dirty="0"/>
              <a:t>, S. Desert</a:t>
            </a:r>
            <a:r>
              <a:rPr lang="en-US" sz="2600" baseline="30000" dirty="0"/>
              <a:t>3</a:t>
            </a:r>
            <a:r>
              <a:rPr lang="en-US" sz="2600" dirty="0"/>
              <a:t>, </a:t>
            </a:r>
            <a:r>
              <a:rPr lang="en-US" sz="26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G. Fabreges</a:t>
            </a:r>
            <a:r>
              <a:rPr lang="en-US" sz="2600" baseline="30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</a:t>
            </a:r>
            <a:r>
              <a:rPr lang="en-US" sz="26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B. Annighöfer</a:t>
            </a:r>
            <a:r>
              <a:rPr lang="en-US" sz="2600" baseline="30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000" baseline="30000" dirty="0"/>
              <a:t>1</a:t>
            </a:r>
            <a:r>
              <a:rPr lang="en-US" sz="2000" dirty="0"/>
              <a:t> </a:t>
            </a:r>
            <a:r>
              <a:rPr lang="en-US" sz="2000" dirty="0" err="1"/>
              <a:t>Forschungszentrum</a:t>
            </a:r>
            <a:r>
              <a:rPr lang="en-US" sz="2000" dirty="0"/>
              <a:t> Jülich, Germany</a:t>
            </a:r>
            <a:br>
              <a:rPr lang="en-US" sz="2000" dirty="0"/>
            </a:br>
            <a:r>
              <a:rPr lang="en-GB" sz="2000" baseline="30000" dirty="0"/>
              <a:t>2</a:t>
            </a:r>
            <a:r>
              <a:rPr lang="en-GB" sz="2000" dirty="0"/>
              <a:t> European Spallation Source ERIC, Sweden</a:t>
            </a:r>
            <a:br>
              <a:rPr lang="en-GB" sz="2000" dirty="0"/>
            </a:br>
            <a:r>
              <a:rPr lang="en-GB" sz="2000" baseline="30000" dirty="0"/>
              <a:t>3</a:t>
            </a:r>
            <a:r>
              <a:rPr lang="en-GB" sz="2000" dirty="0"/>
              <a:t> </a:t>
            </a:r>
            <a:r>
              <a:rPr lang="fr-FR" sz="2000" dirty="0"/>
              <a:t>Laboratoire </a:t>
            </a:r>
            <a:r>
              <a:rPr lang="fr-FR" sz="2000" dirty="0" err="1"/>
              <a:t>Leon</a:t>
            </a:r>
            <a:r>
              <a:rPr lang="fr-FR" sz="2000" dirty="0"/>
              <a:t> Brillouin, France</a:t>
            </a:r>
            <a:br>
              <a:rPr lang="fr-FR" sz="2000" dirty="0"/>
            </a:br>
            <a:br>
              <a:rPr lang="en-US" sz="2800" dirty="0"/>
            </a:b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Picture 6" descr="mage result for ess 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904" y="5643732"/>
            <a:ext cx="1944216" cy="104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1344" y="6166810"/>
            <a:ext cx="2592288" cy="50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24" y="5460632"/>
            <a:ext cx="1872208" cy="12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2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28DD8-7A3E-7446-BB6D-378C2D32C2EA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9" name="ZoneTexte 8"/>
          <p:cNvSpPr txBox="1"/>
          <p:nvPr/>
        </p:nvSpPr>
        <p:spPr>
          <a:xfrm>
            <a:off x="0" y="-24553"/>
            <a:ext cx="10630446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3200" b="1" spc="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Procurement history</a:t>
            </a:r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6480" y="53268"/>
            <a:ext cx="1656184" cy="113324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EC5C27-C096-7A42-B161-02AF53E24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535600"/>
            <a:ext cx="9793088" cy="2878020"/>
          </a:xfrm>
          <a:solidFill>
            <a:schemeClr val="bg1"/>
          </a:solidFill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3 unsuccessful tenders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requirements were relaxed (longer cooling time, sample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position measurement along 3 axis with accuracy &lt; 1 mm)</a:t>
            </a:r>
          </a:p>
          <a:p>
            <a:pPr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Schedule was relaxed</a:t>
            </a:r>
          </a:p>
          <a:p>
            <a:pPr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Last tender:  One bidder. Price is too high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AC4221-33CC-3643-A606-D96A1043920F}"/>
              </a:ext>
            </a:extLst>
          </p:cNvPr>
          <p:cNvSpPr/>
          <p:nvPr/>
        </p:nvSpPr>
        <p:spPr>
          <a:xfrm>
            <a:off x="0" y="2924944"/>
            <a:ext cx="3619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Fallback options</a:t>
            </a:r>
            <a:endParaRPr lang="sv-SE" sz="3200" b="1" spc="1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8A3CFE-808A-5D43-8472-3ADA23736E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4555555"/>
            <a:ext cx="1934857" cy="1514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341EFF-1238-C84C-99D7-23D7101A59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2" y="4567982"/>
            <a:ext cx="2016224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5F1358-C1D5-2140-BF0A-AD97D9AB863F}"/>
              </a:ext>
            </a:extLst>
          </p:cNvPr>
          <p:cNvSpPr/>
          <p:nvPr/>
        </p:nvSpPr>
        <p:spPr>
          <a:xfrm>
            <a:off x="383704" y="37156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Simple stage with cryo-jet and/or heat gun </a:t>
            </a:r>
            <a:b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dirty="0"/>
          </a:p>
        </p:txBody>
      </p:sp>
      <p:pic>
        <p:nvPicPr>
          <p:cNvPr id="18" name="Picture 2" descr="NOMAD Cryostream Diagram no labels">
            <a:extLst>
              <a:ext uri="{FF2B5EF4-FFF2-40B4-BE49-F238E27FC236}">
                <a16:creationId xmlns:a16="http://schemas.microsoft.com/office/drawing/2014/main" id="{206AF480-9BAA-4A4C-9616-B584C5BB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704" y="3494013"/>
            <a:ext cx="1632520" cy="3231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DEAEB390-3C39-0246-B81D-73654BB7B008}"/>
              </a:ext>
            </a:extLst>
          </p:cNvPr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6240" y="3494013"/>
            <a:ext cx="3113316" cy="19977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9B0D6E2-3E30-3E4D-8FC6-85761DB11ADA}"/>
              </a:ext>
            </a:extLst>
          </p:cNvPr>
          <p:cNvSpPr/>
          <p:nvPr/>
        </p:nvSpPr>
        <p:spPr>
          <a:xfrm>
            <a:off x="6312024" y="296641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Linear stage with N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cryostream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(90 – 500 K)</a:t>
            </a:r>
          </a:p>
        </p:txBody>
      </p:sp>
    </p:spTree>
    <p:extLst>
      <p:ext uri="{BB962C8B-B14F-4D97-AF65-F5344CB8AC3E}">
        <p14:creationId xmlns:p14="http://schemas.microsoft.com/office/powerpoint/2010/main" val="141553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36" y="2316400"/>
            <a:ext cx="10420868" cy="454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4" y="34806"/>
            <a:ext cx="11538020" cy="649288"/>
          </a:xfrm>
        </p:spPr>
        <p:txBody>
          <a:bodyPr/>
          <a:lstStyle/>
          <a:p>
            <a:r>
              <a:rPr lang="en-US" dirty="0"/>
              <a:t>What is DREAM?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27" y="764704"/>
            <a:ext cx="1094521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35E82"/>
              </a:buClr>
              <a:buFont typeface="Arial" charset="0"/>
              <a:buChar char="•"/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600" dirty="0"/>
              <a:t>iffraction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2600" dirty="0"/>
              <a:t>esolved by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2600" dirty="0"/>
              <a:t>nergy and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600" dirty="0"/>
              <a:t>ngle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sz="2600" dirty="0"/>
              <a:t>easurements</a:t>
            </a:r>
          </a:p>
          <a:p>
            <a:pPr marL="342900" indent="-342900">
              <a:buClr>
                <a:srgbClr val="035E82"/>
              </a:buClr>
              <a:buFont typeface="Arial" charset="0"/>
              <a:buChar char="•"/>
            </a:pPr>
            <a:r>
              <a:rPr lang="en-US" sz="2300" dirty="0"/>
              <a:t>General use powder diffractometer with novel capabilities</a:t>
            </a:r>
          </a:p>
          <a:p>
            <a:pPr marL="342900" indent="-342900">
              <a:buClr>
                <a:srgbClr val="035E82"/>
              </a:buClr>
              <a:buFont typeface="Arial" charset="0"/>
              <a:buChar char="•"/>
            </a:pPr>
            <a:r>
              <a:rPr lang="en-US" sz="2300" dirty="0"/>
              <a:t>In-kind contribution to ESS from Germany (FZJ </a:t>
            </a:r>
            <a:r>
              <a:rPr lang="mr-IN" sz="2300" dirty="0"/>
              <a:t>–</a:t>
            </a:r>
            <a:r>
              <a:rPr lang="en-US" sz="2300" dirty="0"/>
              <a:t> 76 %) and </a:t>
            </a:r>
            <a:br>
              <a:rPr lang="en-US" sz="2300" dirty="0"/>
            </a:br>
            <a:r>
              <a:rPr lang="en-US" sz="2300" dirty="0"/>
              <a:t>France (LLB </a:t>
            </a:r>
            <a:r>
              <a:rPr lang="mr-IN" sz="2300" dirty="0"/>
              <a:t>–</a:t>
            </a:r>
            <a:r>
              <a:rPr lang="en-US" sz="2300" dirty="0"/>
              <a:t> 24 %)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735" y="116632"/>
            <a:ext cx="2679913" cy="2329815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9789824" y="6200176"/>
            <a:ext cx="2138824" cy="397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1" name="Rectangle 10"/>
          <p:cNvSpPr/>
          <p:nvPr/>
        </p:nvSpPr>
        <p:spPr>
          <a:xfrm>
            <a:off x="10684769" y="5805264"/>
            <a:ext cx="1243879" cy="59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23906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44000" y="149311"/>
            <a:ext cx="5820536" cy="4946937"/>
            <a:chOff x="813431" y="142400"/>
            <a:chExt cx="5820536" cy="4946937"/>
          </a:xfrm>
        </p:grpSpPr>
        <p:sp>
          <p:nvSpPr>
            <p:cNvPr id="5" name="TextBox 4"/>
            <p:cNvSpPr txBox="1"/>
            <p:nvPr/>
          </p:nvSpPr>
          <p:spPr>
            <a:xfrm>
              <a:off x="813931" y="2699219"/>
              <a:ext cx="33514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2784B3"/>
                  </a:solidFill>
                </a:rPr>
                <a:t>Energy Materials</a:t>
              </a:r>
              <a:endParaRPr lang="en-US" sz="2800" b="1" dirty="0">
                <a:solidFill>
                  <a:srgbClr val="2784B3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26963" y="142400"/>
              <a:ext cx="2307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784B3"/>
                  </a:solidFill>
                </a:rPr>
                <a:t>Magnetism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</a:rPr>
                <a:t> 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sym typeface="Wingdings"/>
                </a:rPr>
                <a:t>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3431" y="4566117"/>
              <a:ext cx="28440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784B3"/>
                  </a:solidFill>
                </a:rPr>
                <a:t>Nanostructures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17821" y="2604176"/>
            <a:ext cx="3848353" cy="2395408"/>
            <a:chOff x="-323056" y="3036661"/>
            <a:chExt cx="3848353" cy="2395408"/>
          </a:xfrm>
        </p:grpSpPr>
        <p:graphicFrame>
          <p:nvGraphicFramePr>
            <p:cNvPr id="1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6740276"/>
                </p:ext>
              </p:extLst>
            </p:nvPr>
          </p:nvGraphicFramePr>
          <p:xfrm>
            <a:off x="-323056" y="3036661"/>
            <a:ext cx="2730500" cy="2395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" name="Graph" r:id="rId4" imgW="3879360" imgH="3404160" progId="Origin50.Graph">
                    <p:embed/>
                  </p:oleObj>
                </mc:Choice>
                <mc:Fallback>
                  <p:oleObj name="Graph" r:id="rId4" imgW="3879360" imgH="34041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23056" y="3036661"/>
                          <a:ext cx="2730500" cy="23954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2428856" y="3651315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i="1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13656" y="3895811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i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16312" y="3678439"/>
              <a:ext cx="120898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/>
                <a:t>multiphase</a:t>
              </a:r>
            </a:p>
            <a:p>
              <a:r>
                <a:rPr lang="en-US" sz="1600" i="1" dirty="0"/>
                <a:t>catalysts</a:t>
              </a:r>
            </a:p>
            <a:p>
              <a:r>
                <a:rPr lang="en-US" sz="1600" i="1" dirty="0"/>
                <a:t>in-operandi</a:t>
              </a:r>
            </a:p>
            <a:p>
              <a:r>
                <a:rPr lang="en-US" sz="1600" i="1" dirty="0"/>
                <a:t>batteries</a:t>
              </a:r>
            </a:p>
            <a:p>
              <a:endParaRPr lang="en-US" sz="1600" i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66024" y="849535"/>
            <a:ext cx="7837861" cy="5583424"/>
            <a:chOff x="2442813" y="845345"/>
            <a:chExt cx="7837861" cy="5583424"/>
          </a:xfrm>
        </p:grpSpPr>
        <p:pic>
          <p:nvPicPr>
            <p:cNvPr id="15" name="Picture 10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42548" y="845345"/>
              <a:ext cx="1063755" cy="1528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318277" y="1122810"/>
              <a:ext cx="196239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orbital ordering</a:t>
              </a:r>
            </a:p>
            <a:p>
              <a:r>
                <a:rPr lang="en-US" sz="1600" i="1" dirty="0"/>
                <a:t>charge ordering</a:t>
              </a:r>
            </a:p>
            <a:p>
              <a:r>
                <a:rPr lang="en-US" sz="1600" i="1" dirty="0"/>
                <a:t>distortion</a:t>
              </a:r>
            </a:p>
            <a:p>
              <a:r>
                <a:rPr lang="en-US" sz="1600" i="1" dirty="0"/>
                <a:t>magnetic exchange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42813" y="5105330"/>
              <a:ext cx="31149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many novel samples come in np</a:t>
              </a:r>
            </a:p>
            <a:p>
              <a:r>
                <a:rPr lang="en-US" sz="1600" i="1" dirty="0"/>
                <a:t>magnetic nanoparticles</a:t>
              </a:r>
            </a:p>
            <a:p>
              <a:r>
                <a:rPr lang="en-US" sz="1600" i="1" dirty="0"/>
                <a:t>core-shell structures</a:t>
              </a:r>
            </a:p>
            <a:p>
              <a:r>
                <a:rPr lang="en-US" sz="1600" i="1" dirty="0"/>
                <a:t>self-assembly</a:t>
              </a:r>
            </a:p>
            <a:p>
              <a:r>
                <a:rPr lang="en-US" sz="1600" i="1" dirty="0"/>
                <a:t>synthesis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52261" y="927299"/>
            <a:ext cx="3701524" cy="1835531"/>
            <a:chOff x="-1322" y="1174320"/>
            <a:chExt cx="3701524" cy="1835531"/>
          </a:xfrm>
        </p:grpSpPr>
        <p:sp>
          <p:nvSpPr>
            <p:cNvPr id="19" name="TextBox 18"/>
            <p:cNvSpPr txBox="1"/>
            <p:nvPr/>
          </p:nvSpPr>
          <p:spPr>
            <a:xfrm>
              <a:off x="1807433" y="1440191"/>
              <a:ext cx="18927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weak moments</a:t>
              </a:r>
            </a:p>
            <a:p>
              <a:r>
                <a:rPr lang="en-US" sz="1600" i="1" dirty="0"/>
                <a:t>phase diagrams of superconductors</a:t>
              </a:r>
            </a:p>
            <a:p>
              <a:r>
                <a:rPr lang="en-US" sz="1600" i="1" dirty="0" err="1"/>
                <a:t>multiferroics</a:t>
              </a:r>
              <a:endParaRPr lang="en-US" sz="1600" i="1" dirty="0"/>
            </a:p>
            <a:p>
              <a:endParaRPr lang="en-US" sz="1600" i="1" dirty="0"/>
            </a:p>
            <a:p>
              <a:endParaRPr lang="en-US" sz="1600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-1322" y="1484277"/>
              <a:ext cx="1766622" cy="1161926"/>
              <a:chOff x="283633" y="1026065"/>
              <a:chExt cx="1272442" cy="836900"/>
            </a:xfrm>
          </p:grpSpPr>
          <p:pic>
            <p:nvPicPr>
              <p:cNvPr id="23" name="Picture 22"/>
              <p:cNvPicPr/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83633" y="1026065"/>
                <a:ext cx="1235075" cy="67680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/>
                </a:ext>
              </a:extLst>
            </p:spPr>
          </p:pic>
          <p:pic>
            <p:nvPicPr>
              <p:cNvPr id="24" name="Picture 23"/>
              <p:cNvPicPr/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3955" b="-12285"/>
              <a:stretch/>
            </p:blipFill>
            <p:spPr bwMode="auto">
              <a:xfrm>
                <a:off x="609275" y="1690165"/>
                <a:ext cx="946800" cy="17280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/>
                </a:ext>
              </a:extLst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555023" y="1174320"/>
              <a:ext cx="1353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</a:t>
              </a:r>
              <a:r>
                <a:rPr lang="en-GB" sz="1400" i="1" baseline="-25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1-x</a:t>
              </a:r>
              <a:r>
                <a:rPr lang="en-GB" sz="1400" i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</a:t>
              </a:r>
              <a:r>
                <a:rPr lang="en-GB" sz="1400" i="1" baseline="-25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</a:t>
              </a:r>
              <a:r>
                <a:rPr lang="en-GB" sz="1400" i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Fe</a:t>
              </a:r>
              <a:r>
                <a:rPr lang="en-GB" sz="1400" i="1" baseline="-25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GB" sz="1400" i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As</a:t>
              </a:r>
              <a:r>
                <a:rPr lang="en-GB" sz="1400" i="1" baseline="-25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GB" sz="1400" i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172" y="2596874"/>
              <a:ext cx="316230" cy="1600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5933787" y="2724944"/>
            <a:ext cx="6218596" cy="2195409"/>
            <a:chOff x="4603250" y="2620701"/>
            <a:chExt cx="6218596" cy="2195409"/>
          </a:xfrm>
        </p:grpSpPr>
        <p:sp>
          <p:nvSpPr>
            <p:cNvPr id="26" name="TextBox 25"/>
            <p:cNvSpPr txBox="1"/>
            <p:nvPr/>
          </p:nvSpPr>
          <p:spPr>
            <a:xfrm>
              <a:off x="4667884" y="3246450"/>
              <a:ext cx="21984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/>
                <a:t>MOFs </a:t>
              </a:r>
            </a:p>
            <a:p>
              <a:r>
                <a:rPr lang="en-US" sz="1600" i="1" dirty="0" err="1"/>
                <a:t>thermoelectrics</a:t>
              </a:r>
              <a:endParaRPr lang="en-US" sz="1600" i="1" dirty="0"/>
            </a:p>
            <a:p>
              <a:r>
                <a:rPr lang="en-US" sz="1600" i="1" dirty="0"/>
                <a:t>molecular sieves  </a:t>
              </a:r>
              <a:br>
                <a:rPr lang="en-US" sz="1600" i="1" dirty="0"/>
              </a:br>
              <a:r>
                <a:rPr lang="en-US" sz="1600" i="1" dirty="0"/>
                <a:t>H</a:t>
              </a:r>
              <a:r>
                <a:rPr lang="en-US" sz="1600" i="1" baseline="-25000" dirty="0"/>
                <a:t>2</a:t>
              </a:r>
              <a:r>
                <a:rPr lang="en-US" sz="1600" i="1" dirty="0"/>
                <a:t> - storage </a:t>
              </a:r>
            </a:p>
            <a:p>
              <a:endParaRPr lang="en-US" sz="1600" i="1" dirty="0"/>
            </a:p>
            <a:p>
              <a:endParaRPr lang="en-US" sz="1600" i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03250" y="2620701"/>
              <a:ext cx="4561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2784B3"/>
                  </a:solidFill>
                </a:rPr>
                <a:t>Large Unit Cells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9285" y="3353695"/>
              <a:ext cx="1712995" cy="91051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940" b="-4195"/>
            <a:stretch/>
          </p:blipFill>
          <p:spPr bwMode="auto">
            <a:xfrm>
              <a:off x="8332024" y="2842352"/>
              <a:ext cx="2489822" cy="1459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336" descr="Image result for iron oxide nanoparticles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2559598" y="5302013"/>
            <a:ext cx="1132885" cy="830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857" y="5349073"/>
            <a:ext cx="639918" cy="685845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 bwMode="auto">
          <a:xfrm>
            <a:off x="6303023" y="5619419"/>
            <a:ext cx="648072" cy="27189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1368" y="5301208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Additional scope (RAC funding):</a:t>
            </a:r>
          </a:p>
          <a:p>
            <a:r>
              <a:rPr lang="en-US" sz="1600" dirty="0"/>
              <a:t>SANS detector and </a:t>
            </a:r>
          </a:p>
          <a:p>
            <a:r>
              <a:rPr lang="en-US" sz="1600" dirty="0"/>
              <a:t>polarized neutrons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80849" y="91731"/>
            <a:ext cx="3485175" cy="2049858"/>
            <a:chOff x="149708" y="229369"/>
            <a:chExt cx="3485175" cy="2049858"/>
          </a:xfrm>
        </p:grpSpPr>
        <p:sp>
          <p:nvSpPr>
            <p:cNvPr id="36" name="Rounded Rectangle 35"/>
            <p:cNvSpPr/>
            <p:nvPr/>
          </p:nvSpPr>
          <p:spPr>
            <a:xfrm>
              <a:off x="149708" y="229369"/>
              <a:ext cx="3146163" cy="1929903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7000">
                  <a:schemeClr val="bg1"/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42114" y="463345"/>
              <a:ext cx="189276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powders</a:t>
              </a:r>
            </a:p>
            <a:p>
              <a:r>
                <a:rPr lang="en-US" sz="1600" i="1" dirty="0"/>
                <a:t>single-crystals </a:t>
              </a:r>
              <a:br>
                <a:rPr lang="en-US" sz="1600" i="1" dirty="0"/>
              </a:br>
              <a:r>
                <a:rPr lang="en-US" sz="1600" i="1" dirty="0"/>
                <a:t>nanoparticles</a:t>
              </a:r>
            </a:p>
            <a:p>
              <a:r>
                <a:rPr lang="en-US" sz="1600" i="1" dirty="0"/>
                <a:t>alloys</a:t>
              </a:r>
            </a:p>
            <a:p>
              <a:r>
                <a:rPr lang="en-US" sz="1600" i="1" dirty="0"/>
                <a:t>liquids</a:t>
              </a:r>
            </a:p>
            <a:p>
              <a:endParaRPr lang="en-US" sz="1600" i="1" dirty="0"/>
            </a:p>
            <a:p>
              <a:endParaRPr lang="en-US" sz="1600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098" name="Picture 74" descr="mage result for powder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43" y="296944"/>
              <a:ext cx="938132" cy="93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 descr="mage result for crystal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99" y="1084953"/>
              <a:ext cx="778162" cy="778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7" name="Picture 83" descr="mage result for solution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830" y="664679"/>
              <a:ext cx="618215" cy="925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Right Arrow 37"/>
          <p:cNvSpPr/>
          <p:nvPr/>
        </p:nvSpPr>
        <p:spPr>
          <a:xfrm>
            <a:off x="3562556" y="1164095"/>
            <a:ext cx="458815" cy="48442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ight Arrow 44"/>
          <p:cNvSpPr/>
          <p:nvPr/>
        </p:nvSpPr>
        <p:spPr>
          <a:xfrm rot="5400000">
            <a:off x="1469650" y="2156970"/>
            <a:ext cx="271908" cy="48442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7000">
                <a:schemeClr val="accent2">
                  <a:lumMod val="0"/>
                  <a:lumOff val="100000"/>
                </a:schemeClr>
              </a:gs>
              <a:gs pos="79000">
                <a:schemeClr val="accent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59983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-5662"/>
            <a:ext cx="8569325" cy="649288"/>
          </a:xfrm>
        </p:spPr>
        <p:txBody>
          <a:bodyPr/>
          <a:lstStyle/>
          <a:p>
            <a:r>
              <a:rPr lang="en-US" dirty="0"/>
              <a:t>Sample access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EC822-3F3D-7244-B49A-CE0A282DC1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0" y="973169"/>
            <a:ext cx="6167300" cy="3463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F29684-9313-EA4A-A2FA-09AB8D3458F2}"/>
              </a:ext>
            </a:extLst>
          </p:cNvPr>
          <p:cNvSpPr txBox="1"/>
          <p:nvPr/>
        </p:nvSpPr>
        <p:spPr>
          <a:xfrm>
            <a:off x="407368" y="3088949"/>
            <a:ext cx="576064" cy="3693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HR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285158-6B5B-7346-80D2-4768E673C7AC}"/>
              </a:ext>
            </a:extLst>
          </p:cNvPr>
          <p:cNvSpPr txBox="1"/>
          <p:nvPr/>
        </p:nvSpPr>
        <p:spPr>
          <a:xfrm>
            <a:off x="5113643" y="2994980"/>
            <a:ext cx="1367426" cy="64633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Nano-SANS</a:t>
            </a:r>
          </a:p>
          <a:p>
            <a:pPr algn="l"/>
            <a:r>
              <a:rPr lang="sv-SE" dirty="0">
                <a:solidFill>
                  <a:srgbClr val="666666"/>
                </a:solidFill>
              </a:rPr>
              <a:t>(ex. </a:t>
            </a:r>
            <a:r>
              <a:rPr lang="en-US" dirty="0">
                <a:solidFill>
                  <a:srgbClr val="666666"/>
                </a:solidFill>
              </a:rPr>
              <a:t>funding</a:t>
            </a:r>
            <a:r>
              <a:rPr lang="sv-SE" dirty="0">
                <a:solidFill>
                  <a:srgbClr val="666666"/>
                </a:solidFill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2EB7B8-CCE8-9749-BFF3-06F8A6EE8788}"/>
              </a:ext>
            </a:extLst>
          </p:cNvPr>
          <p:cNvSpPr txBox="1"/>
          <p:nvPr/>
        </p:nvSpPr>
        <p:spPr>
          <a:xfrm>
            <a:off x="2685283" y="1225633"/>
            <a:ext cx="857414" cy="3693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Mantel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D55905-6153-E74E-946C-10B439B75002}"/>
              </a:ext>
            </a:extLst>
          </p:cNvPr>
          <p:cNvSpPr txBox="1"/>
          <p:nvPr/>
        </p:nvSpPr>
        <p:spPr>
          <a:xfrm>
            <a:off x="2355892" y="596143"/>
            <a:ext cx="20798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Day one coverage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C6F39E-AC46-9D4B-8A88-7A6DD291A85D}"/>
              </a:ext>
            </a:extLst>
          </p:cNvPr>
          <p:cNvSpPr txBox="1"/>
          <p:nvPr/>
        </p:nvSpPr>
        <p:spPr>
          <a:xfrm>
            <a:off x="4281598" y="565948"/>
            <a:ext cx="10223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sv-SE" dirty="0" err="1">
                <a:solidFill>
                  <a:srgbClr val="666666"/>
                </a:solidFill>
              </a:rPr>
              <a:t>Endcap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6BD44-CDFC-F540-80D5-B14150311E99}"/>
              </a:ext>
            </a:extLst>
          </p:cNvPr>
          <p:cNvSpPr txBox="1"/>
          <p:nvPr/>
        </p:nvSpPr>
        <p:spPr>
          <a:xfrm>
            <a:off x="1203656" y="561035"/>
            <a:ext cx="10039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Endcap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C176E45-D49E-7543-A7F5-B39733E8FB3C}"/>
              </a:ext>
            </a:extLst>
          </p:cNvPr>
          <p:cNvSpPr/>
          <p:nvPr/>
        </p:nvSpPr>
        <p:spPr>
          <a:xfrm>
            <a:off x="119336" y="1288728"/>
            <a:ext cx="742002" cy="19605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ED518-C697-6640-B9A8-B59558AAB317}"/>
              </a:ext>
            </a:extLst>
          </p:cNvPr>
          <p:cNvSpPr txBox="1"/>
          <p:nvPr/>
        </p:nvSpPr>
        <p:spPr>
          <a:xfrm>
            <a:off x="99845" y="1067440"/>
            <a:ext cx="78098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i="1" dirty="0"/>
              <a:t>neutrons</a:t>
            </a:r>
          </a:p>
        </p:txBody>
      </p:sp>
      <p:pic>
        <p:nvPicPr>
          <p:cNvPr id="32" name="Picture 31" descr="V:\40_Projekte\222_DREAM\04 Konzept Studie Techn. Klärung\Bilder\sample_vessel_with_fast entry_4.jpg">
            <a:extLst>
              <a:ext uri="{FF2B5EF4-FFF2-40B4-BE49-F238E27FC236}">
                <a16:creationId xmlns:a16="http://schemas.microsoft.com/office/drawing/2014/main" id="{9C501496-DE73-7640-BB75-5E52FA11192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885" y="4695951"/>
            <a:ext cx="2118952" cy="2024162"/>
          </a:xfrm>
          <a:prstGeom prst="rect">
            <a:avLst/>
          </a:prstGeom>
          <a:noFill/>
          <a:ex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49D89-0095-7B4E-A561-BB9B531EEB43}"/>
              </a:ext>
            </a:extLst>
          </p:cNvPr>
          <p:cNvSpPr txBox="1"/>
          <p:nvPr/>
        </p:nvSpPr>
        <p:spPr>
          <a:xfrm>
            <a:off x="6960096" y="989906"/>
            <a:ext cx="4418197" cy="2197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Removable sample vessel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Common vacuum with guide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Adopted for L1 and L2 size </a:t>
            </a:r>
            <a:br>
              <a:rPr lang="en-US" sz="2400" dirty="0"/>
            </a:br>
            <a:r>
              <a:rPr lang="en-US" sz="2400" dirty="0"/>
              <a:t>requirements</a:t>
            </a:r>
            <a:br>
              <a:rPr lang="en-US" sz="2400" dirty="0"/>
            </a:br>
            <a:r>
              <a:rPr lang="en-US" sz="2400" dirty="0"/>
              <a:t>of SAD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Top &amp; bottom load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AB6CA9-707B-AA41-8A97-1019A42B888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924" y="4846105"/>
            <a:ext cx="1862011" cy="18294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C5E1CA-FBD1-2B46-BE1F-CC6CBFEB17F6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4846104"/>
            <a:ext cx="1854798" cy="1811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D03BBE-481D-5B4D-8648-9463FD447B32}"/>
              </a:ext>
            </a:extLst>
          </p:cNvPr>
          <p:cNvSpPr txBox="1"/>
          <p:nvPr/>
        </p:nvSpPr>
        <p:spPr>
          <a:xfrm>
            <a:off x="6075500" y="4253402"/>
            <a:ext cx="527709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sv-SE" sz="2400" dirty="0"/>
              <a:t>L1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71C0D3-04F4-D747-93D1-FA34BA4BBA02}"/>
              </a:ext>
            </a:extLst>
          </p:cNvPr>
          <p:cNvSpPr txBox="1"/>
          <p:nvPr/>
        </p:nvSpPr>
        <p:spPr>
          <a:xfrm>
            <a:off x="8133833" y="4252753"/>
            <a:ext cx="527709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sv-SE" sz="2400" dirty="0"/>
              <a:t>L2</a:t>
            </a:r>
          </a:p>
        </p:txBody>
      </p:sp>
    </p:spTree>
    <p:extLst>
      <p:ext uri="{BB962C8B-B14F-4D97-AF65-F5344CB8AC3E}">
        <p14:creationId xmlns:p14="http://schemas.microsoft.com/office/powerpoint/2010/main" val="2175639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994" y="534706"/>
            <a:ext cx="7365199" cy="632329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573110" y="1079938"/>
            <a:ext cx="78828" cy="3224048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51938" y="3042746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600 mm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56234" y="1836683"/>
            <a:ext cx="2601311" cy="338958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52216" y="2006041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505 mm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040414" y="2063061"/>
            <a:ext cx="1571372" cy="2387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725505" y="1359710"/>
            <a:ext cx="2822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Additional flange to protect </a:t>
            </a:r>
            <a:br>
              <a:rPr lang="en-US"/>
            </a:br>
            <a:r>
              <a:rPr lang="en-US"/>
              <a:t>the surface of the vessel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8AC9B-F3D4-554D-9543-C4E353329506}"/>
              </a:ext>
            </a:extLst>
          </p:cNvPr>
          <p:cNvSpPr txBox="1"/>
          <p:nvPr/>
        </p:nvSpPr>
        <p:spPr>
          <a:xfrm>
            <a:off x="263352" y="-5401"/>
            <a:ext cx="1150186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Largest diameter without shadowing and with flange-to-sample distance of 600 mm</a:t>
            </a:r>
          </a:p>
          <a:p>
            <a:pPr algn="l">
              <a:lnSpc>
                <a:spcPct val="95000"/>
              </a:lnSpc>
            </a:pPr>
            <a:r>
              <a:rPr lang="en-US" sz="2400" dirty="0"/>
              <a:t>is 700 mm (L1 compatible)</a:t>
            </a: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r>
              <a:rPr lang="en-US" sz="2400" dirty="0"/>
              <a:t>L2 diameter is 505 mm</a:t>
            </a:r>
          </a:p>
          <a:p>
            <a:pPr algn="l">
              <a:lnSpc>
                <a:spcPct val="95000"/>
              </a:lnSpc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70436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452319"/>
            <a:ext cx="7470068" cy="5184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5" y="70458"/>
            <a:ext cx="8569325" cy="649288"/>
          </a:xfrm>
        </p:spPr>
        <p:txBody>
          <a:bodyPr/>
          <a:lstStyle/>
          <a:p>
            <a:r>
              <a:rPr lang="en-US" dirty="0"/>
              <a:t>Sample position access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691" y="176140"/>
            <a:ext cx="3096717" cy="2552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1621" y="901366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Hatch </a:t>
            </a:r>
            <a:r>
              <a:rPr lang="en-US"/>
              <a:t>over the SE for sample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0323AA-3311-AA47-845B-2751B9796B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7" y="4872268"/>
            <a:ext cx="3889305" cy="1857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3107E8-C434-0F45-81BC-55A2CE0524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8" y="2834180"/>
            <a:ext cx="3889305" cy="18814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6847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CEA7B6-9381-6D4E-8BC0-8A5BED956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87" y="647394"/>
            <a:ext cx="5737097" cy="3227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9336" y="80460"/>
            <a:ext cx="8569325" cy="649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none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are we now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9E7F8-E351-414A-AF77-CF13D5518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61323"/>
            <a:ext cx="0" cy="1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7CA19-9E29-2240-9B6A-7AB0E260FE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607" y="647394"/>
            <a:ext cx="1807681" cy="3213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ADF4F1-9377-F741-84C1-ED228758CFB4}"/>
              </a:ext>
            </a:extLst>
          </p:cNvPr>
          <p:cNvSpPr txBox="1"/>
          <p:nvPr/>
        </p:nvSpPr>
        <p:spPr>
          <a:xfrm>
            <a:off x="5852994" y="178627"/>
            <a:ext cx="2116285" cy="413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200" i="1" dirty="0"/>
              <a:t>Pre-built at FZJ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83DA00-4526-AA4E-AED8-230108D7D4D6}"/>
              </a:ext>
            </a:extLst>
          </p:cNvPr>
          <p:cNvSpPr txBox="1"/>
          <p:nvPr/>
        </p:nvSpPr>
        <p:spPr>
          <a:xfrm>
            <a:off x="10272464" y="3368917"/>
            <a:ext cx="1612942" cy="413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200" i="1" dirty="0"/>
              <a:t>Built at FZJ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BCD440-32EA-7246-9EC4-396C0F0900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9" y="4079999"/>
            <a:ext cx="7872449" cy="26774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CB811-A514-2C4A-A2E3-733B734AF50C}"/>
              </a:ext>
            </a:extLst>
          </p:cNvPr>
          <p:cNvSpPr txBox="1"/>
          <p:nvPr/>
        </p:nvSpPr>
        <p:spPr>
          <a:xfrm>
            <a:off x="7978100" y="838888"/>
            <a:ext cx="3613490" cy="1188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sv-SE" sz="2500" dirty="0"/>
              <a:t>TG3: June 2022</a:t>
            </a:r>
          </a:p>
          <a:p>
            <a:pPr marL="342900" indent="-342900" algn="l">
              <a:lnSpc>
                <a:spcPct val="95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sv-SE" sz="2500" dirty="0"/>
              <a:t>TG5: December 2023</a:t>
            </a:r>
          </a:p>
          <a:p>
            <a:pPr marL="342900" indent="-342900" algn="l">
              <a:lnSpc>
                <a:spcPct val="95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sv-SE" sz="2500" dirty="0"/>
              <a:t>BOT: 2024/2025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5E4A9B-BABC-814D-BBDD-E993C59905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09989" y="3786640"/>
            <a:ext cx="4234443" cy="296702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905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23" y="35233"/>
            <a:ext cx="8569325" cy="649288"/>
          </a:xfrm>
        </p:spPr>
        <p:txBody>
          <a:bodyPr/>
          <a:lstStyle/>
          <a:p>
            <a:r>
              <a:rPr lang="en-US" dirty="0"/>
              <a:t>Minimum / Desired requirements</a:t>
            </a:r>
            <a:br>
              <a:rPr lang="en-US" dirty="0"/>
            </a:b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23" y="563618"/>
            <a:ext cx="10585176" cy="43204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 = 6 – 600 K / 4 – 800 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12 samples / 20 samples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Heating, no </a:t>
            </a:r>
            <a:r>
              <a:rPr lang="en-US"/>
              <a:t>active cooling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Closed He circuit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Compliance with sample vessel &amp; SAD dimensions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Top &amp; bottom loading options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Positioning precision: &lt; 1 mm, in vertical direction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Cooling from 300 K to 4 K in 90 min. / 60 min.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Shall be available for hot commissioning in 2024/2025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Vanadium windows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DD2FF-2D5B-614D-9217-CF9AE93590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168" y="734980"/>
            <a:ext cx="2721091" cy="2087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F0C26-95FF-1146-B9D5-CA768748D295}"/>
              </a:ext>
            </a:extLst>
          </p:cNvPr>
          <p:cNvSpPr txBox="1"/>
          <p:nvPr/>
        </p:nvSpPr>
        <p:spPr>
          <a:xfrm>
            <a:off x="7463876" y="119649"/>
            <a:ext cx="3392404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sv-SE" sz="1500" i="1" dirty="0"/>
              <a:t>POWGEN@SNS (2011) 20 </a:t>
            </a:r>
            <a:r>
              <a:rPr lang="sv-SE" sz="1500" i="1" dirty="0" err="1"/>
              <a:t>samples</a:t>
            </a:r>
            <a:r>
              <a:rPr lang="sv-SE" sz="1500" i="1" dirty="0"/>
              <a:t>, </a:t>
            </a:r>
            <a:br>
              <a:rPr lang="sv-SE" sz="1500" i="1" dirty="0"/>
            </a:br>
            <a:r>
              <a:rPr lang="sv-SE" sz="1500" i="1" dirty="0"/>
              <a:t>40 K in 30 min, </a:t>
            </a:r>
            <a:r>
              <a:rPr lang="sv-SE" sz="1500" i="1" dirty="0" err="1"/>
              <a:t>only</a:t>
            </a:r>
            <a:r>
              <a:rPr lang="sv-SE" sz="1500" i="1" dirty="0"/>
              <a:t> </a:t>
            </a:r>
            <a:r>
              <a:rPr lang="sv-SE" sz="1500" i="1" dirty="0" err="1"/>
              <a:t>cryo</a:t>
            </a:r>
            <a:r>
              <a:rPr lang="sv-SE" sz="1500" i="1" dirty="0"/>
              <a:t> option</a:t>
            </a:r>
          </a:p>
        </p:txBody>
      </p:sp>
      <p:pic>
        <p:nvPicPr>
          <p:cNvPr id="8" name="Image 3">
            <a:extLst>
              <a:ext uri="{FF2B5EF4-FFF2-40B4-BE49-F238E27FC236}">
                <a16:creationId xmlns:a16="http://schemas.microsoft.com/office/drawing/2014/main" id="{15B7266E-2A7C-3B44-8F57-F6A8C09754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4723516"/>
            <a:ext cx="7191849" cy="21446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D1DC3-00FC-C041-A356-66B4688758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612" y="3307002"/>
            <a:ext cx="3107463" cy="1684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B86330-E7A6-8D42-8A47-60AF5DB0A06C}"/>
              </a:ext>
            </a:extLst>
          </p:cNvPr>
          <p:cNvSpPr txBox="1"/>
          <p:nvPr/>
        </p:nvSpPr>
        <p:spPr>
          <a:xfrm>
            <a:off x="8799032" y="2797674"/>
            <a:ext cx="3060453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i="1" dirty="0"/>
              <a:t>POWTEX@MLZ, 20 samples,</a:t>
            </a:r>
            <a:br>
              <a:rPr lang="en-US" sz="1600" i="1" dirty="0"/>
            </a:br>
            <a:r>
              <a:rPr lang="en-US" sz="1600" i="1" dirty="0" err="1"/>
              <a:t>cryofurnace</a:t>
            </a:r>
            <a:r>
              <a:rPr lang="en-US" sz="1600" i="1" dirty="0"/>
              <a:t>, 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3062949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2" y="14687"/>
            <a:ext cx="12678444" cy="649288"/>
          </a:xfrm>
        </p:spPr>
        <p:txBody>
          <a:bodyPr/>
          <a:lstStyle/>
          <a:p>
            <a:r>
              <a:rPr lang="en-US" dirty="0"/>
              <a:t>Vanadium windows are needed for diffraction</a:t>
            </a:r>
            <a:br>
              <a:rPr lang="en-US" dirty="0"/>
            </a:br>
            <a:r>
              <a:rPr lang="en-US" dirty="0"/>
              <a:t>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172717"/>
            <a:ext cx="8820472" cy="5040313"/>
          </a:xfrm>
        </p:spPr>
        <p:txBody>
          <a:bodyPr/>
          <a:lstStyle/>
          <a:p>
            <a:pPr>
              <a:buClr>
                <a:srgbClr val="002060"/>
              </a:buClr>
              <a:buFont typeface="Arial" charset="0"/>
              <a:buChar char="•"/>
            </a:pPr>
            <a:r>
              <a:rPr lang="en-US" dirty="0"/>
              <a:t>SEE with Al in the primary beam will not work for diffraction without collimators</a:t>
            </a:r>
          </a:p>
          <a:p>
            <a:pPr>
              <a:buClr>
                <a:srgbClr val="002060"/>
              </a:buClr>
              <a:buFont typeface="Arial" charset="0"/>
              <a:buChar char="•"/>
            </a:pPr>
            <a:r>
              <a:rPr lang="en-US" dirty="0"/>
              <a:t>Radial collimator is out of scope of DREAM</a:t>
            </a:r>
          </a:p>
          <a:p>
            <a:pPr>
              <a:buClr>
                <a:srgbClr val="002060"/>
              </a:buClr>
              <a:buFont typeface="Arial" charset="0"/>
              <a:buChar char="•"/>
            </a:pPr>
            <a:r>
              <a:rPr lang="en-US" dirty="0"/>
              <a:t>Vanadium window SEE is used at SNS, ISIS and ILL for diffraction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28739" y="31670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Droid Sans" charset="0"/>
              </a:rPr>
              <a:t>Janis 100mm CCR </a:t>
            </a:r>
            <a:br>
              <a:rPr lang="en-US">
                <a:solidFill>
                  <a:srgbClr val="000000"/>
                </a:solidFill>
                <a:latin typeface="Droid Sans" charset="0"/>
              </a:rPr>
            </a:br>
            <a:endParaRPr lang="en-US" dirty="0"/>
          </a:p>
        </p:txBody>
      </p:sp>
      <p:pic>
        <p:nvPicPr>
          <p:cNvPr id="1026" name="Picture 2" descr="https://neutrons.ornl.gov/sites/default/files/sample/119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740" y="3624871"/>
            <a:ext cx="2295053" cy="307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 bwMode="auto">
          <a:xfrm>
            <a:off x="2726515" y="5813439"/>
            <a:ext cx="360040" cy="215777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1296" y="2949380"/>
            <a:ext cx="20067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Droid Sans" charset="0"/>
              </a:rPr>
              <a:t>50 mm Orange with </a:t>
            </a:r>
            <a:br>
              <a:rPr lang="en-US" sz="1500">
                <a:solidFill>
                  <a:srgbClr val="000000"/>
                </a:solidFill>
                <a:latin typeface="Droid Sans" charset="0"/>
              </a:rPr>
            </a:br>
            <a:r>
              <a:rPr lang="en-US" sz="1500">
                <a:solidFill>
                  <a:srgbClr val="000000"/>
                </a:solidFill>
                <a:latin typeface="Droid Sans" charset="0"/>
              </a:rPr>
              <a:t>Vanadium Window</a:t>
            </a:r>
            <a:endParaRPr lang="en-US" sz="1500" dirty="0"/>
          </a:p>
        </p:txBody>
      </p:sp>
      <p:pic>
        <p:nvPicPr>
          <p:cNvPr id="1028" name="Picture 4" descr="https://neutrons.ornl.gov/sites/default/files/sample/13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1295" y="3581091"/>
            <a:ext cx="2106852" cy="316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27059" y="5644495"/>
            <a:ext cx="1351652" cy="3847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900" dirty="0"/>
              <a:t>V windows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5087888" y="6052715"/>
            <a:ext cx="360040" cy="215777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0800000">
            <a:off x="6419528" y="6032534"/>
            <a:ext cx="360040" cy="215777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30" name="Picture 6" descr="https://neutrons.ornl.gov/sites/default/files/sample/4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560" y="3563317"/>
            <a:ext cx="2921259" cy="218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180515" y="2927439"/>
            <a:ext cx="20067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500" dirty="0">
                <a:solidFill>
                  <a:srgbClr val="000000"/>
                </a:solidFill>
                <a:latin typeface="Droid Sans" charset="0"/>
              </a:rPr>
            </a:br>
            <a:r>
              <a:rPr lang="en-US" sz="1500">
                <a:solidFill>
                  <a:srgbClr val="000000"/>
                </a:solidFill>
                <a:latin typeface="Droid Sans" charset="0"/>
              </a:rPr>
              <a:t>Vanadium Furnace</a:t>
            </a:r>
            <a:endParaRPr lang="en-US" sz="1500" dirty="0"/>
          </a:p>
        </p:txBody>
      </p:sp>
      <p:sp>
        <p:nvSpPr>
          <p:cNvPr id="17" name="Right Arrow 16"/>
          <p:cNvSpPr/>
          <p:nvPr/>
        </p:nvSpPr>
        <p:spPr bwMode="auto">
          <a:xfrm>
            <a:off x="7536160" y="4725144"/>
            <a:ext cx="360040" cy="215777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6824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50753</TotalTime>
  <Words>702</Words>
  <Application>Microsoft Macintosh PowerPoint</Application>
  <PresentationFormat>Widescreen</PresentationFormat>
  <Paragraphs>106</Paragraphs>
  <Slides>10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ＭＳ Ｐゴシック</vt:lpstr>
      <vt:lpstr>Arial</vt:lpstr>
      <vt:lpstr>Calibri</vt:lpstr>
      <vt:lpstr>Droid Sans</vt:lpstr>
      <vt:lpstr>Wingdings</vt:lpstr>
      <vt:lpstr>Jülich</vt:lpstr>
      <vt:lpstr>Graph</vt:lpstr>
      <vt:lpstr>DREAM cryofurnace project  M. Feygenson1, W. Schweika 1,2, P. Harbott1, A. Poqué1, A. Schwaab1,  F. Porcher3, S. Desert3, G. Fabreges3, B. Annighöfer3   1 Forschungszentrum Jülich, Germany 2 European Spallation Source ERIC, Sweden 3 Laboratoire Leon Brillouin, France  </vt:lpstr>
      <vt:lpstr>What is DREAM?  </vt:lpstr>
      <vt:lpstr>PowerPoint Presentation</vt:lpstr>
      <vt:lpstr>Sample access</vt:lpstr>
      <vt:lpstr>PowerPoint Presentation</vt:lpstr>
      <vt:lpstr>Sample position access</vt:lpstr>
      <vt:lpstr>PowerPoint Presentation</vt:lpstr>
      <vt:lpstr>Minimum / Desired requirements </vt:lpstr>
      <vt:lpstr>Vanadium windows are needed for diffraction instruments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kemmerli</dc:creator>
  <cp:lastModifiedBy>Microsoft Office User</cp:lastModifiedBy>
  <cp:revision>540</cp:revision>
  <cp:lastPrinted>2020-02-21T13:40:29Z</cp:lastPrinted>
  <dcterms:created xsi:type="dcterms:W3CDTF">2018-05-29T14:37:57Z</dcterms:created>
  <dcterms:modified xsi:type="dcterms:W3CDTF">2022-04-24T20:37:51Z</dcterms:modified>
</cp:coreProperties>
</file>