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67" r:id="rId3"/>
    <p:sldId id="272" r:id="rId4"/>
    <p:sldId id="268" r:id="rId5"/>
    <p:sldId id="275" r:id="rId6"/>
    <p:sldId id="278" r:id="rId7"/>
    <p:sldId id="279" r:id="rId8"/>
    <p:sldId id="277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09" autoAdjust="0"/>
    <p:restoredTop sz="94681" autoAdjust="0"/>
  </p:normalViewPr>
  <p:slideViewPr>
    <p:cSldViewPr snapToGrid="0" snapToObjects="1">
      <p:cViewPr varScale="1">
        <p:scale>
          <a:sx n="127" d="100"/>
          <a:sy n="127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Soft Matter, Surface/Interfaces, In-situ &amp; physical- chemistry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Some more updates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Caroline </a:t>
            </a:r>
            <a:r>
              <a:rPr lang="en-GB" dirty="0" err="1"/>
              <a:t>curfs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2022-04-25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06676"/>
              </p:ext>
            </p:extLst>
          </p:nvPr>
        </p:nvGraphicFramePr>
        <p:xfrm>
          <a:off x="1195647" y="2025334"/>
          <a:ext cx="10134600" cy="183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Humidity chamber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Electrochemistry on behalf of Alice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    Laser Pump and Probe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430443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    Gas handling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851778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2022-04-25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Humidity chamber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60237" cy="4768062"/>
          </a:xfrm>
        </p:spPr>
        <p:txBody>
          <a:bodyPr/>
          <a:lstStyle/>
          <a:p>
            <a:pPr marL="72000" indent="-72000"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projects:</a:t>
            </a:r>
          </a:p>
          <a:p>
            <a:pPr marL="72000" indent="-72000">
              <a:spcBef>
                <a:spcPts val="0"/>
              </a:spcBef>
            </a:pPr>
            <a:endParaRPr lang="en-GB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IK from Estonia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 on going after feedback from Tobias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samples in transmission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Humidifier arrived but not tested and integration not started</a:t>
            </a:r>
          </a:p>
          <a:p>
            <a:pPr marL="252413" lvl="2" indent="0">
              <a:spcBef>
                <a:spcPts val="0"/>
              </a:spcBef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/>
              <a:t>Flexiprob</a:t>
            </a:r>
            <a:r>
              <a:rPr lang="en-GB" sz="1800" dirty="0"/>
              <a:t> (</a:t>
            </a:r>
            <a:r>
              <a:rPr lang="sv-SE" sz="1800" dirty="0"/>
              <a:t>Peter </a:t>
            </a:r>
            <a:r>
              <a:rPr lang="sv-SE" sz="1800" dirty="0" err="1"/>
              <a:t>Müller-Buschbaum</a:t>
            </a:r>
            <a:r>
              <a:rPr lang="sv-SE" sz="1800" dirty="0"/>
              <a:t> </a:t>
            </a:r>
            <a:r>
              <a:rPr lang="sv-SE" sz="1800" i="1" dirty="0"/>
              <a:t>et al</a:t>
            </a:r>
            <a:r>
              <a:rPr lang="sv-SE" sz="1800" dirty="0"/>
              <a:t>.)</a:t>
            </a:r>
            <a:endParaRPr lang="en-GB" sz="1800" dirty="0"/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Drawings available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GISANS</a:t>
            </a:r>
          </a:p>
          <a:p>
            <a:pPr marL="252413" lvl="2" indent="0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Collaboration initiated with Stefan Carlsson from MAX IV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9D5421-A9CE-4546-B015-688AF09A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266" r="28921" b="2347"/>
          <a:stretch/>
        </p:blipFill>
        <p:spPr>
          <a:xfrm>
            <a:off x="8518980" y="1795054"/>
            <a:ext cx="2524158" cy="2200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93DDF-BF74-0240-ABAA-EFB094161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489" y="3433960"/>
            <a:ext cx="2464298" cy="1898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BDB653-1E37-1841-9B94-03C361A64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00" r="21179"/>
          <a:stretch/>
        </p:blipFill>
        <p:spPr>
          <a:xfrm rot="5400000">
            <a:off x="7032829" y="1011875"/>
            <a:ext cx="1239103" cy="20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Electrochemistry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124774" cy="4768062"/>
          </a:xfrm>
        </p:spPr>
        <p:txBody>
          <a:bodyPr/>
          <a:lstStyle/>
          <a:p>
            <a:pPr marL="72000" indent="-72000">
              <a:spcBef>
                <a:spcPts val="0"/>
              </a:spcBef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cell projects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DREAM		not started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Estonia (IK)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purpose cell	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Specifications finalised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construction but on hold until Alice is back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Cryostat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purchased before end of the year 2022 by Alex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Potentiostat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integration started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been used at MAX IV for experiments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A45B2-D4C5-A747-B086-ACADDF7D4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t="29159" r="15941" b="18680"/>
          <a:stretch/>
        </p:blipFill>
        <p:spPr>
          <a:xfrm>
            <a:off x="6776186" y="4573260"/>
            <a:ext cx="1905282" cy="1881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00CB3A-D633-E147-8DF3-D365C49DB8BB}"/>
              </a:ext>
            </a:extLst>
          </p:cNvPr>
          <p:cNvGrpSpPr>
            <a:grpSpLocks noChangeAspect="1"/>
          </p:cNvGrpSpPr>
          <p:nvPr/>
        </p:nvGrpSpPr>
        <p:grpSpPr>
          <a:xfrm>
            <a:off x="7713209" y="2165455"/>
            <a:ext cx="3765283" cy="1592790"/>
            <a:chOff x="2586989" y="1008651"/>
            <a:chExt cx="11937021" cy="50087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9306FE-A4F3-3847-A425-CCDA46E9D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14688" y="1236020"/>
              <a:ext cx="4836316" cy="4726478"/>
            </a:xfrm>
            <a:prstGeom prst="rect">
              <a:avLst/>
            </a:prstGeom>
          </p:spPr>
        </p:pic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6F6BC6B8-F21A-034B-9819-BF809BC0D276}"/>
                </a:ext>
              </a:extLst>
            </p:cNvPr>
            <p:cNvCxnSpPr/>
            <p:nvPr/>
          </p:nvCxnSpPr>
          <p:spPr>
            <a:xfrm flipV="1">
              <a:off x="3657600" y="2438400"/>
              <a:ext cx="2895600" cy="1160858"/>
            </a:xfrm>
            <a:prstGeom prst="bentConnector3">
              <a:avLst>
                <a:gd name="adj1" fmla="val 50000"/>
              </a:avLst>
            </a:prstGeom>
            <a:ln w="19050" cmpd="sng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6FE8A220-ECFE-6541-8898-AB4FEC39EB02}"/>
                </a:ext>
              </a:extLst>
            </p:cNvPr>
            <p:cNvCxnSpPr/>
            <p:nvPr/>
          </p:nvCxnSpPr>
          <p:spPr>
            <a:xfrm>
              <a:off x="3657600" y="3810000"/>
              <a:ext cx="2819400" cy="838200"/>
            </a:xfrm>
            <a:prstGeom prst="bentConnector3">
              <a:avLst>
                <a:gd name="adj1" fmla="val 50000"/>
              </a:avLst>
            </a:prstGeom>
            <a:ln w="19050" cmpd="sng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0AB14D-6D37-0F44-A6AB-CF5862E502EE}"/>
                </a:ext>
              </a:extLst>
            </p:cNvPr>
            <p:cNvSpPr txBox="1"/>
            <p:nvPr/>
          </p:nvSpPr>
          <p:spPr>
            <a:xfrm>
              <a:off x="2586989" y="2715359"/>
              <a:ext cx="1768839" cy="1742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/>
                <a:t>Gas in- </a:t>
              </a:r>
            </a:p>
            <a:p>
              <a:r>
                <a:rPr lang="de-DE" sz="1000" b="1" dirty="0"/>
                <a:t>&amp; </a:t>
              </a:r>
              <a:r>
                <a:rPr lang="de-DE" sz="1000" b="1" dirty="0" err="1"/>
                <a:t>outlet</a:t>
              </a:r>
              <a:endParaRPr lang="en-GB" sz="1000" b="1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12CE29-A50B-A244-A551-6CD596A1AEE4}"/>
                </a:ext>
              </a:extLst>
            </p:cNvPr>
            <p:cNvCxnSpPr/>
            <p:nvPr/>
          </p:nvCxnSpPr>
          <p:spPr>
            <a:xfrm flipH="1">
              <a:off x="7765209" y="1469826"/>
              <a:ext cx="1939537" cy="9685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CD276E-F175-1849-9A3B-89E9D06E0608}"/>
                </a:ext>
              </a:extLst>
            </p:cNvPr>
            <p:cNvSpPr txBox="1"/>
            <p:nvPr/>
          </p:nvSpPr>
          <p:spPr>
            <a:xfrm>
              <a:off x="9585784" y="1008651"/>
              <a:ext cx="4875918" cy="3000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Temperature</a:t>
              </a:r>
              <a:endParaRPr lang="de-DE" sz="1200" b="1" dirty="0"/>
            </a:p>
            <a:p>
              <a:r>
                <a:rPr lang="de-DE" sz="1200" b="1" dirty="0"/>
                <a:t>Sensor</a:t>
              </a:r>
              <a:endParaRPr lang="en-GB" sz="1200" b="1" dirty="0"/>
            </a:p>
            <a:p>
              <a:endParaRPr lang="en-GB" sz="32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607718-CDD5-4A4C-A43C-1A7EB9FD4702}"/>
                </a:ext>
              </a:extLst>
            </p:cNvPr>
            <p:cNvSpPr txBox="1"/>
            <p:nvPr/>
          </p:nvSpPr>
          <p:spPr>
            <a:xfrm>
              <a:off x="9897131" y="2643013"/>
              <a:ext cx="4626879" cy="871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Reference </a:t>
              </a:r>
              <a:r>
                <a:rPr lang="de-DE" sz="1200" b="1" dirty="0" err="1"/>
                <a:t>Electrode</a:t>
              </a:r>
              <a:r>
                <a:rPr lang="de-DE" sz="1200" b="1" dirty="0"/>
                <a:t> </a:t>
              </a:r>
              <a:endParaRPr lang="en-GB" sz="1200" b="1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0EE7D5-82C1-4144-ABFC-15043561771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8305648" y="3078547"/>
              <a:ext cx="1591483" cy="1111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618D3AD-D5FC-BD4E-9219-A4B47B29ABF0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8345777" y="4097791"/>
              <a:ext cx="1591490" cy="1458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7AAE1A-95E1-A141-8988-31334EFA2290}"/>
                </a:ext>
              </a:extLst>
            </p:cNvPr>
            <p:cNvCxnSpPr/>
            <p:nvPr/>
          </p:nvCxnSpPr>
          <p:spPr>
            <a:xfrm flipH="1" flipV="1">
              <a:off x="7608596" y="4762693"/>
              <a:ext cx="2158081" cy="527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24D07A-5953-9945-BA63-9F460020C0DC}"/>
                </a:ext>
              </a:extLst>
            </p:cNvPr>
            <p:cNvSpPr txBox="1"/>
            <p:nvPr/>
          </p:nvSpPr>
          <p:spPr>
            <a:xfrm>
              <a:off x="9937267" y="3808150"/>
              <a:ext cx="4374997" cy="871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Working </a:t>
              </a:r>
              <a:r>
                <a:rPr lang="de-DE" sz="1200" b="1" dirty="0" err="1"/>
                <a:t>Electrode</a:t>
              </a:r>
              <a:r>
                <a:rPr lang="de-DE" sz="1200" b="1" dirty="0"/>
                <a:t> </a:t>
              </a:r>
              <a:endParaRPr lang="en-GB" sz="12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AC3573-8910-C542-8267-22FCA1407BB2}"/>
                </a:ext>
              </a:extLst>
            </p:cNvPr>
            <p:cNvSpPr txBox="1"/>
            <p:nvPr/>
          </p:nvSpPr>
          <p:spPr>
            <a:xfrm>
              <a:off x="9828986" y="5021264"/>
              <a:ext cx="4205485" cy="871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Counter </a:t>
              </a:r>
              <a:r>
                <a:rPr lang="de-DE" sz="1200" b="1" dirty="0" err="1"/>
                <a:t>Electrode</a:t>
              </a:r>
              <a:r>
                <a:rPr lang="de-DE" sz="1200" b="1" dirty="0"/>
                <a:t> </a:t>
              </a:r>
              <a:endParaRPr lang="en-GB" sz="1200" b="1" dirty="0"/>
            </a:p>
          </p:txBody>
        </p:sp>
      </p:grpSp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623C461E-543F-4347-AE53-A25D477D5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085" y="1936793"/>
            <a:ext cx="1379742" cy="142244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4B7A53-6601-944E-8417-588C0E1CDE94}"/>
              </a:ext>
            </a:extLst>
          </p:cNvPr>
          <p:cNvCxnSpPr/>
          <p:nvPr/>
        </p:nvCxnSpPr>
        <p:spPr>
          <a:xfrm>
            <a:off x="2753248" y="2059912"/>
            <a:ext cx="90435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Laser Pump &amp; Probe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60237" cy="4768062"/>
          </a:xfrm>
        </p:spPr>
        <p:txBody>
          <a:bodyPr/>
          <a:lstStyle/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IK from Estonia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system already working and being used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Drawings reviewed by Tobias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system in construction: available Q4/22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5AC02-9AAB-8E49-85A9-C92794E6F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001" y="3400467"/>
            <a:ext cx="1523097" cy="2874776"/>
          </a:xfrm>
          <a:prstGeom prst="rect">
            <a:avLst/>
          </a:prstGeom>
        </p:spPr>
      </p:pic>
      <p:pic>
        <p:nvPicPr>
          <p:cNvPr id="12" name="Picture 11" descr="G:\Science Directorate\Scientific Activites division\Public Read\Public Read Write\FLUCO\tartu_jp_files\pictures\IN5_Photos\P1040256.jpg">
            <a:extLst>
              <a:ext uri="{FF2B5EF4-FFF2-40B4-BE49-F238E27FC236}">
                <a16:creationId xmlns:a16="http://schemas.microsoft.com/office/drawing/2014/main" id="{90FF3D70-66C9-F840-A228-31FB59E02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905" y="4085731"/>
            <a:ext cx="2889250" cy="215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G:\Science Directorate\Scientific Activites division\Public Read\Public Read Write\FLUCO\tartu_jp_files\pictures\IMAG0089.JPG">
            <a:extLst>
              <a:ext uri="{FF2B5EF4-FFF2-40B4-BE49-F238E27FC236}">
                <a16:creationId xmlns:a16="http://schemas.microsoft.com/office/drawing/2014/main" id="{0F817145-CEEF-B542-939B-D0DCBC4FBF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7" y="2903559"/>
            <a:ext cx="2960241" cy="2190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75069A-0B73-5E42-88F6-03EDBFDD1D42}"/>
              </a:ext>
            </a:extLst>
          </p:cNvPr>
          <p:cNvGrpSpPr>
            <a:grpSpLocks noChangeAspect="1"/>
          </p:cNvGrpSpPr>
          <p:nvPr/>
        </p:nvGrpSpPr>
        <p:grpSpPr>
          <a:xfrm>
            <a:off x="7038023" y="1128083"/>
            <a:ext cx="4822306" cy="2696678"/>
            <a:chOff x="5675557" y="4438646"/>
            <a:chExt cx="3724545" cy="2082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EF09802-1098-E44F-A773-324CF055114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675557" y="4438646"/>
              <a:ext cx="1623695" cy="20828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CAE841-A6E3-0642-9534-BFEF1AF77309}"/>
                </a:ext>
              </a:extLst>
            </p:cNvPr>
            <p:cNvGrpSpPr/>
            <p:nvPr/>
          </p:nvGrpSpPr>
          <p:grpSpPr>
            <a:xfrm>
              <a:off x="6373692" y="4438646"/>
              <a:ext cx="3026410" cy="1623094"/>
              <a:chOff x="0" y="0"/>
              <a:chExt cx="3026811" cy="1623426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9B4AFA7-87C9-BD44-BCA2-9C171E200B72}"/>
                  </a:ext>
                </a:extLst>
              </p:cNvPr>
              <p:cNvCxnSpPr/>
              <p:nvPr/>
            </p:nvCxnSpPr>
            <p:spPr>
              <a:xfrm flipV="1">
                <a:off x="161365" y="141805"/>
                <a:ext cx="1554969" cy="48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 Box 13">
                <a:extLst>
                  <a:ext uri="{FF2B5EF4-FFF2-40B4-BE49-F238E27FC236}">
                    <a16:creationId xmlns:a16="http://schemas.microsoft.com/office/drawing/2014/main" id="{16F7796C-CD76-3949-8200-11A1E6A09213}"/>
                  </a:ext>
                </a:extLst>
              </p:cNvPr>
              <p:cNvSpPr txBox="1"/>
              <p:nvPr/>
            </p:nvSpPr>
            <p:spPr>
              <a:xfrm>
                <a:off x="1716334" y="0"/>
                <a:ext cx="992638" cy="3911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sv-SE" sz="900">
                    <a:effectLst/>
                    <a:latin typeface="Segoe UI Historic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Laser</a:t>
                </a:r>
                <a:endParaRPr lang="sv-SE" sz="1100">
                  <a:effectLst/>
                  <a:latin typeface="Segoe UI Historic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82F7D38-1402-744C-BAC8-4AD893E8B955}"/>
                  </a:ext>
                </a:extLst>
              </p:cNvPr>
              <p:cNvCxnSpPr/>
              <p:nvPr/>
            </p:nvCxnSpPr>
            <p:spPr>
              <a:xfrm>
                <a:off x="0" y="1021976"/>
                <a:ext cx="1706554" cy="244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 Box 17">
                <a:extLst>
                  <a:ext uri="{FF2B5EF4-FFF2-40B4-BE49-F238E27FC236}">
                    <a16:creationId xmlns:a16="http://schemas.microsoft.com/office/drawing/2014/main" id="{C2721A90-026D-9D41-96D3-8CE717EE279A}"/>
                  </a:ext>
                </a:extLst>
              </p:cNvPr>
              <p:cNvSpPr txBox="1"/>
              <p:nvPr/>
            </p:nvSpPr>
            <p:spPr>
              <a:xfrm>
                <a:off x="1677215" y="914400"/>
                <a:ext cx="992638" cy="3911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sv-SE" sz="900">
                    <a:effectLst/>
                    <a:latin typeface="Segoe UI Historic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Laser beam</a:t>
                </a:r>
                <a:endParaRPr lang="sv-SE" sz="1100">
                  <a:effectLst/>
                  <a:latin typeface="Segoe UI Historic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3FCDBD1-72C2-BE4A-BAB0-DA3E3CCA8330}"/>
                  </a:ext>
                </a:extLst>
              </p:cNvPr>
              <p:cNvCxnSpPr/>
              <p:nvPr/>
            </p:nvCxnSpPr>
            <p:spPr>
              <a:xfrm>
                <a:off x="136916" y="1364265"/>
                <a:ext cx="156932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 Box 20">
                <a:extLst>
                  <a:ext uri="{FF2B5EF4-FFF2-40B4-BE49-F238E27FC236}">
                    <a16:creationId xmlns:a16="http://schemas.microsoft.com/office/drawing/2014/main" id="{288FE27E-4EF1-3D44-B88D-48C9D01ACD75}"/>
                  </a:ext>
                </a:extLst>
              </p:cNvPr>
              <p:cNvSpPr txBox="1"/>
              <p:nvPr/>
            </p:nvSpPr>
            <p:spPr>
              <a:xfrm>
                <a:off x="1657656" y="1232239"/>
                <a:ext cx="1369155" cy="3911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sv-SE" sz="900" dirty="0" err="1">
                    <a:effectLst/>
                    <a:latin typeface="Segoe UI Historic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Irradiated</a:t>
                </a:r>
                <a:r>
                  <a:rPr lang="sv-SE" sz="900" dirty="0">
                    <a:effectLst/>
                    <a:latin typeface="Segoe UI Historic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sv-SE" sz="900" dirty="0" err="1">
                    <a:effectLst/>
                    <a:latin typeface="Segoe UI Historic" panose="020B0502040204020203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sample</a:t>
                </a:r>
                <a:endParaRPr lang="sv-SE" sz="1100" dirty="0">
                  <a:effectLst/>
                  <a:latin typeface="Segoe UI Historic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60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 handling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60237" cy="4768062"/>
          </a:xfrm>
        </p:spPr>
        <p:txBody>
          <a:bodyPr/>
          <a:lstStyle/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systems arrived : one for the SULF lab and one for instrument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Adsorption possible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Questions: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should we work with this equipment? In-situ ?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far integration should go?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kind of cells would be useful?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3F71E-297E-AC4B-B42C-6AE43447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22282" y="2822841"/>
            <a:ext cx="3431512" cy="25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364</TotalTime>
  <Words>272</Words>
  <Application>Microsoft Macintosh PowerPoint</Application>
  <PresentationFormat>Widescreen</PresentationFormat>
  <Paragraphs>85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Segoe UI</vt:lpstr>
      <vt:lpstr>Segoe UI Historic</vt:lpstr>
      <vt:lpstr>Segoe UI Light</vt:lpstr>
      <vt:lpstr>Segoe UI Semibold</vt:lpstr>
      <vt:lpstr>Times New Roman</vt:lpstr>
      <vt:lpstr>Wingdings</vt:lpstr>
      <vt:lpstr>Office-tema</vt:lpstr>
      <vt:lpstr>PowerPoint Presentation</vt:lpstr>
      <vt:lpstr>Soft Matter, Surface/Interfaces, In-situ &amp; physical- chemistry</vt:lpstr>
      <vt:lpstr>Agenda</vt:lpstr>
      <vt:lpstr>Humidity chamber</vt:lpstr>
      <vt:lpstr>Electrochemistry</vt:lpstr>
      <vt:lpstr>Laser Pump &amp; Probe</vt:lpstr>
      <vt:lpstr>Gas handling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Microsoft Office User</cp:lastModifiedBy>
  <cp:revision>22</cp:revision>
  <cp:lastPrinted>2019-03-08T10:27:30Z</cp:lastPrinted>
  <dcterms:created xsi:type="dcterms:W3CDTF">2020-01-21T09:56:49Z</dcterms:created>
  <dcterms:modified xsi:type="dcterms:W3CDTF">2022-04-25T14:04:14Z</dcterms:modified>
</cp:coreProperties>
</file>