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62" r:id="rId2"/>
    <p:sldId id="1330" r:id="rId3"/>
    <p:sldId id="257" r:id="rId4"/>
    <p:sldId id="258" r:id="rId5"/>
    <p:sldId id="1352" r:id="rId6"/>
    <p:sldId id="1348" r:id="rId7"/>
    <p:sldId id="1354" r:id="rId8"/>
    <p:sldId id="1349" r:id="rId9"/>
    <p:sldId id="1345" r:id="rId10"/>
    <p:sldId id="1351" r:id="rId11"/>
    <p:sldId id="1356" r:id="rId12"/>
    <p:sldId id="1358" r:id="rId13"/>
    <p:sldId id="1359" r:id="rId14"/>
    <p:sldId id="1665" r:id="rId15"/>
    <p:sldId id="1314" r:id="rId16"/>
    <p:sldId id="1313" r:id="rId17"/>
    <p:sldId id="1311" r:id="rId18"/>
    <p:sldId id="1627" r:id="rId19"/>
    <p:sldId id="288" r:id="rId20"/>
    <p:sldId id="1651" r:id="rId21"/>
    <p:sldId id="1655" r:id="rId22"/>
    <p:sldId id="1656" r:id="rId23"/>
    <p:sldId id="367" r:id="rId24"/>
    <p:sldId id="1654" r:id="rId25"/>
    <p:sldId id="391" r:id="rId26"/>
    <p:sldId id="392" r:id="rId27"/>
    <p:sldId id="1658" r:id="rId28"/>
    <p:sldId id="281" r:id="rId29"/>
    <p:sldId id="295" r:id="rId30"/>
    <p:sldId id="268" r:id="rId31"/>
    <p:sldId id="1663" r:id="rId32"/>
    <p:sldId id="1664" r:id="rId33"/>
    <p:sldId id="1661" r:id="rId34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CCCCCC"/>
    <a:srgbClr val="666666"/>
    <a:srgbClr val="FECC99"/>
    <a:srgbClr val="FEE6CC"/>
    <a:srgbClr val="CCDFDB"/>
    <a:srgbClr val="E5F0EC"/>
    <a:srgbClr val="D7E59A"/>
    <a:srgbClr val="EBF1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782" autoAdjust="0"/>
    <p:restoredTop sz="94681" autoAdjust="0"/>
  </p:normalViewPr>
  <p:slideViewPr>
    <p:cSldViewPr snapToGrid="0" snapToObjects="1">
      <p:cViewPr varScale="1">
        <p:scale>
          <a:sx n="99" d="100"/>
          <a:sy n="99" d="100"/>
        </p:scale>
        <p:origin x="34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2022-04-25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A18D511-E0D0-CC46-BCAE-1333CCB7744B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579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>
                <a:solidFill>
                  <a:srgbClr val="FF0000"/>
                </a:solidFill>
              </a:rPr>
              <a:t>No photo: E03 SE main lab and workshop is nearly finished (last water-cooling pipes are being installed as well as the internet) and the SE Team is ready to move in October.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solidFill>
                <a:srgbClr val="FF0000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>
                <a:solidFill>
                  <a:srgbClr val="FF0000"/>
                </a:solidFill>
              </a:rPr>
              <a:t>High pressure: with Malcolm gone, relying on IK partners on clamps and Paris-Edinburg; high pressure testing bunker in manufacturing and delivered before end 2021.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solidFill>
                <a:srgbClr val="FF0000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>
                <a:solidFill>
                  <a:srgbClr val="FF0000"/>
                </a:solidFill>
              </a:rPr>
              <a:t>Rigs: Caroline working with partners on rigs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solidFill>
                <a:srgbClr val="FF0000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>
                <a:solidFill>
                  <a:srgbClr val="FF0000"/>
                </a:solidFill>
              </a:rPr>
              <a:t>Cryogenics: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 of magnets planned until finalized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sv-SE" dirty="0" err="1">
                <a:effectLst/>
              </a:rPr>
              <a:t>spectroscopy</a:t>
            </a:r>
            <a:r>
              <a:rPr lang="sv-SE" dirty="0">
                <a:effectLst/>
              </a:rPr>
              <a:t> magnet (FR IK TA </a:t>
            </a:r>
            <a:r>
              <a:rPr lang="sv-SE" dirty="0" err="1">
                <a:effectLst/>
              </a:rPr>
              <a:t>worked</a:t>
            </a:r>
            <a:r>
              <a:rPr lang="sv-SE" dirty="0">
                <a:effectLst/>
              </a:rPr>
              <a:t> on);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15T + 6.5T magnet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dilution fridge from HZB (second hand) will be dismantled and shipped in October (5th to 13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  <a:r>
              <a:rPr lang="sv-SE" dirty="0">
                <a:effectLst/>
              </a:rPr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b="0" dirty="0">
              <a:solidFill>
                <a:srgbClr val="FF0000"/>
              </a:solidFill>
              <a:effectLst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0" dirty="0" err="1">
                <a:solidFill>
                  <a:srgbClr val="FF0000"/>
                </a:solidFill>
                <a:effectLst/>
              </a:rPr>
              <a:t>Cryogenics</a:t>
            </a:r>
            <a:r>
              <a:rPr lang="sv-SE" b="0" dirty="0">
                <a:solidFill>
                  <a:srgbClr val="FF0000"/>
                </a:solidFill>
                <a:effectLst/>
              </a:rPr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 of cryostats finalized. 5 wet cryostats (small angle scattering, BIFROST #2, HEIMDAL, TREX and MIRACLES), 4 dry cryostats (VESPA, spectroscopy, HEIMDAL and small angle scattering) and 2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cryofurnaces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(TREX and HEIMDAL).</a:t>
            </a:r>
            <a:r>
              <a:rPr lang="sv-SE" dirty="0">
                <a:effectLst/>
              </a:rPr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5A434-646A-2746-9BDC-885B2382B33E}" type="slidenum">
              <a:rPr lang="en-150" smtClean="0"/>
              <a:t>23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3287725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>
                <a:solidFill>
                  <a:srgbClr val="FF0000"/>
                </a:solidFill>
              </a:rPr>
              <a:t>No photo: E03 SE main lab and workshop is nearly finished (last water-cooling pipes are being installed as well as the internet) and the SE Team is ready to move in October.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solidFill>
                <a:srgbClr val="FF0000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>
                <a:solidFill>
                  <a:srgbClr val="FF0000"/>
                </a:solidFill>
              </a:rPr>
              <a:t>High pressure: with Malcolm gone, relying on IK partners on clamps and Paris-Edinburg; high pressure testing bunker in manufacturing and delivered before end 2021.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solidFill>
                <a:srgbClr val="FF0000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>
                <a:solidFill>
                  <a:srgbClr val="FF0000"/>
                </a:solidFill>
              </a:rPr>
              <a:t>Rigs: Caroline working with partners on rigs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solidFill>
                <a:srgbClr val="FF0000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>
                <a:solidFill>
                  <a:srgbClr val="FF0000"/>
                </a:solidFill>
              </a:rPr>
              <a:t>Cryogenics: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 of magnets planned until finalized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sv-SE" dirty="0" err="1">
                <a:effectLst/>
              </a:rPr>
              <a:t>spectroscopy</a:t>
            </a:r>
            <a:r>
              <a:rPr lang="sv-SE" dirty="0">
                <a:effectLst/>
              </a:rPr>
              <a:t> magnet (FR IK TA </a:t>
            </a:r>
            <a:r>
              <a:rPr lang="sv-SE" dirty="0" err="1">
                <a:effectLst/>
              </a:rPr>
              <a:t>worked</a:t>
            </a:r>
            <a:r>
              <a:rPr lang="sv-SE" dirty="0">
                <a:effectLst/>
              </a:rPr>
              <a:t> on);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15T + 6.5T magnet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dilution fridge from HZB (second hand) will be dismantled and shipped in October (5th to 13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  <a:r>
              <a:rPr lang="sv-SE" dirty="0">
                <a:effectLst/>
              </a:rPr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b="0" dirty="0">
              <a:solidFill>
                <a:srgbClr val="FF0000"/>
              </a:solidFill>
              <a:effectLst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0" dirty="0" err="1">
                <a:solidFill>
                  <a:srgbClr val="FF0000"/>
                </a:solidFill>
                <a:effectLst/>
              </a:rPr>
              <a:t>Cryogenics</a:t>
            </a:r>
            <a:r>
              <a:rPr lang="sv-SE" b="0" dirty="0">
                <a:solidFill>
                  <a:srgbClr val="FF0000"/>
                </a:solidFill>
                <a:effectLst/>
              </a:rPr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 of cryostats finalized. 5 wet cryostats (small angle scattering, BIFROST #2, HEIMDAL, TREX and MIRACLES), 4 dry cryostats (VESPA, spectroscopy, HEIMDAL and small angle scattering) and 2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cryofurnaces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(TREX and HEIMDAL).</a:t>
            </a:r>
            <a:r>
              <a:rPr lang="sv-SE" dirty="0">
                <a:effectLst/>
              </a:rPr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5A434-646A-2746-9BDC-885B2382B33E}" type="slidenum">
              <a:rPr lang="en-150" smtClean="0"/>
              <a:t>24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238694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7383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2022-04-25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2022-04-25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76F44-C1EB-AE4C-8AE5-5100174249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B26C01-474F-AC4B-B3A2-C0665B20E2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7B53A7-B9F9-F845-88ED-213C5AF7C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55473-896D-D44B-AADD-0DD93A7F7365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CD20C0-F4CA-6342-80A1-50FD9E495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839DB7-8C6A-5B46-A018-5EBFD68A6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DF33C-A04B-9F4D-8E05-85FADB6B57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7040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2022-04-25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2022-04-25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2022-04-25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2022-04-25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2022-04-25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2022-04-25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2022-04-25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  <p:sldLayoutId id="2147483671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png"/><Relationship Id="rId3" Type="http://schemas.openxmlformats.org/officeDocument/2006/relationships/image" Target="../media/image38.emf"/><Relationship Id="rId7" Type="http://schemas.openxmlformats.org/officeDocument/2006/relationships/image" Target="../media/image42.png"/><Relationship Id="rId12" Type="http://schemas.openxmlformats.org/officeDocument/2006/relationships/image" Target="../media/image47.tiff"/><Relationship Id="rId2" Type="http://schemas.openxmlformats.org/officeDocument/2006/relationships/hyperlink" Target="https://confluence.esss.lu.se/display/~carinalobley/2022/02/03/Science+Focus+Team+Quarterly+Newsletter?preview=/396788920/396788921/2021%20Q4%20SFT%20Newsletter.pdf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emf"/><Relationship Id="rId11" Type="http://schemas.openxmlformats.org/officeDocument/2006/relationships/image" Target="../media/image46.emf"/><Relationship Id="rId5" Type="http://schemas.openxmlformats.org/officeDocument/2006/relationships/image" Target="../media/image40.emf"/><Relationship Id="rId10" Type="http://schemas.openxmlformats.org/officeDocument/2006/relationships/image" Target="../media/image45.emf"/><Relationship Id="rId4" Type="http://schemas.openxmlformats.org/officeDocument/2006/relationships/image" Target="../media/image39.emf"/><Relationship Id="rId9" Type="http://schemas.openxmlformats.org/officeDocument/2006/relationships/image" Target="../media/image44.tif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confluence.esss.lu.se/display/TH/2022/01/24/ICP-OES+to+Perform+Precise+Elemental+Analysis+of+ESS+Project+Materials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emf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9.png"/><Relationship Id="rId7" Type="http://schemas.openxmlformats.org/officeDocument/2006/relationships/image" Target="../media/image81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80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8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6.jpe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85.jpeg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4.tiff"/><Relationship Id="rId4" Type="http://schemas.openxmlformats.org/officeDocument/2006/relationships/image" Target="../media/image6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229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7699E-31B0-C948-86CC-67BD48C91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Spoke Cryomodule testing in Uppsala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8B0CEA-6FAB-1342-A096-377AF9E96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BE4D13-091B-9C4C-8EEE-819595A43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10</a:t>
            </a:fld>
            <a:endParaRPr lang="sv-S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 Well under way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569DD2D-1581-AF4A-9E36-175F08BB3C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5646" y="1665289"/>
            <a:ext cx="4097031" cy="4689792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212515-9D91-7045-ADD7-4C3D7118F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2022-04-25</a:t>
            </a:fld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9F18C4-7C7A-9444-B68C-4E5DFC21B7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79309" y="1665287"/>
            <a:ext cx="4117413" cy="468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17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C68EE-4F47-4A4A-B40F-FF7DFF7D2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Target Vessel, Target wheel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12D69B-FB6E-8C4A-81D8-B4498FB91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Content&amp; Social Media/Indressa Gustafsson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43BE78-2474-FF46-94D1-FDAE3D71A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11</a:t>
            </a:fld>
            <a:endParaRPr lang="sv-S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neutron beam port blocks welded to target vessel, all tests passed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B811F11-8F74-2A4A-AA59-2B4C03606F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8337" y="1742821"/>
            <a:ext cx="7335583" cy="4407408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0FE373-059F-EF4F-867B-EF24B84F2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F5470-C79B-6845-AFB9-150A017A4EDE}" type="datetime1">
              <a:rPr lang="sv-SE" smtClean="0"/>
              <a:t>2022-04-25</a:t>
            </a:fld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94084F-046C-5F43-A3D8-3CD5FD4EB24F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7099" y="1742820"/>
            <a:ext cx="3371683" cy="44074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9A1CA0-61FA-C54F-A5EC-FF85409BA47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8424" y="4747191"/>
            <a:ext cx="2790939" cy="209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10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7B233-7D5A-7B41-B27B-1CDFC32E1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Loki Detector Tank</a:t>
            </a:r>
            <a:br>
              <a:rPr lang="en-GB" dirty="0"/>
            </a:b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F25426-15E2-8D40-8AB1-8FEFB9DDC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Content&amp; Social Media/Indressa Gustafsson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45266-18BE-514F-8C0A-9350920C4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12</a:t>
            </a:fld>
            <a:endParaRPr lang="sv-SE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Installation and site acceptance test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83C9DF-E715-554B-81FA-4C1FDADB4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F5470-C79B-6845-AFB9-150A017A4EDE}" type="datetime1">
              <a:rPr lang="sv-SE" smtClean="0"/>
              <a:t>2022-04-25</a:t>
            </a:fld>
            <a:endParaRPr lang="sv-SE" dirty="0"/>
          </a:p>
        </p:txBody>
      </p:sp>
      <p:pic>
        <p:nvPicPr>
          <p:cNvPr id="8" name="Picture 7" descr="A group of men standing next to a large pipe&#10;&#10;Description automatically generated with low confidence">
            <a:extLst>
              <a:ext uri="{FF2B5EF4-FFF2-40B4-BE49-F238E27FC236}">
                <a16:creationId xmlns:a16="http://schemas.microsoft.com/office/drawing/2014/main" id="{C7C5ECFC-71B5-374B-9BB3-539FD37DDD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208" y="1556376"/>
            <a:ext cx="5678091" cy="42585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95705E-6C0F-7B40-92D8-9070D888CD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6131" y="1563028"/>
            <a:ext cx="5674497" cy="2468880"/>
          </a:xfrm>
          <a:prstGeom prst="rect">
            <a:avLst/>
          </a:prstGeom>
        </p:spPr>
      </p:pic>
      <p:pic>
        <p:nvPicPr>
          <p:cNvPr id="11" name="Picture 10" descr="A person working on a machine&#10;&#10;Description automatically generated with medium confidence">
            <a:extLst>
              <a:ext uri="{FF2B5EF4-FFF2-40B4-BE49-F238E27FC236}">
                <a16:creationId xmlns:a16="http://schemas.microsoft.com/office/drawing/2014/main" id="{5DADCAF8-DDB8-1D43-8C4D-B5C1AB2464E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6131" y="4202966"/>
            <a:ext cx="2112728" cy="1584546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C773B53-7EDC-E342-A659-7E8D14630EA9}"/>
              </a:ext>
            </a:extLst>
          </p:cNvPr>
          <p:cNvSpPr txBox="1"/>
          <p:nvPr/>
        </p:nvSpPr>
        <p:spPr>
          <a:xfrm>
            <a:off x="8866467" y="4810573"/>
            <a:ext cx="479466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Loki Chopper testing at ESS</a:t>
            </a:r>
          </a:p>
        </p:txBody>
      </p:sp>
    </p:spTree>
    <p:extLst>
      <p:ext uri="{BB962C8B-B14F-4D97-AF65-F5344CB8AC3E}">
        <p14:creationId xmlns:p14="http://schemas.microsoft.com/office/powerpoint/2010/main" val="399327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E0C3B-E5FE-5E47-843C-EB61F3BD1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B03 Bunker Roof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746CAA-5A87-0C4C-955C-FBCFA9936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Content&amp; Social Media/Indressa Gustafsson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997567-2ECA-DE43-B147-CEEAA71FE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13</a:t>
            </a:fld>
            <a:endParaRPr lang="sv-S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1</a:t>
            </a:r>
            <a:r>
              <a:rPr lang="en-GB" baseline="30000" dirty="0"/>
              <a:t>st</a:t>
            </a:r>
            <a:r>
              <a:rPr lang="en-GB" dirty="0"/>
              <a:t> Layer blocks delivered </a:t>
            </a:r>
            <a:br>
              <a:rPr lang="en-GB" dirty="0"/>
            </a:b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460293-EE51-D044-8253-7F7CB2773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F5470-C79B-6845-AFB9-150A017A4EDE}" type="datetime1">
              <a:rPr lang="sv-SE" smtClean="0"/>
              <a:t>2022-04-25</a:t>
            </a:fld>
            <a:endParaRPr lang="sv-S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9D5A5F-5C0C-7E42-B14B-984FD918D6EA}"/>
              </a:ext>
            </a:extLst>
          </p:cNvPr>
          <p:cNvSpPr txBox="1"/>
          <p:nvPr/>
        </p:nvSpPr>
        <p:spPr>
          <a:xfrm>
            <a:off x="9707085" y="3618358"/>
            <a:ext cx="2841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Loki and Freia hutches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72A0C6A3-8CEA-1443-AA4B-6DD6738E4C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7680" y="1562100"/>
            <a:ext cx="6358466" cy="4768850"/>
          </a:xfrm>
        </p:spPr>
      </p:pic>
    </p:spTree>
    <p:extLst>
      <p:ext uri="{BB962C8B-B14F-4D97-AF65-F5344CB8AC3E}">
        <p14:creationId xmlns:p14="http://schemas.microsoft.com/office/powerpoint/2010/main" val="120102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AE294-44F4-5F41-B064-6FE3B7D71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D01: DREAM and ODIN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6EABF1-191B-944D-8638-035383C86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F7A2C4-A184-434A-833C-6BE33C9D4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14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F8F6CF-4C41-1A4B-840A-7A0E5EEC06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Cave and hutch installation started, Status early March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27AE4F7-18B3-4A4E-87E1-939ADBA871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280" y="1572261"/>
            <a:ext cx="6358466" cy="4768850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08D919-BAA5-414F-A2FC-E860DEF60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2022-04-25</a:t>
            </a:fld>
            <a:endParaRPr lang="sv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433BE1-16C9-FF4B-8AA1-814DE9FE20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7811" y="3437263"/>
            <a:ext cx="6080967" cy="334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81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indoor, floor, wall&#10;&#10;Description automatically generated">
            <a:extLst>
              <a:ext uri="{FF2B5EF4-FFF2-40B4-BE49-F238E27FC236}">
                <a16:creationId xmlns:a16="http://schemas.microsoft.com/office/drawing/2014/main" id="{1875C1B5-AD27-4C4F-B25B-46CDCAC5C2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50574"/>
            <a:ext cx="4854619" cy="2852467"/>
          </a:xfrm>
          <a:prstGeom prst="rect">
            <a:avLst/>
          </a:prstGeom>
        </p:spPr>
      </p:pic>
      <p:pic>
        <p:nvPicPr>
          <p:cNvPr id="22" name="Picture 28" descr="Picture 28">
            <a:extLst>
              <a:ext uri="{FF2B5EF4-FFF2-40B4-BE49-F238E27FC236}">
                <a16:creationId xmlns:a16="http://schemas.microsoft.com/office/drawing/2014/main" id="{CF7A0FD2-0EE3-144B-9372-B04D230713E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109668" y="3571193"/>
            <a:ext cx="5083006" cy="145287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8B1268-3CD2-0846-9245-CB009C3226FE}"/>
              </a:ext>
            </a:extLst>
          </p:cNvPr>
          <p:cNvSpPr txBox="1"/>
          <p:nvPr/>
        </p:nvSpPr>
        <p:spPr>
          <a:xfrm>
            <a:off x="3691011" y="609026"/>
            <a:ext cx="2204720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Multigrid module construction</a:t>
            </a:r>
          </a:p>
          <a:p>
            <a:pPr algn="l"/>
            <a:r>
              <a:rPr lang="en-GB" dirty="0">
                <a:solidFill>
                  <a:srgbClr val="666666"/>
                </a:solidFill>
              </a:rPr>
              <a:t>LET test May 22</a:t>
            </a:r>
          </a:p>
          <a:p>
            <a:pPr algn="l"/>
            <a:endParaRPr lang="en-GB" dirty="0">
              <a:solidFill>
                <a:srgbClr val="666666"/>
              </a:solidFill>
            </a:endParaRPr>
          </a:p>
          <a:p>
            <a:pPr algn="l"/>
            <a:r>
              <a:rPr lang="en-GB" dirty="0">
                <a:solidFill>
                  <a:srgbClr val="666666"/>
                </a:solidFill>
              </a:rPr>
              <a:t>Multiblade test Amor Dec 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AF35B2-C5C1-ED4C-A97D-D48E5C9E0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09" y="-32196"/>
            <a:ext cx="9360000" cy="657339"/>
          </a:xfrm>
        </p:spPr>
        <p:txBody>
          <a:bodyPr/>
          <a:lstStyle/>
          <a:p>
            <a:r>
              <a:rPr lang="en-GB" dirty="0"/>
              <a:t>Highlights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F2ACD9-6188-184D-B7A0-F3A5BA448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C78FD9-FD2B-2446-808A-F16C901E0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15</a:t>
            </a:fld>
            <a:endParaRPr lang="sv-S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35C1727-BD30-094A-8369-1A55F6FF79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1709" y="560269"/>
            <a:ext cx="9360000" cy="507076"/>
          </a:xfrm>
        </p:spPr>
        <p:txBody>
          <a:bodyPr/>
          <a:lstStyle/>
          <a:p>
            <a:r>
              <a:rPr lang="en-GB" dirty="0"/>
              <a:t>Detectors and testing 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67B186B-5972-1141-A06C-F9D37F278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2022-04-25</a:t>
            </a:fld>
            <a:endParaRPr lang="sv-SE"/>
          </a:p>
        </p:txBody>
      </p:sp>
      <p:pic>
        <p:nvPicPr>
          <p:cNvPr id="13" name="Picture 12" descr="A picture containing person, indoor, working, preparing&#10;&#10;Description automatically generated">
            <a:extLst>
              <a:ext uri="{FF2B5EF4-FFF2-40B4-BE49-F238E27FC236}">
                <a16:creationId xmlns:a16="http://schemas.microsoft.com/office/drawing/2014/main" id="{CE8BAE1F-9980-1E4F-AC12-9D38314FB1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1" y="956156"/>
            <a:ext cx="3688980" cy="2598531"/>
          </a:xfrm>
          <a:prstGeom prst="rect">
            <a:avLst/>
          </a:prstGeom>
        </p:spPr>
      </p:pic>
      <p:pic>
        <p:nvPicPr>
          <p:cNvPr id="11" name="Picture 10" descr="A picture containing text, indoor, electronics, computer&#10;&#10;Description automatically generated">
            <a:extLst>
              <a:ext uri="{FF2B5EF4-FFF2-40B4-BE49-F238E27FC236}">
                <a16:creationId xmlns:a16="http://schemas.microsoft.com/office/drawing/2014/main" id="{9091ACA7-F5BF-3845-AC16-7ECD4E3C9B8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0272" y="2119987"/>
            <a:ext cx="6456171" cy="46352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222FF19-535D-6E43-AF45-6BF2475D6C71}"/>
              </a:ext>
            </a:extLst>
          </p:cNvPr>
          <p:cNvSpPr txBox="1"/>
          <p:nvPr/>
        </p:nvSpPr>
        <p:spPr>
          <a:xfrm>
            <a:off x="6536548" y="648284"/>
            <a:ext cx="4397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10B Straw test at ISIS March 22</a:t>
            </a:r>
          </a:p>
          <a:p>
            <a:pPr algn="l"/>
            <a:r>
              <a:rPr lang="en-GB" dirty="0">
                <a:solidFill>
                  <a:srgbClr val="666666"/>
                </a:solidFill>
              </a:rPr>
              <a:t>End 2 End Test of  2/3 of low angle detector </a:t>
            </a:r>
          </a:p>
        </p:txBody>
      </p:sp>
      <p:pic>
        <p:nvPicPr>
          <p:cNvPr id="16" name="Picture 1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AC2FCBC2-CAD2-F343-9BBA-645AEE83873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2664" y="4315510"/>
            <a:ext cx="4309336" cy="2439677"/>
          </a:xfrm>
          <a:prstGeom prst="rect">
            <a:avLst/>
          </a:prstGeom>
        </p:spPr>
      </p:pic>
      <p:pic>
        <p:nvPicPr>
          <p:cNvPr id="21" name="Picture 20" descr="A picture containing person&#10;&#10;Description automatically generated">
            <a:extLst>
              <a:ext uri="{FF2B5EF4-FFF2-40B4-BE49-F238E27FC236}">
                <a16:creationId xmlns:a16="http://schemas.microsoft.com/office/drawing/2014/main" id="{0D7B8E9A-7F54-1F4D-8610-579018452CE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9576" y="1438102"/>
            <a:ext cx="3224646" cy="281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67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35B2-C5C1-ED4C-A97D-D48E5C9E0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Highlights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F2ACD9-6188-184D-B7A0-F3A5BA448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C78FD9-FD2B-2446-808A-F16C901E0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16</a:t>
            </a:fld>
            <a:endParaRPr lang="sv-S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35C1727-BD30-094A-8369-1A55F6FF79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Installation progress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67B186B-5972-1141-A06C-F9D37F278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2022-04-25</a:t>
            </a:fld>
            <a:endParaRPr lang="sv-SE"/>
          </a:p>
        </p:txBody>
      </p:sp>
      <p:pic>
        <p:nvPicPr>
          <p:cNvPr id="6" name="Picture 5" descr="A picture containing indoor&#10;&#10;Description automatically generated">
            <a:extLst>
              <a:ext uri="{FF2B5EF4-FFF2-40B4-BE49-F238E27FC236}">
                <a16:creationId xmlns:a16="http://schemas.microsoft.com/office/drawing/2014/main" id="{B8E33874-92BA-6347-A8C4-3CC1F6FCE7F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149" y="2990250"/>
            <a:ext cx="5449571" cy="36675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44BD331-A70D-5545-A519-80CAD17958BE}"/>
              </a:ext>
            </a:extLst>
          </p:cNvPr>
          <p:cNvSpPr txBox="1"/>
          <p:nvPr/>
        </p:nvSpPr>
        <p:spPr>
          <a:xfrm>
            <a:off x="565148" y="2438355"/>
            <a:ext cx="5449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Installation of LOKI  tank, cabin, bunker wall optics </a:t>
            </a:r>
          </a:p>
        </p:txBody>
      </p:sp>
      <p:pic>
        <p:nvPicPr>
          <p:cNvPr id="17" name="Picture 16" descr="A picture containing indoor, kitchen, wall, counter&#10;&#10;Description automatically generated">
            <a:extLst>
              <a:ext uri="{FF2B5EF4-FFF2-40B4-BE49-F238E27FC236}">
                <a16:creationId xmlns:a16="http://schemas.microsoft.com/office/drawing/2014/main" id="{A4B3FD75-2675-D043-9951-9F0CE7DA6A6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7282" y="2327865"/>
            <a:ext cx="5985364" cy="4489023"/>
          </a:xfrm>
          <a:prstGeom prst="rect">
            <a:avLst/>
          </a:prstGeom>
        </p:spPr>
      </p:pic>
      <p:pic>
        <p:nvPicPr>
          <p:cNvPr id="15" name="Picture 14" descr="A picture containing metal, engine&#10;&#10;Description automatically generated">
            <a:extLst>
              <a:ext uri="{FF2B5EF4-FFF2-40B4-BE49-F238E27FC236}">
                <a16:creationId xmlns:a16="http://schemas.microsoft.com/office/drawing/2014/main" id="{FE65A13A-8DF2-1C41-9D87-4C614123884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657429" y="536793"/>
            <a:ext cx="4158824" cy="311911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4EBA18D-4116-3448-8CEF-1BB00D10E1FE}"/>
              </a:ext>
            </a:extLst>
          </p:cNvPr>
          <p:cNvSpPr txBox="1"/>
          <p:nvPr/>
        </p:nvSpPr>
        <p:spPr>
          <a:xfrm>
            <a:off x="9429257" y="1052607"/>
            <a:ext cx="2394027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Bifrost </a:t>
            </a:r>
          </a:p>
          <a:p>
            <a:pPr algn="l"/>
            <a:r>
              <a:rPr lang="en-GB" dirty="0">
                <a:solidFill>
                  <a:srgbClr val="666666"/>
                </a:solidFill>
              </a:rPr>
              <a:t>Cross talk shielding &amp; Cd shielding</a:t>
            </a:r>
          </a:p>
          <a:p>
            <a:pPr algn="l"/>
            <a:endParaRPr lang="en-GB" dirty="0">
              <a:solidFill>
                <a:srgbClr val="666666"/>
              </a:solidFill>
            </a:endParaRPr>
          </a:p>
          <a:p>
            <a:pPr algn="l"/>
            <a:r>
              <a:rPr lang="en-GB" dirty="0">
                <a:solidFill>
                  <a:srgbClr val="666666"/>
                </a:solidFill>
              </a:rPr>
              <a:t>sample position MCA systems</a:t>
            </a:r>
          </a:p>
        </p:txBody>
      </p:sp>
    </p:spTree>
    <p:extLst>
      <p:ext uri="{BB962C8B-B14F-4D97-AF65-F5344CB8AC3E}">
        <p14:creationId xmlns:p14="http://schemas.microsoft.com/office/powerpoint/2010/main" val="233381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154C3-16B0-464E-85DC-B3E377200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509" y="57006"/>
            <a:ext cx="9360000" cy="657339"/>
          </a:xfrm>
        </p:spPr>
        <p:txBody>
          <a:bodyPr/>
          <a:lstStyle/>
          <a:p>
            <a:r>
              <a:rPr lang="en-GB" dirty="0" err="1"/>
              <a:t>Rebaselining</a:t>
            </a:r>
            <a:r>
              <a:rPr lang="en-GB" dirty="0"/>
              <a:t>, Project Performance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C718B3-74D7-0545-8523-9CCC33D82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A7237B-ACE2-C54F-B660-159BF0A9E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17</a:t>
            </a:fld>
            <a:endParaRPr lang="sv-S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FB7BC53-C49C-2845-9B56-93425734E2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867" y="1562399"/>
            <a:ext cx="6417910" cy="5030227"/>
          </a:xfrm>
        </p:spPr>
        <p:txBody>
          <a:bodyPr>
            <a:normAutofit lnSpcReduction="10000"/>
          </a:bodyPr>
          <a:lstStyle/>
          <a:p>
            <a:r>
              <a:rPr lang="en-GB" dirty="0"/>
              <a:t>PD level – increased evaluation of project performance.</a:t>
            </a:r>
          </a:p>
          <a:p>
            <a:r>
              <a:rPr lang="en-GB" dirty="0"/>
              <a:t>- Use of detailed project dashboards </a:t>
            </a:r>
          </a:p>
          <a:p>
            <a:pPr lvl="2"/>
            <a:r>
              <a:rPr lang="en-GB" dirty="0"/>
              <a:t>Evaluate EV performance and understand variance</a:t>
            </a:r>
          </a:p>
          <a:p>
            <a:pPr lvl="2"/>
            <a:r>
              <a:rPr lang="en-GB" dirty="0"/>
              <a:t>Data driven from P6</a:t>
            </a:r>
          </a:p>
          <a:p>
            <a:pPr lvl="2"/>
            <a:r>
              <a:rPr lang="en-GB" dirty="0"/>
              <a:t>Formatted to match needs of subprojects</a:t>
            </a:r>
          </a:p>
          <a:p>
            <a:pPr lvl="2"/>
            <a:endParaRPr lang="en-GB" dirty="0"/>
          </a:p>
          <a:p>
            <a:r>
              <a:rPr lang="en-GB" dirty="0"/>
              <a:t>Subproject level - increased evaluation of project performance.</a:t>
            </a:r>
          </a:p>
          <a:p>
            <a:r>
              <a:rPr lang="en-GB" dirty="0"/>
              <a:t>- New data driven focus for NPR meetings</a:t>
            </a:r>
          </a:p>
          <a:p>
            <a:pPr lvl="2"/>
            <a:r>
              <a:rPr lang="en-GB" dirty="0"/>
              <a:t>Evaluate previous month progress</a:t>
            </a:r>
          </a:p>
          <a:p>
            <a:pPr lvl="2"/>
            <a:r>
              <a:rPr lang="en-GB" dirty="0"/>
              <a:t>Forward look at +3 month activities </a:t>
            </a:r>
          </a:p>
          <a:p>
            <a:pPr lvl="3"/>
            <a:r>
              <a:rPr lang="en-GB" dirty="0"/>
              <a:t>Achievability and prioritisation as needed </a:t>
            </a:r>
          </a:p>
          <a:p>
            <a:pPr lvl="2"/>
            <a:r>
              <a:rPr lang="en-GB" dirty="0"/>
              <a:t>Input from across NSS, SD and In-kind partners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76E420F-B419-524A-AEB3-86F909684E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6509" y="701712"/>
            <a:ext cx="9360000" cy="507076"/>
          </a:xfrm>
        </p:spPr>
        <p:txBody>
          <a:bodyPr/>
          <a:lstStyle/>
          <a:p>
            <a:r>
              <a:rPr lang="en-GB" dirty="0"/>
              <a:t>2022 p6 plan is ambitious ~completing 200 activities per month</a:t>
            </a:r>
          </a:p>
          <a:p>
            <a:r>
              <a:rPr lang="en-GB" dirty="0"/>
              <a:t>The plan is live since Jan 1</a:t>
            </a:r>
            <a:r>
              <a:rPr lang="en-GB" baseline="30000" dirty="0"/>
              <a:t>st</a:t>
            </a:r>
            <a:r>
              <a:rPr lang="en-GB" dirty="0"/>
              <a:t> 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8030439-C52A-6040-B35A-B51D02188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2022-04-25</a:t>
            </a:fld>
            <a:endParaRPr lang="sv-SE"/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578FE63-4E3E-7E4E-AEC4-2D7A1FE943A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7766" y="1429711"/>
            <a:ext cx="4645715" cy="529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0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60CA7-A283-EC49-B3C9-22843B87F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Other developments since last fall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E2283-22EB-D543-A5C1-3E21DC5D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30225C-401F-964C-856B-CE990380A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18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D5A8C0-4FC8-1D4B-A498-4CCDA0E801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ESS Subprojects: Accelerator, Target, Integrated Control Systems, NSS, Science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688D5A-80DF-4243-A693-4AF345F4F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10595092" cy="476806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Technical scope within the Science Directorate (</a:t>
            </a:r>
            <a:r>
              <a:rPr lang="sv-SE" dirty="0"/>
              <a:t>data management, </a:t>
            </a:r>
            <a:r>
              <a:rPr lang="sv-SE" dirty="0" err="1"/>
              <a:t>sample</a:t>
            </a:r>
            <a:r>
              <a:rPr lang="sv-SE" dirty="0"/>
              <a:t> </a:t>
            </a:r>
            <a:r>
              <a:rPr lang="sv-SE" dirty="0" err="1"/>
              <a:t>environment</a:t>
            </a:r>
            <a:r>
              <a:rPr lang="sv-SE" dirty="0"/>
              <a:t>, </a:t>
            </a:r>
            <a:r>
              <a:rPr lang="sv-SE" dirty="0" err="1"/>
              <a:t>user</a:t>
            </a:r>
            <a:r>
              <a:rPr lang="sv-SE" dirty="0"/>
              <a:t> </a:t>
            </a:r>
            <a:r>
              <a:rPr lang="sv-SE" dirty="0" err="1"/>
              <a:t>labs</a:t>
            </a:r>
            <a:r>
              <a:rPr lang="sv-SE" dirty="0"/>
              <a:t>, motion </a:t>
            </a:r>
            <a:r>
              <a:rPr lang="sv-SE" dirty="0" err="1"/>
              <a:t>control</a:t>
            </a:r>
            <a:r>
              <a:rPr lang="sv-SE" dirty="0"/>
              <a:t>,  central polarisation service,…) </a:t>
            </a:r>
            <a:r>
              <a:rPr lang="sv-SE" dirty="0" err="1"/>
              <a:t>will</a:t>
            </a:r>
            <a:r>
              <a:rPr lang="sv-SE" dirty="0"/>
              <a:t> </a:t>
            </a:r>
            <a:r>
              <a:rPr lang="sv-SE" dirty="0" err="1"/>
              <a:t>now</a:t>
            </a:r>
            <a:r>
              <a:rPr lang="sv-SE" dirty="0"/>
              <a:t> be the 5th </a:t>
            </a:r>
            <a:r>
              <a:rPr lang="sv-SE" dirty="0" err="1"/>
              <a:t>subproject</a:t>
            </a:r>
            <a:endParaRPr lang="sv-SE" dirty="0"/>
          </a:p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 </a:t>
            </a:r>
            <a:r>
              <a:rPr lang="sv-SE" dirty="0" err="1"/>
              <a:t>Subproject</a:t>
            </a:r>
            <a:r>
              <a:rPr lang="sv-SE" dirty="0"/>
              <a:t> </a:t>
            </a:r>
            <a:r>
              <a:rPr lang="sv-SE" dirty="0" err="1"/>
              <a:t>Leader</a:t>
            </a:r>
            <a:r>
              <a:rPr lang="sv-SE" dirty="0"/>
              <a:t>: Oliver </a:t>
            </a:r>
            <a:r>
              <a:rPr lang="sv-SE" dirty="0" err="1"/>
              <a:t>Kirstein</a:t>
            </a:r>
            <a:endParaRPr lang="sv-SE" dirty="0"/>
          </a:p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 NSS </a:t>
            </a:r>
            <a:r>
              <a:rPr lang="sv-SE" dirty="0" err="1"/>
              <a:t>project</a:t>
            </a:r>
            <a:r>
              <a:rPr lang="sv-SE" dirty="0"/>
              <a:t> </a:t>
            </a:r>
            <a:r>
              <a:rPr lang="sv-SE" dirty="0" err="1"/>
              <a:t>Leader</a:t>
            </a:r>
            <a:r>
              <a:rPr lang="sv-SE" dirty="0"/>
              <a:t> Jonathan Taylor </a:t>
            </a:r>
            <a:r>
              <a:rPr lang="sv-SE" dirty="0" err="1"/>
              <a:t>left</a:t>
            </a:r>
            <a:r>
              <a:rPr lang="sv-SE" dirty="0"/>
              <a:t> </a:t>
            </a:r>
            <a:r>
              <a:rPr lang="sv-SE" dirty="0">
                <a:sym typeface="Wingdings" pitchFamily="2" charset="2"/>
              </a:rPr>
              <a:t></a:t>
            </a:r>
            <a:endParaRPr lang="sv-SE" dirty="0"/>
          </a:p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 Robert </a:t>
            </a:r>
            <a:r>
              <a:rPr lang="sv-SE" dirty="0" err="1"/>
              <a:t>Connatser</a:t>
            </a:r>
            <a:r>
              <a:rPr lang="sv-SE" dirty="0"/>
              <a:t> </a:t>
            </a:r>
            <a:r>
              <a:rPr lang="sv-SE" dirty="0" err="1"/>
              <a:t>joining</a:t>
            </a:r>
            <a:r>
              <a:rPr lang="sv-SE" dirty="0"/>
              <a:t> as new NSS </a:t>
            </a:r>
            <a:r>
              <a:rPr lang="sv-SE" dirty="0" err="1"/>
              <a:t>subproject</a:t>
            </a:r>
            <a:r>
              <a:rPr lang="sv-SE" dirty="0"/>
              <a:t> </a:t>
            </a:r>
            <a:r>
              <a:rPr lang="sv-SE" dirty="0" err="1"/>
              <a:t>lead</a:t>
            </a:r>
            <a:r>
              <a:rPr lang="sv-SE" dirty="0"/>
              <a:t> </a:t>
            </a:r>
            <a:r>
              <a:rPr lang="sv-SE" dirty="0" err="1"/>
              <a:t>this</a:t>
            </a:r>
            <a:r>
              <a:rPr lang="sv-SE" dirty="0"/>
              <a:t> </a:t>
            </a:r>
            <a:r>
              <a:rPr lang="sv-SE" dirty="0" err="1"/>
              <a:t>week</a:t>
            </a:r>
            <a:r>
              <a:rPr lang="sv-SE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 Grants/</a:t>
            </a:r>
            <a:r>
              <a:rPr lang="sv-SE" dirty="0" err="1"/>
              <a:t>External</a:t>
            </a:r>
            <a:r>
              <a:rPr lang="sv-SE" dirty="0"/>
              <a:t> relations team has </a:t>
            </a:r>
            <a:r>
              <a:rPr lang="sv-SE" dirty="0" err="1"/>
              <a:t>joined</a:t>
            </a:r>
            <a:r>
              <a:rPr lang="sv-SE" dirty="0"/>
              <a:t> the Science </a:t>
            </a:r>
            <a:r>
              <a:rPr lang="sv-SE" dirty="0" err="1"/>
              <a:t>Directorate</a:t>
            </a:r>
            <a:r>
              <a:rPr lang="sv-SE" dirty="0"/>
              <a:t>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9AB00B-DEDD-C847-B899-5DB954252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2022-04-25</a:t>
            </a:fld>
            <a:endParaRPr lang="sv-S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26C736-C83E-5E4D-9221-2226D1159B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6788" y="4007611"/>
            <a:ext cx="8558906" cy="283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60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16B32-CA4C-704C-B8D4-62A318DD9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Science Directorate Activities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800659-6253-6548-A121-82D8EC051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19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0341B1-4DAD-BD42-9CF5-A78C63AAF2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SXNS 16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161114-795E-804F-B9D9-83EFB4DBB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2022-04-25</a:t>
            </a:fld>
            <a:endParaRPr lang="sv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7C1E88-2982-7940-84DD-88ED0DA0A3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3995" y="1682116"/>
            <a:ext cx="4757620" cy="454914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2859B50-28BC-F84A-AEB8-2F8D470A3838}"/>
              </a:ext>
            </a:extLst>
          </p:cNvPr>
          <p:cNvSpPr/>
          <p:nvPr/>
        </p:nvSpPr>
        <p:spPr>
          <a:xfrm>
            <a:off x="6564200" y="1636888"/>
            <a:ext cx="525442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600" dirty="0"/>
              <a:t>Co-</a:t>
            </a:r>
            <a:r>
              <a:rPr lang="sv-SE" sz="1600" dirty="0" err="1"/>
              <a:t>hosted</a:t>
            </a:r>
            <a:r>
              <a:rPr lang="sv-SE" sz="1600" dirty="0"/>
              <a:t> and </a:t>
            </a:r>
            <a:r>
              <a:rPr lang="sv-SE" sz="1600" dirty="0" err="1"/>
              <a:t>organised</a:t>
            </a:r>
            <a:r>
              <a:rPr lang="sv-SE" sz="1600" dirty="0"/>
              <a:t> 16th edition </a:t>
            </a:r>
            <a:r>
              <a:rPr lang="sv-SE" sz="1600" dirty="0" err="1"/>
              <a:t>of</a:t>
            </a:r>
            <a:r>
              <a:rPr lang="sv-SE" sz="1600" dirty="0"/>
              <a:t> Surface </a:t>
            </a:r>
            <a:r>
              <a:rPr lang="sv-SE" sz="1600" dirty="0" err="1"/>
              <a:t>Xray</a:t>
            </a:r>
            <a:r>
              <a:rPr lang="sv-SE" sz="1600" dirty="0"/>
              <a:t> and Neutron </a:t>
            </a:r>
            <a:r>
              <a:rPr lang="sv-SE" sz="1600" dirty="0" err="1"/>
              <a:t>Scattering</a:t>
            </a:r>
            <a:r>
              <a:rPr lang="sv-SE" sz="1600" dirty="0"/>
              <a:t>  </a:t>
            </a:r>
            <a:r>
              <a:rPr lang="sv-SE" sz="1600" dirty="0" err="1"/>
              <a:t>with</a:t>
            </a:r>
            <a:r>
              <a:rPr lang="sv-SE" sz="1600" dirty="0"/>
              <a:t> </a:t>
            </a:r>
            <a:r>
              <a:rPr lang="sv-SE" sz="1600" dirty="0" err="1"/>
              <a:t>MaxIV</a:t>
            </a:r>
            <a:r>
              <a:rPr lang="sv-SE" sz="1600" dirty="0"/>
              <a:t>. </a:t>
            </a:r>
          </a:p>
          <a:p>
            <a:pPr algn="ctr"/>
            <a:endParaRPr lang="sv-SE" sz="1600" dirty="0"/>
          </a:p>
          <a:p>
            <a:r>
              <a:rPr lang="sv-SE" sz="1600" dirty="0" err="1"/>
              <a:t>Virtual</a:t>
            </a:r>
            <a:r>
              <a:rPr lang="sv-SE" sz="1600" dirty="0"/>
              <a:t> </a:t>
            </a:r>
            <a:r>
              <a:rPr lang="sv-SE" sz="1600" dirty="0" err="1"/>
              <a:t>only</a:t>
            </a:r>
            <a:r>
              <a:rPr lang="sv-SE" sz="1600" dirty="0"/>
              <a:t> </a:t>
            </a:r>
            <a:r>
              <a:rPr lang="sv-SE" sz="1600" dirty="0" err="1"/>
              <a:t>due</a:t>
            </a:r>
            <a:r>
              <a:rPr lang="sv-SE" sz="1600" dirty="0"/>
              <a:t> to </a:t>
            </a:r>
            <a:r>
              <a:rPr lang="sv-SE" sz="1600" dirty="0" err="1"/>
              <a:t>Covid</a:t>
            </a:r>
            <a:r>
              <a:rPr lang="sv-SE" sz="1600" dirty="0"/>
              <a:t>, </a:t>
            </a:r>
            <a:r>
              <a:rPr lang="sv-SE" sz="1600" dirty="0" err="1"/>
              <a:t>but</a:t>
            </a:r>
            <a:r>
              <a:rPr lang="sv-SE" sz="1600" dirty="0"/>
              <a:t> </a:t>
            </a:r>
            <a:r>
              <a:rPr lang="sv-SE" sz="1600" dirty="0" err="1"/>
              <a:t>had</a:t>
            </a:r>
            <a:r>
              <a:rPr lang="sv-SE" sz="1600" dirty="0"/>
              <a:t> 180 </a:t>
            </a:r>
            <a:r>
              <a:rPr lang="sv-SE" sz="1600" dirty="0" err="1"/>
              <a:t>registrants</a:t>
            </a:r>
            <a:r>
              <a:rPr lang="sv-SE" sz="1600" dirty="0"/>
              <a:t> and a </a:t>
            </a:r>
            <a:r>
              <a:rPr lang="sv-SE" sz="1600" dirty="0" err="1"/>
              <a:t>peak</a:t>
            </a:r>
            <a:r>
              <a:rPr lang="sv-SE" sz="1600" dirty="0"/>
              <a:t> </a:t>
            </a:r>
            <a:r>
              <a:rPr lang="sv-SE" sz="1600" dirty="0" err="1"/>
              <a:t>of</a:t>
            </a:r>
            <a:r>
              <a:rPr lang="sv-SE" sz="1600" dirty="0"/>
              <a:t> 120 </a:t>
            </a:r>
            <a:r>
              <a:rPr lang="sv-SE" sz="1600" dirty="0" err="1"/>
              <a:t>participants</a:t>
            </a:r>
            <a:r>
              <a:rPr lang="sv-SE" sz="1600" dirty="0"/>
              <a:t> per session.</a:t>
            </a:r>
          </a:p>
          <a:p>
            <a:endParaRPr lang="sv-SE" sz="1600" dirty="0"/>
          </a:p>
          <a:p>
            <a:r>
              <a:rPr lang="sv-SE" sz="1600" dirty="0" err="1"/>
              <a:t>Thanks</a:t>
            </a:r>
            <a:r>
              <a:rPr lang="sv-SE" sz="1600" dirty="0"/>
              <a:t> to Tom, </a:t>
            </a:r>
            <a:r>
              <a:rPr lang="sv-SE" sz="1600" dirty="0" err="1"/>
              <a:t>Zsuzsa</a:t>
            </a:r>
            <a:r>
              <a:rPr lang="sv-SE" sz="1600" dirty="0"/>
              <a:t> and Bea for </a:t>
            </a:r>
            <a:r>
              <a:rPr lang="sv-SE" sz="1600" dirty="0" err="1"/>
              <a:t>their</a:t>
            </a:r>
            <a:r>
              <a:rPr lang="sv-SE" sz="1600" dirty="0"/>
              <a:t> hard </a:t>
            </a:r>
            <a:r>
              <a:rPr lang="sv-SE" sz="1600" dirty="0" err="1"/>
              <a:t>work</a:t>
            </a:r>
            <a:r>
              <a:rPr lang="sv-SE" sz="1600" dirty="0"/>
              <a:t> </a:t>
            </a:r>
            <a:r>
              <a:rPr lang="sv-SE" sz="1600" dirty="0" err="1"/>
              <a:t>making</a:t>
            </a:r>
            <a:r>
              <a:rPr lang="sv-SE" sz="1600" dirty="0"/>
              <a:t> it a </a:t>
            </a:r>
            <a:r>
              <a:rPr lang="sv-SE" sz="1600" dirty="0" err="1"/>
              <a:t>success</a:t>
            </a:r>
            <a:r>
              <a:rPr lang="sv-SE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458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010747"/>
            <a:ext cx="8640000" cy="2387600"/>
          </a:xfrm>
        </p:spPr>
        <p:txBody>
          <a:bodyPr/>
          <a:lstStyle/>
          <a:p>
            <a:r>
              <a:rPr lang="en-GB" dirty="0"/>
              <a:t>ESS and Science Directorate Update</a:t>
            </a:r>
            <a:br>
              <a:rPr lang="en-GB" dirty="0"/>
            </a:br>
            <a:r>
              <a:rPr lang="en-GB" sz="2800" dirty="0"/>
              <a:t>STAP Meetings April 2022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PRESENTED BY Andreas Schreyer, Director FOR SCIENCE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930395" y="6117873"/>
            <a:ext cx="3215183" cy="459883"/>
          </a:xfrm>
        </p:spPr>
        <p:txBody>
          <a:bodyPr/>
          <a:lstStyle/>
          <a:p>
            <a:r>
              <a:rPr lang="en-GB" sz="1200" b="1" dirty="0">
                <a:solidFill>
                  <a:schemeClr val="bg1"/>
                </a:solidFill>
              </a:rPr>
              <a:t>April 25</a:t>
            </a:r>
            <a:r>
              <a:rPr lang="en-GB" sz="1200" b="1" baseline="30000" dirty="0">
                <a:solidFill>
                  <a:schemeClr val="bg1"/>
                </a:solidFill>
              </a:rPr>
              <a:t>th</a:t>
            </a:r>
            <a:r>
              <a:rPr lang="en-GB" sz="1200" b="1" dirty="0">
                <a:solidFill>
                  <a:schemeClr val="bg1"/>
                </a:solidFill>
              </a:rPr>
              <a:t>, 2022</a:t>
            </a:r>
          </a:p>
        </p:txBody>
      </p:sp>
    </p:spTree>
    <p:extLst>
      <p:ext uri="{BB962C8B-B14F-4D97-AF65-F5344CB8AC3E}">
        <p14:creationId xmlns:p14="http://schemas.microsoft.com/office/powerpoint/2010/main" val="45728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20</a:t>
            </a:fld>
            <a:endParaRPr lang="sv-SE">
              <a:solidFill>
                <a:srgbClr val="CCCCCC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8F8A82-40F7-9B40-BE36-B5A8D2986F4B}"/>
              </a:ext>
            </a:extLst>
          </p:cNvPr>
          <p:cNvSpPr txBox="1"/>
          <p:nvPr/>
        </p:nvSpPr>
        <p:spPr>
          <a:xfrm>
            <a:off x="696402" y="1462401"/>
            <a:ext cx="972626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66666"/>
                </a:solidFill>
              </a:rPr>
              <a:t>Q4/2021 </a:t>
            </a:r>
            <a:r>
              <a:rPr lang="en-GB" sz="2400" b="1" dirty="0">
                <a:solidFill>
                  <a:srgbClr val="666666"/>
                </a:solidFill>
              </a:rPr>
              <a:t>SFT newsletter </a:t>
            </a:r>
            <a:r>
              <a:rPr lang="en-GB" sz="2400" dirty="0">
                <a:solidFill>
                  <a:srgbClr val="666666"/>
                </a:solidFill>
              </a:rPr>
              <a:t>released providing updates on scientific KPIs, news on grants, publication list, research highlights.</a:t>
            </a:r>
          </a:p>
          <a:p>
            <a:endParaRPr lang="en-GB" sz="2400" dirty="0">
              <a:solidFill>
                <a:srgbClr val="666666"/>
              </a:solidFill>
              <a:hlinkClick r:id="rId2"/>
            </a:endParaRPr>
          </a:p>
          <a:p>
            <a:r>
              <a:rPr lang="en-GB" dirty="0">
                <a:solidFill>
                  <a:srgbClr val="666666"/>
                </a:solidFill>
                <a:hlinkClick r:id="rId2"/>
              </a:rPr>
              <a:t>https://confluence.esss.lu.se/display/~carinalobley/2022/02/03/Science+Focus+Team+Quarterly+Newsletter?preview=/396788920/396788921/2021%20Q4%20SFT%20Newsletter.pdf</a:t>
            </a:r>
            <a:endParaRPr lang="en-GB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666666"/>
                </a:solidFill>
              </a:rPr>
              <a:t>Publications</a:t>
            </a:r>
            <a:r>
              <a:rPr lang="en-GB" sz="2400" dirty="0">
                <a:solidFill>
                  <a:srgbClr val="666666"/>
                </a:solidFill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66666"/>
                </a:solidFill>
              </a:rPr>
              <a:t>95 ESS-affiliated publications in 2021 total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66666"/>
                </a:solidFill>
              </a:rPr>
              <a:t>24 ESS-affiliated publications in Q4/2021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666666"/>
              </a:solidFill>
            </a:endParaRPr>
          </a:p>
          <a:p>
            <a:endParaRPr lang="en-GB" sz="2400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666666"/>
              </a:solidFill>
            </a:endParaRPr>
          </a:p>
          <a:p>
            <a:r>
              <a:rPr lang="en-GB" dirty="0">
                <a:solidFill>
                  <a:srgbClr val="666666"/>
                </a:solidFill>
              </a:rPr>
              <a:t> </a:t>
            </a: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96E732EC-72FE-7C40-A223-B5BA52E3D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User Office and Scientific Coordination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D3B876F-B75D-1046-ADB7-9A831FA9A6CC}"/>
              </a:ext>
            </a:extLst>
          </p:cNvPr>
          <p:cNvGrpSpPr>
            <a:grpSpLocks noChangeAspect="1"/>
          </p:cNvGrpSpPr>
          <p:nvPr/>
        </p:nvGrpSpPr>
        <p:grpSpPr>
          <a:xfrm>
            <a:off x="10555528" y="1204489"/>
            <a:ext cx="1420092" cy="1446140"/>
            <a:chOff x="1025103" y="522727"/>
            <a:chExt cx="3067926" cy="31242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47526C0-D5E9-004D-8041-C7ED6F12038F}"/>
                </a:ext>
              </a:extLst>
            </p:cNvPr>
            <p:cNvSpPr/>
            <p:nvPr/>
          </p:nvSpPr>
          <p:spPr>
            <a:xfrm>
              <a:off x="1025103" y="522727"/>
              <a:ext cx="3067926" cy="3124200"/>
            </a:xfrm>
            <a:prstGeom prst="rect">
              <a:avLst/>
            </a:prstGeom>
            <a:noFill/>
            <a:ln w="38100">
              <a:solidFill>
                <a:srgbClr val="0099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2F612DB-9936-5041-A6E1-5FCD1961BBB2}"/>
                </a:ext>
              </a:extLst>
            </p:cNvPr>
            <p:cNvGrpSpPr/>
            <p:nvPr/>
          </p:nvGrpSpPr>
          <p:grpSpPr>
            <a:xfrm>
              <a:off x="1134344" y="669733"/>
              <a:ext cx="2849444" cy="2830189"/>
              <a:chOff x="398094" y="189593"/>
              <a:chExt cx="2849444" cy="2830189"/>
            </a:xfrm>
            <a:solidFill>
              <a:srgbClr val="0099DC">
                <a:alpha val="0"/>
              </a:srgbClr>
            </a:solidFill>
          </p:grpSpPr>
          <p:pic>
            <p:nvPicPr>
              <p:cNvPr id="10" name="Picture 9" descr="magnetism_pos_ESS_science_icons_2015.ai">
                <a:extLst>
                  <a:ext uri="{FF2B5EF4-FFF2-40B4-BE49-F238E27FC236}">
                    <a16:creationId xmlns:a16="http://schemas.microsoft.com/office/drawing/2014/main" id="{9029E9C3-7955-374F-A191-BDC55EA3140A}"/>
                  </a:ext>
                </a:extLst>
              </p:cNvPr>
              <p:cNvPicPr/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8094" y="1254705"/>
                <a:ext cx="703877" cy="706312"/>
              </a:xfrm>
              <a:prstGeom prst="rect">
                <a:avLst/>
              </a:prstGeom>
              <a:grpFill/>
            </p:spPr>
          </p:pic>
          <p:pic>
            <p:nvPicPr>
              <p:cNvPr id="11" name="Picture 10" descr="engineering_pos_ESS_science_icons_2015.ai">
                <a:extLst>
                  <a:ext uri="{FF2B5EF4-FFF2-40B4-BE49-F238E27FC236}">
                    <a16:creationId xmlns:a16="http://schemas.microsoft.com/office/drawing/2014/main" id="{E14912D5-A1B9-B340-B27B-EC6AFA7C096B}"/>
                  </a:ext>
                </a:extLst>
              </p:cNvPr>
              <p:cNvPicPr/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42581" y="200479"/>
                <a:ext cx="703877" cy="706312"/>
              </a:xfrm>
              <a:prstGeom prst="rect">
                <a:avLst/>
              </a:prstGeom>
              <a:grpFill/>
            </p:spPr>
          </p:pic>
          <p:pic>
            <p:nvPicPr>
              <p:cNvPr id="12" name="Picture 11" descr="softmatter_pos_ESS_science_icons_2015.ai">
                <a:extLst>
                  <a:ext uri="{FF2B5EF4-FFF2-40B4-BE49-F238E27FC236}">
                    <a16:creationId xmlns:a16="http://schemas.microsoft.com/office/drawing/2014/main" id="{6FA2E4A9-CDA6-FF43-93DA-621AEAA119A7}"/>
                  </a:ext>
                </a:extLst>
              </p:cNvPr>
              <p:cNvPicPr/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9866" y="189593"/>
                <a:ext cx="703877" cy="706312"/>
              </a:xfrm>
              <a:prstGeom prst="rect">
                <a:avLst/>
              </a:prstGeom>
              <a:grpFill/>
            </p:spPr>
          </p:pic>
          <p:pic>
            <p:nvPicPr>
              <p:cNvPr id="13" name="Picture 12" descr="physics_pos_ESS_science_icons_2015.ai">
                <a:extLst>
                  <a:ext uri="{FF2B5EF4-FFF2-40B4-BE49-F238E27FC236}">
                    <a16:creationId xmlns:a16="http://schemas.microsoft.com/office/drawing/2014/main" id="{7FC10FEF-E7F9-874A-AC7D-6217433C28CE}"/>
                  </a:ext>
                </a:extLst>
              </p:cNvPr>
              <p:cNvPicPr/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76861" y="1240656"/>
                <a:ext cx="703877" cy="706312"/>
              </a:xfrm>
              <a:prstGeom prst="rect">
                <a:avLst/>
              </a:prstGeom>
              <a:grpFill/>
            </p:spPr>
          </p:pic>
          <p:pic>
            <p:nvPicPr>
              <p:cNvPr id="14" name="Picture 13" descr="3__#$!@%!#__imgres.png">
                <a:extLst>
                  <a:ext uri="{FF2B5EF4-FFF2-40B4-BE49-F238E27FC236}">
                    <a16:creationId xmlns:a16="http://schemas.microsoft.com/office/drawing/2014/main" id="{F229D450-4DB5-0C4B-A6B8-E11725260CAE}"/>
                  </a:ext>
                </a:extLst>
              </p:cNvPr>
              <p:cNvPicPr/>
              <p:nvPr/>
            </p:nvPicPr>
            <p:blipFill>
              <a:blip r:embed="rId7" cstate="print">
                <a:duotone>
                  <a:srgbClr val="C0504D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36354" y="1256099"/>
                <a:ext cx="711184" cy="699006"/>
              </a:xfrm>
              <a:prstGeom prst="rect">
                <a:avLst/>
              </a:prstGeom>
              <a:grpFill/>
            </p:spPr>
          </p:pic>
          <p:pic>
            <p:nvPicPr>
              <p:cNvPr id="15" name="Picture 14" descr="imgres.png">
                <a:extLst>
                  <a:ext uri="{FF2B5EF4-FFF2-40B4-BE49-F238E27FC236}">
                    <a16:creationId xmlns:a16="http://schemas.microsoft.com/office/drawing/2014/main" id="{943F0954-D316-4E4F-B1C2-64BCC2272E86}"/>
                  </a:ext>
                </a:extLst>
              </p:cNvPr>
              <p:cNvPicPr/>
              <p:nvPr/>
            </p:nvPicPr>
            <p:blipFill rotWithShape="1">
              <a:blip r:embed="rId8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65885" y="2313470"/>
                <a:ext cx="716055" cy="699006"/>
              </a:xfrm>
              <a:prstGeom prst="rect">
                <a:avLst/>
              </a:prstGeom>
              <a:grpFill/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FB78FDE6-7C89-B64F-A0C0-36FE880126BC}"/>
                  </a:ext>
                </a:extLst>
              </p:cNvPr>
              <p:cNvPicPr/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7403" y="2310401"/>
                <a:ext cx="538258" cy="703876"/>
              </a:xfrm>
              <a:prstGeom prst="rect">
                <a:avLst/>
              </a:prstGeom>
              <a:grpFill/>
            </p:spPr>
          </p:pic>
          <p:pic>
            <p:nvPicPr>
              <p:cNvPr id="17" name="Picture 16" descr="lifescience_pos_ESS_science_icons_2015.ai">
                <a:extLst>
                  <a:ext uri="{FF2B5EF4-FFF2-40B4-BE49-F238E27FC236}">
                    <a16:creationId xmlns:a16="http://schemas.microsoft.com/office/drawing/2014/main" id="{0E273209-8367-E440-8597-CB0DDCD50E3C}"/>
                  </a:ext>
                </a:extLst>
              </p:cNvPr>
              <p:cNvPicPr/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87747" y="200500"/>
                <a:ext cx="703877" cy="706312"/>
              </a:xfrm>
              <a:prstGeom prst="rect">
                <a:avLst/>
              </a:prstGeom>
              <a:grpFill/>
            </p:spPr>
          </p:pic>
          <p:pic>
            <p:nvPicPr>
              <p:cNvPr id="18" name="Picture 17" descr="archeology_pos_ESS_science_icons_2015.ai">
                <a:extLst>
                  <a:ext uri="{FF2B5EF4-FFF2-40B4-BE49-F238E27FC236}">
                    <a16:creationId xmlns:a16="http://schemas.microsoft.com/office/drawing/2014/main" id="{136F8494-EC29-094E-B391-047308B260F3}"/>
                  </a:ext>
                </a:extLst>
              </p:cNvPr>
              <p:cNvPicPr/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34000" y="2313470"/>
                <a:ext cx="703877" cy="706312"/>
              </a:xfrm>
              <a:prstGeom prst="rect">
                <a:avLst/>
              </a:prstGeom>
              <a:grpFill/>
            </p:spPr>
          </p:pic>
        </p:grp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4F6AD4C-5ED3-7D4D-9E1C-3CF7DF4F8B68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1038" y="3639719"/>
            <a:ext cx="4154582" cy="27504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FCB44C-1F9B-F44E-8A50-36CAC70EA67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401" y="5049078"/>
            <a:ext cx="4113104" cy="134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51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21</a:t>
            </a:fld>
            <a:endParaRPr lang="sv-SE">
              <a:solidFill>
                <a:srgbClr val="CCCCCC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8F8A82-40F7-9B40-BE36-B5A8D2986F4B}"/>
              </a:ext>
            </a:extLst>
          </p:cNvPr>
          <p:cNvSpPr txBox="1"/>
          <p:nvPr/>
        </p:nvSpPr>
        <p:spPr>
          <a:xfrm>
            <a:off x="370993" y="1210612"/>
            <a:ext cx="6202085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666666"/>
                </a:solidFill>
              </a:rPr>
              <a:t>Service</a:t>
            </a:r>
            <a:r>
              <a:rPr lang="en-GB" sz="2400" dirty="0">
                <a:solidFill>
                  <a:srgbClr val="666666"/>
                </a:solidFill>
              </a:rPr>
              <a:t>: Completed two pilot user calls, delivered on 29 proposals for 56 users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666666"/>
                </a:solidFill>
              </a:rPr>
              <a:t>Service</a:t>
            </a:r>
            <a:r>
              <a:rPr lang="en-GB" sz="2400" dirty="0">
                <a:solidFill>
                  <a:srgbClr val="666666"/>
                </a:solidFill>
              </a:rPr>
              <a:t>: New pilot call 2b now open using ESS user office software; kudos to DMSC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666666"/>
                </a:solidFill>
              </a:rPr>
              <a:t>Science</a:t>
            </a:r>
            <a:r>
              <a:rPr lang="en-GB" sz="2400" dirty="0">
                <a:solidFill>
                  <a:srgbClr val="666666"/>
                </a:solidFill>
              </a:rPr>
              <a:t>: Deuteration activity led to            20+ papers already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666666"/>
                </a:solidFill>
              </a:rPr>
              <a:t>Collaborations</a:t>
            </a:r>
            <a:r>
              <a:rPr lang="en-GB" sz="2400" dirty="0">
                <a:solidFill>
                  <a:srgbClr val="666666"/>
                </a:solidFill>
              </a:rPr>
              <a:t>: C19 work continues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666666"/>
                </a:solidFill>
              </a:rPr>
              <a:t>Collaborations</a:t>
            </a:r>
            <a:r>
              <a:rPr lang="en-GB" sz="2400" dirty="0">
                <a:solidFill>
                  <a:srgbClr val="666666"/>
                </a:solidFill>
              </a:rPr>
              <a:t>: Hosting two and recruiting third externally funded </a:t>
            </a:r>
            <a:r>
              <a:rPr lang="en-GB" sz="2400" dirty="0" err="1">
                <a:solidFill>
                  <a:srgbClr val="666666"/>
                </a:solidFill>
              </a:rPr>
              <a:t>PostDoc</a:t>
            </a:r>
            <a:endParaRPr lang="en-GB" sz="2400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666666"/>
                </a:solidFill>
              </a:rPr>
              <a:t>Collaborations</a:t>
            </a:r>
            <a:r>
              <a:rPr lang="en-GB" sz="2400" dirty="0">
                <a:solidFill>
                  <a:srgbClr val="666666"/>
                </a:solidFill>
              </a:rPr>
              <a:t>: Continued participation in several grants, outreach, teaching</a:t>
            </a:r>
          </a:p>
          <a:p>
            <a:r>
              <a:rPr lang="en-GB" dirty="0">
                <a:solidFill>
                  <a:srgbClr val="666666"/>
                </a:solidFill>
              </a:rPr>
              <a:t> </a:t>
            </a: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96E732EC-72FE-7C40-A223-B5BA52E3D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079" y="381068"/>
            <a:ext cx="10160921" cy="657339"/>
          </a:xfrm>
        </p:spPr>
        <p:txBody>
          <a:bodyPr/>
          <a:lstStyle/>
          <a:p>
            <a:r>
              <a:rPr lang="en-GB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Deuteration &amp; Macromolecular Crystallisation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6CA6E5D-1EB3-CB45-89C8-A83C21CAE7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5003" y="6342861"/>
            <a:ext cx="1218038" cy="42113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AA3A4AC-E2EB-0A42-AEDD-3983A485D2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3087" y="6361690"/>
            <a:ext cx="822568" cy="3834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C325FC8-7348-6740-A730-3362546D7EB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2789" y="6342861"/>
            <a:ext cx="510540" cy="5151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C43B370-2482-924E-83C7-76DD42F0DE7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993" y="6342861"/>
            <a:ext cx="609451" cy="4919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3E53DB-88A1-F044-89F0-7BA45D31550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154935" y="1674952"/>
            <a:ext cx="3380059" cy="25350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B9E984-08F2-324B-BDD6-23049FDF7F0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522048" y="3838204"/>
            <a:ext cx="3431298" cy="25734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DBF85B-A148-BB41-90B5-08537BE4E8C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73160" y="5129415"/>
            <a:ext cx="2522107" cy="12025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F83DED-5CA4-E948-A0EA-DB62AA76108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5828" y="1785781"/>
            <a:ext cx="2456746" cy="86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54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22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8F8A82-40F7-9B40-BE36-B5A8D2986F4B}"/>
              </a:ext>
            </a:extLst>
          </p:cNvPr>
          <p:cNvSpPr txBox="1"/>
          <p:nvPr/>
        </p:nvSpPr>
        <p:spPr>
          <a:xfrm>
            <a:off x="341423" y="1233524"/>
            <a:ext cx="875501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666666"/>
                </a:solidFill>
              </a:rPr>
              <a:t>Installation work</a:t>
            </a:r>
            <a:r>
              <a:rPr lang="en-GB" sz="2400" dirty="0">
                <a:solidFill>
                  <a:srgbClr val="666666"/>
                </a:solidFill>
              </a:rPr>
              <a:t>: fume hood installation in D04 and D08 completed, D04 furniture delivered and fit-out to start in 2022; glove boxes moved to D08 (Radioactive Materials Lab)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666666"/>
                </a:solidFill>
              </a:rPr>
              <a:t>Project support</a:t>
            </a:r>
            <a:r>
              <a:rPr lang="en-GB" sz="2400" dirty="0">
                <a:solidFill>
                  <a:srgbClr val="666666"/>
                </a:solidFill>
              </a:rPr>
              <a:t>: luminescence coating prepared for deposition on first ESS target for test in high radiation environment; phase identification for concrete analysis continues: </a:t>
            </a:r>
            <a:r>
              <a:rPr lang="en-GB" dirty="0">
                <a:solidFill>
                  <a:srgbClr val="666666"/>
                </a:solidFill>
                <a:hlinkClick r:id="rId2"/>
              </a:rPr>
              <a:t>https://confluence.esss.lu.se/display/TH/2022/01/24/ICP-OES+to+Perform+Precise+Elemental+Analysis+of+ESS+Project+Materials</a:t>
            </a:r>
            <a:endParaRPr lang="en-GB" sz="2400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666666"/>
                </a:solidFill>
              </a:rPr>
              <a:t>Capabilities</a:t>
            </a:r>
            <a:r>
              <a:rPr lang="en-GB" sz="2400" dirty="0">
                <a:solidFill>
                  <a:srgbClr val="666666"/>
                </a:solidFill>
              </a:rPr>
              <a:t>: </a:t>
            </a:r>
            <a:r>
              <a:rPr lang="en-GB" sz="2400" dirty="0" err="1">
                <a:solidFill>
                  <a:srgbClr val="666666"/>
                </a:solidFill>
              </a:rPr>
              <a:t>Rigaku</a:t>
            </a:r>
            <a:r>
              <a:rPr lang="en-GB" sz="2400" dirty="0">
                <a:solidFill>
                  <a:srgbClr val="666666"/>
                </a:solidFill>
              </a:rPr>
              <a:t> x-ray powder diffractometer operational</a:t>
            </a:r>
          </a:p>
          <a:p>
            <a:endParaRPr lang="en-GB" sz="2400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666666"/>
                </a:solidFill>
              </a:rPr>
              <a:t>Collaborations</a:t>
            </a:r>
            <a:r>
              <a:rPr lang="en-GB" sz="2400" dirty="0">
                <a:solidFill>
                  <a:srgbClr val="666666"/>
                </a:solidFill>
              </a:rPr>
              <a:t>: HFSP </a:t>
            </a:r>
            <a:r>
              <a:rPr lang="en-GB" sz="2400" dirty="0" err="1">
                <a:solidFill>
                  <a:srgbClr val="666666"/>
                </a:solidFill>
              </a:rPr>
              <a:t>PostDoc</a:t>
            </a:r>
            <a:r>
              <a:rPr lang="en-GB" sz="2400" dirty="0">
                <a:solidFill>
                  <a:srgbClr val="666666"/>
                </a:solidFill>
              </a:rPr>
              <a:t> project continues</a:t>
            </a:r>
          </a:p>
          <a:p>
            <a:r>
              <a:rPr lang="en-GB" dirty="0">
                <a:solidFill>
                  <a:srgbClr val="666666"/>
                </a:solidFill>
              </a:rPr>
              <a:t> </a:t>
            </a: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96E732EC-72FE-7C40-A223-B5BA52E3D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079" y="381068"/>
            <a:ext cx="10160921" cy="657339"/>
          </a:xfrm>
        </p:spPr>
        <p:txBody>
          <a:bodyPr/>
          <a:lstStyle/>
          <a:p>
            <a:r>
              <a:rPr lang="en-GB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On-site Laboratory Services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4A97CC-8986-F947-92C7-50497FED0E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954" y="6186256"/>
            <a:ext cx="1830421" cy="578028"/>
          </a:xfrm>
          <a:prstGeom prst="rect">
            <a:avLst/>
          </a:prstGeom>
        </p:spPr>
      </p:pic>
      <p:pic>
        <p:nvPicPr>
          <p:cNvPr id="5122" name="Picture 2" descr="image001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4"/>
          <a:stretch/>
        </p:blipFill>
        <p:spPr bwMode="auto">
          <a:xfrm>
            <a:off x="9096436" y="1217682"/>
            <a:ext cx="2976557" cy="249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42f7eed4-5bff-4a41-ab18-9e448e403580@ess"/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9221591" y="3705573"/>
            <a:ext cx="2756393" cy="2946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265556" y="3300808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RML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139090" y="6160807"/>
            <a:ext cx="1939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concrete analysis</a:t>
            </a:r>
          </a:p>
        </p:txBody>
      </p:sp>
    </p:spTree>
    <p:extLst>
      <p:ext uri="{BB962C8B-B14F-4D97-AF65-F5344CB8AC3E}">
        <p14:creationId xmlns:p14="http://schemas.microsoft.com/office/powerpoint/2010/main" val="145812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5091" y="293395"/>
            <a:ext cx="10696574" cy="657339"/>
          </a:xfrm>
        </p:spPr>
        <p:txBody>
          <a:bodyPr/>
          <a:lstStyle/>
          <a:p>
            <a:r>
              <a:rPr lang="en-US" sz="3800" dirty="0"/>
              <a:t>Sample Environment (SE)	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pPr/>
              <a:t>2022-04-25</a:t>
            </a:fld>
            <a:endParaRPr lang="sv-SE" dirty="0"/>
          </a:p>
        </p:txBody>
      </p:sp>
      <p:sp>
        <p:nvSpPr>
          <p:cNvPr id="34" name="Platshållare för innehåll 5">
            <a:extLst>
              <a:ext uri="{FF2B5EF4-FFF2-40B4-BE49-F238E27FC236}">
                <a16:creationId xmlns:a16="http://schemas.microsoft.com/office/drawing/2014/main" id="{446CAE74-0677-1941-8C98-610985FB8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201" y="1089499"/>
            <a:ext cx="6435416" cy="5385772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GB" sz="2400" b="1" dirty="0"/>
              <a:t>Workshops: </a:t>
            </a:r>
            <a:r>
              <a:rPr lang="en-GB" sz="2400" dirty="0"/>
              <a:t>E03 SE workshop operational; move from </a:t>
            </a:r>
            <a:r>
              <a:rPr lang="en-GB" sz="2400" dirty="0" err="1"/>
              <a:t>Utgård</a:t>
            </a:r>
            <a:r>
              <a:rPr lang="en-GB" sz="2400" dirty="0"/>
              <a:t> completed; electricity installed in B02 SE space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GB" sz="2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b="1" dirty="0" err="1"/>
              <a:t>Kipp</a:t>
            </a:r>
            <a:r>
              <a:rPr lang="en-GB" sz="2400" b="1" dirty="0"/>
              <a:t> kinematic mounts: </a:t>
            </a:r>
            <a:r>
              <a:rPr lang="en-GB" sz="2400" dirty="0"/>
              <a:t>delivered and available to instrument teams</a:t>
            </a:r>
          </a:p>
          <a:p>
            <a:pPr marL="82550" lvl="1" indent="0">
              <a:buNone/>
            </a:pPr>
            <a:endParaRPr lang="en-GB" sz="2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b="1" dirty="0" err="1"/>
              <a:t>Octopy</a:t>
            </a:r>
            <a:r>
              <a:rPr lang="en-GB" sz="2400" b="1" dirty="0"/>
              <a:t> control integration</a:t>
            </a:r>
            <a:r>
              <a:rPr lang="en-GB" sz="2400" dirty="0"/>
              <a:t>: very successful demos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b="1" dirty="0"/>
              <a:t>High Pressure</a:t>
            </a:r>
            <a:r>
              <a:rPr lang="en-GB" sz="2400" dirty="0"/>
              <a:t>: pressure testing bunker delivered and placed in D01</a:t>
            </a:r>
          </a:p>
          <a:p>
            <a:br>
              <a:rPr lang="en-GB" sz="2400" dirty="0"/>
            </a:br>
            <a:endParaRPr lang="en-GB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2743ED-3C04-F84F-87DF-3074A57BF7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2530" y="2092275"/>
            <a:ext cx="1924057" cy="1443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DA9641-C859-844C-AD79-D17C6DEA1C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9378" y="4971084"/>
            <a:ext cx="1707454" cy="1736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393393-0ACF-D04A-82C8-EE093A4EB64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2274" y="186390"/>
            <a:ext cx="2459568" cy="18446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743E13-5F57-3D4F-ACD8-0366DD9AFAB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688" y="1795000"/>
            <a:ext cx="2251376" cy="16885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14412B-3A69-1A44-8A1D-0B98EA0BA19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6953" y="3362417"/>
            <a:ext cx="2144889" cy="16086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D73164-E542-AA40-A599-5F3BB734FCE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2765" y="4672847"/>
            <a:ext cx="2403231" cy="180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53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5091" y="293395"/>
            <a:ext cx="10696574" cy="657339"/>
          </a:xfrm>
        </p:spPr>
        <p:txBody>
          <a:bodyPr/>
          <a:lstStyle/>
          <a:p>
            <a:r>
              <a:rPr lang="en-US" sz="3800" dirty="0"/>
              <a:t>Sample Environment (SE)	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pPr/>
              <a:t>2022-04-25</a:t>
            </a:fld>
            <a:endParaRPr lang="sv-SE" dirty="0"/>
          </a:p>
        </p:txBody>
      </p:sp>
      <p:sp>
        <p:nvSpPr>
          <p:cNvPr id="34" name="Platshållare för innehåll 5">
            <a:extLst>
              <a:ext uri="{FF2B5EF4-FFF2-40B4-BE49-F238E27FC236}">
                <a16:creationId xmlns:a16="http://schemas.microsoft.com/office/drawing/2014/main" id="{446CAE74-0677-1941-8C98-610985FB8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201" y="1089499"/>
            <a:ext cx="7959416" cy="5750896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GB" sz="2400" b="1" dirty="0"/>
              <a:t>Soft matter equipment</a:t>
            </a:r>
            <a:r>
              <a:rPr lang="en-GB" sz="2400" dirty="0"/>
              <a:t>: Loki SANS changer and collaborative project on solid-liquid cells progressing; activities slowed down related to staff transfer, maternity leave (hand-over on-going)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GB" sz="2400" b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b="1" dirty="0"/>
              <a:t>Magnets</a:t>
            </a:r>
            <a:r>
              <a:rPr lang="en-GB" sz="2400" dirty="0"/>
              <a:t>: HZB 2</a:t>
            </a:r>
            <a:r>
              <a:rPr lang="en-GB" sz="2400" baseline="30000" dirty="0"/>
              <a:t>nd</a:t>
            </a:r>
            <a:r>
              <a:rPr lang="en-GB" sz="2400" dirty="0"/>
              <a:t> hand 15T + 6.5T magnet + dilution at ESS ready for remounting, commissioning, control and mechanical integration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GB" sz="2400" b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b="1" dirty="0"/>
              <a:t>Cryostats</a:t>
            </a:r>
            <a:r>
              <a:rPr lang="en-GB" sz="2400" dirty="0"/>
              <a:t>: BIFROST cryostat arrived at ESS in Dec. </a:t>
            </a:r>
            <a:r>
              <a:rPr lang="en-GB" sz="2400"/>
              <a:t>2</a:t>
            </a:r>
            <a:r>
              <a:rPr lang="en-GB" sz="2400" dirty="0"/>
              <a:t>0</a:t>
            </a:r>
            <a:r>
              <a:rPr lang="en-GB" sz="2400"/>
              <a:t>21 </a:t>
            </a:r>
            <a:endParaRPr lang="en-GB" sz="2400" dirty="0"/>
          </a:p>
          <a:p>
            <a:pPr lvl="1">
              <a:buFont typeface="Arial" panose="020B0604020202020204" pitchFamily="34" charset="0"/>
              <a:buChar char="•"/>
            </a:pPr>
            <a:endParaRPr lang="en-GB" sz="2400" b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b="1" dirty="0"/>
              <a:t>Mechanical processing</a:t>
            </a:r>
            <a:r>
              <a:rPr lang="en-GB" sz="2400" dirty="0"/>
              <a:t>: TA for transfer of NPI 100 </a:t>
            </a:r>
            <a:r>
              <a:rPr lang="en-GB" sz="2400" dirty="0" err="1"/>
              <a:t>kN</a:t>
            </a:r>
            <a:r>
              <a:rPr lang="en-GB" sz="2400" dirty="0"/>
              <a:t> stress rig in preparation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GB" sz="2400" dirty="0"/>
          </a:p>
          <a:p>
            <a:br>
              <a:rPr lang="en-GB" sz="2400" dirty="0"/>
            </a:br>
            <a:endParaRPr lang="en-GB" sz="2400" dirty="0"/>
          </a:p>
        </p:txBody>
      </p:sp>
      <p:pic>
        <p:nvPicPr>
          <p:cNvPr id="22" name="Picture Placeholder 9">
            <a:extLst>
              <a:ext uri="{FF2B5EF4-FFF2-40B4-BE49-F238E27FC236}">
                <a16:creationId xmlns:a16="http://schemas.microsoft.com/office/drawing/2014/main" id="{C5F9866C-54B3-2546-9183-2346C7CAD3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64294" y="4195917"/>
            <a:ext cx="1707454" cy="24619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906B1D-9E68-F349-BC02-B3103E79E15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4294" y="1235310"/>
            <a:ext cx="1688129" cy="21541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D9EC8A-1ED4-CC46-8CA2-43FFD8F2E38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526291" y="3025045"/>
            <a:ext cx="2093698" cy="157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20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4661F-3D4E-B94B-93C4-0BBEF8259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Neutron Optics &amp; </a:t>
            </a:r>
            <a:r>
              <a:rPr lang="en-US" dirty="0" err="1"/>
              <a:t>Polarisation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2640DE-EA4A-A04E-859B-3D9A77CE8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Science Directorate / NSS Meeting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CA0AC0-8A2A-BA45-BF5A-D8A49C096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25</a:t>
            </a:fld>
            <a:endParaRPr lang="sv-S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40C5C35-943D-D947-B2C9-14E2180698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ESS </a:t>
            </a:r>
            <a:r>
              <a:rPr lang="en-US" dirty="0" err="1"/>
              <a:t>rebaseline</a:t>
            </a:r>
            <a:r>
              <a:rPr lang="en-US" dirty="0"/>
              <a:t> planning &amp; externally funded collaboration 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B0AE3C6-D22A-FD41-AFD2-E2FA99323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2022-03-04</a:t>
            </a:r>
            <a:endParaRPr lang="sv-S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3FF878-17A7-034C-8997-5D1223335797}"/>
              </a:ext>
            </a:extLst>
          </p:cNvPr>
          <p:cNvSpPr txBox="1"/>
          <p:nvPr/>
        </p:nvSpPr>
        <p:spPr>
          <a:xfrm>
            <a:off x="763014" y="1438102"/>
            <a:ext cx="11221355" cy="40318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Polarisation has been implemented into the overall ESS </a:t>
            </a:r>
            <a:r>
              <a:rPr lang="en-GB" sz="1600" dirty="0" err="1"/>
              <a:t>rebaseline</a:t>
            </a:r>
            <a:r>
              <a:rPr lang="en-GB" sz="1600" dirty="0"/>
              <a:t> plan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Potential for ILL - ESS collaboration</a:t>
            </a:r>
            <a:br>
              <a:rPr lang="en-GB" sz="1600" dirty="0"/>
            </a:br>
            <a:endParaRPr lang="en-S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Grants supporting instrument construction projects 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Cooperation with ISIS instrumentation and methods for ESS</a:t>
            </a:r>
            <a:r>
              <a:rPr lang="en-SE" sz="1600" dirty="0"/>
              <a:t> (</a:t>
            </a:r>
            <a:r>
              <a:rPr lang="en-SE" sz="1600"/>
              <a:t>2022-2024)</a:t>
            </a:r>
            <a:endParaRPr lang="en-AU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Title: Wide-angle neutron polarisation analysis to study energy and quantum materials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600" dirty="0"/>
              <a:t>Prototype innovative supermirror and polarised </a:t>
            </a:r>
            <a:r>
              <a:rPr lang="en-GB" sz="1600" baseline="30000" dirty="0"/>
              <a:t>3</a:t>
            </a:r>
            <a:r>
              <a:rPr lang="en-GB" sz="1600" dirty="0"/>
              <a:t>He devices.</a:t>
            </a:r>
            <a:r>
              <a:rPr lang="en-SE" sz="1600"/>
              <a:t> </a:t>
            </a:r>
            <a:endParaRPr lang="en-AU" sz="16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SE" sz="1600"/>
              <a:t>Partially </a:t>
            </a:r>
            <a:r>
              <a:rPr lang="en-SE" sz="1600" dirty="0"/>
              <a:t>funds BIFROST wide-angle analyser or CSPEC polariser</a:t>
            </a:r>
            <a:r>
              <a:rPr lang="en-SE" sz="1600"/>
              <a:t>. </a:t>
            </a:r>
            <a:endParaRPr lang="en-AU" sz="16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SE" sz="1600"/>
              <a:t>Student </a:t>
            </a:r>
            <a:r>
              <a:rPr lang="en-SE" sz="1600" dirty="0"/>
              <a:t>and postdoc to support instrumentation </a:t>
            </a:r>
            <a:r>
              <a:rPr lang="en-SE" sz="1600"/>
              <a:t>development </a:t>
            </a:r>
            <a:br>
              <a:rPr lang="en-AU" sz="1600" dirty="0"/>
            </a:br>
            <a:r>
              <a:rPr lang="en-SE" sz="1600"/>
              <a:t>and </a:t>
            </a:r>
            <a:r>
              <a:rPr lang="en-SE" sz="1600" dirty="0"/>
              <a:t>related </a:t>
            </a:r>
            <a:r>
              <a:rPr lang="en-SE" sz="1600"/>
              <a:t>scientific experiments</a:t>
            </a:r>
            <a:br>
              <a:rPr lang="en-AU" sz="1600" dirty="0"/>
            </a:br>
            <a:r>
              <a:rPr lang="en-SE" sz="1600"/>
              <a:t> </a:t>
            </a:r>
            <a:endParaRPr lang="en-SE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SE" sz="1600"/>
              <a:t>SREss3 </a:t>
            </a:r>
            <a:r>
              <a:rPr lang="en-SE" sz="1600" dirty="0"/>
              <a:t>project (LU, LoKI, SKADI, ODIN</a:t>
            </a:r>
            <a:r>
              <a:rPr lang="en-SE" sz="1600"/>
              <a:t>): </a:t>
            </a:r>
            <a:endParaRPr lang="en-AU" sz="16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SE" sz="1600"/>
              <a:t>Alex </a:t>
            </a:r>
            <a:r>
              <a:rPr lang="en-SE" sz="1600" dirty="0"/>
              <a:t>Backs and Annika Stellhorn have </a:t>
            </a:r>
            <a:r>
              <a:rPr lang="en-SE" sz="1600"/>
              <a:t>done </a:t>
            </a:r>
            <a:br>
              <a:rPr lang="en-AU" sz="1600" dirty="0"/>
            </a:br>
            <a:r>
              <a:rPr lang="en-GB" sz="1600" dirty="0"/>
              <a:t>experiments at ILL, PSI, </a:t>
            </a:r>
            <a:r>
              <a:rPr lang="en-SE" sz="1600"/>
              <a:t>and </a:t>
            </a:r>
            <a:r>
              <a:rPr lang="en-GB" sz="1600" dirty="0"/>
              <a:t>TUM</a:t>
            </a:r>
            <a:r>
              <a:rPr lang="en-SE" sz="1600" dirty="0"/>
              <a:t>, and also analysing </a:t>
            </a:r>
            <a:r>
              <a:rPr lang="en-SE" sz="1600"/>
              <a:t>existing data</a:t>
            </a:r>
            <a:endParaRPr lang="en-AU" sz="16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SE" sz="1600">
                <a:solidFill>
                  <a:schemeClr val="bg1">
                    <a:lumMod val="75000"/>
                  </a:schemeClr>
                </a:solidFill>
              </a:rPr>
              <a:t>Joel </a:t>
            </a:r>
            <a:r>
              <a:rPr lang="en-SE" sz="1600" dirty="0">
                <a:solidFill>
                  <a:schemeClr val="bg1">
                    <a:lumMod val="75000"/>
                  </a:schemeClr>
                </a:solidFill>
              </a:rPr>
              <a:t>Hagman’s work on uniform field </a:t>
            </a:r>
            <a:r>
              <a:rPr lang="en-SE" sz="1600">
                <a:solidFill>
                  <a:schemeClr val="bg1">
                    <a:lumMod val="75000"/>
                  </a:schemeClr>
                </a:solidFill>
              </a:rPr>
              <a:t>coil </a:t>
            </a:r>
            <a:br>
              <a:rPr lang="en-AU" sz="16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SE" sz="1600">
                <a:solidFill>
                  <a:schemeClr val="bg1">
                    <a:lumMod val="75000"/>
                  </a:schemeClr>
                </a:solidFill>
              </a:rPr>
              <a:t>design </a:t>
            </a:r>
            <a:r>
              <a:rPr lang="en-SE" sz="1600" dirty="0">
                <a:solidFill>
                  <a:schemeClr val="bg1">
                    <a:lumMod val="75000"/>
                  </a:schemeClr>
                </a:solidFill>
              </a:rPr>
              <a:t>has a </a:t>
            </a:r>
            <a:r>
              <a:rPr lang="en-SE" sz="1600">
                <a:solidFill>
                  <a:schemeClr val="bg1">
                    <a:lumMod val="75000"/>
                  </a:schemeClr>
                </a:solidFill>
              </a:rPr>
              <a:t>breakthrough result </a:t>
            </a:r>
            <a:endParaRPr lang="en-GB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0E1E5A6-14F5-8447-8CF9-D73D408C1002}"/>
              </a:ext>
            </a:extLst>
          </p:cNvPr>
          <p:cNvGrpSpPr>
            <a:grpSpLocks noChangeAspect="1"/>
          </p:cNvGrpSpPr>
          <p:nvPr/>
        </p:nvGrpSpPr>
        <p:grpSpPr>
          <a:xfrm>
            <a:off x="7995686" y="3122380"/>
            <a:ext cx="4094524" cy="1795227"/>
            <a:chOff x="679907" y="3265639"/>
            <a:chExt cx="5370938" cy="202172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08119E9-5490-8F41-86C0-B5B1BEF9E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51667" y="3343563"/>
              <a:ext cx="2499178" cy="194380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FCDCFC1-9BC9-714B-A347-ED4E3BD0ED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9907" y="3265639"/>
              <a:ext cx="2839148" cy="1962143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8707E0B3-04F0-2049-981F-D9ECB65D71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8638" y="5004916"/>
            <a:ext cx="1226497" cy="14966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1DC790F-C59F-1D4E-BDAE-A908693F55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00976" y="5004916"/>
            <a:ext cx="1183393" cy="149660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37F2010-435A-1849-80B7-D7CE7FE12F4E}"/>
              </a:ext>
            </a:extLst>
          </p:cNvPr>
          <p:cNvGrpSpPr>
            <a:grpSpLocks noChangeAspect="1"/>
          </p:cNvGrpSpPr>
          <p:nvPr/>
        </p:nvGrpSpPr>
        <p:grpSpPr>
          <a:xfrm>
            <a:off x="7263732" y="4959070"/>
            <a:ext cx="2021421" cy="1605147"/>
            <a:chOff x="3883614" y="1839339"/>
            <a:chExt cx="1886998" cy="127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DF8C2E5-7C71-0144-A311-912B712E2890}"/>
                </a:ext>
              </a:extLst>
            </p:cNvPr>
            <p:cNvSpPr/>
            <p:nvPr/>
          </p:nvSpPr>
          <p:spPr>
            <a:xfrm>
              <a:off x="3883614" y="1839339"/>
              <a:ext cx="1886998" cy="12780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96E1866-C851-1748-986F-8DFAC455BCCA}"/>
                </a:ext>
              </a:extLst>
            </p:cNvPr>
            <p:cNvGrpSpPr/>
            <p:nvPr/>
          </p:nvGrpSpPr>
          <p:grpSpPr>
            <a:xfrm>
              <a:off x="3898404" y="1850182"/>
              <a:ext cx="1818725" cy="1250682"/>
              <a:chOff x="4892035" y="1717256"/>
              <a:chExt cx="6067754" cy="4172612"/>
            </a:xfrm>
            <a:solidFill>
              <a:schemeClr val="bg1"/>
            </a:solidFill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BD206669-4990-9D4B-A52F-F8D626E2DE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92035" y="1717256"/>
                <a:ext cx="2394283" cy="4172612"/>
              </a:xfrm>
              <a:prstGeom prst="rect">
                <a:avLst/>
              </a:prstGeom>
              <a:grpFill/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DE873BF1-375F-0946-B146-FFC644AAF6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003864" y="1891762"/>
                <a:ext cx="2955925" cy="3810057"/>
              </a:xfrm>
              <a:prstGeom prst="rect">
                <a:avLst/>
              </a:prstGeom>
              <a:grpFill/>
            </p:spPr>
          </p:pic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7565F96D-E39F-8B4E-9A37-F2139A8DA35B}"/>
                  </a:ext>
                </a:extLst>
              </p:cNvPr>
              <p:cNvCxnSpPr/>
              <p:nvPr/>
            </p:nvCxnSpPr>
            <p:spPr>
              <a:xfrm>
                <a:off x="7460388" y="1835264"/>
                <a:ext cx="0" cy="3692049"/>
              </a:xfrm>
              <a:prstGeom prst="straightConnector1">
                <a:avLst/>
              </a:prstGeom>
              <a:grpFill/>
              <a:ln w="19050">
                <a:solidFill>
                  <a:srgbClr val="0000FF"/>
                </a:solidFill>
                <a:headEnd type="triangle"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ABA244F-420B-644D-9FF9-8390E8C04EE5}"/>
                  </a:ext>
                </a:extLst>
              </p:cNvPr>
              <p:cNvSpPr txBox="1"/>
              <p:nvPr/>
            </p:nvSpPr>
            <p:spPr>
              <a:xfrm rot="16200000">
                <a:off x="6742906" y="3231565"/>
                <a:ext cx="2110026" cy="7187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sz="800" dirty="0"/>
                  <a:t>c ≈ 43 </a:t>
                </a:r>
                <a:r>
                  <a:rPr lang="sv-SE" sz="800" dirty="0" err="1"/>
                  <a:t>nm</a:t>
                </a:r>
                <a:endParaRPr lang="sv-SE" sz="8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5796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4661F-3D4E-B94B-93C4-0BBEF8259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Neutron Optics &amp; </a:t>
            </a:r>
            <a:r>
              <a:rPr lang="en-US" dirty="0" err="1"/>
              <a:t>Polarisation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2640DE-EA4A-A04E-859B-3D9A77CE8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Science Directorate / NSS Meeting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CA0AC0-8A2A-BA45-BF5A-D8A49C096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26</a:t>
            </a:fld>
            <a:endParaRPr lang="sv-S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40C5C35-943D-D947-B2C9-14E2180698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ESS </a:t>
            </a:r>
            <a:r>
              <a:rPr lang="en-US" dirty="0" err="1"/>
              <a:t>rebaseline</a:t>
            </a:r>
            <a:r>
              <a:rPr lang="en-US" dirty="0"/>
              <a:t> planning &amp; externally funded collaboration 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B0AE3C6-D22A-FD41-AFD2-E2FA99323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2022-03-04</a:t>
            </a:r>
            <a:endParaRPr lang="sv-S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3FF878-17A7-034C-8997-5D1223335797}"/>
              </a:ext>
            </a:extLst>
          </p:cNvPr>
          <p:cNvSpPr txBox="1"/>
          <p:nvPr/>
        </p:nvSpPr>
        <p:spPr>
          <a:xfrm>
            <a:off x="763014" y="1438102"/>
            <a:ext cx="11221355" cy="40318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Polarisation has been implemented into the overall ESS </a:t>
            </a:r>
            <a:r>
              <a:rPr lang="en-GB" sz="1600" dirty="0" err="1"/>
              <a:t>rebaseline</a:t>
            </a:r>
            <a:r>
              <a:rPr lang="en-GB" sz="1600" dirty="0"/>
              <a:t> plan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Potential for ILL - ESS collaboration</a:t>
            </a:r>
            <a:br>
              <a:rPr lang="en-GB" sz="1600" dirty="0"/>
            </a:br>
            <a:endParaRPr lang="en-S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Grants supporting instrument construction projects 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Cooperation with ISIS instrumentation and methods for ESS</a:t>
            </a:r>
            <a:r>
              <a:rPr lang="en-SE" sz="1600" dirty="0"/>
              <a:t> (</a:t>
            </a:r>
            <a:r>
              <a:rPr lang="en-SE" sz="1600"/>
              <a:t>2022-2024)</a:t>
            </a:r>
            <a:endParaRPr lang="en-AU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Title: Wide-angle neutron polarisation analysis to study energy and quantum materials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600" dirty="0"/>
              <a:t>Prototype innovative supermirror and polarised </a:t>
            </a:r>
            <a:r>
              <a:rPr lang="en-GB" sz="1600" baseline="30000" dirty="0"/>
              <a:t>3</a:t>
            </a:r>
            <a:r>
              <a:rPr lang="en-GB" sz="1600" dirty="0"/>
              <a:t>He devices.</a:t>
            </a:r>
            <a:r>
              <a:rPr lang="en-SE" sz="1600"/>
              <a:t> </a:t>
            </a:r>
            <a:endParaRPr lang="en-AU" sz="16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SE" sz="1600"/>
              <a:t>Partially </a:t>
            </a:r>
            <a:r>
              <a:rPr lang="en-SE" sz="1600" dirty="0"/>
              <a:t>funds BIFROST wide-angle analyser or CSPEC polariser</a:t>
            </a:r>
            <a:r>
              <a:rPr lang="en-SE" sz="1600"/>
              <a:t>. </a:t>
            </a:r>
            <a:endParaRPr lang="en-AU" sz="16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SE" sz="1600"/>
              <a:t>Student </a:t>
            </a:r>
            <a:r>
              <a:rPr lang="en-SE" sz="1600" dirty="0"/>
              <a:t>and postdoc to support instrumentation </a:t>
            </a:r>
            <a:r>
              <a:rPr lang="en-SE" sz="1600"/>
              <a:t>development </a:t>
            </a:r>
            <a:br>
              <a:rPr lang="en-AU" sz="1600" dirty="0"/>
            </a:br>
            <a:r>
              <a:rPr lang="en-SE" sz="1600"/>
              <a:t>and </a:t>
            </a:r>
            <a:r>
              <a:rPr lang="en-SE" sz="1600" dirty="0"/>
              <a:t>related </a:t>
            </a:r>
            <a:r>
              <a:rPr lang="en-SE" sz="1600"/>
              <a:t>scientific experiments</a:t>
            </a:r>
            <a:br>
              <a:rPr lang="en-AU" sz="1600" dirty="0"/>
            </a:br>
            <a:r>
              <a:rPr lang="en-SE" sz="1600"/>
              <a:t> </a:t>
            </a:r>
            <a:endParaRPr lang="en-SE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SE" sz="1600"/>
              <a:t>SREss3 </a:t>
            </a:r>
            <a:r>
              <a:rPr lang="en-SE" sz="1600" dirty="0"/>
              <a:t>project (LU, LoKI, SKADI, ODIN</a:t>
            </a:r>
            <a:r>
              <a:rPr lang="en-SE" sz="1600"/>
              <a:t>): </a:t>
            </a:r>
            <a:endParaRPr lang="en-AU" sz="16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SE" sz="1600">
                <a:solidFill>
                  <a:schemeClr val="bg1">
                    <a:lumMod val="75000"/>
                  </a:schemeClr>
                </a:solidFill>
              </a:rPr>
              <a:t>Alex </a:t>
            </a:r>
            <a:r>
              <a:rPr lang="en-SE" sz="1600" dirty="0">
                <a:solidFill>
                  <a:schemeClr val="bg1">
                    <a:lumMod val="75000"/>
                  </a:schemeClr>
                </a:solidFill>
              </a:rPr>
              <a:t>Backs and Annika Stellhorn have </a:t>
            </a:r>
            <a:r>
              <a:rPr lang="en-SE" sz="1600">
                <a:solidFill>
                  <a:schemeClr val="bg1">
                    <a:lumMod val="75000"/>
                  </a:schemeClr>
                </a:solidFill>
              </a:rPr>
              <a:t>done </a:t>
            </a:r>
            <a:br>
              <a:rPr lang="en-AU" sz="16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GB" sz="1600" dirty="0">
                <a:solidFill>
                  <a:schemeClr val="bg1">
                    <a:lumMod val="75000"/>
                  </a:schemeClr>
                </a:solidFill>
              </a:rPr>
              <a:t>experiments at ILL, PSI, </a:t>
            </a:r>
            <a:r>
              <a:rPr lang="en-SE" sz="1600">
                <a:solidFill>
                  <a:schemeClr val="bg1">
                    <a:lumMod val="75000"/>
                  </a:schemeClr>
                </a:solidFill>
              </a:rPr>
              <a:t>and </a:t>
            </a:r>
            <a:r>
              <a:rPr lang="en-GB" sz="1600" dirty="0">
                <a:solidFill>
                  <a:schemeClr val="bg1">
                    <a:lumMod val="75000"/>
                  </a:schemeClr>
                </a:solidFill>
              </a:rPr>
              <a:t>TUM</a:t>
            </a:r>
            <a:r>
              <a:rPr lang="en-SE" sz="1600" dirty="0">
                <a:solidFill>
                  <a:schemeClr val="bg1">
                    <a:lumMod val="75000"/>
                  </a:schemeClr>
                </a:solidFill>
              </a:rPr>
              <a:t>, and also analysing </a:t>
            </a:r>
            <a:r>
              <a:rPr lang="en-SE" sz="1600">
                <a:solidFill>
                  <a:schemeClr val="bg1">
                    <a:lumMod val="75000"/>
                  </a:schemeClr>
                </a:solidFill>
              </a:rPr>
              <a:t>existing data</a:t>
            </a:r>
            <a:endParaRPr lang="en-AU" sz="1600" dirty="0">
              <a:solidFill>
                <a:schemeClr val="bg1">
                  <a:lumMod val="75000"/>
                </a:schemeClr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SE" sz="1600"/>
              <a:t>Joel </a:t>
            </a:r>
            <a:r>
              <a:rPr lang="en-SE" sz="1600" dirty="0"/>
              <a:t>Hagman’s work on uniform field </a:t>
            </a:r>
            <a:r>
              <a:rPr lang="en-SE" sz="1600"/>
              <a:t>coil </a:t>
            </a:r>
            <a:br>
              <a:rPr lang="en-AU" sz="1600" dirty="0"/>
            </a:br>
            <a:r>
              <a:rPr lang="en-SE" sz="1600"/>
              <a:t>design </a:t>
            </a:r>
            <a:r>
              <a:rPr lang="en-SE" sz="1600" dirty="0"/>
              <a:t>has a </a:t>
            </a:r>
            <a:r>
              <a:rPr lang="en-SE" sz="1600"/>
              <a:t>breakthrough result </a:t>
            </a:r>
            <a:endParaRPr lang="en-GB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436FF7-B1AE-6F42-A33B-F5397000F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5067" y="3170095"/>
            <a:ext cx="3708400" cy="3670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F9F495-7AF9-E746-803E-BE3B3A273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1667" y="5177674"/>
            <a:ext cx="2984500" cy="14986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B01AC59-871F-E748-9EF9-356EDE4577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9629" y="5419898"/>
            <a:ext cx="1873138" cy="114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60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Motion Control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Science Directorate / NSS Meeting</a:t>
            </a:r>
            <a:endParaRPr lang="en-GB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27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399"/>
            <a:ext cx="4487250" cy="4996445"/>
          </a:xfrm>
        </p:spPr>
        <p:txBody>
          <a:bodyPr>
            <a:normAutofit/>
          </a:bodyPr>
          <a:lstStyle/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B02 - Motion Control Lab + office</a:t>
            </a:r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(Re-)population has started;                     you can find us here in B02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Area responsible is Kristina; a big thank you to her for managing first the move from ship 6 and than the layout, equipment and opening of the area.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Labs and Workshops are ready!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en-GB"/>
              <a:t>2022-03-04</a:t>
            </a:r>
            <a:endParaRPr lang="sv-S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D29437-D16B-DD40-A8DD-FFD2D0E55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1650" y="463550"/>
            <a:ext cx="5346700" cy="3390900"/>
          </a:xfrm>
          <a:prstGeom prst="rect">
            <a:avLst/>
          </a:prstGeom>
        </p:spPr>
      </p:pic>
      <p:sp>
        <p:nvSpPr>
          <p:cNvPr id="16" name="Right Arrow 15">
            <a:extLst>
              <a:ext uri="{FF2B5EF4-FFF2-40B4-BE49-F238E27FC236}">
                <a16:creationId xmlns:a16="http://schemas.microsoft.com/office/drawing/2014/main" id="{C67C9F1E-7DAE-294F-9F1C-729FD208870F}"/>
              </a:ext>
            </a:extLst>
          </p:cNvPr>
          <p:cNvSpPr/>
          <p:nvPr/>
        </p:nvSpPr>
        <p:spPr>
          <a:xfrm>
            <a:off x="4940300" y="2311400"/>
            <a:ext cx="2921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277705F-4CC3-8A4B-8C08-2B1BFF9C16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040578" y="1876731"/>
            <a:ext cx="1791312" cy="21526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D5C7E79-D524-A74C-B0A3-51B5E2E6E8D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8922" y="3978040"/>
            <a:ext cx="5152570" cy="27050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9CC9490-3903-0D44-B6B8-7A981CA4BCA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5314" y="3978040"/>
            <a:ext cx="3081191" cy="270509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D5CC6F2-DC2F-824A-A206-96758B7EBF7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5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383330" y="4428417"/>
            <a:ext cx="2705101" cy="180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47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Motion Control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Science Directorate / NSS Meeting</a:t>
            </a:r>
            <a:endParaRPr lang="en-GB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28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498900"/>
            <a:ext cx="4525037" cy="2949932"/>
          </a:xfrm>
        </p:spPr>
        <p:txBody>
          <a:bodyPr>
            <a:normAutofit fontScale="92500" lnSpcReduction="10000"/>
          </a:bodyPr>
          <a:lstStyle/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Target Wheel Control</a:t>
            </a:r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Spinning of the wheel with 23.3 RPM</a:t>
            </a:r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Synchronisation to the Proton beam pulse</a:t>
            </a:r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X-Y-Z adjustment of the position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FAT in Spain in February 2022</a:t>
            </a:r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Running the motion control part (drive unit)</a:t>
            </a:r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Support FAT with eccentricity measurements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big thank to Anders as the key expert for this.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Our contribution to Target and ICS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en-GB"/>
              <a:t>2022-03-04</a:t>
            </a:r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F913E0-AE11-EF45-84EC-3178325AC87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5264" y="265373"/>
            <a:ext cx="4806095" cy="3196053"/>
          </a:xfrm>
          <a:prstGeom prst="rect">
            <a:avLst/>
          </a:prstGeom>
        </p:spPr>
      </p:pic>
      <p:pic>
        <p:nvPicPr>
          <p:cNvPr id="12" name="IMG_6507">
            <a:hlinkClick r:id="" action="ppaction://media"/>
            <a:hlinkHover r:id="" action="ppaction://ole?verb=0"/>
            <a:extLst>
              <a:ext uri="{FF2B5EF4-FFF2-40B4-BE49-F238E27FC236}">
                <a16:creationId xmlns:a16="http://schemas.microsoft.com/office/drawing/2014/main" id="{82CABCB2-3540-844B-8785-A6AC01EA9B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72565" y="3526352"/>
            <a:ext cx="5357940" cy="30138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54F62D-DE79-2E41-976A-BA5FE8B6C14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2468" y="4331475"/>
            <a:ext cx="2146163" cy="22087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C6DEF14-1698-A141-8DD1-AECF8DAC05A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308" y="4331194"/>
            <a:ext cx="2945333" cy="220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7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892" y="273687"/>
            <a:ext cx="9360000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User Office Software 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29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4" name="Platshållare för innehåll 5">
            <a:extLst>
              <a:ext uri="{FF2B5EF4-FFF2-40B4-BE49-F238E27FC236}">
                <a16:creationId xmlns:a16="http://schemas.microsoft.com/office/drawing/2014/main" id="{8DBB7FA7-DC27-1C40-B0B1-BC1754C14A42}"/>
              </a:ext>
            </a:extLst>
          </p:cNvPr>
          <p:cNvSpPr txBox="1">
            <a:spLocks/>
          </p:cNvSpPr>
          <p:nvPr/>
        </p:nvSpPr>
        <p:spPr>
          <a:xfrm>
            <a:off x="714238" y="1229074"/>
            <a:ext cx="5867433" cy="4768062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3363" lvl="2" indent="0">
              <a:spcBef>
                <a:spcPts val="0"/>
              </a:spcBef>
              <a:buNone/>
            </a:pPr>
            <a:r>
              <a:rPr lang="en-GB" dirty="0"/>
              <a:t>Supporting DEMAX Call 2b with:</a:t>
            </a:r>
          </a:p>
          <a:p>
            <a:pPr marL="233363" lvl="2" indent="0">
              <a:spcBef>
                <a:spcPts val="0"/>
              </a:spcBef>
              <a:buNone/>
            </a:pPr>
            <a:endParaRPr lang="en-GB" dirty="0"/>
          </a:p>
          <a:p>
            <a:pPr marL="519113" lvl="2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/>
              <a:t>Proposal submission</a:t>
            </a:r>
          </a:p>
          <a:p>
            <a:pPr marL="519113" lvl="2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/>
              <a:t>Technical Review</a:t>
            </a:r>
          </a:p>
          <a:p>
            <a:pPr marL="519113" lvl="2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/>
              <a:t>Scientific Review</a:t>
            </a:r>
          </a:p>
          <a:p>
            <a:pPr marL="233363" lvl="2" indent="0">
              <a:spcBef>
                <a:spcPts val="0"/>
              </a:spcBef>
              <a:buNone/>
            </a:pPr>
            <a:endParaRPr lang="en-GB" dirty="0"/>
          </a:p>
          <a:p>
            <a:pPr marL="233363" lvl="2" indent="0">
              <a:spcBef>
                <a:spcPts val="0"/>
              </a:spcBef>
              <a:buNone/>
            </a:pPr>
            <a:r>
              <a:rPr lang="en-GB" dirty="0"/>
              <a:t>Used successfully at the Central Laser Facility (CLF) in the UK for their November call and is planned for rapid access call at ISIS in April.</a:t>
            </a:r>
          </a:p>
          <a:p>
            <a:pPr marL="233363" lvl="2" indent="0">
              <a:spcBef>
                <a:spcPts val="0"/>
              </a:spcBef>
              <a:buNone/>
            </a:pPr>
            <a:endParaRPr lang="en-GB" dirty="0"/>
          </a:p>
          <a:p>
            <a:pPr marL="233363" lvl="2" indent="0">
              <a:spcBef>
                <a:spcPts val="0"/>
              </a:spcBef>
              <a:buNone/>
            </a:pPr>
            <a:r>
              <a:rPr lang="en-GB" dirty="0"/>
              <a:t>New developments:</a:t>
            </a:r>
          </a:p>
          <a:p>
            <a:pPr marL="233363" lvl="2" indent="0">
              <a:spcBef>
                <a:spcPts val="0"/>
              </a:spcBef>
              <a:buNone/>
            </a:pPr>
            <a:endParaRPr lang="en-GB" dirty="0"/>
          </a:p>
          <a:p>
            <a:pPr marL="519113" lvl="2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/>
              <a:t>Module for generating statistics</a:t>
            </a:r>
          </a:p>
          <a:p>
            <a:pPr marL="519113" lvl="2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/>
              <a:t>Visitor management</a:t>
            </a:r>
          </a:p>
          <a:p>
            <a:pPr marL="519113" lvl="2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/>
              <a:t>Experiment safety report</a:t>
            </a:r>
          </a:p>
          <a:p>
            <a:pPr marL="519113" lvl="2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/>
              <a:t>Sample shipment with integration to EAM</a:t>
            </a:r>
          </a:p>
          <a:p>
            <a:pPr marL="233363" lvl="2" indent="0">
              <a:spcBef>
                <a:spcPts val="0"/>
              </a:spcBef>
              <a:buNone/>
            </a:pPr>
            <a:endParaRPr lang="en-GB" dirty="0"/>
          </a:p>
          <a:p>
            <a:pPr marL="347663" lvl="2" indent="0">
              <a:buNone/>
            </a:pPr>
            <a:endParaRPr lang="en-US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5BA6B7-8876-4744-BB0F-9C8753ADCF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644" y="1229074"/>
            <a:ext cx="4289412" cy="23117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9E76D0-4D2F-3C46-A043-57EBB31C1E2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2409" y="4378414"/>
            <a:ext cx="2112342" cy="11969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CDA5346-1BB6-1C45-8D67-B0938803D230}"/>
              </a:ext>
            </a:extLst>
          </p:cNvPr>
          <p:cNvSpPr txBox="1"/>
          <p:nvPr/>
        </p:nvSpPr>
        <p:spPr>
          <a:xfrm>
            <a:off x="8001131" y="3590286"/>
            <a:ext cx="2499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Central Laser Facility Call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3F5032-E43C-5F45-B78B-0860F262F747}"/>
              </a:ext>
            </a:extLst>
          </p:cNvPr>
          <p:cNvSpPr txBox="1"/>
          <p:nvPr/>
        </p:nvSpPr>
        <p:spPr>
          <a:xfrm>
            <a:off x="9789651" y="5734340"/>
            <a:ext cx="1761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Visit Registration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980E19-D0A5-144A-9749-70ACC2A81D3A}"/>
              </a:ext>
            </a:extLst>
          </p:cNvPr>
          <p:cNvSpPr txBox="1"/>
          <p:nvPr/>
        </p:nvSpPr>
        <p:spPr>
          <a:xfrm>
            <a:off x="7027008" y="5734340"/>
            <a:ext cx="2057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Main Research Area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C410455-1E2F-CB40-A7BC-1F40BCB8DA7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5489" y="4378414"/>
            <a:ext cx="2389705" cy="13630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8D5194-B051-2D46-B6B1-BAFF4E0EB3B5}"/>
              </a:ext>
            </a:extLst>
          </p:cNvPr>
          <p:cNvSpPr txBox="1"/>
          <p:nvPr/>
        </p:nvSpPr>
        <p:spPr>
          <a:xfrm>
            <a:off x="10396475" y="6309704"/>
            <a:ext cx="1525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Credit: Fredrik</a:t>
            </a:r>
          </a:p>
        </p:txBody>
      </p:sp>
    </p:spTree>
    <p:extLst>
      <p:ext uri="{BB962C8B-B14F-4D97-AF65-F5344CB8AC3E}">
        <p14:creationId xmlns:p14="http://schemas.microsoft.com/office/powerpoint/2010/main" val="17661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Project status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Content&amp; Social Media/Indressa Gustafsson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3</a:t>
            </a:fld>
            <a:endParaRPr lang="sv-SE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94400" y="1562400"/>
            <a:ext cx="5279292" cy="4768062"/>
          </a:xfrm>
        </p:spPr>
        <p:txBody>
          <a:bodyPr/>
          <a:lstStyle/>
          <a:p>
            <a:pPr lvl="1"/>
            <a:r>
              <a:rPr lang="en-GB" dirty="0"/>
              <a:t>All 23 buildings finalised 2022</a:t>
            </a:r>
          </a:p>
          <a:p>
            <a:pPr lvl="2"/>
            <a:r>
              <a:rPr lang="en-GB" dirty="0"/>
              <a:t>On time in accordance with 2018 baseline</a:t>
            </a:r>
          </a:p>
          <a:p>
            <a:pPr lvl="1"/>
            <a:r>
              <a:rPr lang="en-GB" dirty="0"/>
              <a:t>Accumulated schedule slippage and extra costs for project as a whole</a:t>
            </a:r>
          </a:p>
          <a:p>
            <a:pPr lvl="1"/>
            <a:r>
              <a:rPr lang="en-GB" dirty="0"/>
              <a:t>Delays and costs caused by pandemic and technical challenges</a:t>
            </a:r>
          </a:p>
          <a:p>
            <a:pPr lvl="1"/>
            <a:endParaRPr lang="en-GB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3813" y="1562400"/>
            <a:ext cx="5818187" cy="3878791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 err="1"/>
              <a:t>Time</a:t>
            </a:r>
            <a:r>
              <a:rPr lang="sv-SE" dirty="0"/>
              <a:t> and </a:t>
            </a:r>
            <a:r>
              <a:rPr lang="sv-SE" dirty="0" err="1"/>
              <a:t>costs</a:t>
            </a:r>
            <a:r>
              <a:rPr lang="sv-SE" dirty="0"/>
              <a:t> </a:t>
            </a:r>
            <a:r>
              <a:rPr lang="sv-SE" dirty="0" err="1"/>
              <a:t>update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F5470-C79B-6845-AFB9-150A017A4EDE}" type="datetime1">
              <a:rPr lang="sv-SE" smtClean="0"/>
              <a:t>2022-04-25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4466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Preparing infrastructure for commissioning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30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7640892" cy="4768062"/>
          </a:xfrm>
        </p:spPr>
        <p:txBody>
          <a:bodyPr/>
          <a:lstStyle/>
          <a:p>
            <a:pPr marL="142875" lvl="1" indent="0">
              <a:buNone/>
            </a:pPr>
            <a:r>
              <a:rPr lang="en-US" dirty="0"/>
              <a:t>Provided infrastructure for running YMIR as a production instrument from H01. This covers all the ground work for cold commissioning from an infrastructure point of view and consists of</a:t>
            </a:r>
          </a:p>
          <a:p>
            <a:pPr lvl="2"/>
            <a:r>
              <a:rPr lang="en-US" dirty="0"/>
              <a:t>Networks for running the instrument</a:t>
            </a:r>
          </a:p>
          <a:p>
            <a:pPr lvl="2"/>
            <a:r>
              <a:rPr lang="en-US" dirty="0"/>
              <a:t>Network integration with instrument controls</a:t>
            </a:r>
          </a:p>
          <a:p>
            <a:pPr lvl="2"/>
            <a:r>
              <a:rPr lang="en-US" dirty="0"/>
              <a:t>Deployment and provisioning </a:t>
            </a:r>
          </a:p>
          <a:p>
            <a:pPr lvl="2"/>
            <a:r>
              <a:rPr lang="en-US" dirty="0"/>
              <a:t>Storage systems</a:t>
            </a:r>
          </a:p>
          <a:p>
            <a:pPr lvl="2"/>
            <a:r>
              <a:rPr lang="en-US" dirty="0"/>
              <a:t>Virtualization system (interim solution at the moment).</a:t>
            </a:r>
          </a:p>
          <a:p>
            <a:pPr lvl="2"/>
            <a:endParaRPr lang="en-US" dirty="0"/>
          </a:p>
          <a:p>
            <a:pPr marL="252413" lvl="2" indent="0">
              <a:buNone/>
            </a:pPr>
            <a:r>
              <a:rPr lang="en-US" dirty="0"/>
              <a:t>This work has been accomplished in collaboration with the ECDC group and with ICS INFRA.</a:t>
            </a:r>
          </a:p>
          <a:p>
            <a:pPr lvl="2"/>
            <a:endParaRPr lang="en-US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Step 1: Getting YMIR up running on production environment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2022-04-25</a:t>
            </a:fld>
            <a:endParaRPr lang="sv-SE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131204B-A6A9-1C4F-B47D-55BCC8758AB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9065" y="2379643"/>
            <a:ext cx="3650052" cy="272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41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31</a:t>
            </a:fld>
            <a:endParaRPr lang="sv-SE">
              <a:solidFill>
                <a:srgbClr val="CCCCCC"/>
              </a:solidFill>
            </a:endParaRP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96E732EC-72FE-7C40-A223-B5BA52E3D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ESS ILL user meeting in Lund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6BCFC6-452B-784A-82A8-46728D758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1420" y="1469827"/>
            <a:ext cx="3955955" cy="3592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C0F83D-28DF-7344-94CF-10EDB31117BC}"/>
              </a:ext>
            </a:extLst>
          </p:cNvPr>
          <p:cNvSpPr txBox="1"/>
          <p:nvPr/>
        </p:nvSpPr>
        <p:spPr>
          <a:xfrm>
            <a:off x="2292143" y="1668370"/>
            <a:ext cx="2098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/>
              <a:t>5</a:t>
            </a:r>
            <a:r>
              <a:rPr lang="en-GB" sz="2400" baseline="30000" dirty="0"/>
              <a:t>th</a:t>
            </a:r>
            <a:r>
              <a:rPr lang="en-GB" sz="2400" dirty="0"/>
              <a:t> -7</a:t>
            </a:r>
            <a:r>
              <a:rPr lang="en-GB" sz="2400" baseline="30000" dirty="0"/>
              <a:t>th</a:t>
            </a:r>
            <a:r>
              <a:rPr lang="en-GB" sz="2400" dirty="0"/>
              <a:t> October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9200CD-2A9A-F046-95E4-721D1DBFC2F5}"/>
              </a:ext>
            </a:extLst>
          </p:cNvPr>
          <p:cNvSpPr txBox="1"/>
          <p:nvPr/>
        </p:nvSpPr>
        <p:spPr>
          <a:xfrm>
            <a:off x="1635722" y="3531912"/>
            <a:ext cx="29807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8 Plenary speakers from across Europe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D165D5-8424-AA48-94EB-EC228D5E87F9}"/>
              </a:ext>
            </a:extLst>
          </p:cNvPr>
          <p:cNvSpPr txBox="1"/>
          <p:nvPr/>
        </p:nvSpPr>
        <p:spPr>
          <a:xfrm>
            <a:off x="8061381" y="1735025"/>
            <a:ext cx="3268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Sessions on hot topics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B30BE3-E7F1-5245-9452-E0B4CE75CA34}"/>
              </a:ext>
            </a:extLst>
          </p:cNvPr>
          <p:cNvSpPr txBox="1"/>
          <p:nvPr/>
        </p:nvSpPr>
        <p:spPr>
          <a:xfrm>
            <a:off x="8025386" y="3557981"/>
            <a:ext cx="32686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Conference dinner in AF </a:t>
            </a:r>
            <a:r>
              <a:rPr lang="en-GB" sz="2400" dirty="0" err="1"/>
              <a:t>Borgen</a:t>
            </a:r>
            <a:endParaRPr lang="en-GB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9063F5-44FD-DC46-9E43-2ABD172094F5}"/>
              </a:ext>
            </a:extLst>
          </p:cNvPr>
          <p:cNvSpPr txBox="1"/>
          <p:nvPr/>
        </p:nvSpPr>
        <p:spPr>
          <a:xfrm>
            <a:off x="4616456" y="5224665"/>
            <a:ext cx="32686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ESS site visit including poster session and mingle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0C13D2-E6F0-A741-96CB-0A8514686B1D}"/>
              </a:ext>
            </a:extLst>
          </p:cNvPr>
          <p:cNvSpPr txBox="1"/>
          <p:nvPr/>
        </p:nvSpPr>
        <p:spPr>
          <a:xfrm>
            <a:off x="415499" y="2677150"/>
            <a:ext cx="4200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Venue: Central Lund, AF </a:t>
            </a:r>
            <a:r>
              <a:rPr lang="en-US" sz="2400" dirty="0" err="1"/>
              <a:t>Borgen</a:t>
            </a:r>
            <a:r>
              <a:rPr lang="en-US" sz="2400" dirty="0"/>
              <a:t> </a:t>
            </a:r>
            <a:endParaRPr lang="en-GB" sz="2400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20C4D91A-F805-6C47-BF86-375445400F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Good progress on organization </a:t>
            </a:r>
          </a:p>
        </p:txBody>
      </p:sp>
    </p:spTree>
    <p:extLst>
      <p:ext uri="{BB962C8B-B14F-4D97-AF65-F5344CB8AC3E}">
        <p14:creationId xmlns:p14="http://schemas.microsoft.com/office/powerpoint/2010/main" val="365172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8CE30-7C5B-2A4F-8649-0049394D4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lot has happened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DEB13A-B4D6-7942-9B55-DE44F55CB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AF9009-887C-A04F-ABE2-733956AC3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32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A9BC6D-7066-C34D-9A15-0900EFD1B8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Installation progress in all instrument halls, labs and workshops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188795-08D0-934D-897D-121832C7B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2022-04-25</a:t>
            </a:fld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75E08C-6001-3B43-B86C-912469C6E30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196" y="2528662"/>
            <a:ext cx="5404513" cy="40533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9CBE10-5BD5-B84A-8705-85A5AB269E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4708" y="1446416"/>
            <a:ext cx="6517638" cy="35827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91697CB-9774-394A-9CEA-318595703C9D}"/>
              </a:ext>
            </a:extLst>
          </p:cNvPr>
          <p:cNvSpPr txBox="1"/>
          <p:nvPr/>
        </p:nvSpPr>
        <p:spPr>
          <a:xfrm>
            <a:off x="1103709" y="1438394"/>
            <a:ext cx="13700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 err="1">
                <a:solidFill>
                  <a:srgbClr val="666666"/>
                </a:solidFill>
              </a:rPr>
              <a:t>Rebaselining</a:t>
            </a:r>
            <a:endParaRPr lang="en-GB" dirty="0">
              <a:solidFill>
                <a:srgbClr val="666666"/>
              </a:solidFill>
            </a:endParaRPr>
          </a:p>
          <a:p>
            <a:pPr algn="l"/>
            <a:r>
              <a:rPr lang="en-GB" dirty="0">
                <a:solidFill>
                  <a:srgbClr val="666666"/>
                </a:solidFill>
              </a:rPr>
              <a:t>Challenges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CC9CD4B-F869-D448-B1DB-3377951060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0704" y="4383575"/>
            <a:ext cx="2931296" cy="2198472"/>
          </a:xfrm>
          <a:prstGeom prst="rect">
            <a:avLst/>
          </a:prstGeom>
        </p:spPr>
      </p:pic>
      <p:pic>
        <p:nvPicPr>
          <p:cNvPr id="15" name="Content Placeholder 10">
            <a:extLst>
              <a:ext uri="{FF2B5EF4-FFF2-40B4-BE49-F238E27FC236}">
                <a16:creationId xmlns:a16="http://schemas.microsoft.com/office/drawing/2014/main" id="{3AC26495-8291-7549-AE43-23F6339F2D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2280" y="4276798"/>
            <a:ext cx="3303513" cy="198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82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178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Project </a:t>
            </a:r>
            <a:r>
              <a:rPr lang="sv-SE" dirty="0" err="1"/>
              <a:t>rebaselined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Content&amp; Social Media/Indressa Gustafsson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4</a:t>
            </a:fld>
            <a:endParaRPr lang="sv-SE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94400" y="1562400"/>
            <a:ext cx="5279413" cy="4768062"/>
          </a:xfrm>
        </p:spPr>
        <p:txBody>
          <a:bodyPr/>
          <a:lstStyle/>
          <a:p>
            <a:pPr lvl="1">
              <a:spcBef>
                <a:spcPts val="600"/>
              </a:spcBef>
            </a:pPr>
            <a:r>
              <a:rPr lang="en-GB" dirty="0"/>
              <a:t>Thorough reassessment of schedule and additional costs </a:t>
            </a:r>
          </a:p>
          <a:p>
            <a:pPr lvl="1">
              <a:spcBef>
                <a:spcPts val="600"/>
              </a:spcBef>
            </a:pPr>
            <a:r>
              <a:rPr lang="en-GB" dirty="0"/>
              <a:t>Completion at earliest possible date in most economical way</a:t>
            </a:r>
          </a:p>
          <a:p>
            <a:pPr lvl="1">
              <a:spcBef>
                <a:spcPts val="600"/>
              </a:spcBef>
            </a:pPr>
            <a:r>
              <a:rPr lang="en-GB" dirty="0"/>
              <a:t>Revised plan entails a two-year-delay</a:t>
            </a:r>
          </a:p>
          <a:p>
            <a:pPr lvl="2">
              <a:spcBef>
                <a:spcPts val="600"/>
              </a:spcBef>
            </a:pPr>
            <a:r>
              <a:rPr lang="en-GB" dirty="0"/>
              <a:t>Full operation &amp; open for users 2027</a:t>
            </a:r>
          </a:p>
          <a:p>
            <a:pPr lvl="1">
              <a:spcBef>
                <a:spcPts val="600"/>
              </a:spcBef>
            </a:pPr>
            <a:r>
              <a:rPr lang="en-GB" dirty="0"/>
              <a:t>The construction scope unchanged; </a:t>
            </a:r>
          </a:p>
          <a:p>
            <a:pPr lvl="2">
              <a:spcBef>
                <a:spcPts val="600"/>
              </a:spcBef>
            </a:pPr>
            <a:r>
              <a:rPr lang="en-GB" dirty="0"/>
              <a:t>15 instruments &amp; 2MW accelerator</a:t>
            </a:r>
          </a:p>
          <a:p>
            <a:pPr lvl="1">
              <a:spcBef>
                <a:spcPts val="600"/>
              </a:spcBef>
            </a:pPr>
            <a:r>
              <a:rPr lang="en-GB" dirty="0"/>
              <a:t>Additional costs estimated to approximately 550 M€</a:t>
            </a:r>
          </a:p>
          <a:p>
            <a:pPr lvl="2">
              <a:spcBef>
                <a:spcPts val="600"/>
              </a:spcBef>
            </a:pPr>
            <a:r>
              <a:rPr lang="en-GB" dirty="0"/>
              <a:t>Inc. 2026-27 operations costs est. </a:t>
            </a:r>
            <a:r>
              <a:rPr lang="en-GB" dirty="0" err="1"/>
              <a:t>appr</a:t>
            </a:r>
            <a:r>
              <a:rPr lang="en-GB" dirty="0"/>
              <a:t>. 400 M€</a:t>
            </a:r>
          </a:p>
          <a:p>
            <a:pPr marL="0" indent="0">
              <a:spcBef>
                <a:spcPts val="600"/>
              </a:spcBef>
              <a:buNone/>
            </a:pPr>
            <a:endParaRPr lang="en-GB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3692" y="1562400"/>
            <a:ext cx="5818187" cy="3878791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 err="1"/>
              <a:t>Time</a:t>
            </a:r>
            <a:r>
              <a:rPr lang="sv-SE" dirty="0"/>
              <a:t> and </a:t>
            </a:r>
            <a:r>
              <a:rPr lang="sv-SE" dirty="0" err="1"/>
              <a:t>costs</a:t>
            </a:r>
            <a:r>
              <a:rPr lang="sv-SE" dirty="0"/>
              <a:t> </a:t>
            </a:r>
            <a:r>
              <a:rPr lang="sv-SE" dirty="0" err="1"/>
              <a:t>update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F5470-C79B-6845-AFB9-150A017A4EDE}" type="datetime1">
              <a:rPr lang="sv-SE" smtClean="0"/>
              <a:t>2022-04-25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5908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972C7-2A9C-F746-949A-CC306DA3B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Control Room: First protons accelerated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9FFBB4-7581-C74D-B5A0-8E7406A4D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Content&amp; Social Media/Indressa Gustafsson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04B997-EFED-C645-9BB3-1ED9292E7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5</a:t>
            </a:fld>
            <a:endParaRPr lang="sv-S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During commissioning of first parts of the Normal Conducting Linac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07FC074-D6FD-E243-9E5B-602B3CF0BC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4657" y="1636777"/>
            <a:ext cx="7802244" cy="4693284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A27876-92A3-AB45-8E67-A77A4D1D5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F5470-C79B-6845-AFB9-150A017A4EDE}" type="datetime1">
              <a:rPr lang="sv-SE" smtClean="0"/>
              <a:t>2022-04-25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5573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7E3E2-3EF4-2842-9594-C903568C5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Drift Tube Linac tank 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21C1F0-554A-AE44-8640-2ECE7825E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265D7A-9396-9C41-B898-EFB3CC330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Installed in tunnel and integration is well under way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812D1CD-26BB-294A-9333-BB9E051607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9623" y="1746504"/>
            <a:ext cx="7904431" cy="4728766"/>
          </a:xfrm>
        </p:spPr>
      </p:pic>
    </p:spTree>
    <p:extLst>
      <p:ext uri="{BB962C8B-B14F-4D97-AF65-F5344CB8AC3E}">
        <p14:creationId xmlns:p14="http://schemas.microsoft.com/office/powerpoint/2010/main" val="310828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EB94-1F3A-F34C-995B-E44D2A631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Progress in tunnel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17B9CF-EA6F-2D41-8699-F4B8F14D8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C8FEE8-A976-8C48-B7DE-DA1A85CE4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7</a:t>
            </a:fld>
            <a:endParaRPr lang="sv-SE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err="1"/>
              <a:t>Cryodistribution</a:t>
            </a:r>
            <a:r>
              <a:rPr lang="en-GB" dirty="0"/>
              <a:t> and magnets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8A0537-E3B9-384E-819C-FEDAD7803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2022-04-25</a:t>
            </a:fld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1A6567-45AD-3742-B73A-2ABCCBEE43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430" y="1554104"/>
            <a:ext cx="5414682" cy="34437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97D66A-0D47-964B-9350-F98B4099FE95}"/>
              </a:ext>
            </a:extLst>
          </p:cNvPr>
          <p:cNvSpPr txBox="1"/>
          <p:nvPr/>
        </p:nvSpPr>
        <p:spPr>
          <a:xfrm>
            <a:off x="1085508" y="4951272"/>
            <a:ext cx="45654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666666"/>
                </a:solidFill>
              </a:rPr>
              <a:t>All parts of spoke LINAC cryogenic distribution system delivered and and welding of header units under way</a:t>
            </a:r>
          </a:p>
          <a:p>
            <a:pPr marL="285750" indent="-285750" algn="l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666666"/>
                </a:solidFill>
              </a:rPr>
              <a:t>Elliptical cryogenic system completed</a:t>
            </a:r>
          </a:p>
          <a:p>
            <a:pPr marL="285750" indent="-285750" algn="l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666666"/>
                </a:solidFill>
              </a:rPr>
              <a:t>Cool-down planned for Q3 2022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E4389E-E46C-9D41-8025-448379D7CB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4144" y="2873230"/>
            <a:ext cx="6190487" cy="3482693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55505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A0FBF-A6A8-8443-8796-DA0658D8E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CEA Elliptical Cryomodule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A6123B-9B71-6E42-9563-6DB7F9BAD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7D897A-234C-AD48-86B8-8D72E26BE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Assembly well under way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2972BA4-A594-7142-B0DB-23840EF0D5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8995" y="1616964"/>
            <a:ext cx="8795006" cy="4948428"/>
          </a:xfrm>
        </p:spPr>
      </p:pic>
    </p:spTree>
    <p:extLst>
      <p:ext uri="{BB962C8B-B14F-4D97-AF65-F5344CB8AC3E}">
        <p14:creationId xmlns:p14="http://schemas.microsoft.com/office/powerpoint/2010/main" val="84217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Cryomodule Testing under way at ESS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9</a:t>
            </a:fld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Placeholder 6">
            <a:extLst>
              <a:ext uri="{FF2B5EF4-FFF2-40B4-BE49-F238E27FC236}">
                <a16:creationId xmlns:a16="http://schemas.microsoft.com/office/drawing/2014/main" id="{E7803319-FA9A-DC44-A413-D93F889596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6214" y="1572767"/>
            <a:ext cx="6542570" cy="3028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3CE768-51E8-4748-B9C3-8B75C48DFA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2128" y="1550737"/>
            <a:ext cx="3501565" cy="26261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99D957-080C-174E-8830-2485181D744A}"/>
              </a:ext>
            </a:extLst>
          </p:cNvPr>
          <p:cNvSpPr txBox="1"/>
          <p:nvPr/>
        </p:nvSpPr>
        <p:spPr>
          <a:xfrm>
            <a:off x="1101114" y="4746251"/>
            <a:ext cx="4984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666666"/>
                </a:solidFill>
              </a:rPr>
              <a:t>First medium beta elliptical cryomodules tested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AFBEFB-1AC1-C94D-845C-C0616362026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6586" y="3610173"/>
            <a:ext cx="5079999" cy="291996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27757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C8E05FD6-4408-40A1-AAFA-F1913A6B3D38}" vid="{2ACFAA60-6D1B-4172-9AA5-52CCB5CBBC4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2599</TotalTime>
  <Words>2055</Words>
  <Application>Microsoft Macintosh PowerPoint</Application>
  <PresentationFormat>Widescreen</PresentationFormat>
  <Paragraphs>319</Paragraphs>
  <Slides>33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Segoe UI</vt:lpstr>
      <vt:lpstr>Segoe UI Light</vt:lpstr>
      <vt:lpstr>Segoe UI Semibold</vt:lpstr>
      <vt:lpstr>Wingdings</vt:lpstr>
      <vt:lpstr>Office-tema</vt:lpstr>
      <vt:lpstr>PowerPoint Presentation</vt:lpstr>
      <vt:lpstr>ESS and Science Directorate Update STAP Meetings April 2022</vt:lpstr>
      <vt:lpstr>Project status</vt:lpstr>
      <vt:lpstr>Project rebaselined</vt:lpstr>
      <vt:lpstr>Control Room: First protons accelerated</vt:lpstr>
      <vt:lpstr>Drift Tube Linac tank 1</vt:lpstr>
      <vt:lpstr>Progress in tunnel</vt:lpstr>
      <vt:lpstr>CEA Elliptical Cryomodule</vt:lpstr>
      <vt:lpstr>Cryomodule Testing under way at ESS</vt:lpstr>
      <vt:lpstr>Spoke Cryomodule testing in Uppsala</vt:lpstr>
      <vt:lpstr>Target Vessel, Target wheel</vt:lpstr>
      <vt:lpstr>Loki Detector Tank </vt:lpstr>
      <vt:lpstr>B03 Bunker Roof</vt:lpstr>
      <vt:lpstr>D01: DREAM and ODIN</vt:lpstr>
      <vt:lpstr>Highlights </vt:lpstr>
      <vt:lpstr>Highlights </vt:lpstr>
      <vt:lpstr>Rebaselining, Project Performance </vt:lpstr>
      <vt:lpstr>Other developments since last fall </vt:lpstr>
      <vt:lpstr>Science Directorate Activities</vt:lpstr>
      <vt:lpstr>User Office and Scientific Coordination</vt:lpstr>
      <vt:lpstr>Deuteration &amp; Macromolecular Crystallisation </vt:lpstr>
      <vt:lpstr>On-site Laboratory Services</vt:lpstr>
      <vt:lpstr>Sample Environment (SE) </vt:lpstr>
      <vt:lpstr>Sample Environment (SE) </vt:lpstr>
      <vt:lpstr>Neutron Optics &amp; Polarisation</vt:lpstr>
      <vt:lpstr>Neutron Optics &amp; Polarisation</vt:lpstr>
      <vt:lpstr>Motion Control</vt:lpstr>
      <vt:lpstr>Motion Control</vt:lpstr>
      <vt:lpstr>User Office Software </vt:lpstr>
      <vt:lpstr>Preparing infrastructure for commissioning</vt:lpstr>
      <vt:lpstr>ESS ILL user meeting in Lund</vt:lpstr>
      <vt:lpstr>A lot has happened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Division Update NID</dc:title>
  <dc:creator>Andrew Jackson</dc:creator>
  <cp:lastModifiedBy>Microsoft Office User</cp:lastModifiedBy>
  <cp:revision>159</cp:revision>
  <cp:lastPrinted>2019-03-08T10:27:30Z</cp:lastPrinted>
  <dcterms:created xsi:type="dcterms:W3CDTF">2020-10-08T10:35:09Z</dcterms:created>
  <dcterms:modified xsi:type="dcterms:W3CDTF">2022-04-25T09:22:48Z</dcterms:modified>
</cp:coreProperties>
</file>