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62" r:id="rId2"/>
    <p:sldId id="267" r:id="rId3"/>
    <p:sldId id="289" r:id="rId4"/>
    <p:sldId id="291" r:id="rId5"/>
    <p:sldId id="330" r:id="rId6"/>
    <p:sldId id="334" r:id="rId7"/>
    <p:sldId id="332" r:id="rId8"/>
    <p:sldId id="325" r:id="rId9"/>
    <p:sldId id="304" r:id="rId10"/>
    <p:sldId id="278" r:id="rId11"/>
    <p:sldId id="279" r:id="rId12"/>
    <p:sldId id="275" r:id="rId13"/>
    <p:sldId id="280" r:id="rId14"/>
    <p:sldId id="282" r:id="rId15"/>
    <p:sldId id="322" r:id="rId16"/>
    <p:sldId id="284" r:id="rId17"/>
    <p:sldId id="283" r:id="rId18"/>
    <p:sldId id="292" r:id="rId19"/>
    <p:sldId id="301" r:id="rId20"/>
    <p:sldId id="318" r:id="rId21"/>
    <p:sldId id="323" r:id="rId22"/>
    <p:sldId id="319" r:id="rId23"/>
    <p:sldId id="308" r:id="rId24"/>
    <p:sldId id="320" r:id="rId25"/>
    <p:sldId id="314" r:id="rId26"/>
    <p:sldId id="269" r:id="rId27"/>
    <p:sldId id="298" r:id="rId28"/>
    <p:sldId id="331" r:id="rId29"/>
    <p:sldId id="300" r:id="rId30"/>
    <p:sldId id="328" r:id="rId31"/>
    <p:sldId id="302" r:id="rId32"/>
    <p:sldId id="299" r:id="rId33"/>
    <p:sldId id="277" r:id="rId34"/>
    <p:sldId id="294" r:id="rId35"/>
    <p:sldId id="293" r:id="rId3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1646" autoAdjust="0"/>
  </p:normalViewPr>
  <p:slideViewPr>
    <p:cSldViewPr snapToGrid="0" snapToObjects="1">
      <p:cViewPr varScale="1">
        <p:scale>
          <a:sx n="116" d="100"/>
          <a:sy n="116" d="100"/>
        </p:scale>
        <p:origin x="533" y="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1A4009-D9DE-4ACB-A821-205DD896631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D6364B-837B-47B7-B4A9-1144BAB519A4}">
      <dgm:prSet phldrT="[Text]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Installation &amp; Area Coordination</a:t>
          </a:r>
          <a:endParaRPr lang="en-US" dirty="0">
            <a:solidFill>
              <a:schemeClr val="tx1"/>
            </a:solidFill>
          </a:endParaRPr>
        </a:p>
      </dgm:t>
    </dgm:pt>
    <dgm:pt modelId="{2518C753-C0ED-4079-BDE8-8F209BEBC50F}" type="parTrans" cxnId="{6B19E4B9-3543-4A80-9F7F-D2FA58AF3ABA}">
      <dgm:prSet/>
      <dgm:spPr/>
      <dgm:t>
        <a:bodyPr/>
        <a:lstStyle/>
        <a:p>
          <a:endParaRPr lang="en-US"/>
        </a:p>
      </dgm:t>
    </dgm:pt>
    <dgm:pt modelId="{2042DDA9-A020-4716-9774-4FEEC5F1D832}" type="sibTrans" cxnId="{6B19E4B9-3543-4A80-9F7F-D2FA58AF3ABA}">
      <dgm:prSet/>
      <dgm:spPr/>
      <dgm:t>
        <a:bodyPr/>
        <a:lstStyle/>
        <a:p>
          <a:endParaRPr lang="en-US"/>
        </a:p>
      </dgm:t>
    </dgm:pt>
    <dgm:pt modelId="{55EE3DE1-E681-4183-881C-A278612C05B6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Lab </a:t>
          </a:r>
          <a:r>
            <a:rPr lang="en-US" dirty="0" smtClean="0">
              <a:solidFill>
                <a:schemeClr val="tx1"/>
              </a:solidFill>
            </a:rPr>
            <a:t>operations </a:t>
          </a:r>
          <a:r>
            <a:rPr lang="en-US" dirty="0" smtClean="0">
              <a:solidFill>
                <a:schemeClr val="tx1"/>
              </a:solidFill>
            </a:rPr>
            <a:t>&amp; maintenance</a:t>
          </a:r>
          <a:endParaRPr lang="en-US" dirty="0">
            <a:solidFill>
              <a:schemeClr val="tx1"/>
            </a:solidFill>
          </a:endParaRPr>
        </a:p>
      </dgm:t>
    </dgm:pt>
    <dgm:pt modelId="{40C0B38D-BBF4-4F6C-A64E-610F5CF15685}" type="parTrans" cxnId="{1AADD74E-3BDB-4726-9502-8A9DB41A96D7}">
      <dgm:prSet/>
      <dgm:spPr/>
      <dgm:t>
        <a:bodyPr/>
        <a:lstStyle/>
        <a:p>
          <a:endParaRPr lang="en-US"/>
        </a:p>
      </dgm:t>
    </dgm:pt>
    <dgm:pt modelId="{9DF0B245-BA49-438A-B05C-77DE0FC0A0F9}" type="sibTrans" cxnId="{1AADD74E-3BDB-4726-9502-8A9DB41A96D7}">
      <dgm:prSet/>
      <dgm:spPr/>
      <dgm:t>
        <a:bodyPr/>
        <a:lstStyle/>
        <a:p>
          <a:endParaRPr lang="en-US"/>
        </a:p>
      </dgm:t>
    </dgm:pt>
    <dgm:pt modelId="{EE83B0E6-DCB8-4334-8031-6C598759256B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ESS Project Support</a:t>
          </a:r>
          <a:endParaRPr lang="en-US" dirty="0"/>
        </a:p>
      </dgm:t>
    </dgm:pt>
    <dgm:pt modelId="{4A462B3F-B886-41A8-B190-37CCC3BB9625}" type="parTrans" cxnId="{03446641-2706-46A5-946C-BD8529C0515F}">
      <dgm:prSet/>
      <dgm:spPr/>
      <dgm:t>
        <a:bodyPr/>
        <a:lstStyle/>
        <a:p>
          <a:endParaRPr lang="en-US"/>
        </a:p>
      </dgm:t>
    </dgm:pt>
    <dgm:pt modelId="{97539D80-EBBD-432E-BB2F-8CBFF325DBC5}" type="sibTrans" cxnId="{03446641-2706-46A5-946C-BD8529C0515F}">
      <dgm:prSet/>
      <dgm:spPr/>
      <dgm:t>
        <a:bodyPr/>
        <a:lstStyle/>
        <a:p>
          <a:endParaRPr lang="en-US"/>
        </a:p>
      </dgm:t>
    </dgm:pt>
    <dgm:pt modelId="{87F6187B-B8A0-4831-A1FC-D0E2B825F642}" type="pres">
      <dgm:prSet presAssocID="{E21A4009-D9DE-4ACB-A821-205DD896631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7D071ED-1BAF-4008-ABC0-5D2986C517A0}" type="pres">
      <dgm:prSet presAssocID="{E21A4009-D9DE-4ACB-A821-205DD8966319}" presName="Name1" presStyleCnt="0"/>
      <dgm:spPr/>
    </dgm:pt>
    <dgm:pt modelId="{682A3EDD-B667-4335-9A52-8566E655C89C}" type="pres">
      <dgm:prSet presAssocID="{E21A4009-D9DE-4ACB-A821-205DD8966319}" presName="cycle" presStyleCnt="0"/>
      <dgm:spPr/>
    </dgm:pt>
    <dgm:pt modelId="{DCEAF231-1A24-45E6-B213-D90F3059C7A2}" type="pres">
      <dgm:prSet presAssocID="{E21A4009-D9DE-4ACB-A821-205DD8966319}" presName="srcNode" presStyleLbl="node1" presStyleIdx="0" presStyleCnt="3"/>
      <dgm:spPr/>
    </dgm:pt>
    <dgm:pt modelId="{5669EDB1-B7D7-4959-A454-77645B3FDFC7}" type="pres">
      <dgm:prSet presAssocID="{E21A4009-D9DE-4ACB-A821-205DD8966319}" presName="conn" presStyleLbl="parChTrans1D2" presStyleIdx="0" presStyleCnt="1"/>
      <dgm:spPr/>
      <dgm:t>
        <a:bodyPr/>
        <a:lstStyle/>
        <a:p>
          <a:endParaRPr lang="en-US"/>
        </a:p>
      </dgm:t>
    </dgm:pt>
    <dgm:pt modelId="{0376BE36-2C63-43A2-9722-98E9E0501E09}" type="pres">
      <dgm:prSet presAssocID="{E21A4009-D9DE-4ACB-A821-205DD8966319}" presName="extraNode" presStyleLbl="node1" presStyleIdx="0" presStyleCnt="3"/>
      <dgm:spPr/>
    </dgm:pt>
    <dgm:pt modelId="{AFCAA7AB-E793-483E-B26B-2FED161E9013}" type="pres">
      <dgm:prSet presAssocID="{E21A4009-D9DE-4ACB-A821-205DD8966319}" presName="dstNode" presStyleLbl="node1" presStyleIdx="0" presStyleCnt="3"/>
      <dgm:spPr/>
    </dgm:pt>
    <dgm:pt modelId="{DF513E98-C739-4237-8646-C4DC45A7E375}" type="pres">
      <dgm:prSet presAssocID="{3BD6364B-837B-47B7-B4A9-1144BAB519A4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E46496-2230-4834-B689-45ADE1CBD827}" type="pres">
      <dgm:prSet presAssocID="{3BD6364B-837B-47B7-B4A9-1144BAB519A4}" presName="accent_1" presStyleCnt="0"/>
      <dgm:spPr/>
    </dgm:pt>
    <dgm:pt modelId="{3E632335-A61D-4CA6-AB3A-EEEF0A1CDC84}" type="pres">
      <dgm:prSet presAssocID="{3BD6364B-837B-47B7-B4A9-1144BAB519A4}" presName="accentRepeatNode" presStyleLbl="solidFgAcc1" presStyleIdx="0" presStyleCnt="3" custLinFactNeighborX="3861" custLinFactNeighborY="-3499"/>
      <dgm:spPr/>
    </dgm:pt>
    <dgm:pt modelId="{8AF139A6-24AC-4882-AE7D-972F5A5A466A}" type="pres">
      <dgm:prSet presAssocID="{55EE3DE1-E681-4183-881C-A278612C05B6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57784C-62E5-4A71-B94D-99D4D42783A2}" type="pres">
      <dgm:prSet presAssocID="{55EE3DE1-E681-4183-881C-A278612C05B6}" presName="accent_2" presStyleCnt="0"/>
      <dgm:spPr/>
    </dgm:pt>
    <dgm:pt modelId="{1B21AF09-9B7E-4D59-8808-954728CFA307}" type="pres">
      <dgm:prSet presAssocID="{55EE3DE1-E681-4183-881C-A278612C05B6}" presName="accentRepeatNode" presStyleLbl="solidFgAcc1" presStyleIdx="1" presStyleCnt="3"/>
      <dgm:spPr/>
    </dgm:pt>
    <dgm:pt modelId="{567C8DB5-F373-4C60-A763-23574C8F4AEC}" type="pres">
      <dgm:prSet presAssocID="{EE83B0E6-DCB8-4334-8031-6C598759256B}" presName="text_3" presStyleLbl="node1" presStyleIdx="2" presStyleCnt="3" custLinFactNeighborX="-5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4ECC34-CB5B-4D9E-8FAE-5CE4EF32493D}" type="pres">
      <dgm:prSet presAssocID="{EE83B0E6-DCB8-4334-8031-6C598759256B}" presName="accent_3" presStyleCnt="0"/>
      <dgm:spPr/>
    </dgm:pt>
    <dgm:pt modelId="{7E3E2F8B-2AF3-4B56-83DB-E9D350F777BF}" type="pres">
      <dgm:prSet presAssocID="{EE83B0E6-DCB8-4334-8031-6C598759256B}" presName="accentRepeatNode" presStyleLbl="solidFgAcc1" presStyleIdx="2" presStyleCnt="3"/>
      <dgm:spPr/>
    </dgm:pt>
  </dgm:ptLst>
  <dgm:cxnLst>
    <dgm:cxn modelId="{1AADD74E-3BDB-4726-9502-8A9DB41A96D7}" srcId="{E21A4009-D9DE-4ACB-A821-205DD8966319}" destId="{55EE3DE1-E681-4183-881C-A278612C05B6}" srcOrd="1" destOrd="0" parTransId="{40C0B38D-BBF4-4F6C-A64E-610F5CF15685}" sibTransId="{9DF0B245-BA49-438A-B05C-77DE0FC0A0F9}"/>
    <dgm:cxn modelId="{6B19E4B9-3543-4A80-9F7F-D2FA58AF3ABA}" srcId="{E21A4009-D9DE-4ACB-A821-205DD8966319}" destId="{3BD6364B-837B-47B7-B4A9-1144BAB519A4}" srcOrd="0" destOrd="0" parTransId="{2518C753-C0ED-4079-BDE8-8F209BEBC50F}" sibTransId="{2042DDA9-A020-4716-9774-4FEEC5F1D832}"/>
    <dgm:cxn modelId="{65136D3B-8AD6-4291-823C-ED0A1349504F}" type="presOf" srcId="{E21A4009-D9DE-4ACB-A821-205DD8966319}" destId="{87F6187B-B8A0-4831-A1FC-D0E2B825F642}" srcOrd="0" destOrd="0" presId="urn:microsoft.com/office/officeart/2008/layout/VerticalCurvedList"/>
    <dgm:cxn modelId="{03446641-2706-46A5-946C-BD8529C0515F}" srcId="{E21A4009-D9DE-4ACB-A821-205DD8966319}" destId="{EE83B0E6-DCB8-4334-8031-6C598759256B}" srcOrd="2" destOrd="0" parTransId="{4A462B3F-B886-41A8-B190-37CCC3BB9625}" sibTransId="{97539D80-EBBD-432E-BB2F-8CBFF325DBC5}"/>
    <dgm:cxn modelId="{934DD424-6BFF-4AD5-87A5-A2785A7AC4AB}" type="presOf" srcId="{2042DDA9-A020-4716-9774-4FEEC5F1D832}" destId="{5669EDB1-B7D7-4959-A454-77645B3FDFC7}" srcOrd="0" destOrd="0" presId="urn:microsoft.com/office/officeart/2008/layout/VerticalCurvedList"/>
    <dgm:cxn modelId="{0E4B839A-F2C4-4CBE-9220-A1BFF2BEF5F1}" type="presOf" srcId="{55EE3DE1-E681-4183-881C-A278612C05B6}" destId="{8AF139A6-24AC-4882-AE7D-972F5A5A466A}" srcOrd="0" destOrd="0" presId="urn:microsoft.com/office/officeart/2008/layout/VerticalCurvedList"/>
    <dgm:cxn modelId="{F71631B0-A98D-4CFD-A36F-93E35380DB17}" type="presOf" srcId="{3BD6364B-837B-47B7-B4A9-1144BAB519A4}" destId="{DF513E98-C739-4237-8646-C4DC45A7E375}" srcOrd="0" destOrd="0" presId="urn:microsoft.com/office/officeart/2008/layout/VerticalCurvedList"/>
    <dgm:cxn modelId="{A0BECC17-76AF-4E9F-8209-2056A404FE98}" type="presOf" srcId="{EE83B0E6-DCB8-4334-8031-6C598759256B}" destId="{567C8DB5-F373-4C60-A763-23574C8F4AEC}" srcOrd="0" destOrd="0" presId="urn:microsoft.com/office/officeart/2008/layout/VerticalCurvedList"/>
    <dgm:cxn modelId="{BDE44B1B-A8DF-4DA5-AD8F-7F47E40638A3}" type="presParOf" srcId="{87F6187B-B8A0-4831-A1FC-D0E2B825F642}" destId="{B7D071ED-1BAF-4008-ABC0-5D2986C517A0}" srcOrd="0" destOrd="0" presId="urn:microsoft.com/office/officeart/2008/layout/VerticalCurvedList"/>
    <dgm:cxn modelId="{635E346A-CD17-40E8-8979-F1D5E0E7D58C}" type="presParOf" srcId="{B7D071ED-1BAF-4008-ABC0-5D2986C517A0}" destId="{682A3EDD-B667-4335-9A52-8566E655C89C}" srcOrd="0" destOrd="0" presId="urn:microsoft.com/office/officeart/2008/layout/VerticalCurvedList"/>
    <dgm:cxn modelId="{C2D829DA-5928-4C72-9DA1-BCCA6A277D7B}" type="presParOf" srcId="{682A3EDD-B667-4335-9A52-8566E655C89C}" destId="{DCEAF231-1A24-45E6-B213-D90F3059C7A2}" srcOrd="0" destOrd="0" presId="urn:microsoft.com/office/officeart/2008/layout/VerticalCurvedList"/>
    <dgm:cxn modelId="{9F2FA85D-DDD1-4A08-9EF4-33D99AB80875}" type="presParOf" srcId="{682A3EDD-B667-4335-9A52-8566E655C89C}" destId="{5669EDB1-B7D7-4959-A454-77645B3FDFC7}" srcOrd="1" destOrd="0" presId="urn:microsoft.com/office/officeart/2008/layout/VerticalCurvedList"/>
    <dgm:cxn modelId="{A403BBB4-163E-4EF6-AD2E-4B7653AA9C6D}" type="presParOf" srcId="{682A3EDD-B667-4335-9A52-8566E655C89C}" destId="{0376BE36-2C63-43A2-9722-98E9E0501E09}" srcOrd="2" destOrd="0" presId="urn:microsoft.com/office/officeart/2008/layout/VerticalCurvedList"/>
    <dgm:cxn modelId="{46D8D2AC-72D3-45C4-AA6F-EE52B8F7B00A}" type="presParOf" srcId="{682A3EDD-B667-4335-9A52-8566E655C89C}" destId="{AFCAA7AB-E793-483E-B26B-2FED161E9013}" srcOrd="3" destOrd="0" presId="urn:microsoft.com/office/officeart/2008/layout/VerticalCurvedList"/>
    <dgm:cxn modelId="{33C962C6-9849-4439-B3F1-6ECD0681332E}" type="presParOf" srcId="{B7D071ED-1BAF-4008-ABC0-5D2986C517A0}" destId="{DF513E98-C739-4237-8646-C4DC45A7E375}" srcOrd="1" destOrd="0" presId="urn:microsoft.com/office/officeart/2008/layout/VerticalCurvedList"/>
    <dgm:cxn modelId="{D1848ACD-93A3-4C11-A973-BDD2CE93B846}" type="presParOf" srcId="{B7D071ED-1BAF-4008-ABC0-5D2986C517A0}" destId="{7BE46496-2230-4834-B689-45ADE1CBD827}" srcOrd="2" destOrd="0" presId="urn:microsoft.com/office/officeart/2008/layout/VerticalCurvedList"/>
    <dgm:cxn modelId="{3D424F2F-3B99-480F-BE8D-6786A2104DF2}" type="presParOf" srcId="{7BE46496-2230-4834-B689-45ADE1CBD827}" destId="{3E632335-A61D-4CA6-AB3A-EEEF0A1CDC84}" srcOrd="0" destOrd="0" presId="urn:microsoft.com/office/officeart/2008/layout/VerticalCurvedList"/>
    <dgm:cxn modelId="{75722964-0BC0-46BB-B96B-8300398F11E0}" type="presParOf" srcId="{B7D071ED-1BAF-4008-ABC0-5D2986C517A0}" destId="{8AF139A6-24AC-4882-AE7D-972F5A5A466A}" srcOrd="3" destOrd="0" presId="urn:microsoft.com/office/officeart/2008/layout/VerticalCurvedList"/>
    <dgm:cxn modelId="{072909B9-5B59-4F36-A05F-B6071C8A7835}" type="presParOf" srcId="{B7D071ED-1BAF-4008-ABC0-5D2986C517A0}" destId="{5657784C-62E5-4A71-B94D-99D4D42783A2}" srcOrd="4" destOrd="0" presId="urn:microsoft.com/office/officeart/2008/layout/VerticalCurvedList"/>
    <dgm:cxn modelId="{9634F68D-DED5-40E6-8723-454562910918}" type="presParOf" srcId="{5657784C-62E5-4A71-B94D-99D4D42783A2}" destId="{1B21AF09-9B7E-4D59-8808-954728CFA307}" srcOrd="0" destOrd="0" presId="urn:microsoft.com/office/officeart/2008/layout/VerticalCurvedList"/>
    <dgm:cxn modelId="{C5A63EEB-28B3-4B1F-AF8F-507E88D5D374}" type="presParOf" srcId="{B7D071ED-1BAF-4008-ABC0-5D2986C517A0}" destId="{567C8DB5-F373-4C60-A763-23574C8F4AEC}" srcOrd="5" destOrd="0" presId="urn:microsoft.com/office/officeart/2008/layout/VerticalCurvedList"/>
    <dgm:cxn modelId="{1260DC4F-4CF2-4131-89E9-97975092E94B}" type="presParOf" srcId="{B7D071ED-1BAF-4008-ABC0-5D2986C517A0}" destId="{544ECC34-CB5B-4D9E-8FAE-5CE4EF32493D}" srcOrd="6" destOrd="0" presId="urn:microsoft.com/office/officeart/2008/layout/VerticalCurvedList"/>
    <dgm:cxn modelId="{C513CDEB-4A07-4922-9647-4F64E086B33A}" type="presParOf" srcId="{544ECC34-CB5B-4D9E-8FAE-5CE4EF32493D}" destId="{7E3E2F8B-2AF3-4B56-83DB-E9D350F777B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1A4009-D9DE-4ACB-A821-205DD896631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D6364B-837B-47B7-B4A9-1144BAB519A4}">
      <dgm:prSet phldrT="[Text]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Installation cost D04/D08 &amp; D08 furniture (including Sample Environment areas)</a:t>
          </a:r>
          <a:endParaRPr lang="en-US" dirty="0">
            <a:solidFill>
              <a:schemeClr val="tx1"/>
            </a:solidFill>
          </a:endParaRPr>
        </a:p>
      </dgm:t>
    </dgm:pt>
    <dgm:pt modelId="{2518C753-C0ED-4079-BDE8-8F209BEBC50F}" type="parTrans" cxnId="{6B19E4B9-3543-4A80-9F7F-D2FA58AF3ABA}">
      <dgm:prSet/>
      <dgm:spPr/>
      <dgm:t>
        <a:bodyPr/>
        <a:lstStyle/>
        <a:p>
          <a:endParaRPr lang="en-US"/>
        </a:p>
      </dgm:t>
    </dgm:pt>
    <dgm:pt modelId="{2042DDA9-A020-4716-9774-4FEEC5F1D832}" type="sibTrans" cxnId="{6B19E4B9-3543-4A80-9F7F-D2FA58AF3ABA}">
      <dgm:prSet/>
      <dgm:spPr/>
      <dgm:t>
        <a:bodyPr/>
        <a:lstStyle/>
        <a:p>
          <a:endParaRPr lang="en-US"/>
        </a:p>
      </dgm:t>
    </dgm:pt>
    <dgm:pt modelId="{55EE3DE1-E681-4183-881C-A278612C05B6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Lab consumables (120 </a:t>
          </a:r>
          <a:r>
            <a:rPr lang="en-US" dirty="0" err="1" smtClean="0">
              <a:solidFill>
                <a:schemeClr val="tx1"/>
              </a:solidFill>
            </a:rPr>
            <a:t>kEUR</a:t>
          </a:r>
          <a:r>
            <a:rPr lang="en-US" dirty="0" smtClean="0">
              <a:solidFill>
                <a:schemeClr val="tx1"/>
              </a:solidFill>
            </a:rPr>
            <a:t>) &amp; equipment renewal (60 </a:t>
          </a:r>
          <a:r>
            <a:rPr lang="en-US" dirty="0" err="1" smtClean="0">
              <a:solidFill>
                <a:schemeClr val="tx1"/>
              </a:solidFill>
            </a:rPr>
            <a:t>kEUR</a:t>
          </a:r>
          <a:r>
            <a:rPr lang="en-US" dirty="0" smtClean="0">
              <a:solidFill>
                <a:schemeClr val="tx1"/>
              </a:solidFill>
            </a:rPr>
            <a:t>)</a:t>
          </a:r>
          <a:endParaRPr lang="en-US" dirty="0">
            <a:solidFill>
              <a:schemeClr val="tx1"/>
            </a:solidFill>
          </a:endParaRPr>
        </a:p>
      </dgm:t>
    </dgm:pt>
    <dgm:pt modelId="{40C0B38D-BBF4-4F6C-A64E-610F5CF15685}" type="parTrans" cxnId="{1AADD74E-3BDB-4726-9502-8A9DB41A96D7}">
      <dgm:prSet/>
      <dgm:spPr/>
      <dgm:t>
        <a:bodyPr/>
        <a:lstStyle/>
        <a:p>
          <a:endParaRPr lang="en-US"/>
        </a:p>
      </dgm:t>
    </dgm:pt>
    <dgm:pt modelId="{9DF0B245-BA49-438A-B05C-77DE0FC0A0F9}" type="sibTrans" cxnId="{1AADD74E-3BDB-4726-9502-8A9DB41A96D7}">
      <dgm:prSet/>
      <dgm:spPr/>
      <dgm:t>
        <a:bodyPr/>
        <a:lstStyle/>
        <a:p>
          <a:endParaRPr lang="en-US"/>
        </a:p>
      </dgm:t>
    </dgm:pt>
    <dgm:pt modelId="{EE83B0E6-DCB8-4334-8031-6C598759256B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ESS Project Support: consumables</a:t>
          </a:r>
          <a:endParaRPr lang="en-US" dirty="0"/>
        </a:p>
      </dgm:t>
    </dgm:pt>
    <dgm:pt modelId="{4A462B3F-B886-41A8-B190-37CCC3BB9625}" type="parTrans" cxnId="{03446641-2706-46A5-946C-BD8529C0515F}">
      <dgm:prSet/>
      <dgm:spPr/>
      <dgm:t>
        <a:bodyPr/>
        <a:lstStyle/>
        <a:p>
          <a:endParaRPr lang="en-US"/>
        </a:p>
      </dgm:t>
    </dgm:pt>
    <dgm:pt modelId="{97539D80-EBBD-432E-BB2F-8CBFF325DBC5}" type="sibTrans" cxnId="{03446641-2706-46A5-946C-BD8529C0515F}">
      <dgm:prSet/>
      <dgm:spPr/>
      <dgm:t>
        <a:bodyPr/>
        <a:lstStyle/>
        <a:p>
          <a:endParaRPr lang="en-US"/>
        </a:p>
      </dgm:t>
    </dgm:pt>
    <dgm:pt modelId="{87F6187B-B8A0-4831-A1FC-D0E2B825F642}" type="pres">
      <dgm:prSet presAssocID="{E21A4009-D9DE-4ACB-A821-205DD896631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7D071ED-1BAF-4008-ABC0-5D2986C517A0}" type="pres">
      <dgm:prSet presAssocID="{E21A4009-D9DE-4ACB-A821-205DD8966319}" presName="Name1" presStyleCnt="0"/>
      <dgm:spPr/>
    </dgm:pt>
    <dgm:pt modelId="{682A3EDD-B667-4335-9A52-8566E655C89C}" type="pres">
      <dgm:prSet presAssocID="{E21A4009-D9DE-4ACB-A821-205DD8966319}" presName="cycle" presStyleCnt="0"/>
      <dgm:spPr/>
    </dgm:pt>
    <dgm:pt modelId="{DCEAF231-1A24-45E6-B213-D90F3059C7A2}" type="pres">
      <dgm:prSet presAssocID="{E21A4009-D9DE-4ACB-A821-205DD8966319}" presName="srcNode" presStyleLbl="node1" presStyleIdx="0" presStyleCnt="3"/>
      <dgm:spPr/>
    </dgm:pt>
    <dgm:pt modelId="{5669EDB1-B7D7-4959-A454-77645B3FDFC7}" type="pres">
      <dgm:prSet presAssocID="{E21A4009-D9DE-4ACB-A821-205DD8966319}" presName="conn" presStyleLbl="parChTrans1D2" presStyleIdx="0" presStyleCnt="1"/>
      <dgm:spPr/>
      <dgm:t>
        <a:bodyPr/>
        <a:lstStyle/>
        <a:p>
          <a:endParaRPr lang="en-US"/>
        </a:p>
      </dgm:t>
    </dgm:pt>
    <dgm:pt modelId="{0376BE36-2C63-43A2-9722-98E9E0501E09}" type="pres">
      <dgm:prSet presAssocID="{E21A4009-D9DE-4ACB-A821-205DD8966319}" presName="extraNode" presStyleLbl="node1" presStyleIdx="0" presStyleCnt="3"/>
      <dgm:spPr/>
    </dgm:pt>
    <dgm:pt modelId="{AFCAA7AB-E793-483E-B26B-2FED161E9013}" type="pres">
      <dgm:prSet presAssocID="{E21A4009-D9DE-4ACB-A821-205DD8966319}" presName="dstNode" presStyleLbl="node1" presStyleIdx="0" presStyleCnt="3"/>
      <dgm:spPr/>
    </dgm:pt>
    <dgm:pt modelId="{DF513E98-C739-4237-8646-C4DC45A7E375}" type="pres">
      <dgm:prSet presAssocID="{3BD6364B-837B-47B7-B4A9-1144BAB519A4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E46496-2230-4834-B689-45ADE1CBD827}" type="pres">
      <dgm:prSet presAssocID="{3BD6364B-837B-47B7-B4A9-1144BAB519A4}" presName="accent_1" presStyleCnt="0"/>
      <dgm:spPr/>
    </dgm:pt>
    <dgm:pt modelId="{3E632335-A61D-4CA6-AB3A-EEEF0A1CDC84}" type="pres">
      <dgm:prSet presAssocID="{3BD6364B-837B-47B7-B4A9-1144BAB519A4}" presName="accentRepeatNode" presStyleLbl="solidFgAcc1" presStyleIdx="0" presStyleCnt="3" custLinFactNeighborX="3861" custLinFactNeighborY="-3499"/>
      <dgm:spPr/>
    </dgm:pt>
    <dgm:pt modelId="{8AF139A6-24AC-4882-AE7D-972F5A5A466A}" type="pres">
      <dgm:prSet presAssocID="{55EE3DE1-E681-4183-881C-A278612C05B6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57784C-62E5-4A71-B94D-99D4D42783A2}" type="pres">
      <dgm:prSet presAssocID="{55EE3DE1-E681-4183-881C-A278612C05B6}" presName="accent_2" presStyleCnt="0"/>
      <dgm:spPr/>
    </dgm:pt>
    <dgm:pt modelId="{1B21AF09-9B7E-4D59-8808-954728CFA307}" type="pres">
      <dgm:prSet presAssocID="{55EE3DE1-E681-4183-881C-A278612C05B6}" presName="accentRepeatNode" presStyleLbl="solidFgAcc1" presStyleIdx="1" presStyleCnt="3"/>
      <dgm:spPr/>
    </dgm:pt>
    <dgm:pt modelId="{567C8DB5-F373-4C60-A763-23574C8F4AEC}" type="pres">
      <dgm:prSet presAssocID="{EE83B0E6-DCB8-4334-8031-6C598759256B}" presName="text_3" presStyleLbl="node1" presStyleIdx="2" presStyleCnt="3" custLinFactNeighborX="-5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4ECC34-CB5B-4D9E-8FAE-5CE4EF32493D}" type="pres">
      <dgm:prSet presAssocID="{EE83B0E6-DCB8-4334-8031-6C598759256B}" presName="accent_3" presStyleCnt="0"/>
      <dgm:spPr/>
    </dgm:pt>
    <dgm:pt modelId="{7E3E2F8B-2AF3-4B56-83DB-E9D350F777BF}" type="pres">
      <dgm:prSet presAssocID="{EE83B0E6-DCB8-4334-8031-6C598759256B}" presName="accentRepeatNode" presStyleLbl="solidFgAcc1" presStyleIdx="2" presStyleCnt="3"/>
      <dgm:spPr/>
    </dgm:pt>
  </dgm:ptLst>
  <dgm:cxnLst>
    <dgm:cxn modelId="{1AADD74E-3BDB-4726-9502-8A9DB41A96D7}" srcId="{E21A4009-D9DE-4ACB-A821-205DD8966319}" destId="{55EE3DE1-E681-4183-881C-A278612C05B6}" srcOrd="1" destOrd="0" parTransId="{40C0B38D-BBF4-4F6C-A64E-610F5CF15685}" sibTransId="{9DF0B245-BA49-438A-B05C-77DE0FC0A0F9}"/>
    <dgm:cxn modelId="{6B19E4B9-3543-4A80-9F7F-D2FA58AF3ABA}" srcId="{E21A4009-D9DE-4ACB-A821-205DD8966319}" destId="{3BD6364B-837B-47B7-B4A9-1144BAB519A4}" srcOrd="0" destOrd="0" parTransId="{2518C753-C0ED-4079-BDE8-8F209BEBC50F}" sibTransId="{2042DDA9-A020-4716-9774-4FEEC5F1D832}"/>
    <dgm:cxn modelId="{65136D3B-8AD6-4291-823C-ED0A1349504F}" type="presOf" srcId="{E21A4009-D9DE-4ACB-A821-205DD8966319}" destId="{87F6187B-B8A0-4831-A1FC-D0E2B825F642}" srcOrd="0" destOrd="0" presId="urn:microsoft.com/office/officeart/2008/layout/VerticalCurvedList"/>
    <dgm:cxn modelId="{03446641-2706-46A5-946C-BD8529C0515F}" srcId="{E21A4009-D9DE-4ACB-A821-205DD8966319}" destId="{EE83B0E6-DCB8-4334-8031-6C598759256B}" srcOrd="2" destOrd="0" parTransId="{4A462B3F-B886-41A8-B190-37CCC3BB9625}" sibTransId="{97539D80-EBBD-432E-BB2F-8CBFF325DBC5}"/>
    <dgm:cxn modelId="{934DD424-6BFF-4AD5-87A5-A2785A7AC4AB}" type="presOf" srcId="{2042DDA9-A020-4716-9774-4FEEC5F1D832}" destId="{5669EDB1-B7D7-4959-A454-77645B3FDFC7}" srcOrd="0" destOrd="0" presId="urn:microsoft.com/office/officeart/2008/layout/VerticalCurvedList"/>
    <dgm:cxn modelId="{0E4B839A-F2C4-4CBE-9220-A1BFF2BEF5F1}" type="presOf" srcId="{55EE3DE1-E681-4183-881C-A278612C05B6}" destId="{8AF139A6-24AC-4882-AE7D-972F5A5A466A}" srcOrd="0" destOrd="0" presId="urn:microsoft.com/office/officeart/2008/layout/VerticalCurvedList"/>
    <dgm:cxn modelId="{F71631B0-A98D-4CFD-A36F-93E35380DB17}" type="presOf" srcId="{3BD6364B-837B-47B7-B4A9-1144BAB519A4}" destId="{DF513E98-C739-4237-8646-C4DC45A7E375}" srcOrd="0" destOrd="0" presId="urn:microsoft.com/office/officeart/2008/layout/VerticalCurvedList"/>
    <dgm:cxn modelId="{A0BECC17-76AF-4E9F-8209-2056A404FE98}" type="presOf" srcId="{EE83B0E6-DCB8-4334-8031-6C598759256B}" destId="{567C8DB5-F373-4C60-A763-23574C8F4AEC}" srcOrd="0" destOrd="0" presId="urn:microsoft.com/office/officeart/2008/layout/VerticalCurvedList"/>
    <dgm:cxn modelId="{BDE44B1B-A8DF-4DA5-AD8F-7F47E40638A3}" type="presParOf" srcId="{87F6187B-B8A0-4831-A1FC-D0E2B825F642}" destId="{B7D071ED-1BAF-4008-ABC0-5D2986C517A0}" srcOrd="0" destOrd="0" presId="urn:microsoft.com/office/officeart/2008/layout/VerticalCurvedList"/>
    <dgm:cxn modelId="{635E346A-CD17-40E8-8979-F1D5E0E7D58C}" type="presParOf" srcId="{B7D071ED-1BAF-4008-ABC0-5D2986C517A0}" destId="{682A3EDD-B667-4335-9A52-8566E655C89C}" srcOrd="0" destOrd="0" presId="urn:microsoft.com/office/officeart/2008/layout/VerticalCurvedList"/>
    <dgm:cxn modelId="{C2D829DA-5928-4C72-9DA1-BCCA6A277D7B}" type="presParOf" srcId="{682A3EDD-B667-4335-9A52-8566E655C89C}" destId="{DCEAF231-1A24-45E6-B213-D90F3059C7A2}" srcOrd="0" destOrd="0" presId="urn:microsoft.com/office/officeart/2008/layout/VerticalCurvedList"/>
    <dgm:cxn modelId="{9F2FA85D-DDD1-4A08-9EF4-33D99AB80875}" type="presParOf" srcId="{682A3EDD-B667-4335-9A52-8566E655C89C}" destId="{5669EDB1-B7D7-4959-A454-77645B3FDFC7}" srcOrd="1" destOrd="0" presId="urn:microsoft.com/office/officeart/2008/layout/VerticalCurvedList"/>
    <dgm:cxn modelId="{A403BBB4-163E-4EF6-AD2E-4B7653AA9C6D}" type="presParOf" srcId="{682A3EDD-B667-4335-9A52-8566E655C89C}" destId="{0376BE36-2C63-43A2-9722-98E9E0501E09}" srcOrd="2" destOrd="0" presId="urn:microsoft.com/office/officeart/2008/layout/VerticalCurvedList"/>
    <dgm:cxn modelId="{46D8D2AC-72D3-45C4-AA6F-EE52B8F7B00A}" type="presParOf" srcId="{682A3EDD-B667-4335-9A52-8566E655C89C}" destId="{AFCAA7AB-E793-483E-B26B-2FED161E9013}" srcOrd="3" destOrd="0" presId="urn:microsoft.com/office/officeart/2008/layout/VerticalCurvedList"/>
    <dgm:cxn modelId="{33C962C6-9849-4439-B3F1-6ECD0681332E}" type="presParOf" srcId="{B7D071ED-1BAF-4008-ABC0-5D2986C517A0}" destId="{DF513E98-C739-4237-8646-C4DC45A7E375}" srcOrd="1" destOrd="0" presId="urn:microsoft.com/office/officeart/2008/layout/VerticalCurvedList"/>
    <dgm:cxn modelId="{D1848ACD-93A3-4C11-A973-BDD2CE93B846}" type="presParOf" srcId="{B7D071ED-1BAF-4008-ABC0-5D2986C517A0}" destId="{7BE46496-2230-4834-B689-45ADE1CBD827}" srcOrd="2" destOrd="0" presId="urn:microsoft.com/office/officeart/2008/layout/VerticalCurvedList"/>
    <dgm:cxn modelId="{3D424F2F-3B99-480F-BE8D-6786A2104DF2}" type="presParOf" srcId="{7BE46496-2230-4834-B689-45ADE1CBD827}" destId="{3E632335-A61D-4CA6-AB3A-EEEF0A1CDC84}" srcOrd="0" destOrd="0" presId="urn:microsoft.com/office/officeart/2008/layout/VerticalCurvedList"/>
    <dgm:cxn modelId="{75722964-0BC0-46BB-B96B-8300398F11E0}" type="presParOf" srcId="{B7D071ED-1BAF-4008-ABC0-5D2986C517A0}" destId="{8AF139A6-24AC-4882-AE7D-972F5A5A466A}" srcOrd="3" destOrd="0" presId="urn:microsoft.com/office/officeart/2008/layout/VerticalCurvedList"/>
    <dgm:cxn modelId="{072909B9-5B59-4F36-A05F-B6071C8A7835}" type="presParOf" srcId="{B7D071ED-1BAF-4008-ABC0-5D2986C517A0}" destId="{5657784C-62E5-4A71-B94D-99D4D42783A2}" srcOrd="4" destOrd="0" presId="urn:microsoft.com/office/officeart/2008/layout/VerticalCurvedList"/>
    <dgm:cxn modelId="{9634F68D-DED5-40E6-8723-454562910918}" type="presParOf" srcId="{5657784C-62E5-4A71-B94D-99D4D42783A2}" destId="{1B21AF09-9B7E-4D59-8808-954728CFA307}" srcOrd="0" destOrd="0" presId="urn:microsoft.com/office/officeart/2008/layout/VerticalCurvedList"/>
    <dgm:cxn modelId="{C5A63EEB-28B3-4B1F-AF8F-507E88D5D374}" type="presParOf" srcId="{B7D071ED-1BAF-4008-ABC0-5D2986C517A0}" destId="{567C8DB5-F373-4C60-A763-23574C8F4AEC}" srcOrd="5" destOrd="0" presId="urn:microsoft.com/office/officeart/2008/layout/VerticalCurvedList"/>
    <dgm:cxn modelId="{1260DC4F-4CF2-4131-89E9-97975092E94B}" type="presParOf" srcId="{B7D071ED-1BAF-4008-ABC0-5D2986C517A0}" destId="{544ECC34-CB5B-4D9E-8FAE-5CE4EF32493D}" srcOrd="6" destOrd="0" presId="urn:microsoft.com/office/officeart/2008/layout/VerticalCurvedList"/>
    <dgm:cxn modelId="{C513CDEB-4A07-4922-9647-4F64E086B33A}" type="presParOf" srcId="{544ECC34-CB5B-4D9E-8FAE-5CE4EF32493D}" destId="{7E3E2F8B-2AF3-4B56-83DB-E9D350F777B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1A4009-D9DE-4ACB-A821-205DD896631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D6364B-837B-47B7-B4A9-1144BAB519A4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tx1"/>
              </a:solidFill>
            </a:rPr>
            <a:t>Installation &amp; Area Coordination</a:t>
          </a:r>
          <a:endParaRPr lang="en-US" sz="2400" b="1" dirty="0">
            <a:solidFill>
              <a:schemeClr val="tx1"/>
            </a:solidFill>
          </a:endParaRPr>
        </a:p>
      </dgm:t>
    </dgm:pt>
    <dgm:pt modelId="{2518C753-C0ED-4079-BDE8-8F209BEBC50F}" type="parTrans" cxnId="{6B19E4B9-3543-4A80-9F7F-D2FA58AF3ABA}">
      <dgm:prSet/>
      <dgm:spPr/>
      <dgm:t>
        <a:bodyPr/>
        <a:lstStyle/>
        <a:p>
          <a:endParaRPr lang="en-US"/>
        </a:p>
      </dgm:t>
    </dgm:pt>
    <dgm:pt modelId="{2042DDA9-A020-4716-9774-4FEEC5F1D832}" type="sibTrans" cxnId="{6B19E4B9-3543-4A80-9F7F-D2FA58AF3ABA}">
      <dgm:prSet/>
      <dgm:spPr>
        <a:ln w="12700" cmpd="dbl"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55EE3DE1-E681-4183-881C-A278612C05B6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Lab  operations &amp; maintenance</a:t>
          </a:r>
          <a:endParaRPr lang="en-US" dirty="0">
            <a:solidFill>
              <a:schemeClr val="tx1"/>
            </a:solidFill>
          </a:endParaRPr>
        </a:p>
      </dgm:t>
    </dgm:pt>
    <dgm:pt modelId="{40C0B38D-BBF4-4F6C-A64E-610F5CF15685}" type="parTrans" cxnId="{1AADD74E-3BDB-4726-9502-8A9DB41A96D7}">
      <dgm:prSet/>
      <dgm:spPr/>
      <dgm:t>
        <a:bodyPr/>
        <a:lstStyle/>
        <a:p>
          <a:endParaRPr lang="en-US"/>
        </a:p>
      </dgm:t>
    </dgm:pt>
    <dgm:pt modelId="{9DF0B245-BA49-438A-B05C-77DE0FC0A0F9}" type="sibTrans" cxnId="{1AADD74E-3BDB-4726-9502-8A9DB41A96D7}">
      <dgm:prSet/>
      <dgm:spPr/>
      <dgm:t>
        <a:bodyPr/>
        <a:lstStyle/>
        <a:p>
          <a:endParaRPr lang="en-US"/>
        </a:p>
      </dgm:t>
    </dgm:pt>
    <dgm:pt modelId="{EE83B0E6-DCB8-4334-8031-6C598759256B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ESS Project Support</a:t>
          </a:r>
          <a:endParaRPr lang="en-US" dirty="0"/>
        </a:p>
      </dgm:t>
    </dgm:pt>
    <dgm:pt modelId="{4A462B3F-B886-41A8-B190-37CCC3BB9625}" type="parTrans" cxnId="{03446641-2706-46A5-946C-BD8529C0515F}">
      <dgm:prSet/>
      <dgm:spPr/>
      <dgm:t>
        <a:bodyPr/>
        <a:lstStyle/>
        <a:p>
          <a:endParaRPr lang="en-US"/>
        </a:p>
      </dgm:t>
    </dgm:pt>
    <dgm:pt modelId="{97539D80-EBBD-432E-BB2F-8CBFF325DBC5}" type="sibTrans" cxnId="{03446641-2706-46A5-946C-BD8529C0515F}">
      <dgm:prSet/>
      <dgm:spPr/>
      <dgm:t>
        <a:bodyPr/>
        <a:lstStyle/>
        <a:p>
          <a:endParaRPr lang="en-US"/>
        </a:p>
      </dgm:t>
    </dgm:pt>
    <dgm:pt modelId="{87F6187B-B8A0-4831-A1FC-D0E2B825F642}" type="pres">
      <dgm:prSet presAssocID="{E21A4009-D9DE-4ACB-A821-205DD896631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7D071ED-1BAF-4008-ABC0-5D2986C517A0}" type="pres">
      <dgm:prSet presAssocID="{E21A4009-D9DE-4ACB-A821-205DD8966319}" presName="Name1" presStyleCnt="0"/>
      <dgm:spPr/>
    </dgm:pt>
    <dgm:pt modelId="{682A3EDD-B667-4335-9A52-8566E655C89C}" type="pres">
      <dgm:prSet presAssocID="{E21A4009-D9DE-4ACB-A821-205DD8966319}" presName="cycle" presStyleCnt="0"/>
      <dgm:spPr/>
    </dgm:pt>
    <dgm:pt modelId="{DCEAF231-1A24-45E6-B213-D90F3059C7A2}" type="pres">
      <dgm:prSet presAssocID="{E21A4009-D9DE-4ACB-A821-205DD8966319}" presName="srcNode" presStyleLbl="node1" presStyleIdx="0" presStyleCnt="3"/>
      <dgm:spPr/>
    </dgm:pt>
    <dgm:pt modelId="{5669EDB1-B7D7-4959-A454-77645B3FDFC7}" type="pres">
      <dgm:prSet presAssocID="{E21A4009-D9DE-4ACB-A821-205DD8966319}" presName="conn" presStyleLbl="parChTrans1D2" presStyleIdx="0" presStyleCnt="1"/>
      <dgm:spPr/>
      <dgm:t>
        <a:bodyPr/>
        <a:lstStyle/>
        <a:p>
          <a:endParaRPr lang="en-US"/>
        </a:p>
      </dgm:t>
    </dgm:pt>
    <dgm:pt modelId="{0376BE36-2C63-43A2-9722-98E9E0501E09}" type="pres">
      <dgm:prSet presAssocID="{E21A4009-D9DE-4ACB-A821-205DD8966319}" presName="extraNode" presStyleLbl="node1" presStyleIdx="0" presStyleCnt="3"/>
      <dgm:spPr/>
    </dgm:pt>
    <dgm:pt modelId="{AFCAA7AB-E793-483E-B26B-2FED161E9013}" type="pres">
      <dgm:prSet presAssocID="{E21A4009-D9DE-4ACB-A821-205DD8966319}" presName="dstNode" presStyleLbl="node1" presStyleIdx="0" presStyleCnt="3"/>
      <dgm:spPr/>
    </dgm:pt>
    <dgm:pt modelId="{DF513E98-C739-4237-8646-C4DC45A7E375}" type="pres">
      <dgm:prSet presAssocID="{3BD6364B-837B-47B7-B4A9-1144BAB519A4}" presName="text_1" presStyleLbl="node1" presStyleIdx="0" presStyleCnt="3" custScaleX="88710" custScaleY="103051" custLinFactY="30685" custLinFactNeighborX="-5957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E46496-2230-4834-B689-45ADE1CBD827}" type="pres">
      <dgm:prSet presAssocID="{3BD6364B-837B-47B7-B4A9-1144BAB519A4}" presName="accent_1" presStyleCnt="0"/>
      <dgm:spPr/>
    </dgm:pt>
    <dgm:pt modelId="{3E632335-A61D-4CA6-AB3A-EEEF0A1CDC84}" type="pres">
      <dgm:prSet presAssocID="{3BD6364B-837B-47B7-B4A9-1144BAB519A4}" presName="accentRepeatNode" presStyleLbl="solidFgAcc1" presStyleIdx="0" presStyleCnt="3" custScaleX="100001" custLinFactY="3773" custLinFactNeighborX="3861" custLinFactNeighborY="100000"/>
      <dgm:spPr/>
    </dgm:pt>
    <dgm:pt modelId="{8AF139A6-24AC-4882-AE7D-972F5A5A466A}" type="pres">
      <dgm:prSet presAssocID="{55EE3DE1-E681-4183-881C-A278612C05B6}" presName="text_2" presStyleLbl="node1" presStyleIdx="1" presStyleCnt="3" custScaleX="63796" custScaleY="35793" custLinFactY="17637" custLinFactNeighborX="-22407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57784C-62E5-4A71-B94D-99D4D42783A2}" type="pres">
      <dgm:prSet presAssocID="{55EE3DE1-E681-4183-881C-A278612C05B6}" presName="accent_2" presStyleCnt="0"/>
      <dgm:spPr/>
    </dgm:pt>
    <dgm:pt modelId="{1B21AF09-9B7E-4D59-8808-954728CFA307}" type="pres">
      <dgm:prSet presAssocID="{55EE3DE1-E681-4183-881C-A278612C05B6}" presName="accentRepeatNode" presStyleLbl="solidFgAcc1" presStyleIdx="1" presStyleCnt="3" custScaleX="42561" custScaleY="39837" custLinFactNeighborX="-12572" custLinFactNeighborY="93555"/>
      <dgm:spPr/>
    </dgm:pt>
    <dgm:pt modelId="{567C8DB5-F373-4C60-A763-23574C8F4AEC}" type="pres">
      <dgm:prSet presAssocID="{EE83B0E6-DCB8-4334-8031-6C598759256B}" presName="text_3" presStyleLbl="node1" presStyleIdx="2" presStyleCnt="3" custScaleX="55912" custScaleY="30333" custLinFactNeighborX="-27882" custLinFactNeighborY="634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4ECC34-CB5B-4D9E-8FAE-5CE4EF32493D}" type="pres">
      <dgm:prSet presAssocID="{EE83B0E6-DCB8-4334-8031-6C598759256B}" presName="accent_3" presStyleCnt="0"/>
      <dgm:spPr/>
    </dgm:pt>
    <dgm:pt modelId="{7E3E2F8B-2AF3-4B56-83DB-E9D350F777BF}" type="pres">
      <dgm:prSet presAssocID="{EE83B0E6-DCB8-4334-8031-6C598759256B}" presName="accentRepeatNode" presStyleLbl="solidFgAcc1" presStyleIdx="2" presStyleCnt="3" custScaleX="36393" custScaleY="35145" custLinFactNeighborX="-28853" custLinFactNeighborY="49873"/>
      <dgm:spPr/>
    </dgm:pt>
  </dgm:ptLst>
  <dgm:cxnLst>
    <dgm:cxn modelId="{1AADD74E-3BDB-4726-9502-8A9DB41A96D7}" srcId="{E21A4009-D9DE-4ACB-A821-205DD8966319}" destId="{55EE3DE1-E681-4183-881C-A278612C05B6}" srcOrd="1" destOrd="0" parTransId="{40C0B38D-BBF4-4F6C-A64E-610F5CF15685}" sibTransId="{9DF0B245-BA49-438A-B05C-77DE0FC0A0F9}"/>
    <dgm:cxn modelId="{6B19E4B9-3543-4A80-9F7F-D2FA58AF3ABA}" srcId="{E21A4009-D9DE-4ACB-A821-205DD8966319}" destId="{3BD6364B-837B-47B7-B4A9-1144BAB519A4}" srcOrd="0" destOrd="0" parTransId="{2518C753-C0ED-4079-BDE8-8F209BEBC50F}" sibTransId="{2042DDA9-A020-4716-9774-4FEEC5F1D832}"/>
    <dgm:cxn modelId="{65136D3B-8AD6-4291-823C-ED0A1349504F}" type="presOf" srcId="{E21A4009-D9DE-4ACB-A821-205DD8966319}" destId="{87F6187B-B8A0-4831-A1FC-D0E2B825F642}" srcOrd="0" destOrd="0" presId="urn:microsoft.com/office/officeart/2008/layout/VerticalCurvedList"/>
    <dgm:cxn modelId="{03446641-2706-46A5-946C-BD8529C0515F}" srcId="{E21A4009-D9DE-4ACB-A821-205DD8966319}" destId="{EE83B0E6-DCB8-4334-8031-6C598759256B}" srcOrd="2" destOrd="0" parTransId="{4A462B3F-B886-41A8-B190-37CCC3BB9625}" sibTransId="{97539D80-EBBD-432E-BB2F-8CBFF325DBC5}"/>
    <dgm:cxn modelId="{934DD424-6BFF-4AD5-87A5-A2785A7AC4AB}" type="presOf" srcId="{2042DDA9-A020-4716-9774-4FEEC5F1D832}" destId="{5669EDB1-B7D7-4959-A454-77645B3FDFC7}" srcOrd="0" destOrd="0" presId="urn:microsoft.com/office/officeart/2008/layout/VerticalCurvedList"/>
    <dgm:cxn modelId="{0E4B839A-F2C4-4CBE-9220-A1BFF2BEF5F1}" type="presOf" srcId="{55EE3DE1-E681-4183-881C-A278612C05B6}" destId="{8AF139A6-24AC-4882-AE7D-972F5A5A466A}" srcOrd="0" destOrd="0" presId="urn:microsoft.com/office/officeart/2008/layout/VerticalCurvedList"/>
    <dgm:cxn modelId="{F71631B0-A98D-4CFD-A36F-93E35380DB17}" type="presOf" srcId="{3BD6364B-837B-47B7-B4A9-1144BAB519A4}" destId="{DF513E98-C739-4237-8646-C4DC45A7E375}" srcOrd="0" destOrd="0" presId="urn:microsoft.com/office/officeart/2008/layout/VerticalCurvedList"/>
    <dgm:cxn modelId="{A0BECC17-76AF-4E9F-8209-2056A404FE98}" type="presOf" srcId="{EE83B0E6-DCB8-4334-8031-6C598759256B}" destId="{567C8DB5-F373-4C60-A763-23574C8F4AEC}" srcOrd="0" destOrd="0" presId="urn:microsoft.com/office/officeart/2008/layout/VerticalCurvedList"/>
    <dgm:cxn modelId="{BDE44B1B-A8DF-4DA5-AD8F-7F47E40638A3}" type="presParOf" srcId="{87F6187B-B8A0-4831-A1FC-D0E2B825F642}" destId="{B7D071ED-1BAF-4008-ABC0-5D2986C517A0}" srcOrd="0" destOrd="0" presId="urn:microsoft.com/office/officeart/2008/layout/VerticalCurvedList"/>
    <dgm:cxn modelId="{635E346A-CD17-40E8-8979-F1D5E0E7D58C}" type="presParOf" srcId="{B7D071ED-1BAF-4008-ABC0-5D2986C517A0}" destId="{682A3EDD-B667-4335-9A52-8566E655C89C}" srcOrd="0" destOrd="0" presId="urn:microsoft.com/office/officeart/2008/layout/VerticalCurvedList"/>
    <dgm:cxn modelId="{C2D829DA-5928-4C72-9DA1-BCCA6A277D7B}" type="presParOf" srcId="{682A3EDD-B667-4335-9A52-8566E655C89C}" destId="{DCEAF231-1A24-45E6-B213-D90F3059C7A2}" srcOrd="0" destOrd="0" presId="urn:microsoft.com/office/officeart/2008/layout/VerticalCurvedList"/>
    <dgm:cxn modelId="{9F2FA85D-DDD1-4A08-9EF4-33D99AB80875}" type="presParOf" srcId="{682A3EDD-B667-4335-9A52-8566E655C89C}" destId="{5669EDB1-B7D7-4959-A454-77645B3FDFC7}" srcOrd="1" destOrd="0" presId="urn:microsoft.com/office/officeart/2008/layout/VerticalCurvedList"/>
    <dgm:cxn modelId="{A403BBB4-163E-4EF6-AD2E-4B7653AA9C6D}" type="presParOf" srcId="{682A3EDD-B667-4335-9A52-8566E655C89C}" destId="{0376BE36-2C63-43A2-9722-98E9E0501E09}" srcOrd="2" destOrd="0" presId="urn:microsoft.com/office/officeart/2008/layout/VerticalCurvedList"/>
    <dgm:cxn modelId="{46D8D2AC-72D3-45C4-AA6F-EE52B8F7B00A}" type="presParOf" srcId="{682A3EDD-B667-4335-9A52-8566E655C89C}" destId="{AFCAA7AB-E793-483E-B26B-2FED161E9013}" srcOrd="3" destOrd="0" presId="urn:microsoft.com/office/officeart/2008/layout/VerticalCurvedList"/>
    <dgm:cxn modelId="{33C962C6-9849-4439-B3F1-6ECD0681332E}" type="presParOf" srcId="{B7D071ED-1BAF-4008-ABC0-5D2986C517A0}" destId="{DF513E98-C739-4237-8646-C4DC45A7E375}" srcOrd="1" destOrd="0" presId="urn:microsoft.com/office/officeart/2008/layout/VerticalCurvedList"/>
    <dgm:cxn modelId="{D1848ACD-93A3-4C11-A973-BDD2CE93B846}" type="presParOf" srcId="{B7D071ED-1BAF-4008-ABC0-5D2986C517A0}" destId="{7BE46496-2230-4834-B689-45ADE1CBD827}" srcOrd="2" destOrd="0" presId="urn:microsoft.com/office/officeart/2008/layout/VerticalCurvedList"/>
    <dgm:cxn modelId="{3D424F2F-3B99-480F-BE8D-6786A2104DF2}" type="presParOf" srcId="{7BE46496-2230-4834-B689-45ADE1CBD827}" destId="{3E632335-A61D-4CA6-AB3A-EEEF0A1CDC84}" srcOrd="0" destOrd="0" presId="urn:microsoft.com/office/officeart/2008/layout/VerticalCurvedList"/>
    <dgm:cxn modelId="{75722964-0BC0-46BB-B96B-8300398F11E0}" type="presParOf" srcId="{B7D071ED-1BAF-4008-ABC0-5D2986C517A0}" destId="{8AF139A6-24AC-4882-AE7D-972F5A5A466A}" srcOrd="3" destOrd="0" presId="urn:microsoft.com/office/officeart/2008/layout/VerticalCurvedList"/>
    <dgm:cxn modelId="{072909B9-5B59-4F36-A05F-B6071C8A7835}" type="presParOf" srcId="{B7D071ED-1BAF-4008-ABC0-5D2986C517A0}" destId="{5657784C-62E5-4A71-B94D-99D4D42783A2}" srcOrd="4" destOrd="0" presId="urn:microsoft.com/office/officeart/2008/layout/VerticalCurvedList"/>
    <dgm:cxn modelId="{9634F68D-DED5-40E6-8723-454562910918}" type="presParOf" srcId="{5657784C-62E5-4A71-B94D-99D4D42783A2}" destId="{1B21AF09-9B7E-4D59-8808-954728CFA307}" srcOrd="0" destOrd="0" presId="urn:microsoft.com/office/officeart/2008/layout/VerticalCurvedList"/>
    <dgm:cxn modelId="{C5A63EEB-28B3-4B1F-AF8F-507E88D5D374}" type="presParOf" srcId="{B7D071ED-1BAF-4008-ABC0-5D2986C517A0}" destId="{567C8DB5-F373-4C60-A763-23574C8F4AEC}" srcOrd="5" destOrd="0" presId="urn:microsoft.com/office/officeart/2008/layout/VerticalCurvedList"/>
    <dgm:cxn modelId="{1260DC4F-4CF2-4131-89E9-97975092E94B}" type="presParOf" srcId="{B7D071ED-1BAF-4008-ABC0-5D2986C517A0}" destId="{544ECC34-CB5B-4D9E-8FAE-5CE4EF32493D}" srcOrd="6" destOrd="0" presId="urn:microsoft.com/office/officeart/2008/layout/VerticalCurvedList"/>
    <dgm:cxn modelId="{C513CDEB-4A07-4922-9647-4F64E086B33A}" type="presParOf" srcId="{544ECC34-CB5B-4D9E-8FAE-5CE4EF32493D}" destId="{7E3E2F8B-2AF3-4B56-83DB-E9D350F777B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21A4009-D9DE-4ACB-A821-205DD896631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D6364B-837B-47B7-B4A9-1144BAB519A4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sz="1300" dirty="0" smtClean="0">
              <a:solidFill>
                <a:schemeClr val="tx1"/>
              </a:solidFill>
            </a:rPr>
            <a:t>Installation</a:t>
          </a:r>
          <a:r>
            <a:rPr lang="en-US" sz="1400" dirty="0" smtClean="0">
              <a:solidFill>
                <a:schemeClr val="tx1"/>
              </a:solidFill>
            </a:rPr>
            <a:t> &amp; Area Coordination</a:t>
          </a:r>
          <a:endParaRPr lang="en-US" sz="1400" dirty="0">
            <a:solidFill>
              <a:schemeClr val="tx1"/>
            </a:solidFill>
          </a:endParaRPr>
        </a:p>
      </dgm:t>
    </dgm:pt>
    <dgm:pt modelId="{2518C753-C0ED-4079-BDE8-8F209BEBC50F}" type="parTrans" cxnId="{6B19E4B9-3543-4A80-9F7F-D2FA58AF3ABA}">
      <dgm:prSet/>
      <dgm:spPr/>
      <dgm:t>
        <a:bodyPr/>
        <a:lstStyle/>
        <a:p>
          <a:endParaRPr lang="en-US"/>
        </a:p>
      </dgm:t>
    </dgm:pt>
    <dgm:pt modelId="{2042DDA9-A020-4716-9774-4FEEC5F1D832}" type="sibTrans" cxnId="{6B19E4B9-3543-4A80-9F7F-D2FA58AF3ABA}">
      <dgm:prSet/>
      <dgm:spPr>
        <a:ln w="12700" cmpd="dbl"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55EE3DE1-E681-4183-881C-A278612C05B6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tx1"/>
              </a:solidFill>
            </a:rPr>
            <a:t>Lab </a:t>
          </a:r>
          <a:r>
            <a:rPr lang="en-US" sz="2400" b="1" dirty="0" smtClean="0">
              <a:solidFill>
                <a:schemeClr val="tx1"/>
              </a:solidFill>
            </a:rPr>
            <a:t>operations </a:t>
          </a:r>
          <a:r>
            <a:rPr lang="en-US" sz="2400" b="1" dirty="0" smtClean="0">
              <a:solidFill>
                <a:schemeClr val="tx1"/>
              </a:solidFill>
            </a:rPr>
            <a:t>&amp; maintenance</a:t>
          </a:r>
          <a:endParaRPr lang="en-US" sz="2400" b="1" dirty="0">
            <a:solidFill>
              <a:schemeClr val="tx1"/>
            </a:solidFill>
          </a:endParaRPr>
        </a:p>
      </dgm:t>
    </dgm:pt>
    <dgm:pt modelId="{40C0B38D-BBF4-4F6C-A64E-610F5CF15685}" type="parTrans" cxnId="{1AADD74E-3BDB-4726-9502-8A9DB41A96D7}">
      <dgm:prSet/>
      <dgm:spPr/>
      <dgm:t>
        <a:bodyPr/>
        <a:lstStyle/>
        <a:p>
          <a:endParaRPr lang="en-US"/>
        </a:p>
      </dgm:t>
    </dgm:pt>
    <dgm:pt modelId="{9DF0B245-BA49-438A-B05C-77DE0FC0A0F9}" type="sibTrans" cxnId="{1AADD74E-3BDB-4726-9502-8A9DB41A96D7}">
      <dgm:prSet/>
      <dgm:spPr/>
      <dgm:t>
        <a:bodyPr/>
        <a:lstStyle/>
        <a:p>
          <a:endParaRPr lang="en-US"/>
        </a:p>
      </dgm:t>
    </dgm:pt>
    <dgm:pt modelId="{EE83B0E6-DCB8-4334-8031-6C598759256B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/>
            <a:t>ESS Project Support</a:t>
          </a:r>
          <a:endParaRPr lang="en-US" dirty="0"/>
        </a:p>
      </dgm:t>
    </dgm:pt>
    <dgm:pt modelId="{4A462B3F-B886-41A8-B190-37CCC3BB9625}" type="parTrans" cxnId="{03446641-2706-46A5-946C-BD8529C0515F}">
      <dgm:prSet/>
      <dgm:spPr/>
      <dgm:t>
        <a:bodyPr/>
        <a:lstStyle/>
        <a:p>
          <a:endParaRPr lang="en-US"/>
        </a:p>
      </dgm:t>
    </dgm:pt>
    <dgm:pt modelId="{97539D80-EBBD-432E-BB2F-8CBFF325DBC5}" type="sibTrans" cxnId="{03446641-2706-46A5-946C-BD8529C0515F}">
      <dgm:prSet/>
      <dgm:spPr/>
      <dgm:t>
        <a:bodyPr/>
        <a:lstStyle/>
        <a:p>
          <a:endParaRPr lang="en-US"/>
        </a:p>
      </dgm:t>
    </dgm:pt>
    <dgm:pt modelId="{87F6187B-B8A0-4831-A1FC-D0E2B825F642}" type="pres">
      <dgm:prSet presAssocID="{E21A4009-D9DE-4ACB-A821-205DD896631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7D071ED-1BAF-4008-ABC0-5D2986C517A0}" type="pres">
      <dgm:prSet presAssocID="{E21A4009-D9DE-4ACB-A821-205DD8966319}" presName="Name1" presStyleCnt="0"/>
      <dgm:spPr/>
    </dgm:pt>
    <dgm:pt modelId="{682A3EDD-B667-4335-9A52-8566E655C89C}" type="pres">
      <dgm:prSet presAssocID="{E21A4009-D9DE-4ACB-A821-205DD8966319}" presName="cycle" presStyleCnt="0"/>
      <dgm:spPr/>
    </dgm:pt>
    <dgm:pt modelId="{DCEAF231-1A24-45E6-B213-D90F3059C7A2}" type="pres">
      <dgm:prSet presAssocID="{E21A4009-D9DE-4ACB-A821-205DD8966319}" presName="srcNode" presStyleLbl="node1" presStyleIdx="0" presStyleCnt="3"/>
      <dgm:spPr/>
    </dgm:pt>
    <dgm:pt modelId="{5669EDB1-B7D7-4959-A454-77645B3FDFC7}" type="pres">
      <dgm:prSet presAssocID="{E21A4009-D9DE-4ACB-A821-205DD8966319}" presName="conn" presStyleLbl="parChTrans1D2" presStyleIdx="0" presStyleCnt="1"/>
      <dgm:spPr/>
      <dgm:t>
        <a:bodyPr/>
        <a:lstStyle/>
        <a:p>
          <a:endParaRPr lang="en-US"/>
        </a:p>
      </dgm:t>
    </dgm:pt>
    <dgm:pt modelId="{0376BE36-2C63-43A2-9722-98E9E0501E09}" type="pres">
      <dgm:prSet presAssocID="{E21A4009-D9DE-4ACB-A821-205DD8966319}" presName="extraNode" presStyleLbl="node1" presStyleIdx="0" presStyleCnt="3"/>
      <dgm:spPr/>
    </dgm:pt>
    <dgm:pt modelId="{AFCAA7AB-E793-483E-B26B-2FED161E9013}" type="pres">
      <dgm:prSet presAssocID="{E21A4009-D9DE-4ACB-A821-205DD8966319}" presName="dstNode" presStyleLbl="node1" presStyleIdx="0" presStyleCnt="3"/>
      <dgm:spPr/>
    </dgm:pt>
    <dgm:pt modelId="{DF513E98-C739-4237-8646-C4DC45A7E375}" type="pres">
      <dgm:prSet presAssocID="{3BD6364B-837B-47B7-B4A9-1144BAB519A4}" presName="text_1" presStyleLbl="node1" presStyleIdx="0" presStyleCnt="3" custScaleX="57688" custScaleY="33642" custLinFactNeighborX="-23860" custLinFactNeighborY="-238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E46496-2230-4834-B689-45ADE1CBD827}" type="pres">
      <dgm:prSet presAssocID="{3BD6364B-837B-47B7-B4A9-1144BAB519A4}" presName="accent_1" presStyleCnt="0"/>
      <dgm:spPr/>
    </dgm:pt>
    <dgm:pt modelId="{3E632335-A61D-4CA6-AB3A-EEEF0A1CDC84}" type="pres">
      <dgm:prSet presAssocID="{3BD6364B-837B-47B7-B4A9-1144BAB519A4}" presName="accentRepeatNode" presStyleLbl="solidFgAcc1" presStyleIdx="0" presStyleCnt="3" custScaleX="38271" custScaleY="36338" custLinFactNeighborX="-8909" custLinFactNeighborY="-17615"/>
      <dgm:spPr/>
    </dgm:pt>
    <dgm:pt modelId="{8AF139A6-24AC-4882-AE7D-972F5A5A466A}" type="pres">
      <dgm:prSet presAssocID="{55EE3DE1-E681-4183-881C-A278612C05B6}" presName="text_2" presStyleLbl="node1" presStyleIdx="1" presStyleCnt="3" custScaleX="87733" custScaleY="101546" custLinFactNeighborX="-6200" custLinFactNeighborY="-175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57784C-62E5-4A71-B94D-99D4D42783A2}" type="pres">
      <dgm:prSet presAssocID="{55EE3DE1-E681-4183-881C-A278612C05B6}" presName="accent_2" presStyleCnt="0"/>
      <dgm:spPr/>
    </dgm:pt>
    <dgm:pt modelId="{1B21AF09-9B7E-4D59-8808-954728CFA307}" type="pres">
      <dgm:prSet presAssocID="{55EE3DE1-E681-4183-881C-A278612C05B6}" presName="accentRepeatNode" presStyleLbl="solidFgAcc1" presStyleIdx="1" presStyleCnt="3" custScaleX="113449" custScaleY="107267" custLinFactNeighborX="-5578" custLinFactNeighborY="-16831"/>
      <dgm:spPr/>
      <dgm:t>
        <a:bodyPr/>
        <a:lstStyle/>
        <a:p>
          <a:endParaRPr lang="en-US"/>
        </a:p>
      </dgm:t>
    </dgm:pt>
    <dgm:pt modelId="{567C8DB5-F373-4C60-A763-23574C8F4AEC}" type="pres">
      <dgm:prSet presAssocID="{EE83B0E6-DCB8-4334-8031-6C598759256B}" presName="text_3" presStyleLbl="node1" presStyleIdx="2" presStyleCnt="3" custScaleX="55912" custScaleY="30333" custLinFactNeighborX="-17570" custLinFactNeighborY="-275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4ECC34-CB5B-4D9E-8FAE-5CE4EF32493D}" type="pres">
      <dgm:prSet presAssocID="{EE83B0E6-DCB8-4334-8031-6C598759256B}" presName="accent_3" presStyleCnt="0"/>
      <dgm:spPr/>
    </dgm:pt>
    <dgm:pt modelId="{7E3E2F8B-2AF3-4B56-83DB-E9D350F777BF}" type="pres">
      <dgm:prSet presAssocID="{EE83B0E6-DCB8-4334-8031-6C598759256B}" presName="accentRepeatNode" presStyleLbl="solidFgAcc1" presStyleIdx="2" presStyleCnt="3" custScaleX="36393" custScaleY="35145" custLinFactNeighborX="15563" custLinFactNeighborY="-22072"/>
      <dgm:spPr/>
    </dgm:pt>
  </dgm:ptLst>
  <dgm:cxnLst>
    <dgm:cxn modelId="{1AADD74E-3BDB-4726-9502-8A9DB41A96D7}" srcId="{E21A4009-D9DE-4ACB-A821-205DD8966319}" destId="{55EE3DE1-E681-4183-881C-A278612C05B6}" srcOrd="1" destOrd="0" parTransId="{40C0B38D-BBF4-4F6C-A64E-610F5CF15685}" sibTransId="{9DF0B245-BA49-438A-B05C-77DE0FC0A0F9}"/>
    <dgm:cxn modelId="{6B19E4B9-3543-4A80-9F7F-D2FA58AF3ABA}" srcId="{E21A4009-D9DE-4ACB-A821-205DD8966319}" destId="{3BD6364B-837B-47B7-B4A9-1144BAB519A4}" srcOrd="0" destOrd="0" parTransId="{2518C753-C0ED-4079-BDE8-8F209BEBC50F}" sibTransId="{2042DDA9-A020-4716-9774-4FEEC5F1D832}"/>
    <dgm:cxn modelId="{65136D3B-8AD6-4291-823C-ED0A1349504F}" type="presOf" srcId="{E21A4009-D9DE-4ACB-A821-205DD8966319}" destId="{87F6187B-B8A0-4831-A1FC-D0E2B825F642}" srcOrd="0" destOrd="0" presId="urn:microsoft.com/office/officeart/2008/layout/VerticalCurvedList"/>
    <dgm:cxn modelId="{03446641-2706-46A5-946C-BD8529C0515F}" srcId="{E21A4009-D9DE-4ACB-A821-205DD8966319}" destId="{EE83B0E6-DCB8-4334-8031-6C598759256B}" srcOrd="2" destOrd="0" parTransId="{4A462B3F-B886-41A8-B190-37CCC3BB9625}" sibTransId="{97539D80-EBBD-432E-BB2F-8CBFF325DBC5}"/>
    <dgm:cxn modelId="{934DD424-6BFF-4AD5-87A5-A2785A7AC4AB}" type="presOf" srcId="{2042DDA9-A020-4716-9774-4FEEC5F1D832}" destId="{5669EDB1-B7D7-4959-A454-77645B3FDFC7}" srcOrd="0" destOrd="0" presId="urn:microsoft.com/office/officeart/2008/layout/VerticalCurvedList"/>
    <dgm:cxn modelId="{0E4B839A-F2C4-4CBE-9220-A1BFF2BEF5F1}" type="presOf" srcId="{55EE3DE1-E681-4183-881C-A278612C05B6}" destId="{8AF139A6-24AC-4882-AE7D-972F5A5A466A}" srcOrd="0" destOrd="0" presId="urn:microsoft.com/office/officeart/2008/layout/VerticalCurvedList"/>
    <dgm:cxn modelId="{F71631B0-A98D-4CFD-A36F-93E35380DB17}" type="presOf" srcId="{3BD6364B-837B-47B7-B4A9-1144BAB519A4}" destId="{DF513E98-C739-4237-8646-C4DC45A7E375}" srcOrd="0" destOrd="0" presId="urn:microsoft.com/office/officeart/2008/layout/VerticalCurvedList"/>
    <dgm:cxn modelId="{A0BECC17-76AF-4E9F-8209-2056A404FE98}" type="presOf" srcId="{EE83B0E6-DCB8-4334-8031-6C598759256B}" destId="{567C8DB5-F373-4C60-A763-23574C8F4AEC}" srcOrd="0" destOrd="0" presId="urn:microsoft.com/office/officeart/2008/layout/VerticalCurvedList"/>
    <dgm:cxn modelId="{BDE44B1B-A8DF-4DA5-AD8F-7F47E40638A3}" type="presParOf" srcId="{87F6187B-B8A0-4831-A1FC-D0E2B825F642}" destId="{B7D071ED-1BAF-4008-ABC0-5D2986C517A0}" srcOrd="0" destOrd="0" presId="urn:microsoft.com/office/officeart/2008/layout/VerticalCurvedList"/>
    <dgm:cxn modelId="{635E346A-CD17-40E8-8979-F1D5E0E7D58C}" type="presParOf" srcId="{B7D071ED-1BAF-4008-ABC0-5D2986C517A0}" destId="{682A3EDD-B667-4335-9A52-8566E655C89C}" srcOrd="0" destOrd="0" presId="urn:microsoft.com/office/officeart/2008/layout/VerticalCurvedList"/>
    <dgm:cxn modelId="{C2D829DA-5928-4C72-9DA1-BCCA6A277D7B}" type="presParOf" srcId="{682A3EDD-B667-4335-9A52-8566E655C89C}" destId="{DCEAF231-1A24-45E6-B213-D90F3059C7A2}" srcOrd="0" destOrd="0" presId="urn:microsoft.com/office/officeart/2008/layout/VerticalCurvedList"/>
    <dgm:cxn modelId="{9F2FA85D-DDD1-4A08-9EF4-33D99AB80875}" type="presParOf" srcId="{682A3EDD-B667-4335-9A52-8566E655C89C}" destId="{5669EDB1-B7D7-4959-A454-77645B3FDFC7}" srcOrd="1" destOrd="0" presId="urn:microsoft.com/office/officeart/2008/layout/VerticalCurvedList"/>
    <dgm:cxn modelId="{A403BBB4-163E-4EF6-AD2E-4B7653AA9C6D}" type="presParOf" srcId="{682A3EDD-B667-4335-9A52-8566E655C89C}" destId="{0376BE36-2C63-43A2-9722-98E9E0501E09}" srcOrd="2" destOrd="0" presId="urn:microsoft.com/office/officeart/2008/layout/VerticalCurvedList"/>
    <dgm:cxn modelId="{46D8D2AC-72D3-45C4-AA6F-EE52B8F7B00A}" type="presParOf" srcId="{682A3EDD-B667-4335-9A52-8566E655C89C}" destId="{AFCAA7AB-E793-483E-B26B-2FED161E9013}" srcOrd="3" destOrd="0" presId="urn:microsoft.com/office/officeart/2008/layout/VerticalCurvedList"/>
    <dgm:cxn modelId="{33C962C6-9849-4439-B3F1-6ECD0681332E}" type="presParOf" srcId="{B7D071ED-1BAF-4008-ABC0-5D2986C517A0}" destId="{DF513E98-C739-4237-8646-C4DC45A7E375}" srcOrd="1" destOrd="0" presId="urn:microsoft.com/office/officeart/2008/layout/VerticalCurvedList"/>
    <dgm:cxn modelId="{D1848ACD-93A3-4C11-A973-BDD2CE93B846}" type="presParOf" srcId="{B7D071ED-1BAF-4008-ABC0-5D2986C517A0}" destId="{7BE46496-2230-4834-B689-45ADE1CBD827}" srcOrd="2" destOrd="0" presId="urn:microsoft.com/office/officeart/2008/layout/VerticalCurvedList"/>
    <dgm:cxn modelId="{3D424F2F-3B99-480F-BE8D-6786A2104DF2}" type="presParOf" srcId="{7BE46496-2230-4834-B689-45ADE1CBD827}" destId="{3E632335-A61D-4CA6-AB3A-EEEF0A1CDC84}" srcOrd="0" destOrd="0" presId="urn:microsoft.com/office/officeart/2008/layout/VerticalCurvedList"/>
    <dgm:cxn modelId="{75722964-0BC0-46BB-B96B-8300398F11E0}" type="presParOf" srcId="{B7D071ED-1BAF-4008-ABC0-5D2986C517A0}" destId="{8AF139A6-24AC-4882-AE7D-972F5A5A466A}" srcOrd="3" destOrd="0" presId="urn:microsoft.com/office/officeart/2008/layout/VerticalCurvedList"/>
    <dgm:cxn modelId="{072909B9-5B59-4F36-A05F-B6071C8A7835}" type="presParOf" srcId="{B7D071ED-1BAF-4008-ABC0-5D2986C517A0}" destId="{5657784C-62E5-4A71-B94D-99D4D42783A2}" srcOrd="4" destOrd="0" presId="urn:microsoft.com/office/officeart/2008/layout/VerticalCurvedList"/>
    <dgm:cxn modelId="{9634F68D-DED5-40E6-8723-454562910918}" type="presParOf" srcId="{5657784C-62E5-4A71-B94D-99D4D42783A2}" destId="{1B21AF09-9B7E-4D59-8808-954728CFA307}" srcOrd="0" destOrd="0" presId="urn:microsoft.com/office/officeart/2008/layout/VerticalCurvedList"/>
    <dgm:cxn modelId="{C5A63EEB-28B3-4B1F-AF8F-507E88D5D374}" type="presParOf" srcId="{B7D071ED-1BAF-4008-ABC0-5D2986C517A0}" destId="{567C8DB5-F373-4C60-A763-23574C8F4AEC}" srcOrd="5" destOrd="0" presId="urn:microsoft.com/office/officeart/2008/layout/VerticalCurvedList"/>
    <dgm:cxn modelId="{1260DC4F-4CF2-4131-89E9-97975092E94B}" type="presParOf" srcId="{B7D071ED-1BAF-4008-ABC0-5D2986C517A0}" destId="{544ECC34-CB5B-4D9E-8FAE-5CE4EF32493D}" srcOrd="6" destOrd="0" presId="urn:microsoft.com/office/officeart/2008/layout/VerticalCurvedList"/>
    <dgm:cxn modelId="{C513CDEB-4A07-4922-9647-4F64E086B33A}" type="presParOf" srcId="{544ECC34-CB5B-4D9E-8FAE-5CE4EF32493D}" destId="{7E3E2F8B-2AF3-4B56-83DB-E9D350F777B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1A4009-D9DE-4ACB-A821-205DD896631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D6364B-837B-47B7-B4A9-1144BAB519A4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sz="1300" dirty="0" smtClean="0">
              <a:solidFill>
                <a:schemeClr val="tx1"/>
              </a:solidFill>
            </a:rPr>
            <a:t>Installation</a:t>
          </a:r>
          <a:r>
            <a:rPr lang="en-US" sz="1400" dirty="0" smtClean="0">
              <a:solidFill>
                <a:schemeClr val="tx1"/>
              </a:solidFill>
            </a:rPr>
            <a:t> &amp; Area Coordination</a:t>
          </a:r>
          <a:endParaRPr lang="en-US" sz="1400" dirty="0">
            <a:solidFill>
              <a:schemeClr val="tx1"/>
            </a:solidFill>
          </a:endParaRPr>
        </a:p>
      </dgm:t>
    </dgm:pt>
    <dgm:pt modelId="{2518C753-C0ED-4079-BDE8-8F209BEBC50F}" type="parTrans" cxnId="{6B19E4B9-3543-4A80-9F7F-D2FA58AF3ABA}">
      <dgm:prSet/>
      <dgm:spPr/>
      <dgm:t>
        <a:bodyPr/>
        <a:lstStyle/>
        <a:p>
          <a:endParaRPr lang="en-US"/>
        </a:p>
      </dgm:t>
    </dgm:pt>
    <dgm:pt modelId="{2042DDA9-A020-4716-9774-4FEEC5F1D832}" type="sibTrans" cxnId="{6B19E4B9-3543-4A80-9F7F-D2FA58AF3ABA}">
      <dgm:prSet/>
      <dgm:spPr>
        <a:ln w="12700" cmpd="dbl"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55EE3DE1-E681-4183-881C-A278612C05B6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sz="1400" b="0" dirty="0" smtClean="0">
              <a:solidFill>
                <a:schemeClr val="tx1"/>
              </a:solidFill>
            </a:rPr>
            <a:t>Lab  operations &amp; maintenance</a:t>
          </a:r>
          <a:endParaRPr lang="en-US" sz="1400" b="0" dirty="0">
            <a:solidFill>
              <a:schemeClr val="tx1"/>
            </a:solidFill>
          </a:endParaRPr>
        </a:p>
      </dgm:t>
    </dgm:pt>
    <dgm:pt modelId="{40C0B38D-BBF4-4F6C-A64E-610F5CF15685}" type="parTrans" cxnId="{1AADD74E-3BDB-4726-9502-8A9DB41A96D7}">
      <dgm:prSet/>
      <dgm:spPr/>
      <dgm:t>
        <a:bodyPr/>
        <a:lstStyle/>
        <a:p>
          <a:endParaRPr lang="en-US"/>
        </a:p>
      </dgm:t>
    </dgm:pt>
    <dgm:pt modelId="{9DF0B245-BA49-438A-B05C-77DE0FC0A0F9}" type="sibTrans" cxnId="{1AADD74E-3BDB-4726-9502-8A9DB41A96D7}">
      <dgm:prSet/>
      <dgm:spPr/>
      <dgm:t>
        <a:bodyPr/>
        <a:lstStyle/>
        <a:p>
          <a:endParaRPr lang="en-US"/>
        </a:p>
      </dgm:t>
    </dgm:pt>
    <dgm:pt modelId="{EE83B0E6-DCB8-4334-8031-6C598759256B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tx1"/>
              </a:solidFill>
            </a:rPr>
            <a:t>ESS Project Support</a:t>
          </a:r>
          <a:endParaRPr lang="en-US" sz="2400" b="1" dirty="0">
            <a:solidFill>
              <a:schemeClr val="tx1"/>
            </a:solidFill>
          </a:endParaRPr>
        </a:p>
      </dgm:t>
    </dgm:pt>
    <dgm:pt modelId="{4A462B3F-B886-41A8-B190-37CCC3BB9625}" type="parTrans" cxnId="{03446641-2706-46A5-946C-BD8529C0515F}">
      <dgm:prSet/>
      <dgm:spPr/>
      <dgm:t>
        <a:bodyPr/>
        <a:lstStyle/>
        <a:p>
          <a:endParaRPr lang="en-US"/>
        </a:p>
      </dgm:t>
    </dgm:pt>
    <dgm:pt modelId="{97539D80-EBBD-432E-BB2F-8CBFF325DBC5}" type="sibTrans" cxnId="{03446641-2706-46A5-946C-BD8529C0515F}">
      <dgm:prSet/>
      <dgm:spPr/>
      <dgm:t>
        <a:bodyPr/>
        <a:lstStyle/>
        <a:p>
          <a:endParaRPr lang="en-US"/>
        </a:p>
      </dgm:t>
    </dgm:pt>
    <dgm:pt modelId="{87F6187B-B8A0-4831-A1FC-D0E2B825F642}" type="pres">
      <dgm:prSet presAssocID="{E21A4009-D9DE-4ACB-A821-205DD896631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7D071ED-1BAF-4008-ABC0-5D2986C517A0}" type="pres">
      <dgm:prSet presAssocID="{E21A4009-D9DE-4ACB-A821-205DD8966319}" presName="Name1" presStyleCnt="0"/>
      <dgm:spPr/>
    </dgm:pt>
    <dgm:pt modelId="{682A3EDD-B667-4335-9A52-8566E655C89C}" type="pres">
      <dgm:prSet presAssocID="{E21A4009-D9DE-4ACB-A821-205DD8966319}" presName="cycle" presStyleCnt="0"/>
      <dgm:spPr/>
    </dgm:pt>
    <dgm:pt modelId="{DCEAF231-1A24-45E6-B213-D90F3059C7A2}" type="pres">
      <dgm:prSet presAssocID="{E21A4009-D9DE-4ACB-A821-205DD8966319}" presName="srcNode" presStyleLbl="node1" presStyleIdx="0" presStyleCnt="3"/>
      <dgm:spPr/>
    </dgm:pt>
    <dgm:pt modelId="{5669EDB1-B7D7-4959-A454-77645B3FDFC7}" type="pres">
      <dgm:prSet presAssocID="{E21A4009-D9DE-4ACB-A821-205DD8966319}" presName="conn" presStyleLbl="parChTrans1D2" presStyleIdx="0" presStyleCnt="1"/>
      <dgm:spPr/>
      <dgm:t>
        <a:bodyPr/>
        <a:lstStyle/>
        <a:p>
          <a:endParaRPr lang="en-US"/>
        </a:p>
      </dgm:t>
    </dgm:pt>
    <dgm:pt modelId="{0376BE36-2C63-43A2-9722-98E9E0501E09}" type="pres">
      <dgm:prSet presAssocID="{E21A4009-D9DE-4ACB-A821-205DD8966319}" presName="extraNode" presStyleLbl="node1" presStyleIdx="0" presStyleCnt="3"/>
      <dgm:spPr/>
    </dgm:pt>
    <dgm:pt modelId="{AFCAA7AB-E793-483E-B26B-2FED161E9013}" type="pres">
      <dgm:prSet presAssocID="{E21A4009-D9DE-4ACB-A821-205DD8966319}" presName="dstNode" presStyleLbl="node1" presStyleIdx="0" presStyleCnt="3"/>
      <dgm:spPr/>
    </dgm:pt>
    <dgm:pt modelId="{DF513E98-C739-4237-8646-C4DC45A7E375}" type="pres">
      <dgm:prSet presAssocID="{3BD6364B-837B-47B7-B4A9-1144BAB519A4}" presName="text_1" presStyleLbl="node1" presStyleIdx="0" presStyleCnt="3" custScaleX="57688" custScaleY="33642" custLinFactNeighborX="-26794" custLinFactNeighborY="-606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E46496-2230-4834-B689-45ADE1CBD827}" type="pres">
      <dgm:prSet presAssocID="{3BD6364B-837B-47B7-B4A9-1144BAB519A4}" presName="accent_1" presStyleCnt="0"/>
      <dgm:spPr/>
    </dgm:pt>
    <dgm:pt modelId="{3E632335-A61D-4CA6-AB3A-EEEF0A1CDC84}" type="pres">
      <dgm:prSet presAssocID="{3BD6364B-837B-47B7-B4A9-1144BAB519A4}" presName="accentRepeatNode" presStyleLbl="solidFgAcc1" presStyleIdx="0" presStyleCnt="3" custScaleX="38271" custScaleY="36338" custLinFactNeighborX="-26009" custLinFactNeighborY="-47065"/>
      <dgm:spPr/>
    </dgm:pt>
    <dgm:pt modelId="{8AF139A6-24AC-4882-AE7D-972F5A5A466A}" type="pres">
      <dgm:prSet presAssocID="{55EE3DE1-E681-4183-881C-A278612C05B6}" presName="text_2" presStyleLbl="node1" presStyleIdx="1" presStyleCnt="3" custScaleX="62648" custScaleY="36965" custLinFactY="-13986" custLinFactNeighborX="-22711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57784C-62E5-4A71-B94D-99D4D42783A2}" type="pres">
      <dgm:prSet presAssocID="{55EE3DE1-E681-4183-881C-A278612C05B6}" presName="accent_2" presStyleCnt="0"/>
      <dgm:spPr/>
    </dgm:pt>
    <dgm:pt modelId="{1B21AF09-9B7E-4D59-8808-954728CFA307}" type="pres">
      <dgm:prSet presAssocID="{55EE3DE1-E681-4183-881C-A278612C05B6}" presName="accentRepeatNode" presStyleLbl="solidFgAcc1" presStyleIdx="1" presStyleCnt="3" custScaleX="43688" custScaleY="37434" custLinFactNeighborX="-16052" custLinFactNeighborY="-91583"/>
      <dgm:spPr/>
    </dgm:pt>
    <dgm:pt modelId="{567C8DB5-F373-4C60-A763-23574C8F4AEC}" type="pres">
      <dgm:prSet presAssocID="{EE83B0E6-DCB8-4334-8031-6C598759256B}" presName="text_3" presStyleLbl="node1" presStyleIdx="2" presStyleCnt="3" custScaleX="76471" custScaleY="99890" custLinFactY="-30279" custLinFactNeighborX="-5240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4ECC34-CB5B-4D9E-8FAE-5CE4EF32493D}" type="pres">
      <dgm:prSet presAssocID="{EE83B0E6-DCB8-4334-8031-6C598759256B}" presName="accent_3" presStyleCnt="0"/>
      <dgm:spPr/>
    </dgm:pt>
    <dgm:pt modelId="{7E3E2F8B-2AF3-4B56-83DB-E9D350F777BF}" type="pres">
      <dgm:prSet presAssocID="{EE83B0E6-DCB8-4334-8031-6C598759256B}" presName="accentRepeatNode" presStyleLbl="solidFgAcc1" presStyleIdx="2" presStyleCnt="3" custScaleX="103533" custScaleY="101773" custLinFactY="-3637" custLinFactNeighborX="25287" custLinFactNeighborY="-100000"/>
      <dgm:spPr/>
    </dgm:pt>
  </dgm:ptLst>
  <dgm:cxnLst>
    <dgm:cxn modelId="{1AADD74E-3BDB-4726-9502-8A9DB41A96D7}" srcId="{E21A4009-D9DE-4ACB-A821-205DD8966319}" destId="{55EE3DE1-E681-4183-881C-A278612C05B6}" srcOrd="1" destOrd="0" parTransId="{40C0B38D-BBF4-4F6C-A64E-610F5CF15685}" sibTransId="{9DF0B245-BA49-438A-B05C-77DE0FC0A0F9}"/>
    <dgm:cxn modelId="{6B19E4B9-3543-4A80-9F7F-D2FA58AF3ABA}" srcId="{E21A4009-D9DE-4ACB-A821-205DD8966319}" destId="{3BD6364B-837B-47B7-B4A9-1144BAB519A4}" srcOrd="0" destOrd="0" parTransId="{2518C753-C0ED-4079-BDE8-8F209BEBC50F}" sibTransId="{2042DDA9-A020-4716-9774-4FEEC5F1D832}"/>
    <dgm:cxn modelId="{65136D3B-8AD6-4291-823C-ED0A1349504F}" type="presOf" srcId="{E21A4009-D9DE-4ACB-A821-205DD8966319}" destId="{87F6187B-B8A0-4831-A1FC-D0E2B825F642}" srcOrd="0" destOrd="0" presId="urn:microsoft.com/office/officeart/2008/layout/VerticalCurvedList"/>
    <dgm:cxn modelId="{03446641-2706-46A5-946C-BD8529C0515F}" srcId="{E21A4009-D9DE-4ACB-A821-205DD8966319}" destId="{EE83B0E6-DCB8-4334-8031-6C598759256B}" srcOrd="2" destOrd="0" parTransId="{4A462B3F-B886-41A8-B190-37CCC3BB9625}" sibTransId="{97539D80-EBBD-432E-BB2F-8CBFF325DBC5}"/>
    <dgm:cxn modelId="{934DD424-6BFF-4AD5-87A5-A2785A7AC4AB}" type="presOf" srcId="{2042DDA9-A020-4716-9774-4FEEC5F1D832}" destId="{5669EDB1-B7D7-4959-A454-77645B3FDFC7}" srcOrd="0" destOrd="0" presId="urn:microsoft.com/office/officeart/2008/layout/VerticalCurvedList"/>
    <dgm:cxn modelId="{0E4B839A-F2C4-4CBE-9220-A1BFF2BEF5F1}" type="presOf" srcId="{55EE3DE1-E681-4183-881C-A278612C05B6}" destId="{8AF139A6-24AC-4882-AE7D-972F5A5A466A}" srcOrd="0" destOrd="0" presId="urn:microsoft.com/office/officeart/2008/layout/VerticalCurvedList"/>
    <dgm:cxn modelId="{F71631B0-A98D-4CFD-A36F-93E35380DB17}" type="presOf" srcId="{3BD6364B-837B-47B7-B4A9-1144BAB519A4}" destId="{DF513E98-C739-4237-8646-C4DC45A7E375}" srcOrd="0" destOrd="0" presId="urn:microsoft.com/office/officeart/2008/layout/VerticalCurvedList"/>
    <dgm:cxn modelId="{A0BECC17-76AF-4E9F-8209-2056A404FE98}" type="presOf" srcId="{EE83B0E6-DCB8-4334-8031-6C598759256B}" destId="{567C8DB5-F373-4C60-A763-23574C8F4AEC}" srcOrd="0" destOrd="0" presId="urn:microsoft.com/office/officeart/2008/layout/VerticalCurvedList"/>
    <dgm:cxn modelId="{BDE44B1B-A8DF-4DA5-AD8F-7F47E40638A3}" type="presParOf" srcId="{87F6187B-B8A0-4831-A1FC-D0E2B825F642}" destId="{B7D071ED-1BAF-4008-ABC0-5D2986C517A0}" srcOrd="0" destOrd="0" presId="urn:microsoft.com/office/officeart/2008/layout/VerticalCurvedList"/>
    <dgm:cxn modelId="{635E346A-CD17-40E8-8979-F1D5E0E7D58C}" type="presParOf" srcId="{B7D071ED-1BAF-4008-ABC0-5D2986C517A0}" destId="{682A3EDD-B667-4335-9A52-8566E655C89C}" srcOrd="0" destOrd="0" presId="urn:microsoft.com/office/officeart/2008/layout/VerticalCurvedList"/>
    <dgm:cxn modelId="{C2D829DA-5928-4C72-9DA1-BCCA6A277D7B}" type="presParOf" srcId="{682A3EDD-B667-4335-9A52-8566E655C89C}" destId="{DCEAF231-1A24-45E6-B213-D90F3059C7A2}" srcOrd="0" destOrd="0" presId="urn:microsoft.com/office/officeart/2008/layout/VerticalCurvedList"/>
    <dgm:cxn modelId="{9F2FA85D-DDD1-4A08-9EF4-33D99AB80875}" type="presParOf" srcId="{682A3EDD-B667-4335-9A52-8566E655C89C}" destId="{5669EDB1-B7D7-4959-A454-77645B3FDFC7}" srcOrd="1" destOrd="0" presId="urn:microsoft.com/office/officeart/2008/layout/VerticalCurvedList"/>
    <dgm:cxn modelId="{A403BBB4-163E-4EF6-AD2E-4B7653AA9C6D}" type="presParOf" srcId="{682A3EDD-B667-4335-9A52-8566E655C89C}" destId="{0376BE36-2C63-43A2-9722-98E9E0501E09}" srcOrd="2" destOrd="0" presId="urn:microsoft.com/office/officeart/2008/layout/VerticalCurvedList"/>
    <dgm:cxn modelId="{46D8D2AC-72D3-45C4-AA6F-EE52B8F7B00A}" type="presParOf" srcId="{682A3EDD-B667-4335-9A52-8566E655C89C}" destId="{AFCAA7AB-E793-483E-B26B-2FED161E9013}" srcOrd="3" destOrd="0" presId="urn:microsoft.com/office/officeart/2008/layout/VerticalCurvedList"/>
    <dgm:cxn modelId="{33C962C6-9849-4439-B3F1-6ECD0681332E}" type="presParOf" srcId="{B7D071ED-1BAF-4008-ABC0-5D2986C517A0}" destId="{DF513E98-C739-4237-8646-C4DC45A7E375}" srcOrd="1" destOrd="0" presId="urn:microsoft.com/office/officeart/2008/layout/VerticalCurvedList"/>
    <dgm:cxn modelId="{D1848ACD-93A3-4C11-A973-BDD2CE93B846}" type="presParOf" srcId="{B7D071ED-1BAF-4008-ABC0-5D2986C517A0}" destId="{7BE46496-2230-4834-B689-45ADE1CBD827}" srcOrd="2" destOrd="0" presId="urn:microsoft.com/office/officeart/2008/layout/VerticalCurvedList"/>
    <dgm:cxn modelId="{3D424F2F-3B99-480F-BE8D-6786A2104DF2}" type="presParOf" srcId="{7BE46496-2230-4834-B689-45ADE1CBD827}" destId="{3E632335-A61D-4CA6-AB3A-EEEF0A1CDC84}" srcOrd="0" destOrd="0" presId="urn:microsoft.com/office/officeart/2008/layout/VerticalCurvedList"/>
    <dgm:cxn modelId="{75722964-0BC0-46BB-B96B-8300398F11E0}" type="presParOf" srcId="{B7D071ED-1BAF-4008-ABC0-5D2986C517A0}" destId="{8AF139A6-24AC-4882-AE7D-972F5A5A466A}" srcOrd="3" destOrd="0" presId="urn:microsoft.com/office/officeart/2008/layout/VerticalCurvedList"/>
    <dgm:cxn modelId="{072909B9-5B59-4F36-A05F-B6071C8A7835}" type="presParOf" srcId="{B7D071ED-1BAF-4008-ABC0-5D2986C517A0}" destId="{5657784C-62E5-4A71-B94D-99D4D42783A2}" srcOrd="4" destOrd="0" presId="urn:microsoft.com/office/officeart/2008/layout/VerticalCurvedList"/>
    <dgm:cxn modelId="{9634F68D-DED5-40E6-8723-454562910918}" type="presParOf" srcId="{5657784C-62E5-4A71-B94D-99D4D42783A2}" destId="{1B21AF09-9B7E-4D59-8808-954728CFA307}" srcOrd="0" destOrd="0" presId="urn:microsoft.com/office/officeart/2008/layout/VerticalCurvedList"/>
    <dgm:cxn modelId="{C5A63EEB-28B3-4B1F-AF8F-507E88D5D374}" type="presParOf" srcId="{B7D071ED-1BAF-4008-ABC0-5D2986C517A0}" destId="{567C8DB5-F373-4C60-A763-23574C8F4AEC}" srcOrd="5" destOrd="0" presId="urn:microsoft.com/office/officeart/2008/layout/VerticalCurvedList"/>
    <dgm:cxn modelId="{1260DC4F-4CF2-4131-89E9-97975092E94B}" type="presParOf" srcId="{B7D071ED-1BAF-4008-ABC0-5D2986C517A0}" destId="{544ECC34-CB5B-4D9E-8FAE-5CE4EF32493D}" srcOrd="6" destOrd="0" presId="urn:microsoft.com/office/officeart/2008/layout/VerticalCurvedList"/>
    <dgm:cxn modelId="{C513CDEB-4A07-4922-9647-4F64E086B33A}" type="presParOf" srcId="{544ECC34-CB5B-4D9E-8FAE-5CE4EF32493D}" destId="{7E3E2F8B-2AF3-4B56-83DB-E9D350F777B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69EDB1-B7D7-4959-A454-77645B3FDFC7}">
      <dsp:nvSpPr>
        <dsp:cNvPr id="0" name=""/>
        <dsp:cNvSpPr/>
      </dsp:nvSpPr>
      <dsp:spPr>
        <a:xfrm>
          <a:off x="-5310085" y="-813276"/>
          <a:ext cx="6323508" cy="6323508"/>
        </a:xfrm>
        <a:prstGeom prst="blockArc">
          <a:avLst>
            <a:gd name="adj1" fmla="val 18900000"/>
            <a:gd name="adj2" fmla="val 2700000"/>
            <a:gd name="adj3" fmla="val 34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513E98-C739-4237-8646-C4DC45A7E375}">
      <dsp:nvSpPr>
        <dsp:cNvPr id="0" name=""/>
        <dsp:cNvSpPr/>
      </dsp:nvSpPr>
      <dsp:spPr>
        <a:xfrm>
          <a:off x="651937" y="469695"/>
          <a:ext cx="6463134" cy="939391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5642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chemeClr val="tx1"/>
              </a:solidFill>
            </a:rPr>
            <a:t>Installation &amp; Area Coordination</a:t>
          </a:r>
          <a:endParaRPr lang="en-US" sz="3000" kern="1200" dirty="0">
            <a:solidFill>
              <a:schemeClr val="tx1"/>
            </a:solidFill>
          </a:endParaRPr>
        </a:p>
      </dsp:txBody>
      <dsp:txXfrm>
        <a:off x="651937" y="469695"/>
        <a:ext cx="6463134" cy="939391"/>
      </dsp:txXfrm>
    </dsp:sp>
    <dsp:sp modelId="{3E632335-A61D-4CA6-AB3A-EEEF0A1CDC84}">
      <dsp:nvSpPr>
        <dsp:cNvPr id="0" name=""/>
        <dsp:cNvSpPr/>
      </dsp:nvSpPr>
      <dsp:spPr>
        <a:xfrm>
          <a:off x="110155" y="311185"/>
          <a:ext cx="1174239" cy="11742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139A6-24AC-4882-AE7D-972F5A5A466A}">
      <dsp:nvSpPr>
        <dsp:cNvPr id="0" name=""/>
        <dsp:cNvSpPr/>
      </dsp:nvSpPr>
      <dsp:spPr>
        <a:xfrm>
          <a:off x="993406" y="1878782"/>
          <a:ext cx="6121665" cy="939391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5642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chemeClr val="tx1"/>
              </a:solidFill>
            </a:rPr>
            <a:t>Lab </a:t>
          </a:r>
          <a:r>
            <a:rPr lang="en-US" sz="3000" kern="1200" dirty="0" smtClean="0">
              <a:solidFill>
                <a:schemeClr val="tx1"/>
              </a:solidFill>
            </a:rPr>
            <a:t>operations </a:t>
          </a:r>
          <a:r>
            <a:rPr lang="en-US" sz="3000" kern="1200" dirty="0" smtClean="0">
              <a:solidFill>
                <a:schemeClr val="tx1"/>
              </a:solidFill>
            </a:rPr>
            <a:t>&amp; maintenance</a:t>
          </a:r>
          <a:endParaRPr lang="en-US" sz="3000" kern="1200" dirty="0">
            <a:solidFill>
              <a:schemeClr val="tx1"/>
            </a:solidFill>
          </a:endParaRPr>
        </a:p>
      </dsp:txBody>
      <dsp:txXfrm>
        <a:off x="993406" y="1878782"/>
        <a:ext cx="6121665" cy="939391"/>
      </dsp:txXfrm>
    </dsp:sp>
    <dsp:sp modelId="{1B21AF09-9B7E-4D59-8808-954728CFA307}">
      <dsp:nvSpPr>
        <dsp:cNvPr id="0" name=""/>
        <dsp:cNvSpPr/>
      </dsp:nvSpPr>
      <dsp:spPr>
        <a:xfrm>
          <a:off x="406286" y="1761358"/>
          <a:ext cx="1174239" cy="11742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7C8DB5-F373-4C60-A763-23574C8F4AEC}">
      <dsp:nvSpPr>
        <dsp:cNvPr id="0" name=""/>
        <dsp:cNvSpPr/>
      </dsp:nvSpPr>
      <dsp:spPr>
        <a:xfrm>
          <a:off x="616196" y="3287869"/>
          <a:ext cx="6463134" cy="939391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5642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ESS Project Support</a:t>
          </a:r>
          <a:endParaRPr lang="en-US" sz="3000" kern="1200" dirty="0"/>
        </a:p>
      </dsp:txBody>
      <dsp:txXfrm>
        <a:off x="616196" y="3287869"/>
        <a:ext cx="6463134" cy="939391"/>
      </dsp:txXfrm>
    </dsp:sp>
    <dsp:sp modelId="{7E3E2F8B-2AF3-4B56-83DB-E9D350F777BF}">
      <dsp:nvSpPr>
        <dsp:cNvPr id="0" name=""/>
        <dsp:cNvSpPr/>
      </dsp:nvSpPr>
      <dsp:spPr>
        <a:xfrm>
          <a:off x="64817" y="3170445"/>
          <a:ext cx="1174239" cy="11742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69EDB1-B7D7-4959-A454-77645B3FDFC7}">
      <dsp:nvSpPr>
        <dsp:cNvPr id="0" name=""/>
        <dsp:cNvSpPr/>
      </dsp:nvSpPr>
      <dsp:spPr>
        <a:xfrm>
          <a:off x="-5310085" y="-813276"/>
          <a:ext cx="6323508" cy="6323508"/>
        </a:xfrm>
        <a:prstGeom prst="blockArc">
          <a:avLst>
            <a:gd name="adj1" fmla="val 18900000"/>
            <a:gd name="adj2" fmla="val 2700000"/>
            <a:gd name="adj3" fmla="val 34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513E98-C739-4237-8646-C4DC45A7E375}">
      <dsp:nvSpPr>
        <dsp:cNvPr id="0" name=""/>
        <dsp:cNvSpPr/>
      </dsp:nvSpPr>
      <dsp:spPr>
        <a:xfrm>
          <a:off x="651937" y="469695"/>
          <a:ext cx="6463134" cy="939391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564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Installation cost D04/D08 &amp; D08 furniture (including Sample Environment areas)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651937" y="469695"/>
        <a:ext cx="6463134" cy="939391"/>
      </dsp:txXfrm>
    </dsp:sp>
    <dsp:sp modelId="{3E632335-A61D-4CA6-AB3A-EEEF0A1CDC84}">
      <dsp:nvSpPr>
        <dsp:cNvPr id="0" name=""/>
        <dsp:cNvSpPr/>
      </dsp:nvSpPr>
      <dsp:spPr>
        <a:xfrm>
          <a:off x="110155" y="311185"/>
          <a:ext cx="1174239" cy="11742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139A6-24AC-4882-AE7D-972F5A5A466A}">
      <dsp:nvSpPr>
        <dsp:cNvPr id="0" name=""/>
        <dsp:cNvSpPr/>
      </dsp:nvSpPr>
      <dsp:spPr>
        <a:xfrm>
          <a:off x="993406" y="1878782"/>
          <a:ext cx="6121665" cy="939391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564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Lab consumables (120 </a:t>
          </a:r>
          <a:r>
            <a:rPr lang="en-US" sz="2400" kern="1200" dirty="0" err="1" smtClean="0">
              <a:solidFill>
                <a:schemeClr val="tx1"/>
              </a:solidFill>
            </a:rPr>
            <a:t>kEUR</a:t>
          </a:r>
          <a:r>
            <a:rPr lang="en-US" sz="2400" kern="1200" dirty="0" smtClean="0">
              <a:solidFill>
                <a:schemeClr val="tx1"/>
              </a:solidFill>
            </a:rPr>
            <a:t>) &amp; equipment renewal (60 </a:t>
          </a:r>
          <a:r>
            <a:rPr lang="en-US" sz="2400" kern="1200" dirty="0" err="1" smtClean="0">
              <a:solidFill>
                <a:schemeClr val="tx1"/>
              </a:solidFill>
            </a:rPr>
            <a:t>kEUR</a:t>
          </a:r>
          <a:r>
            <a:rPr lang="en-US" sz="2400" kern="1200" dirty="0" smtClean="0">
              <a:solidFill>
                <a:schemeClr val="tx1"/>
              </a:solidFill>
            </a:rPr>
            <a:t>)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993406" y="1878782"/>
        <a:ext cx="6121665" cy="939391"/>
      </dsp:txXfrm>
    </dsp:sp>
    <dsp:sp modelId="{1B21AF09-9B7E-4D59-8808-954728CFA307}">
      <dsp:nvSpPr>
        <dsp:cNvPr id="0" name=""/>
        <dsp:cNvSpPr/>
      </dsp:nvSpPr>
      <dsp:spPr>
        <a:xfrm>
          <a:off x="406286" y="1761358"/>
          <a:ext cx="1174239" cy="11742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7C8DB5-F373-4C60-A763-23574C8F4AEC}">
      <dsp:nvSpPr>
        <dsp:cNvPr id="0" name=""/>
        <dsp:cNvSpPr/>
      </dsp:nvSpPr>
      <dsp:spPr>
        <a:xfrm>
          <a:off x="616196" y="3287869"/>
          <a:ext cx="6463134" cy="939391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5642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ESS Project Support: consumables</a:t>
          </a:r>
          <a:endParaRPr lang="en-US" sz="2400" kern="1200" dirty="0"/>
        </a:p>
      </dsp:txBody>
      <dsp:txXfrm>
        <a:off x="616196" y="3287869"/>
        <a:ext cx="6463134" cy="939391"/>
      </dsp:txXfrm>
    </dsp:sp>
    <dsp:sp modelId="{7E3E2F8B-2AF3-4B56-83DB-E9D350F777BF}">
      <dsp:nvSpPr>
        <dsp:cNvPr id="0" name=""/>
        <dsp:cNvSpPr/>
      </dsp:nvSpPr>
      <dsp:spPr>
        <a:xfrm>
          <a:off x="64817" y="3170445"/>
          <a:ext cx="1174239" cy="11742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69EDB1-B7D7-4959-A454-77645B3FDFC7}">
      <dsp:nvSpPr>
        <dsp:cNvPr id="0" name=""/>
        <dsp:cNvSpPr/>
      </dsp:nvSpPr>
      <dsp:spPr>
        <a:xfrm>
          <a:off x="-4764595" y="-757593"/>
          <a:ext cx="5888403" cy="5888403"/>
        </a:xfrm>
        <a:prstGeom prst="blockArc">
          <a:avLst>
            <a:gd name="adj1" fmla="val 18900000"/>
            <a:gd name="adj2" fmla="val 2700000"/>
            <a:gd name="adj3" fmla="val 367"/>
          </a:avLst>
        </a:prstGeom>
        <a:noFill/>
        <a:ln w="12700" cap="flat" cmpd="dbl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513E98-C739-4237-8646-C4DC45A7E375}">
      <dsp:nvSpPr>
        <dsp:cNvPr id="0" name=""/>
        <dsp:cNvSpPr/>
      </dsp:nvSpPr>
      <dsp:spPr>
        <a:xfrm>
          <a:off x="767014" y="1567006"/>
          <a:ext cx="5644219" cy="901328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424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</a:rPr>
            <a:t>Installation &amp; Area Coordination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767014" y="1567006"/>
        <a:ext cx="5644219" cy="901328"/>
      </dsp:txXfrm>
    </dsp:sp>
    <dsp:sp modelId="{3E632335-A61D-4CA6-AB3A-EEEF0A1CDC84}">
      <dsp:nvSpPr>
        <dsp:cNvPr id="0" name=""/>
        <dsp:cNvSpPr/>
      </dsp:nvSpPr>
      <dsp:spPr>
        <a:xfrm>
          <a:off x="282420" y="1462545"/>
          <a:ext cx="1093315" cy="10933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139A6-24AC-4882-AE7D-972F5A5A466A}">
      <dsp:nvSpPr>
        <dsp:cNvPr id="0" name=""/>
        <dsp:cNvSpPr/>
      </dsp:nvSpPr>
      <dsp:spPr>
        <a:xfrm>
          <a:off x="844577" y="3058982"/>
          <a:ext cx="3856224" cy="313061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4248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</a:rPr>
            <a:t>Lab  operations &amp; maintenance</a:t>
          </a:r>
          <a:endParaRPr lang="en-US" sz="1300" kern="1200" dirty="0">
            <a:solidFill>
              <a:schemeClr val="tx1"/>
            </a:solidFill>
          </a:endParaRPr>
        </a:p>
      </dsp:txBody>
      <dsp:txXfrm>
        <a:off x="844577" y="3058982"/>
        <a:ext cx="3856224" cy="313061"/>
      </dsp:txXfrm>
    </dsp:sp>
    <dsp:sp modelId="{1B21AF09-9B7E-4D59-8808-954728CFA307}">
      <dsp:nvSpPr>
        <dsp:cNvPr id="0" name=""/>
        <dsp:cNvSpPr/>
      </dsp:nvSpPr>
      <dsp:spPr>
        <a:xfrm>
          <a:off x="734687" y="2991679"/>
          <a:ext cx="465321" cy="4355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7C8DB5-F373-4C60-A763-23574C8F4AEC}">
      <dsp:nvSpPr>
        <dsp:cNvPr id="0" name=""/>
        <dsp:cNvSpPr/>
      </dsp:nvSpPr>
      <dsp:spPr>
        <a:xfrm>
          <a:off x="415419" y="3920978"/>
          <a:ext cx="3557429" cy="265305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4248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ESS Project Support</a:t>
          </a:r>
          <a:endParaRPr lang="en-US" sz="1300" kern="1200" dirty="0"/>
        </a:p>
      </dsp:txBody>
      <dsp:txXfrm>
        <a:off x="415419" y="3920978"/>
        <a:ext cx="3557429" cy="265305"/>
      </dsp:txXfrm>
    </dsp:sp>
    <dsp:sp modelId="{7E3E2F8B-2AF3-4B56-83DB-E9D350F777BF}">
      <dsp:nvSpPr>
        <dsp:cNvPr id="0" name=""/>
        <dsp:cNvSpPr/>
      </dsp:nvSpPr>
      <dsp:spPr>
        <a:xfrm>
          <a:off x="272471" y="3851716"/>
          <a:ext cx="397886" cy="3842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69EDB1-B7D7-4959-A454-77645B3FDFC7}">
      <dsp:nvSpPr>
        <dsp:cNvPr id="0" name=""/>
        <dsp:cNvSpPr/>
      </dsp:nvSpPr>
      <dsp:spPr>
        <a:xfrm>
          <a:off x="-4758804" y="-757593"/>
          <a:ext cx="5888403" cy="5888403"/>
        </a:xfrm>
        <a:prstGeom prst="blockArc">
          <a:avLst>
            <a:gd name="adj1" fmla="val 18900000"/>
            <a:gd name="adj2" fmla="val 2700000"/>
            <a:gd name="adj3" fmla="val 367"/>
          </a:avLst>
        </a:prstGeom>
        <a:noFill/>
        <a:ln w="12700" cap="flat" cmpd="dbl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513E98-C739-4237-8646-C4DC45A7E375}">
      <dsp:nvSpPr>
        <dsp:cNvPr id="0" name=""/>
        <dsp:cNvSpPr/>
      </dsp:nvSpPr>
      <dsp:spPr>
        <a:xfrm>
          <a:off x="620612" y="518812"/>
          <a:ext cx="3670428" cy="294247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4248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</a:rPr>
            <a:t>Installation</a:t>
          </a:r>
          <a:r>
            <a:rPr lang="en-US" sz="1400" kern="1200" dirty="0" smtClean="0">
              <a:solidFill>
                <a:schemeClr val="tx1"/>
              </a:solidFill>
            </a:rPr>
            <a:t> &amp; Area Coordination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620612" y="518812"/>
        <a:ext cx="3670428" cy="294247"/>
      </dsp:txXfrm>
    </dsp:sp>
    <dsp:sp modelId="{3E632335-A61D-4CA6-AB3A-EEEF0A1CDC84}">
      <dsp:nvSpPr>
        <dsp:cNvPr id="0" name=""/>
        <dsp:cNvSpPr/>
      </dsp:nvSpPr>
      <dsp:spPr>
        <a:xfrm>
          <a:off x="486044" y="483415"/>
          <a:ext cx="418418" cy="3972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139A6-24AC-4882-AE7D-972F5A5A466A}">
      <dsp:nvSpPr>
        <dsp:cNvPr id="0" name=""/>
        <dsp:cNvSpPr/>
      </dsp:nvSpPr>
      <dsp:spPr>
        <a:xfrm>
          <a:off x="1106569" y="1588693"/>
          <a:ext cx="5303124" cy="888165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424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</a:rPr>
            <a:t>Lab </a:t>
          </a:r>
          <a:r>
            <a:rPr lang="en-US" sz="2400" b="1" kern="1200" dirty="0" smtClean="0">
              <a:solidFill>
                <a:schemeClr val="tx1"/>
              </a:solidFill>
            </a:rPr>
            <a:t>operations </a:t>
          </a:r>
          <a:r>
            <a:rPr lang="en-US" sz="2400" b="1" kern="1200" dirty="0" smtClean="0">
              <a:solidFill>
                <a:schemeClr val="tx1"/>
              </a:solidFill>
            </a:rPr>
            <a:t>&amp; maintenance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1106569" y="1588693"/>
        <a:ext cx="5303124" cy="888165"/>
      </dsp:txXfrm>
    </dsp:sp>
    <dsp:sp modelId="{1B21AF09-9B7E-4D59-8808-954728CFA307}">
      <dsp:nvSpPr>
        <dsp:cNvPr id="0" name=""/>
        <dsp:cNvSpPr/>
      </dsp:nvSpPr>
      <dsp:spPr>
        <a:xfrm>
          <a:off x="429432" y="1416217"/>
          <a:ext cx="1240342" cy="11727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7C8DB5-F373-4C60-A763-23574C8F4AEC}">
      <dsp:nvSpPr>
        <dsp:cNvPr id="0" name=""/>
        <dsp:cNvSpPr/>
      </dsp:nvSpPr>
      <dsp:spPr>
        <a:xfrm>
          <a:off x="1077316" y="3124606"/>
          <a:ext cx="3557429" cy="265305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4248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ESS Project Support</a:t>
          </a:r>
          <a:endParaRPr lang="en-US" sz="1300" kern="1200" dirty="0"/>
        </a:p>
      </dsp:txBody>
      <dsp:txXfrm>
        <a:off x="1077316" y="3124606"/>
        <a:ext cx="3557429" cy="265305"/>
      </dsp:txXfrm>
    </dsp:sp>
    <dsp:sp modelId="{7E3E2F8B-2AF3-4B56-83DB-E9D350F777BF}">
      <dsp:nvSpPr>
        <dsp:cNvPr id="0" name=""/>
        <dsp:cNvSpPr/>
      </dsp:nvSpPr>
      <dsp:spPr>
        <a:xfrm>
          <a:off x="763863" y="3065138"/>
          <a:ext cx="397886" cy="3842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69EDB1-B7D7-4959-A454-77645B3FDFC7}">
      <dsp:nvSpPr>
        <dsp:cNvPr id="0" name=""/>
        <dsp:cNvSpPr/>
      </dsp:nvSpPr>
      <dsp:spPr>
        <a:xfrm>
          <a:off x="-4560540" y="-757593"/>
          <a:ext cx="5888403" cy="5888403"/>
        </a:xfrm>
        <a:prstGeom prst="blockArc">
          <a:avLst>
            <a:gd name="adj1" fmla="val 18900000"/>
            <a:gd name="adj2" fmla="val 2700000"/>
            <a:gd name="adj3" fmla="val 367"/>
          </a:avLst>
        </a:prstGeom>
        <a:noFill/>
        <a:ln w="12700" cap="flat" cmpd="dbl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513E98-C739-4237-8646-C4DC45A7E375}">
      <dsp:nvSpPr>
        <dsp:cNvPr id="0" name=""/>
        <dsp:cNvSpPr/>
      </dsp:nvSpPr>
      <dsp:spPr>
        <a:xfrm>
          <a:off x="632199" y="196698"/>
          <a:ext cx="3670428" cy="294247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4248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</a:rPr>
            <a:t>Installation</a:t>
          </a:r>
          <a:r>
            <a:rPr lang="en-US" sz="1400" kern="1200" dirty="0" smtClean="0">
              <a:solidFill>
                <a:schemeClr val="tx1"/>
              </a:solidFill>
            </a:rPr>
            <a:t> &amp; Area Coordination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632199" y="196698"/>
        <a:ext cx="3670428" cy="294247"/>
      </dsp:txXfrm>
    </dsp:sp>
    <dsp:sp modelId="{3E632335-A61D-4CA6-AB3A-EEEF0A1CDC84}">
      <dsp:nvSpPr>
        <dsp:cNvPr id="0" name=""/>
        <dsp:cNvSpPr/>
      </dsp:nvSpPr>
      <dsp:spPr>
        <a:xfrm>
          <a:off x="497353" y="161437"/>
          <a:ext cx="418418" cy="3972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139A6-24AC-4882-AE7D-972F5A5A466A}">
      <dsp:nvSpPr>
        <dsp:cNvPr id="0" name=""/>
        <dsp:cNvSpPr/>
      </dsp:nvSpPr>
      <dsp:spPr>
        <a:xfrm>
          <a:off x="1064952" y="1027981"/>
          <a:ext cx="3786832" cy="323311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4248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</a:rPr>
            <a:t>Lab  operations &amp; maintenance</a:t>
          </a:r>
          <a:endParaRPr lang="en-US" sz="1400" b="0" kern="1200" dirty="0">
            <a:solidFill>
              <a:schemeClr val="tx1"/>
            </a:solidFill>
          </a:endParaRPr>
        </a:p>
      </dsp:txBody>
      <dsp:txXfrm>
        <a:off x="1064952" y="1027981"/>
        <a:ext cx="3786832" cy="323311"/>
      </dsp:txXfrm>
    </dsp:sp>
    <dsp:sp modelId="{1B21AF09-9B7E-4D59-8808-954728CFA307}">
      <dsp:nvSpPr>
        <dsp:cNvPr id="0" name=""/>
        <dsp:cNvSpPr/>
      </dsp:nvSpPr>
      <dsp:spPr>
        <a:xfrm>
          <a:off x="894534" y="980693"/>
          <a:ext cx="477642" cy="4092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7C8DB5-F373-4C60-A763-23574C8F4AEC}">
      <dsp:nvSpPr>
        <dsp:cNvPr id="0" name=""/>
        <dsp:cNvSpPr/>
      </dsp:nvSpPr>
      <dsp:spPr>
        <a:xfrm>
          <a:off x="1406044" y="1922256"/>
          <a:ext cx="4865506" cy="873681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424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</a:rPr>
            <a:t>ESS Project Support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1406044" y="1922256"/>
        <a:ext cx="4865506" cy="873681"/>
      </dsp:txXfrm>
    </dsp:sp>
    <dsp:sp modelId="{7E3E2F8B-2AF3-4B56-83DB-E9D350F777BF}">
      <dsp:nvSpPr>
        <dsp:cNvPr id="0" name=""/>
        <dsp:cNvSpPr/>
      </dsp:nvSpPr>
      <dsp:spPr>
        <a:xfrm>
          <a:off x="701418" y="1809161"/>
          <a:ext cx="1131930" cy="11126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2022-05-01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first two slides will give you an overview of the SULF team and the budget. The SULF team consists of 4 full time employees since Harald joined SULF in January of 22.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5A434-646A-2746-9BDC-885B2382B33E}" type="slidenum">
              <a:rPr lang="en-150" smtClean="0"/>
              <a:t>3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116914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Fixed budget to install labs</a:t>
            </a:r>
            <a:r>
              <a:rPr lang="en-US" baseline="0" dirty="0" smtClean="0"/>
              <a:t> and sample environment workshops in D08 and D04. Annual budget for </a:t>
            </a:r>
            <a:r>
              <a:rPr lang="en-150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5A434-646A-2746-9BDC-885B2382B33E}" type="slidenum">
              <a:rPr lang="en-150" smtClean="0"/>
              <a:t>4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598596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D04: hand-over March</a:t>
            </a:r>
            <a:r>
              <a:rPr lang="en-US" baseline="0" dirty="0"/>
              <a:t> 30, 2021</a:t>
            </a:r>
            <a:endParaRPr lang="en-US" dirty="0"/>
          </a:p>
          <a:p>
            <a:r>
              <a:rPr lang="en-US" dirty="0"/>
              <a:t>D08:</a:t>
            </a:r>
            <a:r>
              <a:rPr lang="en-US" baseline="0" dirty="0"/>
              <a:t> hand-over August 10, 2021</a:t>
            </a:r>
          </a:p>
          <a:p>
            <a:r>
              <a:rPr lang="en-US" baseline="0" dirty="0"/>
              <a:t>D08: partial access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NOW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US" dirty="0"/>
              <a:t>Basic setups for chemistry incl. soft condensed matter and life science (E04) and engineering (E03).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US" dirty="0"/>
              <a:t>Radiological Materials Laboratory (RML) for handling activated samples and materials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LATER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US" dirty="0"/>
              <a:t>Fit-out of remaining labs in D04, D07 and D08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US" dirty="0"/>
              <a:t>Capital investments into the specific science areas for the instruments to provide complementary lab equipment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ALWAYS</a:t>
            </a:r>
            <a:endParaRPr lang="en-US" dirty="0"/>
          </a:p>
          <a:p>
            <a:pPr>
              <a:buFont typeface="Symbol" panose="05050102010706020507" pitchFamily="18" charset="2"/>
              <a:buChar char="Þ"/>
            </a:pPr>
            <a:r>
              <a:rPr lang="en-US" dirty="0"/>
              <a:t>support the ESS project and operations with materials characterization (Accelerator, Target, Science)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6180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863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 smtClean="0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 smtClean="0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CA70-1D70-49FF-8C9F-E1BF1E879D83}" type="datetimeFigureOut">
              <a:rPr lang="sv-SE" smtClean="0"/>
              <a:t>2022-05-01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37A5B-F0C6-4A96-8B56-89DF11782D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9925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2022-05-01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2022-05-01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  <p:sldLayoutId id="214748367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58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13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emf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diagramData" Target="../diagrams/data1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microsoft.com/office/2007/relationships/diagramDrawing" Target="../diagrams/drawing1.xml"/><Relationship Id="rId5" Type="http://schemas.openxmlformats.org/officeDocument/2006/relationships/image" Target="../media/image7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6.png"/><Relationship Id="rId9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475413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 dirty="0"/>
          </a:p>
        </p:txBody>
      </p:sp>
      <p:pic>
        <p:nvPicPr>
          <p:cNvPr id="3074" name="08838341-73F2-481D-A621-8781B96E2196" descr="IMG_753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6" r="20420"/>
          <a:stretch/>
        </p:blipFill>
        <p:spPr bwMode="auto">
          <a:xfrm>
            <a:off x="6477712" y="0"/>
            <a:ext cx="5714288" cy="686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962235365"/>
              </p:ext>
            </p:extLst>
          </p:nvPr>
        </p:nvGraphicFramePr>
        <p:xfrm>
          <a:off x="69574" y="395575"/>
          <a:ext cx="7029904" cy="4373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27762" y="5566283"/>
            <a:ext cx="5714288" cy="1215471"/>
          </a:xfrm>
          <a:solidFill>
            <a:schemeClr val="bg1"/>
          </a:solidFill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81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 lIns="144000" tIns="108000"/>
          <a:lstStyle/>
          <a:p>
            <a:pPr lvl="0"/>
            <a:r>
              <a:rPr lang="en-GB" sz="2400" dirty="0" smtClean="0">
                <a:solidFill>
                  <a:schemeClr val="tx1"/>
                </a:solidFill>
              </a:rPr>
              <a:t>How </a:t>
            </a:r>
            <a:r>
              <a:rPr lang="en-GB" sz="2400" dirty="0">
                <a:solidFill>
                  <a:schemeClr val="tx1"/>
                </a:solidFill>
              </a:rPr>
              <a:t>do we best split our equipment and team members across 3-4 buildings while maintaining our functionality?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3973" y="1923267"/>
            <a:ext cx="6270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0" b="1" dirty="0" smtClean="0">
                <a:solidFill>
                  <a:srgbClr val="666666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5979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984" y="279501"/>
            <a:ext cx="9707166" cy="657339"/>
          </a:xfrm>
        </p:spPr>
        <p:txBody>
          <a:bodyPr/>
          <a:lstStyle/>
          <a:p>
            <a:r>
              <a:rPr lang="en-US" dirty="0" smtClean="0"/>
              <a:t>SULF Timeline -installation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4"/>
          </p:nvPr>
        </p:nvSpPr>
        <p:spPr>
          <a:xfrm>
            <a:off x="492499" y="940397"/>
            <a:ext cx="10320136" cy="507076"/>
          </a:xfrm>
        </p:spPr>
        <p:txBody>
          <a:bodyPr/>
          <a:lstStyle/>
          <a:p>
            <a:r>
              <a:rPr lang="en-US" dirty="0" smtClean="0"/>
              <a:t>Upcoming: installation of chemistry and sample environment labs in D04 and D08</a:t>
            </a:r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0EF0E33-701D-5244-B9D0-CE1D614D5505}"/>
              </a:ext>
            </a:extLst>
          </p:cNvPr>
          <p:cNvSpPr/>
          <p:nvPr/>
        </p:nvSpPr>
        <p:spPr>
          <a:xfrm>
            <a:off x="9225131" y="4340427"/>
            <a:ext cx="96012" cy="2421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7D83792-21E2-7B48-8976-1B5977466E98}"/>
              </a:ext>
            </a:extLst>
          </p:cNvPr>
          <p:cNvSpPr/>
          <p:nvPr/>
        </p:nvSpPr>
        <p:spPr>
          <a:xfrm>
            <a:off x="9414163" y="4340427"/>
            <a:ext cx="96012" cy="2421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1802926" y="4625581"/>
            <a:ext cx="11243365" cy="535276"/>
            <a:chOff x="1873361" y="2867477"/>
            <a:chExt cx="10536898" cy="535276"/>
          </a:xfrm>
        </p:grpSpPr>
        <p:grpSp>
          <p:nvGrpSpPr>
            <p:cNvPr id="43" name="Group 42"/>
            <p:cNvGrpSpPr/>
            <p:nvPr/>
          </p:nvGrpSpPr>
          <p:grpSpPr>
            <a:xfrm>
              <a:off x="1873361" y="2867477"/>
              <a:ext cx="6218209" cy="529937"/>
              <a:chOff x="1873361" y="2867477"/>
              <a:chExt cx="6218209" cy="529937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 flipV="1">
                <a:off x="1873361" y="3151704"/>
                <a:ext cx="6218209" cy="1"/>
              </a:xfrm>
              <a:prstGeom prst="line">
                <a:avLst/>
              </a:prstGeom>
              <a:ln w="314325">
                <a:gradFill flip="none" rotWithShape="1">
                  <a:gsLst>
                    <a:gs pos="11500">
                      <a:srgbClr val="76D6FF"/>
                    </a:gs>
                    <a:gs pos="0">
                      <a:srgbClr val="76D6FF"/>
                    </a:gs>
                    <a:gs pos="21000">
                      <a:srgbClr val="FF0000"/>
                    </a:gs>
                    <a:gs pos="73000">
                      <a:srgbClr val="92D050"/>
                    </a:gs>
                    <a:gs pos="97000">
                      <a:srgbClr val="92D050"/>
                    </a:gs>
                    <a:gs pos="24000">
                      <a:srgbClr val="92D050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5-Point Star 11"/>
              <p:cNvSpPr/>
              <p:nvPr/>
            </p:nvSpPr>
            <p:spPr>
              <a:xfrm rot="2184098">
                <a:off x="3012797" y="2867477"/>
                <a:ext cx="509154" cy="529937"/>
              </a:xfrm>
              <a:prstGeom prst="star5">
                <a:avLst/>
              </a:prstGeom>
              <a:solidFill>
                <a:srgbClr val="FF0066"/>
              </a:solidFill>
              <a:ln w="444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8106400" y="2925959"/>
              <a:ext cx="4303859" cy="476794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Autofit/>
            </a:bodyPr>
            <a:lstStyle/>
            <a:p>
              <a:pPr algn="l"/>
              <a:r>
                <a:rPr lang="en-US" sz="2400" b="1" dirty="0" smtClean="0"/>
                <a:t>E03/E04 - operating</a:t>
              </a:r>
              <a:endParaRPr lang="en-US" sz="2400" b="1" dirty="0"/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32417"/>
              </p:ext>
            </p:extLst>
          </p:nvPr>
        </p:nvGraphicFramePr>
        <p:xfrm>
          <a:off x="411955" y="5203049"/>
          <a:ext cx="10707224" cy="391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8403">
                  <a:extLst>
                    <a:ext uri="{9D8B030D-6E8A-4147-A177-3AD203B41FA5}">
                      <a16:colId xmlns:a16="http://schemas.microsoft.com/office/drawing/2014/main" val="2646072647"/>
                    </a:ext>
                  </a:extLst>
                </a:gridCol>
                <a:gridCol w="1338403">
                  <a:extLst>
                    <a:ext uri="{9D8B030D-6E8A-4147-A177-3AD203B41FA5}">
                      <a16:colId xmlns:a16="http://schemas.microsoft.com/office/drawing/2014/main" val="1048294825"/>
                    </a:ext>
                  </a:extLst>
                </a:gridCol>
                <a:gridCol w="1338403">
                  <a:extLst>
                    <a:ext uri="{9D8B030D-6E8A-4147-A177-3AD203B41FA5}">
                      <a16:colId xmlns:a16="http://schemas.microsoft.com/office/drawing/2014/main" val="2003106199"/>
                    </a:ext>
                  </a:extLst>
                </a:gridCol>
                <a:gridCol w="1338403">
                  <a:extLst>
                    <a:ext uri="{9D8B030D-6E8A-4147-A177-3AD203B41FA5}">
                      <a16:colId xmlns:a16="http://schemas.microsoft.com/office/drawing/2014/main" val="2405087611"/>
                    </a:ext>
                  </a:extLst>
                </a:gridCol>
                <a:gridCol w="1338403">
                  <a:extLst>
                    <a:ext uri="{9D8B030D-6E8A-4147-A177-3AD203B41FA5}">
                      <a16:colId xmlns:a16="http://schemas.microsoft.com/office/drawing/2014/main" val="2015021287"/>
                    </a:ext>
                  </a:extLst>
                </a:gridCol>
                <a:gridCol w="1338403">
                  <a:extLst>
                    <a:ext uri="{9D8B030D-6E8A-4147-A177-3AD203B41FA5}">
                      <a16:colId xmlns:a16="http://schemas.microsoft.com/office/drawing/2014/main" val="2881738514"/>
                    </a:ext>
                  </a:extLst>
                </a:gridCol>
                <a:gridCol w="1338403">
                  <a:extLst>
                    <a:ext uri="{9D8B030D-6E8A-4147-A177-3AD203B41FA5}">
                      <a16:colId xmlns:a16="http://schemas.microsoft.com/office/drawing/2014/main" val="3362828801"/>
                    </a:ext>
                  </a:extLst>
                </a:gridCol>
                <a:gridCol w="1338403">
                  <a:extLst>
                    <a:ext uri="{9D8B030D-6E8A-4147-A177-3AD203B41FA5}">
                      <a16:colId xmlns:a16="http://schemas.microsoft.com/office/drawing/2014/main" val="2170919598"/>
                    </a:ext>
                  </a:extLst>
                </a:gridCol>
              </a:tblGrid>
              <a:tr h="39183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2019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2020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2021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2022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2023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2024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2025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2026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155633"/>
                  </a:ext>
                </a:extLst>
              </a:tr>
            </a:tbl>
          </a:graphicData>
        </a:graphic>
      </p:graphicFrame>
      <p:cxnSp>
        <p:nvCxnSpPr>
          <p:cNvPr id="28" name="Straight Connector 27"/>
          <p:cNvCxnSpPr/>
          <p:nvPr/>
        </p:nvCxnSpPr>
        <p:spPr>
          <a:xfrm>
            <a:off x="4723656" y="5203049"/>
            <a:ext cx="0" cy="359027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5-Point Star 77"/>
          <p:cNvSpPr/>
          <p:nvPr/>
        </p:nvSpPr>
        <p:spPr>
          <a:xfrm rot="2152708">
            <a:off x="9720749" y="1685769"/>
            <a:ext cx="509154" cy="529937"/>
          </a:xfrm>
          <a:prstGeom prst="star5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10247213" y="1625714"/>
            <a:ext cx="1649759" cy="72118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dirty="0"/>
              <a:t>Lab ready for </a:t>
            </a:r>
            <a:endParaRPr lang="en-US" sz="2000" dirty="0" smtClean="0"/>
          </a:p>
          <a:p>
            <a:pPr algn="l"/>
            <a:r>
              <a:rPr lang="en-US" sz="2000" dirty="0" smtClean="0"/>
              <a:t>operations</a:t>
            </a:r>
            <a:endParaRPr lang="en-US" sz="20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2732220" y="2436184"/>
            <a:ext cx="1503938" cy="1007772"/>
            <a:chOff x="1380868" y="-2346469"/>
            <a:chExt cx="1503938" cy="1007772"/>
          </a:xfrm>
        </p:grpSpPr>
        <p:sp>
          <p:nvSpPr>
            <p:cNvPr id="22" name="TextBox 21"/>
            <p:cNvSpPr txBox="1"/>
            <p:nvPr/>
          </p:nvSpPr>
          <p:spPr>
            <a:xfrm>
              <a:off x="1380868" y="-2346469"/>
              <a:ext cx="1503938" cy="64633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 smtClean="0">
                  <a:solidFill>
                    <a:srgbClr val="666666"/>
                  </a:solidFill>
                </a:rPr>
                <a:t>Fume hoods </a:t>
              </a:r>
            </a:p>
            <a:p>
              <a:pPr algn="l"/>
              <a:r>
                <a:rPr lang="en-US" dirty="0" smtClean="0">
                  <a:solidFill>
                    <a:srgbClr val="666666"/>
                  </a:solidFill>
                </a:rPr>
                <a:t>D04/D08</a:t>
              </a:r>
            </a:p>
          </p:txBody>
        </p:sp>
        <p:sp>
          <p:nvSpPr>
            <p:cNvPr id="30" name="Right Arrow 29"/>
            <p:cNvSpPr/>
            <p:nvPr/>
          </p:nvSpPr>
          <p:spPr>
            <a:xfrm rot="5400000">
              <a:off x="1975663" y="-1624654"/>
              <a:ext cx="332684" cy="239230"/>
            </a:xfrm>
            <a:prstGeom prst="rightArrow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321468" y="3349708"/>
            <a:ext cx="6837993" cy="993170"/>
            <a:chOff x="3348366" y="2543427"/>
            <a:chExt cx="6837993" cy="993170"/>
          </a:xfrm>
        </p:grpSpPr>
        <p:cxnSp>
          <p:nvCxnSpPr>
            <p:cNvPr id="102" name="Straight Connector 101"/>
            <p:cNvCxnSpPr/>
            <p:nvPr/>
          </p:nvCxnSpPr>
          <p:spPr>
            <a:xfrm>
              <a:off x="3348366" y="3226913"/>
              <a:ext cx="5089680" cy="3970"/>
            </a:xfrm>
            <a:prstGeom prst="line">
              <a:avLst/>
            </a:prstGeom>
            <a:ln w="314325">
              <a:gradFill flip="none" rotWithShape="1">
                <a:gsLst>
                  <a:gs pos="0">
                    <a:srgbClr val="76D6FF"/>
                  </a:gs>
                  <a:gs pos="47000">
                    <a:srgbClr val="76D6FF"/>
                  </a:gs>
                  <a:gs pos="52000">
                    <a:srgbClr val="FF0000"/>
                  </a:gs>
                  <a:gs pos="64000">
                    <a:srgbClr val="92D050"/>
                  </a:gs>
                  <a:gs pos="100000">
                    <a:srgbClr val="92D050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8466325" y="3029627"/>
              <a:ext cx="1720034" cy="50697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Autofit/>
            </a:bodyPr>
            <a:lstStyle/>
            <a:p>
              <a:pPr algn="l"/>
              <a:r>
                <a:rPr lang="en-US" sz="2400" b="1" dirty="0" smtClean="0"/>
                <a:t>D04</a:t>
              </a:r>
              <a:endParaRPr lang="en-US" sz="2400" b="1" dirty="0"/>
            </a:p>
          </p:txBody>
        </p:sp>
        <p:cxnSp>
          <p:nvCxnSpPr>
            <p:cNvPr id="106" name="Straight Connector 105"/>
            <p:cNvCxnSpPr/>
            <p:nvPr/>
          </p:nvCxnSpPr>
          <p:spPr>
            <a:xfrm flipV="1">
              <a:off x="3348366" y="2787034"/>
              <a:ext cx="5089680" cy="24870"/>
            </a:xfrm>
            <a:prstGeom prst="line">
              <a:avLst/>
            </a:prstGeom>
            <a:ln w="314325">
              <a:gradFill flip="none" rotWithShape="1">
                <a:gsLst>
                  <a:gs pos="0">
                    <a:srgbClr val="76D6FF"/>
                  </a:gs>
                  <a:gs pos="77000">
                    <a:srgbClr val="76D6FF"/>
                  </a:gs>
                  <a:gs pos="81000">
                    <a:srgbClr val="FF0000"/>
                  </a:gs>
                  <a:gs pos="91000">
                    <a:srgbClr val="92D050"/>
                  </a:gs>
                  <a:gs pos="100000">
                    <a:srgbClr val="92D050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5-Point Star 106"/>
            <p:cNvSpPr/>
            <p:nvPr/>
          </p:nvSpPr>
          <p:spPr>
            <a:xfrm rot="2152708">
              <a:off x="7839627" y="2543427"/>
              <a:ext cx="573682" cy="529937"/>
            </a:xfrm>
            <a:prstGeom prst="star5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459562" y="2613846"/>
              <a:ext cx="1720034" cy="58101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Autofit/>
            </a:bodyPr>
            <a:lstStyle/>
            <a:p>
              <a:pPr algn="l"/>
              <a:r>
                <a:rPr lang="en-US" sz="2400" b="1" dirty="0" smtClean="0"/>
                <a:t>D08</a:t>
              </a:r>
              <a:endParaRPr lang="en-US" sz="2400" b="1" dirty="0"/>
            </a:p>
          </p:txBody>
        </p:sp>
        <p:sp>
          <p:nvSpPr>
            <p:cNvPr id="105" name="5-Point Star 104"/>
            <p:cNvSpPr/>
            <p:nvPr/>
          </p:nvSpPr>
          <p:spPr>
            <a:xfrm rot="2152708">
              <a:off x="6289710" y="2942980"/>
              <a:ext cx="573682" cy="529937"/>
            </a:xfrm>
            <a:prstGeom prst="star5">
              <a:avLst/>
            </a:prstGeom>
            <a:solidFill>
              <a:srgbClr val="FF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316245" y="3298507"/>
            <a:ext cx="6825088" cy="1433601"/>
            <a:chOff x="3332993" y="3286664"/>
            <a:chExt cx="6825088" cy="1433601"/>
          </a:xfrm>
        </p:grpSpPr>
        <p:grpSp>
          <p:nvGrpSpPr>
            <p:cNvPr id="9" name="Group 8"/>
            <p:cNvGrpSpPr/>
            <p:nvPr/>
          </p:nvGrpSpPr>
          <p:grpSpPr>
            <a:xfrm>
              <a:off x="3332993" y="4151599"/>
              <a:ext cx="6825088" cy="568666"/>
              <a:chOff x="3332993" y="3361886"/>
              <a:chExt cx="6825088" cy="568666"/>
            </a:xfrm>
          </p:grpSpPr>
          <p:cxnSp>
            <p:nvCxnSpPr>
              <p:cNvPr id="100" name="Straight Connector 99"/>
              <p:cNvCxnSpPr>
                <a:endCxn id="101" idx="1"/>
              </p:cNvCxnSpPr>
              <p:nvPr/>
            </p:nvCxnSpPr>
            <p:spPr>
              <a:xfrm>
                <a:off x="3332993" y="3660444"/>
                <a:ext cx="5105053" cy="16623"/>
              </a:xfrm>
              <a:prstGeom prst="line">
                <a:avLst/>
              </a:prstGeom>
              <a:ln w="314325">
                <a:gradFill flip="none" rotWithShape="1">
                  <a:gsLst>
                    <a:gs pos="45000">
                      <a:srgbClr val="92D050"/>
                    </a:gs>
                    <a:gs pos="0">
                      <a:srgbClr val="76D6FF"/>
                    </a:gs>
                    <a:gs pos="15000">
                      <a:srgbClr val="76D6FF"/>
                    </a:gs>
                    <a:gs pos="34000">
                      <a:srgbClr val="FF0000"/>
                    </a:gs>
                    <a:gs pos="100000">
                      <a:srgbClr val="92D050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TextBox 100"/>
              <p:cNvSpPr txBox="1"/>
              <p:nvPr/>
            </p:nvSpPr>
            <p:spPr>
              <a:xfrm>
                <a:off x="8438047" y="3423582"/>
                <a:ext cx="1720034" cy="50697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noAutofit/>
              </a:bodyPr>
              <a:lstStyle/>
              <a:p>
                <a:pPr algn="l"/>
                <a:r>
                  <a:rPr lang="en-US" sz="2400" b="1" dirty="0" smtClean="0"/>
                  <a:t>RML-commissioning</a:t>
                </a:r>
                <a:endParaRPr lang="en-US" sz="2400" b="1" dirty="0"/>
              </a:p>
            </p:txBody>
          </p:sp>
          <p:sp>
            <p:nvSpPr>
              <p:cNvPr id="104" name="5-Point Star 103"/>
              <p:cNvSpPr/>
              <p:nvPr/>
            </p:nvSpPr>
            <p:spPr>
              <a:xfrm rot="2152708">
                <a:off x="5232727" y="3361886"/>
                <a:ext cx="573682" cy="529937"/>
              </a:xfrm>
              <a:prstGeom prst="star5">
                <a:avLst/>
              </a:prstGeom>
              <a:solidFill>
                <a:srgbClr val="FF00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698921" y="3286664"/>
              <a:ext cx="584766" cy="1385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 smtClean="0">
                  <a:solidFill>
                    <a:srgbClr val="0070C0"/>
                  </a:solidFill>
                </a:rPr>
                <a:t>Installation paused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sp>
        <p:nvSpPr>
          <p:cNvPr id="70" name="Rectangle 69"/>
          <p:cNvSpPr/>
          <p:nvPr/>
        </p:nvSpPr>
        <p:spPr>
          <a:xfrm rot="5400000">
            <a:off x="4818333" y="2822600"/>
            <a:ext cx="426368" cy="1548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 rot="5400000">
            <a:off x="4486201" y="3530286"/>
            <a:ext cx="426368" cy="900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42766" y="5588591"/>
            <a:ext cx="11395151" cy="1127347"/>
            <a:chOff x="642766" y="4736534"/>
            <a:chExt cx="11395151" cy="1127347"/>
          </a:xfrm>
        </p:grpSpPr>
        <p:grpSp>
          <p:nvGrpSpPr>
            <p:cNvPr id="32" name="Group 31"/>
            <p:cNvGrpSpPr/>
            <p:nvPr/>
          </p:nvGrpSpPr>
          <p:grpSpPr>
            <a:xfrm>
              <a:off x="7573434" y="4800169"/>
              <a:ext cx="4464483" cy="1063712"/>
              <a:chOff x="7643869" y="2884973"/>
              <a:chExt cx="4464483" cy="1201421"/>
            </a:xfrm>
          </p:grpSpPr>
          <p:sp>
            <p:nvSpPr>
              <p:cNvPr id="66" name="4-Point Star 65"/>
              <p:cNvSpPr/>
              <p:nvPr/>
            </p:nvSpPr>
            <p:spPr>
              <a:xfrm>
                <a:off x="7643869" y="2884973"/>
                <a:ext cx="783600" cy="651879"/>
              </a:xfrm>
              <a:prstGeom prst="star4">
                <a:avLst>
                  <a:gd name="adj" fmla="val 14222"/>
                </a:avLst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9135346" y="2891786"/>
                <a:ext cx="2973006" cy="91440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normAutofit fontScale="92500" lnSpcReduction="10000"/>
              </a:bodyPr>
              <a:lstStyle/>
              <a:p>
                <a:pPr algn="l"/>
                <a:r>
                  <a:rPr lang="en-US" sz="3200" b="1" dirty="0" smtClean="0">
                    <a:latin typeface="+mj-lt"/>
                    <a:cs typeface="Arial" panose="020B0604020202020204" pitchFamily="34" charset="0"/>
                  </a:rPr>
                  <a:t>-&gt; </a:t>
                </a:r>
                <a:r>
                  <a:rPr lang="en-US" sz="2200" b="1" dirty="0" smtClean="0">
                    <a:latin typeface="+mj-lt"/>
                    <a:cs typeface="Arial" panose="020B0604020202020204" pitchFamily="34" charset="0"/>
                  </a:rPr>
                  <a:t>First Science/</a:t>
                </a:r>
              </a:p>
              <a:p>
                <a:pPr algn="l"/>
                <a:r>
                  <a:rPr lang="en-US" sz="2200" b="1" dirty="0"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b="1" dirty="0" smtClean="0">
                    <a:latin typeface="+mj-lt"/>
                    <a:cs typeface="Arial" panose="020B0604020202020204" pitchFamily="34" charset="0"/>
                  </a:rPr>
                  <a:t>    Start of User Program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8049129" y="3171994"/>
                <a:ext cx="1263361" cy="91440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normAutofit/>
              </a:bodyPr>
              <a:lstStyle/>
              <a:p>
                <a:pPr algn="l"/>
                <a:r>
                  <a:rPr lang="en-US" sz="3200" b="1" dirty="0" smtClean="0">
                    <a:latin typeface="+mj-lt"/>
                    <a:cs typeface="Arial" panose="020B0604020202020204" pitchFamily="34" charset="0"/>
                  </a:rPr>
                  <a:t>BOT</a:t>
                </a: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642766" y="4736534"/>
              <a:ext cx="3966866" cy="1023306"/>
              <a:chOff x="703557" y="3777027"/>
              <a:chExt cx="3966866" cy="1023306"/>
            </a:xfrm>
          </p:grpSpPr>
          <p:sp>
            <p:nvSpPr>
              <p:cNvPr id="16" name="Down Arrow 15"/>
              <p:cNvSpPr/>
              <p:nvPr/>
            </p:nvSpPr>
            <p:spPr>
              <a:xfrm flipV="1">
                <a:off x="1709556" y="3792689"/>
                <a:ext cx="209107" cy="325634"/>
              </a:xfrm>
              <a:prstGeom prst="downArrow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03557" y="4149943"/>
                <a:ext cx="1185845" cy="650390"/>
              </a:xfrm>
              <a:prstGeom prst="rect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vert="horz" wrap="none" lIns="91440" tIns="45720" rIns="91440" bIns="45720" rtlCol="0" anchor="t">
                <a:noAutofit/>
              </a:bodyPr>
              <a:lstStyle/>
              <a:p>
                <a:pPr algn="l"/>
                <a:r>
                  <a:rPr lang="en-US" dirty="0" smtClean="0">
                    <a:solidFill>
                      <a:srgbClr val="002060"/>
                    </a:solidFill>
                  </a:rPr>
                  <a:t>Handover </a:t>
                </a:r>
              </a:p>
              <a:p>
                <a:pPr algn="l"/>
                <a:r>
                  <a:rPr lang="en-US" b="1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E04</a:t>
                </a:r>
                <a:r>
                  <a:rPr lang="en-US" dirty="0" smtClean="0">
                    <a:solidFill>
                      <a:srgbClr val="002060"/>
                    </a:solidFill>
                  </a:rPr>
                  <a:t> / </a:t>
                </a:r>
                <a:r>
                  <a:rPr lang="en-US" b="1" dirty="0" smtClean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E03</a:t>
                </a:r>
                <a:endParaRPr 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  <p:grpSp>
            <p:nvGrpSpPr>
              <p:cNvPr id="41" name="Group 40"/>
              <p:cNvGrpSpPr/>
              <p:nvPr/>
            </p:nvGrpSpPr>
            <p:grpSpPr>
              <a:xfrm>
                <a:off x="4327730" y="3777027"/>
                <a:ext cx="342693" cy="338972"/>
                <a:chOff x="4327730" y="3777027"/>
                <a:chExt cx="342693" cy="338972"/>
              </a:xfrm>
            </p:grpSpPr>
            <p:sp>
              <p:nvSpPr>
                <p:cNvPr id="62" name="Down Arrow 61"/>
                <p:cNvSpPr/>
                <p:nvPr/>
              </p:nvSpPr>
              <p:spPr>
                <a:xfrm flipV="1">
                  <a:off x="4327730" y="3777027"/>
                  <a:ext cx="193242" cy="338972"/>
                </a:xfrm>
                <a:prstGeom prst="downArrow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Down Arrow 62"/>
                <p:cNvSpPr/>
                <p:nvPr/>
              </p:nvSpPr>
              <p:spPr>
                <a:xfrm flipV="1">
                  <a:off x="4489743" y="3780656"/>
                  <a:ext cx="180680" cy="327295"/>
                </a:xfrm>
                <a:prstGeom prst="downArrow">
                  <a:avLst/>
                </a:prstGeom>
                <a:solidFill>
                  <a:schemeClr val="accent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1" name="TextBox 70"/>
            <p:cNvSpPr txBox="1"/>
            <p:nvPr/>
          </p:nvSpPr>
          <p:spPr>
            <a:xfrm>
              <a:off x="3887517" y="5123978"/>
              <a:ext cx="1212430" cy="625846"/>
            </a:xfrm>
            <a:prstGeom prst="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txBody>
            <a:bodyPr vert="horz" wrap="none" lIns="91440" tIns="45720" rIns="91440" bIns="45720" rtlCol="0" anchor="t">
              <a:noAutofit/>
            </a:bodyPr>
            <a:lstStyle/>
            <a:p>
              <a:pPr algn="l"/>
              <a:r>
                <a:rPr lang="en-US" dirty="0" smtClean="0">
                  <a:solidFill>
                    <a:srgbClr val="002060"/>
                  </a:solidFill>
                </a:rPr>
                <a:t>Handover </a:t>
              </a:r>
            </a:p>
            <a:p>
              <a:pPr algn="l"/>
              <a:r>
                <a:rPr lang="en-US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D04</a:t>
              </a:r>
              <a:r>
                <a:rPr lang="en-US" dirty="0" smtClean="0">
                  <a:solidFill>
                    <a:srgbClr val="002060"/>
                  </a:solidFill>
                </a:rPr>
                <a:t> / </a:t>
              </a:r>
              <a:r>
                <a:rPr lang="en-US" b="1" dirty="0" smtClean="0">
                  <a:solidFill>
                    <a:schemeClr val="accent3">
                      <a:lumMod val="75000"/>
                    </a:schemeClr>
                  </a:solidFill>
                </a:rPr>
                <a:t>D08</a:t>
              </a:r>
              <a:endParaRPr lang="en-US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088771" y="2451676"/>
            <a:ext cx="3118024" cy="4150205"/>
            <a:chOff x="5106745" y="2451676"/>
            <a:chExt cx="3118024" cy="4150205"/>
          </a:xfrm>
        </p:grpSpPr>
        <p:grpSp>
          <p:nvGrpSpPr>
            <p:cNvPr id="7" name="Group 6"/>
            <p:cNvGrpSpPr/>
            <p:nvPr/>
          </p:nvGrpSpPr>
          <p:grpSpPr>
            <a:xfrm>
              <a:off x="5106745" y="5591379"/>
              <a:ext cx="2081059" cy="1010502"/>
              <a:chOff x="5077794" y="4739322"/>
              <a:chExt cx="2081059" cy="10105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5141298" y="5131151"/>
                <a:ext cx="2017555" cy="618673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 smtClean="0">
                    <a:solidFill>
                      <a:schemeClr val="tx1"/>
                    </a:solidFill>
                  </a:rPr>
                  <a:t>Awarding tender for lab installation </a:t>
                </a:r>
              </a:p>
            </p:txBody>
          </p:sp>
          <p:sp>
            <p:nvSpPr>
              <p:cNvPr id="72" name="Right Arrow 71"/>
              <p:cNvSpPr/>
              <p:nvPr/>
            </p:nvSpPr>
            <p:spPr>
              <a:xfrm rot="16200000">
                <a:off x="4998566" y="4818550"/>
                <a:ext cx="338508" cy="180051"/>
              </a:xfrm>
              <a:prstGeom prst="right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3" name="Rectangle 72"/>
            <p:cNvSpPr/>
            <p:nvPr/>
          </p:nvSpPr>
          <p:spPr>
            <a:xfrm>
              <a:off x="5189432" y="2451676"/>
              <a:ext cx="3035337" cy="57146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Continuation of installation </a:t>
              </a:r>
              <a:r>
                <a:rPr lang="en-150" dirty="0" smtClean="0">
                  <a:solidFill>
                    <a:schemeClr val="tx1"/>
                  </a:solidFill>
                </a:rPr>
                <a:t>–</a:t>
              </a:r>
              <a:r>
                <a:rPr lang="en-US" dirty="0" smtClean="0">
                  <a:solidFill>
                    <a:schemeClr val="tx1"/>
                  </a:solidFill>
                </a:rPr>
                <a:t> furniture, utilities, electric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6" name="Right Arrow 85"/>
            <p:cNvSpPr/>
            <p:nvPr/>
          </p:nvSpPr>
          <p:spPr>
            <a:xfrm rot="5400000">
              <a:off x="5051040" y="3195141"/>
              <a:ext cx="405180" cy="234869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9745978" y="2419111"/>
            <a:ext cx="458699" cy="2157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9752461" y="2707696"/>
            <a:ext cx="458699" cy="21570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9752458" y="2999524"/>
            <a:ext cx="458699" cy="21570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10204677" y="2390753"/>
            <a:ext cx="1649759" cy="90775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10000"/>
          </a:bodyPr>
          <a:lstStyle/>
          <a:p>
            <a:pPr algn="l"/>
            <a:r>
              <a:rPr lang="en-US" sz="2000" dirty="0" smtClean="0"/>
              <a:t>installation</a:t>
            </a:r>
          </a:p>
          <a:p>
            <a:pPr algn="l"/>
            <a:r>
              <a:rPr lang="en-US" sz="2000" dirty="0" smtClean="0"/>
              <a:t>commissioning</a:t>
            </a:r>
          </a:p>
          <a:p>
            <a:pPr algn="l"/>
            <a:r>
              <a:rPr lang="en-US" sz="2000" dirty="0" smtClean="0"/>
              <a:t>in operation</a:t>
            </a:r>
          </a:p>
        </p:txBody>
      </p:sp>
    </p:spTree>
    <p:extLst>
      <p:ext uri="{BB962C8B-B14F-4D97-AF65-F5344CB8AC3E}">
        <p14:creationId xmlns:p14="http://schemas.microsoft.com/office/powerpoint/2010/main" val="100076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79" y="265373"/>
            <a:ext cx="10493676" cy="657339"/>
          </a:xfrm>
        </p:spPr>
        <p:txBody>
          <a:bodyPr/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SULF effort - installation &amp; area coordination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108556F-5D32-452D-B384-98CCF3F44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607" y="4929761"/>
            <a:ext cx="11435425" cy="1536220"/>
          </a:xfrm>
          <a:noFill/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GB" b="1" dirty="0" smtClean="0">
                <a:solidFill>
                  <a:srgbClr val="00B0F0"/>
                </a:solidFill>
              </a:rPr>
              <a:t>Area coordination =  </a:t>
            </a:r>
            <a:r>
              <a:rPr lang="en-GB" sz="1800" b="1" dirty="0" smtClean="0">
                <a:solidFill>
                  <a:srgbClr val="00B0F0"/>
                </a:solidFill>
              </a:rPr>
              <a:t>coordinating all ongoing </a:t>
            </a:r>
            <a:r>
              <a:rPr lang="en-GB" sz="1800" b="1" dirty="0" smtClean="0">
                <a:solidFill>
                  <a:srgbClr val="00B0F0"/>
                </a:solidFill>
              </a:rPr>
              <a:t>maintenance, installation and work </a:t>
            </a:r>
            <a:r>
              <a:rPr lang="en-GB" sz="1800" b="1" u="sng" dirty="0" smtClean="0">
                <a:solidFill>
                  <a:srgbClr val="00B0F0"/>
                </a:solidFill>
              </a:rPr>
              <a:t>in building;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 smtClean="0">
                <a:solidFill>
                  <a:srgbClr val="00B0F0"/>
                </a:solidFill>
              </a:rPr>
              <a:t>coordinating house hold &amp; chemical waste, gases &amp; cryogenic gases, house vacuum, cooling water, waste water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rgbClr val="00B0F0"/>
                </a:solidFill>
              </a:rPr>
              <a:t> </a:t>
            </a:r>
            <a:r>
              <a:rPr lang="en-GB" sz="1800" dirty="0" smtClean="0">
                <a:solidFill>
                  <a:srgbClr val="00B0F0"/>
                </a:solidFill>
              </a:rPr>
              <a:t>coordinating access, safety</a:t>
            </a:r>
            <a:r>
              <a:rPr lang="en-GB" sz="1800" dirty="0" smtClean="0">
                <a:solidFill>
                  <a:srgbClr val="00B0F0"/>
                </a:solidFill>
              </a:rPr>
              <a:t>, </a:t>
            </a:r>
            <a:r>
              <a:rPr lang="en-GB" sz="1800" dirty="0" smtClean="0">
                <a:solidFill>
                  <a:srgbClr val="00B0F0"/>
                </a:solidFill>
              </a:rPr>
              <a:t>and visits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GB" sz="1800" dirty="0" smtClean="0">
              <a:solidFill>
                <a:srgbClr val="00B0F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800" b="1" dirty="0" smtClean="0">
                <a:solidFill>
                  <a:srgbClr val="00B050"/>
                </a:solidFill>
              </a:rPr>
              <a:t>Lab coordination = coordinating work </a:t>
            </a:r>
            <a:r>
              <a:rPr lang="en-GB" sz="1800" b="1" u="sng" dirty="0" smtClean="0">
                <a:solidFill>
                  <a:srgbClr val="00B050"/>
                </a:solidFill>
              </a:rPr>
              <a:t>in labs only</a:t>
            </a:r>
            <a:r>
              <a:rPr lang="en-GB" sz="1800" b="1" dirty="0" smtClean="0">
                <a:solidFill>
                  <a:srgbClr val="00B050"/>
                </a:solidFill>
              </a:rPr>
              <a:t>, i.e. chemical operations incl. chemical waste &amp; safety;</a:t>
            </a:r>
            <a:endParaRPr lang="en-GB" sz="1800" b="1" dirty="0">
              <a:solidFill>
                <a:srgbClr val="00B050"/>
              </a:solidFill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B57A266-1EA8-4A09-8126-11EA28233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3144" y="882429"/>
            <a:ext cx="9360000" cy="507076"/>
          </a:xfrm>
        </p:spPr>
        <p:txBody>
          <a:bodyPr/>
          <a:lstStyle/>
          <a:p>
            <a:r>
              <a:rPr lang="en-US" dirty="0"/>
              <a:t>1.5 FTE on </a:t>
            </a:r>
            <a:r>
              <a:rPr lang="en-US" dirty="0" smtClean="0"/>
              <a:t>installations </a:t>
            </a:r>
            <a:r>
              <a:rPr lang="en-US" dirty="0"/>
              <a:t>+ area </a:t>
            </a:r>
            <a:r>
              <a:rPr lang="en-US" dirty="0" smtClean="0"/>
              <a:t>coordination/lab coordination</a:t>
            </a:r>
            <a:endParaRPr lang="en-US" dirty="0"/>
          </a:p>
          <a:p>
            <a:endParaRPr lang="sv-SE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869969"/>
              </p:ext>
            </p:extLst>
          </p:nvPr>
        </p:nvGraphicFramePr>
        <p:xfrm>
          <a:off x="442179" y="3664423"/>
          <a:ext cx="10707224" cy="391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8403">
                  <a:extLst>
                    <a:ext uri="{9D8B030D-6E8A-4147-A177-3AD203B41FA5}">
                      <a16:colId xmlns:a16="http://schemas.microsoft.com/office/drawing/2014/main" val="2646072647"/>
                    </a:ext>
                  </a:extLst>
                </a:gridCol>
                <a:gridCol w="1338403">
                  <a:extLst>
                    <a:ext uri="{9D8B030D-6E8A-4147-A177-3AD203B41FA5}">
                      <a16:colId xmlns:a16="http://schemas.microsoft.com/office/drawing/2014/main" val="1048294825"/>
                    </a:ext>
                  </a:extLst>
                </a:gridCol>
                <a:gridCol w="1338403">
                  <a:extLst>
                    <a:ext uri="{9D8B030D-6E8A-4147-A177-3AD203B41FA5}">
                      <a16:colId xmlns:a16="http://schemas.microsoft.com/office/drawing/2014/main" val="2003106199"/>
                    </a:ext>
                  </a:extLst>
                </a:gridCol>
                <a:gridCol w="1338403">
                  <a:extLst>
                    <a:ext uri="{9D8B030D-6E8A-4147-A177-3AD203B41FA5}">
                      <a16:colId xmlns:a16="http://schemas.microsoft.com/office/drawing/2014/main" val="2405087611"/>
                    </a:ext>
                  </a:extLst>
                </a:gridCol>
                <a:gridCol w="1338403">
                  <a:extLst>
                    <a:ext uri="{9D8B030D-6E8A-4147-A177-3AD203B41FA5}">
                      <a16:colId xmlns:a16="http://schemas.microsoft.com/office/drawing/2014/main" val="2015021287"/>
                    </a:ext>
                  </a:extLst>
                </a:gridCol>
                <a:gridCol w="1338403">
                  <a:extLst>
                    <a:ext uri="{9D8B030D-6E8A-4147-A177-3AD203B41FA5}">
                      <a16:colId xmlns:a16="http://schemas.microsoft.com/office/drawing/2014/main" val="2881738514"/>
                    </a:ext>
                  </a:extLst>
                </a:gridCol>
                <a:gridCol w="1338403">
                  <a:extLst>
                    <a:ext uri="{9D8B030D-6E8A-4147-A177-3AD203B41FA5}">
                      <a16:colId xmlns:a16="http://schemas.microsoft.com/office/drawing/2014/main" val="3362828801"/>
                    </a:ext>
                  </a:extLst>
                </a:gridCol>
                <a:gridCol w="1338403">
                  <a:extLst>
                    <a:ext uri="{9D8B030D-6E8A-4147-A177-3AD203B41FA5}">
                      <a16:colId xmlns:a16="http://schemas.microsoft.com/office/drawing/2014/main" val="2170919598"/>
                    </a:ext>
                  </a:extLst>
                </a:gridCol>
              </a:tblGrid>
              <a:tr h="39183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2019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2020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2021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2022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2023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2024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2025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2026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155633"/>
                  </a:ext>
                </a:extLst>
              </a:tr>
            </a:tbl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7714373" y="4067691"/>
            <a:ext cx="4464483" cy="1063712"/>
            <a:chOff x="7643869" y="2884973"/>
            <a:chExt cx="4464483" cy="1201421"/>
          </a:xfrm>
        </p:grpSpPr>
        <p:sp>
          <p:nvSpPr>
            <p:cNvPr id="27" name="4-Point Star 26"/>
            <p:cNvSpPr/>
            <p:nvPr/>
          </p:nvSpPr>
          <p:spPr>
            <a:xfrm>
              <a:off x="7643869" y="2884973"/>
              <a:ext cx="783600" cy="651879"/>
            </a:xfrm>
            <a:prstGeom prst="star4">
              <a:avLst>
                <a:gd name="adj" fmla="val 14222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135346" y="2891786"/>
              <a:ext cx="2973006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rmAutofit fontScale="92500" lnSpcReduction="10000"/>
            </a:bodyPr>
            <a:lstStyle/>
            <a:p>
              <a:pPr algn="l"/>
              <a:r>
                <a:rPr lang="en-US" sz="3200" b="1" dirty="0" smtClean="0">
                  <a:latin typeface="+mj-lt"/>
                  <a:cs typeface="Arial" panose="020B0604020202020204" pitchFamily="34" charset="0"/>
                </a:rPr>
                <a:t>-&gt; </a:t>
              </a:r>
              <a:r>
                <a:rPr lang="en-US" sz="2200" b="1" dirty="0" smtClean="0">
                  <a:latin typeface="+mj-lt"/>
                  <a:cs typeface="Arial" panose="020B0604020202020204" pitchFamily="34" charset="0"/>
                </a:rPr>
                <a:t>First Science/</a:t>
              </a:r>
            </a:p>
            <a:p>
              <a:pPr algn="l"/>
              <a:r>
                <a:rPr lang="en-US" sz="22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200" b="1" dirty="0" smtClean="0">
                  <a:latin typeface="+mj-lt"/>
                  <a:cs typeface="Arial" panose="020B0604020202020204" pitchFamily="34" charset="0"/>
                </a:rPr>
                <a:t>    Start of User Program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049129" y="3171994"/>
              <a:ext cx="1263361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rmAutofit/>
            </a:bodyPr>
            <a:lstStyle/>
            <a:p>
              <a:pPr algn="l"/>
              <a:r>
                <a:rPr lang="en-US" sz="3200" b="1" dirty="0" smtClean="0">
                  <a:latin typeface="+mj-lt"/>
                  <a:cs typeface="Arial" panose="020B0604020202020204" pitchFamily="34" charset="0"/>
                </a:rPr>
                <a:t>BOT</a:t>
              </a:r>
            </a:p>
          </p:txBody>
        </p:sp>
      </p:grpSp>
      <p:cxnSp>
        <p:nvCxnSpPr>
          <p:cNvPr id="30" name="Straight Connector 29"/>
          <p:cNvCxnSpPr/>
          <p:nvPr/>
        </p:nvCxnSpPr>
        <p:spPr>
          <a:xfrm>
            <a:off x="4823922" y="3664423"/>
            <a:ext cx="0" cy="359027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461607" y="3877094"/>
            <a:ext cx="4149596" cy="829882"/>
            <a:chOff x="520827" y="3777027"/>
            <a:chExt cx="4149596" cy="829882"/>
          </a:xfrm>
        </p:grpSpPr>
        <p:sp>
          <p:nvSpPr>
            <p:cNvPr id="32" name="Down Arrow 31"/>
            <p:cNvSpPr/>
            <p:nvPr/>
          </p:nvSpPr>
          <p:spPr>
            <a:xfrm flipV="1">
              <a:off x="1727185" y="3938596"/>
              <a:ext cx="209107" cy="325634"/>
            </a:xfrm>
            <a:prstGeom prst="down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20827" y="3956519"/>
              <a:ext cx="1185845" cy="650390"/>
            </a:xfrm>
            <a:prstGeom prst="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txBody>
            <a:bodyPr vert="horz" wrap="none" lIns="91440" tIns="45720" rIns="91440" bIns="45720" rtlCol="0" anchor="t">
              <a:noAutofit/>
            </a:bodyPr>
            <a:lstStyle/>
            <a:p>
              <a:pPr algn="l"/>
              <a:r>
                <a:rPr lang="en-US" dirty="0" smtClean="0">
                  <a:solidFill>
                    <a:srgbClr val="002060"/>
                  </a:solidFill>
                </a:rPr>
                <a:t>Handover </a:t>
              </a:r>
            </a:p>
            <a:p>
              <a:pPr algn="l"/>
              <a:r>
                <a:rPr lang="en-US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E04</a:t>
              </a:r>
              <a:r>
                <a:rPr lang="en-US" dirty="0" smtClean="0">
                  <a:solidFill>
                    <a:srgbClr val="002060"/>
                  </a:solidFill>
                </a:rPr>
                <a:t> / </a:t>
              </a:r>
              <a:r>
                <a:rPr lang="en-US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E03</a:t>
              </a:r>
              <a:endPara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4327730" y="3777027"/>
              <a:ext cx="342693" cy="338972"/>
              <a:chOff x="4327730" y="3777027"/>
              <a:chExt cx="342693" cy="338972"/>
            </a:xfrm>
          </p:grpSpPr>
          <p:sp>
            <p:nvSpPr>
              <p:cNvPr id="35" name="Down Arrow 34"/>
              <p:cNvSpPr/>
              <p:nvPr/>
            </p:nvSpPr>
            <p:spPr>
              <a:xfrm flipV="1">
                <a:off x="4327730" y="3777027"/>
                <a:ext cx="193242" cy="338972"/>
              </a:xfrm>
              <a:prstGeom prst="downArrow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Down Arrow 35"/>
              <p:cNvSpPr/>
              <p:nvPr/>
            </p:nvSpPr>
            <p:spPr>
              <a:xfrm flipV="1">
                <a:off x="4489743" y="3780656"/>
                <a:ext cx="180680" cy="327295"/>
              </a:xfrm>
              <a:prstGeom prst="downArrow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0" name="Rectangle 39"/>
          <p:cNvSpPr/>
          <p:nvPr/>
        </p:nvSpPr>
        <p:spPr>
          <a:xfrm>
            <a:off x="5313936" y="4341295"/>
            <a:ext cx="2017555" cy="3656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Start installation</a:t>
            </a:r>
          </a:p>
        </p:txBody>
      </p:sp>
      <p:sp>
        <p:nvSpPr>
          <p:cNvPr id="41" name="Right Arrow 40"/>
          <p:cNvSpPr/>
          <p:nvPr/>
        </p:nvSpPr>
        <p:spPr>
          <a:xfrm rot="16200000">
            <a:off x="5221661" y="4085059"/>
            <a:ext cx="338508" cy="18005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3855537" y="4108665"/>
            <a:ext cx="1212430" cy="62584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r>
              <a:rPr lang="en-US" dirty="0" smtClean="0">
                <a:solidFill>
                  <a:srgbClr val="002060"/>
                </a:solidFill>
              </a:rPr>
              <a:t>Handover </a:t>
            </a:r>
          </a:p>
          <a:p>
            <a:pPr algn="l"/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D04</a:t>
            </a:r>
            <a:r>
              <a:rPr lang="en-US" dirty="0" smtClean="0">
                <a:solidFill>
                  <a:srgbClr val="002060"/>
                </a:solidFill>
              </a:rPr>
              <a:t> /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D08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31662" y="1449332"/>
            <a:ext cx="10091767" cy="2142480"/>
            <a:chOff x="1031662" y="1449332"/>
            <a:chExt cx="10091767" cy="2142480"/>
          </a:xfrm>
        </p:grpSpPr>
        <p:grpSp>
          <p:nvGrpSpPr>
            <p:cNvPr id="3" name="Group 2"/>
            <p:cNvGrpSpPr/>
            <p:nvPr/>
          </p:nvGrpSpPr>
          <p:grpSpPr>
            <a:xfrm>
              <a:off x="1031662" y="1449332"/>
              <a:ext cx="10091767" cy="2142480"/>
              <a:chOff x="1031662" y="1449332"/>
              <a:chExt cx="10091767" cy="2142480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5277919" y="1730847"/>
                <a:ext cx="2279728" cy="4698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Installation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3" name="Group 42"/>
              <p:cNvGrpSpPr/>
              <p:nvPr/>
            </p:nvGrpSpPr>
            <p:grpSpPr>
              <a:xfrm>
                <a:off x="1031662" y="1449332"/>
                <a:ext cx="10091767" cy="2142480"/>
                <a:chOff x="1061826" y="4048770"/>
                <a:chExt cx="10091767" cy="2142480"/>
              </a:xfrm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1862645" y="5729908"/>
                  <a:ext cx="6005146" cy="44819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600" b="1" dirty="0"/>
                    <a:t>E04 area coordination</a:t>
                  </a: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1862947" y="5262028"/>
                  <a:ext cx="2636440" cy="467969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600" b="1" dirty="0" smtClean="0"/>
                    <a:t>E03 </a:t>
                  </a:r>
                  <a:r>
                    <a:rPr lang="en-US" sz="1600" b="1" dirty="0"/>
                    <a:t>area coordination</a:t>
                  </a: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4497508" y="5552606"/>
                  <a:ext cx="3365713" cy="179155"/>
                </a:xfrm>
                <a:prstGeom prst="rect">
                  <a:avLst/>
                </a:prstGeom>
                <a:pattFill prst="pct60">
                  <a:fgClr>
                    <a:schemeClr val="accent2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100" b="1" dirty="0">
                      <a:solidFill>
                        <a:schemeClr val="tx1"/>
                      </a:solidFill>
                    </a:rPr>
                    <a:t>E03 </a:t>
                  </a:r>
                  <a:r>
                    <a:rPr lang="en-150" sz="1100" b="1" dirty="0">
                      <a:solidFill>
                        <a:schemeClr val="tx1"/>
                      </a:solidFill>
                    </a:rPr>
                    <a:t>–</a:t>
                  </a:r>
                  <a:r>
                    <a:rPr lang="en-US" sz="1100" b="1" dirty="0">
                      <a:solidFill>
                        <a:schemeClr val="tx1"/>
                      </a:solidFill>
                    </a:rPr>
                    <a:t> SLIME lab coordination</a:t>
                  </a: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7863221" y="5806040"/>
                  <a:ext cx="3290372" cy="365463"/>
                </a:xfrm>
                <a:prstGeom prst="rect">
                  <a:avLst/>
                </a:prstGeom>
                <a:pattFill prst="pct60">
                  <a:fgClr>
                    <a:schemeClr val="accent1"/>
                  </a:fgClr>
                  <a:bgClr>
                    <a:schemeClr val="bg1"/>
                  </a:bgClr>
                </a:patt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 smtClean="0">
                      <a:solidFill>
                        <a:schemeClr val="tx1"/>
                      </a:solidFill>
                    </a:rPr>
                    <a:t>E04 </a:t>
                  </a:r>
                  <a:r>
                    <a:rPr lang="en-US" sz="1400" b="1" dirty="0">
                      <a:solidFill>
                        <a:schemeClr val="tx1"/>
                      </a:solidFill>
                    </a:rPr>
                    <a:t>lab coordination</a:t>
                  </a: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4495650" y="5112311"/>
                  <a:ext cx="3367571" cy="447224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 smtClean="0"/>
                    <a:t>D08 area coordination &amp;RML</a:t>
                  </a:r>
                  <a:endParaRPr lang="en-US" sz="1400" b="1" dirty="0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4493396" y="4794681"/>
                  <a:ext cx="3374395" cy="318756"/>
                </a:xfrm>
                <a:prstGeom prst="rect">
                  <a:avLst/>
                </a:prstGeom>
                <a:pattFill prst="pct60">
                  <a:fgClr>
                    <a:schemeClr val="accent6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>
                      <a:solidFill>
                        <a:schemeClr val="tx1"/>
                      </a:solidFill>
                    </a:rPr>
                    <a:t>D04 lab coordination</a:t>
                  </a:r>
                </a:p>
              </p:txBody>
            </p:sp>
            <p:cxnSp>
              <p:nvCxnSpPr>
                <p:cNvPr id="17" name="Straight Connector 16"/>
                <p:cNvCxnSpPr/>
                <p:nvPr/>
              </p:nvCxnSpPr>
              <p:spPr>
                <a:xfrm flipH="1">
                  <a:off x="1823753" y="4165872"/>
                  <a:ext cx="7636" cy="2025378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  <a:headEnd type="triangle"/>
                  <a:tailEnd type="diamon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7863981" y="5288475"/>
                  <a:ext cx="3289612" cy="363926"/>
                </a:xfrm>
                <a:prstGeom prst="rect">
                  <a:avLst/>
                </a:prstGeom>
                <a:pattFill prst="pct60">
                  <a:fgClr>
                    <a:schemeClr val="accent3">
                      <a:lumMod val="75000"/>
                    </a:schemeClr>
                  </a:fgClr>
                  <a:bgClr>
                    <a:schemeClr val="bg1"/>
                  </a:bgClr>
                </a:patt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 smtClean="0">
                      <a:solidFill>
                        <a:schemeClr val="tx1"/>
                      </a:solidFill>
                    </a:rPr>
                    <a:t>D08 </a:t>
                  </a:r>
                  <a:r>
                    <a:rPr lang="en-US" sz="1400" b="1" dirty="0">
                      <a:solidFill>
                        <a:schemeClr val="tx1"/>
                      </a:solidFill>
                    </a:rPr>
                    <a:t>lab </a:t>
                  </a:r>
                  <a:r>
                    <a:rPr lang="en-US" sz="1400" b="1" dirty="0" smtClean="0">
                      <a:solidFill>
                        <a:schemeClr val="tx1"/>
                      </a:solidFill>
                    </a:rPr>
                    <a:t>coordination</a:t>
                  </a:r>
                  <a:endParaRPr lang="en-US" sz="14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7863981" y="5645233"/>
                  <a:ext cx="3289612" cy="165539"/>
                </a:xfrm>
                <a:prstGeom prst="rect">
                  <a:avLst/>
                </a:prstGeom>
                <a:pattFill prst="pct60">
                  <a:fgClr>
                    <a:schemeClr val="accent2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50" b="1" dirty="0" smtClean="0">
                      <a:solidFill>
                        <a:schemeClr val="tx1"/>
                      </a:solidFill>
                    </a:rPr>
                    <a:t>E03 </a:t>
                  </a:r>
                  <a:r>
                    <a:rPr lang="en-150" sz="1050" b="1" dirty="0" smtClean="0">
                      <a:solidFill>
                        <a:schemeClr val="tx1"/>
                      </a:solidFill>
                    </a:rPr>
                    <a:t>–</a:t>
                  </a:r>
                  <a:r>
                    <a:rPr lang="en-US" sz="1050" b="1" dirty="0" smtClean="0">
                      <a:solidFill>
                        <a:schemeClr val="tx1"/>
                      </a:solidFill>
                    </a:rPr>
                    <a:t> SLIME lab coordination</a:t>
                  </a:r>
                  <a:endParaRPr lang="en-US" sz="105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7865475" y="4791829"/>
                  <a:ext cx="3288118" cy="320482"/>
                </a:xfrm>
                <a:prstGeom prst="rect">
                  <a:avLst/>
                </a:prstGeom>
                <a:pattFill prst="pct60">
                  <a:fgClr>
                    <a:schemeClr val="accent6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>
                      <a:solidFill>
                        <a:schemeClr val="tx1"/>
                      </a:solidFill>
                    </a:rPr>
                    <a:t>D04 lab coordination</a:t>
                  </a: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1862947" y="4794388"/>
                  <a:ext cx="2634561" cy="4705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Installation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7863221" y="5111598"/>
                  <a:ext cx="3290372" cy="180687"/>
                </a:xfrm>
                <a:prstGeom prst="rect">
                  <a:avLst/>
                </a:prstGeom>
                <a:pattFill prst="pct60">
                  <a:fgClr>
                    <a:schemeClr val="accent3">
                      <a:lumMod val="75000"/>
                    </a:schemeClr>
                  </a:fgClr>
                  <a:bgClr>
                    <a:schemeClr val="bg1"/>
                  </a:bgClr>
                </a:patt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 smtClean="0">
                      <a:solidFill>
                        <a:schemeClr val="tx1"/>
                      </a:solidFill>
                    </a:rPr>
                    <a:t>D08 RML lab coordination</a:t>
                  </a:r>
                  <a:endParaRPr lang="en-US" sz="1400" b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7" name="Straight Connector 46"/>
                <p:cNvCxnSpPr/>
                <p:nvPr/>
              </p:nvCxnSpPr>
              <p:spPr>
                <a:xfrm flipV="1">
                  <a:off x="1678989" y="5237945"/>
                  <a:ext cx="144000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flipV="1">
                  <a:off x="1687389" y="5707346"/>
                  <a:ext cx="144000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TextBox 49"/>
                <p:cNvSpPr txBox="1"/>
                <p:nvPr/>
              </p:nvSpPr>
              <p:spPr>
                <a:xfrm>
                  <a:off x="1296116" y="5540154"/>
                  <a:ext cx="45076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600" dirty="0" smtClean="0"/>
                    <a:t>0.5</a:t>
                  </a: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1293718" y="5081321"/>
                  <a:ext cx="45076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600" dirty="0" smtClean="0"/>
                    <a:t>1.0</a:t>
                  </a: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1291138" y="4669975"/>
                  <a:ext cx="45076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600" dirty="0" smtClean="0"/>
                    <a:t>1.5</a:t>
                  </a:r>
                </a:p>
              </p:txBody>
            </p:sp>
            <p:cxnSp>
              <p:nvCxnSpPr>
                <p:cNvPr id="54" name="Straight Connector 53"/>
                <p:cNvCxnSpPr/>
                <p:nvPr/>
              </p:nvCxnSpPr>
              <p:spPr>
                <a:xfrm flipV="1">
                  <a:off x="1682538" y="4800241"/>
                  <a:ext cx="144000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TextBox 54"/>
                <p:cNvSpPr txBox="1"/>
                <p:nvPr/>
              </p:nvSpPr>
              <p:spPr>
                <a:xfrm>
                  <a:off x="1061826" y="4048770"/>
                  <a:ext cx="5357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dirty="0" smtClean="0"/>
                    <a:t>FTE</a:t>
                  </a:r>
                </a:p>
              </p:txBody>
            </p:sp>
          </p:grpSp>
        </p:grpSp>
        <p:cxnSp>
          <p:nvCxnSpPr>
            <p:cNvPr id="56" name="Straight Connector 55"/>
            <p:cNvCxnSpPr/>
            <p:nvPr/>
          </p:nvCxnSpPr>
          <p:spPr>
            <a:xfrm flipV="1">
              <a:off x="1646894" y="1803120"/>
              <a:ext cx="144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075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346" y="183141"/>
            <a:ext cx="9360000" cy="657339"/>
          </a:xfrm>
        </p:spPr>
        <p:txBody>
          <a:bodyPr/>
          <a:lstStyle/>
          <a:p>
            <a:r>
              <a:rPr lang="en-US" dirty="0" smtClean="0"/>
              <a:t>Installations finished: E04 Level 100/110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STAP presentation SULF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  <p:grpSp>
        <p:nvGrpSpPr>
          <p:cNvPr id="24" name="Group 23"/>
          <p:cNvGrpSpPr/>
          <p:nvPr/>
        </p:nvGrpSpPr>
        <p:grpSpPr>
          <a:xfrm>
            <a:off x="1827710" y="1235279"/>
            <a:ext cx="10133402" cy="4255081"/>
            <a:chOff x="397631" y="1271672"/>
            <a:chExt cx="10133402" cy="425508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65" r="1934"/>
            <a:stretch/>
          </p:blipFill>
          <p:spPr>
            <a:xfrm>
              <a:off x="397631" y="1271672"/>
              <a:ext cx="10133402" cy="4255081"/>
            </a:xfrm>
            <a:prstGeom prst="rect">
              <a:avLst/>
            </a:prstGeom>
            <a:ln w="47625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10" name="Rectangle 9"/>
            <p:cNvSpPr/>
            <p:nvPr/>
          </p:nvSpPr>
          <p:spPr>
            <a:xfrm>
              <a:off x="1419656" y="1425854"/>
              <a:ext cx="3405829" cy="200089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solidFill>
                    <a:schemeClr val="tx1"/>
                  </a:solidFill>
                </a:rPr>
                <a:t>Life science Lab </a:t>
              </a:r>
            </a:p>
            <a:p>
              <a:r>
                <a:rPr lang="en-US" b="1" dirty="0" smtClean="0">
                  <a:solidFill>
                    <a:schemeClr val="tx1"/>
                  </a:solidFill>
                </a:rPr>
                <a:t>(NMX, CSPEC, </a:t>
              </a:r>
            </a:p>
            <a:p>
              <a:r>
                <a:rPr lang="en-US" b="1" dirty="0" smtClean="0">
                  <a:solidFill>
                    <a:schemeClr val="tx1"/>
                  </a:solidFill>
                </a:rPr>
                <a:t>MIRACLES)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253438" y="1453573"/>
              <a:ext cx="1341048" cy="1890121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X-ray diffraction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00004" y="1395769"/>
              <a:ext cx="1282829" cy="333040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Detector lab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024325" y="3470272"/>
              <a:ext cx="1801159" cy="1312792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Motion Control lab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253439" y="3461327"/>
              <a:ext cx="808832" cy="635866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storage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213641" y="4157603"/>
              <a:ext cx="848629" cy="56857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SEM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083943" y="3414601"/>
              <a:ext cx="1272990" cy="1368463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Cutting/ polishing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665090" y="1448587"/>
              <a:ext cx="2728236" cy="1895108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chemeClr val="tx1"/>
                  </a:solidFill>
                </a:rPr>
                <a:t>Physcial</a:t>
              </a:r>
              <a:r>
                <a:rPr lang="en-US" b="1" dirty="0" smtClean="0">
                  <a:solidFill>
                    <a:schemeClr val="tx1"/>
                  </a:solidFill>
                </a:rPr>
                <a:t> Characterization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17327" y="1484362"/>
              <a:ext cx="11336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 smtClean="0"/>
                <a:t>Spectroscopy room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937770" y="2545767"/>
              <a:ext cx="10498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 smtClean="0"/>
                <a:t>Cold</a:t>
              </a:r>
            </a:p>
            <a:p>
              <a:pPr algn="l"/>
              <a:r>
                <a:rPr lang="en-US" b="1" dirty="0"/>
                <a:t>r</a:t>
              </a:r>
              <a:r>
                <a:rPr lang="en-US" b="1" dirty="0" smtClean="0"/>
                <a:t>oom (later)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42632" y="3585862"/>
            <a:ext cx="5814701" cy="3109349"/>
            <a:chOff x="1195647" y="3631693"/>
            <a:chExt cx="5814701" cy="3109349"/>
          </a:xfrm>
        </p:grpSpPr>
        <p:grpSp>
          <p:nvGrpSpPr>
            <p:cNvPr id="19" name="Group 18"/>
            <p:cNvGrpSpPr/>
            <p:nvPr/>
          </p:nvGrpSpPr>
          <p:grpSpPr>
            <a:xfrm>
              <a:off x="1277433" y="3631693"/>
              <a:ext cx="5732915" cy="3063518"/>
              <a:chOff x="5917018" y="1582910"/>
              <a:chExt cx="5732915" cy="3063518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61" b="27965"/>
              <a:stretch/>
            </p:blipFill>
            <p:spPr>
              <a:xfrm>
                <a:off x="5917018" y="1582910"/>
                <a:ext cx="5732915" cy="3063518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7492632" y="1696385"/>
                <a:ext cx="3699056" cy="172249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  <a:alpha val="41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Basic Chemistry lab (BIFROST, TREX, MAGIC, BEER,)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497863" y="3880486"/>
                <a:ext cx="1108256" cy="70944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  <a:alpha val="4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storage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002767" y="1753496"/>
                <a:ext cx="1495095" cy="1608269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46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SULF Offices</a:t>
                </a:r>
                <a:endParaRPr lang="en-US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1195647" y="3631693"/>
              <a:ext cx="5774903" cy="3109349"/>
            </a:xfrm>
            <a:prstGeom prst="rect">
              <a:avLst/>
            </a:prstGeom>
            <a:noFill/>
            <a:ln w="603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1540945" y="1086809"/>
            <a:ext cx="1327889" cy="369332"/>
          </a:xfrm>
          <a:prstGeom prst="roundRect">
            <a:avLst/>
          </a:prstGeom>
          <a:solidFill>
            <a:schemeClr val="bg1"/>
          </a:solidFill>
          <a:ln w="28575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Level 100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03346" y="3446139"/>
            <a:ext cx="1327889" cy="369332"/>
          </a:xfrm>
          <a:prstGeom prst="roundRect">
            <a:avLst/>
          </a:prstGeom>
          <a:solidFill>
            <a:schemeClr val="bg1"/>
          </a:solidFill>
          <a:ln w="28575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Level 110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6071867-B518-0245-836F-9F1581D76E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1" t="-1083"/>
          <a:stretch/>
        </p:blipFill>
        <p:spPr>
          <a:xfrm>
            <a:off x="10148502" y="155230"/>
            <a:ext cx="621570" cy="877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6681" y="4342614"/>
            <a:ext cx="725487" cy="8961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20375" y="5888754"/>
            <a:ext cx="320837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2 offices in E04 (up to 4 seats)</a:t>
            </a:r>
          </a:p>
        </p:txBody>
      </p:sp>
    </p:spTree>
    <p:extLst>
      <p:ext uri="{BB962C8B-B14F-4D97-AF65-F5344CB8AC3E}">
        <p14:creationId xmlns:p14="http://schemas.microsoft.com/office/powerpoint/2010/main" val="165551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122" y="170007"/>
            <a:ext cx="9360000" cy="657339"/>
          </a:xfrm>
        </p:spPr>
        <p:txBody>
          <a:bodyPr/>
          <a:lstStyle/>
          <a:p>
            <a:r>
              <a:rPr lang="en-US" dirty="0" smtClean="0"/>
              <a:t>Installations finished: E03 </a:t>
            </a:r>
            <a:r>
              <a:rPr lang="en-150" dirty="0" smtClean="0"/>
              <a:t>–</a:t>
            </a:r>
            <a:r>
              <a:rPr lang="en-US" dirty="0" smtClean="0"/>
              <a:t> SLIME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  <p:grpSp>
        <p:nvGrpSpPr>
          <p:cNvPr id="15" name="Group 14"/>
          <p:cNvGrpSpPr/>
          <p:nvPr/>
        </p:nvGrpSpPr>
        <p:grpSpPr>
          <a:xfrm>
            <a:off x="1203816" y="1267538"/>
            <a:ext cx="7531476" cy="5128720"/>
            <a:chOff x="2169043" y="896982"/>
            <a:chExt cx="7531476" cy="5128720"/>
          </a:xfrm>
        </p:grpSpPr>
        <p:grpSp>
          <p:nvGrpSpPr>
            <p:cNvPr id="7" name="Group 6"/>
            <p:cNvGrpSpPr/>
            <p:nvPr/>
          </p:nvGrpSpPr>
          <p:grpSpPr>
            <a:xfrm>
              <a:off x="2169043" y="896982"/>
              <a:ext cx="7531476" cy="5128720"/>
              <a:chOff x="2169043" y="896982"/>
              <a:chExt cx="7531476" cy="512872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4102" y="896982"/>
                <a:ext cx="7446417" cy="5128720"/>
              </a:xfrm>
              <a:prstGeom prst="rect">
                <a:avLst/>
              </a:prstGeom>
              <a:ln w="63500">
                <a:solidFill>
                  <a:schemeClr val="accent1">
                    <a:shade val="50000"/>
                  </a:schemeClr>
                </a:solidFill>
              </a:ln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3296177" y="2953589"/>
                <a:ext cx="17940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b="1" dirty="0" smtClean="0">
                    <a:solidFill>
                      <a:srgbClr val="FF0000"/>
                    </a:solidFill>
                  </a:rPr>
                  <a:t>Loading Bay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169043" y="4174806"/>
                <a:ext cx="12394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b="1" dirty="0" smtClean="0">
                    <a:solidFill>
                      <a:srgbClr val="FF0000"/>
                    </a:solidFill>
                  </a:rPr>
                  <a:t>Liquid N2</a:t>
                </a: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8265705" y="1278118"/>
              <a:ext cx="1270443" cy="448473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SLIME </a:t>
              </a:r>
              <a:r>
                <a:rPr lang="en-150" b="1" dirty="0" smtClean="0">
                  <a:solidFill>
                    <a:schemeClr val="tx1"/>
                  </a:solidFill>
                </a:rPr>
                <a:t>–</a:t>
              </a:r>
              <a:r>
                <a:rPr lang="en-US" b="1" dirty="0" smtClean="0">
                  <a:solidFill>
                    <a:schemeClr val="tx1"/>
                  </a:solidFill>
                </a:rPr>
                <a:t> engineering and imaging (BEER/ ODIN)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559749" y="1185425"/>
              <a:ext cx="705956" cy="4343505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Optics Lab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090271" y="2259419"/>
              <a:ext cx="2412244" cy="3136604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Sample </a:t>
              </a:r>
              <a:r>
                <a:rPr lang="en-US" b="1" dirty="0" err="1" smtClean="0">
                  <a:solidFill>
                    <a:schemeClr val="tx1"/>
                  </a:solidFill>
                </a:rPr>
                <a:t>Env</a:t>
              </a:r>
              <a:r>
                <a:rPr lang="en-US" b="1" dirty="0" smtClean="0">
                  <a:solidFill>
                    <a:schemeClr val="tx1"/>
                  </a:solidFill>
                </a:rPr>
                <a:t>. </a:t>
              </a:r>
              <a:r>
                <a:rPr lang="en-US" b="1" dirty="0" err="1" smtClean="0">
                  <a:solidFill>
                    <a:schemeClr val="tx1"/>
                  </a:solidFill>
                </a:rPr>
                <a:t>Techn</a:t>
              </a:r>
              <a:r>
                <a:rPr lang="en-US" b="1" dirty="0" smtClean="0">
                  <a:solidFill>
                    <a:schemeClr val="tx1"/>
                  </a:solidFill>
                </a:rPr>
                <a:t>. Lab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090271" y="1296813"/>
              <a:ext cx="1921901" cy="962606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Sample </a:t>
              </a:r>
              <a:r>
                <a:rPr lang="en-US" b="1" dirty="0" err="1" smtClean="0">
                  <a:solidFill>
                    <a:schemeClr val="tx1"/>
                  </a:solidFill>
                </a:rPr>
                <a:t>Env</a:t>
              </a:r>
              <a:r>
                <a:rPr lang="en-US" b="1" dirty="0" smtClean="0">
                  <a:solidFill>
                    <a:schemeClr val="tx1"/>
                  </a:solidFill>
                </a:rPr>
                <a:t>. </a:t>
              </a:r>
              <a:r>
                <a:rPr lang="en-US" b="1" dirty="0" err="1" smtClean="0">
                  <a:solidFill>
                    <a:schemeClr val="tx1"/>
                  </a:solidFill>
                </a:rPr>
                <a:t>Techn</a:t>
              </a:r>
              <a:r>
                <a:rPr lang="en-US" b="1" dirty="0" smtClean="0">
                  <a:solidFill>
                    <a:schemeClr val="tx1"/>
                  </a:solidFill>
                </a:rPr>
                <a:t>. Lab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877000" y="1109496"/>
            <a:ext cx="1327889" cy="369332"/>
          </a:xfrm>
          <a:prstGeom prst="roundRect">
            <a:avLst/>
          </a:prstGeom>
          <a:solidFill>
            <a:schemeClr val="bg1"/>
          </a:solidFill>
          <a:ln w="28575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Level 100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15648" y="1267538"/>
            <a:ext cx="26957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SLIME (Scientific Laboratory for Imaging and Engineering):</a:t>
            </a:r>
          </a:p>
          <a:p>
            <a:r>
              <a:rPr lang="en-US" b="1" dirty="0" smtClean="0"/>
              <a:t>Currently </a:t>
            </a:r>
            <a:r>
              <a:rPr lang="en-US" b="1" dirty="0"/>
              <a:t>occupied by Target Safety Systems</a:t>
            </a:r>
          </a:p>
          <a:p>
            <a:pPr algn="l"/>
            <a:r>
              <a:rPr lang="en-US" dirty="0" smtClean="0">
                <a:solidFill>
                  <a:srgbClr val="666666"/>
                </a:solidFill>
              </a:rPr>
              <a:t>Fitted with basic services</a:t>
            </a:r>
          </a:p>
          <a:p>
            <a:pPr algn="l"/>
            <a:endParaRPr lang="en-US" dirty="0">
              <a:solidFill>
                <a:srgbClr val="666666"/>
              </a:solidFill>
            </a:endParaRPr>
          </a:p>
          <a:p>
            <a:pPr algn="l"/>
            <a:r>
              <a:rPr lang="en-US" dirty="0" smtClean="0">
                <a:solidFill>
                  <a:srgbClr val="666666"/>
                </a:solidFill>
              </a:rPr>
              <a:t>-&gt; will be further developed with the BEER/ODIN beamlines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0511" y="155548"/>
            <a:ext cx="730414" cy="89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74" y="186445"/>
            <a:ext cx="9360000" cy="657339"/>
          </a:xfrm>
        </p:spPr>
        <p:txBody>
          <a:bodyPr/>
          <a:lstStyle/>
          <a:p>
            <a:r>
              <a:rPr lang="en-US" dirty="0" smtClean="0"/>
              <a:t>Installations finished: RML in D08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PRESENTATION TITLE/FOOTER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1952" y="4919276"/>
            <a:ext cx="8641614" cy="1616841"/>
          </a:xfrm>
        </p:spPr>
        <p:txBody>
          <a:bodyPr/>
          <a:lstStyle/>
          <a:p>
            <a:r>
              <a:rPr lang="en-US" u="sng" dirty="0" smtClean="0"/>
              <a:t>Test cases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Proton-irradiated luminescence screens (ESS/Beam diagnostics, fall 2022)</a:t>
            </a:r>
          </a:p>
          <a:p>
            <a:pPr lvl="1"/>
            <a:r>
              <a:rPr lang="en-US" dirty="0" smtClean="0"/>
              <a:t>Possibly collaboration on radioactive coating (2023 ?)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778687" y="4150641"/>
            <a:ext cx="4082094" cy="418526"/>
          </a:xfrm>
        </p:spPr>
        <p:txBody>
          <a:bodyPr/>
          <a:lstStyle/>
          <a:p>
            <a:r>
              <a:rPr lang="en-US" dirty="0" smtClean="0"/>
              <a:t>Radiation monitor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84824" y="802512"/>
            <a:ext cx="9360000" cy="507076"/>
          </a:xfrm>
        </p:spPr>
        <p:txBody>
          <a:bodyPr/>
          <a:lstStyle/>
          <a:p>
            <a:r>
              <a:rPr lang="en-US" dirty="0" smtClean="0"/>
              <a:t>Commissioning of radioactive materials lab in summer/fall 2022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260720" y="6442703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  <p:grpSp>
        <p:nvGrpSpPr>
          <p:cNvPr id="21" name="Group 20"/>
          <p:cNvGrpSpPr/>
          <p:nvPr/>
        </p:nvGrpSpPr>
        <p:grpSpPr>
          <a:xfrm rot="-60000">
            <a:off x="580976" y="1444542"/>
            <a:ext cx="4708099" cy="2614113"/>
            <a:chOff x="6373692" y="1562400"/>
            <a:chExt cx="5549214" cy="3297835"/>
          </a:xfrm>
        </p:grpSpPr>
        <p:grpSp>
          <p:nvGrpSpPr>
            <p:cNvPr id="9" name="Group 8"/>
            <p:cNvGrpSpPr/>
            <p:nvPr/>
          </p:nvGrpSpPr>
          <p:grpSpPr>
            <a:xfrm>
              <a:off x="6373692" y="1562400"/>
              <a:ext cx="5277395" cy="3297835"/>
              <a:chOff x="4775365" y="1689416"/>
              <a:chExt cx="5277395" cy="329783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8" t="47923" r="28" b="20702"/>
              <a:stretch/>
            </p:blipFill>
            <p:spPr>
              <a:xfrm>
                <a:off x="4775365" y="1689416"/>
                <a:ext cx="5277395" cy="3297835"/>
              </a:xfrm>
              <a:prstGeom prst="rect">
                <a:avLst/>
              </a:prstGeom>
              <a:ln w="63500">
                <a:solidFill>
                  <a:schemeClr val="accent1">
                    <a:shade val="50000"/>
                  </a:schemeClr>
                </a:solidFill>
              </a:ln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5226763" y="2102454"/>
                <a:ext cx="2680627" cy="2596341"/>
                <a:chOff x="5226763" y="2102454"/>
                <a:chExt cx="2680627" cy="2596341"/>
              </a:xfrm>
            </p:grpSpPr>
            <p:sp>
              <p:nvSpPr>
                <p:cNvPr id="15" name="Rectangle 14"/>
                <p:cNvSpPr/>
                <p:nvPr/>
              </p:nvSpPr>
              <p:spPr>
                <a:xfrm rot="20925551">
                  <a:off x="5226763" y="2102454"/>
                  <a:ext cx="2406634" cy="1838570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  <a:alpha val="4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 smtClean="0">
                      <a:solidFill>
                        <a:schemeClr val="tx1"/>
                      </a:solidFill>
                    </a:rPr>
                    <a:t>RML</a:t>
                  </a:r>
                  <a:endParaRPr lang="en-US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 rot="20925551">
                  <a:off x="6420908" y="3911259"/>
                  <a:ext cx="1486482" cy="787536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  <a:alpha val="4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 smtClean="0">
                      <a:solidFill>
                        <a:schemeClr val="tx1"/>
                      </a:solidFill>
                    </a:rPr>
                    <a:t>Changing</a:t>
                  </a:r>
                </a:p>
                <a:p>
                  <a:pPr algn="ctr"/>
                  <a:r>
                    <a:rPr lang="en-US" b="1" dirty="0" smtClean="0">
                      <a:solidFill>
                        <a:schemeClr val="tx1"/>
                      </a:solidFill>
                    </a:rPr>
                    <a:t>area</a:t>
                  </a:r>
                  <a:endParaRPr lang="en-US" b="1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9" name="TextBox 18"/>
            <p:cNvSpPr txBox="1"/>
            <p:nvPr/>
          </p:nvSpPr>
          <p:spPr>
            <a:xfrm rot="20861157">
              <a:off x="10106801" y="3127580"/>
              <a:ext cx="1495358" cy="46593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 smtClean="0"/>
                <a:t>Exp. halls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 rot="21195277">
              <a:off x="11446298" y="3052402"/>
              <a:ext cx="476608" cy="26116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 rot="20948699">
              <a:off x="9669817" y="4239587"/>
              <a:ext cx="576470" cy="1463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Flowchart: Summing Junction 21"/>
          <p:cNvSpPr/>
          <p:nvPr/>
        </p:nvSpPr>
        <p:spPr>
          <a:xfrm>
            <a:off x="2937764" y="3471151"/>
            <a:ext cx="228644" cy="221109"/>
          </a:xfrm>
          <a:prstGeom prst="flowChartSummingJunction">
            <a:avLst/>
          </a:prstGeom>
          <a:solidFill>
            <a:srgbClr val="FFFF00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Summing Junction 22"/>
          <p:cNvSpPr/>
          <p:nvPr/>
        </p:nvSpPr>
        <p:spPr>
          <a:xfrm>
            <a:off x="3494311" y="3470772"/>
            <a:ext cx="268357" cy="238788"/>
          </a:xfrm>
          <a:prstGeom prst="flowChartSummingJunction">
            <a:avLst/>
          </a:prstGeom>
          <a:solidFill>
            <a:srgbClr val="FFFF00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Summing Junction 23"/>
          <p:cNvSpPr/>
          <p:nvPr/>
        </p:nvSpPr>
        <p:spPr>
          <a:xfrm>
            <a:off x="560074" y="4231030"/>
            <a:ext cx="229689" cy="232395"/>
          </a:xfrm>
          <a:prstGeom prst="flowChartSummingJunction">
            <a:avLst/>
          </a:prstGeom>
          <a:solidFill>
            <a:srgbClr val="FFFF00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566981" y="1354550"/>
            <a:ext cx="4805916" cy="3928730"/>
            <a:chOff x="421268" y="2790377"/>
            <a:chExt cx="4805916" cy="3928730"/>
          </a:xfrm>
        </p:grpSpPr>
        <p:sp>
          <p:nvSpPr>
            <p:cNvPr id="12" name="Rectangle 11"/>
            <p:cNvSpPr/>
            <p:nvPr/>
          </p:nvSpPr>
          <p:spPr>
            <a:xfrm>
              <a:off x="421268" y="2790377"/>
              <a:ext cx="4805916" cy="392873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/>
            <a:srcRect t="4600" b="4595"/>
            <a:stretch/>
          </p:blipFill>
          <p:spPr>
            <a:xfrm>
              <a:off x="451461" y="2962131"/>
              <a:ext cx="4588398" cy="3583700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3334619" y="3475364"/>
              <a:ext cx="885015" cy="479386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Glove </a:t>
              </a: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box 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 rot="5400000">
              <a:off x="4245650" y="3609559"/>
              <a:ext cx="212377" cy="2561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ounded Rectangle 29"/>
            <p:cNvSpPr/>
            <p:nvPr/>
          </p:nvSpPr>
          <p:spPr>
            <a:xfrm rot="5400000">
              <a:off x="4064410" y="4514350"/>
              <a:ext cx="947773" cy="580325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Glove </a:t>
              </a: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box 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 rot="10800000">
              <a:off x="4467058" y="5277307"/>
              <a:ext cx="244713" cy="316485"/>
            </a:xfrm>
            <a:prstGeom prst="roundRect">
              <a:avLst>
                <a:gd name="adj" fmla="val 18457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>
            <a:xfrm flipH="1">
              <a:off x="2839973" y="3546043"/>
              <a:ext cx="106340" cy="106026"/>
            </a:xfrm>
            <a:prstGeom prst="ellipse">
              <a:avLst/>
            </a:prstGeom>
            <a:solidFill>
              <a:srgbClr val="FFC000"/>
            </a:solidFill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 flipH="1">
              <a:off x="2955161" y="3533636"/>
              <a:ext cx="106340" cy="106026"/>
            </a:xfrm>
            <a:prstGeom prst="ellipse">
              <a:avLst/>
            </a:prstGeom>
            <a:solidFill>
              <a:srgbClr val="FFC000"/>
            </a:solidFill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 flipH="1">
              <a:off x="2602505" y="3547817"/>
              <a:ext cx="106340" cy="106026"/>
            </a:xfrm>
            <a:prstGeom prst="ellipse">
              <a:avLst/>
            </a:prstGeom>
            <a:solidFill>
              <a:srgbClr val="FFC000"/>
            </a:solidFill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 flipH="1">
              <a:off x="2717693" y="3546045"/>
              <a:ext cx="106340" cy="106026"/>
            </a:xfrm>
            <a:prstGeom prst="ellipse">
              <a:avLst/>
            </a:prstGeom>
            <a:solidFill>
              <a:srgbClr val="FFC000"/>
            </a:solidFill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39"/>
            <p:cNvSpPr/>
            <p:nvPr/>
          </p:nvSpPr>
          <p:spPr>
            <a:xfrm rot="10800000">
              <a:off x="4457986" y="4068627"/>
              <a:ext cx="253785" cy="260427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ounded Rectangle 40"/>
            <p:cNvSpPr/>
            <p:nvPr/>
          </p:nvSpPr>
          <p:spPr>
            <a:xfrm rot="10800000">
              <a:off x="4317337" y="4176653"/>
              <a:ext cx="118150" cy="1524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  <a:tileRect/>
            </a:gra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5" name="Picture 2" descr="421005F3-B92F-49B4-A254-327FE3D631D4-L0-00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t="-243" r="-391" b="2"/>
          <a:stretch/>
        </p:blipFill>
        <p:spPr bwMode="auto">
          <a:xfrm>
            <a:off x="9574891" y="4374517"/>
            <a:ext cx="2397012" cy="180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2881" y="256551"/>
            <a:ext cx="1962828" cy="178056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136078" y="226917"/>
            <a:ext cx="877625" cy="67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4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62222" y="161403"/>
            <a:ext cx="9360000" cy="657339"/>
          </a:xfrm>
        </p:spPr>
        <p:txBody>
          <a:bodyPr/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D04 Installations fall 2022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16</a:t>
            </a:fld>
            <a:endParaRPr lang="sv-SE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530684" y="802323"/>
            <a:ext cx="10352663" cy="507076"/>
          </a:xfrm>
        </p:spPr>
        <p:txBody>
          <a:bodyPr/>
          <a:lstStyle/>
          <a:p>
            <a:r>
              <a:rPr lang="en-GB" dirty="0" smtClean="0"/>
              <a:t>Furniture procured Dec. 2021, Tender June 2022, Installations fall 2022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822015" y="1382633"/>
            <a:ext cx="3964571" cy="4956404"/>
            <a:chOff x="530684" y="1280404"/>
            <a:chExt cx="3964571" cy="4956404"/>
          </a:xfrm>
        </p:grpSpPr>
        <p:grpSp>
          <p:nvGrpSpPr>
            <p:cNvPr id="2" name="Group 1"/>
            <p:cNvGrpSpPr/>
            <p:nvPr/>
          </p:nvGrpSpPr>
          <p:grpSpPr>
            <a:xfrm>
              <a:off x="1003548" y="1459662"/>
              <a:ext cx="3491707" cy="4777146"/>
              <a:chOff x="513567" y="1768663"/>
              <a:chExt cx="3491707" cy="477714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521"/>
              <a:stretch/>
            </p:blipFill>
            <p:spPr>
              <a:xfrm>
                <a:off x="513567" y="1768663"/>
                <a:ext cx="3491707" cy="4777146"/>
              </a:xfrm>
              <a:prstGeom prst="rect">
                <a:avLst/>
              </a:prstGeom>
              <a:ln w="63500">
                <a:solidFill>
                  <a:schemeClr val="accent1">
                    <a:shade val="50000"/>
                  </a:schemeClr>
                </a:solidFill>
              </a:ln>
            </p:spPr>
          </p:pic>
          <p:sp>
            <p:nvSpPr>
              <p:cNvPr id="18" name="Rectangle 17"/>
              <p:cNvSpPr/>
              <p:nvPr/>
            </p:nvSpPr>
            <p:spPr>
              <a:xfrm rot="21047270">
                <a:off x="2273955" y="1979037"/>
                <a:ext cx="1223669" cy="2711141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  <a:alpha val="4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Life science Lab (LOKI/ ESTIA)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21012078">
                <a:off x="1634995" y="3325796"/>
                <a:ext cx="708675" cy="909142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  <a:alpha val="4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spectroscopy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21012078">
                <a:off x="2745998" y="4602796"/>
                <a:ext cx="1032780" cy="41820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  <a:alpha val="4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appliances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21012078">
                <a:off x="1736445" y="4211247"/>
                <a:ext cx="764985" cy="536705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  <a:alpha val="4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Cold room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21125844">
                <a:off x="524096" y="3473007"/>
                <a:ext cx="1127744" cy="135458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  <a:alpha val="4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Detector lab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 rot="21099161">
                <a:off x="572929" y="2189347"/>
                <a:ext cx="1507164" cy="927789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  <a:alpha val="4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Sample </a:t>
                </a:r>
                <a:r>
                  <a:rPr lang="en-US" b="1" dirty="0" err="1" smtClean="0">
                    <a:solidFill>
                      <a:schemeClr val="tx1"/>
                    </a:solidFill>
                  </a:rPr>
                  <a:t>Env</a:t>
                </a:r>
                <a:r>
                  <a:rPr lang="en-US" b="1" dirty="0" smtClean="0">
                    <a:solidFill>
                      <a:schemeClr val="tx1"/>
                    </a:solidFill>
                  </a:rPr>
                  <a:t>.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" name="Rounded Rectangle 25"/>
            <p:cNvSpPr/>
            <p:nvPr/>
          </p:nvSpPr>
          <p:spPr>
            <a:xfrm>
              <a:off x="530684" y="1280404"/>
              <a:ext cx="1327889" cy="369332"/>
            </a:xfrm>
            <a:prstGeom prst="roundRect">
              <a:avLst/>
            </a:prstGeom>
            <a:solidFill>
              <a:schemeClr val="bg1"/>
            </a:solidFill>
            <a:ln w="28575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Level 100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04443" y="1409629"/>
            <a:ext cx="3784728" cy="4988984"/>
            <a:chOff x="4832960" y="1300174"/>
            <a:chExt cx="3784728" cy="4988984"/>
          </a:xfrm>
        </p:grpSpPr>
        <p:grpSp>
          <p:nvGrpSpPr>
            <p:cNvPr id="3" name="Group 2"/>
            <p:cNvGrpSpPr/>
            <p:nvPr/>
          </p:nvGrpSpPr>
          <p:grpSpPr>
            <a:xfrm>
              <a:off x="5131486" y="1449484"/>
              <a:ext cx="3486202" cy="4839674"/>
              <a:chOff x="6087705" y="1906147"/>
              <a:chExt cx="3728740" cy="4972606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7705" y="1906147"/>
                <a:ext cx="3728740" cy="4972606"/>
              </a:xfrm>
              <a:prstGeom prst="rect">
                <a:avLst/>
              </a:prstGeom>
              <a:ln w="63500">
                <a:solidFill>
                  <a:schemeClr val="accent1">
                    <a:shade val="50000"/>
                  </a:schemeClr>
                </a:solidFill>
              </a:ln>
            </p:spPr>
          </p:pic>
          <p:sp>
            <p:nvSpPr>
              <p:cNvPr id="31" name="Rectangle 30"/>
              <p:cNvSpPr/>
              <p:nvPr/>
            </p:nvSpPr>
            <p:spPr>
              <a:xfrm rot="21010895">
                <a:off x="7931691" y="2038113"/>
                <a:ext cx="1226826" cy="2688875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  <a:alpha val="4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Chem. Lab (VESPA, ESTIA, SKADI)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7" name="Rounded Rectangle 26"/>
            <p:cNvSpPr/>
            <p:nvPr/>
          </p:nvSpPr>
          <p:spPr>
            <a:xfrm>
              <a:off x="4832960" y="1300174"/>
              <a:ext cx="1327889" cy="369332"/>
            </a:xfrm>
            <a:prstGeom prst="roundRect">
              <a:avLst/>
            </a:prstGeom>
            <a:solidFill>
              <a:schemeClr val="bg1"/>
            </a:solidFill>
            <a:ln w="28575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Level 110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1364" y="275042"/>
            <a:ext cx="604373" cy="8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7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939" y="194958"/>
            <a:ext cx="9360000" cy="657339"/>
          </a:xfrm>
        </p:spPr>
        <p:txBody>
          <a:bodyPr/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D08 Installations 2023	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401" y="779992"/>
            <a:ext cx="10549060" cy="507076"/>
          </a:xfrm>
        </p:spPr>
        <p:txBody>
          <a:bodyPr/>
          <a:lstStyle/>
          <a:p>
            <a:r>
              <a:rPr lang="en-GB" dirty="0"/>
              <a:t>Furniture </a:t>
            </a:r>
            <a:r>
              <a:rPr lang="en-GB" dirty="0" smtClean="0"/>
              <a:t>procurement Q4/22-Q1/23, </a:t>
            </a:r>
            <a:r>
              <a:rPr lang="en-GB" dirty="0"/>
              <a:t>Installations </a:t>
            </a:r>
            <a:r>
              <a:rPr lang="en-GB" dirty="0" smtClean="0"/>
              <a:t>summer 2023</a:t>
            </a:r>
            <a:endParaRPr lang="en-GB" dirty="0"/>
          </a:p>
        </p:txBody>
      </p:sp>
      <p:grpSp>
        <p:nvGrpSpPr>
          <p:cNvPr id="32" name="Group 31"/>
          <p:cNvGrpSpPr/>
          <p:nvPr/>
        </p:nvGrpSpPr>
        <p:grpSpPr>
          <a:xfrm>
            <a:off x="4981104" y="1575082"/>
            <a:ext cx="3044558" cy="4891115"/>
            <a:chOff x="4069304" y="1456517"/>
            <a:chExt cx="3044558" cy="489111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70"/>
            <a:stretch/>
          </p:blipFill>
          <p:spPr>
            <a:xfrm>
              <a:off x="4069304" y="1456517"/>
              <a:ext cx="3044558" cy="4891115"/>
            </a:xfrm>
            <a:prstGeom prst="rect">
              <a:avLst/>
            </a:prstGeom>
            <a:ln w="6350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20" name="Rectangle 19"/>
            <p:cNvSpPr/>
            <p:nvPr/>
          </p:nvSpPr>
          <p:spPr>
            <a:xfrm rot="20925551">
              <a:off x="4902081" y="5370268"/>
              <a:ext cx="1220213" cy="779364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DAC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 rot="20925551">
              <a:off x="4302898" y="2016790"/>
              <a:ext cx="1204165" cy="1653278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Chem. Lab (DREAM/ ODIN)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 rot="20925551">
              <a:off x="6001960" y="3446436"/>
              <a:ext cx="658181" cy="462762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storage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 rot="20925551">
              <a:off x="5922047" y="2847524"/>
              <a:ext cx="792645" cy="622426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H</a:t>
              </a:r>
              <a:r>
                <a:rPr lang="en-US" b="1" baseline="-25000" dirty="0" smtClean="0">
                  <a:solidFill>
                    <a:schemeClr val="tx1"/>
                  </a:solidFill>
                </a:rPr>
                <a:t>2</a:t>
              </a:r>
              <a:r>
                <a:rPr lang="en-US" b="1" dirty="0" smtClean="0">
                  <a:solidFill>
                    <a:schemeClr val="tx1"/>
                  </a:solidFill>
                </a:rPr>
                <a:t> lab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rot="20925551">
              <a:off x="4551892" y="3666977"/>
              <a:ext cx="1161731" cy="840243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Furnace room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20925551">
              <a:off x="4714444" y="4491252"/>
              <a:ext cx="1228128" cy="872564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SIN/ cond. matter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467630" y="1631343"/>
            <a:ext cx="2664080" cy="4891115"/>
            <a:chOff x="406166" y="1562627"/>
            <a:chExt cx="2664080" cy="48911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166" y="1562627"/>
              <a:ext cx="2664080" cy="4891115"/>
            </a:xfrm>
            <a:prstGeom prst="rect">
              <a:avLst/>
            </a:prstGeom>
            <a:ln w="63500">
              <a:solidFill>
                <a:schemeClr val="accent1">
                  <a:shade val="50000"/>
                </a:schemeClr>
              </a:solidFill>
            </a:ln>
          </p:spPr>
        </p:pic>
        <p:grpSp>
          <p:nvGrpSpPr>
            <p:cNvPr id="29" name="Group 28"/>
            <p:cNvGrpSpPr/>
            <p:nvPr/>
          </p:nvGrpSpPr>
          <p:grpSpPr>
            <a:xfrm>
              <a:off x="540106" y="2139722"/>
              <a:ext cx="2471801" cy="3167454"/>
              <a:chOff x="540106" y="2139722"/>
              <a:chExt cx="2471801" cy="3167454"/>
            </a:xfrm>
          </p:grpSpPr>
          <p:sp>
            <p:nvSpPr>
              <p:cNvPr id="9" name="Rectangle 8"/>
              <p:cNvSpPr/>
              <p:nvPr/>
            </p:nvSpPr>
            <p:spPr>
              <a:xfrm rot="20925551">
                <a:off x="715909" y="3338720"/>
                <a:ext cx="2278009" cy="62924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  <a:alpha val="4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Optics </a:t>
                </a:r>
                <a:r>
                  <a:rPr lang="en-US" b="1" dirty="0" err="1" smtClean="0">
                    <a:solidFill>
                      <a:schemeClr val="tx1"/>
                    </a:solidFill>
                  </a:rPr>
                  <a:t>Techn</a:t>
                </a:r>
                <a:r>
                  <a:rPr lang="en-US" b="1" dirty="0" smtClean="0">
                    <a:solidFill>
                      <a:schemeClr val="tx1"/>
                    </a:solidFill>
                  </a:rPr>
                  <a:t>. Lab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 rot="20925551">
                <a:off x="619813" y="2864870"/>
                <a:ext cx="2367359" cy="510449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  <a:alpha val="4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Sample </a:t>
                </a:r>
                <a:r>
                  <a:rPr lang="en-US" b="1" dirty="0" err="1" smtClean="0">
                    <a:solidFill>
                      <a:schemeClr val="tx1"/>
                    </a:solidFill>
                  </a:rPr>
                  <a:t>Env</a:t>
                </a:r>
                <a:r>
                  <a:rPr lang="en-US" b="1" dirty="0" smtClean="0">
                    <a:solidFill>
                      <a:schemeClr val="tx1"/>
                    </a:solidFill>
                  </a:rPr>
                  <a:t>. </a:t>
                </a:r>
                <a:r>
                  <a:rPr lang="en-US" b="1" dirty="0" err="1" smtClean="0">
                    <a:solidFill>
                      <a:schemeClr val="tx1"/>
                    </a:solidFill>
                  </a:rPr>
                  <a:t>Techn</a:t>
                </a:r>
                <a:r>
                  <a:rPr lang="en-US" b="1" dirty="0" smtClean="0">
                    <a:solidFill>
                      <a:schemeClr val="tx1"/>
                    </a:solidFill>
                  </a:rPr>
                  <a:t>. Lab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 rot="20925551">
                <a:off x="540106" y="2252236"/>
                <a:ext cx="1030281" cy="7514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  <a:alpha val="4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 rot="20925551">
                <a:off x="867898" y="4090218"/>
                <a:ext cx="1079866" cy="85687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  <a:alpha val="4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RML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20925551">
                <a:off x="1398315" y="4875054"/>
                <a:ext cx="601432" cy="432122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  <a:alpha val="4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 rot="20925551">
                <a:off x="1985876" y="2139722"/>
                <a:ext cx="1026031" cy="553762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  <a:alpha val="4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Sample storage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3" name="Rounded Rectangle 32"/>
          <p:cNvSpPr/>
          <p:nvPr/>
        </p:nvSpPr>
        <p:spPr>
          <a:xfrm>
            <a:off x="788821" y="1453353"/>
            <a:ext cx="1327889" cy="369332"/>
          </a:xfrm>
          <a:prstGeom prst="roundRect">
            <a:avLst/>
          </a:prstGeom>
          <a:solidFill>
            <a:schemeClr val="bg1"/>
          </a:solidFill>
          <a:ln w="28575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Level 100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392067" y="1427437"/>
            <a:ext cx="1327889" cy="369332"/>
          </a:xfrm>
          <a:prstGeom prst="roundRect">
            <a:avLst/>
          </a:prstGeom>
          <a:solidFill>
            <a:schemeClr val="bg1"/>
          </a:solidFill>
          <a:ln w="28575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Level 110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529" y="2286951"/>
            <a:ext cx="661160" cy="807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6011" y="4325026"/>
            <a:ext cx="666878" cy="80759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664156" y="309998"/>
            <a:ext cx="877625" cy="67800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278307" y="1519824"/>
            <a:ext cx="3253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2 offices in D08 (up to 4 seats)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471863" y="5438411"/>
            <a:ext cx="3270058" cy="1039680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sz="2000" dirty="0" smtClean="0"/>
              <a:t>4 FTE taking care of labs in 3 buildings</a:t>
            </a:r>
            <a:r>
              <a:rPr lang="en-US" sz="2000" dirty="0"/>
              <a:t> </a:t>
            </a:r>
            <a:r>
              <a:rPr lang="en-US" sz="2000" dirty="0" smtClean="0"/>
              <a:t>with 1310 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lab space </a:t>
            </a:r>
            <a:r>
              <a:rPr lang="en-150" sz="2000" dirty="0" smtClean="0"/>
              <a:t>…</a:t>
            </a:r>
            <a:r>
              <a:rPr lang="en-US" sz="2000" dirty="0" smtClean="0"/>
              <a:t>.?</a:t>
            </a:r>
          </a:p>
        </p:txBody>
      </p:sp>
    </p:spTree>
    <p:extLst>
      <p:ext uri="{BB962C8B-B14F-4D97-AF65-F5344CB8AC3E}">
        <p14:creationId xmlns:p14="http://schemas.microsoft.com/office/powerpoint/2010/main" val="19484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448800" y="6475413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18</a:t>
            </a:fld>
            <a:endParaRPr lang="sv-SE"/>
          </a:p>
        </p:txBody>
      </p:sp>
      <p:pic>
        <p:nvPicPr>
          <p:cNvPr id="5122" name="2C76586F-5BC2-4065-87FF-F9A8986945EF" descr="IMG_69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0" r="4907"/>
          <a:stretch/>
        </p:blipFill>
        <p:spPr bwMode="auto">
          <a:xfrm>
            <a:off x="6464596" y="5607"/>
            <a:ext cx="5709684" cy="685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806371508"/>
              </p:ext>
            </p:extLst>
          </p:nvPr>
        </p:nvGraphicFramePr>
        <p:xfrm>
          <a:off x="-5675" y="140016"/>
          <a:ext cx="7029904" cy="4373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ext Placeholder 11"/>
          <p:cNvSpPr txBox="1">
            <a:spLocks/>
          </p:cNvSpPr>
          <p:nvPr/>
        </p:nvSpPr>
        <p:spPr>
          <a:xfrm>
            <a:off x="1408654" y="4826440"/>
            <a:ext cx="4817976" cy="1669037"/>
          </a:xfrm>
          <a:prstGeom prst="rect">
            <a:avLst/>
          </a:prstGeom>
          <a:solidFill>
            <a:schemeClr val="bg1"/>
          </a:solidFill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81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 vert="horz" lIns="144000" tIns="108000" rIns="1800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4200" kern="1200">
                <a:solidFill>
                  <a:schemeClr val="bg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What can we do better when continuing to operate the growing labs and supporting the ESS with limited </a:t>
            </a:r>
            <a:r>
              <a:rPr lang="en-US" sz="2400" dirty="0" smtClean="0">
                <a:solidFill>
                  <a:schemeClr val="tx1"/>
                </a:solidFill>
              </a:rPr>
              <a:t>staff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  <a:p>
            <a:r>
              <a:rPr lang="en-GB" sz="2400" dirty="0" smtClean="0">
                <a:solidFill>
                  <a:schemeClr val="tx1"/>
                </a:solidFill>
              </a:rPr>
              <a:t> </a:t>
            </a:r>
            <a:endParaRPr lang="en-US" sz="2400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5898" y="1589892"/>
            <a:ext cx="6270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0" b="1" dirty="0" smtClean="0">
                <a:solidFill>
                  <a:srgbClr val="666666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1309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001" y="265373"/>
            <a:ext cx="9360000" cy="657339"/>
          </a:xfrm>
        </p:spPr>
        <p:txBody>
          <a:bodyPr/>
          <a:lstStyle/>
          <a:p>
            <a:r>
              <a:rPr lang="en-US" dirty="0" smtClean="0"/>
              <a:t>SULF </a:t>
            </a:r>
            <a:r>
              <a:rPr lang="en-150" dirty="0" smtClean="0"/>
              <a:t>–</a:t>
            </a:r>
            <a:r>
              <a:rPr lang="en-US" dirty="0" smtClean="0"/>
              <a:t> lab operations / core business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19</a:t>
            </a:fld>
            <a:endParaRPr lang="sv-S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41001" y="931026"/>
            <a:ext cx="10094936" cy="507076"/>
          </a:xfrm>
        </p:spPr>
        <p:txBody>
          <a:bodyPr/>
          <a:lstStyle/>
          <a:p>
            <a:r>
              <a:rPr lang="en-US" dirty="0" smtClean="0"/>
              <a:t>Main issue right now</a:t>
            </a:r>
            <a:r>
              <a:rPr lang="en-150" dirty="0" smtClean="0"/>
              <a:t>–</a:t>
            </a:r>
            <a:r>
              <a:rPr lang="en-US" dirty="0" smtClean="0"/>
              <a:t> long delivery times and unexpected shift of deliveries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41001" y="1507316"/>
            <a:ext cx="7640892" cy="4768062"/>
          </a:xfrm>
        </p:spPr>
        <p:txBody>
          <a:bodyPr/>
          <a:lstStyle/>
          <a:p>
            <a:r>
              <a:rPr lang="en-US" u="sng" dirty="0" smtClean="0"/>
              <a:t>Daily tasks (core business):</a:t>
            </a:r>
          </a:p>
          <a:p>
            <a:r>
              <a:rPr lang="en-US" dirty="0" smtClean="0"/>
              <a:t>- keep instruments calibrated and maintained, write quick guides, train colleagues</a:t>
            </a:r>
          </a:p>
          <a:p>
            <a:r>
              <a:rPr lang="en-US" dirty="0" smtClean="0"/>
              <a:t>- procure common chemicals (common compounds, solvents, acids, bases, indicators, buffers, standards</a:t>
            </a:r>
            <a:r>
              <a:rPr lang="en-150" dirty="0" smtClean="0"/>
              <a:t>…</a:t>
            </a:r>
            <a:r>
              <a:rPr lang="en-US" dirty="0" smtClean="0"/>
              <a:t>) to avoid delays</a:t>
            </a:r>
          </a:p>
          <a:p>
            <a:r>
              <a:rPr lang="en-US" dirty="0" smtClean="0"/>
              <a:t>- update lab safety guidelines, perform safety walk-throughs</a:t>
            </a:r>
          </a:p>
          <a:p>
            <a:r>
              <a:rPr lang="en-US" dirty="0" smtClean="0"/>
              <a:t>- keep </a:t>
            </a:r>
            <a:r>
              <a:rPr lang="en-US" dirty="0"/>
              <a:t>chemical inventory up to </a:t>
            </a:r>
            <a:r>
              <a:rPr lang="en-US" dirty="0" smtClean="0"/>
              <a:t>date</a:t>
            </a:r>
          </a:p>
          <a:p>
            <a:r>
              <a:rPr lang="en-US" dirty="0" smtClean="0"/>
              <a:t>- order l-N</a:t>
            </a:r>
            <a:r>
              <a:rPr lang="en-US" baseline="-25000" dirty="0" smtClean="0"/>
              <a:t>2</a:t>
            </a:r>
            <a:r>
              <a:rPr lang="en-US" dirty="0" smtClean="0"/>
              <a:t>, gas cylinders, waste removal, check house vacuum</a:t>
            </a:r>
          </a:p>
          <a:p>
            <a:endParaRPr lang="en-US" dirty="0" smtClean="0"/>
          </a:p>
          <a:p>
            <a:r>
              <a:rPr lang="en-US" u="sng" dirty="0" smtClean="0"/>
              <a:t>Unavoidable </a:t>
            </a:r>
            <a:r>
              <a:rPr lang="en-US" u="sng" dirty="0" smtClean="0"/>
              <a:t>issues</a:t>
            </a:r>
            <a:r>
              <a:rPr lang="en-US" dirty="0" smtClean="0"/>
              <a:t>:</a:t>
            </a:r>
            <a:endParaRPr lang="en-US" dirty="0" smtClean="0"/>
          </a:p>
          <a:p>
            <a:r>
              <a:rPr lang="en-US" dirty="0" smtClean="0"/>
              <a:t>- single-point failure: train at least 2 of the 4 team members</a:t>
            </a:r>
          </a:p>
          <a:p>
            <a:r>
              <a:rPr lang="en-US" dirty="0" smtClean="0"/>
              <a:t>- </a:t>
            </a:r>
            <a:r>
              <a:rPr lang="en-US" dirty="0" smtClean="0"/>
              <a:t>absence </a:t>
            </a:r>
            <a:r>
              <a:rPr lang="en-US" dirty="0" smtClean="0"/>
              <a:t>coverage for areas and labs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" r="20404"/>
          <a:stretch/>
        </p:blipFill>
        <p:spPr>
          <a:xfrm>
            <a:off x="8665730" y="2147079"/>
            <a:ext cx="2670541" cy="361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7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0675" y="1260125"/>
            <a:ext cx="9941745" cy="2387600"/>
          </a:xfrm>
        </p:spPr>
        <p:txBody>
          <a:bodyPr/>
          <a:lstStyle/>
          <a:p>
            <a:r>
              <a:rPr lang="en-GB" dirty="0" smtClean="0"/>
              <a:t>STAP </a:t>
            </a:r>
            <a:r>
              <a:rPr lang="en-GB" dirty="0" smtClean="0"/>
              <a:t>presentation: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Sample and User Laboratory Facilities</a:t>
            </a:r>
            <a:endParaRPr lang="en-GB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4" y="3883393"/>
            <a:ext cx="9899655" cy="921363"/>
          </a:xfrm>
        </p:spPr>
        <p:txBody>
          <a:bodyPr/>
          <a:lstStyle/>
          <a:p>
            <a:r>
              <a:rPr lang="en-GB" dirty="0" smtClean="0"/>
              <a:t>Monika Hartl, Katrin Michel, Melissa Sharp, Harald Schneider</a:t>
            </a:r>
            <a:endParaRPr lang="en-GB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</a:t>
            </a:r>
            <a:r>
              <a:rPr lang="en-GB" dirty="0" smtClean="0"/>
              <a:t>Monika Hartl</a:t>
            </a:r>
            <a:endParaRPr lang="en-GB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2022-05-01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SULF back to core business?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38094" y="1673667"/>
            <a:ext cx="3664427" cy="3632053"/>
          </a:xfrm>
          <a:solidFill>
            <a:srgbClr val="00B050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Working solutions: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cleaning of lab floors and office area now possible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cargo bike has been procured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- mail is delivered to our offices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- electrical engineer is still available for installation support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- FM and office support now react faster to our calls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xfrm>
            <a:off x="4102521" y="1562399"/>
            <a:ext cx="7740612" cy="5190826"/>
          </a:xfrm>
        </p:spPr>
        <p:txBody>
          <a:bodyPr/>
          <a:lstStyle/>
          <a:p>
            <a:r>
              <a:rPr lang="en-US" dirty="0"/>
              <a:t>Remaining Issues (time drain):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(1) </a:t>
            </a:r>
            <a:r>
              <a:rPr lang="en-US" dirty="0">
                <a:solidFill>
                  <a:srgbClr val="FF0000"/>
                </a:solidFill>
              </a:rPr>
              <a:t>no ownership of building by FM and office support (no automatic check if </a:t>
            </a:r>
            <a:r>
              <a:rPr lang="en-US" dirty="0" smtClean="0">
                <a:solidFill>
                  <a:srgbClr val="FF0000"/>
                </a:solidFill>
              </a:rPr>
              <a:t>things </a:t>
            </a:r>
            <a:r>
              <a:rPr lang="en-US" dirty="0">
                <a:solidFill>
                  <a:srgbClr val="FF0000"/>
                </a:solidFill>
              </a:rPr>
              <a:t>are working, supplies are not automatic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i="1" dirty="0" smtClean="0"/>
              <a:t>Doors not working -&gt; SULF submits ticket AND has to follow up to make sure it gets done. (replace door by lights, ventilation, </a:t>
            </a:r>
            <a:r>
              <a:rPr lang="en-150" i="1" dirty="0" smtClean="0"/>
              <a:t>…</a:t>
            </a:r>
            <a:r>
              <a:rPr lang="en-US" i="1" dirty="0" smtClean="0"/>
              <a:t>)</a:t>
            </a:r>
            <a:endParaRPr lang="en-US" i="1" dirty="0" smtClean="0"/>
          </a:p>
          <a:p>
            <a:r>
              <a:rPr lang="en-US" dirty="0" smtClean="0"/>
              <a:t>(2) </a:t>
            </a:r>
            <a:r>
              <a:rPr lang="en-US" dirty="0" smtClean="0">
                <a:solidFill>
                  <a:srgbClr val="FF0000"/>
                </a:solidFill>
              </a:rPr>
              <a:t>change of procedures by support groups without enough warning/discussion with groups affected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i="1" dirty="0" smtClean="0"/>
              <a:t>door </a:t>
            </a:r>
            <a:r>
              <a:rPr lang="en-US" i="1" dirty="0"/>
              <a:t>alarms and badge </a:t>
            </a:r>
            <a:r>
              <a:rPr lang="en-US" i="1" dirty="0" smtClean="0"/>
              <a:t>readers</a:t>
            </a:r>
          </a:p>
          <a:p>
            <a:r>
              <a:rPr lang="en-US" dirty="0" smtClean="0"/>
              <a:t>(3) </a:t>
            </a:r>
            <a:r>
              <a:rPr lang="en-US" dirty="0" smtClean="0">
                <a:solidFill>
                  <a:srgbClr val="FF0000"/>
                </a:solidFill>
              </a:rPr>
              <a:t>Progress </a:t>
            </a:r>
            <a:r>
              <a:rPr lang="en-US" dirty="0" smtClean="0">
                <a:solidFill>
                  <a:srgbClr val="FF0000"/>
                </a:solidFill>
              </a:rPr>
              <a:t>blocked </a:t>
            </a:r>
            <a:r>
              <a:rPr lang="en-US" dirty="0" smtClean="0">
                <a:solidFill>
                  <a:srgbClr val="FF0000"/>
                </a:solidFill>
              </a:rPr>
              <a:t>by other </a:t>
            </a:r>
            <a:r>
              <a:rPr lang="en-US" dirty="0" smtClean="0">
                <a:solidFill>
                  <a:srgbClr val="FF0000"/>
                </a:solidFill>
              </a:rPr>
              <a:t>groups not understanding details </a:t>
            </a:r>
            <a:endParaRPr lang="en-US" dirty="0" smtClean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i="1" dirty="0" smtClean="0"/>
              <a:t>Insurance: </a:t>
            </a:r>
            <a:r>
              <a:rPr lang="en-US" i="1" dirty="0" smtClean="0"/>
              <a:t>need lids on waste bins; emergency response team: no 200 bar gas cylinders in labs; </a:t>
            </a:r>
            <a:r>
              <a:rPr lang="en-US" i="1" dirty="0" smtClean="0"/>
              <a:t>security: alarms on inner doors needed now</a:t>
            </a:r>
            <a:r>
              <a:rPr lang="en-150" i="1" dirty="0" smtClean="0"/>
              <a:t>…</a:t>
            </a:r>
            <a:endParaRPr lang="en-US" i="1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i="1" dirty="0" smtClean="0"/>
              <a:t>L-N</a:t>
            </a:r>
            <a:r>
              <a:rPr lang="en-US" i="1" baseline="-25000" dirty="0" smtClean="0"/>
              <a:t>2</a:t>
            </a:r>
            <a:r>
              <a:rPr lang="en-US" i="1" dirty="0" smtClean="0"/>
              <a:t> </a:t>
            </a:r>
            <a:r>
              <a:rPr lang="en-US" i="1" dirty="0"/>
              <a:t>storage </a:t>
            </a:r>
            <a:r>
              <a:rPr lang="en-US" i="1" dirty="0" smtClean="0"/>
              <a:t>tank for l-N</a:t>
            </a:r>
            <a:r>
              <a:rPr lang="en-US" i="1" baseline="-25000" dirty="0" smtClean="0"/>
              <a:t>2</a:t>
            </a:r>
            <a:r>
              <a:rPr lang="en-US" i="1" dirty="0" smtClean="0"/>
              <a:t> and gas N</a:t>
            </a:r>
            <a:r>
              <a:rPr lang="en-US" i="1" baseline="-25000" dirty="0" smtClean="0"/>
              <a:t>2</a:t>
            </a:r>
            <a:r>
              <a:rPr lang="en-US" i="1" dirty="0" smtClean="0"/>
              <a:t> supply: rent </a:t>
            </a:r>
            <a:r>
              <a:rPr lang="en-US" i="1" dirty="0"/>
              <a:t>deemed too </a:t>
            </a:r>
            <a:r>
              <a:rPr lang="en-US" i="1" dirty="0" smtClean="0"/>
              <a:t>expensive</a:t>
            </a:r>
            <a:endParaRPr lang="en-US" i="1" dirty="0"/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Issues raised at previous STAPS have been (mostly) solved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6" y="5305720"/>
            <a:ext cx="1277541" cy="129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446" y="166210"/>
            <a:ext cx="9360000" cy="657339"/>
          </a:xfrm>
        </p:spPr>
        <p:txBody>
          <a:bodyPr/>
          <a:lstStyle/>
          <a:p>
            <a:r>
              <a:rPr lang="en-US" dirty="0" smtClean="0"/>
              <a:t>Diffraction equipment and microscopes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21</a:t>
            </a:fld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1991" y="880488"/>
            <a:ext cx="9360000" cy="507076"/>
          </a:xfrm>
        </p:spPr>
        <p:txBody>
          <a:bodyPr/>
          <a:lstStyle/>
          <a:p>
            <a:r>
              <a:rPr lang="en-US" dirty="0" smtClean="0"/>
              <a:t>Operational: Single Crystal &amp; Powder Diffraction, Optical microscopy, SEM</a:t>
            </a:r>
            <a:endParaRPr lang="en-US" dirty="0"/>
          </a:p>
        </p:txBody>
      </p:sp>
      <p:sp>
        <p:nvSpPr>
          <p:cNvPr id="19" name="Flowchart: Alternate Process 18"/>
          <p:cNvSpPr/>
          <p:nvPr/>
        </p:nvSpPr>
        <p:spPr>
          <a:xfrm>
            <a:off x="4355899" y="1632849"/>
            <a:ext cx="3595738" cy="2376000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90681" y="1632849"/>
            <a:ext cx="3595738" cy="2376000"/>
            <a:chOff x="443230" y="1632849"/>
            <a:chExt cx="3595738" cy="2376000"/>
          </a:xfrm>
        </p:grpSpPr>
        <p:sp>
          <p:nvSpPr>
            <p:cNvPr id="5" name="Flowchart: Alternate Process 4"/>
            <p:cNvSpPr/>
            <p:nvPr/>
          </p:nvSpPr>
          <p:spPr>
            <a:xfrm>
              <a:off x="443230" y="1632849"/>
              <a:ext cx="3595738" cy="2376000"/>
            </a:xfrm>
            <a:prstGeom prst="flowChartAlternateProcess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4"/>
            <p:cNvSpPr txBox="1">
              <a:spLocks/>
            </p:cNvSpPr>
            <p:nvPr/>
          </p:nvSpPr>
          <p:spPr>
            <a:xfrm>
              <a:off x="469788" y="1700060"/>
              <a:ext cx="3309006" cy="1936711"/>
            </a:xfrm>
            <a:prstGeom prst="rect">
              <a:avLst/>
            </a:prstGeom>
          </p:spPr>
          <p:txBody>
            <a:bodyPr vert="horz" lIns="0" tIns="45720" rIns="18000" bIns="45720" rtlCol="0">
              <a:noAutofit/>
            </a:bodyPr>
            <a:lstStyle>
              <a:lvl1pPr marL="101600" indent="-101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Segoe UI" panose="020B0502040204020203" pitchFamily="34" charset="0"/>
                <a:buChar char=" "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1pPr>
              <a:lvl2pPr marL="358775" indent="-2159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Wingdings" panose="05000000000000000000" pitchFamily="2" charset="2"/>
                <a:buChar char=""/>
                <a:tabLst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449263" indent="-1968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8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541338" indent="-180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630000" indent="-162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4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</a:rPr>
                <a:t>Agilent Single Crystal X-ray machine by RIGAKU</a:t>
              </a:r>
              <a:r>
                <a:rPr lang="en-150" b="1" dirty="0" smtClean="0">
                  <a:solidFill>
                    <a:schemeClr val="accent1">
                      <a:lumMod val="75000"/>
                    </a:schemeClr>
                  </a:solidFill>
                </a:rPr>
                <a:t>–</a:t>
              </a:r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used/permanent loan: </a:t>
              </a:r>
            </a:p>
            <a:p>
              <a:r>
                <a:rPr lang="en-US" dirty="0" err="1" smtClean="0">
                  <a:solidFill>
                    <a:schemeClr val="tx1"/>
                  </a:solidFill>
                </a:rPr>
                <a:t>Cu</a:t>
              </a:r>
              <a:r>
                <a:rPr lang="en-US" i="1" dirty="0" err="1" smtClean="0">
                  <a:solidFill>
                    <a:schemeClr val="tx1"/>
                  </a:solidFill>
                </a:rPr>
                <a:t>K</a:t>
              </a:r>
              <a:r>
                <a:rPr lang="en-US" dirty="0" smtClean="0">
                  <a:solidFill>
                    <a:schemeClr val="tx1"/>
                  </a:solidFill>
                </a:rPr>
                <a:t>:  1.54056 Å </a:t>
              </a:r>
            </a:p>
            <a:p>
              <a:r>
                <a:rPr lang="en-US" dirty="0" err="1" smtClean="0">
                  <a:solidFill>
                    <a:schemeClr val="tx1"/>
                  </a:solidFill>
                </a:rPr>
                <a:t>Mo</a:t>
              </a:r>
              <a:r>
                <a:rPr lang="en-US" i="1" dirty="0" err="1" smtClean="0">
                  <a:solidFill>
                    <a:schemeClr val="tx1"/>
                  </a:solidFill>
                </a:rPr>
                <a:t>K</a:t>
              </a:r>
              <a:r>
                <a:rPr lang="en-US" dirty="0" smtClean="0">
                  <a:solidFill>
                    <a:schemeClr val="tx1"/>
                  </a:solidFill>
                </a:rPr>
                <a:t>:  0.70930 Å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45606" y="2654708"/>
              <a:ext cx="911541" cy="1215389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92288" y="4059135"/>
            <a:ext cx="3595739" cy="2418907"/>
            <a:chOff x="415635" y="4115376"/>
            <a:chExt cx="3595739" cy="2418907"/>
          </a:xfrm>
        </p:grpSpPr>
        <p:sp>
          <p:nvSpPr>
            <p:cNvPr id="20" name="Flowchart: Alternate Process 19"/>
            <p:cNvSpPr/>
            <p:nvPr/>
          </p:nvSpPr>
          <p:spPr>
            <a:xfrm>
              <a:off x="415635" y="4115376"/>
              <a:ext cx="3595739" cy="2418907"/>
            </a:xfrm>
            <a:prstGeom prst="flowChartAlternateProcess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7174" y="4167805"/>
              <a:ext cx="330900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</a:rPr>
                <a:t>RIGAKU </a:t>
              </a:r>
              <a:r>
                <a:rPr lang="en-US" b="1" dirty="0" err="1">
                  <a:solidFill>
                    <a:schemeClr val="accent1">
                      <a:lumMod val="75000"/>
                    </a:schemeClr>
                  </a:solidFill>
                </a:rPr>
                <a:t>Smartlab</a:t>
              </a:r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</a:rPr>
                <a:t> SE Powder X-ray machine (Cu tube</a:t>
              </a:r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</a:rPr>
                <a:t>):  </a:t>
              </a:r>
              <a:r>
                <a:rPr lang="en-US" dirty="0"/>
                <a:t>s</a:t>
              </a:r>
              <a:r>
                <a:rPr lang="en-US" dirty="0" smtClean="0"/>
                <a:t>ample changer</a:t>
              </a:r>
              <a:endParaRPr lang="en-US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57758" y="4824665"/>
              <a:ext cx="1300508" cy="1520580"/>
            </a:xfrm>
            <a:prstGeom prst="rect">
              <a:avLst/>
            </a:prstGeom>
          </p:spPr>
        </p:pic>
      </p:grpSp>
      <p:sp>
        <p:nvSpPr>
          <p:cNvPr id="28" name="Content Placeholder 5"/>
          <p:cNvSpPr txBox="1">
            <a:spLocks/>
          </p:cNvSpPr>
          <p:nvPr/>
        </p:nvSpPr>
        <p:spPr>
          <a:xfrm>
            <a:off x="5025279" y="1782251"/>
            <a:ext cx="2729659" cy="1864049"/>
          </a:xfrm>
          <a:prstGeom prst="rect">
            <a:avLst/>
          </a:prstGeom>
        </p:spPr>
        <p:txBody>
          <a:bodyPr/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Leica Optical microscope with indenter and camera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9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036" y="2752144"/>
            <a:ext cx="1385380" cy="1039035"/>
          </a:xfrm>
        </p:spPr>
      </p:pic>
      <p:grpSp>
        <p:nvGrpSpPr>
          <p:cNvPr id="8" name="Group 7"/>
          <p:cNvGrpSpPr/>
          <p:nvPr/>
        </p:nvGrpSpPr>
        <p:grpSpPr>
          <a:xfrm>
            <a:off x="4366535" y="4062462"/>
            <a:ext cx="3633496" cy="2418907"/>
            <a:chOff x="4119084" y="4067778"/>
            <a:chExt cx="3633496" cy="2418907"/>
          </a:xfrm>
        </p:grpSpPr>
        <p:sp>
          <p:nvSpPr>
            <p:cNvPr id="23" name="Flowchart: Alternate Process 22"/>
            <p:cNvSpPr/>
            <p:nvPr/>
          </p:nvSpPr>
          <p:spPr>
            <a:xfrm>
              <a:off x="4119084" y="4067778"/>
              <a:ext cx="3633496" cy="2418907"/>
            </a:xfrm>
            <a:prstGeom prst="flowChartAlternateProcess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ontent Placeholder 5"/>
            <p:cNvSpPr txBox="1">
              <a:spLocks/>
            </p:cNvSpPr>
            <p:nvPr/>
          </p:nvSpPr>
          <p:spPr>
            <a:xfrm>
              <a:off x="5143375" y="4100931"/>
              <a:ext cx="2498053" cy="2262167"/>
            </a:xfrm>
            <a:prstGeom prst="rect">
              <a:avLst/>
            </a:prstGeom>
          </p:spPr>
          <p:txBody>
            <a:bodyPr/>
            <a:lstStyle>
              <a:lvl1pPr marL="101600" indent="-101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Segoe UI" panose="020B0502040204020203" pitchFamily="34" charset="0"/>
                <a:buChar char=" "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1pPr>
              <a:lvl2pPr marL="315913" indent="-233363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Wingdings" panose="05000000000000000000" pitchFamily="2" charset="2"/>
                <a:buChar char=""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582613" indent="-250825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defRPr sz="18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839788" indent="-233363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1055688" indent="-200025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defRPr sz="14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</a:rPr>
                <a:t>FEI Environmental Scanning electron microscope (EDAX):</a:t>
              </a:r>
            </a:p>
            <a:p>
              <a:pPr algn="r"/>
              <a:r>
                <a:rPr lang="en-US" sz="1800" dirty="0">
                  <a:solidFill>
                    <a:schemeClr val="tx1"/>
                  </a:solidFill>
                </a:rPr>
                <a:t>Owned by Target, </a:t>
              </a:r>
              <a:r>
                <a:rPr lang="en-US" sz="1800" dirty="0" smtClean="0">
                  <a:solidFill>
                    <a:schemeClr val="tx1"/>
                  </a:solidFill>
                </a:rPr>
                <a:t>operated </a:t>
              </a:r>
              <a:r>
                <a:rPr lang="en-US" sz="1800" dirty="0">
                  <a:solidFill>
                    <a:schemeClr val="tx1"/>
                  </a:solidFill>
                </a:rPr>
                <a:t>by Hossein Sina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7024" y="4892713"/>
              <a:ext cx="1065297" cy="1355339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8369456" y="3447068"/>
            <a:ext cx="3569671" cy="1754326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66666"/>
                </a:solidFill>
              </a:rPr>
              <a:t>New digital camera for microscope + PC</a:t>
            </a:r>
          </a:p>
          <a:p>
            <a:pPr algn="l"/>
            <a:r>
              <a:rPr lang="en-US" dirty="0" smtClean="0">
                <a:solidFill>
                  <a:srgbClr val="666666"/>
                </a:solidFill>
              </a:rPr>
              <a:t>	(grain size, debris)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66666"/>
                </a:solidFill>
              </a:rPr>
              <a:t>X-ray optics to allow reflectometry on </a:t>
            </a:r>
            <a:r>
              <a:rPr lang="en-US" dirty="0" err="1" smtClean="0">
                <a:solidFill>
                  <a:srgbClr val="666666"/>
                </a:solidFill>
              </a:rPr>
              <a:t>Rigaku</a:t>
            </a:r>
            <a:endParaRPr lang="en-US" dirty="0" smtClean="0">
              <a:solidFill>
                <a:srgbClr val="666666"/>
              </a:solidFill>
            </a:endParaRPr>
          </a:p>
          <a:p>
            <a:pPr algn="l"/>
            <a:r>
              <a:rPr lang="en-US" dirty="0" smtClean="0">
                <a:solidFill>
                  <a:srgbClr val="666666"/>
                </a:solidFill>
              </a:rPr>
              <a:t>	(neutron optics quality)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857379" y="3689105"/>
            <a:ext cx="950756" cy="760832"/>
            <a:chOff x="5697635" y="3607392"/>
            <a:chExt cx="950756" cy="760832"/>
          </a:xfrm>
        </p:grpSpPr>
        <p:sp>
          <p:nvSpPr>
            <p:cNvPr id="33" name="Oval 32"/>
            <p:cNvSpPr/>
            <p:nvPr/>
          </p:nvSpPr>
          <p:spPr>
            <a:xfrm>
              <a:off x="5778043" y="3607392"/>
              <a:ext cx="787769" cy="76083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904603" y="3750145"/>
              <a:ext cx="530254" cy="48902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34"/>
            <p:cNvSpPr/>
            <p:nvPr/>
          </p:nvSpPr>
          <p:spPr>
            <a:xfrm>
              <a:off x="6352298" y="3790266"/>
              <a:ext cx="296093" cy="214077"/>
            </a:xfrm>
            <a:prstGeom prst="triangl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/>
            <p:cNvSpPr/>
            <p:nvPr/>
          </p:nvSpPr>
          <p:spPr>
            <a:xfrm flipV="1">
              <a:off x="5697635" y="3993634"/>
              <a:ext cx="296093" cy="214077"/>
            </a:xfrm>
            <a:prstGeom prst="triangl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373566" y="3077736"/>
            <a:ext cx="299671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2022 ideas for procurement</a:t>
            </a:r>
          </a:p>
        </p:txBody>
      </p:sp>
    </p:spTree>
    <p:extLst>
      <p:ext uri="{BB962C8B-B14F-4D97-AF65-F5344CB8AC3E}">
        <p14:creationId xmlns:p14="http://schemas.microsoft.com/office/powerpoint/2010/main" val="168163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owchart: Alternate Process 19"/>
          <p:cNvSpPr/>
          <p:nvPr/>
        </p:nvSpPr>
        <p:spPr>
          <a:xfrm>
            <a:off x="766656" y="4067801"/>
            <a:ext cx="3457415" cy="2418907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Alternate Process 4"/>
          <p:cNvSpPr/>
          <p:nvPr/>
        </p:nvSpPr>
        <p:spPr>
          <a:xfrm>
            <a:off x="766657" y="1598195"/>
            <a:ext cx="3457414" cy="2418907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130" y="265373"/>
            <a:ext cx="9668579" cy="657339"/>
          </a:xfrm>
        </p:spPr>
        <p:txBody>
          <a:bodyPr/>
          <a:lstStyle/>
          <a:p>
            <a:r>
              <a:rPr lang="en-US" dirty="0" smtClean="0"/>
              <a:t>TG, BET, </a:t>
            </a:r>
            <a:r>
              <a:rPr lang="en-US" dirty="0" err="1" smtClean="0"/>
              <a:t>pycnometry</a:t>
            </a:r>
            <a:r>
              <a:rPr lang="en-US" dirty="0" smtClean="0"/>
              <a:t> and electrochemistry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22</a:t>
            </a:fld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27858" y="902422"/>
            <a:ext cx="9360000" cy="507076"/>
          </a:xfrm>
        </p:spPr>
        <p:txBody>
          <a:bodyPr/>
          <a:lstStyle/>
          <a:p>
            <a:r>
              <a:rPr lang="en-US" dirty="0" smtClean="0"/>
              <a:t>Operational: DCS/DTA, BET, gas </a:t>
            </a:r>
            <a:r>
              <a:rPr lang="en-US" dirty="0" err="1" smtClean="0"/>
              <a:t>pycnometry</a:t>
            </a:r>
            <a:r>
              <a:rPr lang="en-US" dirty="0" smtClean="0"/>
              <a:t>, </a:t>
            </a:r>
            <a:r>
              <a:rPr lang="en-US" dirty="0" err="1" smtClean="0"/>
              <a:t>potentiostat</a:t>
            </a:r>
            <a:endParaRPr lang="en-US" dirty="0"/>
          </a:p>
        </p:txBody>
      </p:sp>
      <p:sp>
        <p:nvSpPr>
          <p:cNvPr id="19" name="Flowchart: Alternate Process 18"/>
          <p:cNvSpPr/>
          <p:nvPr/>
        </p:nvSpPr>
        <p:spPr>
          <a:xfrm>
            <a:off x="4292607" y="1598194"/>
            <a:ext cx="3487455" cy="2418907"/>
          </a:xfrm>
          <a:prstGeom prst="flowChartAlternateProcess">
            <a:avLst/>
          </a:prstGeom>
          <a:solidFill>
            <a:schemeClr val="accent6">
              <a:lumMod val="20000"/>
              <a:lumOff val="80000"/>
              <a:alpha val="66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Alternate Process 22"/>
          <p:cNvSpPr/>
          <p:nvPr/>
        </p:nvSpPr>
        <p:spPr>
          <a:xfrm>
            <a:off x="4292607" y="4067800"/>
            <a:ext cx="3485693" cy="2418907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53098" y="2256730"/>
            <a:ext cx="1645146" cy="1233859"/>
          </a:xfrm>
        </p:spPr>
      </p:pic>
      <p:sp>
        <p:nvSpPr>
          <p:cNvPr id="33" name="Content Placeholder 4"/>
          <p:cNvSpPr txBox="1">
            <a:spLocks/>
          </p:cNvSpPr>
          <p:nvPr/>
        </p:nvSpPr>
        <p:spPr>
          <a:xfrm>
            <a:off x="792343" y="1771994"/>
            <a:ext cx="1969147" cy="2071308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Netzsch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Jupiter STA: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DTA/DSC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T=30-1600 </a:t>
            </a:r>
            <a:r>
              <a:rPr lang="en-150" dirty="0" smtClean="0">
                <a:solidFill>
                  <a:schemeClr val="tx1"/>
                </a:solidFill>
              </a:rPr>
              <a:t>°</a:t>
            </a:r>
            <a:r>
              <a:rPr lang="en-US" dirty="0" smtClean="0">
                <a:solidFill>
                  <a:schemeClr val="tx1"/>
                </a:solidFill>
              </a:rPr>
              <a:t>C, sample size 1-30 mg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4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74701" y="2407242"/>
            <a:ext cx="1549258" cy="1161944"/>
          </a:xfrm>
        </p:spPr>
      </p:pic>
      <p:sp>
        <p:nvSpPr>
          <p:cNvPr id="35" name="Content Placeholder 5"/>
          <p:cNvSpPr txBox="1">
            <a:spLocks/>
          </p:cNvSpPr>
          <p:nvPr/>
        </p:nvSpPr>
        <p:spPr>
          <a:xfrm>
            <a:off x="4901870" y="1777184"/>
            <a:ext cx="2712408" cy="1425048"/>
          </a:xfrm>
          <a:prstGeom prst="rect">
            <a:avLst/>
          </a:prstGeom>
        </p:spPr>
        <p:txBody>
          <a:bodyPr/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BET surface area determination </a:t>
            </a:r>
          </a:p>
          <a:p>
            <a:pPr algn="r"/>
            <a:r>
              <a:rPr lang="en-US" dirty="0" smtClean="0">
                <a:solidFill>
                  <a:schemeClr val="tx1"/>
                </a:solidFill>
              </a:rPr>
              <a:t>nitrogen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77818" y="4868477"/>
            <a:ext cx="1574609" cy="1180957"/>
          </a:xfrm>
          <a:prstGeom prst="rect">
            <a:avLst/>
          </a:prstGeom>
        </p:spPr>
      </p:pic>
      <p:sp>
        <p:nvSpPr>
          <p:cNvPr id="38" name="Content Placeholder 5"/>
          <p:cNvSpPr txBox="1">
            <a:spLocks/>
          </p:cNvSpPr>
          <p:nvPr/>
        </p:nvSpPr>
        <p:spPr>
          <a:xfrm>
            <a:off x="766656" y="4284859"/>
            <a:ext cx="2178334" cy="1833175"/>
          </a:xfrm>
          <a:prstGeom prst="rect">
            <a:avLst/>
          </a:prstGeom>
        </p:spPr>
        <p:txBody>
          <a:bodyPr/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Gas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pycnometer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(helium): 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measuring the density of a solid material</a:t>
            </a:r>
          </a:p>
          <a:p>
            <a:pPr algn="r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9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803"/>
          <a:stretch/>
        </p:blipFill>
        <p:spPr>
          <a:xfrm>
            <a:off x="4582641" y="4846901"/>
            <a:ext cx="1176742" cy="1353687"/>
          </a:xfrm>
        </p:spPr>
      </p:pic>
      <p:sp>
        <p:nvSpPr>
          <p:cNvPr id="40" name="Rectangle 39"/>
          <p:cNvSpPr/>
          <p:nvPr/>
        </p:nvSpPr>
        <p:spPr>
          <a:xfrm>
            <a:off x="4824814" y="4146052"/>
            <a:ext cx="2778309" cy="163121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</a:rPr>
              <a:t>Autolab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</a:rPr>
              <a:t>potentiostat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sz="2000" dirty="0" smtClean="0"/>
              <a:t>cyclic voltammetry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sz="2000" dirty="0" smtClean="0"/>
              <a:t>Hg-drop polarography</a:t>
            </a:r>
            <a:endParaRPr lang="en-US" sz="2000" dirty="0"/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sz="2000" dirty="0" smtClean="0"/>
              <a:t> voltammetry: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09770" y="3439203"/>
            <a:ext cx="3424228" cy="230832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low-temperature DSC (&gt;100K, soft matter, water in materials)</a:t>
            </a:r>
          </a:p>
          <a:p>
            <a:pPr marL="571500" indent="-571500" algn="l">
              <a:buFont typeface="Symbol" panose="05050102010706020507" pitchFamily="18" charset="2"/>
              <a:buChar char="Ö"/>
            </a:pPr>
            <a:r>
              <a:rPr lang="en-US" sz="3600" dirty="0" smtClean="0">
                <a:solidFill>
                  <a:srgbClr val="00B050"/>
                </a:solidFill>
                <a:sym typeface="Symbol" panose="05050102010706020507" pitchFamily="18" charset="2"/>
              </a:rPr>
              <a:t>DONE </a:t>
            </a:r>
            <a:r>
              <a:rPr lang="en-US" dirty="0" smtClean="0">
                <a:solidFill>
                  <a:srgbClr val="00B050"/>
                </a:solidFill>
                <a:sym typeface="Symbol" panose="05050102010706020507" pitchFamily="18" charset="2"/>
              </a:rPr>
              <a:t>(procured with grant, 50%)</a:t>
            </a:r>
          </a:p>
          <a:p>
            <a:pPr marL="285750" indent="-285750" algn="l">
              <a:buFont typeface="Symbol" panose="05050102010706020507" pitchFamily="18" charset="2"/>
              <a:buChar char="Ö"/>
            </a:pPr>
            <a:endParaRPr lang="en-US" dirty="0">
              <a:solidFill>
                <a:srgbClr val="00B050"/>
              </a:solidFill>
              <a:sym typeface="Symbol" panose="05050102010706020507" pitchFamily="18" charset="2"/>
            </a:endParaRPr>
          </a:p>
          <a:p>
            <a:pPr algn="l"/>
            <a:r>
              <a:rPr lang="en-US" dirty="0">
                <a:solidFill>
                  <a:srgbClr val="666666"/>
                </a:solidFill>
                <a:sym typeface="Symbol" panose="05050102010706020507" pitchFamily="18" charset="2"/>
              </a:rPr>
              <a:t>Expand electrochemistry for corrosion measurements?</a:t>
            </a:r>
            <a:endParaRPr lang="en-US" dirty="0">
              <a:solidFill>
                <a:srgbClr val="666666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74379" y="3680304"/>
            <a:ext cx="950756" cy="760832"/>
            <a:chOff x="5697635" y="3607392"/>
            <a:chExt cx="950756" cy="760832"/>
          </a:xfrm>
        </p:grpSpPr>
        <p:sp>
          <p:nvSpPr>
            <p:cNvPr id="43" name="Oval 42"/>
            <p:cNvSpPr/>
            <p:nvPr/>
          </p:nvSpPr>
          <p:spPr>
            <a:xfrm>
              <a:off x="5778043" y="3607392"/>
              <a:ext cx="787769" cy="76083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5904603" y="3750145"/>
              <a:ext cx="530254" cy="48902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Isosceles Triangle 44"/>
            <p:cNvSpPr/>
            <p:nvPr/>
          </p:nvSpPr>
          <p:spPr>
            <a:xfrm>
              <a:off x="6352298" y="3790266"/>
              <a:ext cx="296093" cy="214077"/>
            </a:xfrm>
            <a:prstGeom prst="triangl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Isosceles Triangle 45"/>
            <p:cNvSpPr/>
            <p:nvPr/>
          </p:nvSpPr>
          <p:spPr>
            <a:xfrm flipV="1">
              <a:off x="5697635" y="3993634"/>
              <a:ext cx="296093" cy="214077"/>
            </a:xfrm>
            <a:prstGeom prst="triangl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8309770" y="3070318"/>
            <a:ext cx="299671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2022 ideas for procurement</a:t>
            </a:r>
          </a:p>
        </p:txBody>
      </p:sp>
    </p:spTree>
    <p:extLst>
      <p:ext uri="{BB962C8B-B14F-4D97-AF65-F5344CB8AC3E}">
        <p14:creationId xmlns:p14="http://schemas.microsoft.com/office/powerpoint/2010/main" val="90641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owchart: Alternate Process 19"/>
          <p:cNvSpPr/>
          <p:nvPr/>
        </p:nvSpPr>
        <p:spPr>
          <a:xfrm>
            <a:off x="643190" y="4006119"/>
            <a:ext cx="3678955" cy="2418907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Alternate Process 4"/>
          <p:cNvSpPr/>
          <p:nvPr/>
        </p:nvSpPr>
        <p:spPr>
          <a:xfrm>
            <a:off x="638099" y="1531088"/>
            <a:ext cx="3689138" cy="2418907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190" y="277684"/>
            <a:ext cx="9360000" cy="657339"/>
          </a:xfrm>
        </p:spPr>
        <p:txBody>
          <a:bodyPr/>
          <a:lstStyle/>
          <a:p>
            <a:r>
              <a:rPr lang="en-US" dirty="0" smtClean="0"/>
              <a:t>Elemental Analysis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23</a:t>
            </a:fld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07095" y="841543"/>
            <a:ext cx="9360000" cy="507076"/>
          </a:xfrm>
        </p:spPr>
        <p:txBody>
          <a:bodyPr/>
          <a:lstStyle/>
          <a:p>
            <a:r>
              <a:rPr lang="en-US" dirty="0" smtClean="0"/>
              <a:t>Operational: XRF, Fusion furnace, ICP-OES, Digestion Microwave</a:t>
            </a:r>
            <a:endParaRPr lang="en-US" dirty="0"/>
          </a:p>
        </p:txBody>
      </p:sp>
      <p:sp>
        <p:nvSpPr>
          <p:cNvPr id="19" name="Flowchart: Alternate Process 18"/>
          <p:cNvSpPr/>
          <p:nvPr/>
        </p:nvSpPr>
        <p:spPr>
          <a:xfrm>
            <a:off x="4399591" y="1528496"/>
            <a:ext cx="3678957" cy="2418907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Alternate Process 22"/>
          <p:cNvSpPr/>
          <p:nvPr/>
        </p:nvSpPr>
        <p:spPr>
          <a:xfrm>
            <a:off x="4410146" y="4000935"/>
            <a:ext cx="3678850" cy="2418907"/>
          </a:xfrm>
          <a:prstGeom prst="flowChartAlternateProcess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986" y="2882307"/>
            <a:ext cx="1307166" cy="980374"/>
          </a:xfr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7728" y="2368391"/>
            <a:ext cx="1360392" cy="10036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4389" y="1672036"/>
            <a:ext cx="1198235" cy="1076047"/>
          </a:xfrm>
          <a:prstGeom prst="rect">
            <a:avLst/>
          </a:prstGeom>
        </p:spPr>
      </p:pic>
      <p:pic>
        <p:nvPicPr>
          <p:cNvPr id="30" name="Content Placeholder 8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8350" y="5206358"/>
            <a:ext cx="1203040" cy="902280"/>
          </a:xfr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728" y="4233363"/>
            <a:ext cx="1033232" cy="102268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78" t="5109" b="12827"/>
          <a:stretch/>
        </p:blipFill>
        <p:spPr>
          <a:xfrm>
            <a:off x="2704541" y="4452612"/>
            <a:ext cx="1567483" cy="135230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752041" y="1615912"/>
            <a:ext cx="20559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Microwave digestions instrument: </a:t>
            </a:r>
          </a:p>
          <a:p>
            <a:r>
              <a:rPr lang="en-US" sz="2000" dirty="0" smtClean="0"/>
              <a:t>Up to 20x50 ml Teflon cups, T&lt;100 </a:t>
            </a:r>
            <a:r>
              <a:rPr lang="en-150" sz="2000" dirty="0"/>
              <a:t>°</a:t>
            </a:r>
            <a:r>
              <a:rPr lang="en-US" sz="2000" dirty="0" smtClean="0"/>
              <a:t>C</a:t>
            </a:r>
            <a:endParaRPr lang="en-US" sz="2000" dirty="0"/>
          </a:p>
        </p:txBody>
      </p:sp>
      <p:sp>
        <p:nvSpPr>
          <p:cNvPr id="34" name="Rectangle 33"/>
          <p:cNvSpPr/>
          <p:nvPr/>
        </p:nvSpPr>
        <p:spPr>
          <a:xfrm>
            <a:off x="5706126" y="1691285"/>
            <a:ext cx="234992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Automatic fusion machine: </a:t>
            </a:r>
          </a:p>
          <a:p>
            <a:pPr algn="r"/>
            <a:r>
              <a:rPr lang="en-US" sz="2000" dirty="0" smtClean="0"/>
              <a:t>Up to 2 samples; </a:t>
            </a:r>
          </a:p>
          <a:p>
            <a:pPr algn="r"/>
            <a:r>
              <a:rPr lang="en-US" sz="2000" dirty="0" smtClean="0"/>
              <a:t>Pt crucibles, approx. 1200 </a:t>
            </a:r>
            <a:r>
              <a:rPr lang="en-150" sz="2000" dirty="0" smtClean="0"/>
              <a:t>°</a:t>
            </a:r>
            <a:r>
              <a:rPr lang="en-US" sz="2000" dirty="0" smtClean="0"/>
              <a:t>C</a:t>
            </a:r>
            <a:endParaRPr lang="en-US" sz="2000" dirty="0"/>
          </a:p>
        </p:txBody>
      </p:sp>
      <p:sp>
        <p:nvSpPr>
          <p:cNvPr id="35" name="Content Placeholder 5"/>
          <p:cNvSpPr txBox="1">
            <a:spLocks/>
          </p:cNvSpPr>
          <p:nvPr/>
        </p:nvSpPr>
        <p:spPr>
          <a:xfrm>
            <a:off x="6098088" y="4223125"/>
            <a:ext cx="1834250" cy="1811275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2865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X-ray Fluorescence: </a:t>
            </a:r>
          </a:p>
          <a:p>
            <a:pPr algn="r"/>
            <a:r>
              <a:rPr lang="en-US" i="1" dirty="0" smtClean="0">
                <a:solidFill>
                  <a:schemeClr val="tx1"/>
                </a:solidFill>
              </a:rPr>
              <a:t>permanent loan from STFC</a:t>
            </a:r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6" name="Content Placeholder 5"/>
          <p:cNvSpPr>
            <a:spLocks noGrp="1"/>
          </p:cNvSpPr>
          <p:nvPr>
            <p:ph idx="13"/>
          </p:nvPr>
        </p:nvSpPr>
        <p:spPr>
          <a:xfrm>
            <a:off x="777115" y="4034819"/>
            <a:ext cx="2169034" cy="2249023"/>
          </a:xfrm>
        </p:spPr>
        <p:txBody>
          <a:bodyPr/>
          <a:lstStyle/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Ion-coupled-Plasma-Optical Emission Spectroscopy (ICP-OES): </a:t>
            </a:r>
            <a:r>
              <a:rPr lang="en-US" dirty="0" smtClean="0">
                <a:solidFill>
                  <a:schemeClr val="tx1"/>
                </a:solidFill>
              </a:rPr>
              <a:t>ppm/ppb range, up to a few mg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644696" y="3386984"/>
            <a:ext cx="2996718" cy="92333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CHN+S elemental analysis (lubricants, organics) ?</a:t>
            </a:r>
          </a:p>
          <a:p>
            <a:pPr algn="l"/>
            <a:endParaRPr lang="en-US" dirty="0" smtClean="0">
              <a:solidFill>
                <a:srgbClr val="666666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3823752" y="3595049"/>
            <a:ext cx="950756" cy="760832"/>
            <a:chOff x="5697635" y="3607392"/>
            <a:chExt cx="950756" cy="760832"/>
          </a:xfrm>
        </p:grpSpPr>
        <p:sp>
          <p:nvSpPr>
            <p:cNvPr id="53" name="Oval 52"/>
            <p:cNvSpPr/>
            <p:nvPr/>
          </p:nvSpPr>
          <p:spPr>
            <a:xfrm>
              <a:off x="5778043" y="3607392"/>
              <a:ext cx="787769" cy="760832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5904603" y="3750145"/>
              <a:ext cx="530254" cy="489026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Isosceles Triangle 54"/>
            <p:cNvSpPr/>
            <p:nvPr/>
          </p:nvSpPr>
          <p:spPr>
            <a:xfrm>
              <a:off x="6352298" y="3790266"/>
              <a:ext cx="296093" cy="214077"/>
            </a:xfrm>
            <a:prstGeom prst="triangl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Isosceles Triangle 55"/>
            <p:cNvSpPr/>
            <p:nvPr/>
          </p:nvSpPr>
          <p:spPr>
            <a:xfrm flipV="1">
              <a:off x="5697635" y="3993634"/>
              <a:ext cx="296093" cy="214077"/>
            </a:xfrm>
            <a:prstGeom prst="triangl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8644696" y="3023103"/>
            <a:ext cx="299671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2022 ideas for procurement</a:t>
            </a:r>
          </a:p>
        </p:txBody>
      </p:sp>
    </p:spTree>
    <p:extLst>
      <p:ext uri="{BB962C8B-B14F-4D97-AF65-F5344CB8AC3E}">
        <p14:creationId xmlns:p14="http://schemas.microsoft.com/office/powerpoint/2010/main" val="329710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owchart: Alternate Process 19"/>
          <p:cNvSpPr/>
          <p:nvPr/>
        </p:nvSpPr>
        <p:spPr>
          <a:xfrm>
            <a:off x="557785" y="4003044"/>
            <a:ext cx="3545973" cy="2418907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Alternate Process 4"/>
          <p:cNvSpPr/>
          <p:nvPr/>
        </p:nvSpPr>
        <p:spPr>
          <a:xfrm>
            <a:off x="557785" y="1531088"/>
            <a:ext cx="3545972" cy="2418907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622302" y="1633762"/>
            <a:ext cx="1924459" cy="2242539"/>
          </a:xfrm>
        </p:spPr>
        <p:txBody>
          <a:bodyPr/>
          <a:lstStyle/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UV/VIS </a:t>
            </a:r>
            <a:r>
              <a:rPr lang="en-US" sz="1800" dirty="0" smtClean="0"/>
              <a:t>Spectrometer range: 200-850 nm </a:t>
            </a:r>
          </a:p>
          <a:p>
            <a:pPr marL="144000" lvl="1" indent="0">
              <a:spcBef>
                <a:spcPts val="0"/>
              </a:spcBef>
              <a:buNone/>
            </a:pPr>
            <a:r>
              <a:rPr lang="en-US" sz="1800" dirty="0" smtClean="0"/>
              <a:t>D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/W-halogen lamp:  230nm-2.5</a:t>
            </a:r>
            <a:r>
              <a:rPr lang="en-150" sz="1800" dirty="0" smtClean="0">
                <a:sym typeface="Symbol" panose="05050102010706020507" pitchFamily="18" charset="2"/>
              </a:rPr>
              <a:t></a:t>
            </a:r>
            <a:r>
              <a:rPr lang="en-US" sz="1800" dirty="0" smtClean="0"/>
              <a:t>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785" y="214954"/>
            <a:ext cx="9360000" cy="657339"/>
          </a:xfrm>
        </p:spPr>
        <p:txBody>
          <a:bodyPr/>
          <a:lstStyle/>
          <a:p>
            <a:r>
              <a:rPr lang="en-US" dirty="0" smtClean="0"/>
              <a:t>Spectroscopy equipment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24</a:t>
            </a:fld>
            <a:endParaRPr lang="sv-SE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6761" y="2235561"/>
            <a:ext cx="1431440" cy="1073580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57785" y="901436"/>
            <a:ext cx="9360000" cy="507076"/>
          </a:xfrm>
        </p:spPr>
        <p:txBody>
          <a:bodyPr/>
          <a:lstStyle/>
          <a:p>
            <a:r>
              <a:rPr lang="en-US" dirty="0" smtClean="0"/>
              <a:t>Operational: UV/VIS, FT-IR, RAMAN, DLS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058" y="4685212"/>
            <a:ext cx="1406092" cy="1054570"/>
          </a:xfrm>
          <a:prstGeom prst="rect">
            <a:avLst/>
          </a:prstGeom>
        </p:spPr>
      </p:pic>
      <p:sp>
        <p:nvSpPr>
          <p:cNvPr id="13" name="Content Placeholder 8"/>
          <p:cNvSpPr txBox="1">
            <a:spLocks/>
          </p:cNvSpPr>
          <p:nvPr/>
        </p:nvSpPr>
        <p:spPr>
          <a:xfrm>
            <a:off x="711637" y="4097050"/>
            <a:ext cx="2068777" cy="2478233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2865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FT-IR </a:t>
            </a:r>
            <a:r>
              <a:rPr lang="en-US" sz="1800" dirty="0" smtClean="0"/>
              <a:t>Spectrometer range: 450-4000 cm</a:t>
            </a:r>
            <a:r>
              <a:rPr lang="en-US" sz="1800" baseline="30000" dirty="0" smtClean="0"/>
              <a:t>-1</a:t>
            </a:r>
            <a:r>
              <a:rPr lang="en-US" sz="1800" dirty="0" smtClean="0"/>
              <a:t> </a:t>
            </a:r>
          </a:p>
          <a:p>
            <a:pPr marL="144000" lvl="1" indent="0">
              <a:spcBef>
                <a:spcPts val="0"/>
              </a:spcBef>
              <a:buNone/>
            </a:pPr>
            <a:r>
              <a:rPr lang="en-US" sz="1800" dirty="0"/>
              <a:t>-</a:t>
            </a:r>
            <a:r>
              <a:rPr lang="en-US" sz="1800" dirty="0" smtClean="0"/>
              <a:t>ATR for powders </a:t>
            </a:r>
          </a:p>
          <a:p>
            <a:pPr marL="144000" lvl="1" indent="0">
              <a:spcBef>
                <a:spcPts val="0"/>
              </a:spcBef>
              <a:buNone/>
            </a:pPr>
            <a:r>
              <a:rPr lang="en-US" sz="1800" dirty="0" smtClean="0"/>
              <a:t>-</a:t>
            </a:r>
            <a:r>
              <a:rPr lang="en-US" sz="1800" dirty="0" err="1" smtClean="0"/>
              <a:t>hATR</a:t>
            </a:r>
            <a:r>
              <a:rPr lang="en-US" sz="1800" dirty="0" smtClean="0"/>
              <a:t> for liquids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9" name="Flowchart: Alternate Process 18"/>
          <p:cNvSpPr/>
          <p:nvPr/>
        </p:nvSpPr>
        <p:spPr>
          <a:xfrm>
            <a:off x="4168274" y="1539444"/>
            <a:ext cx="3545973" cy="2418907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5"/>
          <p:cNvSpPr txBox="1">
            <a:spLocks/>
          </p:cNvSpPr>
          <p:nvPr/>
        </p:nvSpPr>
        <p:spPr>
          <a:xfrm>
            <a:off x="5763440" y="1644769"/>
            <a:ext cx="2110671" cy="2074560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2865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Dynamic light scattering:</a:t>
            </a:r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144000" lvl="1" indent="0">
              <a:spcBef>
                <a:spcPts val="0"/>
              </a:spcBef>
              <a:buNone/>
            </a:pPr>
            <a:r>
              <a:rPr lang="en-US" sz="1800" dirty="0" smtClean="0"/>
              <a:t>- R= 0.18 nm - 	2500 nm</a:t>
            </a:r>
          </a:p>
          <a:p>
            <a:pPr marL="144000" lvl="1" indent="0">
              <a:spcBef>
                <a:spcPts val="0"/>
              </a:spcBef>
              <a:buNone/>
            </a:pPr>
            <a:r>
              <a:rPr lang="en-US" sz="1800" dirty="0" smtClean="0"/>
              <a:t>- 300 Da to 1MDa</a:t>
            </a:r>
            <a:endParaRPr lang="en-US" sz="1800" dirty="0"/>
          </a:p>
        </p:txBody>
      </p:sp>
      <p:pic>
        <p:nvPicPr>
          <p:cNvPr id="22" name="Content Placeholder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80" t="4639" b="4448"/>
          <a:stretch/>
        </p:blipFill>
        <p:spPr>
          <a:xfrm rot="5400000">
            <a:off x="4414567" y="2050042"/>
            <a:ext cx="1204273" cy="1444618"/>
          </a:xfrm>
          <a:prstGeom prst="rect">
            <a:avLst/>
          </a:prstGeom>
        </p:spPr>
      </p:pic>
      <p:sp>
        <p:nvSpPr>
          <p:cNvPr id="23" name="Flowchart: Alternate Process 22"/>
          <p:cNvSpPr/>
          <p:nvPr/>
        </p:nvSpPr>
        <p:spPr>
          <a:xfrm>
            <a:off x="4168274" y="4003043"/>
            <a:ext cx="3514950" cy="2418907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5"/>
          <p:cNvSpPr txBox="1">
            <a:spLocks/>
          </p:cNvSpPr>
          <p:nvPr/>
        </p:nvSpPr>
        <p:spPr>
          <a:xfrm>
            <a:off x="4297306" y="4157304"/>
            <a:ext cx="2445239" cy="2221663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2865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Raman </a:t>
            </a:r>
            <a:r>
              <a:rPr lang="en-US" dirty="0" smtClean="0"/>
              <a:t>Spectrometer </a:t>
            </a:r>
            <a:r>
              <a:rPr lang="en-US" dirty="0"/>
              <a:t>range: </a:t>
            </a:r>
            <a:r>
              <a:rPr lang="en-US" dirty="0" smtClean="0"/>
              <a:t>20 - 4000 </a:t>
            </a:r>
            <a:r>
              <a:rPr lang="en-US" dirty="0"/>
              <a:t>cm</a:t>
            </a:r>
            <a:r>
              <a:rPr lang="en-US" baseline="30000" dirty="0"/>
              <a:t>-1</a:t>
            </a:r>
            <a:r>
              <a:rPr lang="en-US" dirty="0"/>
              <a:t> </a:t>
            </a:r>
            <a:r>
              <a:rPr lang="en-US" dirty="0" smtClean="0"/>
              <a:t>, Transmission </a:t>
            </a:r>
            <a:r>
              <a:rPr lang="en-US" dirty="0"/>
              <a:t>and reflectance; can be </a:t>
            </a:r>
            <a:r>
              <a:rPr lang="en-US" dirty="0" smtClean="0"/>
              <a:t>performed at low temp (</a:t>
            </a:r>
            <a:r>
              <a:rPr lang="en-US" dirty="0" err="1" smtClean="0"/>
              <a:t>cryo</a:t>
            </a:r>
            <a:r>
              <a:rPr lang="en-US" dirty="0" smtClean="0"/>
              <a:t> </a:t>
            </a:r>
            <a:r>
              <a:rPr lang="en-150" dirty="0" smtClean="0"/>
              <a:t>–</a:t>
            </a:r>
            <a:r>
              <a:rPr lang="en-US" dirty="0" smtClean="0"/>
              <a:t> 10K)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635911" y="4855553"/>
            <a:ext cx="1025793" cy="96122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3596439" y="3595871"/>
            <a:ext cx="950756" cy="760832"/>
            <a:chOff x="5697635" y="3607392"/>
            <a:chExt cx="950756" cy="760832"/>
          </a:xfrm>
        </p:grpSpPr>
        <p:sp>
          <p:nvSpPr>
            <p:cNvPr id="34" name="Oval 33"/>
            <p:cNvSpPr/>
            <p:nvPr/>
          </p:nvSpPr>
          <p:spPr>
            <a:xfrm>
              <a:off x="5778043" y="3607392"/>
              <a:ext cx="787769" cy="76083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904603" y="3750145"/>
              <a:ext cx="530254" cy="48902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/>
            <p:cNvSpPr/>
            <p:nvPr/>
          </p:nvSpPr>
          <p:spPr>
            <a:xfrm>
              <a:off x="6352298" y="3790266"/>
              <a:ext cx="296093" cy="214077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/>
            <p:cNvSpPr/>
            <p:nvPr/>
          </p:nvSpPr>
          <p:spPr>
            <a:xfrm flipV="1">
              <a:off x="5697635" y="3993634"/>
              <a:ext cx="296093" cy="214077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8240659" y="3144993"/>
            <a:ext cx="299671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2022 ideas for procurement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240658" y="3521472"/>
            <a:ext cx="3380727" cy="646331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US" dirty="0" smtClean="0">
                <a:solidFill>
                  <a:srgbClr val="666666"/>
                </a:solidFill>
              </a:rPr>
              <a:t>Bench-top NMR</a:t>
            </a:r>
          </a:p>
          <a:p>
            <a:pPr algn="l"/>
            <a:endParaRPr lang="en-US" dirty="0" smtClean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71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Alternate Process 27"/>
          <p:cNvSpPr/>
          <p:nvPr/>
        </p:nvSpPr>
        <p:spPr>
          <a:xfrm>
            <a:off x="557785" y="1531088"/>
            <a:ext cx="3545972" cy="2418907"/>
          </a:xfrm>
          <a:prstGeom prst="flowChartAlternateProcess">
            <a:avLst/>
          </a:prstGeom>
          <a:solidFill>
            <a:schemeClr val="bg2">
              <a:lumMod val="8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Alternate Process 26"/>
          <p:cNvSpPr/>
          <p:nvPr/>
        </p:nvSpPr>
        <p:spPr>
          <a:xfrm>
            <a:off x="557785" y="4003044"/>
            <a:ext cx="3545973" cy="2418907"/>
          </a:xfrm>
          <a:prstGeom prst="flowChartAlternateProcess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Mechanical preparation for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25</a:t>
            </a:fld>
            <a:endParaRPr lang="sv-S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“mechanical preparation”  (also for larger samples/sample holders)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59414" y="4099444"/>
            <a:ext cx="31768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Diamond saw:</a:t>
            </a:r>
            <a:endParaRPr lang="en-US" sz="20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9154" y="2187541"/>
            <a:ext cx="1502465" cy="118376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80077" y="1750280"/>
            <a:ext cx="2917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Ball mill</a:t>
            </a:r>
            <a:endParaRPr lang="en-US" sz="2000" dirty="0"/>
          </a:p>
        </p:txBody>
      </p:sp>
      <p:sp>
        <p:nvSpPr>
          <p:cNvPr id="29" name="Flowchart: Alternate Process 28"/>
          <p:cNvSpPr/>
          <p:nvPr/>
        </p:nvSpPr>
        <p:spPr>
          <a:xfrm>
            <a:off x="4182367" y="1527541"/>
            <a:ext cx="3545973" cy="2418907"/>
          </a:xfrm>
          <a:prstGeom prst="flowChartAlternateProcess">
            <a:avLst/>
          </a:prstGeom>
          <a:solidFill>
            <a:schemeClr val="bg2">
              <a:lumMod val="8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Alternate Process 29"/>
          <p:cNvSpPr/>
          <p:nvPr/>
        </p:nvSpPr>
        <p:spPr>
          <a:xfrm>
            <a:off x="4182365" y="4018991"/>
            <a:ext cx="3554017" cy="2418907"/>
          </a:xfrm>
          <a:prstGeom prst="flowChartAlternateProcess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080964" y="2322189"/>
            <a:ext cx="1411934" cy="9144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73815" y="5206054"/>
            <a:ext cx="1272096" cy="91857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7295" y="5048530"/>
            <a:ext cx="1670481" cy="125286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341879" y="4100187"/>
            <a:ext cx="27569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Drill and lathe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63362" y="2545920"/>
            <a:ext cx="1463770" cy="109782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074020" y="1620807"/>
            <a:ext cx="1377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Press and </a:t>
            </a:r>
          </a:p>
          <a:p>
            <a:r>
              <a:rPr lang="en-US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sonicator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009" y="4595954"/>
            <a:ext cx="2143545" cy="1607659"/>
          </a:xfrm>
        </p:spPr>
      </p:pic>
      <p:sp>
        <p:nvSpPr>
          <p:cNvPr id="31" name="TextBox 30"/>
          <p:cNvSpPr txBox="1"/>
          <p:nvPr/>
        </p:nvSpPr>
        <p:spPr>
          <a:xfrm>
            <a:off x="8240659" y="3144993"/>
            <a:ext cx="2996718" cy="36933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2022 ideas for procurement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240659" y="3514325"/>
            <a:ext cx="3407308" cy="1200329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-Polishing machine for SEM preparation and microscopy</a:t>
            </a:r>
          </a:p>
          <a:p>
            <a:pPr algn="l"/>
            <a:r>
              <a:rPr lang="en-US" dirty="0" smtClean="0">
                <a:solidFill>
                  <a:srgbClr val="666666"/>
                </a:solidFill>
              </a:rPr>
              <a:t>-spin coater</a:t>
            </a:r>
          </a:p>
          <a:p>
            <a:pPr algn="l"/>
            <a:endParaRPr lang="en-US" dirty="0" smtClean="0">
              <a:solidFill>
                <a:srgbClr val="666666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657278" y="3608159"/>
            <a:ext cx="950756" cy="760832"/>
            <a:chOff x="5697635" y="3607392"/>
            <a:chExt cx="950756" cy="760832"/>
          </a:xfrm>
        </p:grpSpPr>
        <p:sp>
          <p:nvSpPr>
            <p:cNvPr id="34" name="Oval 33"/>
            <p:cNvSpPr/>
            <p:nvPr/>
          </p:nvSpPr>
          <p:spPr>
            <a:xfrm>
              <a:off x="5778043" y="3607392"/>
              <a:ext cx="787769" cy="760832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904603" y="3750145"/>
              <a:ext cx="530254" cy="489026"/>
            </a:xfrm>
            <a:prstGeom prst="ellipse">
              <a:avLst/>
            </a:prstGeom>
            <a:solidFill>
              <a:schemeClr val="bg2">
                <a:lumMod val="8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/>
            <p:cNvSpPr/>
            <p:nvPr/>
          </p:nvSpPr>
          <p:spPr>
            <a:xfrm>
              <a:off x="6352298" y="3790266"/>
              <a:ext cx="296093" cy="214077"/>
            </a:xfrm>
            <a:prstGeom prst="triangle">
              <a:avLst/>
            </a:prstGeom>
            <a:solidFill>
              <a:schemeClr val="bg2">
                <a:lumMod val="6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/>
            <p:cNvSpPr/>
            <p:nvPr/>
          </p:nvSpPr>
          <p:spPr>
            <a:xfrm flipV="1">
              <a:off x="5697635" y="3993634"/>
              <a:ext cx="296093" cy="214077"/>
            </a:xfrm>
            <a:prstGeom prst="triangle">
              <a:avLst/>
            </a:prstGeom>
            <a:solidFill>
              <a:schemeClr val="bg2">
                <a:lumMod val="6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818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Equipment renewal and extension	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762752E2-2F80-4819-B076-C4D61E38A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55" y="1491264"/>
            <a:ext cx="6240245" cy="3449801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CHN+S elemental analysis (approx. 80 k</a:t>
            </a:r>
            <a:r>
              <a:rPr lang="en-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€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-benchtop NMR (</a:t>
            </a:r>
            <a:r>
              <a:rPr lang="en-GB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approx</a:t>
            </a:r>
            <a:r>
              <a:rPr lang="en-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70 k</a:t>
            </a:r>
            <a:r>
              <a:rPr lang="en-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€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-reflectometry setup for XRD (</a:t>
            </a:r>
            <a:r>
              <a:rPr lang="en-GB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approx</a:t>
            </a:r>
            <a:r>
              <a:rPr lang="en-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100 k</a:t>
            </a:r>
            <a:r>
              <a:rPr lang="en-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€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2x 50k</a:t>
            </a:r>
            <a:r>
              <a:rPr lang="en-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€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-camera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microscope&amp; software (15 k</a:t>
            </a:r>
            <a:r>
              <a:rPr lang="en-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€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GB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-cutting/polishing setup (50 k</a:t>
            </a:r>
            <a:r>
              <a:rPr lang="en-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€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-spin coater (20 k</a:t>
            </a:r>
            <a:r>
              <a:rPr lang="en-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€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??)</a:t>
            </a:r>
          </a:p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-electrochemistry module for corrosion (???)</a:t>
            </a:r>
          </a:p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-database (ICDD) for XRD (10 k</a:t>
            </a:r>
            <a:r>
              <a:rPr lang="en-1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€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for 5 years)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What is the priority?</a:t>
            </a:r>
            <a:endParaRPr lang="en-GB" dirty="0"/>
          </a:p>
          <a:p>
            <a:endParaRPr lang="sv-SE" dirty="0"/>
          </a:p>
        </p:txBody>
      </p:sp>
      <p:sp>
        <p:nvSpPr>
          <p:cNvPr id="11" name="Rectangle 10"/>
          <p:cNvSpPr/>
          <p:nvPr/>
        </p:nvSpPr>
        <p:spPr>
          <a:xfrm>
            <a:off x="7502235" y="1491264"/>
            <a:ext cx="4360105" cy="2308324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Planned:</a:t>
            </a:r>
          </a:p>
          <a:p>
            <a:pPr marL="285750" indent="-285750">
              <a:buFontTx/>
              <a:buChar char="-"/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Turbidimeter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(OHS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  </a:t>
            </a:r>
            <a:r>
              <a:rPr lang="en-150" b="1" dirty="0" smtClean="0">
                <a:solidFill>
                  <a:srgbClr val="00B050"/>
                </a:solidFill>
                <a:sym typeface="Symbol" panose="05050102010706020507" pitchFamily="18" charset="2"/>
              </a:rPr>
              <a:t></a:t>
            </a:r>
            <a:endParaRPr lang="en-GB" b="1" dirty="0" smtClean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Dissolved oxygen (machine directorate?)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universal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tensile machine (with Beam diagnostics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Infrastructure grant application for soft matter ??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7452D4C-1E1A-AD48-8C33-5AADF45CA398}"/>
              </a:ext>
            </a:extLst>
          </p:cNvPr>
          <p:cNvSpPr/>
          <p:nvPr/>
        </p:nvSpPr>
        <p:spPr>
          <a:xfrm>
            <a:off x="2734626" y="5178566"/>
            <a:ext cx="4260274" cy="1261571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u="sng" dirty="0" smtClean="0">
                <a:solidFill>
                  <a:schemeClr val="bg1"/>
                </a:solidFill>
              </a:rPr>
              <a:t>Budget per year 220 </a:t>
            </a:r>
            <a:r>
              <a:rPr lang="en-US" u="sng" dirty="0" err="1" smtClean="0">
                <a:solidFill>
                  <a:schemeClr val="bg1"/>
                </a:solidFill>
              </a:rPr>
              <a:t>kEUR</a:t>
            </a:r>
            <a:r>
              <a:rPr lang="en-US" u="sng" dirty="0" smtClean="0">
                <a:solidFill>
                  <a:schemeClr val="bg1"/>
                </a:solidFill>
              </a:rPr>
              <a:t> (flat)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150" dirty="0" smtClean="0">
                <a:solidFill>
                  <a:schemeClr val="bg1"/>
                </a:solidFill>
              </a:rPr>
              <a:t>€</a:t>
            </a:r>
            <a:r>
              <a:rPr lang="en-US" dirty="0" smtClean="0">
                <a:solidFill>
                  <a:schemeClr val="bg1"/>
                </a:solidFill>
              </a:rPr>
              <a:t>   41k project support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150" dirty="0" smtClean="0">
                <a:solidFill>
                  <a:schemeClr val="bg1"/>
                </a:solidFill>
              </a:rPr>
              <a:t>€</a:t>
            </a:r>
            <a:r>
              <a:rPr lang="en-US" dirty="0" smtClean="0">
                <a:solidFill>
                  <a:schemeClr val="bg1"/>
                </a:solidFill>
              </a:rPr>
              <a:t> 120k consumables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150" dirty="0" smtClean="0">
                <a:solidFill>
                  <a:schemeClr val="bg1"/>
                </a:solidFill>
              </a:rPr>
              <a:t>€</a:t>
            </a:r>
            <a:r>
              <a:rPr lang="en-US" dirty="0" smtClean="0">
                <a:solidFill>
                  <a:schemeClr val="bg1"/>
                </a:solidFill>
              </a:rPr>
              <a:t>   60k equipment (renewal, small)</a:t>
            </a:r>
          </a:p>
        </p:txBody>
      </p:sp>
    </p:spTree>
    <p:extLst>
      <p:ext uri="{BB962C8B-B14F-4D97-AF65-F5344CB8AC3E}">
        <p14:creationId xmlns:p14="http://schemas.microsoft.com/office/powerpoint/2010/main" val="1574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405383990"/>
              </p:ext>
            </p:extLst>
          </p:nvPr>
        </p:nvGraphicFramePr>
        <p:xfrm>
          <a:off x="69574" y="395575"/>
          <a:ext cx="7029904" cy="4373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3" descr="42f7eed4-5bff-4a41-ab18-9e448e403580@ess"/>
          <p:cNvPicPr>
            <a:picLocks noGrp="1" noChangeAspect="1" noChangeArrowheads="1"/>
          </p:cNvPicPr>
          <p:nvPr>
            <p:ph type="pic" sz="quarter" idx="12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r="2697"/>
          <a:stretch/>
        </p:blipFill>
        <p:spPr bwMode="auto">
          <a:xfrm rot="5400000">
            <a:off x="5906665" y="572665"/>
            <a:ext cx="6857998" cy="571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1"/>
          <p:cNvSpPr txBox="1">
            <a:spLocks/>
          </p:cNvSpPr>
          <p:nvPr/>
        </p:nvSpPr>
        <p:spPr>
          <a:xfrm>
            <a:off x="972082" y="5127035"/>
            <a:ext cx="4827262" cy="1665561"/>
          </a:xfrm>
          <a:prstGeom prst="rect">
            <a:avLst/>
          </a:prstGeom>
          <a:solidFill>
            <a:schemeClr val="bg1"/>
          </a:solidFill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81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 vert="horz" lIns="144000" tIns="108000" rIns="1800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4200" kern="1200">
                <a:solidFill>
                  <a:schemeClr val="bg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Research-heavy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support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&amp; increasing SULF capabilities  </a:t>
            </a: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vs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necessary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basic support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&amp; stagnating capabilities ?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3254" y="2218542"/>
            <a:ext cx="6270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0" b="1" dirty="0" smtClean="0">
                <a:solidFill>
                  <a:srgbClr val="666666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4952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765" y="227880"/>
            <a:ext cx="9360000" cy="657339"/>
          </a:xfrm>
        </p:spPr>
        <p:txBody>
          <a:bodyPr>
            <a:normAutofit/>
          </a:bodyPr>
          <a:lstStyle/>
          <a:p>
            <a:r>
              <a:rPr lang="sv-SE" dirty="0" smtClean="0"/>
              <a:t>HFSP grant on </a:t>
            </a:r>
            <a:r>
              <a:rPr lang="sv-SE" dirty="0" err="1" smtClean="0"/>
              <a:t>cyanobacteria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12" y="1438839"/>
            <a:ext cx="5323912" cy="27785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v-SE" sz="2000" dirty="0" smtClean="0"/>
              <a:t>International team (UK, NZ, Sweden/ESS)</a:t>
            </a:r>
          </a:p>
          <a:p>
            <a:r>
              <a:rPr lang="sv-SE" sz="2000" dirty="0" smtClean="0"/>
              <a:t>”</a:t>
            </a:r>
            <a:r>
              <a:rPr lang="sv-SE" sz="2000" dirty="0" err="1" smtClean="0"/>
              <a:t>Effect</a:t>
            </a:r>
            <a:r>
              <a:rPr lang="sv-SE" sz="2000" dirty="0" smtClean="0"/>
              <a:t> </a:t>
            </a:r>
            <a:r>
              <a:rPr lang="sv-SE" sz="2000" dirty="0" err="1" smtClean="0"/>
              <a:t>of</a:t>
            </a:r>
            <a:r>
              <a:rPr lang="sv-SE" sz="2000" dirty="0" smtClean="0"/>
              <a:t> </a:t>
            </a:r>
            <a:r>
              <a:rPr lang="sv-SE" sz="2000" dirty="0" err="1" smtClean="0"/>
              <a:t>hydrocarbons</a:t>
            </a:r>
            <a:r>
              <a:rPr lang="sv-SE" sz="2000" dirty="0" smtClean="0"/>
              <a:t> on </a:t>
            </a:r>
            <a:r>
              <a:rPr lang="sv-SE" sz="2000" dirty="0" err="1" smtClean="0"/>
              <a:t>membranes</a:t>
            </a:r>
            <a:r>
              <a:rPr lang="sv-SE" sz="2000" dirty="0" smtClean="0"/>
              <a:t> </a:t>
            </a:r>
            <a:r>
              <a:rPr lang="sv-SE" sz="2000" dirty="0" err="1" smtClean="0"/>
              <a:t>of</a:t>
            </a:r>
            <a:r>
              <a:rPr lang="sv-SE" sz="2000" dirty="0" smtClean="0"/>
              <a:t> </a:t>
            </a:r>
            <a:r>
              <a:rPr lang="sv-SE" sz="2000" dirty="0" err="1" smtClean="0"/>
              <a:t>cyanobactria</a:t>
            </a:r>
            <a:r>
              <a:rPr lang="sv-SE" dirty="0" smtClean="0"/>
              <a:t>” (</a:t>
            </a:r>
            <a:r>
              <a:rPr lang="sv-SE" dirty="0" err="1" smtClean="0"/>
              <a:t>photosynthesis</a:t>
            </a:r>
            <a:r>
              <a:rPr lang="sv-SE" dirty="0" smtClean="0"/>
              <a:t>, </a:t>
            </a:r>
            <a:r>
              <a:rPr lang="sv-SE" dirty="0" err="1" smtClean="0"/>
              <a:t>alkane</a:t>
            </a:r>
            <a:r>
              <a:rPr lang="sv-SE" dirty="0" smtClean="0"/>
              <a:t> </a:t>
            </a:r>
            <a:r>
              <a:rPr lang="sv-SE" dirty="0" err="1" smtClean="0"/>
              <a:t>production</a:t>
            </a:r>
            <a:r>
              <a:rPr lang="sv-SE" dirty="0" smtClean="0"/>
              <a:t>, </a:t>
            </a:r>
            <a:r>
              <a:rPr lang="sv-SE" dirty="0" err="1" smtClean="0"/>
              <a:t>alkane</a:t>
            </a:r>
            <a:r>
              <a:rPr lang="sv-SE" dirty="0" smtClean="0"/>
              <a:t> </a:t>
            </a:r>
            <a:r>
              <a:rPr lang="sv-SE" dirty="0" err="1" smtClean="0"/>
              <a:t>removal</a:t>
            </a:r>
            <a:r>
              <a:rPr lang="sv-SE" dirty="0" smtClean="0"/>
              <a:t>)</a:t>
            </a:r>
            <a:endParaRPr lang="sv-SE" sz="2000" dirty="0" smtClean="0"/>
          </a:p>
          <a:p>
            <a:pPr marL="0" indent="0">
              <a:buNone/>
            </a:pPr>
            <a:r>
              <a:rPr lang="sv-SE" sz="2000" dirty="0" err="1" smtClean="0"/>
              <a:t>Cyanobacteria</a:t>
            </a:r>
            <a:r>
              <a:rPr lang="sv-SE" sz="2000" dirty="0" smtClean="0"/>
              <a:t> (live cells and </a:t>
            </a:r>
            <a:r>
              <a:rPr lang="sv-SE" sz="2000" dirty="0" err="1" smtClean="0"/>
              <a:t>model</a:t>
            </a:r>
            <a:r>
              <a:rPr lang="sv-SE" sz="2000" dirty="0" smtClean="0"/>
              <a:t> systems): </a:t>
            </a:r>
            <a:r>
              <a:rPr lang="sv-SE" dirty="0" smtClean="0"/>
              <a:t>X-</a:t>
            </a:r>
            <a:r>
              <a:rPr lang="sv-SE" dirty="0" err="1" smtClean="0"/>
              <a:t>ray</a:t>
            </a:r>
            <a:r>
              <a:rPr lang="sv-SE" dirty="0" smtClean="0"/>
              <a:t> and neutron </a:t>
            </a:r>
            <a:r>
              <a:rPr lang="sv-SE" dirty="0" err="1" smtClean="0"/>
              <a:t>scattering</a:t>
            </a:r>
            <a:r>
              <a:rPr lang="sv-SE" dirty="0" smtClean="0"/>
              <a:t> at ILL, ISIS, DIAMOND </a:t>
            </a:r>
            <a:r>
              <a:rPr lang="sv-SE" dirty="0" err="1" smtClean="0"/>
              <a:t>using</a:t>
            </a:r>
            <a:r>
              <a:rPr lang="sv-SE" dirty="0" smtClean="0"/>
              <a:t> small-angel </a:t>
            </a:r>
            <a:r>
              <a:rPr lang="sv-SE" dirty="0" err="1" smtClean="0"/>
              <a:t>scattering</a:t>
            </a:r>
            <a:r>
              <a:rPr lang="sv-SE" dirty="0" smtClean="0"/>
              <a:t>, </a:t>
            </a:r>
            <a:r>
              <a:rPr lang="sv-SE" dirty="0" err="1" smtClean="0"/>
              <a:t>reflectometry</a:t>
            </a:r>
            <a:r>
              <a:rPr lang="sv-SE" dirty="0" smtClean="0"/>
              <a:t>, NSE</a:t>
            </a:r>
            <a:endParaRPr lang="sv-SE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1632" y="353807"/>
            <a:ext cx="2012557" cy="2457995"/>
          </a:xfrm>
          <a:prstGeom prst="rect">
            <a:avLst/>
          </a:prstGeom>
          <a:ln w="38100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3410" t="12263" r="28798"/>
          <a:stretch/>
        </p:blipFill>
        <p:spPr>
          <a:xfrm>
            <a:off x="5692761" y="1350057"/>
            <a:ext cx="2125063" cy="36285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756" t="16158" r="11805" b="22506"/>
          <a:stretch/>
        </p:blipFill>
        <p:spPr>
          <a:xfrm>
            <a:off x="7849715" y="2879532"/>
            <a:ext cx="4103833" cy="16193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7262" y="4919019"/>
            <a:ext cx="1719068" cy="12893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93792" y="3734657"/>
            <a:ext cx="204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DLS </a:t>
            </a:r>
            <a:r>
              <a:rPr lang="en-150" dirty="0" smtClean="0">
                <a:solidFill>
                  <a:srgbClr val="666666"/>
                </a:solidFill>
              </a:rPr>
              <a:t>–</a:t>
            </a:r>
            <a:r>
              <a:rPr lang="en-US" dirty="0" smtClean="0">
                <a:solidFill>
                  <a:srgbClr val="666666"/>
                </a:solidFill>
              </a:rPr>
              <a:t> stability test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49090" y="4205249"/>
            <a:ext cx="2989268" cy="2568592"/>
            <a:chOff x="365159" y="4020583"/>
            <a:chExt cx="2989268" cy="256859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5159" y="4020583"/>
              <a:ext cx="2989268" cy="256859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33130" y="5592206"/>
              <a:ext cx="753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 smtClean="0">
                  <a:solidFill>
                    <a:srgbClr val="666666"/>
                  </a:solidFill>
                </a:rPr>
                <a:t>SANS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2941" y="5869205"/>
              <a:ext cx="13226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 smtClean="0">
                  <a:solidFill>
                    <a:srgbClr val="666666"/>
                  </a:solidFill>
                </a:rPr>
                <a:t>illuminated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035958" y="4334803"/>
            <a:ext cx="402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DSC </a:t>
            </a:r>
            <a:r>
              <a:rPr lang="en-150" dirty="0" smtClean="0">
                <a:solidFill>
                  <a:srgbClr val="666666"/>
                </a:solidFill>
              </a:rPr>
              <a:t>–</a:t>
            </a:r>
            <a:r>
              <a:rPr lang="en-US" dirty="0" smtClean="0">
                <a:solidFill>
                  <a:srgbClr val="666666"/>
                </a:solidFill>
              </a:rPr>
              <a:t> lipids, phase transition changes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6" t="33951" r="29095" b="20822"/>
          <a:stretch/>
        </p:blipFill>
        <p:spPr>
          <a:xfrm>
            <a:off x="3038802" y="4000884"/>
            <a:ext cx="1263344" cy="12776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3984" y="955203"/>
            <a:ext cx="1785813" cy="950845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6027058" y="4997870"/>
            <a:ext cx="5925478" cy="1240667"/>
          </a:xfrm>
          <a:prstGeom prst="rect">
            <a:avLst/>
          </a:prstGeom>
        </p:spPr>
        <p:txBody>
          <a:bodyPr vert="horz" lIns="0" tIns="45720" rIns="18000" bIns="45720" rtlCol="0">
            <a:norm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egoe UI" panose="020B0502040204020203" pitchFamily="34" charset="0"/>
              <a:buNone/>
            </a:pPr>
            <a:r>
              <a:rPr lang="sv-SE" dirty="0" err="1" smtClean="0"/>
              <a:t>Prepared</a:t>
            </a:r>
            <a:r>
              <a:rPr lang="sv-SE" dirty="0" smtClean="0"/>
              <a:t> and </a:t>
            </a:r>
            <a:r>
              <a:rPr lang="sv-SE" dirty="0" err="1" smtClean="0"/>
              <a:t>investigated</a:t>
            </a:r>
            <a:r>
              <a:rPr lang="sv-SE" dirty="0" smtClean="0"/>
              <a:t> at E04 </a:t>
            </a:r>
            <a:r>
              <a:rPr lang="sv-SE" dirty="0" err="1" smtClean="0"/>
              <a:t>using</a:t>
            </a:r>
            <a:r>
              <a:rPr lang="sv-SE" dirty="0" smtClean="0"/>
              <a:t>  </a:t>
            </a:r>
            <a:r>
              <a:rPr lang="sv-SE" dirty="0" err="1" smtClean="0"/>
              <a:t>autoclave</a:t>
            </a:r>
            <a:r>
              <a:rPr lang="sv-SE" dirty="0" smtClean="0"/>
              <a:t>, shaker-</a:t>
            </a:r>
            <a:r>
              <a:rPr lang="sv-SE" dirty="0" err="1" smtClean="0"/>
              <a:t>incubator</a:t>
            </a:r>
            <a:r>
              <a:rPr lang="sv-SE" dirty="0" smtClean="0"/>
              <a:t>, DLS, DSC, h-ATR/FT-IR </a:t>
            </a:r>
            <a:r>
              <a:rPr lang="en-150" dirty="0" smtClean="0"/>
              <a:t>…</a:t>
            </a:r>
            <a:r>
              <a:rPr lang="en-US" dirty="0" smtClean="0"/>
              <a:t>..</a:t>
            </a:r>
            <a:endParaRPr lang="sv-SE" dirty="0" smtClean="0"/>
          </a:p>
          <a:p>
            <a:r>
              <a:rPr lang="sv-SE" dirty="0" err="1" smtClean="0"/>
              <a:t>Developed</a:t>
            </a:r>
            <a:r>
              <a:rPr lang="sv-SE" dirty="0" smtClean="0"/>
              <a:t> </a:t>
            </a:r>
            <a:r>
              <a:rPr lang="sv-SE" dirty="0" err="1" smtClean="0"/>
              <a:t>light</a:t>
            </a:r>
            <a:r>
              <a:rPr lang="sv-SE" dirty="0" smtClean="0"/>
              <a:t> setup for SANS/SAXS (</a:t>
            </a:r>
            <a:r>
              <a:rPr lang="sv-SE" dirty="0" err="1" smtClean="0"/>
              <a:t>with</a:t>
            </a:r>
            <a:r>
              <a:rPr lang="sv-SE" dirty="0" smtClean="0"/>
              <a:t> Harald) 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6081610" y="6349855"/>
            <a:ext cx="662666" cy="3648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837218" y="6367847"/>
            <a:ext cx="454893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666666"/>
                </a:solidFill>
              </a:rPr>
              <a:t>SULF established basis for soft matter work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13765" y="925008"/>
            <a:ext cx="9360000" cy="507076"/>
          </a:xfrm>
        </p:spPr>
        <p:txBody>
          <a:bodyPr/>
          <a:lstStyle/>
          <a:p>
            <a:r>
              <a:rPr lang="en-US" dirty="0" smtClean="0"/>
              <a:t>ESS: Sophie Ayscough/ Melissa Sharp; ends Nov ‘22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22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490" y="265373"/>
            <a:ext cx="9360000" cy="657339"/>
          </a:xfrm>
        </p:spPr>
        <p:txBody>
          <a:bodyPr/>
          <a:lstStyle/>
          <a:p>
            <a:r>
              <a:rPr lang="en-US" dirty="0" smtClean="0"/>
              <a:t>Luminescence Coating On ESS Target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PRESENTATION TITLE/FOOTER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29</a:t>
            </a:fld>
            <a:endParaRPr lang="sv-S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08490" y="901316"/>
            <a:ext cx="10283609" cy="507076"/>
          </a:xfrm>
        </p:spPr>
        <p:txBody>
          <a:bodyPr/>
          <a:lstStyle/>
          <a:p>
            <a:r>
              <a:rPr lang="en-US" dirty="0" smtClean="0"/>
              <a:t>ESS Beam Diagnostics Group &amp; University West </a:t>
            </a:r>
            <a:r>
              <a:rPr lang="en-US" dirty="0" err="1" smtClean="0"/>
              <a:t>Trollhättan</a:t>
            </a:r>
            <a:r>
              <a:rPr lang="en-US" dirty="0" smtClean="0"/>
              <a:t> &amp; SULF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228" y="1467814"/>
            <a:ext cx="7344555" cy="268763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Successful ESS-internal collaboration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 Master thesis summer 2021 (synthesis &amp; testing) in SULF labs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Scale-up of synthesis and test spraying (at U West, </a:t>
            </a:r>
            <a:r>
              <a:rPr lang="en-US" dirty="0" err="1" smtClean="0"/>
              <a:t>Trollhättan</a:t>
            </a:r>
            <a:r>
              <a:rPr lang="en-US" dirty="0" smtClean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March 2022: spraying of the target wheel in Malmö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 smtClean="0"/>
              <a:t>33 sectors sprayed with commercial powder used at SNS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 smtClean="0"/>
              <a:t>3 sectors sprayed with ESS synthesized and optimized powders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  <p:pic>
        <p:nvPicPr>
          <p:cNvPr id="10" name="Content Placeholder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5044" b="4760"/>
          <a:stretch/>
        </p:blipFill>
        <p:spPr>
          <a:xfrm>
            <a:off x="9392203" y="2498534"/>
            <a:ext cx="2252801" cy="163356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08490" y="4132103"/>
            <a:ext cx="3143287" cy="2319692"/>
            <a:chOff x="8610341" y="265373"/>
            <a:chExt cx="3143287" cy="2319692"/>
          </a:xfrm>
        </p:grpSpPr>
        <p:pic>
          <p:nvPicPr>
            <p:cNvPr id="11" name="Content Placeholder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84" t="-268"/>
            <a:stretch/>
          </p:blipFill>
          <p:spPr>
            <a:xfrm>
              <a:off x="8610341" y="324794"/>
              <a:ext cx="3143287" cy="226027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029700" y="265373"/>
              <a:ext cx="25797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 smtClean="0">
                  <a:solidFill>
                    <a:schemeClr val="bg1"/>
                  </a:solidFill>
                </a:rPr>
                <a:t>Compressed air cooling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9660133" y="613450"/>
              <a:ext cx="658215" cy="314077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918" y="4200046"/>
            <a:ext cx="4018086" cy="22607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47"/>
          <a:stretch/>
        </p:blipFill>
        <p:spPr>
          <a:xfrm rot="5400000">
            <a:off x="8524282" y="1104364"/>
            <a:ext cx="1529354" cy="222660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t="18719" r="10977"/>
          <a:stretch/>
        </p:blipFill>
        <p:spPr>
          <a:xfrm>
            <a:off x="4144349" y="4200046"/>
            <a:ext cx="3289997" cy="225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3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5402D-DA23-574B-81A4-C4AE35701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</a:t>
            </a:fld>
            <a:endParaRPr lang="sv-SE"/>
          </a:p>
        </p:txBody>
      </p:sp>
      <p:grpSp>
        <p:nvGrpSpPr>
          <p:cNvPr id="12" name="Group 11"/>
          <p:cNvGrpSpPr/>
          <p:nvPr/>
        </p:nvGrpSpPr>
        <p:grpSpPr>
          <a:xfrm>
            <a:off x="2568029" y="1643818"/>
            <a:ext cx="9623971" cy="3745599"/>
            <a:chOff x="1356798" y="1001674"/>
            <a:chExt cx="9623971" cy="3745599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943095B-212C-7340-B012-E34D3215807B}"/>
                </a:ext>
              </a:extLst>
            </p:cNvPr>
            <p:cNvSpPr txBox="1"/>
            <p:nvPr/>
          </p:nvSpPr>
          <p:spPr>
            <a:xfrm>
              <a:off x="9788800" y="2309378"/>
              <a:ext cx="11919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+mj-lt"/>
                </a:rPr>
                <a:t>Melissa Sharp</a:t>
              </a:r>
              <a:endParaRPr lang="en-US" b="1" dirty="0">
                <a:latin typeface="+mj-lt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84015" y="1436534"/>
              <a:ext cx="604373" cy="854680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1356798" y="1001674"/>
              <a:ext cx="9484579" cy="3745599"/>
              <a:chOff x="1333835" y="991053"/>
              <a:chExt cx="9484579" cy="3745599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72082469-C3E3-BA48-8F9D-C566108DAD14}"/>
                  </a:ext>
                </a:extLst>
              </p:cNvPr>
              <p:cNvGrpSpPr/>
              <p:nvPr/>
            </p:nvGrpSpPr>
            <p:grpSpPr>
              <a:xfrm>
                <a:off x="1333835" y="991053"/>
                <a:ext cx="9484579" cy="3745599"/>
                <a:chOff x="2298006" y="1065125"/>
                <a:chExt cx="8652001" cy="3745599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FC68DC7-540F-B341-9E30-64FC102A7C58}"/>
                    </a:ext>
                  </a:extLst>
                </p:cNvPr>
                <p:cNvSpPr/>
                <p:nvPr/>
              </p:nvSpPr>
              <p:spPr>
                <a:xfrm>
                  <a:off x="7104184" y="1065125"/>
                  <a:ext cx="3845823" cy="3745599"/>
                </a:xfrm>
                <a:prstGeom prst="rect">
                  <a:avLst/>
                </a:prstGeom>
                <a:noFill/>
                <a:ln w="19050">
                  <a:solidFill>
                    <a:srgbClr val="0033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026838CA-2AE5-C749-AA0E-86BE092DF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22799" y="1635754"/>
                  <a:ext cx="7346402" cy="9535"/>
                </a:xfrm>
                <a:prstGeom prst="line">
                  <a:avLst/>
                </a:prstGeom>
                <a:solidFill>
                  <a:srgbClr val="0099C8"/>
                </a:solidFill>
                <a:ln w="444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CE05405D-B01F-174F-8557-291870F4B2AA}"/>
                    </a:ext>
                  </a:extLst>
                </p:cNvPr>
                <p:cNvCxnSpPr/>
                <p:nvPr/>
              </p:nvCxnSpPr>
              <p:spPr>
                <a:xfrm>
                  <a:off x="2298006" y="2147272"/>
                  <a:ext cx="0" cy="278436"/>
                </a:xfrm>
                <a:prstGeom prst="line">
                  <a:avLst/>
                </a:prstGeom>
                <a:solidFill>
                  <a:srgbClr val="0099C8"/>
                </a:solidFill>
                <a:ln w="444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FA60F0D4-0C70-F142-8045-2830D818D618}"/>
                    </a:ext>
                  </a:extLst>
                </p:cNvPr>
                <p:cNvGrpSpPr/>
                <p:nvPr/>
              </p:nvGrpSpPr>
              <p:grpSpPr>
                <a:xfrm>
                  <a:off x="7283674" y="1082500"/>
                  <a:ext cx="2905794" cy="1983979"/>
                  <a:chOff x="193829" y="4095471"/>
                  <a:chExt cx="2583787" cy="1746002"/>
                </a:xfrm>
              </p:grpSpPr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F351EC39-072F-6041-B8AA-8A2EC5EFD7E1}"/>
                      </a:ext>
                    </a:extLst>
                  </p:cNvPr>
                  <p:cNvSpPr txBox="1"/>
                  <p:nvPr/>
                </p:nvSpPr>
                <p:spPr>
                  <a:xfrm>
                    <a:off x="193829" y="5271655"/>
                    <a:ext cx="799564" cy="56880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>
                        <a:latin typeface="+mj-lt"/>
                      </a:rPr>
                      <a:t>Monika</a:t>
                    </a:r>
                  </a:p>
                  <a:p>
                    <a:r>
                      <a:rPr lang="en-US" b="1" dirty="0" smtClean="0">
                        <a:latin typeface="+mj-lt"/>
                      </a:rPr>
                      <a:t>Hartl</a:t>
                    </a:r>
                    <a:endParaRPr lang="en-US" b="1" dirty="0">
                      <a:latin typeface="+mj-lt"/>
                    </a:endParaRPr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D82464D0-E94A-564A-B3CC-A54842FC8390}"/>
                      </a:ext>
                    </a:extLst>
                  </p:cNvPr>
                  <p:cNvSpPr txBox="1"/>
                  <p:nvPr/>
                </p:nvSpPr>
                <p:spPr>
                  <a:xfrm>
                    <a:off x="1675576" y="5268902"/>
                    <a:ext cx="930115" cy="56880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>
                        <a:latin typeface="+mj-lt"/>
                      </a:rPr>
                      <a:t>Harald</a:t>
                    </a:r>
                  </a:p>
                  <a:p>
                    <a:r>
                      <a:rPr lang="en-US" b="1" dirty="0" smtClean="0">
                        <a:latin typeface="+mj-lt"/>
                      </a:rPr>
                      <a:t>Schneider</a:t>
                    </a:r>
                    <a:endParaRPr lang="en-US" b="1" dirty="0">
                      <a:latin typeface="+mj-lt"/>
                    </a:endParaRPr>
                  </a:p>
                </p:txBody>
              </p:sp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6943095B-212C-7340-B012-E34D3215807B}"/>
                      </a:ext>
                    </a:extLst>
                  </p:cNvPr>
                  <p:cNvSpPr txBox="1"/>
                  <p:nvPr/>
                </p:nvSpPr>
                <p:spPr>
                  <a:xfrm>
                    <a:off x="986138" y="5272669"/>
                    <a:ext cx="696593" cy="56880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>
                        <a:latin typeface="+mj-lt"/>
                      </a:rPr>
                      <a:t>Katrin</a:t>
                    </a:r>
                  </a:p>
                  <a:p>
                    <a:r>
                      <a:rPr lang="en-US" b="1" dirty="0" smtClean="0">
                        <a:latin typeface="+mj-lt"/>
                      </a:rPr>
                      <a:t>Michel</a:t>
                    </a:r>
                    <a:endParaRPr lang="en-US" b="1" dirty="0">
                      <a:latin typeface="+mj-lt"/>
                    </a:endParaRPr>
                  </a:p>
                </p:txBody>
              </p: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DDAD4C-EE3C-9D49-85CD-69A6EEF1DD5E}"/>
                      </a:ext>
                    </a:extLst>
                  </p:cNvPr>
                  <p:cNvSpPr txBox="1"/>
                  <p:nvPr/>
                </p:nvSpPr>
                <p:spPr>
                  <a:xfrm>
                    <a:off x="719382" y="4095471"/>
                    <a:ext cx="2058234" cy="35211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u="sng" dirty="0"/>
                      <a:t>CORE TEAM </a:t>
                    </a:r>
                    <a:r>
                      <a:rPr lang="en-US" sz="2000" u="sng" dirty="0" smtClean="0"/>
                      <a:t>(4 </a:t>
                    </a:r>
                    <a:r>
                      <a:rPr lang="en-US" sz="2000" u="sng" dirty="0"/>
                      <a:t>FTE</a:t>
                    </a:r>
                    <a:r>
                      <a:rPr lang="en-US" sz="2000" u="sng" dirty="0" smtClean="0"/>
                      <a:t>)*:</a:t>
                    </a:r>
                    <a:endParaRPr lang="en-US" sz="2000" u="sng" dirty="0"/>
                  </a:p>
                </p:txBody>
              </p:sp>
            </p:grpSp>
          </p:grp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86071867-B518-0245-836F-9F1581D76E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481" t="-1083"/>
              <a:stretch/>
            </p:blipFill>
            <p:spPr>
              <a:xfrm>
                <a:off x="7889128" y="1433837"/>
                <a:ext cx="621570" cy="877624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5400000">
                <a:off x="6826275" y="1533648"/>
                <a:ext cx="877625" cy="678001"/>
              </a:xfrm>
              <a:prstGeom prst="rect">
                <a:avLst/>
              </a:prstGeom>
            </p:spPr>
          </p:pic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09483" y="1438261"/>
                <a:ext cx="730414" cy="891894"/>
              </a:xfrm>
              <a:prstGeom prst="rect">
                <a:avLst/>
              </a:prstGeom>
            </p:spPr>
          </p:pic>
        </p:grpSp>
      </p:grpSp>
      <p:grpSp>
        <p:nvGrpSpPr>
          <p:cNvPr id="13" name="Group 12"/>
          <p:cNvGrpSpPr/>
          <p:nvPr/>
        </p:nvGrpSpPr>
        <p:grpSpPr>
          <a:xfrm>
            <a:off x="565631" y="1184564"/>
            <a:ext cx="7179890" cy="4696956"/>
            <a:chOff x="378779" y="2143439"/>
            <a:chExt cx="7179890" cy="4696956"/>
          </a:xfrm>
        </p:grpSpPr>
        <p:graphicFrame>
          <p:nvGraphicFramePr>
            <p:cNvPr id="6" name="Diagram 5"/>
            <p:cNvGraphicFramePr/>
            <p:nvPr>
              <p:extLst>
                <p:ext uri="{D42A27DB-BD31-4B8C-83A1-F6EECF244321}">
                  <p14:modId xmlns:p14="http://schemas.microsoft.com/office/powerpoint/2010/main" val="704845139"/>
                </p:ext>
              </p:extLst>
            </p:nvPr>
          </p:nvGraphicFramePr>
          <p:xfrm>
            <a:off x="378779" y="2143439"/>
            <a:ext cx="7179890" cy="469695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730943" y="2638482"/>
              <a:ext cx="7056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b="1" dirty="0" smtClean="0">
                  <a:solidFill>
                    <a:srgbClr val="666666"/>
                  </a:solidFill>
                </a:rPr>
                <a:t>1.5 </a:t>
              </a:r>
            </a:p>
            <a:p>
              <a:pPr algn="l"/>
              <a:r>
                <a:rPr lang="en-US" sz="2400" b="1" dirty="0" smtClean="0">
                  <a:solidFill>
                    <a:srgbClr val="666666"/>
                  </a:solidFill>
                </a:rPr>
                <a:t>FTE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30910" y="5452813"/>
              <a:ext cx="7056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b="1" dirty="0" smtClean="0">
                  <a:solidFill>
                    <a:srgbClr val="666666"/>
                  </a:solidFill>
                </a:rPr>
                <a:t>1.5 </a:t>
              </a:r>
            </a:p>
            <a:p>
              <a:pPr algn="l"/>
              <a:r>
                <a:rPr lang="en-US" sz="2400" b="1" dirty="0" smtClean="0">
                  <a:solidFill>
                    <a:srgbClr val="666666"/>
                  </a:solidFill>
                </a:rPr>
                <a:t>FTE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54258" y="4053358"/>
              <a:ext cx="69339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b="1" dirty="0" smtClean="0">
                  <a:solidFill>
                    <a:srgbClr val="666666"/>
                  </a:solidFill>
                </a:rPr>
                <a:t>  1</a:t>
              </a:r>
            </a:p>
            <a:p>
              <a:pPr algn="l"/>
              <a:r>
                <a:rPr lang="en-US" sz="2400" b="1" dirty="0" smtClean="0">
                  <a:solidFill>
                    <a:srgbClr val="666666"/>
                  </a:solidFill>
                </a:rPr>
                <a:t>FTE</a:t>
              </a:r>
            </a:p>
          </p:txBody>
        </p:sp>
      </p:grpSp>
      <p:sp>
        <p:nvSpPr>
          <p:cNvPr id="50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SULF Team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" name="Platshållare för text 6">
            <a:extLst>
              <a:ext uri="{FF2B5EF4-FFF2-40B4-BE49-F238E27FC236}">
                <a16:creationId xmlns:a16="http://schemas.microsoft.com/office/drawing/2014/main" id="{0B57A266-1EA8-4A09-8126-11EA28233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 smtClean="0"/>
              <a:t>Distribution of Full-Time-Employee (FTE) on areas of work</a:t>
            </a:r>
            <a:endParaRPr lang="en-GB" dirty="0"/>
          </a:p>
          <a:p>
            <a:endParaRPr lang="sv-SE" dirty="0"/>
          </a:p>
        </p:txBody>
      </p:sp>
      <p:sp>
        <p:nvSpPr>
          <p:cNvPr id="18" name="TextBox 17"/>
          <p:cNvSpPr txBox="1"/>
          <p:nvPr/>
        </p:nvSpPr>
        <p:spPr>
          <a:xfrm>
            <a:off x="1483074" y="5869239"/>
            <a:ext cx="8108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66666"/>
                </a:solidFill>
              </a:rPr>
              <a:t>Harald joined the team in January 2022: now 4 </a:t>
            </a:r>
            <a:r>
              <a:rPr lang="en-US" sz="2400" dirty="0" smtClean="0">
                <a:solidFill>
                  <a:srgbClr val="666666"/>
                </a:solidFill>
              </a:rPr>
              <a:t>FTE</a:t>
            </a:r>
          </a:p>
          <a:p>
            <a:pPr algn="l"/>
            <a:r>
              <a:rPr lang="en-US" sz="2400" dirty="0" smtClean="0">
                <a:solidFill>
                  <a:srgbClr val="666666"/>
                </a:solidFill>
              </a:rPr>
              <a:t>*   2026: 4.5 FTE -&gt; 2028: 6 FTE</a:t>
            </a:r>
            <a:endParaRPr lang="en-US" sz="2400" dirty="0" smtClean="0">
              <a:solidFill>
                <a:srgbClr val="666666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0281" y="4327117"/>
            <a:ext cx="732111" cy="84512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FDDAD4C-EE3C-9D49-85CD-69A6EEF1DD5E}"/>
              </a:ext>
            </a:extLst>
          </p:cNvPr>
          <p:cNvSpPr txBox="1"/>
          <p:nvPr/>
        </p:nvSpPr>
        <p:spPr>
          <a:xfrm>
            <a:off x="8937509" y="3815302"/>
            <a:ext cx="2184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Grant / internship</a:t>
            </a:r>
            <a:endParaRPr lang="en-US" sz="2000" u="sng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51EC39-072F-6041-B8AA-8A2EC5EFD7E1}"/>
              </a:ext>
            </a:extLst>
          </p:cNvPr>
          <p:cNvSpPr txBox="1"/>
          <p:nvPr/>
        </p:nvSpPr>
        <p:spPr>
          <a:xfrm>
            <a:off x="8859250" y="4288012"/>
            <a:ext cx="1160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j-lt"/>
              </a:rPr>
              <a:t>Sophie</a:t>
            </a:r>
          </a:p>
          <a:p>
            <a:r>
              <a:rPr lang="en-US" b="1" dirty="0" smtClean="0">
                <a:latin typeface="+mj-lt"/>
              </a:rPr>
              <a:t>Ayscough</a:t>
            </a:r>
          </a:p>
          <a:p>
            <a:r>
              <a:rPr lang="en-US" b="1" dirty="0" smtClean="0">
                <a:latin typeface="+mj-lt"/>
              </a:rPr>
              <a:t>(Postdoc)</a:t>
            </a:r>
            <a:endParaRPr lang="en-US" b="1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/>
          <a:srcRect l="25104" t="15013" r="10062" b="18487"/>
          <a:stretch/>
        </p:blipFill>
        <p:spPr>
          <a:xfrm>
            <a:off x="10029667" y="4273050"/>
            <a:ext cx="758434" cy="84015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351EC39-072F-6041-B8AA-8A2EC5EFD7E1}"/>
              </a:ext>
            </a:extLst>
          </p:cNvPr>
          <p:cNvSpPr txBox="1"/>
          <p:nvPr/>
        </p:nvSpPr>
        <p:spPr>
          <a:xfrm>
            <a:off x="10758174" y="4248908"/>
            <a:ext cx="1294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J</a:t>
            </a:r>
            <a:r>
              <a:rPr lang="en-US" b="1" dirty="0" smtClean="0">
                <a:latin typeface="+mj-lt"/>
              </a:rPr>
              <a:t>anette</a:t>
            </a:r>
          </a:p>
          <a:p>
            <a:r>
              <a:rPr lang="en-US" b="1" dirty="0" smtClean="0">
                <a:latin typeface="+mj-lt"/>
              </a:rPr>
              <a:t>Zerna</a:t>
            </a:r>
          </a:p>
          <a:p>
            <a:r>
              <a:rPr lang="en-US" b="1" dirty="0" smtClean="0">
                <a:latin typeface="+mj-lt"/>
              </a:rPr>
              <a:t>(CTA intern 3 months)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825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scientific support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30</a:t>
            </a:fld>
            <a:endParaRPr lang="sv-S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Continuing collaborations for ESS project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35183" y="1446416"/>
            <a:ext cx="8302336" cy="2228349"/>
          </a:xfrm>
        </p:spPr>
        <p:txBody>
          <a:bodyPr/>
          <a:lstStyle/>
          <a:p>
            <a:r>
              <a:rPr lang="en-US" b="1" u="sng" dirty="0" smtClean="0"/>
              <a:t>Collaboration for Luminescence Coating (C. Thomas):</a:t>
            </a:r>
          </a:p>
          <a:p>
            <a:r>
              <a:rPr lang="en-US" dirty="0" smtClean="0"/>
              <a:t>- test chips done during of spray-coating the ESS target will be investigated with XRD, SEM</a:t>
            </a:r>
          </a:p>
          <a:p>
            <a:r>
              <a:rPr lang="en-US" dirty="0" smtClean="0"/>
              <a:t>- mechanical tests on proton-irradiated coatings in RML at ESS (stability for proton beam window)</a:t>
            </a:r>
          </a:p>
          <a:p>
            <a:r>
              <a:rPr lang="en-US" dirty="0" smtClean="0"/>
              <a:t>- future development of new coating materials with SNS?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5568" y="1354632"/>
            <a:ext cx="2603301" cy="1953491"/>
          </a:xfrm>
          <a:prstGeom prst="rect">
            <a:avLst/>
          </a:prstGeom>
        </p:spPr>
      </p:pic>
      <p:sp>
        <p:nvSpPr>
          <p:cNvPr id="10" name="Content Placeholder 5"/>
          <p:cNvSpPr txBox="1">
            <a:spLocks/>
          </p:cNvSpPr>
          <p:nvPr/>
        </p:nvSpPr>
        <p:spPr>
          <a:xfrm>
            <a:off x="850865" y="3994532"/>
            <a:ext cx="7884427" cy="2228349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 smtClean="0"/>
              <a:t>Collaboration for new neutron reflector material (D. </a:t>
            </a:r>
            <a:r>
              <a:rPr lang="en-US" b="1" u="sng" dirty="0" err="1" smtClean="0"/>
              <a:t>diJulio</a:t>
            </a:r>
            <a:r>
              <a:rPr lang="en-US" b="1" u="sng" dirty="0" smtClean="0"/>
              <a:t>):</a:t>
            </a:r>
          </a:p>
          <a:p>
            <a:r>
              <a:rPr lang="en-US" dirty="0" smtClean="0"/>
              <a:t>- Synthesis of graphite-like materials with large </a:t>
            </a:r>
            <a:r>
              <a:rPr lang="en-US" dirty="0" smtClean="0"/>
              <a:t>d-spacing</a:t>
            </a:r>
          </a:p>
          <a:p>
            <a:r>
              <a:rPr lang="en-US" dirty="0" smtClean="0"/>
              <a:t>- assisting in preparing for </a:t>
            </a:r>
            <a:r>
              <a:rPr lang="en-US" dirty="0" err="1" smtClean="0"/>
              <a:t>beamtime</a:t>
            </a:r>
            <a:r>
              <a:rPr lang="en-US" dirty="0" smtClean="0"/>
              <a:t> at PSI</a:t>
            </a:r>
            <a:endParaRPr lang="en-US" dirty="0" smtClean="0"/>
          </a:p>
          <a:p>
            <a:r>
              <a:rPr lang="en-US" dirty="0" smtClean="0"/>
              <a:t>- Brightness grant by V. </a:t>
            </a:r>
            <a:r>
              <a:rPr lang="en-US" dirty="0" err="1" smtClean="0"/>
              <a:t>Santorro</a:t>
            </a:r>
            <a:endParaRPr lang="en-US" dirty="0"/>
          </a:p>
        </p:txBody>
      </p:sp>
      <p:pic>
        <p:nvPicPr>
          <p:cNvPr id="2050" name="A919EC7C-D68E-4A6A-A7D8-BA7978D03AA1" descr="IMG_79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1" t="20578" b="10559"/>
          <a:stretch/>
        </p:blipFill>
        <p:spPr bwMode="auto">
          <a:xfrm>
            <a:off x="8487398" y="3560512"/>
            <a:ext cx="3461471" cy="253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16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5302" y="3211417"/>
            <a:ext cx="7925484" cy="16084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89" y="212214"/>
            <a:ext cx="9360000" cy="657339"/>
          </a:xfrm>
        </p:spPr>
        <p:txBody>
          <a:bodyPr/>
          <a:lstStyle/>
          <a:p>
            <a:r>
              <a:rPr lang="en-US" dirty="0" smtClean="0"/>
              <a:t>Waste water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31</a:t>
            </a:fld>
            <a:endParaRPr lang="sv-S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03289" y="877867"/>
            <a:ext cx="9360000" cy="507076"/>
          </a:xfrm>
        </p:spPr>
        <p:txBody>
          <a:bodyPr/>
          <a:lstStyle/>
          <a:p>
            <a:r>
              <a:rPr lang="en-US" dirty="0" smtClean="0"/>
              <a:t>Online system not available </a:t>
            </a:r>
            <a:r>
              <a:rPr lang="en-150" dirty="0" smtClean="0"/>
              <a:t>–</a:t>
            </a:r>
            <a:r>
              <a:rPr lang="en-US" dirty="0" smtClean="0"/>
              <a:t> FM has not enough people to be trained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25302" y="1579093"/>
            <a:ext cx="8309990" cy="4992572"/>
          </a:xfrm>
        </p:spPr>
        <p:txBody>
          <a:bodyPr/>
          <a:lstStyle/>
          <a:p>
            <a:r>
              <a:rPr lang="en-US" dirty="0" smtClean="0"/>
              <a:t>STATUS</a:t>
            </a:r>
          </a:p>
          <a:p>
            <a:r>
              <a:rPr lang="en-US" dirty="0" smtClean="0"/>
              <a:t>- pH measurements, conductivity (usually once every two months, will increase as sinks in experimental hall lead to the lab tanks) </a:t>
            </a:r>
          </a:p>
          <a:p>
            <a:r>
              <a:rPr lang="en-US" dirty="0" smtClean="0"/>
              <a:t>-no online system procured yet (ES&amp;H budget)</a:t>
            </a:r>
          </a:p>
          <a:p>
            <a:r>
              <a:rPr lang="en-US" dirty="0" smtClean="0"/>
              <a:t>IDEA (</a:t>
            </a:r>
            <a:r>
              <a:rPr lang="en-US" dirty="0" err="1" smtClean="0"/>
              <a:t>approx</a:t>
            </a:r>
            <a:r>
              <a:rPr lang="en-150" dirty="0" smtClean="0"/>
              <a:t>.</a:t>
            </a:r>
            <a:r>
              <a:rPr lang="en-US" dirty="0" smtClean="0"/>
              <a:t> 60k</a:t>
            </a:r>
            <a:r>
              <a:rPr lang="en-150" dirty="0" smtClean="0"/>
              <a:t>€</a:t>
            </a:r>
            <a:r>
              <a:rPr lang="en-US" dirty="0" smtClean="0"/>
              <a:t>): </a:t>
            </a:r>
          </a:p>
          <a:p>
            <a:r>
              <a:rPr lang="en-US" dirty="0" smtClean="0"/>
              <a:t>- online conductivity and total organic carbon (TOC) monitoring to detect acids/bases/ions and solvents via BMS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- if any of the monitors alarm, SULF will test and investigate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Now is the best point in time as we have few lab users and can investigate the “background” e.g. detergents, dirt, rust in water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3459"/>
          <a:stretch/>
        </p:blipFill>
        <p:spPr>
          <a:xfrm rot="5400000">
            <a:off x="8274979" y="2092566"/>
            <a:ext cx="4133476" cy="321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08286" y="265373"/>
            <a:ext cx="9360000" cy="657339"/>
          </a:xfrm>
        </p:spPr>
        <p:txBody>
          <a:bodyPr/>
          <a:lstStyle/>
          <a:p>
            <a:r>
              <a:rPr lang="en-US" dirty="0" smtClean="0"/>
              <a:t>Materials Team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08286" y="931026"/>
            <a:ext cx="9360000" cy="507076"/>
          </a:xfrm>
        </p:spPr>
        <p:txBody>
          <a:bodyPr/>
          <a:lstStyle/>
          <a:p>
            <a:r>
              <a:rPr lang="en-US" dirty="0" smtClean="0"/>
              <a:t>Cooling water issues in accelerator, concrete analysis for shielding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54648" y="1483839"/>
            <a:ext cx="8982148" cy="2233171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SMEs from Spallation Physics Group, SULF and Optic </a:t>
            </a:r>
            <a:r>
              <a:rPr lang="en-US" dirty="0" smtClean="0"/>
              <a:t>Group has been formed (3 chem., 3 phys., 1 mater. sci., 1 engineer </a:t>
            </a:r>
            <a:r>
              <a:rPr lang="en-150" dirty="0" smtClean="0"/>
              <a:t>–</a:t>
            </a:r>
            <a:r>
              <a:rPr lang="en-US" dirty="0" smtClean="0"/>
              <a:t> 50% of team is experienced)</a:t>
            </a:r>
          </a:p>
          <a:p>
            <a:r>
              <a:rPr lang="en-US" dirty="0" smtClean="0"/>
              <a:t>- avoid duplicated requests for assistance &amp; measurements</a:t>
            </a:r>
          </a:p>
          <a:p>
            <a:r>
              <a:rPr lang="en-US" dirty="0" smtClean="0"/>
              <a:t>- avoid requests asking for a sledgehammer to crack a nut</a:t>
            </a:r>
          </a:p>
          <a:p>
            <a:r>
              <a:rPr lang="en-US" dirty="0" smtClean="0"/>
              <a:t>- create searchable knowledge base to be able to understand what is going on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0B6089D9-5945-434A-8C1B-BF5CDD561ED8" descr="IMG_80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3" t="13966" r="9381" b="14174"/>
          <a:stretch/>
        </p:blipFill>
        <p:spPr bwMode="auto">
          <a:xfrm>
            <a:off x="10206465" y="2608100"/>
            <a:ext cx="1589711" cy="14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9285" y="4104167"/>
            <a:ext cx="3442039" cy="2582871"/>
          </a:xfrm>
          <a:prstGeom prst="rect">
            <a:avLst/>
          </a:prstGeom>
        </p:spPr>
      </p:pic>
      <p:pic>
        <p:nvPicPr>
          <p:cNvPr id="4099" name="2F64990C-0286-48BA-92DC-2256DD400F90" descr="IMG_76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465" y="1344700"/>
            <a:ext cx="1558320" cy="116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7"/>
          <p:cNvSpPr txBox="1">
            <a:spLocks/>
          </p:cNvSpPr>
          <p:nvPr/>
        </p:nvSpPr>
        <p:spPr>
          <a:xfrm>
            <a:off x="445813" y="4009577"/>
            <a:ext cx="7836950" cy="2233171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(1) Concrete analysis </a:t>
            </a:r>
            <a:r>
              <a:rPr lang="en-150" dirty="0" smtClean="0"/>
              <a:t>–</a:t>
            </a:r>
            <a:r>
              <a:rPr lang="en-US" dirty="0" smtClean="0"/>
              <a:t>moving </a:t>
            </a:r>
            <a:r>
              <a:rPr lang="en-US" dirty="0" smtClean="0"/>
              <a:t>steadily forward/ </a:t>
            </a:r>
            <a:r>
              <a:rPr lang="en-US" dirty="0" smtClean="0"/>
              <a:t>establishing </a:t>
            </a:r>
            <a:r>
              <a:rPr lang="en-US" dirty="0"/>
              <a:t>r</a:t>
            </a:r>
            <a:r>
              <a:rPr lang="en-US" dirty="0" smtClean="0"/>
              <a:t>outine</a:t>
            </a:r>
            <a:endParaRPr lang="en-US" dirty="0" smtClean="0"/>
          </a:p>
          <a:p>
            <a:r>
              <a:rPr lang="en-US" dirty="0" smtClean="0"/>
              <a:t>(2) Accelerator water </a:t>
            </a:r>
            <a:r>
              <a:rPr lang="en-US" dirty="0" smtClean="0"/>
              <a:t>analysis:</a:t>
            </a:r>
            <a:endParaRPr lang="en-US" dirty="0" smtClean="0"/>
          </a:p>
          <a:p>
            <a:r>
              <a:rPr lang="en-US" dirty="0" smtClean="0"/>
              <a:t>Complicated as 500 m</a:t>
            </a:r>
            <a:r>
              <a:rPr lang="en-US" baseline="30000" dirty="0" smtClean="0"/>
              <a:t>3</a:t>
            </a:r>
            <a:r>
              <a:rPr lang="en-US" dirty="0" smtClean="0"/>
              <a:t> water body, no heat exchangers between sections; </a:t>
            </a:r>
            <a:r>
              <a:rPr lang="en-US" dirty="0" smtClean="0"/>
              <a:t>currently: limits for Cu-detection 0-20 </a:t>
            </a:r>
            <a:r>
              <a:rPr lang="en-US" dirty="0" smtClean="0"/>
              <a:t>ppb </a:t>
            </a:r>
            <a:r>
              <a:rPr lang="en-US" dirty="0" smtClean="0"/>
              <a:t>in </a:t>
            </a:r>
            <a:r>
              <a:rPr lang="en-US" dirty="0" smtClean="0"/>
              <a:t>water using ICP-OES to see if problem continues</a:t>
            </a:r>
            <a:r>
              <a:rPr lang="en-US" dirty="0" smtClean="0"/>
              <a:t>;</a:t>
            </a:r>
          </a:p>
          <a:p>
            <a:r>
              <a:rPr lang="en-US" dirty="0" smtClean="0"/>
              <a:t>(3) Grain size NBI (Al 6061)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82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We </a:t>
            </a:r>
            <a:r>
              <a:rPr lang="en-GB" dirty="0" err="1" smtClean="0"/>
              <a:t>sulf</a:t>
            </a:r>
            <a:r>
              <a:rPr lang="en-GB" dirty="0" smtClean="0"/>
              <a:t> problems</a:t>
            </a:r>
            <a:endParaRPr lang="en-GB" dirty="0"/>
          </a:p>
        </p:txBody>
      </p:sp>
      <p:pic>
        <p:nvPicPr>
          <p:cNvPr id="3" name="Content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813" y="2073578"/>
            <a:ext cx="4994275" cy="37457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54607" y="5416901"/>
            <a:ext cx="3453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Handover E04 </a:t>
            </a:r>
            <a:r>
              <a:rPr lang="en-150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December 2019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1536" y="1197690"/>
            <a:ext cx="5341389" cy="5607707"/>
            <a:chOff x="161536" y="1197690"/>
            <a:chExt cx="5341389" cy="5607707"/>
          </a:xfrm>
        </p:grpSpPr>
        <p:grpSp>
          <p:nvGrpSpPr>
            <p:cNvPr id="11" name="Group 10"/>
            <p:cNvGrpSpPr/>
            <p:nvPr/>
          </p:nvGrpSpPr>
          <p:grpSpPr>
            <a:xfrm>
              <a:off x="161536" y="1197690"/>
              <a:ext cx="5268416" cy="5388883"/>
              <a:chOff x="107504" y="1496501"/>
              <a:chExt cx="5268416" cy="5388883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07504" y="1528923"/>
                <a:ext cx="5268416" cy="5356461"/>
                <a:chOff x="107504" y="1528923"/>
                <a:chExt cx="5268416" cy="5356461"/>
              </a:xfrm>
            </p:grpSpPr>
            <p:pic>
              <p:nvPicPr>
                <p:cNvPr id="15" name="Picture 14"/>
                <p:cNvPicPr/>
                <p:nvPr/>
              </p:nvPicPr>
              <p:blipFill rotWithShape="1">
                <a:blip r:embed="rId2"/>
                <a:srcRect l="4006" t="2680" r="9918" b="-509"/>
                <a:stretch/>
              </p:blipFill>
              <p:spPr>
                <a:xfrm>
                  <a:off x="479376" y="1628800"/>
                  <a:ext cx="4896544" cy="5256584"/>
                </a:xfrm>
                <a:prstGeom prst="rect">
                  <a:avLst/>
                </a:prstGeom>
              </p:spPr>
            </p:pic>
            <p:sp>
              <p:nvSpPr>
                <p:cNvPr id="16" name="TextBox 15"/>
                <p:cNvSpPr txBox="1"/>
                <p:nvPr/>
              </p:nvSpPr>
              <p:spPr>
                <a:xfrm>
                  <a:off x="107504" y="5984413"/>
                  <a:ext cx="1523418" cy="646331"/>
                </a:xfrm>
                <a:prstGeom prst="rect">
                  <a:avLst/>
                </a:prstGeom>
                <a:solidFill>
                  <a:srgbClr val="9966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Radiological materials lab</a:t>
                  </a:r>
                </a:p>
              </p:txBody>
            </p:sp>
            <p:cxnSp>
              <p:nvCxnSpPr>
                <p:cNvPr id="17" name="Straight Arrow Connector 16"/>
                <p:cNvCxnSpPr/>
                <p:nvPr/>
              </p:nvCxnSpPr>
              <p:spPr>
                <a:xfrm flipV="1">
                  <a:off x="1331640" y="6237312"/>
                  <a:ext cx="720080" cy="70266"/>
                </a:xfrm>
                <a:prstGeom prst="straightConnector1">
                  <a:avLst/>
                </a:prstGeom>
                <a:ln w="508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5-Point Star 17"/>
                <p:cNvSpPr/>
                <p:nvPr/>
              </p:nvSpPr>
              <p:spPr>
                <a:xfrm>
                  <a:off x="1472973" y="2280986"/>
                  <a:ext cx="288032" cy="288032"/>
                </a:xfrm>
                <a:prstGeom prst="star5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5-Point Star 18"/>
                <p:cNvSpPr/>
                <p:nvPr/>
              </p:nvSpPr>
              <p:spPr>
                <a:xfrm>
                  <a:off x="2040970" y="6069005"/>
                  <a:ext cx="288032" cy="288032"/>
                </a:xfrm>
                <a:prstGeom prst="star5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5-Point Star 19"/>
                <p:cNvSpPr/>
                <p:nvPr/>
              </p:nvSpPr>
              <p:spPr>
                <a:xfrm>
                  <a:off x="1908204" y="5924989"/>
                  <a:ext cx="288032" cy="288032"/>
                </a:xfrm>
                <a:prstGeom prst="star5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5-Point Star 20"/>
                <p:cNvSpPr/>
                <p:nvPr/>
              </p:nvSpPr>
              <p:spPr>
                <a:xfrm>
                  <a:off x="4716016" y="4540416"/>
                  <a:ext cx="288032" cy="288032"/>
                </a:xfrm>
                <a:prstGeom prst="star5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5-Point Star 21"/>
                <p:cNvSpPr/>
                <p:nvPr/>
              </p:nvSpPr>
              <p:spPr>
                <a:xfrm>
                  <a:off x="4210420" y="6320809"/>
                  <a:ext cx="288032" cy="288032"/>
                </a:xfrm>
                <a:prstGeom prst="star5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3647728" y="3495775"/>
                  <a:ext cx="1440160" cy="58129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9" name="Group 28"/>
                <p:cNvGrpSpPr/>
                <p:nvPr/>
              </p:nvGrpSpPr>
              <p:grpSpPr>
                <a:xfrm>
                  <a:off x="753343" y="1528923"/>
                  <a:ext cx="1022139" cy="939429"/>
                  <a:chOff x="753343" y="1528923"/>
                  <a:chExt cx="1022139" cy="939429"/>
                </a:xfrm>
              </p:grpSpPr>
              <p:sp>
                <p:nvSpPr>
                  <p:cNvPr id="32" name="Rectangle 31"/>
                  <p:cNvSpPr/>
                  <p:nvPr/>
                </p:nvSpPr>
                <p:spPr>
                  <a:xfrm rot="2881807">
                    <a:off x="638212" y="1771924"/>
                    <a:ext cx="811559" cy="58129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Rectangle 32"/>
                  <p:cNvSpPr/>
                  <p:nvPr/>
                </p:nvSpPr>
                <p:spPr>
                  <a:xfrm rot="3226026">
                    <a:off x="1173367" y="1549741"/>
                    <a:ext cx="622934" cy="58129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0" name="Rectangle 29"/>
                <p:cNvSpPr/>
                <p:nvPr/>
              </p:nvSpPr>
              <p:spPr>
                <a:xfrm>
                  <a:off x="971364" y="1581947"/>
                  <a:ext cx="262880" cy="2552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 rot="-960000">
                  <a:off x="2653192" y="1574174"/>
                  <a:ext cx="219505" cy="2599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" name="Rectangle 12"/>
              <p:cNvSpPr/>
              <p:nvPr/>
            </p:nvSpPr>
            <p:spPr>
              <a:xfrm rot="20728531">
                <a:off x="2929380" y="1496501"/>
                <a:ext cx="526399" cy="8588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2105753" y="6090725"/>
              <a:ext cx="3397172" cy="4689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07167" y="6336444"/>
              <a:ext cx="3397172" cy="4689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781" y="149695"/>
            <a:ext cx="9360000" cy="657339"/>
          </a:xfrm>
        </p:spPr>
        <p:txBody>
          <a:bodyPr/>
          <a:lstStyle/>
          <a:p>
            <a:r>
              <a:rPr lang="en-US" b="1" dirty="0" smtClean="0"/>
              <a:t>SULF input to safety and SSM</a:t>
            </a:r>
            <a:endParaRPr lang="en-US" b="1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07781" y="815348"/>
            <a:ext cx="9360000" cy="507076"/>
          </a:xfrm>
        </p:spPr>
        <p:txBody>
          <a:bodyPr/>
          <a:lstStyle/>
          <a:p>
            <a:r>
              <a:rPr lang="en-US" dirty="0" smtClean="0"/>
              <a:t>SULF supports establishing sample handling and SSM documentation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55162" y="1608609"/>
            <a:ext cx="5280859" cy="4524315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Interactions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OHS/RP, user office &amp; logistics: establishing sample handling at ESS starting from shipping to release/disposal</a:t>
            </a:r>
          </a:p>
          <a:p>
            <a:pPr marL="342900" indent="-342900">
              <a:buFontTx/>
              <a:buChar char="-"/>
            </a:pPr>
            <a:endParaRPr lang="en-US" sz="2400" dirty="0" smtClean="0"/>
          </a:p>
          <a:p>
            <a:pPr marL="342900" indent="-342900">
              <a:buFontTx/>
              <a:buChar char="-"/>
            </a:pPr>
            <a:r>
              <a:rPr lang="en-US" sz="2400" dirty="0" smtClean="0"/>
              <a:t>SSM documentation for normal operations, accident scenarios (now reduced to giving input)</a:t>
            </a:r>
          </a:p>
          <a:p>
            <a:pPr marL="342900" indent="-342900">
              <a:buFontTx/>
              <a:buChar char="-"/>
            </a:pPr>
            <a:endParaRPr lang="en-US" sz="2400" dirty="0" smtClean="0"/>
          </a:p>
          <a:p>
            <a:pPr marL="342900" indent="-342900">
              <a:buFontTx/>
              <a:buChar char="-"/>
            </a:pPr>
            <a:r>
              <a:rPr lang="en-US" sz="2400" dirty="0" smtClean="0"/>
              <a:t>Establishing procedures for RML (part of next SSM application)</a:t>
            </a:r>
          </a:p>
        </p:txBody>
      </p:sp>
      <p:sp>
        <p:nvSpPr>
          <p:cNvPr id="34" name="5-Point Star 33"/>
          <p:cNvSpPr/>
          <p:nvPr/>
        </p:nvSpPr>
        <p:spPr>
          <a:xfrm>
            <a:off x="3579519" y="1354724"/>
            <a:ext cx="288032" cy="28803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795543" y="1354724"/>
            <a:ext cx="24482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Entrances to supervised area: Samples that leave the area and have been in the beam need to be surveyed</a:t>
            </a:r>
          </a:p>
          <a:p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Entrance to controlled areas.</a:t>
            </a:r>
          </a:p>
        </p:txBody>
      </p:sp>
      <p:sp>
        <p:nvSpPr>
          <p:cNvPr id="36" name="5-Point Star 35"/>
          <p:cNvSpPr/>
          <p:nvPr/>
        </p:nvSpPr>
        <p:spPr>
          <a:xfrm>
            <a:off x="3565987" y="3034211"/>
            <a:ext cx="288032" cy="28803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105752" y="4463912"/>
            <a:ext cx="2675432" cy="9831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noFill/>
          </a:ln>
        </p:spPr>
        <p:txBody>
          <a:bodyPr vert="horz" wrap="square" lIns="91440" tIns="45720" rIns="91440" bIns="45720" rtlCol="0" anchor="t">
            <a:normAutofit fontScale="85000" lnSpcReduction="20000"/>
          </a:bodyPr>
          <a:lstStyle/>
          <a:p>
            <a:pPr algn="l"/>
            <a:r>
              <a:rPr lang="en-US" sz="2000" dirty="0"/>
              <a:t>All labs are in the same radiological zone as the instruments</a:t>
            </a:r>
            <a:r>
              <a:rPr lang="en-150" sz="2000" dirty="0"/>
              <a:t>–</a:t>
            </a:r>
            <a:endParaRPr lang="en-US" sz="2000" dirty="0"/>
          </a:p>
          <a:p>
            <a:pPr algn="l"/>
            <a:r>
              <a:rPr lang="en-US" sz="2000" dirty="0"/>
              <a:t>easy sample transfer</a:t>
            </a:r>
          </a:p>
        </p:txBody>
      </p:sp>
    </p:spTree>
    <p:extLst>
      <p:ext uri="{BB962C8B-B14F-4D97-AF65-F5344CB8AC3E}">
        <p14:creationId xmlns:p14="http://schemas.microsoft.com/office/powerpoint/2010/main" val="1305565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 to STAP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PRESENTATION TITLE/FOOTER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35</a:t>
            </a:fld>
            <a:endParaRPr lang="sv-SE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94400" y="1562400"/>
            <a:ext cx="10324967" cy="4768062"/>
          </a:xfrm>
        </p:spPr>
        <p:txBody>
          <a:bodyPr/>
          <a:lstStyle/>
          <a:p>
            <a:r>
              <a:rPr lang="en-GB" sz="1600" dirty="0"/>
              <a:t>In view of ESS current challenges and in view of our path towards Hot Commissioning and First Science, the STAPs are invited to comment and to provide advice. </a:t>
            </a:r>
            <a:endParaRPr lang="en-US" sz="1600" dirty="0"/>
          </a:p>
          <a:p>
            <a:r>
              <a:rPr lang="en-GB" sz="1600" dirty="0"/>
              <a:t> </a:t>
            </a:r>
            <a:r>
              <a:rPr lang="en-GB" sz="1600" b="1" dirty="0" smtClean="0"/>
              <a:t>Common </a:t>
            </a:r>
            <a:r>
              <a:rPr lang="en-GB" sz="1600" b="1" dirty="0"/>
              <a:t>Topics: </a:t>
            </a:r>
            <a:endParaRPr lang="en-US" sz="1600" dirty="0"/>
          </a:p>
          <a:p>
            <a:pPr lvl="0"/>
            <a:r>
              <a:rPr lang="en-GB" sz="1600" dirty="0"/>
              <a:t>Considering the new baseline plan and long timeline to First Science, how do we operate labs, maintain scientific expertise, keep users &amp; collaborators engaged in ESS and interested in using our services (</a:t>
            </a:r>
            <a:r>
              <a:rPr lang="en-GB" sz="1600" dirty="0" err="1"/>
              <a:t>deuteration</a:t>
            </a:r>
            <a:r>
              <a:rPr lang="en-GB" sz="1600" dirty="0"/>
              <a:t>, chemistry, life science, materials)?</a:t>
            </a:r>
            <a:endParaRPr lang="en-US" sz="1600" dirty="0"/>
          </a:p>
          <a:p>
            <a:pPr lvl="0"/>
            <a:r>
              <a:rPr lang="en-GB" sz="1600" dirty="0"/>
              <a:t>How to build a line organisation with capabilities to tackle the operational challenges?</a:t>
            </a:r>
            <a:endParaRPr lang="en-US" sz="1600" dirty="0"/>
          </a:p>
          <a:p>
            <a:pPr lvl="0"/>
            <a:r>
              <a:rPr lang="en-GB" sz="1600" dirty="0"/>
              <a:t>How to best attract and execute externally funded collaborative projects and how to sustain the resulting capabilities? </a:t>
            </a:r>
            <a:endParaRPr lang="en-US" sz="1600" dirty="0"/>
          </a:p>
          <a:p>
            <a:r>
              <a:rPr lang="en-GB" sz="1600" b="1" dirty="0"/>
              <a:t>Sample and User Lab Services</a:t>
            </a:r>
            <a:endParaRPr lang="en-US" sz="1600" dirty="0"/>
          </a:p>
          <a:p>
            <a:pPr lvl="0"/>
            <a:r>
              <a:rPr lang="en-GB" sz="1600" dirty="0"/>
              <a:t>After finishing the E-building installation, we are now starting to progress towards installation of the D-buildings. How do we best split our equipment and team members across 3-4 buildings while maintaining our functionality? </a:t>
            </a:r>
            <a:endParaRPr lang="en-US" sz="1600" dirty="0"/>
          </a:p>
          <a:p>
            <a:pPr lvl="0"/>
            <a:r>
              <a:rPr lang="en-US" sz="1600" dirty="0"/>
              <a:t>Our support capabilities to the ESS project are recognized and ramping up. How do we balance between more research-heavy support that will increase the SULF capabilities (e.g. development of luminescence coatings with the beam diagnostics group) and the easier, but work-intensive basic support that is necessary but will not further develop our capabilities (e.g. check pH/conductivity for waste water tanks)?  </a:t>
            </a:r>
          </a:p>
          <a:p>
            <a:pPr lvl="0"/>
            <a:r>
              <a:rPr lang="en-US" sz="1600" dirty="0"/>
              <a:t>What can we do better when continuing to operate the growing labs and supporting the ESS with limited staff?</a:t>
            </a:r>
          </a:p>
          <a:p>
            <a:r>
              <a:rPr lang="en-GB" sz="1600" b="1" dirty="0"/>
              <a:t> 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9430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5402D-DA23-574B-81A4-C4AE35701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4</a:t>
            </a:fld>
            <a:endParaRPr lang="sv-SE"/>
          </a:p>
        </p:txBody>
      </p:sp>
      <p:grpSp>
        <p:nvGrpSpPr>
          <p:cNvPr id="13" name="Group 12"/>
          <p:cNvGrpSpPr/>
          <p:nvPr/>
        </p:nvGrpSpPr>
        <p:grpSpPr>
          <a:xfrm>
            <a:off x="565631" y="1184564"/>
            <a:ext cx="7179890" cy="4696956"/>
            <a:chOff x="378779" y="2143439"/>
            <a:chExt cx="7179890" cy="4696956"/>
          </a:xfrm>
        </p:grpSpPr>
        <p:graphicFrame>
          <p:nvGraphicFramePr>
            <p:cNvPr id="6" name="Diagram 5"/>
            <p:cNvGraphicFramePr/>
            <p:nvPr>
              <p:extLst>
                <p:ext uri="{D42A27DB-BD31-4B8C-83A1-F6EECF244321}">
                  <p14:modId xmlns:p14="http://schemas.microsoft.com/office/powerpoint/2010/main" val="1275231480"/>
                </p:ext>
              </p:extLst>
            </p:nvPr>
          </p:nvGraphicFramePr>
          <p:xfrm>
            <a:off x="378779" y="2143439"/>
            <a:ext cx="7179890" cy="469695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545887" y="2638482"/>
              <a:ext cx="10167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666666"/>
                  </a:solidFill>
                </a:rPr>
                <a:t>692</a:t>
              </a:r>
            </a:p>
            <a:p>
              <a:pPr algn="ctr"/>
              <a:r>
                <a:rPr lang="en-US" sz="2400" b="1" dirty="0" smtClean="0">
                  <a:solidFill>
                    <a:srgbClr val="666666"/>
                  </a:solidFill>
                </a:rPr>
                <a:t>k</a:t>
              </a:r>
              <a:r>
                <a:rPr lang="en-150" sz="2400" b="1" dirty="0" smtClean="0">
                  <a:solidFill>
                    <a:srgbClr val="666666"/>
                  </a:solidFill>
                </a:rPr>
                <a:t>€</a:t>
              </a:r>
              <a:endParaRPr lang="en-US" sz="2400" b="1" dirty="0" smtClean="0">
                <a:solidFill>
                  <a:srgbClr val="666666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45886" y="5452813"/>
              <a:ext cx="10167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666666"/>
                  </a:solidFill>
                </a:rPr>
                <a:t>41</a:t>
              </a:r>
            </a:p>
            <a:p>
              <a:pPr algn="ctr"/>
              <a:r>
                <a:rPr lang="en-US" sz="2400" b="1" dirty="0" smtClean="0">
                  <a:solidFill>
                    <a:srgbClr val="666666"/>
                  </a:solidFill>
                </a:rPr>
                <a:t>k</a:t>
              </a:r>
              <a:r>
                <a:rPr lang="en-150" sz="2400" b="1" dirty="0" smtClean="0">
                  <a:solidFill>
                    <a:srgbClr val="666666"/>
                  </a:solidFill>
                </a:rPr>
                <a:t>€</a:t>
              </a:r>
              <a:r>
                <a:rPr lang="en-US" sz="2400" b="1" dirty="0" smtClean="0">
                  <a:solidFill>
                    <a:srgbClr val="666666"/>
                  </a:solidFill>
                </a:rPr>
                <a:t>/</a:t>
              </a:r>
              <a:r>
                <a:rPr lang="en-US" sz="2400" b="1" dirty="0" err="1" smtClean="0">
                  <a:solidFill>
                    <a:srgbClr val="666666"/>
                  </a:solidFill>
                </a:rPr>
                <a:t>yr</a:t>
              </a:r>
              <a:endParaRPr lang="en-US" sz="2400" b="1" dirty="0" smtClean="0">
                <a:solidFill>
                  <a:srgbClr val="666666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10445" y="4053358"/>
              <a:ext cx="95571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666666"/>
                  </a:solidFill>
                </a:rPr>
                <a:t>180*</a:t>
              </a:r>
              <a:endParaRPr lang="en-US" sz="2400" b="1" dirty="0" smtClean="0">
                <a:solidFill>
                  <a:srgbClr val="666666"/>
                </a:solidFill>
              </a:endParaRPr>
            </a:p>
            <a:p>
              <a:pPr algn="ctr"/>
              <a:r>
                <a:rPr lang="en-US" sz="2400" b="1" dirty="0" smtClean="0">
                  <a:solidFill>
                    <a:srgbClr val="666666"/>
                  </a:solidFill>
                </a:rPr>
                <a:t>k</a:t>
              </a:r>
              <a:r>
                <a:rPr lang="en-150" sz="2400" b="1" dirty="0" smtClean="0">
                  <a:solidFill>
                    <a:srgbClr val="666666"/>
                  </a:solidFill>
                </a:rPr>
                <a:t>€</a:t>
              </a:r>
              <a:r>
                <a:rPr lang="en-US" sz="2400" b="1" dirty="0" smtClean="0">
                  <a:solidFill>
                    <a:srgbClr val="666666"/>
                  </a:solidFill>
                </a:rPr>
                <a:t>/</a:t>
              </a:r>
              <a:r>
                <a:rPr lang="en-US" sz="2400" b="1" dirty="0" err="1" smtClean="0">
                  <a:solidFill>
                    <a:srgbClr val="666666"/>
                  </a:solidFill>
                </a:rPr>
                <a:t>yr</a:t>
              </a:r>
              <a:endParaRPr lang="en-US" sz="2400" b="1" dirty="0" smtClean="0">
                <a:solidFill>
                  <a:srgbClr val="666666"/>
                </a:solidFill>
              </a:endParaRPr>
            </a:p>
          </p:txBody>
        </p:sp>
      </p:grpSp>
      <p:sp>
        <p:nvSpPr>
          <p:cNvPr id="50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SULF Budget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" name="Platshållare för text 6">
            <a:extLst>
              <a:ext uri="{FF2B5EF4-FFF2-40B4-BE49-F238E27FC236}">
                <a16:creationId xmlns:a16="http://schemas.microsoft.com/office/drawing/2014/main" id="{0B57A266-1EA8-4A09-8126-11EA28233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 smtClean="0"/>
              <a:t>Distribution of Budget on areas of work</a:t>
            </a:r>
            <a:endParaRPr lang="en-GB" dirty="0"/>
          </a:p>
          <a:p>
            <a:endParaRPr lang="sv-SE" dirty="0"/>
          </a:p>
        </p:txBody>
      </p:sp>
      <p:sp>
        <p:nvSpPr>
          <p:cNvPr id="18" name="TextBox 17"/>
          <p:cNvSpPr txBox="1"/>
          <p:nvPr/>
        </p:nvSpPr>
        <p:spPr>
          <a:xfrm>
            <a:off x="1173046" y="5947472"/>
            <a:ext cx="9423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666666"/>
                </a:solidFill>
              </a:rPr>
              <a:t>* </a:t>
            </a:r>
            <a:r>
              <a:rPr lang="en-US" dirty="0" smtClean="0">
                <a:solidFill>
                  <a:srgbClr val="666666"/>
                </a:solidFill>
              </a:rPr>
              <a:t>Includes equipment D04/D08: dishwashers, fridges, freezers, ice machines, centrifuges, </a:t>
            </a:r>
            <a:r>
              <a:rPr lang="en-150" dirty="0" smtClean="0">
                <a:solidFill>
                  <a:srgbClr val="666666"/>
                </a:solidFill>
              </a:rPr>
              <a:t>…</a:t>
            </a:r>
            <a:r>
              <a:rPr lang="en-US" dirty="0" smtClean="0">
                <a:solidFill>
                  <a:srgbClr val="666666"/>
                </a:solidFill>
              </a:rPr>
              <a:t>.                     &amp; basic glassware + maintenance service contracts for all labs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043456" y="2203906"/>
            <a:ext cx="3802398" cy="1907928"/>
            <a:chOff x="7745521" y="2579078"/>
            <a:chExt cx="3802398" cy="1907928"/>
          </a:xfrm>
        </p:grpSpPr>
        <p:pic>
          <p:nvPicPr>
            <p:cNvPr id="29" name="Picture 28"/>
            <p:cNvPicPr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45521" y="2579078"/>
              <a:ext cx="3802398" cy="190792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 rot="18193012">
              <a:off x="10564509" y="2694742"/>
              <a:ext cx="149591" cy="119951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 rot="12785658">
              <a:off x="10829775" y="2901306"/>
              <a:ext cx="407900" cy="116791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 rot="10410482">
              <a:off x="9559250" y="4095081"/>
              <a:ext cx="319031" cy="20190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 rot="10410482">
              <a:off x="8677382" y="2991838"/>
              <a:ext cx="286137" cy="150338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FC68DC7-540F-B341-9E30-64FC102A7C58}"/>
              </a:ext>
            </a:extLst>
          </p:cNvPr>
          <p:cNvSpPr/>
          <p:nvPr/>
        </p:nvSpPr>
        <p:spPr>
          <a:xfrm>
            <a:off x="7836703" y="1643818"/>
            <a:ext cx="4215905" cy="3745599"/>
          </a:xfrm>
          <a:prstGeom prst="rect">
            <a:avLst/>
          </a:prstGeom>
          <a:noFill/>
          <a:ln w="19050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DDAD4C-EE3C-9D49-85CD-69A6EEF1DD5E}"/>
              </a:ext>
            </a:extLst>
          </p:cNvPr>
          <p:cNvSpPr txBox="1"/>
          <p:nvPr/>
        </p:nvSpPr>
        <p:spPr>
          <a:xfrm>
            <a:off x="8489929" y="1700938"/>
            <a:ext cx="2909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Lab AREAs (4 buildings):</a:t>
            </a:r>
            <a:endParaRPr lang="en-US" sz="2000" u="sng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51EC39-072F-6041-B8AA-8A2EC5EFD7E1}"/>
              </a:ext>
            </a:extLst>
          </p:cNvPr>
          <p:cNvSpPr txBox="1"/>
          <p:nvPr/>
        </p:nvSpPr>
        <p:spPr>
          <a:xfrm>
            <a:off x="7836703" y="4111834"/>
            <a:ext cx="42159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j-lt"/>
              </a:rPr>
              <a:t>E04:  SULF offices, current user labs (6 rooms)</a:t>
            </a:r>
          </a:p>
          <a:p>
            <a:r>
              <a:rPr lang="en-US" sz="1600" b="1" dirty="0" smtClean="0">
                <a:latin typeface="+mj-lt"/>
              </a:rPr>
              <a:t>E03: future imaging/engineering lab (1 room)</a:t>
            </a:r>
          </a:p>
          <a:p>
            <a:r>
              <a:rPr lang="en-US" sz="1600" b="1" dirty="0" smtClean="0">
                <a:latin typeface="+mj-lt"/>
              </a:rPr>
              <a:t>D04: future user labs (4 rooms)</a:t>
            </a:r>
          </a:p>
          <a:p>
            <a:r>
              <a:rPr lang="en-US" sz="1600" b="1" dirty="0" smtClean="0">
                <a:latin typeface="+mj-lt"/>
              </a:rPr>
              <a:t>D08: SULF offices, </a:t>
            </a:r>
            <a:r>
              <a:rPr lang="en-US" sz="1600" b="1" dirty="0" err="1" smtClean="0">
                <a:latin typeface="+mj-lt"/>
              </a:rPr>
              <a:t>Radioact</a:t>
            </a:r>
            <a:r>
              <a:rPr lang="en-US" sz="1600" b="1" dirty="0" smtClean="0">
                <a:latin typeface="+mj-lt"/>
              </a:rPr>
              <a:t>. Mat. Lab (RML), future user labs (4 rooms)</a:t>
            </a:r>
            <a:endParaRPr lang="en-US" sz="1600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26738" y="2099450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E03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331660" y="2344879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E04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165390" y="3630035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D04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735292" y="2346150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D08</a:t>
            </a:r>
          </a:p>
        </p:txBody>
      </p:sp>
    </p:spTree>
    <p:extLst>
      <p:ext uri="{BB962C8B-B14F-4D97-AF65-F5344CB8AC3E}">
        <p14:creationId xmlns:p14="http://schemas.microsoft.com/office/powerpoint/2010/main" val="50664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SULF- Melissa Sharp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058" y="1408900"/>
            <a:ext cx="6286703" cy="5064855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sv-SE" sz="2400" dirty="0" smtClean="0"/>
              <a:t>PhD in </a:t>
            </a:r>
            <a:r>
              <a:rPr lang="sv-SE" sz="2400" dirty="0" err="1" smtClean="0"/>
              <a:t>physical</a:t>
            </a:r>
            <a:r>
              <a:rPr lang="sv-SE" sz="2400" dirty="0" smtClean="0"/>
              <a:t> </a:t>
            </a:r>
            <a:r>
              <a:rPr lang="sv-SE" sz="2400" dirty="0" err="1" smtClean="0"/>
              <a:t>chemistry</a:t>
            </a:r>
            <a:r>
              <a:rPr lang="sv-SE" sz="2400" dirty="0" smtClean="0"/>
              <a:t> </a:t>
            </a:r>
          </a:p>
          <a:p>
            <a:pPr lvl="1"/>
            <a:r>
              <a:rPr lang="sv-SE" sz="2000" dirty="0" err="1" smtClean="0"/>
              <a:t>Polymeric</a:t>
            </a:r>
            <a:r>
              <a:rPr lang="sv-SE" sz="2000" dirty="0" smtClean="0"/>
              <a:t> </a:t>
            </a:r>
            <a:r>
              <a:rPr lang="sv-SE" sz="2000" dirty="0" err="1" smtClean="0"/>
              <a:t>micelles</a:t>
            </a:r>
            <a:r>
              <a:rPr lang="sv-SE" sz="2000" dirty="0" smtClean="0"/>
              <a:t> </a:t>
            </a:r>
            <a:r>
              <a:rPr lang="sv-SE" sz="2000" dirty="0" err="1" smtClean="0"/>
              <a:t>using</a:t>
            </a:r>
            <a:r>
              <a:rPr lang="sv-SE" sz="2000" dirty="0" smtClean="0"/>
              <a:t> SANS, DLS, and NMR </a:t>
            </a:r>
          </a:p>
          <a:p>
            <a:pPr lvl="1"/>
            <a:r>
              <a:rPr lang="sv-SE" sz="2000" dirty="0" err="1" smtClean="0"/>
              <a:t>Beamtime</a:t>
            </a:r>
            <a:r>
              <a:rPr lang="sv-SE" sz="2000" dirty="0" smtClean="0"/>
              <a:t> at 5 neutron </a:t>
            </a:r>
            <a:r>
              <a:rPr lang="sv-SE" sz="2000" dirty="0" err="1" smtClean="0"/>
              <a:t>facilities</a:t>
            </a:r>
            <a:r>
              <a:rPr lang="sv-SE" sz="2000" dirty="0" smtClean="0"/>
              <a:t> </a:t>
            </a:r>
          </a:p>
          <a:p>
            <a:r>
              <a:rPr lang="sv-SE" sz="2400" dirty="0" smtClean="0"/>
              <a:t>Instrument scientist for SANS, USANS and NSE (at GKSS, SNS, ILL) </a:t>
            </a:r>
          </a:p>
          <a:p>
            <a:pPr lvl="1"/>
            <a:r>
              <a:rPr lang="sv-SE" sz="2000" dirty="0" err="1" smtClean="0"/>
              <a:t>Supporting</a:t>
            </a:r>
            <a:r>
              <a:rPr lang="sv-SE" sz="2000" dirty="0" smtClean="0"/>
              <a:t> </a:t>
            </a:r>
            <a:r>
              <a:rPr lang="sv-SE" sz="2000" dirty="0" err="1" smtClean="0"/>
              <a:t>users</a:t>
            </a:r>
            <a:r>
              <a:rPr lang="sv-SE" sz="2000" dirty="0" smtClean="0"/>
              <a:t> from </a:t>
            </a:r>
            <a:r>
              <a:rPr lang="sv-SE" sz="2000" dirty="0" err="1" smtClean="0"/>
              <a:t>many</a:t>
            </a:r>
            <a:r>
              <a:rPr lang="sv-SE" sz="2000" dirty="0" smtClean="0"/>
              <a:t> science areas (soft and hard)</a:t>
            </a:r>
          </a:p>
          <a:p>
            <a:pPr lvl="1"/>
            <a:r>
              <a:rPr lang="sv-SE" sz="2000" dirty="0" smtClean="0"/>
              <a:t>Developing </a:t>
            </a:r>
            <a:r>
              <a:rPr lang="sv-SE" sz="2000" dirty="0" err="1" smtClean="0"/>
              <a:t>sample</a:t>
            </a:r>
            <a:r>
              <a:rPr lang="sv-SE" sz="2000" dirty="0" smtClean="0"/>
              <a:t> </a:t>
            </a:r>
            <a:r>
              <a:rPr lang="sv-SE" sz="2000" dirty="0" err="1" smtClean="0"/>
              <a:t>setups</a:t>
            </a:r>
            <a:r>
              <a:rPr lang="sv-SE" sz="2000" dirty="0" smtClean="0"/>
              <a:t> </a:t>
            </a:r>
          </a:p>
          <a:p>
            <a:pPr lvl="1"/>
            <a:r>
              <a:rPr lang="sv-SE" sz="2000" dirty="0" smtClean="0"/>
              <a:t>Writing software</a:t>
            </a:r>
          </a:p>
          <a:p>
            <a:r>
              <a:rPr lang="sv-SE" sz="2400" dirty="0" smtClean="0"/>
              <a:t>Areas </a:t>
            </a:r>
            <a:r>
              <a:rPr lang="sv-SE" sz="2400" dirty="0" err="1" smtClean="0"/>
              <a:t>of</a:t>
            </a:r>
            <a:r>
              <a:rPr lang="sv-SE" sz="2400" dirty="0" smtClean="0"/>
              <a:t> </a:t>
            </a:r>
            <a:r>
              <a:rPr lang="sv-SE" sz="2400" dirty="0" err="1" smtClean="0"/>
              <a:t>scientific</a:t>
            </a:r>
            <a:r>
              <a:rPr lang="sv-SE" sz="2400" dirty="0" smtClean="0"/>
              <a:t> research: </a:t>
            </a:r>
          </a:p>
          <a:p>
            <a:pPr lvl="1"/>
            <a:r>
              <a:rPr lang="sv-SE" sz="2000" dirty="0" smtClean="0"/>
              <a:t>Polymers, proteins, </a:t>
            </a:r>
            <a:r>
              <a:rPr lang="sv-SE" sz="2000" dirty="0" err="1" smtClean="0"/>
              <a:t>vesicles</a:t>
            </a:r>
            <a:r>
              <a:rPr lang="sv-SE" sz="2000" dirty="0" smtClean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6849762" y="1430268"/>
            <a:ext cx="5181600" cy="5043488"/>
          </a:xfrm>
          <a:ln w="19050">
            <a:solidFill>
              <a:schemeClr val="accent5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400" dirty="0" smtClean="0"/>
              <a:t>Experience relevant for ESS and SULF </a:t>
            </a:r>
          </a:p>
          <a:p>
            <a:pPr lvl="1"/>
            <a:r>
              <a:rPr lang="en-US" sz="2000" dirty="0" err="1" smtClean="0"/>
              <a:t>Characterisation</a:t>
            </a:r>
            <a:r>
              <a:rPr lang="en-US" sz="2000" dirty="0" smtClean="0"/>
              <a:t> using range of lab techniques e.g.: </a:t>
            </a:r>
          </a:p>
          <a:p>
            <a:pPr lvl="2"/>
            <a:r>
              <a:rPr lang="en-US" sz="1800" dirty="0" smtClean="0"/>
              <a:t>PFG-NMR, DLS, DSC, </a:t>
            </a:r>
            <a:r>
              <a:rPr lang="en-US" sz="1800" dirty="0" err="1" smtClean="0"/>
              <a:t>uv</a:t>
            </a:r>
            <a:r>
              <a:rPr lang="en-US" sz="1800" dirty="0" smtClean="0"/>
              <a:t>-vis, CD, …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Instrument scientist / class coordinator for NSE</a:t>
            </a:r>
          </a:p>
          <a:p>
            <a:pPr lvl="1"/>
            <a:r>
              <a:rPr lang="en-US" sz="2000" dirty="0" smtClean="0"/>
              <a:t>Liaison with conventional facilities and NSS stakeholders </a:t>
            </a:r>
          </a:p>
          <a:p>
            <a:pPr lvl="1"/>
            <a:r>
              <a:rPr lang="en-US" sz="2000" dirty="0" smtClean="0"/>
              <a:t>Procurement of soft matter instruments </a:t>
            </a:r>
          </a:p>
          <a:p>
            <a:pPr lvl="1"/>
            <a:r>
              <a:rPr lang="en-US" sz="2000" dirty="0" smtClean="0"/>
              <a:t>On review committee for soft matter proposals at ILL 2018-2021 </a:t>
            </a:r>
          </a:p>
          <a:p>
            <a:pPr lvl="1"/>
            <a:endParaRPr lang="en-US" sz="2000" dirty="0"/>
          </a:p>
        </p:txBody>
      </p:sp>
      <p:pic>
        <p:nvPicPr>
          <p:cNvPr id="6" name="Picture 5" descr="MerA_ribbon_MW_updated.png">
            <a:extLst>
              <a:ext uri="{FF2B5EF4-FFF2-40B4-BE49-F238E27FC236}">
                <a16:creationId xmlns:a16="http://schemas.microsoft.com/office/drawing/2014/main" id="{526185B0-0683-2B4B-9517-0399F69F28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934" y="4375730"/>
            <a:ext cx="2404282" cy="1783013"/>
          </a:xfrm>
          <a:prstGeom prst="rect">
            <a:avLst/>
          </a:prstGeom>
        </p:spPr>
      </p:pic>
      <p:sp>
        <p:nvSpPr>
          <p:cNvPr id="7" name="Text Placeholder 4"/>
          <p:cNvSpPr txBox="1">
            <a:spLocks/>
          </p:cNvSpPr>
          <p:nvPr/>
        </p:nvSpPr>
        <p:spPr>
          <a:xfrm>
            <a:off x="1144824" y="829888"/>
            <a:ext cx="9360000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Role: chemist soft matter and bioscience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08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SULF - Katrin Michel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F2C8D0-2448-45AB-9FE2-D6C1EBCEB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762752E2-2F80-4819-B076-C4D61E38A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2427" y="1524435"/>
            <a:ext cx="6047509" cy="4869699"/>
          </a:xfrm>
          <a:ln w="317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GB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Relevant for SULF</a:t>
            </a:r>
            <a:endParaRPr lang="en-GB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Synthesis </a:t>
            </a:r>
            <a: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 support ESS and other projects </a:t>
            </a:r>
            <a:b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(e.g. Ce-YAG, GO, SBA-15)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Sample Preparation &amp; Analysis with e.g. SEM, DSC-DTA, BET, </a:t>
            </a:r>
            <a:r>
              <a:rPr lang="en-GB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AccuPyc</a:t>
            </a:r>
            <a:r>
              <a:rPr lang="en-GB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ICP-OES </a:t>
            </a:r>
            <a: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(skills with AFM useful for SEM)</a:t>
            </a:r>
            <a:endParaRPr lang="en-GB" sz="1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Procurement &amp; Fit out laboratories  </a:t>
            </a:r>
            <a: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(knowledge of needs for labs in regard to standard chemicals and consumables; also for soft matter and biology)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Input and Advice </a:t>
            </a:r>
            <a: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regarding user needs coming from different fields (storage, workplace setup, e.g. sterile work, synthesis workplace, storage needs)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</a:t>
            </a:r>
            <a:r>
              <a:rPr lang="en-GB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ay to Day routines </a:t>
            </a:r>
            <a: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(waste, hygiene, safety, deliveries, storage, equipment check and adjustment)</a:t>
            </a:r>
          </a:p>
          <a:p>
            <a:pPr marL="0" indent="0">
              <a:buNone/>
            </a:pPr>
            <a:endParaRPr lang="en-GB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GB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GB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Role: Chemical Technical </a:t>
            </a:r>
            <a:r>
              <a:rPr lang="en-GB" dirty="0" smtClean="0"/>
              <a:t>Assistant</a:t>
            </a:r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  <p:sp>
        <p:nvSpPr>
          <p:cNvPr id="10" name="Platshållare för innehåll 6">
            <a:extLst>
              <a:ext uri="{FF2B5EF4-FFF2-40B4-BE49-F238E27FC236}">
                <a16:creationId xmlns:a16="http://schemas.microsoft.com/office/drawing/2014/main" id="{762752E2-2F80-4819-B076-C4D61E38A681}"/>
              </a:ext>
            </a:extLst>
          </p:cNvPr>
          <p:cNvSpPr txBox="1">
            <a:spLocks/>
          </p:cNvSpPr>
          <p:nvPr/>
        </p:nvSpPr>
        <p:spPr>
          <a:xfrm>
            <a:off x="529936" y="1524435"/>
            <a:ext cx="5382491" cy="4869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GB" sz="2400" dirty="0"/>
              <a:t>Relevant </a:t>
            </a:r>
            <a:r>
              <a:rPr lang="en-GB" sz="2400" dirty="0" smtClean="0"/>
              <a:t>experience:</a:t>
            </a:r>
            <a:r>
              <a:rPr lang="en-GB" dirty="0"/>
              <a:t/>
            </a:r>
            <a:br>
              <a:rPr lang="en-GB" dirty="0"/>
            </a:br>
            <a:endParaRPr lang="en-GB" dirty="0" smtClean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Trained for work in chemistry and biology laboratories (</a:t>
            </a:r>
            <a:r>
              <a:rPr lang="en-GB" dirty="0" err="1" smtClean="0"/>
              <a:t>Lette</a:t>
            </a:r>
            <a:r>
              <a:rPr lang="en-GB" dirty="0" smtClean="0"/>
              <a:t> </a:t>
            </a:r>
            <a:r>
              <a:rPr lang="en-GB" dirty="0" err="1" smtClean="0"/>
              <a:t>Verein</a:t>
            </a:r>
            <a:r>
              <a:rPr lang="en-GB" dirty="0" smtClean="0"/>
              <a:t> in Berlin, Germany- 2011)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en-GB" dirty="0" smtClean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GB" dirty="0" smtClean="0"/>
              <a:t>Cell </a:t>
            </a:r>
            <a:r>
              <a:rPr lang="en-GB" dirty="0"/>
              <a:t>culture S1 </a:t>
            </a:r>
            <a:r>
              <a:rPr lang="en-GB" dirty="0" smtClean="0"/>
              <a:t>&amp; </a:t>
            </a:r>
            <a:r>
              <a:rPr lang="en-GB" dirty="0"/>
              <a:t>S2 (LDH, MTS testing) and </a:t>
            </a:r>
            <a:r>
              <a:rPr lang="en-GB" dirty="0" smtClean="0"/>
              <a:t>HPLC at </a:t>
            </a:r>
            <a:r>
              <a:rPr lang="en-GB" dirty="0"/>
              <a:t>HZG </a:t>
            </a:r>
            <a:r>
              <a:rPr lang="en-GB" dirty="0" smtClean="0"/>
              <a:t>(HZ </a:t>
            </a:r>
            <a:r>
              <a:rPr lang="en-GB" dirty="0"/>
              <a:t>Hereon</a:t>
            </a:r>
            <a:r>
              <a:rPr lang="en-GB" dirty="0" smtClean="0"/>
              <a:t>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en-GB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GB" dirty="0" err="1" smtClean="0"/>
              <a:t>Freie</a:t>
            </a:r>
            <a:r>
              <a:rPr lang="en-GB" dirty="0" smtClean="0"/>
              <a:t> </a:t>
            </a:r>
            <a:r>
              <a:rPr lang="en-GB" dirty="0" err="1" smtClean="0"/>
              <a:t>Universit</a:t>
            </a:r>
            <a:r>
              <a:rPr lang="en-GB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ä</a:t>
            </a:r>
            <a:r>
              <a:rPr lang="en-GB" dirty="0" err="1" smtClean="0"/>
              <a:t>t</a:t>
            </a:r>
            <a:r>
              <a:rPr lang="en-GB" dirty="0" smtClean="0"/>
              <a:t> Berlin:</a:t>
            </a:r>
          </a:p>
          <a:p>
            <a:pPr lvl="2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GB" sz="2000" dirty="0" smtClean="0"/>
              <a:t>Experience </a:t>
            </a:r>
            <a:r>
              <a:rPr lang="en-GB" sz="2000" dirty="0"/>
              <a:t>in organic synthesis </a:t>
            </a:r>
            <a:r>
              <a:rPr lang="en-GB" sz="2000" dirty="0" smtClean="0"/>
              <a:t>namely </a:t>
            </a:r>
            <a:r>
              <a:rPr lang="en-GB" sz="2000" dirty="0"/>
              <a:t>functionalization of </a:t>
            </a:r>
            <a:r>
              <a:rPr lang="en-GB" sz="2000" dirty="0" err="1" smtClean="0"/>
              <a:t>dPG</a:t>
            </a:r>
            <a:r>
              <a:rPr lang="en-GB" sz="2000" dirty="0" smtClean="0"/>
              <a:t>-OH</a:t>
            </a:r>
          </a:p>
          <a:p>
            <a:pPr lvl="2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GB" sz="2000" dirty="0" smtClean="0"/>
              <a:t>AFM </a:t>
            </a:r>
            <a:r>
              <a:rPr lang="en-GB" sz="2000" dirty="0"/>
              <a:t>trained (4 years experience</a:t>
            </a:r>
            <a:r>
              <a:rPr lang="en-GB" sz="2000" dirty="0" smtClean="0"/>
              <a:t>)</a:t>
            </a:r>
          </a:p>
          <a:p>
            <a:pPr lvl="2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GB" sz="2000" dirty="0" smtClean="0"/>
              <a:t>General </a:t>
            </a:r>
            <a:r>
              <a:rPr lang="en-GB" sz="2000" dirty="0"/>
              <a:t>lab organization (procurement, safety, equipment maintenance</a:t>
            </a:r>
            <a:r>
              <a:rPr lang="en-GB" sz="2000" dirty="0" smtClean="0"/>
              <a:t>)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GB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23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SULF </a:t>
            </a:r>
            <a:r>
              <a:rPr lang="en-150" dirty="0" smtClean="0"/>
              <a:t>–</a:t>
            </a:r>
            <a:r>
              <a:rPr lang="en-US" dirty="0" smtClean="0"/>
              <a:t> Harald Schneider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35430" y="1574607"/>
            <a:ext cx="5787424" cy="4755855"/>
          </a:xfrm>
          <a:solidFill>
            <a:schemeClr val="accent1">
              <a:lumMod val="20000"/>
              <a:lumOff val="80000"/>
            </a:schemeClr>
          </a:solidFill>
        </p:spPr>
        <p:txBody>
          <a:bodyPr lIns="72000">
            <a:normAutofit fontScale="92500" lnSpcReduction="20000"/>
          </a:bodyPr>
          <a:lstStyle/>
          <a:p>
            <a:pPr marL="0" indent="0">
              <a:buNone/>
            </a:pPr>
            <a:r>
              <a:rPr lang="en-US" sz="2600" dirty="0" smtClean="0"/>
              <a:t>Relevant Experience:</a:t>
            </a:r>
            <a:endParaRPr lang="en-US" sz="2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/>
              <a:t> Dipl. </a:t>
            </a:r>
            <a:r>
              <a:rPr lang="en-US" sz="2200" dirty="0" err="1" smtClean="0"/>
              <a:t>Ing</a:t>
            </a:r>
            <a:r>
              <a:rPr lang="en-US" sz="2200" dirty="0" smtClean="0"/>
              <a:t>. Electronics &amp; Pre-diploma Physics (low temperatures, neutron scattering)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/>
              <a:t> Sample environment engineer in HZB(HMI) Berlin, Germany: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000" dirty="0" smtClean="0"/>
              <a:t>(ultra) low temperatures </a:t>
            </a:r>
            <a:r>
              <a:rPr lang="en-US" sz="2000" dirty="0"/>
              <a:t>s</a:t>
            </a:r>
            <a:r>
              <a:rPr lang="en-US" sz="2000" dirty="0" smtClean="0"/>
              <a:t>ample environment for neutron scattering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/>
              <a:t> Instrument design, hot/cold commissioning at MLZ Munich, FRM2, Germany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000" dirty="0" smtClean="0"/>
              <a:t>Cold Triple Axis Spectrometer (TAS), ‘PANDA’  &amp; Thermal TAS , ‘PUMA’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000" dirty="0" smtClean="0"/>
              <a:t>Developing JCNS-sample environment @FRM2</a:t>
            </a: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/>
              <a:t> ESS: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000" dirty="0" smtClean="0"/>
              <a:t>Engineer for sample environment </a:t>
            </a:r>
            <a:r>
              <a:rPr lang="en-150" sz="2000" dirty="0" smtClean="0"/>
              <a:t>–</a:t>
            </a:r>
            <a:r>
              <a:rPr lang="en-US" sz="2000" dirty="0" smtClean="0"/>
              <a:t> soft matter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3"/>
          </p:nvPr>
        </p:nvSpPr>
        <p:spPr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SULF supporting expertise: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materials preparation cc workshop - materials -&gt; Materials Team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experimental support, cryogenics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3D printing , prototyping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 Technical gases, e.g. H2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sample environment -&gt; sample handling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Role: engineer, electrical operations lead (aux. buildings)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pPr/>
              <a:t>2022-05-01</a:t>
            </a:fld>
            <a:endParaRPr lang="sv-S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692" y="4427768"/>
            <a:ext cx="2284990" cy="1713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188" y="4427767"/>
            <a:ext cx="2272451" cy="170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1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SULF </a:t>
            </a:r>
            <a:r>
              <a:rPr lang="en-150" dirty="0" smtClean="0"/>
              <a:t>–</a:t>
            </a:r>
            <a:r>
              <a:rPr lang="en-US" dirty="0" smtClean="0"/>
              <a:t> Monika Hartl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14325" y="1446416"/>
            <a:ext cx="5337925" cy="4960674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Relevant Experience: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 PhD: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Inorganic/analytical chemistry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XAFS spectroscopy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 Postdoc/staff @Los Alamos Neutron Scattering Facility LANSCE, user support: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instrument (NVS/SANS)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chemistry labs/safety reviews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 ESS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Target Division: material scientist, op-H</a:t>
            </a:r>
            <a:r>
              <a:rPr lang="en-US" baseline="-25000" dirty="0" smtClean="0"/>
              <a:t>2</a:t>
            </a:r>
            <a:r>
              <a:rPr lang="en-US" dirty="0" smtClean="0"/>
              <a:t>, water loop reviews;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VESPA </a:t>
            </a:r>
            <a:r>
              <a:rPr lang="en-US" dirty="0" smtClean="0"/>
              <a:t>instrument</a:t>
            </a:r>
            <a:endParaRPr lang="en-US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142875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3"/>
          </p:nvPr>
        </p:nvSpPr>
        <p:spPr>
          <a:xfrm>
            <a:off x="5652250" y="1487797"/>
            <a:ext cx="5715227" cy="4919293"/>
          </a:xfrm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dirty="0" smtClean="0"/>
              <a:t>SULF supporting expertise: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materials analysis/spallation sources (Materials </a:t>
            </a:r>
            <a:r>
              <a:rPr lang="en-US" dirty="0" err="1" smtClean="0"/>
              <a:t>Team@ESS</a:t>
            </a:r>
            <a:r>
              <a:rPr lang="en-US" dirty="0" smtClean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X-ray diffraction, spectroscopy, thermal analysis, XRF, glove boxes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synthesis &amp; lab stewardship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working with radioactive materials, activated samples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strong connection to neutron instruments and sample environment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experienced in review committees (scientific and safety)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Role: chemist, group leader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pPr/>
              <a:t>2022-05-01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0026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SULF in-kind projects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All in-kind projects have been completed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03709" y="1617496"/>
            <a:ext cx="4471513" cy="4703680"/>
          </a:xfrm>
        </p:spPr>
        <p:txBody>
          <a:bodyPr/>
          <a:lstStyle/>
          <a:p>
            <a:r>
              <a:rPr lang="en-GB" dirty="0" smtClean="0"/>
              <a:t>UK-in-kind: ISIS, STFC</a:t>
            </a:r>
          </a:p>
          <a:p>
            <a:r>
              <a:rPr lang="en-GB" dirty="0" smtClean="0"/>
              <a:t>Laboratory fit-out for buildings E04, E03 and the RML in D08:  1 M</a:t>
            </a:r>
            <a:r>
              <a:rPr lang="en-150" dirty="0" smtClean="0"/>
              <a:t>€</a:t>
            </a:r>
            <a:endParaRPr lang="en-GB" dirty="0" smtClean="0"/>
          </a:p>
          <a:p>
            <a:r>
              <a:rPr lang="en-GB" dirty="0" smtClean="0"/>
              <a:t>Start: January 2016</a:t>
            </a:r>
          </a:p>
          <a:p>
            <a:r>
              <a:rPr lang="en-GB" dirty="0" smtClean="0"/>
              <a:t>End:  March 2021</a:t>
            </a:r>
          </a:p>
          <a:p>
            <a:endParaRPr lang="en-GB" dirty="0"/>
          </a:p>
          <a:p>
            <a:r>
              <a:rPr lang="en-GB" dirty="0" smtClean="0"/>
              <a:t>Estonian in-kind:  University of Tartu</a:t>
            </a:r>
          </a:p>
          <a:p>
            <a:r>
              <a:rPr lang="en-US" dirty="0" smtClean="0"/>
              <a:t>Glove boxes for RML in D08: 70k</a:t>
            </a:r>
            <a:r>
              <a:rPr lang="en-150" dirty="0" smtClean="0"/>
              <a:t>€</a:t>
            </a:r>
            <a:endParaRPr lang="en-US" dirty="0" smtClean="0"/>
          </a:p>
          <a:p>
            <a:r>
              <a:rPr lang="en-US" dirty="0" smtClean="0"/>
              <a:t>Start: February 2016</a:t>
            </a:r>
          </a:p>
          <a:p>
            <a:r>
              <a:rPr lang="en-US" dirty="0" smtClean="0"/>
              <a:t>End:  December 2021</a:t>
            </a:r>
            <a:endParaRPr lang="en-US" dirty="0"/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2022-05-01</a:t>
            </a:fld>
            <a:endParaRPr lang="sv-SE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607" y="1053366"/>
            <a:ext cx="5829300" cy="3714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806" b="73472" l="18359" r="45313">
                        <a14:foregroundMark x1="26953" y1="40833" x2="26953" y2="40833"/>
                        <a14:foregroundMark x1="22813" y1="36389" x2="22813" y2="36389"/>
                        <a14:foregroundMark x1="22188" y1="37083" x2="22188" y2="37083"/>
                        <a14:foregroundMark x1="22656" y1="35833" x2="22656" y2="35833"/>
                        <a14:foregroundMark x1="23047" y1="35694" x2="23047" y2="35694"/>
                        <a14:foregroundMark x1="23672" y1="37222" x2="23672" y2="37222"/>
                        <a14:foregroundMark x1="24453" y1="39028" x2="24766" y2="39306"/>
                        <a14:foregroundMark x1="25547" y1="40000" x2="25547" y2="40000"/>
                        <a14:foregroundMark x1="28203" y1="43333" x2="28203" y2="43333"/>
                        <a14:foregroundMark x1="29453" y1="40000" x2="29453" y2="40000"/>
                        <a14:foregroundMark x1="29531" y1="37222" x2="29531" y2="36806"/>
                        <a14:foregroundMark x1="29453" y1="33889" x2="29453" y2="33889"/>
                        <a14:foregroundMark x1="35313" y1="29861" x2="35313" y2="29861"/>
                        <a14:foregroundMark x1="35391" y1="33472" x2="35391" y2="33472"/>
                        <a14:foregroundMark x1="35313" y1="38750" x2="35313" y2="38750"/>
                        <a14:foregroundMark x1="35313" y1="41944" x2="35313" y2="41944"/>
                        <a14:foregroundMark x1="37891" y1="40833" x2="38203" y2="40833"/>
                        <a14:foregroundMark x1="40469" y1="37917" x2="40703" y2="37917"/>
                        <a14:foregroundMark x1="41641" y1="37083" x2="41953" y2="36944"/>
                        <a14:foregroundMark x1="36797" y1="32639" x2="36797" y2="32639"/>
                        <a14:foregroundMark x1="35469" y1="29444" x2="35469" y2="29444"/>
                        <a14:foregroundMark x1="39297" y1="32639" x2="39297" y2="32639"/>
                        <a14:foregroundMark x1="40547" y1="34722" x2="40547" y2="34722"/>
                        <a14:foregroundMark x1="38203" y1="31806" x2="38203" y2="31806"/>
                        <a14:foregroundMark x1="36953" y1="30694" x2="36953" y2="30694"/>
                        <a14:foregroundMark x1="36641" y1="29861" x2="36641" y2="29861"/>
                        <a14:foregroundMark x1="37813" y1="30139" x2="37813" y2="30139"/>
                        <a14:foregroundMark x1="28359" y1="31250" x2="28359" y2="31250"/>
                        <a14:foregroundMark x1="26953" y1="32083" x2="26953" y2="32083"/>
                        <a14:foregroundMark x1="25938" y1="32778" x2="25938" y2="32778"/>
                        <a14:foregroundMark x1="23281" y1="43194" x2="23281" y2="43194"/>
                        <a14:foregroundMark x1="22500" y1="43750" x2="22500" y2="43750"/>
                        <a14:foregroundMark x1="22031" y1="54583" x2="22031" y2="54583"/>
                        <a14:foregroundMark x1="24141" y1="54583" x2="24141" y2="54583"/>
                        <a14:foregroundMark x1="25469" y1="60833" x2="25859" y2="60556"/>
                        <a14:foregroundMark x1="29531" y1="63611" x2="29531" y2="63611"/>
                        <a14:foregroundMark x1="28828" y1="58611" x2="28828" y2="58611"/>
                        <a14:foregroundMark x1="29219" y1="56667" x2="29219" y2="56667"/>
                        <a14:foregroundMark x1="24531" y1="62639" x2="24531" y2="62639"/>
                        <a14:foregroundMark x1="23672" y1="62639" x2="23672" y2="62639"/>
                        <a14:foregroundMark x1="25000" y1="66667" x2="25000" y2="66667"/>
                        <a14:foregroundMark x1="25781" y1="67222" x2="25781" y2="67222"/>
                        <a14:foregroundMark x1="26719" y1="68472" x2="26719" y2="68472"/>
                        <a14:foregroundMark x1="24453" y1="65694" x2="24453" y2="65694"/>
                        <a14:foregroundMark x1="29453" y1="69306" x2="29453" y2="69306"/>
                        <a14:foregroundMark x1="35391" y1="70000" x2="35391" y2="70000"/>
                        <a14:foregroundMark x1="35313" y1="65833" x2="35313" y2="65833"/>
                        <a14:foregroundMark x1="35234" y1="58889" x2="35234" y2="58889"/>
                        <a14:foregroundMark x1="38906" y1="55139" x2="38906" y2="55139"/>
                        <a14:foregroundMark x1="40234" y1="56250" x2="40625" y2="56528"/>
                        <a14:foregroundMark x1="41719" y1="58194" x2="41719" y2="58194"/>
                        <a14:foregroundMark x1="41250" y1="55139" x2="41250" y2="55139"/>
                        <a14:foregroundMark x1="40781" y1="43333" x2="40781" y2="43333"/>
                        <a14:foregroundMark x1="42578" y1="42639" x2="42578" y2="42639"/>
                        <a14:foregroundMark x1="43359" y1="40833" x2="43359" y2="40833"/>
                        <a14:foregroundMark x1="43203" y1="43750" x2="43203" y2="43750"/>
                        <a14:foregroundMark x1="42656" y1="47639" x2="42656" y2="47639"/>
                        <a14:foregroundMark x1="41875" y1="47222" x2="41641" y2="47222"/>
                        <a14:foregroundMark x1="40625" y1="46944" x2="40625" y2="46944"/>
                        <a14:foregroundMark x1="42813" y1="46667" x2="42813" y2="46667"/>
                        <a14:foregroundMark x1="43594" y1="48472" x2="43594" y2="48472"/>
                        <a14:foregroundMark x1="42969" y1="49306" x2="42969" y2="49306"/>
                        <a14:foregroundMark x1="42266" y1="49167" x2="42266" y2="49167"/>
                        <a14:foregroundMark x1="41641" y1="44861" x2="41641" y2="44861"/>
                        <a14:foregroundMark x1="41641" y1="44861" x2="41641" y2="44861"/>
                        <a14:foregroundMark x1="37969" y1="36806" x2="37969" y2="36806"/>
                        <a14:foregroundMark x1="37813" y1="35694" x2="37813" y2="35694"/>
                        <a14:foregroundMark x1="38125" y1="34444" x2="38125" y2="34444"/>
                        <a14:foregroundMark x1="39453" y1="35694" x2="39453" y2="35694"/>
                        <a14:foregroundMark x1="37266" y1="37222" x2="37266" y2="37222"/>
                        <a14:foregroundMark x1="37031" y1="35694" x2="37031" y2="35694"/>
                        <a14:foregroundMark x1="39922" y1="32361" x2="39922" y2="32361"/>
                        <a14:foregroundMark x1="25703" y1="64167" x2="25703" y2="64167"/>
                        <a14:foregroundMark x1="26563" y1="64306" x2="26563" y2="64306"/>
                        <a14:foregroundMark x1="27109" y1="65417" x2="27422" y2="65694"/>
                        <a14:foregroundMark x1="28125" y1="66528" x2="28125" y2="66528"/>
                        <a14:foregroundMark x1="28203" y1="64444" x2="28203" y2="64444"/>
                        <a14:foregroundMark x1="28125" y1="63611" x2="28125" y2="63611"/>
                        <a14:foregroundMark x1="25625" y1="68750" x2="25625" y2="68750"/>
                        <a14:foregroundMark x1="24375" y1="67083" x2="24375" y2="67083"/>
                        <a14:foregroundMark x1="37969" y1="66528" x2="37969" y2="66528"/>
                        <a14:foregroundMark x1="37578" y1="66250" x2="37578" y2="66250"/>
                        <a14:foregroundMark x1="36484" y1="63889" x2="36484" y2="63889"/>
                        <a14:foregroundMark x1="37344" y1="64167" x2="37734" y2="64444"/>
                        <a14:foregroundMark x1="38359" y1="65139" x2="38359" y2="65139"/>
                        <a14:foregroundMark x1="38984" y1="65833" x2="39219" y2="66250"/>
                        <a14:foregroundMark x1="39766" y1="66389" x2="39766" y2="66389"/>
                        <a14:foregroundMark x1="25391" y1="49722" x2="25391" y2="49722"/>
                        <a14:foregroundMark x1="27344" y1="49722" x2="27734" y2="49722"/>
                        <a14:foregroundMark x1="30000" y1="49861" x2="30000" y2="49861"/>
                        <a14:foregroundMark x1="31250" y1="50417" x2="31563" y2="50556"/>
                        <a14:foregroundMark x1="33125" y1="50694" x2="33125" y2="50694"/>
                        <a14:foregroundMark x1="33906" y1="50694" x2="33906" y2="50694"/>
                        <a14:foregroundMark x1="26563" y1="56389" x2="26563" y2="56389"/>
                        <a14:foregroundMark x1="22109" y1="57083" x2="22109" y2="57083"/>
                        <a14:foregroundMark x1="22109" y1="57083" x2="22109" y2="57083"/>
                        <a14:foregroundMark x1="21016" y1="57083" x2="21016" y2="57083"/>
                        <a14:foregroundMark x1="20625" y1="56667" x2="20625" y2="56667"/>
                        <a14:foregroundMark x1="20781" y1="58194" x2="20781" y2="58194"/>
                        <a14:foregroundMark x1="25859" y1="35278" x2="25859" y2="35278"/>
                        <a14:foregroundMark x1="26406" y1="35417" x2="26406" y2="35417"/>
                        <a14:foregroundMark x1="27266" y1="35556" x2="27266" y2="35556"/>
                        <a14:foregroundMark x1="27656" y1="35278" x2="27656" y2="35278"/>
                        <a14:foregroundMark x1="28047" y1="30694" x2="28047" y2="30694"/>
                        <a14:foregroundMark x1="25859" y1="31528" x2="25859" y2="31528"/>
                        <a14:foregroundMark x1="20547" y1="42639" x2="20547" y2="42639"/>
                        <a14:foregroundMark x1="23594" y1="42083" x2="23594" y2="42083"/>
                        <a14:foregroundMark x1="27266" y1="43472" x2="27266" y2="43472"/>
                        <a14:foregroundMark x1="28906" y1="43472" x2="28906" y2="43472"/>
                        <a14:foregroundMark x1="29844" y1="31806" x2="29844" y2="31806"/>
                        <a14:foregroundMark x1="23359" y1="44583" x2="23359" y2="44583"/>
                        <a14:foregroundMark x1="22266" y1="44722" x2="22266" y2="44722"/>
                        <a14:foregroundMark x1="20938" y1="55278" x2="20938" y2="55278"/>
                        <a14:foregroundMark x1="23516" y1="56111" x2="23516" y2="56111"/>
                        <a14:foregroundMark x1="24141" y1="55972" x2="24141" y2="55972"/>
                        <a14:foregroundMark x1="26406" y1="58750" x2="26406" y2="58750"/>
                        <a14:foregroundMark x1="26953" y1="58750" x2="26953" y2="58750"/>
                        <a14:foregroundMark x1="27813" y1="58750" x2="27813" y2="58750"/>
                        <a14:foregroundMark x1="35703" y1="42917" x2="35703" y2="42917"/>
                        <a14:foregroundMark x1="36406" y1="42500" x2="36406" y2="42500"/>
                        <a14:foregroundMark x1="35547" y1="36250" x2="35391" y2="35694"/>
                        <a14:foregroundMark x1="36484" y1="37083" x2="36484" y2="37083"/>
                        <a14:foregroundMark x1="37031" y1="38889" x2="37031" y2="38889"/>
                        <a14:foregroundMark x1="43984" y1="43056" x2="43984" y2="43056"/>
                        <a14:foregroundMark x1="43984" y1="41944" x2="43984" y2="41944"/>
                        <a14:foregroundMark x1="43438" y1="40833" x2="43438" y2="40833"/>
                        <a14:foregroundMark x1="44375" y1="54167" x2="44375" y2="54167"/>
                        <a14:foregroundMark x1="43984" y1="55972" x2="43984" y2="55972"/>
                        <a14:foregroundMark x1="43906" y1="56667" x2="43906" y2="56667"/>
                        <a14:foregroundMark x1="43047" y1="58889" x2="43047" y2="58889"/>
                        <a14:foregroundMark x1="39531" y1="62500" x2="39531" y2="62500"/>
                        <a14:foregroundMark x1="36406" y1="58889" x2="36406" y2="5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98" t="25942" r="54022" b="26956"/>
          <a:stretch/>
        </p:blipFill>
        <p:spPr>
          <a:xfrm>
            <a:off x="8341521" y="96875"/>
            <a:ext cx="1551708" cy="14745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500" b="45000" l="51172" r="64297">
                        <a14:foregroundMark x1="58984" y1="39722" x2="58984" y2="39722"/>
                        <a14:foregroundMark x1="56875" y1="38750" x2="56875" y2="38750"/>
                        <a14:foregroundMark x1="55703" y1="38750" x2="55703" y2="38750"/>
                        <a14:foregroundMark x1="58438" y1="40556" x2="58438" y2="40556"/>
                        <a14:foregroundMark x1="58047" y1="41111" x2="58047" y2="41111"/>
                        <a14:foregroundMark x1="57422" y1="40972" x2="57422" y2="40972"/>
                        <a14:foregroundMark x1="56484" y1="40278" x2="56484" y2="40278"/>
                        <a14:foregroundMark x1="56172" y1="39861" x2="56172" y2="39861"/>
                        <a14:foregroundMark x1="55781" y1="39306" x2="55781" y2="39306"/>
                        <a14:foregroundMark x1="55625" y1="39167" x2="55625" y2="39167"/>
                        <a14:foregroundMark x1="54688" y1="38333" x2="54688" y2="38333"/>
                        <a14:foregroundMark x1="53750" y1="38056" x2="53750" y2="3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14" t="21884" r="35353" b="54348"/>
          <a:stretch/>
        </p:blipFill>
        <p:spPr>
          <a:xfrm>
            <a:off x="10530614" y="19155"/>
            <a:ext cx="1649896" cy="163001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533115" y="2438667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err="1" smtClean="0">
                <a:solidFill>
                  <a:srgbClr val="FF0000"/>
                </a:solidFill>
              </a:rPr>
              <a:t>covid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94309" y="1962647"/>
            <a:ext cx="75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err="1" smtClean="0">
                <a:solidFill>
                  <a:srgbClr val="FF0000"/>
                </a:solidFill>
              </a:rPr>
              <a:t>Brexit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5" name="Content Placeholder 5"/>
          <p:cNvSpPr txBox="1">
            <a:spLocks/>
          </p:cNvSpPr>
          <p:nvPr/>
        </p:nvSpPr>
        <p:spPr>
          <a:xfrm>
            <a:off x="6202725" y="4793759"/>
            <a:ext cx="5839517" cy="1527417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smtClean="0"/>
              <a:t>Both in-kind projects now officially completed and approved. </a:t>
            </a:r>
          </a:p>
          <a:p>
            <a:pPr algn="ctr"/>
            <a:r>
              <a:rPr lang="en-GB" dirty="0" smtClean="0"/>
              <a:t>Further collaborations will be discussed in May 4</a:t>
            </a:r>
            <a:r>
              <a:rPr lang="en-GB" baseline="30000" dirty="0" smtClean="0"/>
              <a:t>th</a:t>
            </a:r>
            <a:r>
              <a:rPr lang="en-GB" dirty="0" smtClean="0"/>
              <a:t>, 5</a:t>
            </a:r>
            <a:r>
              <a:rPr lang="en-GB" baseline="30000" dirty="0" smtClean="0"/>
              <a:t>th</a:t>
            </a:r>
            <a:r>
              <a:rPr lang="en-GB" dirty="0"/>
              <a:t> </a:t>
            </a:r>
            <a:r>
              <a:rPr lang="en-GB" dirty="0" smtClean="0"/>
              <a:t>at workshop at ESS.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97409" y="1592196"/>
            <a:ext cx="4686300" cy="2316329"/>
          </a:xfrm>
          <a:prstGeom prst="rect">
            <a:avLst/>
          </a:prstGeom>
          <a:noFill/>
          <a:ln w="603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FF0000"/>
                </a:gs>
                <a:gs pos="83000">
                  <a:srgbClr val="0070C0"/>
                </a:gs>
                <a:gs pos="100000">
                  <a:srgbClr val="00206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97409" y="4030147"/>
            <a:ext cx="4686300" cy="2316329"/>
          </a:xfrm>
          <a:prstGeom prst="rect">
            <a:avLst/>
          </a:prstGeom>
          <a:noFill/>
          <a:ln w="60325">
            <a:gradFill>
              <a:gsLst>
                <a:gs pos="0">
                  <a:srgbClr val="0070C0"/>
                </a:gs>
                <a:gs pos="56000">
                  <a:schemeClr val="tx1"/>
                </a:gs>
                <a:gs pos="63000">
                  <a:schemeClr val="tx1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2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ESS-0060907 - Chess Core Powerpoint</Template>
  <TotalTime>6709</TotalTime>
  <Words>3469</Words>
  <Application>Microsoft Office PowerPoint</Application>
  <PresentationFormat>Widescreen</PresentationFormat>
  <Paragraphs>553</Paragraphs>
  <Slides>35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Calibri</vt:lpstr>
      <vt:lpstr>Segoe UI</vt:lpstr>
      <vt:lpstr>Segoe UI Light</vt:lpstr>
      <vt:lpstr>Segoe UI Semibold</vt:lpstr>
      <vt:lpstr>Symbol</vt:lpstr>
      <vt:lpstr>Wingdings</vt:lpstr>
      <vt:lpstr>Office-tema</vt:lpstr>
      <vt:lpstr>PowerPoint Presentation</vt:lpstr>
      <vt:lpstr>STAP presentation: Sample and User Laboratory Facilities</vt:lpstr>
      <vt:lpstr>SULF Team</vt:lpstr>
      <vt:lpstr>SULF Budget</vt:lpstr>
      <vt:lpstr>SULF- Melissa Sharp</vt:lpstr>
      <vt:lpstr>SULF - Katrin Michel</vt:lpstr>
      <vt:lpstr>SULF – Harald Schneider</vt:lpstr>
      <vt:lpstr>SULF – Monika Hartl</vt:lpstr>
      <vt:lpstr>SULF in-kind projects</vt:lpstr>
      <vt:lpstr>PowerPoint Presentation</vt:lpstr>
      <vt:lpstr>SULF Timeline -installation</vt:lpstr>
      <vt:lpstr>SULF effort - installation &amp; area coordination</vt:lpstr>
      <vt:lpstr>Installations finished: E04 Level 100/110 </vt:lpstr>
      <vt:lpstr>Installations finished: E03 – SLIME</vt:lpstr>
      <vt:lpstr>Installations finished: RML in D08</vt:lpstr>
      <vt:lpstr>D04 Installations fall 2022</vt:lpstr>
      <vt:lpstr>D08 Installations 2023 </vt:lpstr>
      <vt:lpstr>PowerPoint Presentation</vt:lpstr>
      <vt:lpstr>SULF – lab operations / core business</vt:lpstr>
      <vt:lpstr>Getting SULF back to core business?</vt:lpstr>
      <vt:lpstr>Diffraction equipment and microscopes</vt:lpstr>
      <vt:lpstr>TG, BET, pycnometry and electrochemistry</vt:lpstr>
      <vt:lpstr>Elemental Analysis</vt:lpstr>
      <vt:lpstr>Spectroscopy equipment</vt:lpstr>
      <vt:lpstr>Mechanical preparation for analysis</vt:lpstr>
      <vt:lpstr>Equipment renewal and extension </vt:lpstr>
      <vt:lpstr>PowerPoint Presentation</vt:lpstr>
      <vt:lpstr>HFSP grant on cyanobacteria</vt:lpstr>
      <vt:lpstr>Luminescence Coating On ESS Target</vt:lpstr>
      <vt:lpstr>Future scientific support</vt:lpstr>
      <vt:lpstr>Waste water analysis</vt:lpstr>
      <vt:lpstr>Materials Team</vt:lpstr>
      <vt:lpstr>We sulf problems</vt:lpstr>
      <vt:lpstr>SULF input to safety and SSM</vt:lpstr>
      <vt:lpstr>Charge to STAP</vt:lpstr>
    </vt:vector>
  </TitlesOfParts>
  <Company>European Spallation Source ERIC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Monika Hartl</dc:creator>
  <cp:lastModifiedBy>Monika Hartl</cp:lastModifiedBy>
  <cp:revision>148</cp:revision>
  <cp:lastPrinted>2019-03-08T10:27:30Z</cp:lastPrinted>
  <dcterms:created xsi:type="dcterms:W3CDTF">2022-04-22T19:25:20Z</dcterms:created>
  <dcterms:modified xsi:type="dcterms:W3CDTF">2022-05-02T08:35:32Z</dcterms:modified>
</cp:coreProperties>
</file>